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notesSlides/notesSlide1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Default Extension="wmf" ContentType="image/x-wmf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Microsoft_Equation2.bin" ContentType="application/vnd.openxmlformats-officedocument.oleObject"/>
  <Override PartName="/ppt/notesSlides/notesSlide19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Override PartName="/ppt/notesSlides/notesSlide18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embeddings/Microsoft_Equation1.bin" ContentType="application/vnd.openxmlformats-officedocument.oleObject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embeddings/Microsoft_Equation3.bin" ContentType="application/vnd.openxmlformats-officedocument.oleObject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25"/>
  </p:notesMasterIdLst>
  <p:sldIdLst>
    <p:sldId id="287" r:id="rId2"/>
    <p:sldId id="288" r:id="rId3"/>
    <p:sldId id="289" r:id="rId4"/>
    <p:sldId id="290" r:id="rId5"/>
    <p:sldId id="292" r:id="rId6"/>
    <p:sldId id="293" r:id="rId7"/>
    <p:sldId id="294" r:id="rId8"/>
    <p:sldId id="314" r:id="rId9"/>
    <p:sldId id="296" r:id="rId10"/>
    <p:sldId id="308" r:id="rId11"/>
    <p:sldId id="297" r:id="rId12"/>
    <p:sldId id="298" r:id="rId13"/>
    <p:sldId id="309" r:id="rId14"/>
    <p:sldId id="313" r:id="rId15"/>
    <p:sldId id="304" r:id="rId16"/>
    <p:sldId id="305" r:id="rId17"/>
    <p:sldId id="306" r:id="rId18"/>
    <p:sldId id="282" r:id="rId19"/>
    <p:sldId id="283" r:id="rId20"/>
    <p:sldId id="284" r:id="rId21"/>
    <p:sldId id="285" r:id="rId22"/>
    <p:sldId id="286" r:id="rId23"/>
    <p:sldId id="307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-109" charset="0"/>
        <a:ea typeface="ヒラギノ角ゴ ProN W3" pitchFamily="-109" charset="-128"/>
        <a:cs typeface="ヒラギノ角ゴ ProN W3" pitchFamily="-109" charset="-128"/>
        <a:sym typeface="Arial" pitchFamily="-109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-109" charset="0"/>
        <a:ea typeface="ヒラギノ角ゴ ProN W3" pitchFamily="-109" charset="-128"/>
        <a:cs typeface="ヒラギノ角ゴ ProN W3" pitchFamily="-109" charset="-128"/>
        <a:sym typeface="Arial" pitchFamily="-109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-109" charset="0"/>
        <a:ea typeface="ヒラギノ角ゴ ProN W3" pitchFamily="-109" charset="-128"/>
        <a:cs typeface="ヒラギノ角ゴ ProN W3" pitchFamily="-109" charset="-128"/>
        <a:sym typeface="Arial" pitchFamily="-109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-109" charset="0"/>
        <a:ea typeface="ヒラギノ角ゴ ProN W3" pitchFamily="-109" charset="-128"/>
        <a:cs typeface="ヒラギノ角ゴ ProN W3" pitchFamily="-109" charset="-128"/>
        <a:sym typeface="Arial" pitchFamily="-109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-109" charset="0"/>
        <a:ea typeface="ヒラギノ角ゴ ProN W3" pitchFamily="-109" charset="-128"/>
        <a:cs typeface="ヒラギノ角ゴ ProN W3" pitchFamily="-109" charset="-128"/>
        <a:sym typeface="Arial" pitchFamily="-109" charset="0"/>
      </a:defRPr>
    </a:lvl5pPr>
    <a:lvl6pPr marL="2286000" algn="l" defTabSz="457200" rtl="0" eaLnBrk="1" latinLnBrk="0" hangingPunct="1">
      <a:defRPr kern="1200">
        <a:solidFill>
          <a:srgbClr val="000000"/>
        </a:solidFill>
        <a:latin typeface="Arial" pitchFamily="-109" charset="0"/>
        <a:ea typeface="ヒラギノ角ゴ ProN W3" pitchFamily="-109" charset="-128"/>
        <a:cs typeface="ヒラギノ角ゴ ProN W3" pitchFamily="-109" charset="-128"/>
        <a:sym typeface="Arial" pitchFamily="-109" charset="0"/>
      </a:defRPr>
    </a:lvl6pPr>
    <a:lvl7pPr marL="2743200" algn="l" defTabSz="457200" rtl="0" eaLnBrk="1" latinLnBrk="0" hangingPunct="1">
      <a:defRPr kern="1200">
        <a:solidFill>
          <a:srgbClr val="000000"/>
        </a:solidFill>
        <a:latin typeface="Arial" pitchFamily="-109" charset="0"/>
        <a:ea typeface="ヒラギノ角ゴ ProN W3" pitchFamily="-109" charset="-128"/>
        <a:cs typeface="ヒラギノ角ゴ ProN W3" pitchFamily="-109" charset="-128"/>
        <a:sym typeface="Arial" pitchFamily="-109" charset="0"/>
      </a:defRPr>
    </a:lvl7pPr>
    <a:lvl8pPr marL="3200400" algn="l" defTabSz="457200" rtl="0" eaLnBrk="1" latinLnBrk="0" hangingPunct="1">
      <a:defRPr kern="1200">
        <a:solidFill>
          <a:srgbClr val="000000"/>
        </a:solidFill>
        <a:latin typeface="Arial" pitchFamily="-109" charset="0"/>
        <a:ea typeface="ヒラギノ角ゴ ProN W3" pitchFamily="-109" charset="-128"/>
        <a:cs typeface="ヒラギノ角ゴ ProN W3" pitchFamily="-109" charset="-128"/>
        <a:sym typeface="Arial" pitchFamily="-109" charset="0"/>
      </a:defRPr>
    </a:lvl8pPr>
    <a:lvl9pPr marL="3657600" algn="l" defTabSz="457200" rtl="0" eaLnBrk="1" latinLnBrk="0" hangingPunct="1">
      <a:defRPr kern="1200">
        <a:solidFill>
          <a:srgbClr val="000000"/>
        </a:solidFill>
        <a:latin typeface="Arial" pitchFamily="-109" charset="0"/>
        <a:ea typeface="ヒラギノ角ゴ ProN W3" pitchFamily="-109" charset="-128"/>
        <a:cs typeface="ヒラギノ角ゴ ProN W3" pitchFamily="-109" charset="-128"/>
        <a:sym typeface="Arial" pitchFamily="-109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esProps" Target="pres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viewProps" Target="viewProps.xml"/><Relationship Id="rId26" Type="http://schemas.openxmlformats.org/officeDocument/2006/relationships/printerSettings" Target="printerSettings/printerSettings1.bin"/><Relationship Id="rId30" Type="http://schemas.openxmlformats.org/officeDocument/2006/relationships/tableStyles" Target="tableStyles.xml"/><Relationship Id="rId11" Type="http://schemas.openxmlformats.org/officeDocument/2006/relationships/slide" Target="slides/slide10.xml"/><Relationship Id="rId29" Type="http://schemas.openxmlformats.org/officeDocument/2006/relationships/theme" Target="theme/theme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3" Type="http://schemas.openxmlformats.org/officeDocument/2006/relationships/image" Target="../media/image6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EAB3B6-2583-7841-8571-C84CFFAC1377}" type="datetimeFigureOut">
              <a:rPr lang="es-ES"/>
              <a:pPr/>
              <a:t>12/16/08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0849D0-7DC0-F34A-A9BC-A235FC2565C9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3B9AF7-A8F7-914D-98F0-9A7C8B77B771}" type="slidenum">
              <a:rPr lang="es-ES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1F83AB-EFD0-6C41-A3E4-E266C1813B0A}" type="slidenum">
              <a:rPr lang="es-ES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C23922-5F29-204D-BB9E-28D3654F211E}" type="slidenum">
              <a:rPr lang="es-ES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023DFF2-3E5E-A64C-851B-A1B0B277B03E}" type="slidenum">
              <a:rPr lang="es-ES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ECAF311-6D05-EC47-88C6-079E456D23A9}" type="slidenum">
              <a:rPr lang="es-ES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6218AA-479F-7743-9372-C45E4CD3C5A7}" type="slidenum">
              <a:rPr lang="es-ES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20970B-7E3B-554C-9AFC-47F8290542E6}" type="slidenum">
              <a:rPr lang="es-ES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2971F6C-8D8D-574A-8B0A-20FF73824785}" type="slidenum">
              <a:rPr lang="es-ES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53CAFD-E306-E246-B524-121FCAAEC7BE}" type="slidenum">
              <a:rPr lang="es-ES"/>
              <a:pPr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66561C-26EB-B742-B557-9C5467F515EF}" type="slidenum">
              <a:rPr lang="es-ES"/>
              <a:pPr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9E11CA-971B-FE4F-A8A2-9E3D93C981F6}" type="slidenum">
              <a:rPr lang="es-ES"/>
              <a:pPr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86AE856-8DF9-164D-9657-D576EA403C6D}" type="slidenum">
              <a:rPr lang="es-ES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7818E7-DAC4-7A44-9E46-7792AFFCE3AA}" type="slidenum">
              <a:rPr lang="es-ES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ED43FF-B523-0D4E-B3DB-56A348F0D04D}" type="slidenum">
              <a:rPr lang="es-ES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00D0DA-7D62-0C42-B273-99BBB723837C}" type="slidenum">
              <a:rPr lang="es-ES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543ACD-7D57-B843-B498-1C28816D15D8}" type="slidenum">
              <a:rPr lang="es-ES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102E664-E9D9-F34B-ACED-E322CC46D3E4}" type="slidenum">
              <a:rPr lang="es-ES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102E664-E9D9-F34B-ACED-E322CC46D3E4}" type="slidenum">
              <a:rPr lang="es-ES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66005B-56B5-E347-8F37-860576156496}" type="slidenum">
              <a:rPr lang="es-ES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218A00-9BD7-D844-B009-ED18C4313985}" type="slidenum">
              <a:rPr lang="es-ES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BE55A0-305B-C145-9909-48D4B01F10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025FB-76F4-C44F-A0F8-F24E7545E8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072B7F-9971-974B-BAD3-62D74AD1AF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5E0B0E-3342-2941-9B8A-61A824774C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7DED2F-FDE3-B44D-BBD8-E73F09A8B7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4199B2-EE55-3941-A60A-31AF317A6F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44B54F-27C3-E846-B037-95C00FA1D8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6BA822-7BAC-AF49-9AB5-E71C525828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FF2E67-FE9E-7E4D-876A-16E66725C2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E4F5B5-0B80-3342-A5F4-02A8297EAD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C0C282-B41C-5641-83A5-0C92352C30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pitchFamily="-109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pitchFamily="-109" charset="0"/>
              </a:rPr>
              <a:t>Click to edit Master text styles</a:t>
            </a:r>
          </a:p>
          <a:p>
            <a:pPr lvl="1"/>
            <a:r>
              <a:rPr lang="en-US">
                <a:sym typeface="Arial" pitchFamily="-109" charset="0"/>
              </a:rPr>
              <a:t>Second level</a:t>
            </a:r>
          </a:p>
          <a:p>
            <a:pPr lvl="2"/>
            <a:r>
              <a:rPr lang="en-US">
                <a:sym typeface="Arial" pitchFamily="-109" charset="0"/>
              </a:rPr>
              <a:t>Third level</a:t>
            </a:r>
          </a:p>
          <a:p>
            <a:pPr lvl="3"/>
            <a:r>
              <a:rPr lang="en-US">
                <a:sym typeface="Arial" pitchFamily="-109" charset="0"/>
              </a:rPr>
              <a:t>Fourth level</a:t>
            </a:r>
          </a:p>
          <a:p>
            <a:pPr lvl="4"/>
            <a:r>
              <a:rPr lang="en-US">
                <a:sym typeface="Arial" pitchFamily="-109" charset="0"/>
              </a:rPr>
              <a:t>Fifth level</a:t>
            </a:r>
          </a:p>
        </p:txBody>
      </p:sp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ea typeface="Arial" pitchFamily="-109" charset="0"/>
                <a:cs typeface="Arial" pitchFamily="-109" charset="0"/>
              </a:defRPr>
            </a:lvl1pPr>
          </a:lstStyle>
          <a:p>
            <a:fld id="{91CE1ED3-D38D-484C-B5D2-04C6400341C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Arial" pitchFamily="-109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pitchFamily="-109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pitchFamily="-109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pitchFamily="-109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pitchFamily="-109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9pPr>
    </p:titleStyle>
    <p:bodyStyle>
      <a:lvl1pPr marL="382588" indent="-342900" algn="l" rtl="0" eaLnBrk="0" fontAlgn="base" hangingPunct="0">
        <a:spcBef>
          <a:spcPts val="700"/>
        </a:spcBef>
        <a:spcAft>
          <a:spcPct val="0"/>
        </a:spcAft>
        <a:buSzPct val="100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rial" pitchFamily="-109" charset="0"/>
        </a:defRPr>
      </a:lvl1pPr>
      <a:lvl2pPr marL="731838" indent="-285750" algn="l" rtl="0" eaLnBrk="0" fontAlgn="base" hangingPunct="0">
        <a:spcBef>
          <a:spcPts val="600"/>
        </a:spcBef>
        <a:spcAft>
          <a:spcPct val="0"/>
        </a:spcAft>
        <a:buSzPct val="100000"/>
        <a:buFont typeface="Thonburi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Arial" pitchFamily="-109" charset="0"/>
        </a:defRPr>
      </a:lvl2pPr>
      <a:lvl3pPr marL="1131888" indent="-228600" algn="l" rtl="0" eaLnBrk="0" fontAlgn="base" hangingPunct="0">
        <a:spcBef>
          <a:spcPts val="600"/>
        </a:spcBef>
        <a:spcAft>
          <a:spcPct val="0"/>
        </a:spcAft>
        <a:buSzPct val="100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Arial" pitchFamily="-109" charset="0"/>
        </a:defRPr>
      </a:lvl3pPr>
      <a:lvl4pPr marL="15890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Thonburi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Arial" pitchFamily="-109" charset="0"/>
        </a:defRPr>
      </a:lvl4pPr>
      <a:lvl5pPr marL="20462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pitchFamily="-109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oleObject" Target="../embeddings/Microsoft_Equation3.bin"/><Relationship Id="rId4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2.xml"/><Relationship Id="rId5" Type="http://schemas.openxmlformats.org/officeDocument/2006/relationships/oleObject" Target="../embeddings/Microsoft_Equation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4438" y="4789488"/>
            <a:ext cx="2849562" cy="206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" y="1843088"/>
            <a:ext cx="9118600" cy="2044700"/>
          </a:xfrm>
        </p:spPr>
        <p:txBody>
          <a:bodyPr rIns="132080"/>
          <a:lstStyle/>
          <a:p>
            <a:pPr indent="0" eaLnBrk="1" hangingPunct="1"/>
            <a:r>
              <a:rPr lang="en-US" dirty="0" smtClean="0"/>
              <a:t>Artificial Intelligence</a:t>
            </a:r>
            <a:br>
              <a:rPr lang="en-US" dirty="0" smtClean="0"/>
            </a:br>
            <a:r>
              <a:rPr lang="en-US" sz="4000" dirty="0" smtClean="0"/>
              <a:t> Machine learning </a:t>
            </a:r>
            <a:endParaRPr lang="en-US" sz="4000" dirty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</p:spPr>
        <p:txBody>
          <a:bodyPr rIns="132080"/>
          <a:lstStyle/>
          <a:p>
            <a:pPr marL="42863" indent="0" algn="ctr" eaLnBrk="1" hangingPunct="1">
              <a:buNone/>
            </a:pPr>
            <a:r>
              <a:rPr lang="en-US" dirty="0" smtClean="0"/>
              <a:t>Fall 2008</a:t>
            </a:r>
          </a:p>
          <a:p>
            <a:pPr marL="39688" indent="0" algn="ctr" eaLnBrk="1" hangingPunct="1">
              <a:buFont typeface="Thonburi" charset="0"/>
              <a:buNone/>
            </a:pPr>
            <a:endParaRPr lang="en-US" dirty="0" smtClean="0"/>
          </a:p>
          <a:p>
            <a:pPr marL="39688" indent="0" algn="ctr" eaLnBrk="1" hangingPunct="1">
              <a:buFont typeface="Thonburi" charset="0"/>
              <a:buNone/>
            </a:pPr>
            <a:r>
              <a:rPr lang="en-US" sz="2800" smtClean="0"/>
              <a:t>professor: </a:t>
            </a:r>
            <a:r>
              <a:rPr lang="en-US" sz="2800" dirty="0"/>
              <a:t>Luigi Ceccaroni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66B2619-CC79-8F44-B52C-98EC919C72A8}" type="slidenum">
              <a:rPr lang="en-US"/>
              <a:pPr/>
              <a:t>10</a:t>
            </a:fld>
            <a:endParaRPr lang="en-US"/>
          </a:p>
        </p:txBody>
      </p:sp>
      <p:sp>
        <p:nvSpPr>
          <p:cNvPr id="1229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Decision trees</a:t>
            </a:r>
            <a:endParaRPr lang="en-US" dirty="0"/>
          </a:p>
        </p:txBody>
      </p:sp>
      <p:grpSp>
        <p:nvGrpSpPr>
          <p:cNvPr id="12292" name="Group 2"/>
          <p:cNvGrpSpPr>
            <a:grpSpLocks/>
          </p:cNvGrpSpPr>
          <p:nvPr/>
        </p:nvGrpSpPr>
        <p:grpSpPr bwMode="auto">
          <a:xfrm>
            <a:off x="3787775" y="1828800"/>
            <a:ext cx="1470025" cy="762000"/>
            <a:chOff x="0" y="0"/>
            <a:chExt cx="926" cy="480"/>
          </a:xfrm>
        </p:grpSpPr>
        <p:sp>
          <p:nvSpPr>
            <p:cNvPr id="12332" name="Oval 3"/>
            <p:cNvSpPr>
              <a:spLocks/>
            </p:cNvSpPr>
            <p:nvPr/>
          </p:nvSpPr>
          <p:spPr bwMode="auto">
            <a:xfrm>
              <a:off x="0" y="0"/>
              <a:ext cx="926" cy="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9D9A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33" name="Rectangle 4"/>
            <p:cNvSpPr>
              <a:spLocks/>
            </p:cNvSpPr>
            <p:nvPr/>
          </p:nvSpPr>
          <p:spPr bwMode="auto">
            <a:xfrm>
              <a:off x="178" y="120"/>
              <a:ext cx="56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8100" tIns="38100" rIns="78049" bIns="38100" anchor="ctr">
              <a:prstTxWarp prst="textNoShape">
                <a:avLst/>
              </a:prstTxWarp>
              <a:spAutoFit/>
            </a:bodyPr>
            <a:lstStyle/>
            <a:p>
              <a:pPr marL="39688" algn="ctr"/>
              <a:r>
                <a:rPr lang="en-US" sz="2000" b="1">
                  <a:solidFill>
                    <a:srgbClr val="009D9A"/>
                  </a:solidFill>
                  <a:latin typeface="Tahoma" pitchFamily="-109" charset="0"/>
                  <a:ea typeface="Tahoma" pitchFamily="-109" charset="0"/>
                  <a:cs typeface="Tahoma" pitchFamily="-109" charset="0"/>
                  <a:sym typeface="Tahoma" pitchFamily="-109" charset="0"/>
                </a:rPr>
                <a:t>Té tos</a:t>
              </a:r>
            </a:p>
          </p:txBody>
        </p:sp>
      </p:grp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6605588" y="3429000"/>
            <a:ext cx="1776412" cy="1066800"/>
            <a:chOff x="0" y="0"/>
            <a:chExt cx="1118" cy="672"/>
          </a:xfrm>
        </p:grpSpPr>
        <p:sp>
          <p:nvSpPr>
            <p:cNvPr id="12330" name="Oval 6"/>
            <p:cNvSpPr>
              <a:spLocks/>
            </p:cNvSpPr>
            <p:nvPr/>
          </p:nvSpPr>
          <p:spPr bwMode="auto">
            <a:xfrm>
              <a:off x="0" y="0"/>
              <a:ext cx="1118" cy="6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9D9A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31" name="Rectangle 7"/>
            <p:cNvSpPr>
              <a:spLocks/>
            </p:cNvSpPr>
            <p:nvPr/>
          </p:nvSpPr>
          <p:spPr bwMode="auto">
            <a:xfrm>
              <a:off x="0" y="216"/>
              <a:ext cx="1118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8100" tIns="38100" rIns="78049" bIns="38100" anchor="ctr">
              <a:prstTxWarp prst="textNoShape">
                <a:avLst/>
              </a:prstTxWarp>
              <a:spAutoFit/>
            </a:bodyPr>
            <a:lstStyle/>
            <a:p>
              <a:pPr marL="39688" algn="ctr"/>
              <a:r>
                <a:rPr lang="en-US" sz="2000" b="1">
                  <a:solidFill>
                    <a:srgbClr val="009D9A"/>
                  </a:solidFill>
                  <a:latin typeface="Tahoma" pitchFamily="-109" charset="0"/>
                  <a:ea typeface="Tahoma" pitchFamily="-109" charset="0"/>
                  <a:cs typeface="Tahoma" pitchFamily="-109" charset="0"/>
                  <a:sym typeface="Tahoma" pitchFamily="-109" charset="0"/>
                </a:rPr>
                <a:t>Té mucositat</a:t>
              </a:r>
            </a:p>
          </p:txBody>
        </p:sp>
      </p:grpSp>
      <p:grpSp>
        <p:nvGrpSpPr>
          <p:cNvPr id="12294" name="Group 8"/>
          <p:cNvGrpSpPr>
            <a:grpSpLocks/>
          </p:cNvGrpSpPr>
          <p:nvPr/>
        </p:nvGrpSpPr>
        <p:grpSpPr bwMode="auto">
          <a:xfrm>
            <a:off x="1044575" y="3581400"/>
            <a:ext cx="1470025" cy="762000"/>
            <a:chOff x="0" y="0"/>
            <a:chExt cx="926" cy="480"/>
          </a:xfrm>
        </p:grpSpPr>
        <p:sp>
          <p:nvSpPr>
            <p:cNvPr id="12328" name="Oval 9"/>
            <p:cNvSpPr>
              <a:spLocks/>
            </p:cNvSpPr>
            <p:nvPr/>
          </p:nvSpPr>
          <p:spPr bwMode="auto">
            <a:xfrm>
              <a:off x="0" y="0"/>
              <a:ext cx="926" cy="4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9D9A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29" name="Rectangle 10"/>
            <p:cNvSpPr>
              <a:spLocks/>
            </p:cNvSpPr>
            <p:nvPr/>
          </p:nvSpPr>
          <p:spPr bwMode="auto">
            <a:xfrm>
              <a:off x="91" y="120"/>
              <a:ext cx="74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8100" tIns="38100" rIns="78049" bIns="38100" anchor="ctr">
              <a:prstTxWarp prst="textNoShape">
                <a:avLst/>
              </a:prstTxWarp>
              <a:spAutoFit/>
            </a:bodyPr>
            <a:lstStyle/>
            <a:p>
              <a:pPr marL="39688" algn="ctr"/>
              <a:r>
                <a:rPr lang="en-US" sz="2000" b="1">
                  <a:solidFill>
                    <a:srgbClr val="009D9A"/>
                  </a:solidFill>
                  <a:latin typeface="Tahoma" pitchFamily="-109" charset="0"/>
                  <a:ea typeface="Tahoma" pitchFamily="-109" charset="0"/>
                  <a:cs typeface="Tahoma" pitchFamily="-109" charset="0"/>
                  <a:sym typeface="Tahoma" pitchFamily="-109" charset="0"/>
                </a:rPr>
                <a:t>Té febre</a:t>
              </a:r>
            </a:p>
          </p:txBody>
        </p:sp>
      </p:grpSp>
      <p:grpSp>
        <p:nvGrpSpPr>
          <p:cNvPr id="12295" name="Group 11"/>
          <p:cNvGrpSpPr>
            <a:grpSpLocks/>
          </p:cNvGrpSpPr>
          <p:nvPr/>
        </p:nvGrpSpPr>
        <p:grpSpPr bwMode="auto">
          <a:xfrm>
            <a:off x="3787775" y="3505200"/>
            <a:ext cx="1622425" cy="914400"/>
            <a:chOff x="0" y="0"/>
            <a:chExt cx="1021" cy="576"/>
          </a:xfrm>
        </p:grpSpPr>
        <p:sp>
          <p:nvSpPr>
            <p:cNvPr id="12326" name="Oval 12"/>
            <p:cNvSpPr>
              <a:spLocks/>
            </p:cNvSpPr>
            <p:nvPr/>
          </p:nvSpPr>
          <p:spPr bwMode="auto">
            <a:xfrm>
              <a:off x="0" y="0"/>
              <a:ext cx="1021" cy="5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9D9A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27" name="Rectangle 13"/>
            <p:cNvSpPr>
              <a:spLocks/>
            </p:cNvSpPr>
            <p:nvPr/>
          </p:nvSpPr>
          <p:spPr bwMode="auto">
            <a:xfrm>
              <a:off x="11" y="168"/>
              <a:ext cx="99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8100" tIns="38100" rIns="78049" bIns="38100" anchor="ctr">
              <a:prstTxWarp prst="textNoShape">
                <a:avLst/>
              </a:prstTxWarp>
              <a:spAutoFit/>
            </a:bodyPr>
            <a:lstStyle/>
            <a:p>
              <a:pPr marL="39688" algn="ctr"/>
              <a:r>
                <a:rPr lang="en-US" sz="2000" b="1">
                  <a:solidFill>
                    <a:srgbClr val="009D9A"/>
                  </a:solidFill>
                  <a:latin typeface="Tahoma" pitchFamily="-109" charset="0"/>
                  <a:ea typeface="Tahoma" pitchFamily="-109" charset="0"/>
                  <a:cs typeface="Tahoma" pitchFamily="-109" charset="0"/>
                  <a:sym typeface="Tahoma" pitchFamily="-109" charset="0"/>
                </a:rPr>
                <a:t>Pols alterat</a:t>
              </a:r>
            </a:p>
          </p:txBody>
        </p:sp>
      </p:grpSp>
      <p:sp>
        <p:nvSpPr>
          <p:cNvPr id="12296" name="Line 14"/>
          <p:cNvSpPr>
            <a:spLocks noChangeShapeType="1"/>
          </p:cNvSpPr>
          <p:nvPr/>
        </p:nvSpPr>
        <p:spPr bwMode="auto">
          <a:xfrm flipH="1">
            <a:off x="2209800" y="2854325"/>
            <a:ext cx="2362200" cy="533400"/>
          </a:xfrm>
          <a:prstGeom prst="line">
            <a:avLst/>
          </a:prstGeom>
          <a:noFill/>
          <a:ln w="9525">
            <a:solidFill>
              <a:srgbClr val="009D9A"/>
            </a:solidFill>
            <a:round/>
            <a:headEnd/>
            <a:tailEnd type="triangle" w="lg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297" name="Line 15"/>
          <p:cNvSpPr>
            <a:spLocks noChangeShapeType="1"/>
          </p:cNvSpPr>
          <p:nvPr/>
        </p:nvSpPr>
        <p:spPr bwMode="auto">
          <a:xfrm>
            <a:off x="4572000" y="2854325"/>
            <a:ext cx="1588" cy="457200"/>
          </a:xfrm>
          <a:prstGeom prst="line">
            <a:avLst/>
          </a:prstGeom>
          <a:noFill/>
          <a:ln w="9525">
            <a:solidFill>
              <a:srgbClr val="009D9A"/>
            </a:solidFill>
            <a:round/>
            <a:headEnd/>
            <a:tailEnd type="triangle" w="lg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298" name="Line 16"/>
          <p:cNvSpPr>
            <a:spLocks noChangeShapeType="1"/>
          </p:cNvSpPr>
          <p:nvPr/>
        </p:nvSpPr>
        <p:spPr bwMode="auto">
          <a:xfrm>
            <a:off x="4572000" y="2854325"/>
            <a:ext cx="2286000" cy="609600"/>
          </a:xfrm>
          <a:prstGeom prst="line">
            <a:avLst/>
          </a:prstGeom>
          <a:noFill/>
          <a:ln w="9525">
            <a:solidFill>
              <a:srgbClr val="009D9A"/>
            </a:solidFill>
            <a:round/>
            <a:headEnd/>
            <a:tailEnd type="triangle" w="lg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299" name="Rectangle 17"/>
          <p:cNvSpPr>
            <a:spLocks/>
          </p:cNvSpPr>
          <p:nvPr/>
        </p:nvSpPr>
        <p:spPr bwMode="auto">
          <a:xfrm>
            <a:off x="2455863" y="2705100"/>
            <a:ext cx="3544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 smtClean="0">
                <a:solidFill>
                  <a:srgbClr val="009D9A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No</a:t>
            </a:r>
            <a:endParaRPr lang="en-US" sz="2000" b="1" dirty="0">
              <a:solidFill>
                <a:srgbClr val="009D9A"/>
              </a:solidFill>
              <a:latin typeface="Times New Roman" pitchFamily="-109" charset="0"/>
              <a:ea typeface="Times New Roman" pitchFamily="-109" charset="0"/>
              <a:cs typeface="Times New Roman" pitchFamily="-109" charset="0"/>
              <a:sym typeface="Times New Roman" pitchFamily="-109" charset="0"/>
            </a:endParaRPr>
          </a:p>
        </p:txBody>
      </p:sp>
      <p:sp>
        <p:nvSpPr>
          <p:cNvPr id="12300" name="Rectangle 18"/>
          <p:cNvSpPr>
            <a:spLocks/>
          </p:cNvSpPr>
          <p:nvPr/>
        </p:nvSpPr>
        <p:spPr bwMode="auto">
          <a:xfrm>
            <a:off x="5410200" y="2717800"/>
            <a:ext cx="5796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 smtClean="0">
                <a:solidFill>
                  <a:srgbClr val="009D9A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A lot</a:t>
            </a:r>
            <a:endParaRPr lang="en-US" sz="2000" b="1" dirty="0">
              <a:solidFill>
                <a:srgbClr val="009D9A"/>
              </a:solidFill>
              <a:latin typeface="Times New Roman" pitchFamily="-109" charset="0"/>
              <a:ea typeface="Times New Roman" pitchFamily="-109" charset="0"/>
              <a:cs typeface="Times New Roman" pitchFamily="-109" charset="0"/>
              <a:sym typeface="Times New Roman" pitchFamily="-109" charset="0"/>
            </a:endParaRPr>
          </a:p>
        </p:txBody>
      </p:sp>
      <p:sp>
        <p:nvSpPr>
          <p:cNvPr id="12301" name="Rectangle 19"/>
          <p:cNvSpPr>
            <a:spLocks/>
          </p:cNvSpPr>
          <p:nvPr/>
        </p:nvSpPr>
        <p:spPr bwMode="auto">
          <a:xfrm>
            <a:off x="3657600" y="3048000"/>
            <a:ext cx="8255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algn="ctr"/>
            <a:r>
              <a:rPr lang="en-US" sz="2000" b="1" dirty="0" smtClean="0">
                <a:solidFill>
                  <a:srgbClr val="009D9A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A little</a:t>
            </a:r>
            <a:endParaRPr lang="en-US" sz="2000" b="1" dirty="0">
              <a:solidFill>
                <a:srgbClr val="009D9A"/>
              </a:solidFill>
              <a:latin typeface="Times New Roman" pitchFamily="-109" charset="0"/>
              <a:ea typeface="Times New Roman" pitchFamily="-109" charset="0"/>
              <a:cs typeface="Times New Roman" pitchFamily="-109" charset="0"/>
              <a:sym typeface="Times New Roman" pitchFamily="-109" charset="0"/>
            </a:endParaRPr>
          </a:p>
        </p:txBody>
      </p:sp>
      <p:sp>
        <p:nvSpPr>
          <p:cNvPr id="12302" name="Line 20"/>
          <p:cNvSpPr>
            <a:spLocks noChangeShapeType="1"/>
          </p:cNvSpPr>
          <p:nvPr/>
        </p:nvSpPr>
        <p:spPr bwMode="auto">
          <a:xfrm flipH="1">
            <a:off x="865188" y="4495800"/>
            <a:ext cx="811212" cy="609600"/>
          </a:xfrm>
          <a:prstGeom prst="line">
            <a:avLst/>
          </a:prstGeom>
          <a:noFill/>
          <a:ln w="9525">
            <a:solidFill>
              <a:srgbClr val="009D9A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303" name="Line 21"/>
          <p:cNvSpPr>
            <a:spLocks noChangeShapeType="1"/>
          </p:cNvSpPr>
          <p:nvPr/>
        </p:nvSpPr>
        <p:spPr bwMode="auto">
          <a:xfrm>
            <a:off x="1676400" y="4495800"/>
            <a:ext cx="712788" cy="685800"/>
          </a:xfrm>
          <a:prstGeom prst="line">
            <a:avLst/>
          </a:prstGeom>
          <a:noFill/>
          <a:ln w="9525">
            <a:solidFill>
              <a:srgbClr val="009D9A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304" name="Line 22"/>
          <p:cNvSpPr>
            <a:spLocks noChangeShapeType="1"/>
          </p:cNvSpPr>
          <p:nvPr/>
        </p:nvSpPr>
        <p:spPr bwMode="auto">
          <a:xfrm flipH="1">
            <a:off x="3608388" y="4495800"/>
            <a:ext cx="990600" cy="685800"/>
          </a:xfrm>
          <a:prstGeom prst="line">
            <a:avLst/>
          </a:prstGeom>
          <a:noFill/>
          <a:ln w="9525">
            <a:solidFill>
              <a:srgbClr val="009D9A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305" name="Line 23"/>
          <p:cNvSpPr>
            <a:spLocks noChangeShapeType="1"/>
          </p:cNvSpPr>
          <p:nvPr/>
        </p:nvSpPr>
        <p:spPr bwMode="auto">
          <a:xfrm>
            <a:off x="4598988" y="4495800"/>
            <a:ext cx="838200" cy="609600"/>
          </a:xfrm>
          <a:prstGeom prst="line">
            <a:avLst/>
          </a:prstGeom>
          <a:noFill/>
          <a:ln w="9525">
            <a:solidFill>
              <a:srgbClr val="009D9A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306" name="Line 24"/>
          <p:cNvSpPr>
            <a:spLocks noChangeShapeType="1"/>
          </p:cNvSpPr>
          <p:nvPr/>
        </p:nvSpPr>
        <p:spPr bwMode="auto">
          <a:xfrm flipH="1">
            <a:off x="7189788" y="4572000"/>
            <a:ext cx="304800" cy="609600"/>
          </a:xfrm>
          <a:prstGeom prst="line">
            <a:avLst/>
          </a:prstGeom>
          <a:noFill/>
          <a:ln w="9525">
            <a:solidFill>
              <a:srgbClr val="009D9A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307" name="Rectangle 25"/>
          <p:cNvSpPr>
            <a:spLocks/>
          </p:cNvSpPr>
          <p:nvPr/>
        </p:nvSpPr>
        <p:spPr bwMode="auto">
          <a:xfrm>
            <a:off x="646113" y="4419600"/>
            <a:ext cx="4243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 smtClean="0">
                <a:solidFill>
                  <a:srgbClr val="009D9A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Yes</a:t>
            </a:r>
            <a:endParaRPr lang="en-US" sz="2000" b="1" dirty="0">
              <a:solidFill>
                <a:srgbClr val="009D9A"/>
              </a:solidFill>
              <a:latin typeface="Times New Roman" pitchFamily="-109" charset="0"/>
              <a:ea typeface="Times New Roman" pitchFamily="-109" charset="0"/>
              <a:cs typeface="Times New Roman" pitchFamily="-109" charset="0"/>
              <a:sym typeface="Times New Roman" pitchFamily="-109" charset="0"/>
            </a:endParaRPr>
          </a:p>
        </p:txBody>
      </p:sp>
      <p:sp>
        <p:nvSpPr>
          <p:cNvPr id="12308" name="Rectangle 26"/>
          <p:cNvSpPr>
            <a:spLocks/>
          </p:cNvSpPr>
          <p:nvPr/>
        </p:nvSpPr>
        <p:spPr bwMode="auto">
          <a:xfrm>
            <a:off x="2028825" y="4495800"/>
            <a:ext cx="4667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>
                <a:solidFill>
                  <a:srgbClr val="009D9A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No</a:t>
            </a:r>
          </a:p>
        </p:txBody>
      </p:sp>
      <p:sp>
        <p:nvSpPr>
          <p:cNvPr id="12309" name="Rectangle 27"/>
          <p:cNvSpPr>
            <a:spLocks/>
          </p:cNvSpPr>
          <p:nvPr/>
        </p:nvSpPr>
        <p:spPr bwMode="auto">
          <a:xfrm>
            <a:off x="3740150" y="4495800"/>
            <a:ext cx="4243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 smtClean="0">
                <a:solidFill>
                  <a:srgbClr val="009D9A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Yes</a:t>
            </a:r>
            <a:endParaRPr lang="en-US" sz="2000" b="1" dirty="0">
              <a:solidFill>
                <a:srgbClr val="009D9A"/>
              </a:solidFill>
              <a:latin typeface="Times New Roman" pitchFamily="-109" charset="0"/>
              <a:ea typeface="Times New Roman" pitchFamily="-109" charset="0"/>
              <a:cs typeface="Times New Roman" pitchFamily="-109" charset="0"/>
              <a:sym typeface="Times New Roman" pitchFamily="-109" charset="0"/>
            </a:endParaRPr>
          </a:p>
        </p:txBody>
      </p:sp>
      <p:sp>
        <p:nvSpPr>
          <p:cNvPr id="12310" name="Rectangle 28"/>
          <p:cNvSpPr>
            <a:spLocks/>
          </p:cNvSpPr>
          <p:nvPr/>
        </p:nvSpPr>
        <p:spPr bwMode="auto">
          <a:xfrm>
            <a:off x="5153025" y="4495800"/>
            <a:ext cx="4667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>
                <a:solidFill>
                  <a:srgbClr val="009D9A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No</a:t>
            </a:r>
          </a:p>
        </p:txBody>
      </p:sp>
      <p:sp>
        <p:nvSpPr>
          <p:cNvPr id="12311" name="Rectangle 29"/>
          <p:cNvSpPr>
            <a:spLocks/>
          </p:cNvSpPr>
          <p:nvPr/>
        </p:nvSpPr>
        <p:spPr bwMode="auto">
          <a:xfrm>
            <a:off x="6864350" y="4572000"/>
            <a:ext cx="4243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 smtClean="0">
                <a:solidFill>
                  <a:srgbClr val="009D9A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Yes</a:t>
            </a:r>
            <a:endParaRPr lang="en-US" sz="2000" b="1" dirty="0">
              <a:solidFill>
                <a:srgbClr val="009D9A"/>
              </a:solidFill>
              <a:latin typeface="Times New Roman" pitchFamily="-109" charset="0"/>
              <a:ea typeface="Times New Roman" pitchFamily="-109" charset="0"/>
              <a:cs typeface="Times New Roman" pitchFamily="-109" charset="0"/>
              <a:sym typeface="Times New Roman" pitchFamily="-109" charset="0"/>
            </a:endParaRPr>
          </a:p>
        </p:txBody>
      </p:sp>
      <p:sp>
        <p:nvSpPr>
          <p:cNvPr id="12312" name="Rectangle 30"/>
          <p:cNvSpPr>
            <a:spLocks/>
          </p:cNvSpPr>
          <p:nvPr/>
        </p:nvSpPr>
        <p:spPr bwMode="auto">
          <a:xfrm>
            <a:off x="8048625" y="4495800"/>
            <a:ext cx="4667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>
                <a:solidFill>
                  <a:srgbClr val="009D9A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No</a:t>
            </a:r>
          </a:p>
        </p:txBody>
      </p:sp>
      <p:sp>
        <p:nvSpPr>
          <p:cNvPr id="12313" name="Line 31"/>
          <p:cNvSpPr>
            <a:spLocks noChangeShapeType="1"/>
          </p:cNvSpPr>
          <p:nvPr/>
        </p:nvSpPr>
        <p:spPr bwMode="auto">
          <a:xfrm>
            <a:off x="7494588" y="4572000"/>
            <a:ext cx="533400" cy="533400"/>
          </a:xfrm>
          <a:prstGeom prst="line">
            <a:avLst/>
          </a:prstGeom>
          <a:noFill/>
          <a:ln w="9525">
            <a:solidFill>
              <a:srgbClr val="009D9A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2314" name="Rectangle 32"/>
          <p:cNvSpPr>
            <a:spLocks/>
          </p:cNvSpPr>
          <p:nvPr/>
        </p:nvSpPr>
        <p:spPr bwMode="auto">
          <a:xfrm>
            <a:off x="304800" y="5257800"/>
            <a:ext cx="1143000" cy="533400"/>
          </a:xfrm>
          <a:prstGeom prst="rect">
            <a:avLst/>
          </a:prstGeom>
          <a:solidFill>
            <a:srgbClr val="C0EDFF"/>
          </a:solidFill>
          <a:ln w="9525">
            <a:solidFill>
              <a:srgbClr val="009D9A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315" name="Rectangle 33"/>
          <p:cNvSpPr>
            <a:spLocks/>
          </p:cNvSpPr>
          <p:nvPr/>
        </p:nvSpPr>
        <p:spPr bwMode="auto">
          <a:xfrm>
            <a:off x="1752600" y="5257800"/>
            <a:ext cx="1143000" cy="533400"/>
          </a:xfrm>
          <a:prstGeom prst="rect">
            <a:avLst/>
          </a:prstGeom>
          <a:solidFill>
            <a:srgbClr val="C0EDFF"/>
          </a:solidFill>
          <a:ln w="9525">
            <a:solidFill>
              <a:srgbClr val="009D9A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316" name="Rectangle 34"/>
          <p:cNvSpPr>
            <a:spLocks/>
          </p:cNvSpPr>
          <p:nvPr/>
        </p:nvSpPr>
        <p:spPr bwMode="auto">
          <a:xfrm>
            <a:off x="3124200" y="5257800"/>
            <a:ext cx="1143000" cy="533400"/>
          </a:xfrm>
          <a:prstGeom prst="rect">
            <a:avLst/>
          </a:prstGeom>
          <a:solidFill>
            <a:srgbClr val="C0EDFF"/>
          </a:solidFill>
          <a:ln w="9525">
            <a:solidFill>
              <a:srgbClr val="009D9A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317" name="Rectangle 35"/>
          <p:cNvSpPr>
            <a:spLocks/>
          </p:cNvSpPr>
          <p:nvPr/>
        </p:nvSpPr>
        <p:spPr bwMode="auto">
          <a:xfrm>
            <a:off x="4800600" y="5257800"/>
            <a:ext cx="1143000" cy="533400"/>
          </a:xfrm>
          <a:prstGeom prst="rect">
            <a:avLst/>
          </a:prstGeom>
          <a:solidFill>
            <a:srgbClr val="C0EDFF"/>
          </a:solidFill>
          <a:ln w="9525">
            <a:solidFill>
              <a:srgbClr val="009D9A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318" name="Rectangle 36"/>
          <p:cNvSpPr>
            <a:spLocks/>
          </p:cNvSpPr>
          <p:nvPr/>
        </p:nvSpPr>
        <p:spPr bwMode="auto">
          <a:xfrm>
            <a:off x="6324600" y="5257800"/>
            <a:ext cx="1143000" cy="533400"/>
          </a:xfrm>
          <a:prstGeom prst="rect">
            <a:avLst/>
          </a:prstGeom>
          <a:solidFill>
            <a:srgbClr val="C0EDFF"/>
          </a:solidFill>
          <a:ln w="9525">
            <a:solidFill>
              <a:srgbClr val="009D9A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319" name="Rectangle 37"/>
          <p:cNvSpPr>
            <a:spLocks/>
          </p:cNvSpPr>
          <p:nvPr/>
        </p:nvSpPr>
        <p:spPr bwMode="auto">
          <a:xfrm>
            <a:off x="7696200" y="5257800"/>
            <a:ext cx="1143000" cy="533400"/>
          </a:xfrm>
          <a:prstGeom prst="rect">
            <a:avLst/>
          </a:prstGeom>
          <a:solidFill>
            <a:srgbClr val="C0EDFF"/>
          </a:solidFill>
          <a:ln w="9525">
            <a:solidFill>
              <a:srgbClr val="009D9A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320" name="Rectangle 38"/>
          <p:cNvSpPr>
            <a:spLocks/>
          </p:cNvSpPr>
          <p:nvPr/>
        </p:nvSpPr>
        <p:spPr bwMode="auto">
          <a:xfrm>
            <a:off x="373063" y="5362575"/>
            <a:ext cx="10779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1400" b="1">
                <a:solidFill>
                  <a:srgbClr val="009D9A"/>
                </a:solidFill>
                <a:latin typeface="Tahoma" pitchFamily="-109" charset="0"/>
                <a:ea typeface="Tahoma" pitchFamily="-109" charset="0"/>
                <a:cs typeface="Tahoma" pitchFamily="-109" charset="0"/>
                <a:sym typeface="Tahoma" pitchFamily="-109" charset="0"/>
              </a:rPr>
              <a:t>Decisión 1</a:t>
            </a:r>
          </a:p>
        </p:txBody>
      </p:sp>
      <p:sp>
        <p:nvSpPr>
          <p:cNvPr id="12321" name="Rectangle 39"/>
          <p:cNvSpPr>
            <a:spLocks/>
          </p:cNvSpPr>
          <p:nvPr/>
        </p:nvSpPr>
        <p:spPr bwMode="auto">
          <a:xfrm>
            <a:off x="1795463" y="5359400"/>
            <a:ext cx="10779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1400" b="1">
                <a:solidFill>
                  <a:srgbClr val="009D9A"/>
                </a:solidFill>
                <a:latin typeface="Tahoma" pitchFamily="-109" charset="0"/>
                <a:ea typeface="Tahoma" pitchFamily="-109" charset="0"/>
                <a:cs typeface="Tahoma" pitchFamily="-109" charset="0"/>
                <a:sym typeface="Tahoma" pitchFamily="-109" charset="0"/>
              </a:rPr>
              <a:t>Decisión 2</a:t>
            </a:r>
          </a:p>
        </p:txBody>
      </p:sp>
      <p:sp>
        <p:nvSpPr>
          <p:cNvPr id="12322" name="Rectangle 40"/>
          <p:cNvSpPr>
            <a:spLocks/>
          </p:cNvSpPr>
          <p:nvPr/>
        </p:nvSpPr>
        <p:spPr bwMode="auto">
          <a:xfrm>
            <a:off x="3167063" y="5359400"/>
            <a:ext cx="10779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1400" b="1">
                <a:solidFill>
                  <a:srgbClr val="009D9A"/>
                </a:solidFill>
                <a:latin typeface="Tahoma" pitchFamily="-109" charset="0"/>
                <a:ea typeface="Tahoma" pitchFamily="-109" charset="0"/>
                <a:cs typeface="Tahoma" pitchFamily="-109" charset="0"/>
                <a:sym typeface="Tahoma" pitchFamily="-109" charset="0"/>
              </a:rPr>
              <a:t>Decisión 3</a:t>
            </a:r>
          </a:p>
        </p:txBody>
      </p:sp>
      <p:sp>
        <p:nvSpPr>
          <p:cNvPr id="12323" name="Rectangle 41"/>
          <p:cNvSpPr>
            <a:spLocks/>
          </p:cNvSpPr>
          <p:nvPr/>
        </p:nvSpPr>
        <p:spPr bwMode="auto">
          <a:xfrm>
            <a:off x="4843463" y="5359400"/>
            <a:ext cx="10779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1400" b="1">
                <a:solidFill>
                  <a:srgbClr val="009D9A"/>
                </a:solidFill>
                <a:latin typeface="Tahoma" pitchFamily="-109" charset="0"/>
                <a:ea typeface="Tahoma" pitchFamily="-109" charset="0"/>
                <a:cs typeface="Tahoma" pitchFamily="-109" charset="0"/>
                <a:sym typeface="Tahoma" pitchFamily="-109" charset="0"/>
              </a:rPr>
              <a:t>Decisión 4</a:t>
            </a:r>
          </a:p>
        </p:txBody>
      </p:sp>
      <p:sp>
        <p:nvSpPr>
          <p:cNvPr id="12324" name="Rectangle 42"/>
          <p:cNvSpPr>
            <a:spLocks/>
          </p:cNvSpPr>
          <p:nvPr/>
        </p:nvSpPr>
        <p:spPr bwMode="auto">
          <a:xfrm>
            <a:off x="6354763" y="5359400"/>
            <a:ext cx="10779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1400" b="1">
                <a:solidFill>
                  <a:srgbClr val="009D9A"/>
                </a:solidFill>
                <a:latin typeface="Tahoma" pitchFamily="-109" charset="0"/>
                <a:ea typeface="Tahoma" pitchFamily="-109" charset="0"/>
                <a:cs typeface="Tahoma" pitchFamily="-109" charset="0"/>
                <a:sym typeface="Tahoma" pitchFamily="-109" charset="0"/>
              </a:rPr>
              <a:t>Decisión 5</a:t>
            </a:r>
          </a:p>
        </p:txBody>
      </p:sp>
      <p:sp>
        <p:nvSpPr>
          <p:cNvPr id="12325" name="Rectangle 43"/>
          <p:cNvSpPr>
            <a:spLocks/>
          </p:cNvSpPr>
          <p:nvPr/>
        </p:nvSpPr>
        <p:spPr bwMode="auto">
          <a:xfrm>
            <a:off x="7729538" y="5359400"/>
            <a:ext cx="10779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1400" b="1">
                <a:solidFill>
                  <a:srgbClr val="009D9A"/>
                </a:solidFill>
                <a:latin typeface="Tahoma" pitchFamily="-109" charset="0"/>
                <a:ea typeface="Tahoma" pitchFamily="-109" charset="0"/>
                <a:cs typeface="Tahoma" pitchFamily="-109" charset="0"/>
                <a:sym typeface="Tahoma" pitchFamily="-109" charset="0"/>
              </a:rPr>
              <a:t>Decisión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865CFD2-582B-DF4E-9258-4BC52A7812A5}" type="slidenum">
              <a:rPr lang="en-US"/>
              <a:pPr/>
              <a:t>11</a:t>
            </a:fld>
            <a:endParaRPr lang="en-US"/>
          </a:p>
        </p:txBody>
      </p:sp>
      <p:sp>
        <p:nvSpPr>
          <p:cNvPr id="1331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/>
              <a:t>ID3</a:t>
            </a: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b="1" dirty="0"/>
              <a:t>ID3</a:t>
            </a:r>
            <a:r>
              <a:rPr lang="en-US" dirty="0"/>
              <a:t> ≡ Induction</a:t>
            </a:r>
            <a:r>
              <a:rPr lang="en-US" dirty="0" smtClean="0"/>
              <a:t> of Decision Trees </a:t>
            </a:r>
            <a:r>
              <a:rPr lang="en-US" dirty="0"/>
              <a:t>[Quinlan, 1979, 1986</a:t>
            </a:r>
            <a:r>
              <a:rPr lang="en-US" dirty="0" smtClean="0"/>
              <a:t>]</a:t>
            </a:r>
          </a:p>
          <a:p>
            <a:pPr eaLnBrk="1" hangingPunct="1"/>
            <a:r>
              <a:rPr lang="en-US" dirty="0" smtClean="0"/>
              <a:t>Top-down strategy</a:t>
            </a:r>
          </a:p>
          <a:p>
            <a:pPr eaLnBrk="1" hangingPunct="1"/>
            <a:r>
              <a:rPr lang="en-US" dirty="0" smtClean="0"/>
              <a:t>Starting from a set of </a:t>
            </a:r>
            <a:r>
              <a:rPr lang="en-US" b="1" dirty="0" smtClean="0"/>
              <a:t>examples/instances</a:t>
            </a:r>
            <a:r>
              <a:rPr lang="en-US" dirty="0" smtClean="0"/>
              <a:t> and their classes, it creates the tree which </a:t>
            </a:r>
            <a:r>
              <a:rPr lang="en-US" i="1" dirty="0" smtClean="0"/>
              <a:t>best </a:t>
            </a:r>
            <a:r>
              <a:rPr lang="en-US" dirty="0" smtClean="0"/>
              <a:t>explains them.</a:t>
            </a:r>
            <a:endParaRPr lang="en-US" dirty="0"/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71E83810-6838-664D-B853-284F1EBA784E}" type="slidenum">
              <a:rPr lang="en-U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11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D016622-242C-8544-B684-9C6DE7596D56}" type="slidenum">
              <a:rPr lang="es-ES"/>
              <a:pPr/>
              <a:t>12</a:t>
            </a:fld>
            <a:endParaRPr lang="es-ES"/>
          </a:p>
        </p:txBody>
      </p:sp>
      <p:sp>
        <p:nvSpPr>
          <p:cNvPr id="1433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s-ES"/>
              <a:t>ID3</a:t>
            </a: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>
            <a:normAutofit lnSpcReduction="10000"/>
          </a:bodyPr>
          <a:lstStyle/>
          <a:p>
            <a:pPr marL="39688" indent="0" algn="ctr" eaLnBrk="1" hangingPunct="1">
              <a:buFont typeface="Thonburi" charset="0"/>
              <a:buNone/>
            </a:pPr>
            <a:r>
              <a:rPr lang="es-ES" dirty="0" smtClean="0"/>
              <a:t>It’s a greedy algorithm for the automatic construction of decision trees, which selects at each step the </a:t>
            </a:r>
            <a:r>
              <a:rPr lang="es-ES" b="1" dirty="0" smtClean="0"/>
              <a:t>best </a:t>
            </a:r>
            <a:r>
              <a:rPr lang="es-ES" dirty="0" smtClean="0"/>
              <a:t>descriptor.</a:t>
            </a:r>
          </a:p>
          <a:p>
            <a:pPr marL="39688" indent="0" algn="ctr" eaLnBrk="1" hangingPunct="1">
              <a:buFont typeface="Thonburi" charset="0"/>
              <a:buNone/>
            </a:pPr>
            <a:r>
              <a:rPr lang="es-ES" dirty="0" smtClean="0"/>
              <a:t>→ </a:t>
            </a:r>
          </a:p>
          <a:p>
            <a:pPr marL="39688" indent="0" algn="ctr" eaLnBrk="1" hangingPunct="1">
              <a:buFont typeface="Thonburi" charset="0"/>
              <a:buNone/>
            </a:pPr>
            <a:r>
              <a:rPr lang="es-ES" dirty="0" smtClean="0"/>
              <a:t>The </a:t>
            </a:r>
            <a:r>
              <a:rPr lang="es-ES" i="1" dirty="0" smtClean="0"/>
              <a:t>best </a:t>
            </a:r>
            <a:r>
              <a:rPr lang="es-ES" dirty="0" smtClean="0"/>
              <a:t>one is the most discriminant (potentially more useful). </a:t>
            </a:r>
          </a:p>
          <a:p>
            <a:pPr marL="39688" indent="0" algn="ctr" eaLnBrk="1" hangingPunct="1">
              <a:buFont typeface="Thonburi" charset="0"/>
              <a:buNone/>
            </a:pPr>
            <a:r>
              <a:rPr lang="es-ES" dirty="0" smtClean="0"/>
              <a:t>It lets reduce the size of the decision tree.</a:t>
            </a:r>
          </a:p>
          <a:p>
            <a:pPr marL="39688" indent="0" algn="ctr" eaLnBrk="1" hangingPunct="1">
              <a:buNone/>
            </a:pPr>
            <a:r>
              <a:rPr lang="es-ES" dirty="0" smtClean="0"/>
              <a:t>The selection is done maximizing a function G(X,A), which represents the </a:t>
            </a:r>
            <a:r>
              <a:rPr lang="es-ES" b="1" smtClean="0"/>
              <a:t>information gain</a:t>
            </a:r>
            <a:r>
              <a:rPr lang="es-ES" smtClean="0"/>
              <a:t>. </a:t>
            </a:r>
            <a:endParaRPr lang="es-ES" dirty="0"/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9A0926DC-F396-8D43-AE34-B0266D212056}" type="slidenum">
              <a:rPr lang="es-E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12</a:t>
            </a:fld>
            <a:endParaRPr lang="es-E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s-ES"/>
              <a:t>ID3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s-ES" dirty="0" smtClean="0"/>
              <a:t>The construction process is </a:t>
            </a:r>
            <a:r>
              <a:rPr lang="es-ES" b="1" dirty="0" smtClean="0"/>
              <a:t>iterative</a:t>
            </a:r>
            <a:r>
              <a:rPr lang="es-ES" dirty="0" smtClean="0"/>
              <a:t>:</a:t>
            </a:r>
          </a:p>
          <a:p>
            <a:pPr marL="960438" lvl="1" indent="-514350" eaLnBrk="1" hangingPunct="1">
              <a:buFont typeface="+mj-lt"/>
              <a:buAutoNum type="arabicPeriod"/>
            </a:pPr>
            <a:r>
              <a:rPr lang="es-ES" dirty="0" smtClean="0"/>
              <a:t>A subset of instances (</a:t>
            </a:r>
            <a:r>
              <a:rPr lang="es-ES" i="1" dirty="0" smtClean="0"/>
              <a:t>window</a:t>
            </a:r>
            <a:r>
              <a:rPr lang="es-ES" dirty="0" smtClean="0"/>
              <a:t>) is selected from the </a:t>
            </a:r>
            <a:r>
              <a:rPr lang="es-ES" i="1" dirty="0" smtClean="0"/>
              <a:t>training set</a:t>
            </a:r>
            <a:r>
              <a:rPr lang="es-ES" dirty="0" smtClean="0"/>
              <a:t>.</a:t>
            </a:r>
          </a:p>
          <a:p>
            <a:pPr marL="960438" lvl="1" indent="-514350" eaLnBrk="1" hangingPunct="1">
              <a:buFont typeface="+mj-lt"/>
              <a:buAutoNum type="arabicPeriod"/>
            </a:pPr>
            <a:r>
              <a:rPr lang="es-ES" dirty="0" smtClean="0"/>
              <a:t>The decision tree is built, which allows to discriminate the instances of the window.</a:t>
            </a:r>
          </a:p>
          <a:p>
            <a:pPr marL="960438" lvl="1" indent="-514350" eaLnBrk="1" hangingPunct="1">
              <a:buFont typeface="+mj-lt"/>
              <a:buAutoNum type="arabicPeriod"/>
            </a:pPr>
            <a:r>
              <a:rPr lang="es-ES" b="1" dirty="0" smtClean="0"/>
              <a:t>If</a:t>
            </a:r>
            <a:r>
              <a:rPr lang="es-ES" dirty="0" smtClean="0"/>
              <a:t> the decision tree explains the rest of instances of the training set</a:t>
            </a:r>
          </a:p>
          <a:p>
            <a:pPr marL="960438" lvl="1" indent="-514350" eaLnBrk="1" hangingPunct="1">
              <a:buNone/>
            </a:pPr>
            <a:r>
              <a:rPr lang="es-ES" sz="2800" dirty="0" smtClean="0"/>
              <a:t>	</a:t>
            </a:r>
            <a:r>
              <a:rPr lang="es-ES" sz="2800" b="1" dirty="0" smtClean="0"/>
              <a:t>then </a:t>
            </a:r>
            <a:r>
              <a:rPr lang="es-ES" sz="2800" dirty="0" smtClean="0"/>
              <a:t>it is the final tree,</a:t>
            </a:r>
          </a:p>
          <a:p>
            <a:pPr marL="960438" lvl="1" indent="-514350" eaLnBrk="1" hangingPunct="1">
              <a:buNone/>
            </a:pPr>
            <a:r>
              <a:rPr lang="es-ES" dirty="0" smtClean="0"/>
              <a:t>	</a:t>
            </a:r>
            <a:r>
              <a:rPr lang="es-ES" sz="2800" b="1" dirty="0" smtClean="0"/>
              <a:t>else </a:t>
            </a:r>
            <a:r>
              <a:rPr lang="es-ES" sz="2800" dirty="0" smtClean="0"/>
              <a:t>the instances wrongly classified 	(exceptions) are added to the window 	and the process go back to (2)</a:t>
            </a:r>
          </a:p>
          <a:p>
            <a:pPr marL="960438" lvl="1" indent="-514350" eaLnBrk="1" hangingPunct="1">
              <a:buNone/>
            </a:pPr>
            <a:r>
              <a:rPr lang="es-ES" dirty="0" smtClean="0"/>
              <a:t>	</a:t>
            </a:r>
            <a:r>
              <a:rPr lang="es-ES" sz="2800" b="1" dirty="0" smtClean="0"/>
              <a:t>endIf</a:t>
            </a:r>
            <a:endParaRPr lang="es-ES" sz="2400" b="1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F0ED086-621A-0541-AF06-E1834987C58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US" dirty="0" smtClean="0"/>
              <a:t>Information gain</a:t>
            </a:r>
            <a:endParaRPr lang="en-US" dirty="0"/>
          </a:p>
        </p:txBody>
      </p:sp>
      <p:sp>
        <p:nvSpPr>
          <p:cNvPr id="10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Information (</a:t>
            </a:r>
            <a:r>
              <a:rPr lang="en-US" sz="2800" i="1" dirty="0" err="1" smtClean="0"/>
              <a:t>X</a:t>
            </a:r>
            <a:r>
              <a:rPr lang="en-US" sz="2800" dirty="0" smtClean="0"/>
              <a:t> = instances, </a:t>
            </a:r>
            <a:r>
              <a:rPr lang="en-US" sz="2800" i="1" dirty="0" err="1" smtClean="0"/>
              <a:t>C</a:t>
            </a:r>
            <a:r>
              <a:rPr lang="en-US" sz="2800" dirty="0" smtClean="0"/>
              <a:t> = classification):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Entropy (</a:t>
            </a:r>
            <a:r>
              <a:rPr lang="en-US" sz="2800" i="1" dirty="0" smtClean="0"/>
              <a:t>A</a:t>
            </a:r>
            <a:r>
              <a:rPr lang="en-US" sz="2800" dirty="0" smtClean="0"/>
              <a:t> = attribute, </a:t>
            </a:r>
            <a:r>
              <a:rPr lang="en-US" sz="2800" i="1" dirty="0" smtClean="0"/>
              <a:t>[</a:t>
            </a:r>
            <a:r>
              <a:rPr lang="en-US" sz="2800" i="1" dirty="0" err="1" smtClean="0"/>
              <a:t>A(x</a:t>
            </a:r>
            <a:r>
              <a:rPr lang="en-US" sz="2800" i="1" dirty="0" smtClean="0"/>
              <a:t>) = v</a:t>
            </a:r>
            <a:r>
              <a:rPr lang="en-US" sz="2800" i="1" baseline="-25000" dirty="0" smtClean="0"/>
              <a:t>i</a:t>
            </a:r>
            <a:r>
              <a:rPr lang="en-US" sz="2800" i="1" dirty="0" smtClean="0"/>
              <a:t> ]</a:t>
            </a:r>
            <a:r>
              <a:rPr lang="en-US" sz="2800" dirty="0" smtClean="0"/>
              <a:t> represents instances with value v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):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Information gain:</a:t>
            </a:r>
            <a:endParaRPr lang="en-US" sz="2800" dirty="0"/>
          </a:p>
        </p:txBody>
      </p:sp>
      <p:sp>
        <p:nvSpPr>
          <p:cNvPr id="103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793AF3C-4269-C742-A6D5-866417DCE183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714625" y="2708275"/>
          <a:ext cx="3714750" cy="720725"/>
        </p:xfrm>
        <a:graphic>
          <a:graphicData uri="http://schemas.openxmlformats.org/presentationml/2006/ole">
            <p:oleObj spid="_x0000_s1026" name="Equation" r:id="rId4" imgW="203184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773238" y="4637088"/>
          <a:ext cx="5597525" cy="720725"/>
        </p:xfrm>
        <a:graphic>
          <a:graphicData uri="http://schemas.openxmlformats.org/presentationml/2006/ole">
            <p:oleObj spid="_x0000_s1027" name="Equation" r:id="rId5" imgW="3060360" imgH="3934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720850" y="6103938"/>
          <a:ext cx="5702300" cy="539750"/>
        </p:xfrm>
        <a:graphic>
          <a:graphicData uri="http://schemas.openxmlformats.org/presentationml/2006/ole">
            <p:oleObj spid="_x0000_s1028" name="Equation" r:id="rId6" imgW="2145960" imgH="203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E3907EE-2F2B-DF48-9BC7-C60013CA15A9}" type="slidenum">
              <a:rPr lang="en-US"/>
              <a:pPr/>
              <a:t>15</a:t>
            </a:fld>
            <a:endParaRPr lang="en-US"/>
          </a:p>
        </p:txBody>
      </p:sp>
      <p:sp>
        <p:nvSpPr>
          <p:cNvPr id="1741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/>
              <a:t>ID3:</a:t>
            </a:r>
            <a:r>
              <a:rPr lang="en-US" dirty="0" smtClean="0"/>
              <a:t> example</a:t>
            </a:r>
            <a:endParaRPr lang="en-US" dirty="0"/>
          </a:p>
        </p:txBody>
      </p:sp>
      <p:pic>
        <p:nvPicPr>
          <p:cNvPr id="17412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038" y="1663700"/>
            <a:ext cx="7545387" cy="421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4C22C71-7BE0-D343-92A5-C3E4C0F0EABF}" type="slidenum">
              <a:rPr lang="en-US"/>
              <a:pPr/>
              <a:t>16</a:t>
            </a:fld>
            <a:endParaRPr lang="en-US"/>
          </a:p>
        </p:txBody>
      </p:sp>
      <p:sp>
        <p:nvSpPr>
          <p:cNvPr id="1843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/>
              <a:t>ID3: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marL="39688" indent="0" eaLnBrk="1" hangingPunct="1">
              <a:buFont typeface="Thonburi" charset="0"/>
              <a:buNone/>
            </a:pP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I (</a:t>
            </a:r>
            <a:r>
              <a:rPr lang="en-US" sz="2200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, </a:t>
            </a:r>
            <a:r>
              <a:rPr lang="en-US" sz="2200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C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)    = -1/2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1/2 -1/2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1/2 = 1</a:t>
            </a:r>
            <a:endParaRPr lang="en-US" sz="2200" dirty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       (</a:t>
            </a:r>
            <a:r>
              <a:rPr lang="en-US" sz="1400" dirty="0">
                <a:ea typeface="Tahoma" pitchFamily="-109" charset="0"/>
                <a:cs typeface="Tahoma" pitchFamily="-109" charset="0"/>
                <a:sym typeface="Tahoma" pitchFamily="-109" charset="0"/>
              </a:rPr>
              <a:t>1,2,5,8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)            (</a:t>
            </a:r>
            <a:r>
              <a:rPr lang="en-US" sz="1400" dirty="0">
                <a:ea typeface="Tahoma" pitchFamily="-109" charset="0"/>
                <a:cs typeface="Tahoma" pitchFamily="-109" charset="0"/>
                <a:sym typeface="Tahoma" pitchFamily="-109" charset="0"/>
              </a:rPr>
              <a:t>3,4,5,7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)</a:t>
            </a:r>
            <a:endParaRPr lang="en-US" sz="2200" dirty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          </a:t>
            </a:r>
            <a:r>
              <a:rPr lang="en-US" sz="2200" b="1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C</a:t>
            </a:r>
            <a:r>
              <a:rPr lang="en-US" sz="2200" b="1" dirty="0">
                <a:ea typeface="Tahoma" pitchFamily="-109" charset="0"/>
                <a:cs typeface="Tahoma" pitchFamily="-109" charset="0"/>
                <a:sym typeface="Tahoma" pitchFamily="-109" charset="0"/>
              </a:rPr>
              <a:t>+                 </a:t>
            </a:r>
            <a:r>
              <a:rPr lang="en-US" sz="2200" b="1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C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-</a:t>
            </a:r>
            <a:endParaRPr lang="en-US" sz="2200" dirty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E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(</a:t>
            </a:r>
            <a:r>
              <a:rPr lang="en-US" sz="2200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, </a:t>
            </a:r>
            <a:r>
              <a:rPr lang="en-US" sz="2200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Ulls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) = </a:t>
            </a:r>
            <a:r>
              <a:rPr lang="en-US" sz="2200" dirty="0">
                <a:solidFill>
                  <a:srgbClr val="0000FF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3/8 (-1 log</a:t>
            </a:r>
            <a:r>
              <a:rPr lang="en-US" sz="2200" baseline="-27000" dirty="0">
                <a:solidFill>
                  <a:srgbClr val="0000FF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solidFill>
                  <a:srgbClr val="0000FF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1 - 0 log</a:t>
            </a:r>
            <a:r>
              <a:rPr lang="en-US" sz="2200" baseline="-27000" dirty="0">
                <a:solidFill>
                  <a:srgbClr val="0000FF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solidFill>
                  <a:srgbClr val="0000FF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0)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+</a:t>
            </a:r>
            <a:r>
              <a:rPr lang="en-US" sz="2200" dirty="0" smtClean="0">
                <a:ea typeface="Tahoma" pitchFamily="-109" charset="0"/>
                <a:cs typeface="Tahoma" pitchFamily="-109" charset="0"/>
                <a:sym typeface="Tahoma" pitchFamily="-109" charset="0"/>
              </a:rPr>
              <a:t> 	</a:t>
            </a:r>
            <a:endParaRPr lang="en-US" sz="2200" dirty="0" smtClean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</a:t>
            </a:r>
            <a:r>
              <a:rPr lang="en-US" sz="2200" dirty="0">
                <a:solidFill>
                  <a:srgbClr val="996633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2/8 (-0 log</a:t>
            </a:r>
            <a:r>
              <a:rPr lang="en-US" sz="2200" baseline="-27000" dirty="0">
                <a:solidFill>
                  <a:srgbClr val="996633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solidFill>
                  <a:srgbClr val="996633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0 - 1 log</a:t>
            </a:r>
            <a:r>
              <a:rPr lang="en-US" sz="2200" baseline="-27000" dirty="0">
                <a:solidFill>
                  <a:srgbClr val="996633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solidFill>
                  <a:srgbClr val="996633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1)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+</a:t>
            </a:r>
            <a:endParaRPr lang="en-US" sz="2200" dirty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</a:t>
            </a:r>
            <a:r>
              <a:rPr lang="en-US" sz="2200" dirty="0">
                <a:solidFill>
                  <a:srgbClr val="008000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3/8 (-1/3 log</a:t>
            </a:r>
            <a:r>
              <a:rPr lang="en-US" sz="2200" baseline="-27000" dirty="0">
                <a:solidFill>
                  <a:srgbClr val="008000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solidFill>
                  <a:srgbClr val="008000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1/3 - 2/3 log</a:t>
            </a:r>
            <a:r>
              <a:rPr lang="en-US" sz="2200" baseline="-27000" dirty="0">
                <a:solidFill>
                  <a:srgbClr val="008000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solidFill>
                  <a:srgbClr val="008000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2/3) 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       = 0.344</a:t>
            </a:r>
            <a:endParaRPr lang="en-US" sz="2200" dirty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endParaRPr lang="en-US" sz="1600" dirty="0"/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E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(</a:t>
            </a:r>
            <a:r>
              <a:rPr lang="en-US" sz="2200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, Cabell) = 2/8 (-1/2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1/2 - 1/2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1/2) + </a:t>
            </a:r>
            <a:endParaRPr lang="en-US" sz="2200" dirty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   6/8 (-3/6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3/6 - 3/6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3/6)      = 1</a:t>
            </a:r>
            <a:endParaRPr lang="en-US" sz="2200" dirty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endParaRPr lang="en-US" sz="1600" dirty="0"/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E(X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, </a:t>
            </a:r>
            <a:r>
              <a:rPr lang="en-US" sz="2200" dirty="0" err="1">
                <a:ea typeface="Tahoma" pitchFamily="-109" charset="0"/>
                <a:cs typeface="Tahoma" pitchFamily="-109" charset="0"/>
                <a:sym typeface="Tahoma" pitchFamily="-109" charset="0"/>
              </a:rPr>
              <a:t>Estatura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) = 2/8 (-1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1 - 0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0) + </a:t>
            </a:r>
            <a:endParaRPr lang="en-US" sz="2200" dirty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     4/8 (-1/2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1/2 - 1/2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1/2) + </a:t>
            </a:r>
            <a:endParaRPr lang="en-US" sz="2200" dirty="0">
              <a:sym typeface="Tahoma" pitchFamily="-109" charset="0"/>
            </a:endParaRPr>
          </a:p>
          <a:p>
            <a:pPr marL="39688" indent="0" eaLnBrk="1" hangingPunct="1">
              <a:spcBef>
                <a:spcPct val="0"/>
              </a:spcBef>
              <a:buFont typeface="Thonburi" charset="0"/>
              <a:buNone/>
            </a:pP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     2/8 (-0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0 - 1 log</a:t>
            </a:r>
            <a:r>
              <a:rPr lang="en-US" sz="2200" baseline="-27000" dirty="0"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200" dirty="0">
                <a:ea typeface="Tahoma" pitchFamily="-109" charset="0"/>
                <a:cs typeface="Tahoma" pitchFamily="-109" charset="0"/>
                <a:sym typeface="Tahoma" pitchFamily="-109" charset="0"/>
              </a:rPr>
              <a:t> 1)                =  0.5</a:t>
            </a:r>
            <a:endParaRPr lang="en-US" sz="2200" dirty="0">
              <a:sym typeface="Tahoma" pitchFamily="-109" charset="0"/>
            </a:endParaRP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816BA4E4-9349-DF45-AE9A-F457B0AE8242}" type="slidenum">
              <a:rPr lang="en-U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16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08344-D051-864B-8F07-FECDC6D7081D}" type="slidenum">
              <a:rPr lang="en-US"/>
              <a:pPr/>
              <a:t>17</a:t>
            </a:fld>
            <a:endParaRPr lang="en-US"/>
          </a:p>
        </p:txBody>
      </p:sp>
      <p:sp>
        <p:nvSpPr>
          <p:cNvPr id="1945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/>
              <a:t>ID3: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23554" name="Rectangle 2"/>
          <p:cNvSpPr>
            <a:spLocks/>
          </p:cNvSpPr>
          <p:nvPr/>
        </p:nvSpPr>
        <p:spPr bwMode="auto">
          <a:xfrm>
            <a:off x="738188" y="1412875"/>
            <a:ext cx="3462445" cy="923330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2000" dirty="0" err="1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G</a:t>
            </a:r>
            <a:r>
              <a:rPr lang="en-US" sz="2000" dirty="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000" dirty="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Ulls</a:t>
            </a:r>
            <a:r>
              <a:rPr lang="en-US" sz="200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) = 1 - </a:t>
            </a:r>
            <a:r>
              <a:rPr lang="en-US" sz="2000" smtClean="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0.344 </a:t>
            </a:r>
            <a:r>
              <a:rPr lang="en-US" sz="200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= </a:t>
            </a:r>
            <a:r>
              <a:rPr lang="en-US" sz="2000" b="1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0.656</a:t>
            </a:r>
          </a:p>
          <a:p>
            <a:pPr marL="39688"/>
            <a:r>
              <a:rPr lang="en-US" sz="2000" dirty="0" err="1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G</a:t>
            </a:r>
            <a:r>
              <a:rPr lang="en-US" sz="2000" dirty="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000" dirty="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, Cabell) = 1 - 1 = 0</a:t>
            </a:r>
          </a:p>
          <a:p>
            <a:pPr marL="39688"/>
            <a:r>
              <a:rPr lang="en-US" sz="2000" dirty="0" err="1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G</a:t>
            </a:r>
            <a:r>
              <a:rPr lang="en-US" sz="2000" dirty="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000" dirty="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Estatura</a:t>
            </a:r>
            <a:r>
              <a:rPr lang="en-US" sz="2000" dirty="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) = 1- 0.5 = 0.5</a:t>
            </a:r>
          </a:p>
        </p:txBody>
      </p:sp>
      <p:grpSp>
        <p:nvGrpSpPr>
          <p:cNvPr id="19461" name="Group 3"/>
          <p:cNvGrpSpPr>
            <a:grpSpLocks/>
          </p:cNvGrpSpPr>
          <p:nvPr/>
        </p:nvGrpSpPr>
        <p:grpSpPr bwMode="auto">
          <a:xfrm>
            <a:off x="1898650" y="2790825"/>
            <a:ext cx="5595938" cy="1811338"/>
            <a:chOff x="0" y="0"/>
            <a:chExt cx="3525" cy="1141"/>
          </a:xfrm>
        </p:grpSpPr>
        <p:sp>
          <p:nvSpPr>
            <p:cNvPr id="23556" name="Rectangle 4"/>
            <p:cNvSpPr>
              <a:spLocks/>
            </p:cNvSpPr>
            <p:nvPr/>
          </p:nvSpPr>
          <p:spPr bwMode="auto">
            <a:xfrm>
              <a:off x="1536" y="0"/>
              <a:ext cx="322" cy="194"/>
            </a:xfrm>
            <a:prstGeom prst="rect">
              <a:avLst/>
            </a:prstGeom>
            <a:noFill/>
            <a:ln w="9525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prstTxWarp prst="textNoShape">
                <a:avLst/>
              </a:prstTxWarp>
              <a:spAutoFit/>
            </a:bodyPr>
            <a:lstStyle/>
            <a:p>
              <a:pPr marL="39688"/>
              <a:r>
                <a:rPr lang="en-US" sz="2000">
                  <a:solidFill>
                    <a:schemeClr val="tx1"/>
                  </a:solidFill>
                  <a:ea typeface="Tahoma" pitchFamily="-109" charset="0"/>
                  <a:cs typeface="Tahoma" pitchFamily="-109" charset="0"/>
                  <a:sym typeface="Tahoma" pitchFamily="-109" charset="0"/>
                </a:rPr>
                <a:t>Ulls</a:t>
              </a:r>
            </a:p>
          </p:txBody>
        </p:sp>
        <p:sp>
          <p:nvSpPr>
            <p:cNvPr id="23557" name="Rectangle 5"/>
            <p:cNvSpPr>
              <a:spLocks/>
            </p:cNvSpPr>
            <p:nvPr/>
          </p:nvSpPr>
          <p:spPr bwMode="auto">
            <a:xfrm>
              <a:off x="0" y="753"/>
              <a:ext cx="3525" cy="388"/>
            </a:xfrm>
            <a:prstGeom prst="rect">
              <a:avLst/>
            </a:prstGeom>
            <a:noFill/>
            <a:ln w="9525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prstTxWarp prst="textNoShape">
                <a:avLst/>
              </a:prstTxWarp>
              <a:spAutoFit/>
            </a:bodyPr>
            <a:lstStyle/>
            <a:p>
              <a:pPr marL="39688"/>
              <a:r>
                <a:rPr lang="en-US" sz="2000">
                  <a:solidFill>
                    <a:schemeClr val="tx1"/>
                  </a:solidFill>
                  <a:ea typeface="Tahoma" pitchFamily="-109" charset="0"/>
                  <a:cs typeface="Tahoma" pitchFamily="-109" charset="0"/>
                  <a:sym typeface="Tahoma" pitchFamily="-109" charset="0"/>
                </a:rPr>
                <a:t>1,2,8                        3,6                               4,7,  5</a:t>
              </a:r>
            </a:p>
            <a:p>
              <a:pPr marL="39688"/>
              <a:r>
                <a:rPr lang="en-US" sz="2000">
                  <a:solidFill>
                    <a:schemeClr val="tx1"/>
                  </a:solidFill>
                  <a:ea typeface="Tahoma" pitchFamily="-109" charset="0"/>
                  <a:cs typeface="Tahoma" pitchFamily="-109" charset="0"/>
                  <a:sym typeface="Tahoma" pitchFamily="-109" charset="0"/>
                </a:rPr>
                <a:t>   +                            -                                  -      +</a:t>
              </a:r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 rot="10800000" flipH="1">
              <a:off x="394" y="247"/>
              <a:ext cx="1296" cy="453"/>
            </a:xfrm>
            <a:prstGeom prst="line">
              <a:avLst/>
            </a:prstGeom>
            <a:noFill/>
            <a:ln w="9525">
              <a:solidFill>
                <a:srgbClr val="009D9A"/>
              </a:solidFill>
              <a:prstDash val="solid"/>
              <a:round/>
              <a:headEnd type="triangl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Arial" charset="0"/>
              </a:endParaRPr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1690" y="247"/>
              <a:ext cx="1" cy="553"/>
            </a:xfrm>
            <a:prstGeom prst="line">
              <a:avLst/>
            </a:prstGeom>
            <a:noFill/>
            <a:ln w="9525">
              <a:solidFill>
                <a:srgbClr val="009D9A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Arial" charset="0"/>
              </a:endParaRPr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1690" y="247"/>
              <a:ext cx="1632" cy="503"/>
            </a:xfrm>
            <a:prstGeom prst="line">
              <a:avLst/>
            </a:prstGeom>
            <a:noFill/>
            <a:ln w="9525">
              <a:solidFill>
                <a:srgbClr val="009D9A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Arial" charset="0"/>
              </a:endParaRPr>
            </a:p>
          </p:txBody>
        </p:sp>
      </p:grpSp>
      <p:sp>
        <p:nvSpPr>
          <p:cNvPr id="23561" name="Rectangle 9"/>
          <p:cNvSpPr>
            <a:spLocks/>
          </p:cNvSpPr>
          <p:nvPr/>
        </p:nvSpPr>
        <p:spPr bwMode="auto">
          <a:xfrm>
            <a:off x="762000" y="4733925"/>
            <a:ext cx="3068638" cy="110807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     Cabell   Estatura   Classe</a:t>
            </a:r>
          </a:p>
          <a:p>
            <a:pPr marL="39688"/>
            <a:r>
              <a:rPr lang="en-US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E4  </a:t>
            </a:r>
            <a:r>
              <a:rPr lang="en-US" sz="140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Moreno      Mitjà                C-</a:t>
            </a:r>
          </a:p>
          <a:p>
            <a:pPr marL="39688"/>
            <a:r>
              <a:rPr lang="en-US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E5</a:t>
            </a:r>
            <a:r>
              <a:rPr lang="en-US" sz="140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  Moreno      Alt                   C+</a:t>
            </a:r>
          </a:p>
          <a:p>
            <a:pPr marL="39688"/>
            <a:r>
              <a:rPr lang="en-US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E7 </a:t>
            </a:r>
            <a:r>
              <a:rPr lang="en-US" sz="1400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 Ros           Baix                 C-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2965450" y="3238500"/>
            <a:ext cx="658813" cy="27622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Blaus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65650" y="3467100"/>
            <a:ext cx="927100" cy="27622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Marrons</a:t>
            </a:r>
          </a:p>
        </p:txBody>
      </p:sp>
      <p:sp>
        <p:nvSpPr>
          <p:cNvPr id="23564" name="Rectangle 12"/>
          <p:cNvSpPr>
            <a:spLocks/>
          </p:cNvSpPr>
          <p:nvPr/>
        </p:nvSpPr>
        <p:spPr bwMode="auto">
          <a:xfrm>
            <a:off x="5861050" y="3162300"/>
            <a:ext cx="671513" cy="27622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Verds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625475" y="1606550"/>
            <a:ext cx="8064500" cy="4457700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I (</a:t>
            </a:r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C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) =  -1/3 log</a:t>
            </a:r>
            <a:r>
              <a:rPr lang="en-US" sz="2400" baseline="-16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1/3 -2/3 log</a:t>
            </a:r>
            <a:r>
              <a:rPr lang="en-US" sz="2400" baseline="-16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1/3 = 0,918</a:t>
            </a:r>
          </a:p>
          <a:p>
            <a:pPr marL="39688"/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      (</a:t>
            </a:r>
            <a:r>
              <a:rPr lang="en-US" sz="16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5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)                 (</a:t>
            </a:r>
            <a:r>
              <a:rPr lang="en-US" sz="16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4,7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)</a:t>
            </a:r>
          </a:p>
          <a:p>
            <a:pPr marL="39688"/>
            <a:endParaRPr lang="en-US" dirty="0">
              <a:solidFill>
                <a:schemeClr val="tx2"/>
              </a:solidFill>
              <a:ea typeface="Arial" pitchFamily="-109" charset="0"/>
              <a:cs typeface="Arial" pitchFamily="-109" charset="0"/>
            </a:endParaRPr>
          </a:p>
          <a:p>
            <a:pPr marL="39688"/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(</a:t>
            </a:r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, Cabell) = 1/3 (- 0 log</a:t>
            </a:r>
            <a:r>
              <a:rPr lang="en-US" sz="2400" baseline="-25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0 - 1 log</a:t>
            </a:r>
            <a:r>
              <a:rPr lang="en-US" sz="2400" baseline="-25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1) + </a:t>
            </a:r>
          </a:p>
          <a:p>
            <a:pPr marL="39688"/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   2/3 (-1/2 log</a:t>
            </a:r>
            <a:r>
              <a:rPr lang="en-US" sz="2400" baseline="-16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1/2 - 1/2 log</a:t>
            </a:r>
            <a:r>
              <a:rPr lang="en-US" sz="2400" baseline="-16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1/2)   = 2/3</a:t>
            </a:r>
          </a:p>
          <a:p>
            <a:pPr marL="39688"/>
            <a:endParaRPr lang="en-US" dirty="0">
              <a:solidFill>
                <a:schemeClr val="tx2"/>
              </a:solidFill>
              <a:ea typeface="Arial" pitchFamily="-109" charset="0"/>
              <a:cs typeface="Arial" pitchFamily="-109" charset="0"/>
            </a:endParaRPr>
          </a:p>
          <a:p>
            <a:pPr marL="39688"/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(</a:t>
            </a:r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Estatura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) = 1/3 (-0 log</a:t>
            </a:r>
            <a:r>
              <a:rPr lang="en-US" sz="2400" baseline="-16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0 - 1 log</a:t>
            </a:r>
            <a:r>
              <a:rPr lang="en-US" sz="2400" baseline="-16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1) + </a:t>
            </a:r>
          </a:p>
          <a:p>
            <a:pPr marL="39688"/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      1/3 (-1 log</a:t>
            </a:r>
            <a:r>
              <a:rPr lang="en-US" sz="2400" baseline="-25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1 - 0 log</a:t>
            </a:r>
            <a:r>
              <a:rPr lang="en-US" sz="2400" baseline="-25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0) + </a:t>
            </a:r>
          </a:p>
          <a:p>
            <a:pPr marL="39688"/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                        1/3 (-0 log</a:t>
            </a:r>
            <a:r>
              <a:rPr lang="en-US" sz="2400" baseline="-16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0 - 1 log</a:t>
            </a:r>
            <a:r>
              <a:rPr lang="en-US" sz="2400" baseline="-160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2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1)            =  0</a:t>
            </a:r>
          </a:p>
          <a:p>
            <a:pPr marL="39688"/>
            <a:endParaRPr lang="en-US" dirty="0">
              <a:solidFill>
                <a:schemeClr val="tx2"/>
              </a:solidFill>
              <a:ea typeface="Arial" pitchFamily="-109" charset="0"/>
              <a:cs typeface="Arial" pitchFamily="-109" charset="0"/>
            </a:endParaRPr>
          </a:p>
          <a:p>
            <a:pPr marL="39688"/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G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(</a:t>
            </a:r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, Cabell) = 0,918 - 0,666  = 0,252</a:t>
            </a:r>
          </a:p>
          <a:p>
            <a:pPr marL="39688"/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G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(</a:t>
            </a:r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X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Estatura</a:t>
            </a:r>
            <a:r>
              <a:rPr lang="en-US" sz="2400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) = 0,918 - 0 = </a:t>
            </a:r>
            <a:r>
              <a:rPr lang="en-US" sz="2400" b="1" dirty="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0,918</a:t>
            </a:r>
          </a:p>
        </p:txBody>
      </p:sp>
      <p:sp>
        <p:nvSpPr>
          <p:cNvPr id="20483" name="AutoShape 2"/>
          <p:cNvSpPr>
            <a:spLocks/>
          </p:cNvSpPr>
          <p:nvPr/>
        </p:nvSpPr>
        <p:spPr bwMode="auto">
          <a:xfrm>
            <a:off x="5867400" y="2492375"/>
            <a:ext cx="838200" cy="250825"/>
          </a:xfrm>
          <a:custGeom>
            <a:avLst/>
            <a:gdLst>
              <a:gd name="T0" fmla="*/ 0 w 21600"/>
              <a:gd name="T1" fmla="*/ 0 h 20250"/>
              <a:gd name="T2" fmla="*/ 21600 w 21600"/>
              <a:gd name="T3" fmla="*/ 20250 h 20250"/>
            </a:gdLst>
            <a:ahLst/>
            <a:cxnLst/>
            <a:rect l="T0" t="T1" r="T2" b="T3"/>
            <a:pathLst>
              <a:path w="21600" h="20250">
                <a:moveTo>
                  <a:pt x="0" y="20250"/>
                </a:moveTo>
                <a:cubicBezTo>
                  <a:pt x="4091" y="12536"/>
                  <a:pt x="8182" y="4821"/>
                  <a:pt x="11782" y="1736"/>
                </a:cubicBezTo>
                <a:cubicBezTo>
                  <a:pt x="15382" y="-1350"/>
                  <a:pt x="18491" y="193"/>
                  <a:pt x="21600" y="1736"/>
                </a:cubicBezTo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484" name="Rectangle 3"/>
          <p:cNvSpPr>
            <a:spLocks/>
          </p:cNvSpPr>
          <p:nvPr/>
        </p:nvSpPr>
        <p:spPr bwMode="auto">
          <a:xfrm>
            <a:off x="6775450" y="2300288"/>
            <a:ext cx="5095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latin typeface="Times New Roman" pitchFamily="-109" charset="0"/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Ros</a:t>
            </a:r>
          </a:p>
        </p:txBody>
      </p:sp>
      <p:sp>
        <p:nvSpPr>
          <p:cNvPr id="20485" name="Rectangle 4"/>
          <p:cNvSpPr>
            <a:spLocks/>
          </p:cNvSpPr>
          <p:nvPr/>
        </p:nvSpPr>
        <p:spPr bwMode="auto">
          <a:xfrm>
            <a:off x="457200" y="92075"/>
            <a:ext cx="82296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40639" bIns="0" anchor="ctr">
            <a:prstTxWarp prst="textNoShape">
              <a:avLst/>
            </a:prstTxWarp>
          </a:bodyPr>
          <a:lstStyle/>
          <a:p>
            <a:pPr marL="39688" algn="ctr"/>
            <a:r>
              <a:rPr lang="en-US" sz="4400" dirty="0">
                <a:ea typeface="Arial" pitchFamily="-109" charset="0"/>
                <a:cs typeface="Arial" pitchFamily="-109" charset="0"/>
              </a:rPr>
              <a:t>ID3:</a:t>
            </a:r>
            <a:r>
              <a:rPr lang="en-US" sz="4400" dirty="0" smtClean="0">
                <a:ea typeface="Arial" pitchFamily="-109" charset="0"/>
                <a:cs typeface="Arial" pitchFamily="-109" charset="0"/>
              </a:rPr>
              <a:t> </a:t>
            </a:r>
            <a:r>
              <a:rPr lang="en-US" sz="4400" dirty="0" smtClean="0"/>
              <a:t>example</a:t>
            </a:r>
            <a:endParaRPr lang="en-US" sz="4400" dirty="0"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3694113" y="1820863"/>
            <a:ext cx="595312" cy="369887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Ulls</a:t>
            </a:r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1174750" y="3332163"/>
            <a:ext cx="5702300" cy="738187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1,2,8                   3,6                        4,7,  5</a:t>
            </a:r>
          </a:p>
          <a:p>
            <a:pPr marL="39688"/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 +                       -                            -      +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 rot="10800000" flipH="1">
            <a:off x="1709738" y="2276475"/>
            <a:ext cx="2279650" cy="906463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s-ES">
              <a:solidFill>
                <a:schemeClr val="tx2"/>
              </a:solidFill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3962400" y="2276475"/>
            <a:ext cx="26988" cy="923925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s-ES">
              <a:solidFill>
                <a:schemeClr val="tx2"/>
              </a:solidFill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3989388" y="2276475"/>
            <a:ext cx="2871787" cy="1008063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s-ES">
              <a:solidFill>
                <a:schemeClr val="tx2"/>
              </a:solidFill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2066925" y="2368550"/>
            <a:ext cx="658813" cy="27622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Blaus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3971925" y="2743200"/>
            <a:ext cx="927100" cy="27622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Marrons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5343525" y="2368550"/>
            <a:ext cx="671513" cy="27622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Verds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6245225" y="3957638"/>
            <a:ext cx="1227138" cy="369887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Estatura</a:t>
            </a: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5422900" y="4533900"/>
            <a:ext cx="14478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pPr>
              <a:defRPr/>
            </a:pPr>
            <a:endParaRPr lang="es-ES">
              <a:solidFill>
                <a:schemeClr val="tx2"/>
              </a:solidFill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6870700" y="4533900"/>
            <a:ext cx="1588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pPr>
              <a:defRPr/>
            </a:pPr>
            <a:endParaRPr lang="es-ES">
              <a:solidFill>
                <a:schemeClr val="tx2"/>
              </a:solidFill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6870700" y="4533900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pPr>
              <a:defRPr/>
            </a:pPr>
            <a:endParaRPr lang="es-ES">
              <a:solidFill>
                <a:schemeClr val="tx2"/>
              </a:solidFill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5635625" y="4413250"/>
            <a:ext cx="350838" cy="27622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Alt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6854825" y="4718050"/>
            <a:ext cx="568325" cy="27622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Mitjà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540625" y="4337050"/>
            <a:ext cx="504825" cy="276225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baix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291138" y="4986338"/>
            <a:ext cx="2635250" cy="738187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5             4           7</a:t>
            </a:r>
          </a:p>
          <a:p>
            <a:pPr marL="39688"/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+             -           -</a:t>
            </a:r>
          </a:p>
        </p:txBody>
      </p:sp>
      <p:sp>
        <p:nvSpPr>
          <p:cNvPr id="21522" name="Rectangle 17"/>
          <p:cNvSpPr>
            <a:spLocks/>
          </p:cNvSpPr>
          <p:nvPr/>
        </p:nvSpPr>
        <p:spPr bwMode="auto">
          <a:xfrm>
            <a:off x="457200" y="92075"/>
            <a:ext cx="82296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40639" bIns="0" anchor="ctr">
            <a:prstTxWarp prst="textNoShape">
              <a:avLst/>
            </a:prstTxWarp>
          </a:bodyPr>
          <a:lstStyle/>
          <a:p>
            <a:pPr marL="39688" algn="ctr"/>
            <a:r>
              <a:rPr lang="en-US" sz="4400" dirty="0">
                <a:ea typeface="Arial" pitchFamily="-109" charset="0"/>
                <a:cs typeface="Arial" pitchFamily="-109" charset="0"/>
              </a:rPr>
              <a:t>ID3:</a:t>
            </a:r>
            <a:r>
              <a:rPr lang="en-US" sz="4400" dirty="0" smtClean="0">
                <a:ea typeface="Arial" pitchFamily="-109" charset="0"/>
                <a:cs typeface="Arial" pitchFamily="-109" charset="0"/>
              </a:rPr>
              <a:t> </a:t>
            </a:r>
            <a:r>
              <a:rPr lang="en-US" sz="4400" dirty="0" smtClean="0"/>
              <a:t>example</a:t>
            </a:r>
            <a:endParaRPr lang="en-US" sz="4400" dirty="0"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3987B8A-4015-0C43-AB4C-70CBB2E9389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Knowledge acquisition</a:t>
            </a:r>
            <a:endParaRPr lang="en-US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dirty="0" smtClean="0"/>
              <a:t>Reference frame: construction of a knowledge-based system:</a:t>
            </a:r>
          </a:p>
          <a:p>
            <a:pPr lvl="1" eaLnBrk="1" hangingPunct="1"/>
            <a:r>
              <a:rPr lang="en-US" b="1" dirty="0" smtClean="0"/>
              <a:t>Knowledge acquisition</a:t>
            </a:r>
          </a:p>
          <a:p>
            <a:pPr lvl="1" eaLnBrk="1" hangingPunct="1"/>
            <a:r>
              <a:rPr lang="en-US" dirty="0" smtClean="0"/>
              <a:t>Knowledge representation</a:t>
            </a:r>
          </a:p>
          <a:p>
            <a:pPr lvl="1" eaLnBrk="1" hangingPunct="1"/>
            <a:r>
              <a:rPr lang="en-US" dirty="0" smtClean="0"/>
              <a:t>Definition of a resolution method</a:t>
            </a:r>
          </a:p>
          <a:p>
            <a:pPr lvl="1" eaLnBrk="1" hangingPunct="1"/>
            <a:r>
              <a:rPr lang="en-US" dirty="0" smtClean="0"/>
              <a:t>Construction of an inference engine</a:t>
            </a:r>
            <a:endParaRPr lang="en-US" dirty="0"/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B881A8CD-0B92-784B-BBC5-8A97F2509EB8}" type="slidenum">
              <a:rPr lang="en-US" sz="1400" smtClean="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2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/>
          </p:cNvSpPr>
          <p:nvPr/>
        </p:nvSpPr>
        <p:spPr bwMode="auto">
          <a:xfrm>
            <a:off x="1947863" y="2057400"/>
            <a:ext cx="5067300" cy="322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>
              <a:lnSpc>
                <a:spcPct val="180000"/>
              </a:lnSpc>
            </a:pP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Ulls = Blaus           </a:t>
            </a:r>
            <a:r>
              <a:rPr lang="en-US" sz="2400">
                <a:solidFill>
                  <a:schemeClr val="tx2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→</a:t>
            </a: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C+</a:t>
            </a:r>
          </a:p>
          <a:p>
            <a:pPr marL="39688">
              <a:lnSpc>
                <a:spcPct val="180000"/>
              </a:lnSpc>
            </a:pP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Ulls = Marrons      </a:t>
            </a:r>
            <a:r>
              <a:rPr lang="en-US" sz="2400">
                <a:solidFill>
                  <a:schemeClr val="tx2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→</a:t>
            </a: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C-</a:t>
            </a:r>
          </a:p>
          <a:p>
            <a:pPr marL="39688">
              <a:lnSpc>
                <a:spcPct val="180000"/>
              </a:lnSpc>
            </a:pP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Ulls = Verds </a:t>
            </a:r>
            <a:r>
              <a:rPr lang="en-US" sz="2400">
                <a:solidFill>
                  <a:schemeClr val="tx2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∧</a:t>
            </a: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Estatura = Alt    </a:t>
            </a:r>
            <a:r>
              <a:rPr lang="en-US" sz="2400">
                <a:solidFill>
                  <a:schemeClr val="tx2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→</a:t>
            </a: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C+</a:t>
            </a:r>
          </a:p>
          <a:p>
            <a:pPr marL="39688">
              <a:lnSpc>
                <a:spcPct val="180000"/>
              </a:lnSpc>
            </a:pP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Ulls = Verds </a:t>
            </a:r>
            <a:r>
              <a:rPr lang="en-US" sz="2400">
                <a:solidFill>
                  <a:schemeClr val="tx2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∧</a:t>
            </a: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Estatura = Mitjà </a:t>
            </a:r>
            <a:r>
              <a:rPr lang="en-US" sz="2400">
                <a:solidFill>
                  <a:schemeClr val="tx2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→</a:t>
            </a: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C-</a:t>
            </a:r>
          </a:p>
          <a:p>
            <a:pPr marL="39688">
              <a:lnSpc>
                <a:spcPct val="180000"/>
              </a:lnSpc>
            </a:pP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Ulls = Verds </a:t>
            </a:r>
            <a:r>
              <a:rPr lang="en-US" sz="2400">
                <a:solidFill>
                  <a:schemeClr val="tx2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∧</a:t>
            </a: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Estatura = Baix  </a:t>
            </a:r>
            <a:r>
              <a:rPr lang="en-US" sz="2400">
                <a:solidFill>
                  <a:schemeClr val="tx2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→</a:t>
            </a:r>
            <a:r>
              <a:rPr lang="en-US" sz="2400">
                <a:solidFill>
                  <a:schemeClr val="tx2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 C-</a:t>
            </a:r>
          </a:p>
        </p:txBody>
      </p:sp>
      <p:sp>
        <p:nvSpPr>
          <p:cNvPr id="22531" name="Rectangle 2"/>
          <p:cNvSpPr>
            <a:spLocks/>
          </p:cNvSpPr>
          <p:nvPr/>
        </p:nvSpPr>
        <p:spPr bwMode="auto">
          <a:xfrm>
            <a:off x="457200" y="92075"/>
            <a:ext cx="82296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40639" bIns="0" anchor="ctr">
            <a:prstTxWarp prst="textNoShape">
              <a:avLst/>
            </a:prstTxWarp>
          </a:bodyPr>
          <a:lstStyle/>
          <a:p>
            <a:pPr marL="39688" algn="ctr"/>
            <a:r>
              <a:rPr lang="en-US" sz="4400" dirty="0">
                <a:ea typeface="Arial" pitchFamily="-109" charset="0"/>
                <a:cs typeface="Arial" pitchFamily="-109" charset="0"/>
              </a:rPr>
              <a:t>ID3:</a:t>
            </a:r>
            <a:r>
              <a:rPr lang="en-US" sz="4400" dirty="0" smtClean="0">
                <a:ea typeface="Arial" pitchFamily="-109" charset="0"/>
                <a:cs typeface="Arial" pitchFamily="-109" charset="0"/>
              </a:rPr>
              <a:t> </a:t>
            </a:r>
            <a:r>
              <a:rPr lang="en-US" sz="4400" dirty="0" smtClean="0"/>
              <a:t>example</a:t>
            </a:r>
            <a:endParaRPr lang="en-US" sz="4400" dirty="0"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s-ES" dirty="0">
                <a:ea typeface="Arial" pitchFamily="-109" charset="0"/>
                <a:cs typeface="Arial" pitchFamily="-109" charset="0"/>
              </a:rPr>
              <a:t>ID3: </a:t>
            </a:r>
            <a:r>
              <a:rPr lang="es-ES" dirty="0" smtClean="0">
                <a:ea typeface="Arial" pitchFamily="-109" charset="0"/>
                <a:cs typeface="Arial" pitchFamily="-109" charset="0"/>
              </a:rPr>
              <a:t>algorithm </a:t>
            </a:r>
            <a:endParaRPr lang="es-ES" dirty="0"/>
          </a:p>
        </p:txBody>
      </p:sp>
      <p:pic>
        <p:nvPicPr>
          <p:cNvPr id="23555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038" y="1614488"/>
            <a:ext cx="7781925" cy="445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3350"/>
          <a:lstStyle/>
          <a:p>
            <a:pPr indent="0" eaLnBrk="1" hangingPunct="1"/>
            <a:r>
              <a:rPr lang="es-ES"/>
              <a:t>Tipos de aprendizaje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idx="1"/>
          </p:nvPr>
        </p:nvSpPr>
        <p:spPr/>
        <p:txBody>
          <a:bodyPr rIns="133350"/>
          <a:lstStyle/>
          <a:p>
            <a:pPr eaLnBrk="1" hangingPunct="1"/>
            <a:r>
              <a:rPr lang="es-ES" b="1"/>
              <a:t>Aprendizaje inductivo</a:t>
            </a:r>
            <a:r>
              <a:rPr lang="es-ES"/>
              <a:t>: Creamos modelos de conceptos a partir de generalizar ejemplos simples. Buscamos patrones comunes que expliquen los ejemplos.</a:t>
            </a:r>
          </a:p>
          <a:p>
            <a:pPr eaLnBrk="1" hangingPunct="1"/>
            <a:r>
              <a:rPr lang="es-ES" b="1"/>
              <a:t>Aprendizaje analítico o deductivo</a:t>
            </a:r>
            <a:r>
              <a:rPr lang="es-ES"/>
              <a:t>: Aplicamos la deducción para obtener descripciones generales a partir de un ejemplo de concepto y su explicación.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3350"/>
          <a:lstStyle/>
          <a:p>
            <a:pPr indent="0" eaLnBrk="1" hangingPunct="1"/>
            <a:r>
              <a:rPr lang="es-ES"/>
              <a:t>Tipos de aprendizaje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/>
        <p:txBody>
          <a:bodyPr rIns="133350"/>
          <a:lstStyle/>
          <a:p>
            <a:pPr eaLnBrk="1" hangingPunct="1"/>
            <a:r>
              <a:rPr lang="es-ES" b="1"/>
              <a:t>Aprendizaje genético</a:t>
            </a:r>
            <a:r>
              <a:rPr lang="es-ES"/>
              <a:t>: Aplica algoritmos inspirados en la teoría de la evolución para encontrar descripciones generales a conjuntos de ejemplos.</a:t>
            </a:r>
          </a:p>
          <a:p>
            <a:pPr eaLnBrk="1" hangingPunct="1"/>
            <a:r>
              <a:rPr lang="es-ES" b="1"/>
              <a:t>Aprendizaje conexionista</a:t>
            </a:r>
            <a:r>
              <a:rPr lang="es-ES"/>
              <a:t>: Busca descripciones generales mediante el uso de la capacidad de adaptación de redes de neuronas artificiales.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78AAE-73AC-1F47-92DA-92351164F33A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Knowledge acquisition</a:t>
            </a:r>
            <a:endParaRPr lang="en-US" dirty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z="2400" dirty="0" err="1"/>
              <a:t>Adquisició</a:t>
            </a:r>
            <a:r>
              <a:rPr lang="en-US" sz="2400" dirty="0"/>
              <a:t> del </a:t>
            </a:r>
            <a:r>
              <a:rPr lang="en-US" sz="2400" dirty="0" err="1"/>
              <a:t>coneixement</a:t>
            </a:r>
            <a:r>
              <a:rPr lang="en-US" sz="2400" dirty="0"/>
              <a:t> ≡ </a:t>
            </a:r>
            <a:r>
              <a:rPr lang="en-US" sz="2400" dirty="0" err="1"/>
              <a:t>Traspàs</a:t>
            </a:r>
            <a:r>
              <a:rPr lang="en-US" sz="2400" dirty="0"/>
              <a:t> del </a:t>
            </a:r>
            <a:r>
              <a:rPr lang="en-US" sz="2400" dirty="0" err="1"/>
              <a:t>coneixement</a:t>
            </a:r>
            <a:r>
              <a:rPr lang="en-US" sz="2400" dirty="0"/>
              <a:t> d’un </a:t>
            </a:r>
            <a:r>
              <a:rPr lang="en-US" sz="2400" dirty="0" err="1"/>
              <a:t>o</a:t>
            </a:r>
            <a:r>
              <a:rPr lang="en-US" sz="2400" dirty="0"/>
              <a:t> </a:t>
            </a:r>
            <a:r>
              <a:rPr lang="en-US" sz="2400" dirty="0" err="1"/>
              <a:t>més</a:t>
            </a:r>
            <a:r>
              <a:rPr lang="en-US" sz="2400" dirty="0"/>
              <a:t> experts (</a:t>
            </a:r>
            <a:r>
              <a:rPr lang="en-US" sz="2400" dirty="0" err="1"/>
              <a:t>o</a:t>
            </a:r>
            <a:r>
              <a:rPr lang="en-US" sz="2400" dirty="0"/>
              <a:t> </a:t>
            </a:r>
            <a:r>
              <a:rPr lang="en-US" sz="2400" b="1" dirty="0"/>
              <a:t>fonts de </a:t>
            </a:r>
            <a:r>
              <a:rPr lang="en-US" sz="2400" b="1" dirty="0" err="1"/>
              <a:t>coneixement</a:t>
            </a:r>
            <a:r>
              <a:rPr lang="en-US" sz="2400" dirty="0"/>
              <a:t>) en un </a:t>
            </a:r>
            <a:r>
              <a:rPr lang="en-US" sz="2400" dirty="0" err="1"/>
              <a:t>domini</a:t>
            </a:r>
            <a:r>
              <a:rPr lang="en-US" sz="2400" dirty="0"/>
              <a:t> </a:t>
            </a:r>
            <a:r>
              <a:rPr lang="en-US" sz="2400" dirty="0" err="1"/>
              <a:t>determinat</a:t>
            </a:r>
            <a:r>
              <a:rPr lang="en-US" sz="2400" dirty="0"/>
              <a:t>, cap a un </a:t>
            </a:r>
            <a:r>
              <a:rPr lang="en-US" sz="2400" dirty="0" err="1"/>
              <a:t>formalisme</a:t>
            </a:r>
            <a:r>
              <a:rPr lang="en-US" sz="2400" dirty="0"/>
              <a:t> de </a:t>
            </a:r>
            <a:r>
              <a:rPr lang="en-US" sz="2400" dirty="0" err="1"/>
              <a:t>representació</a:t>
            </a:r>
            <a:r>
              <a:rPr lang="en-US" sz="2400" dirty="0"/>
              <a:t> </a:t>
            </a:r>
            <a:r>
              <a:rPr lang="en-US" sz="2400" b="1" dirty="0"/>
              <a:t>computable</a:t>
            </a:r>
            <a:r>
              <a:rPr lang="en-US" sz="2400" dirty="0"/>
              <a:t> del </a:t>
            </a:r>
            <a:r>
              <a:rPr lang="en-US" sz="2400" dirty="0" err="1"/>
              <a:t>coneixement</a:t>
            </a:r>
            <a:endParaRPr lang="en-US" sz="2400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1A763FE3-282E-A744-8726-B4A4E0C8BF51}" type="slidenum">
              <a:rPr lang="en-U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3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  <p:grpSp>
        <p:nvGrpSpPr>
          <p:cNvPr id="5126" name="Group 4"/>
          <p:cNvGrpSpPr>
            <a:grpSpLocks/>
          </p:cNvGrpSpPr>
          <p:nvPr/>
        </p:nvGrpSpPr>
        <p:grpSpPr bwMode="auto">
          <a:xfrm>
            <a:off x="3124200" y="3556000"/>
            <a:ext cx="1663700" cy="1219200"/>
            <a:chOff x="0" y="0"/>
            <a:chExt cx="1048" cy="768"/>
          </a:xfrm>
        </p:grpSpPr>
        <p:sp>
          <p:nvSpPr>
            <p:cNvPr id="6149" name="Rectangle 5"/>
            <p:cNvSpPr>
              <a:spLocks/>
            </p:cNvSpPr>
            <p:nvPr/>
          </p:nvSpPr>
          <p:spPr bwMode="auto">
            <a:xfrm>
              <a:off x="0" y="0"/>
              <a:ext cx="1048" cy="7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9D9A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50" name="Rectangle 6"/>
            <p:cNvSpPr>
              <a:spLocks/>
            </p:cNvSpPr>
            <p:nvPr/>
          </p:nvSpPr>
          <p:spPr bwMode="auto">
            <a:xfrm>
              <a:off x="0" y="0"/>
              <a:ext cx="1048" cy="768"/>
            </a:xfrm>
            <a:prstGeom prst="rect">
              <a:avLst/>
            </a:prstGeom>
            <a:noFill/>
            <a:ln w="9525">
              <a:noFill/>
              <a:miter lim="800000"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grpSp>
        <p:nvGrpSpPr>
          <p:cNvPr id="5127" name="Group 7"/>
          <p:cNvGrpSpPr>
            <a:grpSpLocks/>
          </p:cNvGrpSpPr>
          <p:nvPr/>
        </p:nvGrpSpPr>
        <p:grpSpPr bwMode="auto">
          <a:xfrm>
            <a:off x="6781800" y="3251200"/>
            <a:ext cx="1752600" cy="1600200"/>
            <a:chOff x="0" y="0"/>
            <a:chExt cx="1104" cy="1008"/>
          </a:xfrm>
        </p:grpSpPr>
        <p:sp>
          <p:nvSpPr>
            <p:cNvPr id="6152" name="AutoShape 8"/>
            <p:cNvSpPr>
              <a:spLocks/>
            </p:cNvSpPr>
            <p:nvPr/>
          </p:nvSpPr>
          <p:spPr bwMode="auto">
            <a:xfrm>
              <a:off x="0" y="0"/>
              <a:ext cx="1104" cy="100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5" y="0"/>
                    <a:pt x="0" y="1518"/>
                    <a:pt x="0" y="3391"/>
                  </a:cubicBezTo>
                  <a:lnTo>
                    <a:pt x="0" y="18209"/>
                  </a:lnTo>
                  <a:cubicBezTo>
                    <a:pt x="0" y="20082"/>
                    <a:pt x="4835" y="21600"/>
                    <a:pt x="10800" y="21600"/>
                  </a:cubicBezTo>
                  <a:cubicBezTo>
                    <a:pt x="16765" y="21600"/>
                    <a:pt x="21600" y="20082"/>
                    <a:pt x="21600" y="18209"/>
                  </a:cubicBezTo>
                  <a:lnTo>
                    <a:pt x="21600" y="3391"/>
                  </a:lnTo>
                  <a:cubicBezTo>
                    <a:pt x="21600" y="1518"/>
                    <a:pt x="16765" y="0"/>
                    <a:pt x="10800" y="0"/>
                  </a:cubicBezTo>
                  <a:close/>
                  <a:moveTo>
                    <a:pt x="1080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rgbClr val="009D9A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53" name="AutoShape 9"/>
            <p:cNvSpPr>
              <a:spLocks/>
            </p:cNvSpPr>
            <p:nvPr/>
          </p:nvSpPr>
          <p:spPr bwMode="auto">
            <a:xfrm>
              <a:off x="0" y="158"/>
              <a:ext cx="1104" cy="1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0" y="11929"/>
                    <a:pt x="4835" y="21600"/>
                    <a:pt x="10800" y="21600"/>
                  </a:cubicBezTo>
                  <a:cubicBezTo>
                    <a:pt x="16765" y="21600"/>
                    <a:pt x="21600" y="11929"/>
                    <a:pt x="21600" y="0"/>
                  </a:cubicBezTo>
                </a:path>
              </a:pathLst>
            </a:custGeom>
            <a:noFill/>
            <a:ln w="9525">
              <a:solidFill>
                <a:srgbClr val="009D9A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154" name="Rectangle 10"/>
            <p:cNvSpPr>
              <a:spLocks/>
            </p:cNvSpPr>
            <p:nvPr/>
          </p:nvSpPr>
          <p:spPr bwMode="auto">
            <a:xfrm>
              <a:off x="44" y="303"/>
              <a:ext cx="1015" cy="560"/>
            </a:xfrm>
            <a:prstGeom prst="rect">
              <a:avLst/>
            </a:prstGeom>
            <a:noFill/>
            <a:ln w="9525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25400" tIns="25400" bIns="25400" anchor="ctr">
              <a:prstTxWarp prst="textNoShape">
                <a:avLst/>
              </a:prstTxWarp>
              <a:spAutoFit/>
            </a:bodyPr>
            <a:lstStyle/>
            <a:p>
              <a:pPr marL="65088" algn="ctr"/>
              <a:r>
                <a:rPr lang="en-US" b="1">
                  <a:solidFill>
                    <a:srgbClr val="009D9A"/>
                  </a:solidFill>
                  <a:ea typeface="Tahoma" pitchFamily="-109" charset="0"/>
                  <a:cs typeface="Tahoma" pitchFamily="-109" charset="0"/>
                  <a:sym typeface="Tahoma" pitchFamily="-109" charset="0"/>
                </a:rPr>
                <a:t>Base</a:t>
              </a:r>
            </a:p>
            <a:p>
              <a:pPr marL="65088" algn="ctr"/>
              <a:r>
                <a:rPr lang="en-US" b="1">
                  <a:solidFill>
                    <a:srgbClr val="009D9A"/>
                  </a:solidFill>
                  <a:ea typeface="Tahoma" pitchFamily="-109" charset="0"/>
                  <a:cs typeface="Tahoma" pitchFamily="-109" charset="0"/>
                  <a:sym typeface="Tahoma" pitchFamily="-109" charset="0"/>
                </a:rPr>
                <a:t>de</a:t>
              </a:r>
            </a:p>
            <a:p>
              <a:pPr marL="65088" algn="ctr"/>
              <a:r>
                <a:rPr lang="en-US" b="1">
                  <a:solidFill>
                    <a:srgbClr val="009D9A"/>
                  </a:solidFill>
                  <a:ea typeface="Tahoma" pitchFamily="-109" charset="0"/>
                  <a:cs typeface="Tahoma" pitchFamily="-109" charset="0"/>
                  <a:sym typeface="Tahoma" pitchFamily="-109" charset="0"/>
                </a:rPr>
                <a:t>coneixement</a:t>
              </a:r>
            </a:p>
          </p:txBody>
        </p:sp>
      </p:grp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4787900" y="4071938"/>
            <a:ext cx="1841500" cy="17462"/>
          </a:xfrm>
          <a:prstGeom prst="line">
            <a:avLst/>
          </a:prstGeom>
          <a:noFill/>
          <a:ln w="25400">
            <a:solidFill>
              <a:srgbClr val="009D9A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pPr>
              <a:defRPr/>
            </a:pPr>
            <a:endParaRPr lang="es-ES"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6156" name="Rectangle 12"/>
          <p:cNvSpPr>
            <a:spLocks/>
          </p:cNvSpPr>
          <p:nvPr/>
        </p:nvSpPr>
        <p:spPr bwMode="auto">
          <a:xfrm>
            <a:off x="2990850" y="3613150"/>
            <a:ext cx="1828800" cy="901700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algn="ctr"/>
            <a:r>
              <a:rPr lang="en-US" sz="1700" b="1">
                <a:solidFill>
                  <a:srgbClr val="009D9A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Enginyer</a:t>
            </a:r>
          </a:p>
          <a:p>
            <a:pPr marL="39688" algn="ctr"/>
            <a:r>
              <a:rPr lang="en-US" sz="1700" b="1">
                <a:solidFill>
                  <a:srgbClr val="009D9A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del </a:t>
            </a:r>
          </a:p>
          <a:p>
            <a:pPr marL="39688" algn="ctr"/>
            <a:r>
              <a:rPr lang="en-US" sz="1700" b="1">
                <a:solidFill>
                  <a:srgbClr val="009D9A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coneixement</a:t>
            </a:r>
          </a:p>
        </p:txBody>
      </p:sp>
      <p:sp>
        <p:nvSpPr>
          <p:cNvPr id="5130" name="Rectangle 13"/>
          <p:cNvSpPr>
            <a:spLocks/>
          </p:cNvSpPr>
          <p:nvPr/>
        </p:nvSpPr>
        <p:spPr bwMode="auto">
          <a:xfrm>
            <a:off x="898525" y="3343275"/>
            <a:ext cx="184943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23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FC</a:t>
            </a:r>
            <a:r>
              <a:rPr lang="en-US" sz="2300" baseline="-260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1</a:t>
            </a:r>
            <a:r>
              <a:rPr lang="en-US" sz="23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 </a:t>
            </a:r>
            <a:r>
              <a:rPr lang="en-US" sz="1900">
                <a:solidFill>
                  <a:srgbClr val="009D9A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≡</a:t>
            </a:r>
            <a:r>
              <a:rPr lang="en-US" sz="19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 </a:t>
            </a:r>
            <a:r>
              <a:rPr lang="en-US" sz="23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Expert</a:t>
            </a:r>
            <a:r>
              <a:rPr lang="en-US" sz="2300" baseline="-260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1</a:t>
            </a:r>
          </a:p>
          <a:p>
            <a:pPr marL="39688"/>
            <a:endParaRPr lang="en-US" sz="1900">
              <a:solidFill>
                <a:srgbClr val="009D9A"/>
              </a:solidFill>
              <a:ea typeface="Times New Roman" pitchFamily="-109" charset="0"/>
              <a:cs typeface="Times New Roman" pitchFamily="-109" charset="0"/>
              <a:sym typeface="Times New Roman" pitchFamily="-109" charset="0"/>
            </a:endParaRPr>
          </a:p>
          <a:p>
            <a:pPr marL="39688"/>
            <a:r>
              <a:rPr lang="en-US" sz="19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.  .  .  .</a:t>
            </a:r>
          </a:p>
          <a:p>
            <a:pPr marL="39688"/>
            <a:endParaRPr lang="en-US" sz="1900">
              <a:solidFill>
                <a:srgbClr val="009D9A"/>
              </a:solidFill>
              <a:ea typeface="Times New Roman" pitchFamily="-109" charset="0"/>
              <a:cs typeface="Times New Roman" pitchFamily="-109" charset="0"/>
              <a:sym typeface="Times New Roman" pitchFamily="-109" charset="0"/>
            </a:endParaRPr>
          </a:p>
          <a:p>
            <a:pPr marL="39688"/>
            <a:r>
              <a:rPr lang="en-US" sz="23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FC</a:t>
            </a:r>
            <a:r>
              <a:rPr lang="en-US" sz="2300" baseline="-260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n</a:t>
            </a:r>
            <a:r>
              <a:rPr lang="en-US" sz="23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 </a:t>
            </a:r>
            <a:r>
              <a:rPr lang="en-US" sz="1900">
                <a:solidFill>
                  <a:srgbClr val="009D9A"/>
                </a:solidFill>
                <a:ea typeface="Symbol" pitchFamily="-109" charset="2"/>
                <a:cs typeface="Symbol" pitchFamily="-109" charset="2"/>
                <a:sym typeface="Symbol" pitchFamily="-109" charset="2"/>
              </a:rPr>
              <a:t>≡</a:t>
            </a:r>
            <a:r>
              <a:rPr lang="en-US" sz="23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 Expert</a:t>
            </a:r>
            <a:r>
              <a:rPr lang="en-US" sz="2300" baseline="-26000">
                <a:solidFill>
                  <a:srgbClr val="009D9A"/>
                </a:solidFill>
                <a:ea typeface="Times New Roman" pitchFamily="-109" charset="0"/>
                <a:cs typeface="Times New Roman" pitchFamily="-109" charset="0"/>
                <a:sym typeface="Times New Roman" pitchFamily="-109" charset="0"/>
              </a:rPr>
              <a:t>n</a:t>
            </a: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2438400" y="3708400"/>
            <a:ext cx="609600" cy="381000"/>
          </a:xfrm>
          <a:prstGeom prst="line">
            <a:avLst/>
          </a:prstGeom>
          <a:noFill/>
          <a:ln w="9525">
            <a:solidFill>
              <a:srgbClr val="009D9A"/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pPr>
              <a:defRPr/>
            </a:pPr>
            <a:endParaRPr lang="es-ES"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rot="10800000" flipH="1">
            <a:off x="2514600" y="4241800"/>
            <a:ext cx="533400" cy="457200"/>
          </a:xfrm>
          <a:prstGeom prst="line">
            <a:avLst/>
          </a:prstGeom>
          <a:noFill/>
          <a:ln w="9525">
            <a:solidFill>
              <a:srgbClr val="009D9A"/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pPr>
              <a:defRPr/>
            </a:pPr>
            <a:endParaRPr lang="es-ES"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6160" name="Rectangle 16"/>
          <p:cNvSpPr>
            <a:spLocks/>
          </p:cNvSpPr>
          <p:nvPr/>
        </p:nvSpPr>
        <p:spPr bwMode="auto">
          <a:xfrm>
            <a:off x="796925" y="5951538"/>
            <a:ext cx="1816100" cy="354012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2300">
                <a:solidFill>
                  <a:srgbClr val="009D9A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Coneixement</a:t>
            </a:r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rot="10800000" flipH="1">
            <a:off x="2667000" y="5537200"/>
            <a:ext cx="990600" cy="609600"/>
          </a:xfrm>
          <a:prstGeom prst="line">
            <a:avLst/>
          </a:prstGeom>
          <a:noFill/>
          <a:ln w="9525">
            <a:solidFill>
              <a:srgbClr val="009D9A"/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pPr>
              <a:defRPr/>
            </a:pPr>
            <a:endParaRPr lang="es-ES"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2667000" y="6146800"/>
            <a:ext cx="990600" cy="1588"/>
          </a:xfrm>
          <a:prstGeom prst="line">
            <a:avLst/>
          </a:prstGeom>
          <a:noFill/>
          <a:ln w="9525">
            <a:solidFill>
              <a:srgbClr val="009D9A"/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pPr>
              <a:defRPr/>
            </a:pPr>
            <a:endParaRPr lang="es-ES">
              <a:latin typeface="+mn-lt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6163" name="Rectangle 19"/>
          <p:cNvSpPr>
            <a:spLocks/>
          </p:cNvSpPr>
          <p:nvPr/>
        </p:nvSpPr>
        <p:spPr bwMode="auto">
          <a:xfrm>
            <a:off x="3717925" y="5314950"/>
            <a:ext cx="4181475" cy="292100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1900">
                <a:solidFill>
                  <a:srgbClr val="009D9A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Domini (fets, relacions, associacions) </a:t>
            </a:r>
          </a:p>
        </p:txBody>
      </p:sp>
      <p:sp>
        <p:nvSpPr>
          <p:cNvPr id="6164" name="Rectangle 20"/>
          <p:cNvSpPr>
            <a:spLocks/>
          </p:cNvSpPr>
          <p:nvPr/>
        </p:nvSpPr>
        <p:spPr bwMode="auto">
          <a:xfrm>
            <a:off x="3722688" y="5894388"/>
            <a:ext cx="4862512" cy="292100"/>
          </a:xfrm>
          <a:prstGeom prst="rect">
            <a:avLst/>
          </a:prstGeom>
          <a:noFill/>
          <a:ln w="9525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1900">
                <a:solidFill>
                  <a:srgbClr val="009D9A"/>
                </a:solidFill>
                <a:ea typeface="Tahoma" pitchFamily="-109" charset="0"/>
                <a:cs typeface="Tahoma" pitchFamily="-109" charset="0"/>
                <a:sym typeface="Tahoma" pitchFamily="-109" charset="0"/>
              </a:rPr>
              <a:t>Procés de resolució (heurístiques, mètodes)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23E9BBC-9DA0-9840-965E-6C1F825DBFBE}" type="slidenum">
              <a:rPr lang="en-US"/>
              <a:pPr/>
              <a:t>4</a:t>
            </a:fld>
            <a:endParaRPr lang="en-US"/>
          </a:p>
        </p:txBody>
      </p:sp>
      <p:sp>
        <p:nvSpPr>
          <p:cNvPr id="614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Methodologies to acquire knowledge</a:t>
            </a:r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dirty="0" smtClean="0"/>
              <a:t>Interviews with experts</a:t>
            </a:r>
          </a:p>
          <a:p>
            <a:pPr eaLnBrk="1" hangingPunct="1"/>
            <a:r>
              <a:rPr lang="en-US" b="1" dirty="0" smtClean="0"/>
              <a:t>Techniques based on inductive machine learning</a:t>
            </a:r>
          </a:p>
          <a:p>
            <a:pPr lvl="1" eaLnBrk="1" hangingPunct="1"/>
            <a:r>
              <a:rPr lang="en-US" dirty="0" smtClean="0"/>
              <a:t>Construction of decision trees:</a:t>
            </a:r>
          </a:p>
          <a:p>
            <a:pPr lvl="2" eaLnBrk="1" hangingPunct="1"/>
            <a:r>
              <a:rPr lang="en-US" dirty="0" smtClean="0"/>
              <a:t>Nodes represent descriptors</a:t>
            </a:r>
          </a:p>
          <a:p>
            <a:pPr lvl="2" eaLnBrk="1" hangingPunct="1"/>
            <a:r>
              <a:rPr lang="en-US" dirty="0" smtClean="0"/>
              <a:t>Branches represent possible values of the descriptor</a:t>
            </a:r>
            <a:endParaRPr lang="en-US" b="1" dirty="0"/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04D4C2A8-451C-D842-BB69-BB9DB7D06DD0}" type="slidenum">
              <a:rPr lang="en-U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4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B085EA7-6B4F-9242-BCEB-5141AB4A50A2}" type="slidenum">
              <a:rPr lang="en-US"/>
              <a:pPr/>
              <a:t>5</a:t>
            </a:fld>
            <a:endParaRPr lang="en-US"/>
          </a:p>
        </p:txBody>
      </p:sp>
      <p:sp>
        <p:nvSpPr>
          <p:cNvPr id="717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Inductive machine learning</a:t>
            </a:r>
            <a:endParaRPr lang="en-US" dirty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dirty="0" smtClean="0"/>
              <a:t>Techniques oriented to analysis problems (classification/interpretation)</a:t>
            </a:r>
          </a:p>
          <a:p>
            <a:pPr eaLnBrk="1" hangingPunct="1"/>
            <a:r>
              <a:rPr lang="en-US" dirty="0" smtClean="0"/>
              <a:t>The expert expresses his knowledge in a familiar form:</a:t>
            </a:r>
          </a:p>
          <a:p>
            <a:pPr lvl="1" algn="ctr" eaLnBrk="1" hangingPunct="1">
              <a:buNone/>
            </a:pPr>
            <a:r>
              <a:rPr lang="en-US" i="1" dirty="0" smtClean="0"/>
              <a:t>observations/examples</a:t>
            </a:r>
            <a:endParaRPr lang="en-US" dirty="0"/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75F71279-7274-0643-AE80-1FB5BE53A06A}" type="slidenum">
              <a:rPr lang="en-U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5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699406F-2D0A-7D4C-869C-98CA23041708}" type="slidenum">
              <a:rPr lang="en-US"/>
              <a:pPr/>
              <a:t>6</a:t>
            </a:fld>
            <a:endParaRPr lang="en-US"/>
          </a:p>
        </p:txBody>
      </p:sp>
      <p:sp>
        <p:nvSpPr>
          <p:cNvPr id="819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Inductive machine learning</a:t>
            </a:r>
            <a:endParaRPr lang="en-US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dirty="0" smtClean="0"/>
              <a:t>Sample data:</a:t>
            </a:r>
            <a:endParaRPr lang="en-US" dirty="0"/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1A459B19-F36A-1146-ABC8-E315D7B399FB}" type="slidenum">
              <a:rPr lang="en-U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6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  <p:pic>
        <p:nvPicPr>
          <p:cNvPr id="8198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09800"/>
            <a:ext cx="8228013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67563A4-DD01-564F-96A7-8F28E16DA896}" type="slidenum">
              <a:rPr lang="en-US"/>
              <a:pPr/>
              <a:t>7</a:t>
            </a:fld>
            <a:endParaRPr lang="en-US"/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Inductive machine learning</a:t>
            </a:r>
            <a:endParaRPr lang="en-US" dirty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dirty="0" smtClean="0"/>
              <a:t>First objective: </a:t>
            </a:r>
            <a:r>
              <a:rPr lang="en-US" b="1" dirty="0" smtClean="0"/>
              <a:t>Grouping </a:t>
            </a:r>
            <a:r>
              <a:rPr lang="en-US" dirty="0" smtClean="0"/>
              <a:t>similar objects via clustering methods</a:t>
            </a: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F4EF08E0-9D73-C343-AE99-D4BFEEB9BC58}" type="slidenum">
              <a:rPr lang="en-U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7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  <p:pic>
        <p:nvPicPr>
          <p:cNvPr id="6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365" y="2979448"/>
            <a:ext cx="9073635" cy="381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67563A4-DD01-564F-96A7-8F28E16DA896}" type="slidenum">
              <a:rPr lang="en-US"/>
              <a:pPr/>
              <a:t>8</a:t>
            </a:fld>
            <a:endParaRPr lang="en-US"/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Inductive machine learning</a:t>
            </a:r>
            <a:endParaRPr lang="en-US" dirty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dirty="0" smtClean="0"/>
              <a:t>Second objective: </a:t>
            </a:r>
            <a:r>
              <a:rPr lang="en-US" b="1" dirty="0" smtClean="0"/>
              <a:t>Classifying new objects</a:t>
            </a:r>
          </a:p>
          <a:p>
            <a:pPr eaLnBrk="1" hangingPunct="1"/>
            <a:r>
              <a:rPr lang="en-US" dirty="0" smtClean="0"/>
              <a:t>The starting point is </a:t>
            </a:r>
            <a:r>
              <a:rPr lang="en-US" b="1" dirty="0" smtClean="0"/>
              <a:t>more informed</a:t>
            </a:r>
            <a:r>
              <a:rPr lang="en-US" dirty="0" smtClean="0"/>
              <a:t>, given that groups have been already defined.</a:t>
            </a:r>
          </a:p>
          <a:p>
            <a:pPr eaLnBrk="1" hangingPunct="1"/>
            <a:r>
              <a:rPr lang="en-US" dirty="0" smtClean="0"/>
              <a:t>Specific characteristics of each group/class are determined, to be able to assign a new object to a class.</a:t>
            </a:r>
            <a:endParaRPr lang="en-US" dirty="0"/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F4EF08E0-9D73-C343-AE99-D4BFEEB9BC58}" type="slidenum">
              <a:rPr lang="en-U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8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2928BB1-D28F-8E4E-8745-D42C3922BF97}" type="slidenum">
              <a:rPr lang="en-US"/>
              <a:pPr/>
              <a:t>9</a:t>
            </a:fld>
            <a:endParaRPr lang="en-US"/>
          </a:p>
        </p:txBody>
      </p:sp>
      <p:sp>
        <p:nvSpPr>
          <p:cNvPr id="1126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Inductive machine learning</a:t>
            </a:r>
            <a:endParaRPr lang="en-US" dirty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dirty="0" smtClean="0"/>
              <a:t>Methods:</a:t>
            </a:r>
          </a:p>
          <a:p>
            <a:pPr lvl="1" eaLnBrk="1" hangingPunct="1"/>
            <a:r>
              <a:rPr lang="en-US" dirty="0" smtClean="0"/>
              <a:t>Decision trees:</a:t>
            </a:r>
          </a:p>
          <a:p>
            <a:pPr lvl="2" eaLnBrk="1" hangingPunct="1"/>
            <a:r>
              <a:rPr lang="en-US" dirty="0" smtClean="0"/>
              <a:t>CART, </a:t>
            </a:r>
            <a:r>
              <a:rPr lang="en-US" b="1" dirty="0" smtClean="0"/>
              <a:t>ID3</a:t>
            </a:r>
            <a:r>
              <a:rPr lang="en-US" dirty="0" smtClean="0"/>
              <a:t>, ASSISTANT, C4.5, C5.1 </a:t>
            </a:r>
          </a:p>
          <a:p>
            <a:pPr lvl="1" eaLnBrk="1" hangingPunct="1"/>
            <a:r>
              <a:rPr lang="en-US" dirty="0" smtClean="0"/>
              <a:t>Classification rules</a:t>
            </a:r>
          </a:p>
          <a:p>
            <a:pPr lvl="2" eaLnBrk="1" hangingPunct="1">
              <a:buNone/>
            </a:pPr>
            <a:r>
              <a:rPr lang="en-US" dirty="0" smtClean="0"/>
              <a:t>	If </a:t>
            </a:r>
            <a:r>
              <a:rPr lang="en-US" i="1" dirty="0" err="1" smtClean="0"/>
              <a:t>Act1</a:t>
            </a:r>
            <a:r>
              <a:rPr lang="en-US" i="1" dirty="0" smtClean="0"/>
              <a:t> </a:t>
            </a:r>
            <a:r>
              <a:rPr lang="en-US" dirty="0" smtClean="0"/>
              <a:t>is </a:t>
            </a:r>
            <a:r>
              <a:rPr lang="en-US" i="1" dirty="0" smtClean="0"/>
              <a:t>steps</a:t>
            </a:r>
          </a:p>
          <a:p>
            <a:pPr lvl="2" eaLnBrk="1" hangingPunct="1">
              <a:buNone/>
            </a:pPr>
            <a:r>
              <a:rPr lang="en-US" dirty="0" smtClean="0"/>
              <a:t>		Then</a:t>
            </a:r>
          </a:p>
          <a:p>
            <a:pPr lvl="2" eaLnBrk="1" hangingPunct="1">
              <a:buNone/>
            </a:pPr>
            <a:r>
              <a:rPr lang="en-US" dirty="0" smtClean="0"/>
              <a:t>		</a:t>
            </a:r>
            <a:r>
              <a:rPr lang="en-US" i="1" dirty="0" err="1" smtClean="0"/>
              <a:t>Act2</a:t>
            </a:r>
            <a:r>
              <a:rPr lang="en-US" i="1" dirty="0" smtClean="0"/>
              <a:t> </a:t>
            </a:r>
            <a:r>
              <a:rPr lang="en-US" dirty="0" smtClean="0"/>
              <a:t>is </a:t>
            </a:r>
            <a:r>
              <a:rPr lang="en-US" i="1" dirty="0" err="1" smtClean="0"/>
              <a:t>ioga</a:t>
            </a:r>
            <a:endParaRPr lang="en-US" i="1" dirty="0" smtClean="0"/>
          </a:p>
          <a:p>
            <a:pPr marL="954088" lvl="2" indent="0" eaLnBrk="1" hangingPunct="1">
              <a:buNone/>
            </a:pPr>
            <a:r>
              <a:rPr lang="en-US" dirty="0" smtClean="0"/>
              <a:t>Rule's probability: 0.9</a:t>
            </a:r>
          </a:p>
          <a:p>
            <a:pPr marL="954088" lvl="2" indent="0" eaLnBrk="1" hangingPunct="1">
              <a:buNone/>
            </a:pPr>
            <a:r>
              <a:rPr lang="en-US" dirty="0" smtClean="0"/>
              <a:t>The rule exists in 52 records.</a:t>
            </a:r>
            <a:endParaRPr lang="en-US" sz="3000" dirty="0"/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fld id="{A1D2494F-DDAB-534B-BF7C-BC31AC009C2F}" type="slidenum">
              <a:rPr lang="en-US" sz="1400">
                <a:solidFill>
                  <a:schemeClr val="tx1"/>
                </a:solidFill>
                <a:ea typeface="Arial" pitchFamily="-109" charset="0"/>
                <a:cs typeface="Arial" pitchFamily="-109" charset="0"/>
              </a:rPr>
              <a:pPr algn="ctr"/>
              <a:t>9</a:t>
            </a:fld>
            <a:endParaRPr lang="en-US" sz="1400">
              <a:solidFill>
                <a:schemeClr val="tx1"/>
              </a:solidFill>
              <a:ea typeface="Arial" pitchFamily="-109" charset="0"/>
              <a:cs typeface="Arial" pitchFamily="-10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CE1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2EE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ヒラギノ角ゴ ProN W3"/>
        <a:cs typeface="ヒラギノ角ゴ ProN W3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CE1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CE1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Pages>0</Pages>
  <Words>1188</Words>
  <Characters>0</Characters>
  <PresentationFormat>On-screen Show (4:3)</PresentationFormat>
  <Lines>0</Lines>
  <Paragraphs>217</Paragraphs>
  <Slides>23</Slides>
  <Notes>20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Diseño predeterminado</vt:lpstr>
      <vt:lpstr>Equation</vt:lpstr>
      <vt:lpstr>Artificial Intelligence  Machine learning </vt:lpstr>
      <vt:lpstr>Knowledge acquisition</vt:lpstr>
      <vt:lpstr>Knowledge acquisition</vt:lpstr>
      <vt:lpstr>Methodologies to acquire knowledge</vt:lpstr>
      <vt:lpstr>Inductive machine learning</vt:lpstr>
      <vt:lpstr>Inductive machine learning</vt:lpstr>
      <vt:lpstr>Inductive machine learning</vt:lpstr>
      <vt:lpstr>Inductive machine learning</vt:lpstr>
      <vt:lpstr>Inductive machine learning</vt:lpstr>
      <vt:lpstr>Decision trees</vt:lpstr>
      <vt:lpstr>ID3</vt:lpstr>
      <vt:lpstr>ID3</vt:lpstr>
      <vt:lpstr>ID3</vt:lpstr>
      <vt:lpstr>Information gain</vt:lpstr>
      <vt:lpstr>ID3: example</vt:lpstr>
      <vt:lpstr>ID3: example</vt:lpstr>
      <vt:lpstr>ID3: example</vt:lpstr>
      <vt:lpstr>Slide 18</vt:lpstr>
      <vt:lpstr>Slide 19</vt:lpstr>
      <vt:lpstr>Slide 20</vt:lpstr>
      <vt:lpstr>ID3: algorithm </vt:lpstr>
      <vt:lpstr>Tipos de aprendizaje</vt:lpstr>
      <vt:lpstr>Tipos de aprendizaje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Inteligencia Artificial</dc:title>
  <dc:subject/>
  <dc:creator>Luigi</dc:creator>
  <cp:keywords/>
  <dc:description/>
  <cp:lastModifiedBy>Luigi</cp:lastModifiedBy>
  <cp:revision>11</cp:revision>
  <cp:lastPrinted>2008-12-16T13:57:38Z</cp:lastPrinted>
  <dcterms:created xsi:type="dcterms:W3CDTF">2008-12-16T13:35:47Z</dcterms:created>
  <dcterms:modified xsi:type="dcterms:W3CDTF">2008-12-16T15:19:48Z</dcterms:modified>
</cp:coreProperties>
</file>