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diagrams/quickStyle1.xml" ContentType="application/vnd.openxmlformats-officedocument.drawingml.diagramStyl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6"/>
  </p:notesMasterIdLst>
  <p:sldIdLst>
    <p:sldId id="256" r:id="rId2"/>
    <p:sldId id="257" r:id="rId3"/>
    <p:sldId id="313" r:id="rId4"/>
    <p:sldId id="305" r:id="rId5"/>
    <p:sldId id="258" r:id="rId6"/>
    <p:sldId id="259" r:id="rId7"/>
    <p:sldId id="260" r:id="rId8"/>
    <p:sldId id="306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316" r:id="rId19"/>
    <p:sldId id="314" r:id="rId20"/>
    <p:sldId id="281" r:id="rId21"/>
    <p:sldId id="270" r:id="rId22"/>
    <p:sldId id="271" r:id="rId23"/>
    <p:sldId id="272" r:id="rId24"/>
    <p:sldId id="273" r:id="rId25"/>
    <p:sldId id="274" r:id="rId26"/>
    <p:sldId id="317" r:id="rId27"/>
    <p:sldId id="283" r:id="rId28"/>
    <p:sldId id="307" r:id="rId29"/>
    <p:sldId id="308" r:id="rId30"/>
    <p:sldId id="295" r:id="rId31"/>
    <p:sldId id="318" r:id="rId32"/>
    <p:sldId id="309" r:id="rId33"/>
    <p:sldId id="310" r:id="rId34"/>
    <p:sldId id="311" r:id="rId35"/>
    <p:sldId id="319" r:id="rId36"/>
    <p:sldId id="320" r:id="rId37"/>
    <p:sldId id="321" r:id="rId38"/>
    <p:sldId id="322" r:id="rId39"/>
    <p:sldId id="323" r:id="rId40"/>
    <p:sldId id="324" r:id="rId41"/>
    <p:sldId id="325" r:id="rId42"/>
    <p:sldId id="326" r:id="rId43"/>
    <p:sldId id="327" r:id="rId44"/>
    <p:sldId id="328" r:id="rId4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FEF9FB-52CA-458F-AF37-D75A1A14796A}" type="doc">
      <dgm:prSet loTypeId="urn:microsoft.com/office/officeart/2005/8/layout/radial1" loCatId="relationship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AB12CEDE-E611-487D-8A9E-FA5BE132E122}">
      <dgm:prSet phldrT="[Text]" custT="1"/>
      <dgm:spPr/>
      <dgm:t>
        <a:bodyPr/>
        <a:lstStyle/>
        <a:p>
          <a:r>
            <a:rPr lang="en-US" sz="1600" dirty="0" smtClean="0"/>
            <a:t>Knowledge storage subsystem (ontology)</a:t>
          </a:r>
          <a:endParaRPr lang="en-US" sz="1600" dirty="0"/>
        </a:p>
      </dgm:t>
    </dgm:pt>
    <dgm:pt modelId="{811A88B0-41EB-416D-802D-B6B4814F3841}" type="parTrans" cxnId="{01399287-2BBE-403C-8E51-662C57423D81}">
      <dgm:prSet/>
      <dgm:spPr/>
      <dgm:t>
        <a:bodyPr/>
        <a:lstStyle/>
        <a:p>
          <a:endParaRPr lang="en-US"/>
        </a:p>
      </dgm:t>
    </dgm:pt>
    <dgm:pt modelId="{86C8FAE5-868B-4BA4-A062-1630191E7686}" type="sibTrans" cxnId="{01399287-2BBE-403C-8E51-662C57423D81}">
      <dgm:prSet/>
      <dgm:spPr/>
      <dgm:t>
        <a:bodyPr/>
        <a:lstStyle/>
        <a:p>
          <a:endParaRPr lang="en-US"/>
        </a:p>
      </dgm:t>
    </dgm:pt>
    <dgm:pt modelId="{70980964-5EFE-4311-A19A-362F4AC12EFF}">
      <dgm:prSet phldrT="[Text]" custT="1"/>
      <dgm:spPr/>
      <dgm:t>
        <a:bodyPr/>
        <a:lstStyle/>
        <a:p>
          <a:r>
            <a:rPr lang="en-US" sz="1600" dirty="0" smtClean="0"/>
            <a:t>Learning subsystem</a:t>
          </a:r>
          <a:endParaRPr lang="en-US" sz="1600" dirty="0"/>
        </a:p>
      </dgm:t>
    </dgm:pt>
    <dgm:pt modelId="{C37C9DB6-C33C-4095-9C87-5CE001E041DF}" type="parTrans" cxnId="{C82311B5-8479-44B1-A286-8E25E5B4168E}">
      <dgm:prSet custT="1"/>
      <dgm:spPr/>
      <dgm:t>
        <a:bodyPr/>
        <a:lstStyle/>
        <a:p>
          <a:endParaRPr lang="en-US" sz="1600"/>
        </a:p>
      </dgm:t>
    </dgm:pt>
    <dgm:pt modelId="{4F68DBDA-8FB4-40A4-B4C8-29F888F651E9}" type="sibTrans" cxnId="{C82311B5-8479-44B1-A286-8E25E5B4168E}">
      <dgm:prSet/>
      <dgm:spPr/>
      <dgm:t>
        <a:bodyPr/>
        <a:lstStyle/>
        <a:p>
          <a:endParaRPr lang="en-US"/>
        </a:p>
      </dgm:t>
    </dgm:pt>
    <dgm:pt modelId="{D330AB25-0996-4B3B-8A77-912F17B068FE}">
      <dgm:prSet phldrT="[Text]" custT="1"/>
      <dgm:spPr/>
      <dgm:t>
        <a:bodyPr/>
        <a:lstStyle/>
        <a:p>
          <a:r>
            <a:rPr lang="en-US" sz="1600" dirty="0" smtClean="0"/>
            <a:t>State storage subsystem</a:t>
          </a:r>
          <a:endParaRPr lang="en-US" sz="1600" dirty="0"/>
        </a:p>
      </dgm:t>
    </dgm:pt>
    <dgm:pt modelId="{9C54A1A5-8124-4C3B-9ABE-B1FAF34A75E3}" type="parTrans" cxnId="{ED376DB1-2271-45A9-9B74-B18A53A15770}">
      <dgm:prSet custT="1"/>
      <dgm:spPr/>
      <dgm:t>
        <a:bodyPr/>
        <a:lstStyle/>
        <a:p>
          <a:endParaRPr lang="en-US" sz="1600"/>
        </a:p>
      </dgm:t>
    </dgm:pt>
    <dgm:pt modelId="{9C7D2EFB-FA0B-46EB-8A0C-04006988EEE6}" type="sibTrans" cxnId="{ED376DB1-2271-45A9-9B74-B18A53A15770}">
      <dgm:prSet/>
      <dgm:spPr/>
      <dgm:t>
        <a:bodyPr/>
        <a:lstStyle/>
        <a:p>
          <a:endParaRPr lang="en-US"/>
        </a:p>
      </dgm:t>
    </dgm:pt>
    <dgm:pt modelId="{712CE5BA-70DB-491E-B523-CB5612031967}">
      <dgm:prSet phldrT="[Text]" custT="1"/>
      <dgm:spPr/>
      <dgm:t>
        <a:bodyPr/>
        <a:lstStyle/>
        <a:p>
          <a:r>
            <a:rPr lang="en-US" sz="1600" dirty="0" smtClean="0"/>
            <a:t>Knowledge use and interpretation subsystem (inference engine)</a:t>
          </a:r>
          <a:endParaRPr lang="en-US" sz="1600" dirty="0"/>
        </a:p>
      </dgm:t>
    </dgm:pt>
    <dgm:pt modelId="{063783C9-3EA5-4DD6-AEB8-0DB834E0FEE3}" type="parTrans" cxnId="{6FC6CA53-4996-45C5-8E87-76E4DB1FC9E2}">
      <dgm:prSet custT="1"/>
      <dgm:spPr/>
      <dgm:t>
        <a:bodyPr/>
        <a:lstStyle/>
        <a:p>
          <a:endParaRPr lang="en-US" sz="1600"/>
        </a:p>
      </dgm:t>
    </dgm:pt>
    <dgm:pt modelId="{31F832D1-256B-446D-8779-ED6F4D978075}" type="sibTrans" cxnId="{6FC6CA53-4996-45C5-8E87-76E4DB1FC9E2}">
      <dgm:prSet/>
      <dgm:spPr/>
      <dgm:t>
        <a:bodyPr/>
        <a:lstStyle/>
        <a:p>
          <a:endParaRPr lang="en-US"/>
        </a:p>
      </dgm:t>
    </dgm:pt>
    <dgm:pt modelId="{25F7B1E6-16FA-4A16-9E8B-BCFE599D11DB}">
      <dgm:prSet phldrT="[Text]" custT="1"/>
      <dgm:spPr/>
      <dgm:t>
        <a:bodyPr/>
        <a:lstStyle/>
        <a:p>
          <a:r>
            <a:rPr lang="en-US" sz="1600" dirty="0" smtClean="0"/>
            <a:t>User communication subsystem</a:t>
          </a:r>
          <a:endParaRPr lang="en-US" sz="1600" dirty="0"/>
        </a:p>
      </dgm:t>
    </dgm:pt>
    <dgm:pt modelId="{42018041-C253-414E-BF32-5BAA061A595C}" type="parTrans" cxnId="{30D6F958-2771-4E4C-8CCF-253A15775B5F}">
      <dgm:prSet custT="1"/>
      <dgm:spPr/>
      <dgm:t>
        <a:bodyPr/>
        <a:lstStyle/>
        <a:p>
          <a:endParaRPr lang="en-US" sz="1600"/>
        </a:p>
      </dgm:t>
    </dgm:pt>
    <dgm:pt modelId="{7B46F80C-64E0-4DD9-85B9-93FEA6800BC9}" type="sibTrans" cxnId="{30D6F958-2771-4E4C-8CCF-253A15775B5F}">
      <dgm:prSet/>
      <dgm:spPr/>
      <dgm:t>
        <a:bodyPr/>
        <a:lstStyle/>
        <a:p>
          <a:endParaRPr lang="en-US"/>
        </a:p>
      </dgm:t>
    </dgm:pt>
    <dgm:pt modelId="{26F245F4-5307-4907-A9DF-05E1A9D7A710}">
      <dgm:prSet phldrT="[Text]" custT="1"/>
      <dgm:spPr/>
      <dgm:t>
        <a:bodyPr/>
        <a:lstStyle/>
        <a:p>
          <a:r>
            <a:rPr lang="en-US" sz="1600" dirty="0" smtClean="0"/>
            <a:t>Justification and inspection subsystem</a:t>
          </a:r>
          <a:endParaRPr lang="en-US" sz="1600" dirty="0"/>
        </a:p>
      </dgm:t>
    </dgm:pt>
    <dgm:pt modelId="{F1ED406E-8E12-4E61-9E09-7D5B435BA1D0}" type="parTrans" cxnId="{1A539B19-4AC0-4B96-9E39-4ED5723FAB4B}">
      <dgm:prSet custT="1"/>
      <dgm:spPr/>
      <dgm:t>
        <a:bodyPr/>
        <a:lstStyle/>
        <a:p>
          <a:endParaRPr lang="en-US" sz="1600"/>
        </a:p>
      </dgm:t>
    </dgm:pt>
    <dgm:pt modelId="{CE9A4BDF-0506-482A-9522-519E3BBC3E8C}" type="sibTrans" cxnId="{1A539B19-4AC0-4B96-9E39-4ED5723FAB4B}">
      <dgm:prSet/>
      <dgm:spPr/>
      <dgm:t>
        <a:bodyPr/>
        <a:lstStyle/>
        <a:p>
          <a:endParaRPr lang="en-US"/>
        </a:p>
      </dgm:t>
    </dgm:pt>
    <dgm:pt modelId="{201765E4-B5DD-42A0-A1C3-75C93AE60155}" type="pres">
      <dgm:prSet presAssocID="{05FEF9FB-52CA-458F-AF37-D75A1A14796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23C8C2C-0A82-40CD-BB9F-DC358B665EFA}" type="pres">
      <dgm:prSet presAssocID="{AB12CEDE-E611-487D-8A9E-FA5BE132E122}" presName="centerShape" presStyleLbl="node0" presStyleIdx="0" presStyleCnt="1"/>
      <dgm:spPr/>
      <dgm:t>
        <a:bodyPr/>
        <a:lstStyle/>
        <a:p>
          <a:endParaRPr lang="en-US"/>
        </a:p>
      </dgm:t>
    </dgm:pt>
    <dgm:pt modelId="{E36508CD-E2F5-4706-882D-B5F3BD90EE31}" type="pres">
      <dgm:prSet presAssocID="{C37C9DB6-C33C-4095-9C87-5CE001E041DF}" presName="Name9" presStyleLbl="parChTrans1D2" presStyleIdx="0" presStyleCnt="5"/>
      <dgm:spPr/>
      <dgm:t>
        <a:bodyPr/>
        <a:lstStyle/>
        <a:p>
          <a:endParaRPr lang="en-US"/>
        </a:p>
      </dgm:t>
    </dgm:pt>
    <dgm:pt modelId="{80039554-EC6A-49E6-A102-42A6484B5B58}" type="pres">
      <dgm:prSet presAssocID="{C37C9DB6-C33C-4095-9C87-5CE001E041DF}" presName="connTx" presStyleLbl="parChTrans1D2" presStyleIdx="0" presStyleCnt="5"/>
      <dgm:spPr/>
      <dgm:t>
        <a:bodyPr/>
        <a:lstStyle/>
        <a:p>
          <a:endParaRPr lang="en-US"/>
        </a:p>
      </dgm:t>
    </dgm:pt>
    <dgm:pt modelId="{70454A1E-C1B1-46EB-BAB0-66808C59D07C}" type="pres">
      <dgm:prSet presAssocID="{70980964-5EFE-4311-A19A-362F4AC12EF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3CCB43-0852-4530-BBCC-87231FF4C99D}" type="pres">
      <dgm:prSet presAssocID="{F1ED406E-8E12-4E61-9E09-7D5B435BA1D0}" presName="Name9" presStyleLbl="parChTrans1D2" presStyleIdx="1" presStyleCnt="5"/>
      <dgm:spPr/>
      <dgm:t>
        <a:bodyPr/>
        <a:lstStyle/>
        <a:p>
          <a:endParaRPr lang="en-US"/>
        </a:p>
      </dgm:t>
    </dgm:pt>
    <dgm:pt modelId="{0A452B28-B8C6-4ACA-BFCF-D87CA0192E9C}" type="pres">
      <dgm:prSet presAssocID="{F1ED406E-8E12-4E61-9E09-7D5B435BA1D0}" presName="connTx" presStyleLbl="parChTrans1D2" presStyleIdx="1" presStyleCnt="5"/>
      <dgm:spPr/>
      <dgm:t>
        <a:bodyPr/>
        <a:lstStyle/>
        <a:p>
          <a:endParaRPr lang="en-US"/>
        </a:p>
      </dgm:t>
    </dgm:pt>
    <dgm:pt modelId="{49C1E6E3-9B42-4669-86E1-9FEFC22E37D2}" type="pres">
      <dgm:prSet presAssocID="{26F245F4-5307-4907-A9DF-05E1A9D7A71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8008F4-30B8-4AF9-8D76-295A8E54F9C7}" type="pres">
      <dgm:prSet presAssocID="{9C54A1A5-8124-4C3B-9ABE-B1FAF34A75E3}" presName="Name9" presStyleLbl="parChTrans1D2" presStyleIdx="2" presStyleCnt="5"/>
      <dgm:spPr/>
      <dgm:t>
        <a:bodyPr/>
        <a:lstStyle/>
        <a:p>
          <a:endParaRPr lang="en-US"/>
        </a:p>
      </dgm:t>
    </dgm:pt>
    <dgm:pt modelId="{8412394B-5D2F-4002-B158-8567379A0EC8}" type="pres">
      <dgm:prSet presAssocID="{9C54A1A5-8124-4C3B-9ABE-B1FAF34A75E3}" presName="connTx" presStyleLbl="parChTrans1D2" presStyleIdx="2" presStyleCnt="5"/>
      <dgm:spPr/>
      <dgm:t>
        <a:bodyPr/>
        <a:lstStyle/>
        <a:p>
          <a:endParaRPr lang="en-US"/>
        </a:p>
      </dgm:t>
    </dgm:pt>
    <dgm:pt modelId="{C37DF79C-A5D8-4E80-B90E-E44630D71B8A}" type="pres">
      <dgm:prSet presAssocID="{D330AB25-0996-4B3B-8A77-912F17B068F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A0A384-57CA-462D-9BB8-E05BA58098EF}" type="pres">
      <dgm:prSet presAssocID="{063783C9-3EA5-4DD6-AEB8-0DB834E0FEE3}" presName="Name9" presStyleLbl="parChTrans1D2" presStyleIdx="3" presStyleCnt="5"/>
      <dgm:spPr/>
      <dgm:t>
        <a:bodyPr/>
        <a:lstStyle/>
        <a:p>
          <a:endParaRPr lang="en-US"/>
        </a:p>
      </dgm:t>
    </dgm:pt>
    <dgm:pt modelId="{8B81309B-C038-434B-8F82-31E5A055CE25}" type="pres">
      <dgm:prSet presAssocID="{063783C9-3EA5-4DD6-AEB8-0DB834E0FEE3}" presName="connTx" presStyleLbl="parChTrans1D2" presStyleIdx="3" presStyleCnt="5"/>
      <dgm:spPr/>
      <dgm:t>
        <a:bodyPr/>
        <a:lstStyle/>
        <a:p>
          <a:endParaRPr lang="en-US"/>
        </a:p>
      </dgm:t>
    </dgm:pt>
    <dgm:pt modelId="{6DA8797B-43D2-4ABD-BCF2-39AFE4579326}" type="pres">
      <dgm:prSet presAssocID="{712CE5BA-70DB-491E-B523-CB5612031967}" presName="node" presStyleLbl="node1" presStyleIdx="3" presStyleCnt="5" custScaleX="1271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278E61-1F21-4405-A4E0-EF5B543BA545}" type="pres">
      <dgm:prSet presAssocID="{42018041-C253-414E-BF32-5BAA061A595C}" presName="Name9" presStyleLbl="parChTrans1D2" presStyleIdx="4" presStyleCnt="5"/>
      <dgm:spPr/>
      <dgm:t>
        <a:bodyPr/>
        <a:lstStyle/>
        <a:p>
          <a:endParaRPr lang="en-US"/>
        </a:p>
      </dgm:t>
    </dgm:pt>
    <dgm:pt modelId="{C998B924-FCCF-4764-A335-254DB0337A1E}" type="pres">
      <dgm:prSet presAssocID="{42018041-C253-414E-BF32-5BAA061A595C}" presName="connTx" presStyleLbl="parChTrans1D2" presStyleIdx="4" presStyleCnt="5"/>
      <dgm:spPr/>
      <dgm:t>
        <a:bodyPr/>
        <a:lstStyle/>
        <a:p>
          <a:endParaRPr lang="en-US"/>
        </a:p>
      </dgm:t>
    </dgm:pt>
    <dgm:pt modelId="{80B95090-1364-450D-978A-63667D8F24F2}" type="pres">
      <dgm:prSet presAssocID="{25F7B1E6-16FA-4A16-9E8B-BCFE599D11DB}" presName="node" presStyleLbl="node1" presStyleIdx="4" presStyleCnt="5" custScaleX="1346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A539B19-4AC0-4B96-9E39-4ED5723FAB4B}" srcId="{AB12CEDE-E611-487D-8A9E-FA5BE132E122}" destId="{26F245F4-5307-4907-A9DF-05E1A9D7A710}" srcOrd="1" destOrd="0" parTransId="{F1ED406E-8E12-4E61-9E09-7D5B435BA1D0}" sibTransId="{CE9A4BDF-0506-482A-9522-519E3BBC3E8C}"/>
    <dgm:cxn modelId="{C04E7FA1-4B9F-46C5-A8D1-46244B1D2A53}" type="presOf" srcId="{42018041-C253-414E-BF32-5BAA061A595C}" destId="{8E278E61-1F21-4405-A4E0-EF5B543BA545}" srcOrd="0" destOrd="0" presId="urn:microsoft.com/office/officeart/2005/8/layout/radial1"/>
    <dgm:cxn modelId="{16E560E3-E3E3-46A0-9B56-36430D8BA3B4}" type="presOf" srcId="{063783C9-3EA5-4DD6-AEB8-0DB834E0FEE3}" destId="{8B81309B-C038-434B-8F82-31E5A055CE25}" srcOrd="1" destOrd="0" presId="urn:microsoft.com/office/officeart/2005/8/layout/radial1"/>
    <dgm:cxn modelId="{BB6D69EA-95BC-489F-80DB-640B1683104C}" type="presOf" srcId="{F1ED406E-8E12-4E61-9E09-7D5B435BA1D0}" destId="{B73CCB43-0852-4530-BBCC-87231FF4C99D}" srcOrd="0" destOrd="0" presId="urn:microsoft.com/office/officeart/2005/8/layout/radial1"/>
    <dgm:cxn modelId="{684D219A-2701-4CB1-9CE4-4F68DE624EA4}" type="presOf" srcId="{063783C9-3EA5-4DD6-AEB8-0DB834E0FEE3}" destId="{87A0A384-57CA-462D-9BB8-E05BA58098EF}" srcOrd="0" destOrd="0" presId="urn:microsoft.com/office/officeart/2005/8/layout/radial1"/>
    <dgm:cxn modelId="{ABBFD2B4-09EF-4B7E-9A5F-A7F38E0C28D4}" type="presOf" srcId="{C37C9DB6-C33C-4095-9C87-5CE001E041DF}" destId="{E36508CD-E2F5-4706-882D-B5F3BD90EE31}" srcOrd="0" destOrd="0" presId="urn:microsoft.com/office/officeart/2005/8/layout/radial1"/>
    <dgm:cxn modelId="{0BCF923A-65D5-47B7-83FA-E9A07FD2C6A9}" type="presOf" srcId="{F1ED406E-8E12-4E61-9E09-7D5B435BA1D0}" destId="{0A452B28-B8C6-4ACA-BFCF-D87CA0192E9C}" srcOrd="1" destOrd="0" presId="urn:microsoft.com/office/officeart/2005/8/layout/radial1"/>
    <dgm:cxn modelId="{5675AA9D-310E-4520-AE25-5A6F868DCF52}" type="presOf" srcId="{42018041-C253-414E-BF32-5BAA061A595C}" destId="{C998B924-FCCF-4764-A335-254DB0337A1E}" srcOrd="1" destOrd="0" presId="urn:microsoft.com/office/officeart/2005/8/layout/radial1"/>
    <dgm:cxn modelId="{AA3ADF02-8D77-4638-92B7-D0B18B45A489}" type="presOf" srcId="{05FEF9FB-52CA-458F-AF37-D75A1A14796A}" destId="{201765E4-B5DD-42A0-A1C3-75C93AE60155}" srcOrd="0" destOrd="0" presId="urn:microsoft.com/office/officeart/2005/8/layout/radial1"/>
    <dgm:cxn modelId="{1F6C09BC-A37A-4B52-8ACE-A9204E355CCE}" type="presOf" srcId="{9C54A1A5-8124-4C3B-9ABE-B1FAF34A75E3}" destId="{8412394B-5D2F-4002-B158-8567379A0EC8}" srcOrd="1" destOrd="0" presId="urn:microsoft.com/office/officeart/2005/8/layout/radial1"/>
    <dgm:cxn modelId="{01399287-2BBE-403C-8E51-662C57423D81}" srcId="{05FEF9FB-52CA-458F-AF37-D75A1A14796A}" destId="{AB12CEDE-E611-487D-8A9E-FA5BE132E122}" srcOrd="0" destOrd="0" parTransId="{811A88B0-41EB-416D-802D-B6B4814F3841}" sibTransId="{86C8FAE5-868B-4BA4-A062-1630191E7686}"/>
    <dgm:cxn modelId="{D3830EA7-3FC4-4167-86D0-CFA293D19B50}" type="presOf" srcId="{25F7B1E6-16FA-4A16-9E8B-BCFE599D11DB}" destId="{80B95090-1364-450D-978A-63667D8F24F2}" srcOrd="0" destOrd="0" presId="urn:microsoft.com/office/officeart/2005/8/layout/radial1"/>
    <dgm:cxn modelId="{94875383-E4AD-4FEE-AE66-ABE4B3655CAD}" type="presOf" srcId="{AB12CEDE-E611-487D-8A9E-FA5BE132E122}" destId="{D23C8C2C-0A82-40CD-BB9F-DC358B665EFA}" srcOrd="0" destOrd="0" presId="urn:microsoft.com/office/officeart/2005/8/layout/radial1"/>
    <dgm:cxn modelId="{7ADC4F7B-D328-4710-A15B-A01841F20438}" type="presOf" srcId="{712CE5BA-70DB-491E-B523-CB5612031967}" destId="{6DA8797B-43D2-4ABD-BCF2-39AFE4579326}" srcOrd="0" destOrd="0" presId="urn:microsoft.com/office/officeart/2005/8/layout/radial1"/>
    <dgm:cxn modelId="{ED376DB1-2271-45A9-9B74-B18A53A15770}" srcId="{AB12CEDE-E611-487D-8A9E-FA5BE132E122}" destId="{D330AB25-0996-4B3B-8A77-912F17B068FE}" srcOrd="2" destOrd="0" parTransId="{9C54A1A5-8124-4C3B-9ABE-B1FAF34A75E3}" sibTransId="{9C7D2EFB-FA0B-46EB-8A0C-04006988EEE6}"/>
    <dgm:cxn modelId="{6FC6CA53-4996-45C5-8E87-76E4DB1FC9E2}" srcId="{AB12CEDE-E611-487D-8A9E-FA5BE132E122}" destId="{712CE5BA-70DB-491E-B523-CB5612031967}" srcOrd="3" destOrd="0" parTransId="{063783C9-3EA5-4DD6-AEB8-0DB834E0FEE3}" sibTransId="{31F832D1-256B-446D-8779-ED6F4D978075}"/>
    <dgm:cxn modelId="{0A13C9B0-E7EC-4CD0-98D6-6662F2E61590}" type="presOf" srcId="{26F245F4-5307-4907-A9DF-05E1A9D7A710}" destId="{49C1E6E3-9B42-4669-86E1-9FEFC22E37D2}" srcOrd="0" destOrd="0" presId="urn:microsoft.com/office/officeart/2005/8/layout/radial1"/>
    <dgm:cxn modelId="{30D6F958-2771-4E4C-8CCF-253A15775B5F}" srcId="{AB12CEDE-E611-487D-8A9E-FA5BE132E122}" destId="{25F7B1E6-16FA-4A16-9E8B-BCFE599D11DB}" srcOrd="4" destOrd="0" parTransId="{42018041-C253-414E-BF32-5BAA061A595C}" sibTransId="{7B46F80C-64E0-4DD9-85B9-93FEA6800BC9}"/>
    <dgm:cxn modelId="{541D716B-9D15-432E-8967-6D2B64303FFD}" type="presOf" srcId="{D330AB25-0996-4B3B-8A77-912F17B068FE}" destId="{C37DF79C-A5D8-4E80-B90E-E44630D71B8A}" srcOrd="0" destOrd="0" presId="urn:microsoft.com/office/officeart/2005/8/layout/radial1"/>
    <dgm:cxn modelId="{D80E882C-320E-4971-8570-BB6ED78F1824}" type="presOf" srcId="{C37C9DB6-C33C-4095-9C87-5CE001E041DF}" destId="{80039554-EC6A-49E6-A102-42A6484B5B58}" srcOrd="1" destOrd="0" presId="urn:microsoft.com/office/officeart/2005/8/layout/radial1"/>
    <dgm:cxn modelId="{65AF9BC4-63FF-44FF-8C6A-518622D80A1B}" type="presOf" srcId="{9C54A1A5-8124-4C3B-9ABE-B1FAF34A75E3}" destId="{F18008F4-30B8-4AF9-8D76-295A8E54F9C7}" srcOrd="0" destOrd="0" presId="urn:microsoft.com/office/officeart/2005/8/layout/radial1"/>
    <dgm:cxn modelId="{D10C14AD-A379-44AB-A502-BBDD6581A059}" type="presOf" srcId="{70980964-5EFE-4311-A19A-362F4AC12EFF}" destId="{70454A1E-C1B1-46EB-BAB0-66808C59D07C}" srcOrd="0" destOrd="0" presId="urn:microsoft.com/office/officeart/2005/8/layout/radial1"/>
    <dgm:cxn modelId="{C82311B5-8479-44B1-A286-8E25E5B4168E}" srcId="{AB12CEDE-E611-487D-8A9E-FA5BE132E122}" destId="{70980964-5EFE-4311-A19A-362F4AC12EFF}" srcOrd="0" destOrd="0" parTransId="{C37C9DB6-C33C-4095-9C87-5CE001E041DF}" sibTransId="{4F68DBDA-8FB4-40A4-B4C8-29F888F651E9}"/>
    <dgm:cxn modelId="{63D34CB6-7963-4718-970A-601996E3D812}" type="presParOf" srcId="{201765E4-B5DD-42A0-A1C3-75C93AE60155}" destId="{D23C8C2C-0A82-40CD-BB9F-DC358B665EFA}" srcOrd="0" destOrd="0" presId="urn:microsoft.com/office/officeart/2005/8/layout/radial1"/>
    <dgm:cxn modelId="{11C20921-EDB8-4B03-98C8-990C0622CC86}" type="presParOf" srcId="{201765E4-B5DD-42A0-A1C3-75C93AE60155}" destId="{E36508CD-E2F5-4706-882D-B5F3BD90EE31}" srcOrd="1" destOrd="0" presId="urn:microsoft.com/office/officeart/2005/8/layout/radial1"/>
    <dgm:cxn modelId="{43047469-EB76-4A1D-B6B0-FED5764C2478}" type="presParOf" srcId="{E36508CD-E2F5-4706-882D-B5F3BD90EE31}" destId="{80039554-EC6A-49E6-A102-42A6484B5B58}" srcOrd="0" destOrd="0" presId="urn:microsoft.com/office/officeart/2005/8/layout/radial1"/>
    <dgm:cxn modelId="{54844EFF-E440-4DAF-B15A-F30E13C2FD6B}" type="presParOf" srcId="{201765E4-B5DD-42A0-A1C3-75C93AE60155}" destId="{70454A1E-C1B1-46EB-BAB0-66808C59D07C}" srcOrd="2" destOrd="0" presId="urn:microsoft.com/office/officeart/2005/8/layout/radial1"/>
    <dgm:cxn modelId="{968871FF-C71B-4816-857E-8C2D2E180088}" type="presParOf" srcId="{201765E4-B5DD-42A0-A1C3-75C93AE60155}" destId="{B73CCB43-0852-4530-BBCC-87231FF4C99D}" srcOrd="3" destOrd="0" presId="urn:microsoft.com/office/officeart/2005/8/layout/radial1"/>
    <dgm:cxn modelId="{22BD0D03-E828-45E9-A937-C1BB9D5837B1}" type="presParOf" srcId="{B73CCB43-0852-4530-BBCC-87231FF4C99D}" destId="{0A452B28-B8C6-4ACA-BFCF-D87CA0192E9C}" srcOrd="0" destOrd="0" presId="urn:microsoft.com/office/officeart/2005/8/layout/radial1"/>
    <dgm:cxn modelId="{05B3A9EE-6958-4FE1-85B9-3657CDE93E65}" type="presParOf" srcId="{201765E4-B5DD-42A0-A1C3-75C93AE60155}" destId="{49C1E6E3-9B42-4669-86E1-9FEFC22E37D2}" srcOrd="4" destOrd="0" presId="urn:microsoft.com/office/officeart/2005/8/layout/radial1"/>
    <dgm:cxn modelId="{056A4046-679B-4EC3-9C9C-4728DE60B2FA}" type="presParOf" srcId="{201765E4-B5DD-42A0-A1C3-75C93AE60155}" destId="{F18008F4-30B8-4AF9-8D76-295A8E54F9C7}" srcOrd="5" destOrd="0" presId="urn:microsoft.com/office/officeart/2005/8/layout/radial1"/>
    <dgm:cxn modelId="{238E27B9-CE63-41F5-AF6F-423048E8D385}" type="presParOf" srcId="{F18008F4-30B8-4AF9-8D76-295A8E54F9C7}" destId="{8412394B-5D2F-4002-B158-8567379A0EC8}" srcOrd="0" destOrd="0" presId="urn:microsoft.com/office/officeart/2005/8/layout/radial1"/>
    <dgm:cxn modelId="{9E51EF43-4C74-45FE-8878-D3895893650A}" type="presParOf" srcId="{201765E4-B5DD-42A0-A1C3-75C93AE60155}" destId="{C37DF79C-A5D8-4E80-B90E-E44630D71B8A}" srcOrd="6" destOrd="0" presId="urn:microsoft.com/office/officeart/2005/8/layout/radial1"/>
    <dgm:cxn modelId="{99C4E80D-B4CD-4293-B841-5DE606DA6B53}" type="presParOf" srcId="{201765E4-B5DD-42A0-A1C3-75C93AE60155}" destId="{87A0A384-57CA-462D-9BB8-E05BA58098EF}" srcOrd="7" destOrd="0" presId="urn:microsoft.com/office/officeart/2005/8/layout/radial1"/>
    <dgm:cxn modelId="{ACF0423A-0575-4E45-8F6C-FC379F043FAD}" type="presParOf" srcId="{87A0A384-57CA-462D-9BB8-E05BA58098EF}" destId="{8B81309B-C038-434B-8F82-31E5A055CE25}" srcOrd="0" destOrd="0" presId="urn:microsoft.com/office/officeart/2005/8/layout/radial1"/>
    <dgm:cxn modelId="{948C6386-E3F9-424A-8F52-6579E637A2F3}" type="presParOf" srcId="{201765E4-B5DD-42A0-A1C3-75C93AE60155}" destId="{6DA8797B-43D2-4ABD-BCF2-39AFE4579326}" srcOrd="8" destOrd="0" presId="urn:microsoft.com/office/officeart/2005/8/layout/radial1"/>
    <dgm:cxn modelId="{56F25291-F3B5-4475-952B-4AD9D7849D06}" type="presParOf" srcId="{201765E4-B5DD-42A0-A1C3-75C93AE60155}" destId="{8E278E61-1F21-4405-A4E0-EF5B543BA545}" srcOrd="9" destOrd="0" presId="urn:microsoft.com/office/officeart/2005/8/layout/radial1"/>
    <dgm:cxn modelId="{9273BFCC-4B4A-43AA-BA4F-AB8AD72A1A37}" type="presParOf" srcId="{8E278E61-1F21-4405-A4E0-EF5B543BA545}" destId="{C998B924-FCCF-4764-A335-254DB0337A1E}" srcOrd="0" destOrd="0" presId="urn:microsoft.com/office/officeart/2005/8/layout/radial1"/>
    <dgm:cxn modelId="{11AF9F84-C630-4A2C-9EB5-116C8688B8BF}" type="presParOf" srcId="{201765E4-B5DD-42A0-A1C3-75C93AE60155}" destId="{80B95090-1364-450D-978A-63667D8F24F2}" srcOrd="10" destOrd="0" presId="urn:microsoft.com/office/officeart/2005/8/layout/radia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11BECAF2-4C09-4CC3-9068-7314EA125263}" type="datetimeFigureOut">
              <a:rPr lang="es-ES"/>
              <a:pPr>
                <a:defRPr/>
              </a:pPr>
              <a:t>11/11/2008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D257AF9-B6B9-4F0F-92C9-52363A4EDC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D529684-9B80-40FC-8F43-A36F872C8907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9756CE-4EDD-4FC7-8210-605F0725FBB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6FC0800-E1A4-48E7-ACA4-900CE4072C41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E2C0BC0-C9A6-452C-A00B-6457712B3F3F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B3C6CEE-0394-47A3-A3AE-2F50D2632184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F9D7D6F-E213-4664-8F68-4D2DAC50AD67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D1CFED5-64BF-4A5A-911A-CF2486653F75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960999-E2B7-4B18-9E25-90D4F7C5B929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DD9E49-DB35-4183-8615-261D3DBDCBA1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53A965C-4501-4BA5-AF91-4B388214BEBC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251964-D5FF-4D07-8F40-2DD5447097FC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0572E4-C65F-482D-8969-AD4A8F1F1C48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335197-AF65-49DE-AA1E-46710CC65750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CD4B947-4AE6-4FD4-B991-4F49769813AA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7A1D6BF-E0CC-44C1-9D18-16F06AC16F94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EF7055-9F1B-47BE-A3E5-4ED5B2D7E93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7E70B7-8043-4507-B3C2-D94133A14920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120FCE-DBBE-4589-BE55-963FC1527929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57AF9-B6B9-4F0F-92C9-52363A4EDCCB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74FE32A-06BE-4FCD-98E3-ADC747FB9F6B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F79200-247B-46E9-9C21-ECCECCFC9BBA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FBE2CB5-AF4D-4985-BE12-D10DB31D90FD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A815-3499-4AE3-8446-C6A8133CB64C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5870E5-E53B-4644-8045-C0078E287C0B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57AF9-B6B9-4F0F-92C9-52363A4EDCCB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9C50A51-149C-4387-9427-48975882C4D8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564506-F00D-4608-AE3E-396C8922C181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34A3882-3FC6-4E83-9BC2-14DFF8EFE737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57AF9-B6B9-4F0F-92C9-52363A4EDCCB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57AF9-B6B9-4F0F-92C9-52363A4EDCCB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57AF9-B6B9-4F0F-92C9-52363A4EDCCB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57AF9-B6B9-4F0F-92C9-52363A4EDCCB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57AF9-B6B9-4F0F-92C9-52363A4EDCCB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85F88DC-9AD2-480F-8DDC-00EE2EAB0BE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57AF9-B6B9-4F0F-92C9-52363A4EDCCB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57AF9-B6B9-4F0F-92C9-52363A4EDCCB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57AF9-B6B9-4F0F-92C9-52363A4EDCCB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57AF9-B6B9-4F0F-92C9-52363A4EDCCB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257AF9-B6B9-4F0F-92C9-52363A4EDCCB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60AF21-C2B1-4A33-9CED-E079176E3B98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5C793E8-1B2F-4192-9E14-E6257F05467A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9247F99-806A-4B6D-9E00-6DF5C85E4B05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C2E0F03-6030-4750-8D42-03FFD6EC3418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90E03A4-1DF5-42E2-A933-504C9C326817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2DB4A-65A8-43A6-9F1A-5C034B4203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123CD-3423-4696-9410-7CE1026094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0488"/>
            <a:ext cx="2057400" cy="67675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488"/>
            <a:ext cx="6019800" cy="67675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ABB5E-FBC8-4500-82C8-41DEBE105F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1546F-1BCA-43DB-B2A3-BF797810FD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696B0-E858-40D2-B78A-40948FD14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1268D-0EE1-4C16-812F-02B5D01C4C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B46F6-5A84-4059-BD64-F8BD33041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925BB-739E-4385-8D25-EB396A721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D4301-21E1-4BCD-ADDB-48793092D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F112D-97CD-4A5E-940D-B3AC17659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Arial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B887F3-4C61-456C-830C-439A7F470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0488"/>
            <a:ext cx="8229600" cy="15097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Arial" charset="0"/>
              </a:rPr>
              <a:t>Click to edit Master text styles</a:t>
            </a:r>
          </a:p>
          <a:p>
            <a:pPr lvl="1"/>
            <a:r>
              <a:rPr lang="en-US" smtClean="0">
                <a:sym typeface="Arial" charset="0"/>
              </a:rPr>
              <a:t>Second level</a:t>
            </a:r>
          </a:p>
          <a:p>
            <a:pPr lvl="2"/>
            <a:r>
              <a:rPr lang="en-US" smtClean="0">
                <a:sym typeface="Arial" charset="0"/>
              </a:rPr>
              <a:t>Third level</a:t>
            </a:r>
          </a:p>
          <a:p>
            <a:pPr lvl="3"/>
            <a:r>
              <a:rPr lang="en-US" smtClean="0">
                <a:sym typeface="Arial" charset="0"/>
              </a:rPr>
              <a:t>Fourth level</a:t>
            </a:r>
          </a:p>
          <a:p>
            <a:pPr lvl="4"/>
            <a:r>
              <a:rPr lang="en-US" smtClean="0">
                <a:sym typeface="Arial" charset="0"/>
              </a:rPr>
              <a:t>Fifth level</a:t>
            </a:r>
          </a:p>
        </p:txBody>
      </p:sp>
      <p:sp>
        <p:nvSpPr>
          <p:cNvPr id="2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fld id="{11F0E9C0-5F42-4A1D-A1FD-16D49BE94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ftr="0" dt="0"/>
  <p:txStyles>
    <p:titleStyle>
      <a:lvl1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Arial" charset="0"/>
        </a:defRPr>
      </a:lvl1pPr>
      <a:lvl2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2pPr>
      <a:lvl3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3pPr>
      <a:lvl4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4pPr>
      <a:lvl5pPr marL="39688" indent="-39688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9pPr>
    </p:titleStyle>
    <p:bodyStyle>
      <a:lvl1pPr marL="382588" indent="-342900" algn="l" rtl="0" eaLnBrk="0" fontAlgn="base" hangingPunct="0">
        <a:spcBef>
          <a:spcPts val="700"/>
        </a:spcBef>
        <a:spcAft>
          <a:spcPct val="0"/>
        </a:spcAft>
        <a:buSzPct val="100000"/>
        <a:buFont typeface="Thonburi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1pPr>
      <a:lvl2pPr marL="731838" indent="-285750" algn="l" rtl="0" eaLnBrk="0" fontAlgn="base" hangingPunct="0">
        <a:spcBef>
          <a:spcPts val="600"/>
        </a:spcBef>
        <a:spcAft>
          <a:spcPct val="0"/>
        </a:spcAft>
        <a:buSzPct val="100000"/>
        <a:buFont typeface="Thonburi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2pPr>
      <a:lvl3pPr marL="1131888" indent="-228600" algn="l" rtl="0" eaLnBrk="0" fontAlgn="base" hangingPunct="0">
        <a:spcBef>
          <a:spcPts val="600"/>
        </a:spcBef>
        <a:spcAft>
          <a:spcPct val="0"/>
        </a:spcAft>
        <a:buSzPct val="100000"/>
        <a:buFont typeface="Thonburi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3pPr>
      <a:lvl4pPr marL="1589088" indent="-228600" algn="l" rtl="0" eaLnBrk="0" fontAlgn="base" hangingPunct="0">
        <a:spcBef>
          <a:spcPts val="500"/>
        </a:spcBef>
        <a:spcAft>
          <a:spcPct val="0"/>
        </a:spcAft>
        <a:buSzPct val="100000"/>
        <a:buFont typeface="Thonburi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4pPr>
      <a:lvl5pPr marL="2046288" indent="-228600" algn="l" rtl="0" eaLnBrk="0" fontAlgn="base" hangingPunct="0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5pPr>
      <a:lvl6pPr marL="2503488" indent="-228600" algn="l" rtl="0" fontAlgn="base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6pPr>
      <a:lvl7pPr marL="2960688" indent="-228600" algn="l" rtl="0" fontAlgn="base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7pPr>
      <a:lvl8pPr marL="3417888" indent="-228600" algn="l" rtl="0" fontAlgn="base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8pPr>
      <a:lvl9pPr marL="3875088" indent="-228600" algn="l" rtl="0" fontAlgn="base">
        <a:spcBef>
          <a:spcPts val="500"/>
        </a:spcBef>
        <a:spcAft>
          <a:spcPct val="0"/>
        </a:spcAft>
        <a:buSzPct val="100000"/>
        <a:buFont typeface="Geeza Pro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844675"/>
            <a:ext cx="7772400" cy="2041525"/>
          </a:xfrm>
        </p:spPr>
        <p:txBody>
          <a:bodyPr rIns="132080"/>
          <a:lstStyle/>
          <a:p>
            <a:pPr indent="0" eaLnBrk="1" hangingPunct="1"/>
            <a:r>
              <a:rPr lang="en-US" smtClean="0"/>
              <a:t>Artificial Intelligence</a:t>
            </a:r>
            <a:br>
              <a:rPr lang="en-US" smtClean="0"/>
            </a:br>
            <a:r>
              <a:rPr lang="en-US" sz="4000" smtClean="0"/>
              <a:t>Knowledge-based systems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</p:spPr>
        <p:txBody>
          <a:bodyPr rIns="132080"/>
          <a:lstStyle/>
          <a:p>
            <a:pPr marL="39688" indent="0" algn="ctr" eaLnBrk="1" hangingPunct="1">
              <a:buFont typeface="Thonburi" charset="0"/>
              <a:buNone/>
            </a:pPr>
            <a:r>
              <a:rPr lang="en-US" smtClean="0"/>
              <a:t>Fall 2008</a:t>
            </a:r>
          </a:p>
          <a:p>
            <a:pPr marL="39688" indent="0" algn="ctr" eaLnBrk="1" hangingPunct="1">
              <a:buFont typeface="Thonburi" charset="0"/>
              <a:buNone/>
            </a:pPr>
            <a:endParaRPr lang="en-US" smtClean="0"/>
          </a:p>
          <a:p>
            <a:pPr marL="39688" indent="0" algn="ctr" eaLnBrk="1" hangingPunct="1">
              <a:buFont typeface="Thonburi" charset="0"/>
              <a:buNone/>
            </a:pPr>
            <a:r>
              <a:rPr lang="en-US" sz="2800" smtClean="0"/>
              <a:t>professor: Luigi Ceccaroni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The DENDRAL program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The DENDRAL researchers consulted analytical chemists and found that they worked by looking for </a:t>
            </a:r>
            <a:r>
              <a:rPr lang="en-US" sz="2400" b="1" smtClean="0"/>
              <a:t>well-known patterns</a:t>
            </a:r>
            <a:r>
              <a:rPr lang="en-US" sz="2400" smtClean="0"/>
              <a:t> of peaks in the spectrum that suggested common substructures in the molecule.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For example, the following rule is used to recognize a ketone (C=O) subgroup:</a:t>
            </a:r>
          </a:p>
          <a:p>
            <a:pPr marL="782638" lvl="1" eaLnBrk="1" hangingPunct="1">
              <a:lnSpc>
                <a:spcPct val="90000"/>
              </a:lnSpc>
              <a:buFont typeface="Thonburi" charset="0"/>
              <a:buNone/>
            </a:pPr>
            <a:r>
              <a:rPr lang="en-US" sz="2000" b="1" smtClean="0"/>
              <a:t>if </a:t>
            </a:r>
            <a:r>
              <a:rPr lang="en-US" sz="2000" smtClean="0"/>
              <a:t>there are two peaks at </a:t>
            </a:r>
            <a:r>
              <a:rPr lang="en-US" sz="2000" i="1" smtClean="0"/>
              <a:t>x</a:t>
            </a:r>
            <a:r>
              <a:rPr lang="en-US" sz="2000" smtClean="0"/>
              <a:t>1 and </a:t>
            </a:r>
            <a:r>
              <a:rPr lang="en-US" sz="2000" i="1" smtClean="0"/>
              <a:t>x</a:t>
            </a:r>
            <a:r>
              <a:rPr lang="en-US" sz="2000" smtClean="0"/>
              <a:t>2 such that:</a:t>
            </a:r>
          </a:p>
          <a:p>
            <a:pPr marL="782638" lvl="1" eaLnBrk="1" hangingPunct="1">
              <a:lnSpc>
                <a:spcPct val="90000"/>
              </a:lnSpc>
              <a:buFont typeface="Thonburi" charset="0"/>
              <a:buNone/>
            </a:pPr>
            <a:r>
              <a:rPr lang="en-US" sz="2000" smtClean="0"/>
              <a:t>(a) </a:t>
            </a:r>
            <a:r>
              <a:rPr lang="en-US" sz="2000" i="1" smtClean="0"/>
              <a:t>x</a:t>
            </a:r>
            <a:r>
              <a:rPr lang="en-US" sz="2000" smtClean="0"/>
              <a:t>1 + </a:t>
            </a:r>
            <a:r>
              <a:rPr lang="en-US" sz="2000" i="1" smtClean="0"/>
              <a:t>x</a:t>
            </a:r>
            <a:r>
              <a:rPr lang="en-US" sz="2000" smtClean="0"/>
              <a:t>2 = </a:t>
            </a:r>
            <a:r>
              <a:rPr lang="en-US" sz="2000" i="1" smtClean="0"/>
              <a:t>M </a:t>
            </a:r>
            <a:r>
              <a:rPr lang="en-US" sz="2000" smtClean="0"/>
              <a:t>+ 28 (</a:t>
            </a:r>
            <a:r>
              <a:rPr lang="en-US" sz="2000" i="1" smtClean="0"/>
              <a:t>M </a:t>
            </a:r>
            <a:r>
              <a:rPr lang="en-US" sz="2000" smtClean="0"/>
              <a:t>is the mass of the whole molecule)</a:t>
            </a:r>
          </a:p>
          <a:p>
            <a:pPr marL="782638" lvl="1" eaLnBrk="1" hangingPunct="1">
              <a:lnSpc>
                <a:spcPct val="90000"/>
              </a:lnSpc>
              <a:buFont typeface="Thonburi" charset="0"/>
              <a:buNone/>
            </a:pPr>
            <a:r>
              <a:rPr lang="en-US" sz="2000" smtClean="0"/>
              <a:t>(b) </a:t>
            </a:r>
            <a:r>
              <a:rPr lang="en-US" sz="2000" i="1" smtClean="0"/>
              <a:t>x</a:t>
            </a:r>
            <a:r>
              <a:rPr lang="en-US" sz="2000" smtClean="0"/>
              <a:t>1 - 28 is a high peak</a:t>
            </a:r>
          </a:p>
          <a:p>
            <a:pPr marL="782638" lvl="1" eaLnBrk="1" hangingPunct="1">
              <a:lnSpc>
                <a:spcPct val="90000"/>
              </a:lnSpc>
              <a:buFont typeface="Thonburi" charset="0"/>
              <a:buNone/>
            </a:pPr>
            <a:r>
              <a:rPr lang="en-US" sz="2000" smtClean="0"/>
              <a:t>(c) </a:t>
            </a:r>
            <a:r>
              <a:rPr lang="en-US" sz="2000" i="1" smtClean="0"/>
              <a:t>x</a:t>
            </a:r>
            <a:r>
              <a:rPr lang="en-US" sz="2000" smtClean="0"/>
              <a:t>2 - 28 is a high peak</a:t>
            </a:r>
          </a:p>
          <a:p>
            <a:pPr marL="782638" lvl="1" eaLnBrk="1" hangingPunct="1">
              <a:lnSpc>
                <a:spcPct val="90000"/>
              </a:lnSpc>
              <a:buFont typeface="Thonburi" charset="0"/>
              <a:buNone/>
            </a:pPr>
            <a:r>
              <a:rPr lang="en-US" sz="2000" smtClean="0"/>
              <a:t>(d) at least one of </a:t>
            </a:r>
            <a:r>
              <a:rPr lang="en-US" sz="2000" i="1" smtClean="0"/>
              <a:t>x</a:t>
            </a:r>
            <a:r>
              <a:rPr lang="en-US" sz="2000" smtClean="0"/>
              <a:t>1 and </a:t>
            </a:r>
            <a:r>
              <a:rPr lang="en-US" sz="2000" i="1" smtClean="0"/>
              <a:t>x</a:t>
            </a:r>
            <a:r>
              <a:rPr lang="en-US" sz="2000" smtClean="0"/>
              <a:t>2 is high</a:t>
            </a:r>
          </a:p>
          <a:p>
            <a:pPr marL="782638" lvl="1" eaLnBrk="1" hangingPunct="1">
              <a:lnSpc>
                <a:spcPct val="90000"/>
              </a:lnSpc>
              <a:buFont typeface="Thonburi" charset="0"/>
              <a:buNone/>
            </a:pPr>
            <a:r>
              <a:rPr lang="en-US" sz="2000" b="1" smtClean="0"/>
              <a:t>then </a:t>
            </a:r>
            <a:r>
              <a:rPr lang="en-US" sz="2000" smtClean="0"/>
              <a:t>there is a ketone subgroup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The DENDRAL program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smtClean="0"/>
              <a:t>Having recognized that the molecule contains a particular substructure, the number of </a:t>
            </a:r>
            <a:r>
              <a:rPr lang="en-US" b="1" smtClean="0"/>
              <a:t>possible candidates</a:t>
            </a:r>
            <a:r>
              <a:rPr lang="en-US" smtClean="0"/>
              <a:t> is enormously reduced. </a:t>
            </a:r>
          </a:p>
          <a:p>
            <a:pPr eaLnBrk="1" hangingPunct="1"/>
            <a:r>
              <a:rPr lang="en-US" smtClean="0"/>
              <a:t>The system was powerful because all the relevant theoretical knowledge to solve these problems has been mapped over from its </a:t>
            </a:r>
            <a:r>
              <a:rPr lang="en-US" b="1" smtClean="0"/>
              <a:t>general form</a:t>
            </a:r>
            <a:r>
              <a:rPr lang="en-US" smtClean="0"/>
              <a:t> (“first principles”) to efficient </a:t>
            </a:r>
            <a:r>
              <a:rPr lang="en-US" b="1" smtClean="0"/>
              <a:t>special forms</a:t>
            </a:r>
            <a:r>
              <a:rPr lang="en-US" smtClean="0"/>
              <a:t> (“cookbook recipes”).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The DENDRAL program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smtClean="0"/>
              <a:t>The significance of DENDRAL was that it was arguably the first successful </a:t>
            </a:r>
            <a:r>
              <a:rPr lang="en-US" i="1" smtClean="0"/>
              <a:t>knowledge-intensive </a:t>
            </a:r>
            <a:r>
              <a:rPr lang="en-US" smtClean="0"/>
              <a:t>system: </a:t>
            </a:r>
          </a:p>
          <a:p>
            <a:pPr marL="782638" lvl="1" eaLnBrk="1" hangingPunct="1"/>
            <a:endParaRPr lang="en-US" smtClean="0"/>
          </a:p>
          <a:p>
            <a:pPr algn="ctr" eaLnBrk="1" hangingPunct="1">
              <a:buFont typeface="Thonburi" charset="0"/>
              <a:buNone/>
            </a:pPr>
            <a:r>
              <a:rPr lang="en-US" b="1" smtClean="0"/>
              <a:t>Expertise derived from large numbers of special-purpose rules</a:t>
            </a:r>
            <a:endParaRPr lang="en-US" b="1" smtClean="0">
              <a:ea typeface="ヒラギノ角ゴ ProN W6" charset="0"/>
              <a:cs typeface="ヒラギノ角ゴ ProN W6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From HPP to MYCIN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sz="2800" smtClean="0"/>
              <a:t>Feigenbaum and others at Stanford began the Heuristic Programming Project (HPP):</a:t>
            </a:r>
          </a:p>
          <a:p>
            <a:pPr marL="782638" lvl="1" eaLnBrk="1" hangingPunct="1"/>
            <a:r>
              <a:rPr lang="en-US" sz="2400" smtClean="0"/>
              <a:t>to investigate the extent to which the new methodology of </a:t>
            </a:r>
            <a:r>
              <a:rPr lang="en-US" sz="2400" b="1" smtClean="0"/>
              <a:t>expert systems </a:t>
            </a:r>
            <a:r>
              <a:rPr lang="en-US" sz="2400" smtClean="0"/>
              <a:t>could be applied to </a:t>
            </a:r>
            <a:r>
              <a:rPr lang="en-US" sz="2400" b="1" smtClean="0"/>
              <a:t>other areas</a:t>
            </a:r>
            <a:r>
              <a:rPr lang="en-US" sz="2400" smtClean="0"/>
              <a:t> of human expertise. </a:t>
            </a:r>
          </a:p>
          <a:p>
            <a:pPr eaLnBrk="1" hangingPunct="1"/>
            <a:r>
              <a:rPr lang="en-US" sz="2800" smtClean="0"/>
              <a:t>The next major effort was in the area of </a:t>
            </a:r>
            <a:r>
              <a:rPr lang="en-US" sz="2800" b="1" smtClean="0"/>
              <a:t>medical diagnosis</a:t>
            </a:r>
            <a:r>
              <a:rPr lang="en-US" sz="2800" smtClean="0"/>
              <a:t>. </a:t>
            </a:r>
          </a:p>
          <a:p>
            <a:pPr eaLnBrk="1" hangingPunct="1"/>
            <a:r>
              <a:rPr lang="en-US" sz="2800" smtClean="0"/>
              <a:t>Feigenbaum, Buchanan and Edward Shortliffe developed </a:t>
            </a:r>
            <a:r>
              <a:rPr lang="en-US" sz="2800" b="1" smtClean="0"/>
              <a:t>MYCIN</a:t>
            </a:r>
            <a:r>
              <a:rPr lang="en-US" sz="2800" smtClean="0"/>
              <a:t> to diagnose blood infections. 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MYCIN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With about 450 rules, MYCIN was able to perform </a:t>
            </a:r>
            <a:r>
              <a:rPr lang="en-US" sz="2400" b="1" smtClean="0"/>
              <a:t>as well as some experts</a:t>
            </a:r>
            <a:r>
              <a:rPr lang="en-US" sz="2400" smtClean="0"/>
              <a:t>, and considerably better than junior doctors.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It contained major differences from DENDRAL:</a:t>
            </a:r>
          </a:p>
          <a:p>
            <a:pPr marL="782638" lvl="1" eaLnBrk="1" hangingPunct="1">
              <a:lnSpc>
                <a:spcPct val="80000"/>
              </a:lnSpc>
            </a:pPr>
            <a:r>
              <a:rPr lang="en-US" sz="2000" smtClean="0"/>
              <a:t>Unlike the DENDRAL rules, </a:t>
            </a:r>
            <a:r>
              <a:rPr lang="en-US" sz="2000" b="1" smtClean="0"/>
              <a:t>no general theoretical</a:t>
            </a:r>
            <a:r>
              <a:rPr lang="en-US" sz="2000" smtClean="0"/>
              <a:t> model existed from which the MYCIN rules could be deduced. </a:t>
            </a:r>
          </a:p>
          <a:p>
            <a:pPr marL="782638" lvl="1" eaLnBrk="1" hangingPunct="1">
              <a:lnSpc>
                <a:spcPct val="80000"/>
              </a:lnSpc>
            </a:pPr>
            <a:r>
              <a:rPr lang="en-US" sz="2000" smtClean="0"/>
              <a:t>Rules had to be acquired from </a:t>
            </a:r>
            <a:r>
              <a:rPr lang="en-US" sz="2000" b="1" smtClean="0"/>
              <a:t>extensive interviewing</a:t>
            </a:r>
            <a:r>
              <a:rPr lang="en-US" sz="2000" smtClean="0"/>
              <a:t> of experts, who in turn acquired them from direct experience of cases. </a:t>
            </a:r>
          </a:p>
          <a:p>
            <a:pPr marL="782638" lvl="1" eaLnBrk="1" hangingPunct="1">
              <a:lnSpc>
                <a:spcPct val="80000"/>
              </a:lnSpc>
            </a:pPr>
            <a:r>
              <a:rPr lang="en-US" sz="2000" smtClean="0"/>
              <a:t>Rules had to reflect the </a:t>
            </a:r>
            <a:r>
              <a:rPr lang="en-US" sz="2000" b="1" smtClean="0"/>
              <a:t>uncertainty</a:t>
            </a:r>
            <a:r>
              <a:rPr lang="en-US" sz="2000" smtClean="0"/>
              <a:t> associated with medical knowledge.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MYCIN incorporated a calculus of uncertainty called </a:t>
            </a:r>
            <a:r>
              <a:rPr lang="en-US" sz="2400" b="1" smtClean="0"/>
              <a:t>certainty factors</a:t>
            </a:r>
            <a:r>
              <a:rPr lang="en-US" sz="2400" smtClean="0"/>
              <a:t>, which seemed to fit well with how doctors assessed the impact of </a:t>
            </a:r>
            <a:r>
              <a:rPr lang="en-US" sz="2400" b="1" smtClean="0"/>
              <a:t>evidence</a:t>
            </a:r>
            <a:r>
              <a:rPr lang="en-US" sz="2400" smtClean="0"/>
              <a:t> on the diagnosis.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Natural language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The importance of </a:t>
            </a:r>
            <a:r>
              <a:rPr lang="en-US" sz="2400" b="1" smtClean="0"/>
              <a:t>domain knowledge</a:t>
            </a:r>
            <a:r>
              <a:rPr lang="en-US" sz="2400" smtClean="0"/>
              <a:t> was also apparent in the area of understanding natural language.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Although Winograd’s SHRDLU system for </a:t>
            </a:r>
            <a:r>
              <a:rPr lang="en-US" sz="2400" b="1" smtClean="0"/>
              <a:t>understanding natural language</a:t>
            </a:r>
            <a:r>
              <a:rPr lang="en-US" sz="2400" smtClean="0"/>
              <a:t> had engendered a good deal of excitement, its dependence on </a:t>
            </a:r>
            <a:r>
              <a:rPr lang="en-US" sz="2400" b="1" smtClean="0"/>
              <a:t>syntactic analysis</a:t>
            </a:r>
            <a:r>
              <a:rPr lang="en-US" sz="2400" smtClean="0"/>
              <a:t> caused some of the same problems as occurred in the early machine translation work.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It was able to overcome ambiguity and understand pronoun references, but this was mainly because it was </a:t>
            </a:r>
            <a:r>
              <a:rPr lang="en-US" sz="2400" b="1" smtClean="0"/>
              <a:t>designed specifically for one area</a:t>
            </a:r>
            <a:r>
              <a:rPr lang="en-US" sz="2400" smtClean="0"/>
              <a:t>—the blocks world. 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Natural language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Several researchers, including Eugene </a:t>
            </a:r>
            <a:r>
              <a:rPr lang="en-US" sz="2400" b="1" smtClean="0"/>
              <a:t>Charniak</a:t>
            </a:r>
            <a:r>
              <a:rPr lang="en-US" sz="2400" smtClean="0"/>
              <a:t>, a fellow graduate student of Winograd’s at MIT, suggested that robust language understanding would require </a:t>
            </a:r>
            <a:r>
              <a:rPr lang="en-US" sz="2400" b="1" smtClean="0"/>
              <a:t>general knowledge</a:t>
            </a:r>
            <a:r>
              <a:rPr lang="en-US" sz="2400" smtClean="0"/>
              <a:t> about the world and a general method for using that knowledge.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smtClean="0"/>
              <a:t>Schank</a:t>
            </a:r>
            <a:r>
              <a:rPr lang="en-US" sz="2400" smtClean="0"/>
              <a:t> and his students built a series of programs that all had the task of understanding natural language.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The emphasis, however, was less on language </a:t>
            </a:r>
            <a:r>
              <a:rPr lang="en-US" sz="2400" i="1" smtClean="0"/>
              <a:t>per se </a:t>
            </a:r>
            <a:r>
              <a:rPr lang="en-US" sz="2400" smtClean="0"/>
              <a:t>and more on</a:t>
            </a:r>
            <a:r>
              <a:rPr lang="en-US" sz="2400" b="1" smtClean="0"/>
              <a:t> the problems of representing and reasoning</a:t>
            </a:r>
            <a:r>
              <a:rPr lang="en-US" sz="2400" smtClean="0"/>
              <a:t> with the knowledge required for language understanding.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The problems included representing </a:t>
            </a:r>
            <a:r>
              <a:rPr lang="en-US" sz="2400" b="1" smtClean="0"/>
              <a:t>stereotypical situation</a:t>
            </a:r>
            <a:r>
              <a:rPr lang="en-US" sz="2400" smtClean="0"/>
              <a:t>s, describing human memory organization, and understanding plans and goals. 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The LUNAR system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sz="2800" smtClean="0"/>
              <a:t>William Woods (1973) built the LUNAR system, which allowed geologists to ask questions in English about the </a:t>
            </a:r>
            <a:r>
              <a:rPr lang="en-US" sz="2800" b="1" smtClean="0"/>
              <a:t>rock samples </a:t>
            </a:r>
            <a:r>
              <a:rPr lang="en-US" sz="2800" smtClean="0"/>
              <a:t>brought back by the Apollo moon mission. </a:t>
            </a:r>
          </a:p>
          <a:p>
            <a:pPr eaLnBrk="1" hangingPunct="1"/>
            <a:r>
              <a:rPr lang="en-US" sz="2800" smtClean="0"/>
              <a:t>LUNAR was the first </a:t>
            </a:r>
            <a:r>
              <a:rPr lang="en-US" sz="2800" b="1" smtClean="0"/>
              <a:t>natural language</a:t>
            </a:r>
            <a:r>
              <a:rPr lang="en-US" sz="2800" smtClean="0"/>
              <a:t> program that was used by people other than the system’s author to get real work done.</a:t>
            </a:r>
          </a:p>
          <a:p>
            <a:pPr eaLnBrk="1" hangingPunct="1"/>
            <a:r>
              <a:rPr lang="en-US" sz="2800" smtClean="0"/>
              <a:t>Since then, many </a:t>
            </a:r>
            <a:r>
              <a:rPr lang="en-US" sz="2800" b="1" smtClean="0"/>
              <a:t>natural language programs </a:t>
            </a:r>
            <a:r>
              <a:rPr lang="en-US" sz="2800" smtClean="0"/>
              <a:t>have been used as interfaces to databases.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Characteristics of problems solvable with ESs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smtClean="0"/>
              <a:t>High complexity</a:t>
            </a:r>
          </a:p>
          <a:p>
            <a:pPr eaLnBrk="1" hangingPunct="1"/>
            <a:r>
              <a:rPr lang="en-US" smtClean="0"/>
              <a:t>Need of an expert solution</a:t>
            </a:r>
          </a:p>
          <a:p>
            <a:pPr eaLnBrk="1" hangingPunct="1"/>
            <a:r>
              <a:rPr lang="en-US" smtClean="0"/>
              <a:t>Well defined problem</a:t>
            </a:r>
          </a:p>
          <a:p>
            <a:pPr eaLnBrk="1" hangingPunct="1"/>
            <a:r>
              <a:rPr lang="en-US" smtClean="0"/>
              <a:t>No need of common-sense reasoning</a:t>
            </a:r>
          </a:p>
          <a:p>
            <a:pPr eaLnBrk="1" hangingPunct="1"/>
            <a:r>
              <a:rPr lang="en-US" smtClean="0"/>
              <a:t>Difficult solution through traditional methods</a:t>
            </a:r>
          </a:p>
          <a:p>
            <a:pPr eaLnBrk="1" hangingPunct="1"/>
            <a:r>
              <a:rPr lang="en-US" smtClean="0"/>
              <a:t>Existence of cooperative experts (for the development)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0" eaLnBrk="1" hangingPunct="1"/>
            <a:r>
              <a:rPr lang="en-US" smtClean="0"/>
              <a:t>From ESs to KBSs (1980’s)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From emulation of human expertise to use of domain knowledge to solve problems</a:t>
            </a:r>
          </a:p>
          <a:p>
            <a:pPr eaLnBrk="1" hangingPunct="1"/>
            <a:r>
              <a:rPr lang="en-US" smtClean="0"/>
              <a:t>Inclusion of automatic knowledge acquisition into the knowledge engineering process</a:t>
            </a:r>
          </a:p>
          <a:p>
            <a:pPr eaLnBrk="1" hangingPunct="1"/>
            <a:r>
              <a:rPr lang="en-US" smtClean="0"/>
              <a:t>From just production rules to cases, qualitative models, intelligent agents</a:t>
            </a:r>
          </a:p>
          <a:p>
            <a:pPr eaLnBrk="1" hangingPunct="1"/>
            <a:r>
              <a:rPr lang="en-US" smtClean="0"/>
              <a:t>From closed systems to open systems able to learn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2A1736A-7C71-4F51-9BF8-E051FF87B1EE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Introduction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The picture of problem solving that had arisen during the 1960’s was of a </a:t>
            </a:r>
            <a:r>
              <a:rPr lang="en-US" b="1" smtClean="0"/>
              <a:t>general-purpose</a:t>
            </a:r>
            <a:r>
              <a:rPr lang="en-US" smtClean="0"/>
              <a:t> search mechanism trying to string together elementary reasoning steps to find complete solutions.</a:t>
            </a:r>
          </a:p>
          <a:p>
            <a:pPr eaLnBrk="1" hangingPunct="1">
              <a:lnSpc>
                <a:spcPct val="80000"/>
              </a:lnSpc>
            </a:pPr>
            <a:r>
              <a:rPr lang="en-US" smtClean="0"/>
              <a:t>Such approaches have been called </a:t>
            </a:r>
            <a:r>
              <a:rPr lang="en-US" b="1" smtClean="0"/>
              <a:t>weak methods</a:t>
            </a:r>
            <a:r>
              <a:rPr lang="en-US" smtClean="0"/>
              <a:t>, because, although general, they do not scale up to large or difficult problem instances.</a:t>
            </a:r>
          </a:p>
          <a:p>
            <a:pPr eaLnBrk="1" hangingPunct="1"/>
            <a:r>
              <a:rPr lang="en-US" smtClean="0"/>
              <a:t>In the methods we have seen so far exploration is based on just one heuristic function.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knowledge based systems (KBSs)</a:t>
            </a: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Evolution of expert systems</a:t>
            </a:r>
          </a:p>
          <a:p>
            <a:r>
              <a:rPr lang="en-US" dirty="0" smtClean="0"/>
              <a:t>Modular and formal knowledge bases (ontologies)</a:t>
            </a:r>
          </a:p>
          <a:p>
            <a:r>
              <a:rPr lang="en-US" dirty="0" smtClean="0"/>
              <a:t>Auto-explanation component</a:t>
            </a:r>
          </a:p>
          <a:p>
            <a:r>
              <a:rPr lang="en-US" dirty="0" smtClean="0"/>
              <a:t>Meta-knowledge</a:t>
            </a:r>
          </a:p>
          <a:p>
            <a:r>
              <a:rPr lang="en-US" dirty="0" smtClean="0"/>
              <a:t>Conflict-resolution strategies</a:t>
            </a:r>
          </a:p>
          <a:p>
            <a:r>
              <a:rPr lang="en-US" dirty="0" smtClean="0"/>
              <a:t>Learning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Recent applications of KBSs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Gulf war (1990-91)</a:t>
            </a:r>
          </a:p>
          <a:p>
            <a:pPr marL="782638" lvl="1" eaLnBrk="1" hangingPunct="1">
              <a:lnSpc>
                <a:spcPct val="80000"/>
              </a:lnSpc>
            </a:pPr>
            <a:r>
              <a:rPr lang="en-US" sz="2000" smtClean="0"/>
              <a:t>Cargo management of transport planes</a:t>
            </a:r>
          </a:p>
          <a:p>
            <a:pPr marL="782638" lvl="1" eaLnBrk="1" hangingPunct="1">
              <a:lnSpc>
                <a:spcPct val="80000"/>
              </a:lnSpc>
            </a:pPr>
            <a:r>
              <a:rPr lang="en-US" sz="2000" smtClean="0"/>
              <a:t>Planning and coordination of operation </a:t>
            </a:r>
            <a:r>
              <a:rPr lang="en-US" sz="2000" i="1" smtClean="0"/>
              <a:t>Desert Storm</a:t>
            </a:r>
          </a:p>
          <a:p>
            <a:pPr marL="782638" lvl="1" eaLnBrk="1" hangingPunct="1">
              <a:lnSpc>
                <a:spcPct val="80000"/>
              </a:lnSpc>
              <a:buClr>
                <a:srgbClr val="000000"/>
              </a:buClr>
              <a:buFont typeface="Arial" charset="0"/>
              <a:buChar char="–"/>
            </a:pPr>
            <a:r>
              <a:rPr lang="en-US" sz="2000" i="1" smtClean="0"/>
              <a:t>Pilot's Associate </a:t>
            </a:r>
            <a:r>
              <a:rPr lang="en-US" sz="2000" smtClean="0"/>
              <a:t>project </a:t>
            </a:r>
          </a:p>
          <a:p>
            <a:pPr marL="782638" lvl="1" eaLnBrk="1" hangingPunct="1">
              <a:lnSpc>
                <a:spcPct val="80000"/>
              </a:lnSpc>
              <a:buClr>
                <a:srgbClr val="000000"/>
              </a:buClr>
              <a:buFont typeface="Arial" charset="0"/>
              <a:buChar char="–"/>
            </a:pPr>
            <a:r>
              <a:rPr lang="en-US" sz="2000" i="1" smtClean="0"/>
              <a:t>Battle Management System</a:t>
            </a:r>
            <a:r>
              <a:rPr lang="en-US" sz="2000" smtClean="0"/>
              <a:t> project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New Millennium Remote Agent (1999)</a:t>
            </a:r>
          </a:p>
          <a:p>
            <a:pPr marL="782638" lvl="1" eaLnBrk="1" hangingPunct="1">
              <a:lnSpc>
                <a:spcPct val="80000"/>
              </a:lnSpc>
            </a:pPr>
            <a:r>
              <a:rPr lang="en-US" sz="2000" smtClean="0"/>
              <a:t>The New Millennium Remote Agent (NMRA) is an autonomous spacecraft control system developed jointly by NASA Ames and JPL. </a:t>
            </a:r>
          </a:p>
          <a:p>
            <a:pPr marL="782638" lvl="1" eaLnBrk="1" hangingPunct="1">
              <a:lnSpc>
                <a:spcPct val="80000"/>
              </a:lnSpc>
            </a:pPr>
            <a:r>
              <a:rPr lang="en-US" sz="2000" smtClean="0"/>
              <a:t>It integrates constraint-based planning and scheduling, robust multi-threaded execution, model-based diagnosis and reconfiguration, and real-time monitoring and control. </a:t>
            </a:r>
          </a:p>
          <a:p>
            <a:pPr marL="782638" lvl="1" eaLnBrk="1" hangingPunct="1">
              <a:lnSpc>
                <a:spcPct val="80000"/>
              </a:lnSpc>
            </a:pPr>
            <a:r>
              <a:rPr lang="en-US" sz="2000" smtClean="0"/>
              <a:t>NMRA controlled Deep Space One (DS-1), the first flight of NASA's New Millennium Program (NMP). </a:t>
            </a:r>
          </a:p>
          <a:p>
            <a:pPr marL="782638" lvl="1" eaLnBrk="1" hangingPunct="1">
              <a:lnSpc>
                <a:spcPct val="80000"/>
              </a:lnSpc>
            </a:pPr>
            <a:r>
              <a:rPr lang="en-US" sz="2000" smtClean="0"/>
              <a:t>As the first AI system to autonomously control an actual spacecraft, NMRA will enable the establishment of a "virtual presence" in space through an armada of intelligent space probes that autonomously explore the solar system. 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Recent applications of KBSs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Genetic engineering (1990’s)</a:t>
            </a:r>
          </a:p>
          <a:p>
            <a:pPr marL="782638"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Manipulation of very large knowledge bases to map human DNA (bioinformatics)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NEPTUNE program (2007)</a:t>
            </a:r>
          </a:p>
          <a:p>
            <a:pPr marL="782638"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NEPTUNE will deploy a regional cabled ocean observatory on the Juan de Fuca tectonic plate off the coasts of Washington, Oregon, and British Columbia. </a:t>
            </a:r>
          </a:p>
          <a:p>
            <a:pPr marL="782638"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Extensive networks of instruments will enable studies of a wide range of oceanographic, geological, and ecological processes. </a:t>
            </a:r>
          </a:p>
          <a:p>
            <a:pPr marL="782638"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Mini observatories at nodes will be equipped with multitudes of instruments, sensors, and robots that extend from the sea surface to below the seafloor. </a:t>
            </a:r>
          </a:p>
          <a:p>
            <a:pPr marL="782638"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The system will provide real-time data and imagery to shore-based laboratories and classrooms and interactive control over robotic vehicles and instruments.</a:t>
            </a:r>
          </a:p>
          <a:p>
            <a:pPr marL="782638" lvl="1" eaLnBrk="1" hangingPunct="1">
              <a:lnSpc>
                <a:spcPct val="80000"/>
              </a:lnSpc>
              <a:defRPr/>
            </a:pPr>
            <a:r>
              <a:rPr lang="en-US" sz="2400" dirty="0" smtClean="0"/>
              <a:t>NEPTUNE may also serve as a unique testbed for sensor and robotic systems designed to explore other oceans in the solar system. 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Recent applications of KBSs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sz="2800" smtClean="0"/>
              <a:t>Programs for continuous </a:t>
            </a:r>
            <a:r>
              <a:rPr lang="en-US" sz="2800" b="1" smtClean="0"/>
              <a:t>speech recognition</a:t>
            </a:r>
            <a:r>
              <a:rPr lang="en-US" sz="2800" smtClean="0"/>
              <a:t>, which exactly transform speech to text</a:t>
            </a:r>
          </a:p>
          <a:p>
            <a:pPr eaLnBrk="1" hangingPunct="1"/>
            <a:r>
              <a:rPr lang="en-US" sz="2800" smtClean="0"/>
              <a:t>Programs to automatically search and </a:t>
            </a:r>
            <a:r>
              <a:rPr lang="en-US" sz="2800" b="1" smtClean="0"/>
              <a:t>summarize</a:t>
            </a:r>
            <a:r>
              <a:rPr lang="en-US" sz="2800" smtClean="0"/>
              <a:t> documents</a:t>
            </a:r>
          </a:p>
          <a:p>
            <a:pPr eaLnBrk="1" hangingPunct="1"/>
            <a:r>
              <a:rPr lang="en-US" sz="2800" b="1" smtClean="0"/>
              <a:t>Face-recognition </a:t>
            </a:r>
            <a:r>
              <a:rPr lang="en-US" sz="2800" smtClean="0"/>
              <a:t>systems</a:t>
            </a:r>
          </a:p>
          <a:p>
            <a:pPr eaLnBrk="1" hangingPunct="1"/>
            <a:r>
              <a:rPr lang="en-US" sz="2800" b="1" smtClean="0"/>
              <a:t>Washing machines</a:t>
            </a:r>
            <a:r>
              <a:rPr lang="en-US" sz="2800" smtClean="0"/>
              <a:t> that automatically adjust to different conditions to wash clothes</a:t>
            </a:r>
          </a:p>
          <a:p>
            <a:pPr eaLnBrk="1" hangingPunct="1"/>
            <a:r>
              <a:rPr lang="en-US" sz="2800" smtClean="0"/>
              <a:t>Automatic </a:t>
            </a:r>
            <a:r>
              <a:rPr lang="en-US" sz="2800" b="1" smtClean="0"/>
              <a:t>mortgage</a:t>
            </a:r>
            <a:r>
              <a:rPr lang="en-US" sz="2800" smtClean="0"/>
              <a:t> underwriting systems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Recent applications of KBSs</a:t>
            </a: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smtClean="0"/>
              <a:t>Automatic </a:t>
            </a:r>
            <a:r>
              <a:rPr lang="en-US" b="1" smtClean="0"/>
              <a:t>investment</a:t>
            </a:r>
            <a:r>
              <a:rPr lang="en-US" smtClean="0"/>
              <a:t> decision makers</a:t>
            </a:r>
          </a:p>
          <a:p>
            <a:pPr eaLnBrk="1" hangingPunct="1"/>
            <a:r>
              <a:rPr lang="en-US" b="1" smtClean="0"/>
              <a:t>Credit fraud</a:t>
            </a:r>
            <a:r>
              <a:rPr lang="en-US" smtClean="0"/>
              <a:t> detection systems</a:t>
            </a:r>
          </a:p>
          <a:p>
            <a:pPr eaLnBrk="1" hangingPunct="1"/>
            <a:r>
              <a:rPr lang="en-US" b="1" smtClean="0"/>
              <a:t>Shopping bots</a:t>
            </a:r>
            <a:r>
              <a:rPr lang="en-US" smtClean="0"/>
              <a:t> on the web</a:t>
            </a:r>
          </a:p>
          <a:p>
            <a:pPr eaLnBrk="1" hangingPunct="1"/>
            <a:r>
              <a:rPr lang="en-US" b="1" smtClean="0"/>
              <a:t>E-mail</a:t>
            </a:r>
            <a:r>
              <a:rPr lang="en-US" smtClean="0"/>
              <a:t> filters</a:t>
            </a:r>
          </a:p>
          <a:p>
            <a:pPr eaLnBrk="1" hangingPunct="1"/>
            <a:r>
              <a:rPr lang="en-US" smtClean="0"/>
              <a:t>Automated </a:t>
            </a:r>
            <a:r>
              <a:rPr lang="en-US" b="1" smtClean="0"/>
              <a:t>advice systems</a:t>
            </a:r>
            <a:r>
              <a:rPr lang="en-US" smtClean="0"/>
              <a:t> that personalize their responses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Recent applications of KBSs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Programs using case-based reasoning to support health and safety compliance in the </a:t>
            </a:r>
            <a:r>
              <a:rPr lang="en-US" sz="2400" b="1" smtClean="0"/>
              <a:t>chemical industry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Expert systems for the long-term </a:t>
            </a:r>
            <a:r>
              <a:rPr lang="en-US" sz="2400" b="1" dirty="0" smtClean="0"/>
              <a:t>scheduling</a:t>
            </a:r>
            <a:r>
              <a:rPr lang="en-US" sz="2400" dirty="0" smtClean="0"/>
              <a:t> of drivers and guards of railways systems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Case-based and constraint-based </a:t>
            </a:r>
            <a:r>
              <a:rPr lang="en-US" sz="2400" b="1" dirty="0" smtClean="0"/>
              <a:t>apartment construction</a:t>
            </a:r>
            <a:r>
              <a:rPr lang="en-US" sz="2400" dirty="0" smtClean="0"/>
              <a:t> planning systems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Expert systems designed to troubleshoot computer </a:t>
            </a:r>
            <a:r>
              <a:rPr lang="en-US" sz="2400" b="1" dirty="0" smtClean="0"/>
              <a:t>hardware failures</a:t>
            </a:r>
            <a:r>
              <a:rPr lang="en-US" sz="2400" dirty="0" smtClean="0"/>
              <a:t> by diagnosing the cause of server failure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Speech recognition</a:t>
            </a:r>
            <a:r>
              <a:rPr lang="en-US" sz="2400" dirty="0" smtClean="0"/>
              <a:t> software bundled with operating systems (e.g., Windows Vista)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/>
          <p:cNvCxnSpPr/>
          <p:nvPr/>
        </p:nvCxnSpPr>
        <p:spPr bwMode="auto">
          <a:xfrm>
            <a:off x="3286116" y="6000768"/>
            <a:ext cx="2581292" cy="152400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 bwMode="auto">
          <a:xfrm rot="5400000">
            <a:off x="4964909" y="4464851"/>
            <a:ext cx="2286016" cy="785818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 bwMode="auto">
          <a:xfrm rot="10800000">
            <a:off x="2571736" y="3214686"/>
            <a:ext cx="3929090" cy="142876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 bwMode="auto">
          <a:xfrm>
            <a:off x="2357422" y="4071942"/>
            <a:ext cx="3509986" cy="2081226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 bwMode="auto">
          <a:xfrm rot="16200000" flipH="1">
            <a:off x="1785918" y="4500570"/>
            <a:ext cx="2357454" cy="785818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of KBSs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57158" y="1500174"/>
          <a:ext cx="8229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71546F-1BCA-43DB-B2A3-BF797810FDE7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Isosceles Triangle 5"/>
          <p:cNvSpPr/>
          <p:nvPr/>
        </p:nvSpPr>
        <p:spPr bwMode="auto">
          <a:xfrm>
            <a:off x="1428728" y="3071810"/>
            <a:ext cx="6286544" cy="3714752"/>
          </a:xfrm>
          <a:prstGeom prst="triangle">
            <a:avLst>
              <a:gd name="adj" fmla="val 50215"/>
            </a:avLst>
          </a:prstGeom>
          <a:noFill/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ヒラギノ角ゴ ProN W3" charset="0"/>
              <a:cs typeface="ヒラギノ角ゴ ProN W3" charset="0"/>
              <a:sym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1522" y="5000636"/>
            <a:ext cx="13516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Reasoning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subsystem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2514600"/>
            <a:ext cx="3505200" cy="1828800"/>
          </a:xfrm>
        </p:spPr>
        <p:txBody>
          <a:bodyPr rIns="41275"/>
          <a:lstStyle/>
          <a:p>
            <a:pPr marL="41275" indent="0" eaLnBrk="1" hangingPunct="1"/>
            <a:r>
              <a:rPr lang="en-US" dirty="0" smtClean="0"/>
              <a:t>Architecture of a rule-based system (RBS)</a:t>
            </a:r>
          </a:p>
        </p:txBody>
      </p:sp>
      <p:sp>
        <p:nvSpPr>
          <p:cNvPr id="32771" name="Oval 2"/>
          <p:cNvSpPr>
            <a:spLocks/>
          </p:cNvSpPr>
          <p:nvPr/>
        </p:nvSpPr>
        <p:spPr bwMode="auto">
          <a:xfrm>
            <a:off x="3763963" y="166688"/>
            <a:ext cx="1262062" cy="407987"/>
          </a:xfrm>
          <a:prstGeom prst="ellips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772" name="Oval 3"/>
          <p:cNvSpPr>
            <a:spLocks/>
          </p:cNvSpPr>
          <p:nvPr/>
        </p:nvSpPr>
        <p:spPr bwMode="auto">
          <a:xfrm>
            <a:off x="7002463" y="82550"/>
            <a:ext cx="1614487" cy="576263"/>
          </a:xfrm>
          <a:prstGeom prst="ellips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773" name="Oval 4"/>
          <p:cNvSpPr>
            <a:spLocks/>
          </p:cNvSpPr>
          <p:nvPr/>
        </p:nvSpPr>
        <p:spPr bwMode="auto">
          <a:xfrm>
            <a:off x="7681913" y="5799138"/>
            <a:ext cx="1066800" cy="725487"/>
          </a:xfrm>
          <a:prstGeom prst="ellips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774" name="Line 5"/>
          <p:cNvSpPr>
            <a:spLocks noChangeShapeType="1"/>
          </p:cNvSpPr>
          <p:nvPr/>
        </p:nvSpPr>
        <p:spPr bwMode="auto">
          <a:xfrm>
            <a:off x="6734175" y="6535738"/>
            <a:ext cx="1588" cy="160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5" name="Line 6"/>
          <p:cNvSpPr>
            <a:spLocks noChangeShapeType="1"/>
          </p:cNvSpPr>
          <p:nvPr/>
        </p:nvSpPr>
        <p:spPr bwMode="auto">
          <a:xfrm rot="10800000" flipH="1">
            <a:off x="6734175" y="6669088"/>
            <a:ext cx="2230438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6" name="Line 7"/>
          <p:cNvSpPr>
            <a:spLocks noChangeShapeType="1"/>
          </p:cNvSpPr>
          <p:nvPr/>
        </p:nvSpPr>
        <p:spPr bwMode="auto">
          <a:xfrm rot="10800000">
            <a:off x="8963025" y="3078163"/>
            <a:ext cx="1588" cy="3590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7" name="Line 8"/>
          <p:cNvSpPr>
            <a:spLocks noChangeShapeType="1"/>
          </p:cNvSpPr>
          <p:nvPr/>
        </p:nvSpPr>
        <p:spPr bwMode="auto">
          <a:xfrm rot="10800000" flipH="1">
            <a:off x="8961438" y="1455738"/>
            <a:ext cx="1587" cy="1804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8" name="Rectangle 9"/>
          <p:cNvSpPr>
            <a:spLocks/>
          </p:cNvSpPr>
          <p:nvPr/>
        </p:nvSpPr>
        <p:spPr bwMode="auto">
          <a:xfrm>
            <a:off x="4198938" y="319088"/>
            <a:ext cx="155575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U </a:t>
            </a:r>
          </a:p>
        </p:txBody>
      </p:sp>
      <p:sp>
        <p:nvSpPr>
          <p:cNvPr id="32779" name="Rectangle 10"/>
          <p:cNvSpPr>
            <a:spLocks/>
          </p:cNvSpPr>
          <p:nvPr/>
        </p:nvSpPr>
        <p:spPr bwMode="auto">
          <a:xfrm>
            <a:off x="4305300" y="319088"/>
            <a:ext cx="1206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S </a:t>
            </a:r>
          </a:p>
        </p:txBody>
      </p:sp>
      <p:sp>
        <p:nvSpPr>
          <p:cNvPr id="32780" name="Rectangle 11"/>
          <p:cNvSpPr>
            <a:spLocks/>
          </p:cNvSpPr>
          <p:nvPr/>
        </p:nvSpPr>
        <p:spPr bwMode="auto">
          <a:xfrm>
            <a:off x="4389438" y="319088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781" name="Rectangle 12"/>
          <p:cNvSpPr>
            <a:spLocks/>
          </p:cNvSpPr>
          <p:nvPr/>
        </p:nvSpPr>
        <p:spPr bwMode="auto">
          <a:xfrm>
            <a:off x="4471988" y="319088"/>
            <a:ext cx="1397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R </a:t>
            </a:r>
          </a:p>
        </p:txBody>
      </p:sp>
      <p:sp>
        <p:nvSpPr>
          <p:cNvPr id="32782" name="AutoShape 13"/>
          <p:cNvSpPr>
            <a:spLocks/>
          </p:cNvSpPr>
          <p:nvPr/>
        </p:nvSpPr>
        <p:spPr bwMode="auto">
          <a:xfrm>
            <a:off x="3779838" y="1196975"/>
            <a:ext cx="1236662" cy="609600"/>
          </a:xfrm>
          <a:prstGeom prst="roundRect">
            <a:avLst>
              <a:gd name="adj" fmla="val 24542"/>
            </a:avLst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783" name="AutoShape 14"/>
          <p:cNvSpPr>
            <a:spLocks/>
          </p:cNvSpPr>
          <p:nvPr/>
        </p:nvSpPr>
        <p:spPr bwMode="auto">
          <a:xfrm>
            <a:off x="5651500" y="1196975"/>
            <a:ext cx="1311275" cy="609600"/>
          </a:xfrm>
          <a:prstGeom prst="roundRect">
            <a:avLst>
              <a:gd name="adj" fmla="val 24542"/>
            </a:avLst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784" name="AutoShape 15"/>
          <p:cNvSpPr>
            <a:spLocks/>
          </p:cNvSpPr>
          <p:nvPr/>
        </p:nvSpPr>
        <p:spPr bwMode="auto">
          <a:xfrm>
            <a:off x="7277100" y="1196975"/>
            <a:ext cx="1103313" cy="644525"/>
          </a:xfrm>
          <a:prstGeom prst="roundRect">
            <a:avLst>
              <a:gd name="adj" fmla="val 23273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785" name="Rectangle 16"/>
          <p:cNvSpPr>
            <a:spLocks/>
          </p:cNvSpPr>
          <p:nvPr/>
        </p:nvSpPr>
        <p:spPr bwMode="auto">
          <a:xfrm>
            <a:off x="7353300" y="1306513"/>
            <a:ext cx="147638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K </a:t>
            </a:r>
          </a:p>
        </p:txBody>
      </p:sp>
      <p:sp>
        <p:nvSpPr>
          <p:cNvPr id="32786" name="Rectangle 17"/>
          <p:cNvSpPr>
            <a:spLocks/>
          </p:cNvSpPr>
          <p:nvPr/>
        </p:nvSpPr>
        <p:spPr bwMode="auto">
          <a:xfrm>
            <a:off x="7461250" y="1306513"/>
            <a:ext cx="16351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N </a:t>
            </a:r>
          </a:p>
        </p:txBody>
      </p:sp>
      <p:sp>
        <p:nvSpPr>
          <p:cNvPr id="32787" name="Rectangle 18"/>
          <p:cNvSpPr>
            <a:spLocks/>
          </p:cNvSpPr>
          <p:nvPr/>
        </p:nvSpPr>
        <p:spPr bwMode="auto">
          <a:xfrm>
            <a:off x="7567613" y="1306513"/>
            <a:ext cx="1571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O </a:t>
            </a:r>
          </a:p>
        </p:txBody>
      </p:sp>
      <p:sp>
        <p:nvSpPr>
          <p:cNvPr id="32788" name="Rectangle 19"/>
          <p:cNvSpPr>
            <a:spLocks/>
          </p:cNvSpPr>
          <p:nvPr/>
        </p:nvSpPr>
        <p:spPr bwMode="auto">
          <a:xfrm>
            <a:off x="7686675" y="1306513"/>
            <a:ext cx="187325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W </a:t>
            </a:r>
          </a:p>
        </p:txBody>
      </p:sp>
      <p:sp>
        <p:nvSpPr>
          <p:cNvPr id="32789" name="Rectangle 20"/>
          <p:cNvSpPr>
            <a:spLocks/>
          </p:cNvSpPr>
          <p:nvPr/>
        </p:nvSpPr>
        <p:spPr bwMode="auto">
          <a:xfrm>
            <a:off x="7829550" y="1306513"/>
            <a:ext cx="1270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L </a:t>
            </a:r>
          </a:p>
        </p:txBody>
      </p:sp>
      <p:sp>
        <p:nvSpPr>
          <p:cNvPr id="32790" name="Rectangle 21"/>
          <p:cNvSpPr>
            <a:spLocks/>
          </p:cNvSpPr>
          <p:nvPr/>
        </p:nvSpPr>
        <p:spPr bwMode="auto">
          <a:xfrm>
            <a:off x="7913688" y="1306513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791" name="Rectangle 22"/>
          <p:cNvSpPr>
            <a:spLocks/>
          </p:cNvSpPr>
          <p:nvPr/>
        </p:nvSpPr>
        <p:spPr bwMode="auto">
          <a:xfrm>
            <a:off x="8008938" y="1306513"/>
            <a:ext cx="155575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D </a:t>
            </a:r>
          </a:p>
        </p:txBody>
      </p:sp>
      <p:sp>
        <p:nvSpPr>
          <p:cNvPr id="32792" name="Rectangle 23"/>
          <p:cNvSpPr>
            <a:spLocks/>
          </p:cNvSpPr>
          <p:nvPr/>
        </p:nvSpPr>
        <p:spPr bwMode="auto">
          <a:xfrm>
            <a:off x="8115300" y="1306513"/>
            <a:ext cx="153988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G </a:t>
            </a:r>
          </a:p>
        </p:txBody>
      </p:sp>
      <p:sp>
        <p:nvSpPr>
          <p:cNvPr id="32793" name="Rectangle 24"/>
          <p:cNvSpPr>
            <a:spLocks/>
          </p:cNvSpPr>
          <p:nvPr/>
        </p:nvSpPr>
        <p:spPr bwMode="auto">
          <a:xfrm>
            <a:off x="8223250" y="1306513"/>
            <a:ext cx="1317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794" name="Rectangle 25"/>
          <p:cNvSpPr>
            <a:spLocks/>
          </p:cNvSpPr>
          <p:nvPr/>
        </p:nvSpPr>
        <p:spPr bwMode="auto">
          <a:xfrm>
            <a:off x="8305800" y="1306513"/>
            <a:ext cx="825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  </a:t>
            </a:r>
          </a:p>
        </p:txBody>
      </p:sp>
      <p:sp>
        <p:nvSpPr>
          <p:cNvPr id="32795" name="Rectangle 26"/>
          <p:cNvSpPr>
            <a:spLocks/>
          </p:cNvSpPr>
          <p:nvPr/>
        </p:nvSpPr>
        <p:spPr bwMode="auto">
          <a:xfrm>
            <a:off x="7448550" y="1444625"/>
            <a:ext cx="1317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796" name="Rectangle 27"/>
          <p:cNvSpPr>
            <a:spLocks/>
          </p:cNvSpPr>
          <p:nvPr/>
        </p:nvSpPr>
        <p:spPr bwMode="auto">
          <a:xfrm>
            <a:off x="7543800" y="1444625"/>
            <a:ext cx="16351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N </a:t>
            </a:r>
          </a:p>
        </p:txBody>
      </p:sp>
      <p:sp>
        <p:nvSpPr>
          <p:cNvPr id="32797" name="Rectangle 28"/>
          <p:cNvSpPr>
            <a:spLocks/>
          </p:cNvSpPr>
          <p:nvPr/>
        </p:nvSpPr>
        <p:spPr bwMode="auto">
          <a:xfrm>
            <a:off x="7662863" y="1444625"/>
            <a:ext cx="153987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G </a:t>
            </a:r>
          </a:p>
        </p:txBody>
      </p:sp>
      <p:sp>
        <p:nvSpPr>
          <p:cNvPr id="32798" name="Rectangle 29"/>
          <p:cNvSpPr>
            <a:spLocks/>
          </p:cNvSpPr>
          <p:nvPr/>
        </p:nvSpPr>
        <p:spPr bwMode="auto">
          <a:xfrm>
            <a:off x="7770813" y="1444625"/>
            <a:ext cx="936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I </a:t>
            </a:r>
          </a:p>
        </p:txBody>
      </p:sp>
      <p:sp>
        <p:nvSpPr>
          <p:cNvPr id="32799" name="Rectangle 30"/>
          <p:cNvSpPr>
            <a:spLocks/>
          </p:cNvSpPr>
          <p:nvPr/>
        </p:nvSpPr>
        <p:spPr bwMode="auto">
          <a:xfrm>
            <a:off x="7818438" y="1444625"/>
            <a:ext cx="16351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N </a:t>
            </a:r>
          </a:p>
        </p:txBody>
      </p:sp>
      <p:sp>
        <p:nvSpPr>
          <p:cNvPr id="32800" name="Rectangle 31"/>
          <p:cNvSpPr>
            <a:spLocks/>
          </p:cNvSpPr>
          <p:nvPr/>
        </p:nvSpPr>
        <p:spPr bwMode="auto">
          <a:xfrm>
            <a:off x="7937500" y="1444625"/>
            <a:ext cx="1317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801" name="Rectangle 32"/>
          <p:cNvSpPr>
            <a:spLocks/>
          </p:cNvSpPr>
          <p:nvPr/>
        </p:nvSpPr>
        <p:spPr bwMode="auto">
          <a:xfrm>
            <a:off x="8020050" y="1444625"/>
            <a:ext cx="1317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802" name="Rectangle 33"/>
          <p:cNvSpPr>
            <a:spLocks/>
          </p:cNvSpPr>
          <p:nvPr/>
        </p:nvSpPr>
        <p:spPr bwMode="auto">
          <a:xfrm>
            <a:off x="8104188" y="1444625"/>
            <a:ext cx="1397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R </a:t>
            </a:r>
          </a:p>
        </p:txBody>
      </p:sp>
      <p:sp>
        <p:nvSpPr>
          <p:cNvPr id="32803" name="Rectangle 34"/>
          <p:cNvSpPr>
            <a:spLocks/>
          </p:cNvSpPr>
          <p:nvPr/>
        </p:nvSpPr>
        <p:spPr bwMode="auto">
          <a:xfrm>
            <a:off x="8199438" y="1444625"/>
            <a:ext cx="825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  </a:t>
            </a:r>
          </a:p>
        </p:txBody>
      </p:sp>
      <p:sp>
        <p:nvSpPr>
          <p:cNvPr id="32804" name="Rectangle 35"/>
          <p:cNvSpPr>
            <a:spLocks/>
          </p:cNvSpPr>
          <p:nvPr/>
        </p:nvSpPr>
        <p:spPr bwMode="auto">
          <a:xfrm>
            <a:off x="7413625" y="1582738"/>
            <a:ext cx="936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I </a:t>
            </a:r>
          </a:p>
        </p:txBody>
      </p:sp>
      <p:sp>
        <p:nvSpPr>
          <p:cNvPr id="32805" name="Rectangle 36"/>
          <p:cNvSpPr>
            <a:spLocks/>
          </p:cNvSpPr>
          <p:nvPr/>
        </p:nvSpPr>
        <p:spPr bwMode="auto">
          <a:xfrm>
            <a:off x="7472363" y="1582738"/>
            <a:ext cx="16351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N </a:t>
            </a:r>
          </a:p>
        </p:txBody>
      </p:sp>
      <p:sp>
        <p:nvSpPr>
          <p:cNvPr id="32806" name="Rectangle 37"/>
          <p:cNvSpPr>
            <a:spLocks/>
          </p:cNvSpPr>
          <p:nvPr/>
        </p:nvSpPr>
        <p:spPr bwMode="auto">
          <a:xfrm>
            <a:off x="7580313" y="1582738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T </a:t>
            </a:r>
          </a:p>
        </p:txBody>
      </p:sp>
      <p:sp>
        <p:nvSpPr>
          <p:cNvPr id="32807" name="Rectangle 38"/>
          <p:cNvSpPr>
            <a:spLocks/>
          </p:cNvSpPr>
          <p:nvPr/>
        </p:nvSpPr>
        <p:spPr bwMode="auto">
          <a:xfrm>
            <a:off x="7675563" y="1582738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808" name="Rectangle 39"/>
          <p:cNvSpPr>
            <a:spLocks/>
          </p:cNvSpPr>
          <p:nvPr/>
        </p:nvSpPr>
        <p:spPr bwMode="auto">
          <a:xfrm>
            <a:off x="7758113" y="1582738"/>
            <a:ext cx="1397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R </a:t>
            </a:r>
          </a:p>
        </p:txBody>
      </p:sp>
      <p:sp>
        <p:nvSpPr>
          <p:cNvPr id="32809" name="Rectangle 40"/>
          <p:cNvSpPr>
            <a:spLocks/>
          </p:cNvSpPr>
          <p:nvPr/>
        </p:nvSpPr>
        <p:spPr bwMode="auto">
          <a:xfrm>
            <a:off x="7853363" y="1582738"/>
            <a:ext cx="123825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F </a:t>
            </a:r>
          </a:p>
        </p:txBody>
      </p:sp>
      <p:sp>
        <p:nvSpPr>
          <p:cNvPr id="32810" name="Rectangle 41"/>
          <p:cNvSpPr>
            <a:spLocks/>
          </p:cNvSpPr>
          <p:nvPr/>
        </p:nvSpPr>
        <p:spPr bwMode="auto">
          <a:xfrm>
            <a:off x="7924800" y="1582738"/>
            <a:ext cx="147638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A </a:t>
            </a:r>
          </a:p>
        </p:txBody>
      </p:sp>
      <p:sp>
        <p:nvSpPr>
          <p:cNvPr id="32811" name="Rectangle 42"/>
          <p:cNvSpPr>
            <a:spLocks/>
          </p:cNvSpPr>
          <p:nvPr/>
        </p:nvSpPr>
        <p:spPr bwMode="auto">
          <a:xfrm>
            <a:off x="8032750" y="1582738"/>
            <a:ext cx="1460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C </a:t>
            </a:r>
          </a:p>
        </p:txBody>
      </p:sp>
      <p:sp>
        <p:nvSpPr>
          <p:cNvPr id="32812" name="Rectangle 43"/>
          <p:cNvSpPr>
            <a:spLocks/>
          </p:cNvSpPr>
          <p:nvPr/>
        </p:nvSpPr>
        <p:spPr bwMode="auto">
          <a:xfrm>
            <a:off x="8139113" y="1582738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813" name="Rectangle 44"/>
          <p:cNvSpPr>
            <a:spLocks/>
          </p:cNvSpPr>
          <p:nvPr/>
        </p:nvSpPr>
        <p:spPr bwMode="auto">
          <a:xfrm>
            <a:off x="7281863" y="246063"/>
            <a:ext cx="147637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K </a:t>
            </a:r>
          </a:p>
        </p:txBody>
      </p:sp>
      <p:sp>
        <p:nvSpPr>
          <p:cNvPr id="32814" name="Rectangle 45"/>
          <p:cNvSpPr>
            <a:spLocks/>
          </p:cNvSpPr>
          <p:nvPr/>
        </p:nvSpPr>
        <p:spPr bwMode="auto">
          <a:xfrm>
            <a:off x="7389813" y="246063"/>
            <a:ext cx="16351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N </a:t>
            </a:r>
          </a:p>
        </p:txBody>
      </p:sp>
      <p:sp>
        <p:nvSpPr>
          <p:cNvPr id="32815" name="Rectangle 46"/>
          <p:cNvSpPr>
            <a:spLocks/>
          </p:cNvSpPr>
          <p:nvPr/>
        </p:nvSpPr>
        <p:spPr bwMode="auto">
          <a:xfrm>
            <a:off x="7508875" y="246063"/>
            <a:ext cx="1571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O </a:t>
            </a:r>
          </a:p>
        </p:txBody>
      </p:sp>
      <p:sp>
        <p:nvSpPr>
          <p:cNvPr id="32816" name="Rectangle 47"/>
          <p:cNvSpPr>
            <a:spLocks/>
          </p:cNvSpPr>
          <p:nvPr/>
        </p:nvSpPr>
        <p:spPr bwMode="auto">
          <a:xfrm>
            <a:off x="7627938" y="246063"/>
            <a:ext cx="187325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W </a:t>
            </a:r>
          </a:p>
        </p:txBody>
      </p:sp>
      <p:sp>
        <p:nvSpPr>
          <p:cNvPr id="32817" name="Rectangle 48"/>
          <p:cNvSpPr>
            <a:spLocks/>
          </p:cNvSpPr>
          <p:nvPr/>
        </p:nvSpPr>
        <p:spPr bwMode="auto">
          <a:xfrm>
            <a:off x="7770813" y="246063"/>
            <a:ext cx="1270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L </a:t>
            </a:r>
          </a:p>
        </p:txBody>
      </p:sp>
      <p:sp>
        <p:nvSpPr>
          <p:cNvPr id="32818" name="Rectangle 49"/>
          <p:cNvSpPr>
            <a:spLocks/>
          </p:cNvSpPr>
          <p:nvPr/>
        </p:nvSpPr>
        <p:spPr bwMode="auto">
          <a:xfrm>
            <a:off x="7853363" y="246063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819" name="Rectangle 50"/>
          <p:cNvSpPr>
            <a:spLocks/>
          </p:cNvSpPr>
          <p:nvPr/>
        </p:nvSpPr>
        <p:spPr bwMode="auto">
          <a:xfrm>
            <a:off x="7937500" y="246063"/>
            <a:ext cx="155575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D </a:t>
            </a:r>
          </a:p>
        </p:txBody>
      </p:sp>
      <p:sp>
        <p:nvSpPr>
          <p:cNvPr id="32820" name="Rectangle 51"/>
          <p:cNvSpPr>
            <a:spLocks/>
          </p:cNvSpPr>
          <p:nvPr/>
        </p:nvSpPr>
        <p:spPr bwMode="auto">
          <a:xfrm>
            <a:off x="8043863" y="246063"/>
            <a:ext cx="153987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G </a:t>
            </a:r>
          </a:p>
        </p:txBody>
      </p:sp>
      <p:sp>
        <p:nvSpPr>
          <p:cNvPr id="32821" name="Rectangle 52"/>
          <p:cNvSpPr>
            <a:spLocks/>
          </p:cNvSpPr>
          <p:nvPr/>
        </p:nvSpPr>
        <p:spPr bwMode="auto">
          <a:xfrm>
            <a:off x="8162925" y="246063"/>
            <a:ext cx="1317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822" name="Rectangle 53"/>
          <p:cNvSpPr>
            <a:spLocks/>
          </p:cNvSpPr>
          <p:nvPr/>
        </p:nvSpPr>
        <p:spPr bwMode="auto">
          <a:xfrm>
            <a:off x="8247063" y="246063"/>
            <a:ext cx="825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  </a:t>
            </a:r>
          </a:p>
        </p:txBody>
      </p:sp>
      <p:sp>
        <p:nvSpPr>
          <p:cNvPr id="32823" name="Rectangle 54"/>
          <p:cNvSpPr>
            <a:spLocks/>
          </p:cNvSpPr>
          <p:nvPr/>
        </p:nvSpPr>
        <p:spPr bwMode="auto">
          <a:xfrm>
            <a:off x="8247063" y="246063"/>
            <a:ext cx="825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  </a:t>
            </a:r>
          </a:p>
        </p:txBody>
      </p:sp>
      <p:sp>
        <p:nvSpPr>
          <p:cNvPr id="32824" name="Rectangle 55"/>
          <p:cNvSpPr>
            <a:spLocks/>
          </p:cNvSpPr>
          <p:nvPr/>
        </p:nvSpPr>
        <p:spPr bwMode="auto">
          <a:xfrm>
            <a:off x="7400925" y="384175"/>
            <a:ext cx="1317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825" name="Rectangle 56"/>
          <p:cNvSpPr>
            <a:spLocks/>
          </p:cNvSpPr>
          <p:nvPr/>
        </p:nvSpPr>
        <p:spPr bwMode="auto">
          <a:xfrm>
            <a:off x="7485063" y="384175"/>
            <a:ext cx="16351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N </a:t>
            </a:r>
          </a:p>
        </p:txBody>
      </p:sp>
      <p:sp>
        <p:nvSpPr>
          <p:cNvPr id="32826" name="Rectangle 57"/>
          <p:cNvSpPr>
            <a:spLocks/>
          </p:cNvSpPr>
          <p:nvPr/>
        </p:nvSpPr>
        <p:spPr bwMode="auto">
          <a:xfrm>
            <a:off x="7604125" y="384175"/>
            <a:ext cx="153988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G </a:t>
            </a:r>
          </a:p>
        </p:txBody>
      </p:sp>
      <p:sp>
        <p:nvSpPr>
          <p:cNvPr id="32827" name="Rectangle 58"/>
          <p:cNvSpPr>
            <a:spLocks/>
          </p:cNvSpPr>
          <p:nvPr/>
        </p:nvSpPr>
        <p:spPr bwMode="auto">
          <a:xfrm>
            <a:off x="7710488" y="384175"/>
            <a:ext cx="936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I </a:t>
            </a:r>
          </a:p>
        </p:txBody>
      </p:sp>
      <p:sp>
        <p:nvSpPr>
          <p:cNvPr id="32828" name="Rectangle 59"/>
          <p:cNvSpPr>
            <a:spLocks/>
          </p:cNvSpPr>
          <p:nvPr/>
        </p:nvSpPr>
        <p:spPr bwMode="auto">
          <a:xfrm>
            <a:off x="7758113" y="384175"/>
            <a:ext cx="16351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N </a:t>
            </a:r>
          </a:p>
        </p:txBody>
      </p:sp>
      <p:sp>
        <p:nvSpPr>
          <p:cNvPr id="32829" name="Rectangle 60"/>
          <p:cNvSpPr>
            <a:spLocks/>
          </p:cNvSpPr>
          <p:nvPr/>
        </p:nvSpPr>
        <p:spPr bwMode="auto">
          <a:xfrm>
            <a:off x="7877175" y="384175"/>
            <a:ext cx="1317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830" name="Rectangle 61"/>
          <p:cNvSpPr>
            <a:spLocks/>
          </p:cNvSpPr>
          <p:nvPr/>
        </p:nvSpPr>
        <p:spPr bwMode="auto">
          <a:xfrm>
            <a:off x="7961313" y="384175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831" name="Rectangle 62"/>
          <p:cNvSpPr>
            <a:spLocks/>
          </p:cNvSpPr>
          <p:nvPr/>
        </p:nvSpPr>
        <p:spPr bwMode="auto">
          <a:xfrm>
            <a:off x="8056563" y="384175"/>
            <a:ext cx="1397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R </a:t>
            </a:r>
          </a:p>
        </p:txBody>
      </p:sp>
      <p:sp>
        <p:nvSpPr>
          <p:cNvPr id="32832" name="Oval 63"/>
          <p:cNvSpPr>
            <a:spLocks/>
          </p:cNvSpPr>
          <p:nvPr/>
        </p:nvSpPr>
        <p:spPr bwMode="auto">
          <a:xfrm>
            <a:off x="5692775" y="166688"/>
            <a:ext cx="1141413" cy="452437"/>
          </a:xfrm>
          <a:prstGeom prst="ellips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33" name="Rectangle 64"/>
          <p:cNvSpPr>
            <a:spLocks/>
          </p:cNvSpPr>
          <p:nvPr/>
        </p:nvSpPr>
        <p:spPr bwMode="auto">
          <a:xfrm>
            <a:off x="5948363" y="319088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834" name="Rectangle 65"/>
          <p:cNvSpPr>
            <a:spLocks/>
          </p:cNvSpPr>
          <p:nvPr/>
        </p:nvSpPr>
        <p:spPr bwMode="auto">
          <a:xfrm>
            <a:off x="6032500" y="319088"/>
            <a:ext cx="1397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X </a:t>
            </a:r>
          </a:p>
        </p:txBody>
      </p:sp>
      <p:sp>
        <p:nvSpPr>
          <p:cNvPr id="32835" name="Rectangle 66"/>
          <p:cNvSpPr>
            <a:spLocks/>
          </p:cNvSpPr>
          <p:nvPr/>
        </p:nvSpPr>
        <p:spPr bwMode="auto">
          <a:xfrm>
            <a:off x="6127750" y="319088"/>
            <a:ext cx="128588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P </a:t>
            </a:r>
          </a:p>
        </p:txBody>
      </p:sp>
      <p:sp>
        <p:nvSpPr>
          <p:cNvPr id="32836" name="Rectangle 67"/>
          <p:cNvSpPr>
            <a:spLocks/>
          </p:cNvSpPr>
          <p:nvPr/>
        </p:nvSpPr>
        <p:spPr bwMode="auto">
          <a:xfrm>
            <a:off x="6210300" y="319088"/>
            <a:ext cx="1317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837" name="Rectangle 68"/>
          <p:cNvSpPr>
            <a:spLocks/>
          </p:cNvSpPr>
          <p:nvPr/>
        </p:nvSpPr>
        <p:spPr bwMode="auto">
          <a:xfrm>
            <a:off x="6305550" y="319088"/>
            <a:ext cx="1397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R </a:t>
            </a:r>
          </a:p>
        </p:txBody>
      </p:sp>
      <p:sp>
        <p:nvSpPr>
          <p:cNvPr id="32838" name="Rectangle 69"/>
          <p:cNvSpPr>
            <a:spLocks/>
          </p:cNvSpPr>
          <p:nvPr/>
        </p:nvSpPr>
        <p:spPr bwMode="auto">
          <a:xfrm>
            <a:off x="6389688" y="319088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T </a:t>
            </a:r>
          </a:p>
        </p:txBody>
      </p:sp>
      <p:sp>
        <p:nvSpPr>
          <p:cNvPr id="32839" name="Rectangle 70"/>
          <p:cNvSpPr>
            <a:spLocks/>
          </p:cNvSpPr>
          <p:nvPr/>
        </p:nvSpPr>
        <p:spPr bwMode="auto">
          <a:xfrm>
            <a:off x="6472238" y="319088"/>
            <a:ext cx="1206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S </a:t>
            </a:r>
          </a:p>
        </p:txBody>
      </p:sp>
      <p:sp>
        <p:nvSpPr>
          <p:cNvPr id="32840" name="AutoShape 71"/>
          <p:cNvSpPr>
            <a:spLocks/>
          </p:cNvSpPr>
          <p:nvPr/>
        </p:nvSpPr>
        <p:spPr bwMode="auto">
          <a:xfrm>
            <a:off x="4281488" y="681038"/>
            <a:ext cx="109537" cy="1587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2071" y="0"/>
                </a:moveTo>
                <a:lnTo>
                  <a:pt x="21600" y="21600"/>
                </a:lnTo>
                <a:lnTo>
                  <a:pt x="12071" y="13935"/>
                </a:lnTo>
                <a:lnTo>
                  <a:pt x="0" y="21600"/>
                </a:lnTo>
                <a:lnTo>
                  <a:pt x="12071" y="0"/>
                </a:lnTo>
                <a:close/>
                <a:moveTo>
                  <a:pt x="12071" y="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41" name="AutoShape 72"/>
          <p:cNvSpPr>
            <a:spLocks/>
          </p:cNvSpPr>
          <p:nvPr/>
        </p:nvSpPr>
        <p:spPr bwMode="auto">
          <a:xfrm>
            <a:off x="4281488" y="914400"/>
            <a:ext cx="109537" cy="1587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2071" y="21600"/>
                </a:moveTo>
                <a:lnTo>
                  <a:pt x="0" y="0"/>
                </a:lnTo>
                <a:lnTo>
                  <a:pt x="12071" y="7665"/>
                </a:lnTo>
                <a:lnTo>
                  <a:pt x="21600" y="0"/>
                </a:lnTo>
                <a:lnTo>
                  <a:pt x="12071" y="21600"/>
                </a:lnTo>
                <a:close/>
                <a:moveTo>
                  <a:pt x="12071" y="2160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42" name="Line 73"/>
          <p:cNvSpPr>
            <a:spLocks noChangeShapeType="1"/>
          </p:cNvSpPr>
          <p:nvPr/>
        </p:nvSpPr>
        <p:spPr bwMode="auto">
          <a:xfrm>
            <a:off x="4341813" y="776288"/>
            <a:ext cx="1587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43" name="AutoShape 74"/>
          <p:cNvSpPr>
            <a:spLocks/>
          </p:cNvSpPr>
          <p:nvPr/>
        </p:nvSpPr>
        <p:spPr bwMode="auto">
          <a:xfrm>
            <a:off x="6199188" y="914400"/>
            <a:ext cx="120650" cy="1587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0656" y="21600"/>
                </a:moveTo>
                <a:lnTo>
                  <a:pt x="0" y="0"/>
                </a:lnTo>
                <a:lnTo>
                  <a:pt x="10656" y="7665"/>
                </a:lnTo>
                <a:lnTo>
                  <a:pt x="21600" y="0"/>
                </a:lnTo>
                <a:lnTo>
                  <a:pt x="10656" y="21600"/>
                </a:lnTo>
                <a:close/>
                <a:moveTo>
                  <a:pt x="10656" y="2160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44" name="Line 75"/>
          <p:cNvSpPr>
            <a:spLocks noChangeShapeType="1"/>
          </p:cNvSpPr>
          <p:nvPr/>
        </p:nvSpPr>
        <p:spPr bwMode="auto">
          <a:xfrm>
            <a:off x="6257925" y="776288"/>
            <a:ext cx="1588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45" name="AutoShape 76"/>
          <p:cNvSpPr>
            <a:spLocks/>
          </p:cNvSpPr>
          <p:nvPr/>
        </p:nvSpPr>
        <p:spPr bwMode="auto">
          <a:xfrm>
            <a:off x="7758113" y="701675"/>
            <a:ext cx="109537" cy="16033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9529" y="0"/>
                </a:moveTo>
                <a:lnTo>
                  <a:pt x="21600" y="21600"/>
                </a:lnTo>
                <a:lnTo>
                  <a:pt x="9529" y="15396"/>
                </a:lnTo>
                <a:lnTo>
                  <a:pt x="0" y="21600"/>
                </a:lnTo>
                <a:lnTo>
                  <a:pt x="9529" y="0"/>
                </a:lnTo>
                <a:close/>
                <a:moveTo>
                  <a:pt x="9529" y="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46" name="AutoShape 77"/>
          <p:cNvSpPr>
            <a:spLocks/>
          </p:cNvSpPr>
          <p:nvPr/>
        </p:nvSpPr>
        <p:spPr bwMode="auto">
          <a:xfrm>
            <a:off x="7758113" y="946150"/>
            <a:ext cx="109537" cy="1587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9529" y="21600"/>
                </a:moveTo>
                <a:lnTo>
                  <a:pt x="0" y="0"/>
                </a:lnTo>
                <a:lnTo>
                  <a:pt x="9529" y="7665"/>
                </a:lnTo>
                <a:lnTo>
                  <a:pt x="21600" y="0"/>
                </a:lnTo>
                <a:lnTo>
                  <a:pt x="9529" y="21600"/>
                </a:lnTo>
                <a:close/>
                <a:moveTo>
                  <a:pt x="9529" y="2160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47" name="Line 78"/>
          <p:cNvSpPr>
            <a:spLocks noChangeShapeType="1"/>
          </p:cNvSpPr>
          <p:nvPr/>
        </p:nvSpPr>
        <p:spPr bwMode="auto">
          <a:xfrm>
            <a:off x="7805738" y="808038"/>
            <a:ext cx="1587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48" name="AutoShape 79"/>
          <p:cNvSpPr>
            <a:spLocks/>
          </p:cNvSpPr>
          <p:nvPr/>
        </p:nvSpPr>
        <p:spPr bwMode="auto">
          <a:xfrm>
            <a:off x="5794375" y="2058988"/>
            <a:ext cx="120650" cy="160337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0656" y="21600"/>
                </a:moveTo>
                <a:lnTo>
                  <a:pt x="0" y="0"/>
                </a:lnTo>
                <a:lnTo>
                  <a:pt x="10656" y="7813"/>
                </a:lnTo>
                <a:lnTo>
                  <a:pt x="21600" y="0"/>
                </a:lnTo>
                <a:lnTo>
                  <a:pt x="10656" y="21600"/>
                </a:lnTo>
                <a:close/>
                <a:moveTo>
                  <a:pt x="10656" y="2160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49" name="Line 80"/>
          <p:cNvSpPr>
            <a:spLocks noChangeShapeType="1"/>
          </p:cNvSpPr>
          <p:nvPr/>
        </p:nvSpPr>
        <p:spPr bwMode="auto">
          <a:xfrm>
            <a:off x="5853113" y="1922463"/>
            <a:ext cx="1587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50" name="AutoShape 81"/>
          <p:cNvSpPr>
            <a:spLocks/>
          </p:cNvSpPr>
          <p:nvPr/>
        </p:nvSpPr>
        <p:spPr bwMode="auto">
          <a:xfrm>
            <a:off x="6604000" y="2058988"/>
            <a:ext cx="120650" cy="160337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0656" y="21600"/>
                </a:moveTo>
                <a:lnTo>
                  <a:pt x="0" y="0"/>
                </a:lnTo>
                <a:lnTo>
                  <a:pt x="10656" y="7813"/>
                </a:lnTo>
                <a:lnTo>
                  <a:pt x="21600" y="0"/>
                </a:lnTo>
                <a:lnTo>
                  <a:pt x="10656" y="21600"/>
                </a:lnTo>
                <a:close/>
                <a:moveTo>
                  <a:pt x="10656" y="2160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51" name="Line 82"/>
          <p:cNvSpPr>
            <a:spLocks noChangeShapeType="1"/>
          </p:cNvSpPr>
          <p:nvPr/>
        </p:nvSpPr>
        <p:spPr bwMode="auto">
          <a:xfrm>
            <a:off x="6662738" y="1922463"/>
            <a:ext cx="1587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52" name="AutoShape 83"/>
          <p:cNvSpPr>
            <a:spLocks/>
          </p:cNvSpPr>
          <p:nvPr/>
        </p:nvSpPr>
        <p:spPr bwMode="auto">
          <a:xfrm>
            <a:off x="5121275" y="2278063"/>
            <a:ext cx="1103313" cy="577850"/>
          </a:xfrm>
          <a:prstGeom prst="roundRect">
            <a:avLst>
              <a:gd name="adj" fmla="val 25963"/>
            </a:avLst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53" name="AutoShape 84"/>
          <p:cNvSpPr>
            <a:spLocks/>
          </p:cNvSpPr>
          <p:nvPr/>
        </p:nvSpPr>
        <p:spPr bwMode="auto">
          <a:xfrm>
            <a:off x="6396038" y="2278063"/>
            <a:ext cx="1103312" cy="577850"/>
          </a:xfrm>
          <a:prstGeom prst="roundRect">
            <a:avLst>
              <a:gd name="adj" fmla="val 25963"/>
            </a:avLst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54" name="Rectangle 85"/>
          <p:cNvSpPr>
            <a:spLocks/>
          </p:cNvSpPr>
          <p:nvPr/>
        </p:nvSpPr>
        <p:spPr bwMode="auto">
          <a:xfrm>
            <a:off x="6656388" y="2349500"/>
            <a:ext cx="6096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 b="1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Rules </a:t>
            </a:r>
          </a:p>
          <a:p>
            <a:pPr algn="ctr"/>
            <a:r>
              <a:rPr lang="en-US" sz="1400" b="1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base </a:t>
            </a:r>
          </a:p>
        </p:txBody>
      </p:sp>
      <p:sp>
        <p:nvSpPr>
          <p:cNvPr id="32855" name="Rectangle 86"/>
          <p:cNvSpPr>
            <a:spLocks/>
          </p:cNvSpPr>
          <p:nvPr/>
        </p:nvSpPr>
        <p:spPr bwMode="auto">
          <a:xfrm>
            <a:off x="7400925" y="2462213"/>
            <a:ext cx="825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  </a:t>
            </a:r>
          </a:p>
        </p:txBody>
      </p:sp>
      <p:sp>
        <p:nvSpPr>
          <p:cNvPr id="32856" name="AutoShape 87"/>
          <p:cNvSpPr>
            <a:spLocks/>
          </p:cNvSpPr>
          <p:nvPr/>
        </p:nvSpPr>
        <p:spPr bwMode="auto">
          <a:xfrm>
            <a:off x="5591175" y="3109913"/>
            <a:ext cx="120650" cy="1587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0944" y="21600"/>
                </a:moveTo>
                <a:lnTo>
                  <a:pt x="0" y="0"/>
                </a:lnTo>
                <a:lnTo>
                  <a:pt x="10944" y="7665"/>
                </a:lnTo>
                <a:lnTo>
                  <a:pt x="21600" y="0"/>
                </a:lnTo>
                <a:lnTo>
                  <a:pt x="10944" y="21600"/>
                </a:lnTo>
                <a:close/>
                <a:moveTo>
                  <a:pt x="10944" y="2160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57" name="Line 88"/>
          <p:cNvSpPr>
            <a:spLocks noChangeShapeType="1"/>
          </p:cNvSpPr>
          <p:nvPr/>
        </p:nvSpPr>
        <p:spPr bwMode="auto">
          <a:xfrm>
            <a:off x="5651500" y="2971800"/>
            <a:ext cx="1588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58" name="AutoShape 89"/>
          <p:cNvSpPr>
            <a:spLocks/>
          </p:cNvSpPr>
          <p:nvPr/>
        </p:nvSpPr>
        <p:spPr bwMode="auto">
          <a:xfrm>
            <a:off x="6913563" y="2865438"/>
            <a:ext cx="107950" cy="169862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1928" y="0"/>
                </a:moveTo>
                <a:lnTo>
                  <a:pt x="21600" y="21600"/>
                </a:lnTo>
                <a:lnTo>
                  <a:pt x="11928" y="14472"/>
                </a:lnTo>
                <a:lnTo>
                  <a:pt x="0" y="21600"/>
                </a:lnTo>
                <a:lnTo>
                  <a:pt x="11928" y="0"/>
                </a:lnTo>
                <a:close/>
                <a:moveTo>
                  <a:pt x="11928" y="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59" name="AutoShape 90"/>
          <p:cNvSpPr>
            <a:spLocks/>
          </p:cNvSpPr>
          <p:nvPr/>
        </p:nvSpPr>
        <p:spPr bwMode="auto">
          <a:xfrm>
            <a:off x="6913563" y="3109913"/>
            <a:ext cx="107950" cy="1587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1928" y="21600"/>
                </a:moveTo>
                <a:lnTo>
                  <a:pt x="0" y="0"/>
                </a:lnTo>
                <a:lnTo>
                  <a:pt x="11928" y="7665"/>
                </a:lnTo>
                <a:lnTo>
                  <a:pt x="21600" y="0"/>
                </a:lnTo>
                <a:lnTo>
                  <a:pt x="11928" y="21600"/>
                </a:lnTo>
                <a:close/>
                <a:moveTo>
                  <a:pt x="11928" y="2160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60" name="Line 91"/>
          <p:cNvSpPr>
            <a:spLocks noChangeShapeType="1"/>
          </p:cNvSpPr>
          <p:nvPr/>
        </p:nvSpPr>
        <p:spPr bwMode="auto">
          <a:xfrm>
            <a:off x="6972300" y="2971800"/>
            <a:ext cx="1588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61" name="AutoShape 92"/>
          <p:cNvSpPr>
            <a:spLocks/>
          </p:cNvSpPr>
          <p:nvPr/>
        </p:nvSpPr>
        <p:spPr bwMode="auto">
          <a:xfrm>
            <a:off x="3995738" y="3357563"/>
            <a:ext cx="4503737" cy="644525"/>
          </a:xfrm>
          <a:prstGeom prst="roundRect">
            <a:avLst>
              <a:gd name="adj" fmla="val 23273"/>
            </a:avLst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62" name="AutoShape 93"/>
          <p:cNvSpPr>
            <a:spLocks/>
          </p:cNvSpPr>
          <p:nvPr/>
        </p:nvSpPr>
        <p:spPr bwMode="auto">
          <a:xfrm>
            <a:off x="7794625" y="1879600"/>
            <a:ext cx="107950" cy="1587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9672" y="0"/>
                </a:moveTo>
                <a:lnTo>
                  <a:pt x="21600" y="21600"/>
                </a:lnTo>
                <a:lnTo>
                  <a:pt x="9672" y="13935"/>
                </a:lnTo>
                <a:lnTo>
                  <a:pt x="0" y="21600"/>
                </a:lnTo>
                <a:lnTo>
                  <a:pt x="9672" y="0"/>
                </a:lnTo>
                <a:close/>
                <a:moveTo>
                  <a:pt x="9672" y="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63" name="AutoShape 94"/>
          <p:cNvSpPr>
            <a:spLocks/>
          </p:cNvSpPr>
          <p:nvPr/>
        </p:nvSpPr>
        <p:spPr bwMode="auto">
          <a:xfrm>
            <a:off x="7794625" y="3109913"/>
            <a:ext cx="107950" cy="1587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9672" y="21600"/>
                </a:moveTo>
                <a:lnTo>
                  <a:pt x="0" y="0"/>
                </a:lnTo>
                <a:lnTo>
                  <a:pt x="9672" y="7665"/>
                </a:lnTo>
                <a:lnTo>
                  <a:pt x="21600" y="0"/>
                </a:lnTo>
                <a:lnTo>
                  <a:pt x="9672" y="21600"/>
                </a:lnTo>
                <a:close/>
                <a:moveTo>
                  <a:pt x="9672" y="2160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64" name="Line 95"/>
          <p:cNvSpPr>
            <a:spLocks noChangeShapeType="1"/>
          </p:cNvSpPr>
          <p:nvPr/>
        </p:nvSpPr>
        <p:spPr bwMode="auto">
          <a:xfrm>
            <a:off x="7842250" y="1974850"/>
            <a:ext cx="1588" cy="127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65" name="AutoShape 96"/>
          <p:cNvSpPr>
            <a:spLocks/>
          </p:cNvSpPr>
          <p:nvPr/>
        </p:nvSpPr>
        <p:spPr bwMode="auto">
          <a:xfrm>
            <a:off x="4413250" y="1847850"/>
            <a:ext cx="120650" cy="1587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0656" y="0"/>
                </a:moveTo>
                <a:lnTo>
                  <a:pt x="21600" y="21600"/>
                </a:lnTo>
                <a:lnTo>
                  <a:pt x="10656" y="13935"/>
                </a:lnTo>
                <a:lnTo>
                  <a:pt x="0" y="21600"/>
                </a:lnTo>
                <a:lnTo>
                  <a:pt x="10656" y="0"/>
                </a:lnTo>
                <a:close/>
                <a:moveTo>
                  <a:pt x="10656" y="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66" name="AutoShape 97"/>
          <p:cNvSpPr>
            <a:spLocks/>
          </p:cNvSpPr>
          <p:nvPr/>
        </p:nvSpPr>
        <p:spPr bwMode="auto">
          <a:xfrm>
            <a:off x="4413250" y="3078163"/>
            <a:ext cx="120650" cy="1587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0656" y="21600"/>
                </a:moveTo>
                <a:lnTo>
                  <a:pt x="0" y="0"/>
                </a:lnTo>
                <a:lnTo>
                  <a:pt x="10656" y="7665"/>
                </a:lnTo>
                <a:lnTo>
                  <a:pt x="21600" y="0"/>
                </a:lnTo>
                <a:lnTo>
                  <a:pt x="10656" y="21600"/>
                </a:lnTo>
                <a:close/>
                <a:moveTo>
                  <a:pt x="10656" y="2160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67" name="Line 98"/>
          <p:cNvSpPr>
            <a:spLocks noChangeShapeType="1"/>
          </p:cNvSpPr>
          <p:nvPr/>
        </p:nvSpPr>
        <p:spPr bwMode="auto">
          <a:xfrm>
            <a:off x="4471988" y="1943100"/>
            <a:ext cx="1587" cy="127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68" name="AutoShape 99"/>
          <p:cNvSpPr>
            <a:spLocks/>
          </p:cNvSpPr>
          <p:nvPr/>
        </p:nvSpPr>
        <p:spPr bwMode="auto">
          <a:xfrm>
            <a:off x="6234113" y="4106863"/>
            <a:ext cx="120650" cy="160337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0944" y="0"/>
                </a:moveTo>
                <a:lnTo>
                  <a:pt x="21600" y="21600"/>
                </a:lnTo>
                <a:lnTo>
                  <a:pt x="10944" y="13787"/>
                </a:lnTo>
                <a:lnTo>
                  <a:pt x="0" y="21600"/>
                </a:lnTo>
                <a:lnTo>
                  <a:pt x="10944" y="0"/>
                </a:lnTo>
                <a:close/>
                <a:moveTo>
                  <a:pt x="10944" y="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69" name="AutoShape 100"/>
          <p:cNvSpPr>
            <a:spLocks/>
          </p:cNvSpPr>
          <p:nvPr/>
        </p:nvSpPr>
        <p:spPr bwMode="auto">
          <a:xfrm>
            <a:off x="6234113" y="4340225"/>
            <a:ext cx="120650" cy="169863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0944" y="21600"/>
                </a:moveTo>
                <a:lnTo>
                  <a:pt x="0" y="0"/>
                </a:lnTo>
                <a:lnTo>
                  <a:pt x="10944" y="7128"/>
                </a:lnTo>
                <a:lnTo>
                  <a:pt x="21600" y="0"/>
                </a:lnTo>
                <a:lnTo>
                  <a:pt x="10944" y="21600"/>
                </a:lnTo>
                <a:close/>
                <a:moveTo>
                  <a:pt x="10944" y="2160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70" name="Line 101"/>
          <p:cNvSpPr>
            <a:spLocks noChangeShapeType="1"/>
          </p:cNvSpPr>
          <p:nvPr/>
        </p:nvSpPr>
        <p:spPr bwMode="auto">
          <a:xfrm>
            <a:off x="6294438" y="4202113"/>
            <a:ext cx="1587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71" name="AutoShape 102"/>
          <p:cNvSpPr>
            <a:spLocks/>
          </p:cNvSpPr>
          <p:nvPr/>
        </p:nvSpPr>
        <p:spPr bwMode="auto">
          <a:xfrm>
            <a:off x="7961313" y="4106863"/>
            <a:ext cx="107950" cy="160337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9672" y="0"/>
                </a:moveTo>
                <a:lnTo>
                  <a:pt x="21600" y="21600"/>
                </a:lnTo>
                <a:lnTo>
                  <a:pt x="9672" y="13787"/>
                </a:lnTo>
                <a:lnTo>
                  <a:pt x="0" y="21600"/>
                </a:lnTo>
                <a:lnTo>
                  <a:pt x="9672" y="0"/>
                </a:lnTo>
                <a:close/>
                <a:moveTo>
                  <a:pt x="9672" y="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72" name="AutoShape 103"/>
          <p:cNvSpPr>
            <a:spLocks/>
          </p:cNvSpPr>
          <p:nvPr/>
        </p:nvSpPr>
        <p:spPr bwMode="auto">
          <a:xfrm>
            <a:off x="7961313" y="4340225"/>
            <a:ext cx="107950" cy="169863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1928" y="21600"/>
                </a:moveTo>
                <a:lnTo>
                  <a:pt x="0" y="0"/>
                </a:lnTo>
                <a:lnTo>
                  <a:pt x="11928" y="7128"/>
                </a:lnTo>
                <a:lnTo>
                  <a:pt x="21600" y="0"/>
                </a:lnTo>
                <a:lnTo>
                  <a:pt x="11928" y="21600"/>
                </a:lnTo>
                <a:close/>
                <a:moveTo>
                  <a:pt x="11928" y="2160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73" name="Line 104"/>
          <p:cNvSpPr>
            <a:spLocks noChangeShapeType="1"/>
          </p:cNvSpPr>
          <p:nvPr/>
        </p:nvSpPr>
        <p:spPr bwMode="auto">
          <a:xfrm>
            <a:off x="8008938" y="4202113"/>
            <a:ext cx="11112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74" name="AutoShape 105"/>
          <p:cNvSpPr>
            <a:spLocks/>
          </p:cNvSpPr>
          <p:nvPr/>
        </p:nvSpPr>
        <p:spPr bwMode="auto">
          <a:xfrm>
            <a:off x="4451350" y="4106863"/>
            <a:ext cx="120650" cy="160337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0656" y="0"/>
                </a:moveTo>
                <a:lnTo>
                  <a:pt x="21600" y="21600"/>
                </a:lnTo>
                <a:lnTo>
                  <a:pt x="10656" y="13787"/>
                </a:lnTo>
                <a:lnTo>
                  <a:pt x="0" y="21600"/>
                </a:lnTo>
                <a:lnTo>
                  <a:pt x="10656" y="0"/>
                </a:lnTo>
                <a:close/>
                <a:moveTo>
                  <a:pt x="10656" y="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75" name="AutoShape 106"/>
          <p:cNvSpPr>
            <a:spLocks/>
          </p:cNvSpPr>
          <p:nvPr/>
        </p:nvSpPr>
        <p:spPr bwMode="auto">
          <a:xfrm>
            <a:off x="4451350" y="5518150"/>
            <a:ext cx="120650" cy="1587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0656" y="21600"/>
                </a:moveTo>
                <a:lnTo>
                  <a:pt x="0" y="0"/>
                </a:lnTo>
                <a:lnTo>
                  <a:pt x="10656" y="7665"/>
                </a:lnTo>
                <a:lnTo>
                  <a:pt x="21600" y="0"/>
                </a:lnTo>
                <a:lnTo>
                  <a:pt x="10656" y="21600"/>
                </a:lnTo>
                <a:close/>
                <a:moveTo>
                  <a:pt x="10656" y="2160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76" name="Line 107"/>
          <p:cNvSpPr>
            <a:spLocks noChangeShapeType="1"/>
          </p:cNvSpPr>
          <p:nvPr/>
        </p:nvSpPr>
        <p:spPr bwMode="auto">
          <a:xfrm>
            <a:off x="4510088" y="4202113"/>
            <a:ext cx="1587" cy="1465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77" name="AutoShape 108"/>
          <p:cNvSpPr>
            <a:spLocks/>
          </p:cNvSpPr>
          <p:nvPr/>
        </p:nvSpPr>
        <p:spPr bwMode="auto">
          <a:xfrm>
            <a:off x="6234113" y="5273675"/>
            <a:ext cx="120650" cy="16033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0944" y="0"/>
                </a:moveTo>
                <a:lnTo>
                  <a:pt x="21600" y="21600"/>
                </a:lnTo>
                <a:lnTo>
                  <a:pt x="10944" y="15396"/>
                </a:lnTo>
                <a:lnTo>
                  <a:pt x="0" y="21600"/>
                </a:lnTo>
                <a:lnTo>
                  <a:pt x="10944" y="0"/>
                </a:lnTo>
                <a:close/>
                <a:moveTo>
                  <a:pt x="10944" y="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78" name="AutoShape 109"/>
          <p:cNvSpPr>
            <a:spLocks/>
          </p:cNvSpPr>
          <p:nvPr/>
        </p:nvSpPr>
        <p:spPr bwMode="auto">
          <a:xfrm>
            <a:off x="6234113" y="5518150"/>
            <a:ext cx="120650" cy="1587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0944" y="21600"/>
                </a:moveTo>
                <a:lnTo>
                  <a:pt x="0" y="0"/>
                </a:lnTo>
                <a:lnTo>
                  <a:pt x="10944" y="7665"/>
                </a:lnTo>
                <a:lnTo>
                  <a:pt x="21600" y="0"/>
                </a:lnTo>
                <a:lnTo>
                  <a:pt x="10944" y="21600"/>
                </a:lnTo>
                <a:close/>
                <a:moveTo>
                  <a:pt x="10944" y="2160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79" name="Line 110"/>
          <p:cNvSpPr>
            <a:spLocks noChangeShapeType="1"/>
          </p:cNvSpPr>
          <p:nvPr/>
        </p:nvSpPr>
        <p:spPr bwMode="auto">
          <a:xfrm>
            <a:off x="6294438" y="5380038"/>
            <a:ext cx="1587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80" name="AutoShape 111"/>
          <p:cNvSpPr>
            <a:spLocks/>
          </p:cNvSpPr>
          <p:nvPr/>
        </p:nvSpPr>
        <p:spPr bwMode="auto">
          <a:xfrm>
            <a:off x="8091488" y="5305425"/>
            <a:ext cx="120650" cy="16033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0944" y="0"/>
                </a:moveTo>
                <a:lnTo>
                  <a:pt x="21600" y="21600"/>
                </a:lnTo>
                <a:lnTo>
                  <a:pt x="10944" y="13787"/>
                </a:lnTo>
                <a:lnTo>
                  <a:pt x="0" y="21600"/>
                </a:lnTo>
                <a:lnTo>
                  <a:pt x="10944" y="0"/>
                </a:lnTo>
                <a:close/>
                <a:moveTo>
                  <a:pt x="10944" y="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81" name="AutoShape 112"/>
          <p:cNvSpPr>
            <a:spLocks/>
          </p:cNvSpPr>
          <p:nvPr/>
        </p:nvSpPr>
        <p:spPr bwMode="auto">
          <a:xfrm>
            <a:off x="8091488" y="5549900"/>
            <a:ext cx="120650" cy="1587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0944" y="21600"/>
                </a:moveTo>
                <a:lnTo>
                  <a:pt x="0" y="0"/>
                </a:lnTo>
                <a:lnTo>
                  <a:pt x="10944" y="7665"/>
                </a:lnTo>
                <a:lnTo>
                  <a:pt x="21600" y="0"/>
                </a:lnTo>
                <a:lnTo>
                  <a:pt x="10944" y="21600"/>
                </a:lnTo>
                <a:close/>
                <a:moveTo>
                  <a:pt x="10944" y="2160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82" name="Line 113"/>
          <p:cNvSpPr>
            <a:spLocks noChangeShapeType="1"/>
          </p:cNvSpPr>
          <p:nvPr/>
        </p:nvSpPr>
        <p:spPr bwMode="auto">
          <a:xfrm>
            <a:off x="8151813" y="5400675"/>
            <a:ext cx="1587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883" name="AutoShape 114"/>
          <p:cNvSpPr>
            <a:spLocks/>
          </p:cNvSpPr>
          <p:nvPr/>
        </p:nvSpPr>
        <p:spPr bwMode="auto">
          <a:xfrm>
            <a:off x="5653088" y="4622800"/>
            <a:ext cx="1439862" cy="569913"/>
          </a:xfrm>
          <a:prstGeom prst="roundRect">
            <a:avLst>
              <a:gd name="adj" fmla="val 24542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884" name="Rectangle 115"/>
          <p:cNvSpPr>
            <a:spLocks/>
          </p:cNvSpPr>
          <p:nvPr/>
        </p:nvSpPr>
        <p:spPr bwMode="auto">
          <a:xfrm>
            <a:off x="5686425" y="4795838"/>
            <a:ext cx="179388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M </a:t>
            </a:r>
          </a:p>
        </p:txBody>
      </p:sp>
      <p:sp>
        <p:nvSpPr>
          <p:cNvPr id="32885" name="Rectangle 116"/>
          <p:cNvSpPr>
            <a:spLocks/>
          </p:cNvSpPr>
          <p:nvPr/>
        </p:nvSpPr>
        <p:spPr bwMode="auto">
          <a:xfrm>
            <a:off x="5818188" y="4795838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886" name="Rectangle 117"/>
          <p:cNvSpPr>
            <a:spLocks/>
          </p:cNvSpPr>
          <p:nvPr/>
        </p:nvSpPr>
        <p:spPr bwMode="auto">
          <a:xfrm>
            <a:off x="5913438" y="4795838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T </a:t>
            </a:r>
          </a:p>
        </p:txBody>
      </p:sp>
      <p:sp>
        <p:nvSpPr>
          <p:cNvPr id="32887" name="Rectangle 118"/>
          <p:cNvSpPr>
            <a:spLocks/>
          </p:cNvSpPr>
          <p:nvPr/>
        </p:nvSpPr>
        <p:spPr bwMode="auto">
          <a:xfrm>
            <a:off x="5984875" y="4795838"/>
            <a:ext cx="147638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A </a:t>
            </a:r>
          </a:p>
        </p:txBody>
      </p:sp>
      <p:sp>
        <p:nvSpPr>
          <p:cNvPr id="32888" name="Rectangle 119"/>
          <p:cNvSpPr>
            <a:spLocks/>
          </p:cNvSpPr>
          <p:nvPr/>
        </p:nvSpPr>
        <p:spPr bwMode="auto">
          <a:xfrm>
            <a:off x="6103938" y="4795838"/>
            <a:ext cx="936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- </a:t>
            </a:r>
          </a:p>
        </p:txBody>
      </p:sp>
      <p:sp>
        <p:nvSpPr>
          <p:cNvPr id="32889" name="Rectangle 120"/>
          <p:cNvSpPr>
            <a:spLocks/>
          </p:cNvSpPr>
          <p:nvPr/>
        </p:nvSpPr>
        <p:spPr bwMode="auto">
          <a:xfrm>
            <a:off x="6151563" y="4795838"/>
            <a:ext cx="1397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R </a:t>
            </a:r>
          </a:p>
        </p:txBody>
      </p:sp>
      <p:sp>
        <p:nvSpPr>
          <p:cNvPr id="32890" name="Rectangle 121"/>
          <p:cNvSpPr>
            <a:spLocks/>
          </p:cNvSpPr>
          <p:nvPr/>
        </p:nvSpPr>
        <p:spPr bwMode="auto">
          <a:xfrm>
            <a:off x="6246813" y="4795838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891" name="Rectangle 122"/>
          <p:cNvSpPr>
            <a:spLocks/>
          </p:cNvSpPr>
          <p:nvPr/>
        </p:nvSpPr>
        <p:spPr bwMode="auto">
          <a:xfrm>
            <a:off x="6329363" y="4795838"/>
            <a:ext cx="147637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A </a:t>
            </a:r>
          </a:p>
        </p:txBody>
      </p:sp>
      <p:sp>
        <p:nvSpPr>
          <p:cNvPr id="32892" name="Rectangle 123"/>
          <p:cNvSpPr>
            <a:spLocks/>
          </p:cNvSpPr>
          <p:nvPr/>
        </p:nvSpPr>
        <p:spPr bwMode="auto">
          <a:xfrm>
            <a:off x="6437313" y="4795838"/>
            <a:ext cx="1206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S </a:t>
            </a:r>
          </a:p>
        </p:txBody>
      </p:sp>
      <p:sp>
        <p:nvSpPr>
          <p:cNvPr id="32893" name="Rectangle 124"/>
          <p:cNvSpPr>
            <a:spLocks/>
          </p:cNvSpPr>
          <p:nvPr/>
        </p:nvSpPr>
        <p:spPr bwMode="auto">
          <a:xfrm>
            <a:off x="6519863" y="4795838"/>
            <a:ext cx="1571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O </a:t>
            </a:r>
          </a:p>
        </p:txBody>
      </p:sp>
      <p:sp>
        <p:nvSpPr>
          <p:cNvPr id="32894" name="Rectangle 125"/>
          <p:cNvSpPr>
            <a:spLocks/>
          </p:cNvSpPr>
          <p:nvPr/>
        </p:nvSpPr>
        <p:spPr bwMode="auto">
          <a:xfrm>
            <a:off x="6627813" y="4795838"/>
            <a:ext cx="16351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N </a:t>
            </a:r>
          </a:p>
        </p:txBody>
      </p:sp>
      <p:sp>
        <p:nvSpPr>
          <p:cNvPr id="32895" name="Rectangle 126"/>
          <p:cNvSpPr>
            <a:spLocks/>
          </p:cNvSpPr>
          <p:nvPr/>
        </p:nvSpPr>
        <p:spPr bwMode="auto">
          <a:xfrm>
            <a:off x="6746875" y="4795838"/>
            <a:ext cx="936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I </a:t>
            </a:r>
          </a:p>
        </p:txBody>
      </p:sp>
      <p:sp>
        <p:nvSpPr>
          <p:cNvPr id="32896" name="Rectangle 127"/>
          <p:cNvSpPr>
            <a:spLocks/>
          </p:cNvSpPr>
          <p:nvPr/>
        </p:nvSpPr>
        <p:spPr bwMode="auto">
          <a:xfrm>
            <a:off x="6794500" y="4795838"/>
            <a:ext cx="16351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N </a:t>
            </a:r>
          </a:p>
        </p:txBody>
      </p:sp>
      <p:sp>
        <p:nvSpPr>
          <p:cNvPr id="32897" name="Rectangle 128"/>
          <p:cNvSpPr>
            <a:spLocks/>
          </p:cNvSpPr>
          <p:nvPr/>
        </p:nvSpPr>
        <p:spPr bwMode="auto">
          <a:xfrm>
            <a:off x="6913563" y="4795838"/>
            <a:ext cx="153987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G </a:t>
            </a:r>
          </a:p>
        </p:txBody>
      </p:sp>
      <p:sp>
        <p:nvSpPr>
          <p:cNvPr id="32898" name="Rectangle 129"/>
          <p:cNvSpPr>
            <a:spLocks/>
          </p:cNvSpPr>
          <p:nvPr/>
        </p:nvSpPr>
        <p:spPr bwMode="auto">
          <a:xfrm>
            <a:off x="7019925" y="4795838"/>
            <a:ext cx="825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  </a:t>
            </a:r>
          </a:p>
        </p:txBody>
      </p:sp>
      <p:sp>
        <p:nvSpPr>
          <p:cNvPr id="32899" name="Rectangle 130"/>
          <p:cNvSpPr>
            <a:spLocks/>
          </p:cNvSpPr>
          <p:nvPr/>
        </p:nvSpPr>
        <p:spPr bwMode="auto">
          <a:xfrm>
            <a:off x="5924550" y="4933950"/>
            <a:ext cx="1206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S </a:t>
            </a:r>
          </a:p>
        </p:txBody>
      </p:sp>
      <p:sp>
        <p:nvSpPr>
          <p:cNvPr id="32900" name="Rectangle 131"/>
          <p:cNvSpPr>
            <a:spLocks/>
          </p:cNvSpPr>
          <p:nvPr/>
        </p:nvSpPr>
        <p:spPr bwMode="auto">
          <a:xfrm>
            <a:off x="5995988" y="4933950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T </a:t>
            </a:r>
          </a:p>
        </p:txBody>
      </p:sp>
      <p:sp>
        <p:nvSpPr>
          <p:cNvPr id="32901" name="Rectangle 132"/>
          <p:cNvSpPr>
            <a:spLocks/>
          </p:cNvSpPr>
          <p:nvPr/>
        </p:nvSpPr>
        <p:spPr bwMode="auto">
          <a:xfrm>
            <a:off x="6091238" y="4933950"/>
            <a:ext cx="1397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R </a:t>
            </a:r>
          </a:p>
        </p:txBody>
      </p:sp>
      <p:sp>
        <p:nvSpPr>
          <p:cNvPr id="32902" name="Rectangle 133"/>
          <p:cNvSpPr>
            <a:spLocks/>
          </p:cNvSpPr>
          <p:nvPr/>
        </p:nvSpPr>
        <p:spPr bwMode="auto">
          <a:xfrm>
            <a:off x="6186488" y="4933950"/>
            <a:ext cx="147637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A </a:t>
            </a:r>
          </a:p>
        </p:txBody>
      </p:sp>
      <p:sp>
        <p:nvSpPr>
          <p:cNvPr id="32903" name="Rectangle 134"/>
          <p:cNvSpPr>
            <a:spLocks/>
          </p:cNvSpPr>
          <p:nvPr/>
        </p:nvSpPr>
        <p:spPr bwMode="auto">
          <a:xfrm>
            <a:off x="6281738" y="4933950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T </a:t>
            </a:r>
          </a:p>
        </p:txBody>
      </p:sp>
      <p:sp>
        <p:nvSpPr>
          <p:cNvPr id="32904" name="Rectangle 135"/>
          <p:cNvSpPr>
            <a:spLocks/>
          </p:cNvSpPr>
          <p:nvPr/>
        </p:nvSpPr>
        <p:spPr bwMode="auto">
          <a:xfrm>
            <a:off x="6376988" y="4933950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905" name="Rectangle 136"/>
          <p:cNvSpPr>
            <a:spLocks/>
          </p:cNvSpPr>
          <p:nvPr/>
        </p:nvSpPr>
        <p:spPr bwMode="auto">
          <a:xfrm>
            <a:off x="6461125" y="4933950"/>
            <a:ext cx="153988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G </a:t>
            </a:r>
          </a:p>
        </p:txBody>
      </p:sp>
      <p:sp>
        <p:nvSpPr>
          <p:cNvPr id="32906" name="Rectangle 137"/>
          <p:cNvSpPr>
            <a:spLocks/>
          </p:cNvSpPr>
          <p:nvPr/>
        </p:nvSpPr>
        <p:spPr bwMode="auto">
          <a:xfrm>
            <a:off x="6567488" y="4933950"/>
            <a:ext cx="936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I </a:t>
            </a:r>
          </a:p>
        </p:txBody>
      </p:sp>
      <p:sp>
        <p:nvSpPr>
          <p:cNvPr id="32907" name="Rectangle 138"/>
          <p:cNvSpPr>
            <a:spLocks/>
          </p:cNvSpPr>
          <p:nvPr/>
        </p:nvSpPr>
        <p:spPr bwMode="auto">
          <a:xfrm>
            <a:off x="6615113" y="4933950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908" name="Rectangle 139"/>
          <p:cNvSpPr>
            <a:spLocks/>
          </p:cNvSpPr>
          <p:nvPr/>
        </p:nvSpPr>
        <p:spPr bwMode="auto">
          <a:xfrm>
            <a:off x="6699250" y="4933950"/>
            <a:ext cx="1206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S </a:t>
            </a:r>
          </a:p>
        </p:txBody>
      </p:sp>
      <p:sp>
        <p:nvSpPr>
          <p:cNvPr id="32909" name="AutoShape 140"/>
          <p:cNvSpPr>
            <a:spLocks/>
          </p:cNvSpPr>
          <p:nvPr/>
        </p:nvSpPr>
        <p:spPr bwMode="auto">
          <a:xfrm>
            <a:off x="3740150" y="5789613"/>
            <a:ext cx="3810000" cy="655637"/>
          </a:xfrm>
          <a:prstGeom prst="roundRect">
            <a:avLst>
              <a:gd name="adj" fmla="val 21426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910" name="AutoShape 141"/>
          <p:cNvSpPr>
            <a:spLocks/>
          </p:cNvSpPr>
          <p:nvPr/>
        </p:nvSpPr>
        <p:spPr bwMode="auto">
          <a:xfrm>
            <a:off x="3905250" y="2247900"/>
            <a:ext cx="1141413" cy="569913"/>
          </a:xfrm>
          <a:prstGeom prst="roundRect">
            <a:avLst>
              <a:gd name="adj" fmla="val 24542"/>
            </a:avLst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911" name="Rectangle 142"/>
          <p:cNvSpPr>
            <a:spLocks/>
          </p:cNvSpPr>
          <p:nvPr/>
        </p:nvSpPr>
        <p:spPr bwMode="auto">
          <a:xfrm>
            <a:off x="5484813" y="4795838"/>
            <a:ext cx="825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  </a:t>
            </a:r>
          </a:p>
        </p:txBody>
      </p:sp>
      <p:sp>
        <p:nvSpPr>
          <p:cNvPr id="32912" name="AutoShape 143"/>
          <p:cNvSpPr>
            <a:spLocks/>
          </p:cNvSpPr>
          <p:nvPr/>
        </p:nvSpPr>
        <p:spPr bwMode="auto">
          <a:xfrm>
            <a:off x="7145338" y="4622800"/>
            <a:ext cx="1487487" cy="569913"/>
          </a:xfrm>
          <a:prstGeom prst="roundRect">
            <a:avLst>
              <a:gd name="adj" fmla="val 24542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913" name="Rectangle 144"/>
          <p:cNvSpPr>
            <a:spLocks/>
          </p:cNvSpPr>
          <p:nvPr/>
        </p:nvSpPr>
        <p:spPr bwMode="auto">
          <a:xfrm>
            <a:off x="7485063" y="4711700"/>
            <a:ext cx="1206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S </a:t>
            </a:r>
          </a:p>
        </p:txBody>
      </p:sp>
      <p:sp>
        <p:nvSpPr>
          <p:cNvPr id="32914" name="Rectangle 145"/>
          <p:cNvSpPr>
            <a:spLocks/>
          </p:cNvSpPr>
          <p:nvPr/>
        </p:nvSpPr>
        <p:spPr bwMode="auto">
          <a:xfrm>
            <a:off x="7567613" y="4711700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915" name="Rectangle 146"/>
          <p:cNvSpPr>
            <a:spLocks/>
          </p:cNvSpPr>
          <p:nvPr/>
        </p:nvSpPr>
        <p:spPr bwMode="auto">
          <a:xfrm>
            <a:off x="7651750" y="4711700"/>
            <a:ext cx="16351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N </a:t>
            </a:r>
          </a:p>
        </p:txBody>
      </p:sp>
      <p:sp>
        <p:nvSpPr>
          <p:cNvPr id="32916" name="Rectangle 147"/>
          <p:cNvSpPr>
            <a:spLocks/>
          </p:cNvSpPr>
          <p:nvPr/>
        </p:nvSpPr>
        <p:spPr bwMode="auto">
          <a:xfrm>
            <a:off x="7770813" y="4711700"/>
            <a:ext cx="1206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S </a:t>
            </a:r>
          </a:p>
        </p:txBody>
      </p:sp>
      <p:sp>
        <p:nvSpPr>
          <p:cNvPr id="32917" name="Rectangle 148"/>
          <p:cNvSpPr>
            <a:spLocks/>
          </p:cNvSpPr>
          <p:nvPr/>
        </p:nvSpPr>
        <p:spPr bwMode="auto">
          <a:xfrm>
            <a:off x="7842250" y="4711700"/>
            <a:ext cx="1571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O </a:t>
            </a:r>
          </a:p>
        </p:txBody>
      </p:sp>
      <p:sp>
        <p:nvSpPr>
          <p:cNvPr id="32918" name="Rectangle 149"/>
          <p:cNvSpPr>
            <a:spLocks/>
          </p:cNvSpPr>
          <p:nvPr/>
        </p:nvSpPr>
        <p:spPr bwMode="auto">
          <a:xfrm>
            <a:off x="7961313" y="4711700"/>
            <a:ext cx="1397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R </a:t>
            </a:r>
          </a:p>
        </p:txBody>
      </p:sp>
      <p:sp>
        <p:nvSpPr>
          <p:cNvPr id="32919" name="Rectangle 150"/>
          <p:cNvSpPr>
            <a:spLocks/>
          </p:cNvSpPr>
          <p:nvPr/>
        </p:nvSpPr>
        <p:spPr bwMode="auto">
          <a:xfrm>
            <a:off x="8056563" y="4711700"/>
            <a:ext cx="1206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S </a:t>
            </a:r>
          </a:p>
        </p:txBody>
      </p:sp>
      <p:sp>
        <p:nvSpPr>
          <p:cNvPr id="32920" name="Rectangle 151"/>
          <p:cNvSpPr>
            <a:spLocks/>
          </p:cNvSpPr>
          <p:nvPr/>
        </p:nvSpPr>
        <p:spPr bwMode="auto">
          <a:xfrm>
            <a:off x="8128000" y="4711700"/>
            <a:ext cx="825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  </a:t>
            </a:r>
          </a:p>
        </p:txBody>
      </p:sp>
      <p:sp>
        <p:nvSpPr>
          <p:cNvPr id="32921" name="Rectangle 152"/>
          <p:cNvSpPr>
            <a:spLocks/>
          </p:cNvSpPr>
          <p:nvPr/>
        </p:nvSpPr>
        <p:spPr bwMode="auto">
          <a:xfrm>
            <a:off x="8162925" y="4711700"/>
            <a:ext cx="1317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/ </a:t>
            </a:r>
          </a:p>
        </p:txBody>
      </p:sp>
      <p:sp>
        <p:nvSpPr>
          <p:cNvPr id="32922" name="Rectangle 153"/>
          <p:cNvSpPr>
            <a:spLocks/>
          </p:cNvSpPr>
          <p:nvPr/>
        </p:nvSpPr>
        <p:spPr bwMode="auto">
          <a:xfrm>
            <a:off x="8247063" y="4711700"/>
            <a:ext cx="825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  </a:t>
            </a:r>
          </a:p>
        </p:txBody>
      </p:sp>
      <p:sp>
        <p:nvSpPr>
          <p:cNvPr id="32923" name="Rectangle 154"/>
          <p:cNvSpPr>
            <a:spLocks/>
          </p:cNvSpPr>
          <p:nvPr/>
        </p:nvSpPr>
        <p:spPr bwMode="auto">
          <a:xfrm>
            <a:off x="7424738" y="4849813"/>
            <a:ext cx="147637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A </a:t>
            </a:r>
          </a:p>
        </p:txBody>
      </p:sp>
      <p:sp>
        <p:nvSpPr>
          <p:cNvPr id="32924" name="Rectangle 155"/>
          <p:cNvSpPr>
            <a:spLocks/>
          </p:cNvSpPr>
          <p:nvPr/>
        </p:nvSpPr>
        <p:spPr bwMode="auto">
          <a:xfrm>
            <a:off x="7532688" y="4849813"/>
            <a:ext cx="1460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C </a:t>
            </a:r>
          </a:p>
        </p:txBody>
      </p:sp>
      <p:sp>
        <p:nvSpPr>
          <p:cNvPr id="32925" name="Rectangle 156"/>
          <p:cNvSpPr>
            <a:spLocks/>
          </p:cNvSpPr>
          <p:nvPr/>
        </p:nvSpPr>
        <p:spPr bwMode="auto">
          <a:xfrm>
            <a:off x="7639050" y="4849813"/>
            <a:ext cx="1317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T </a:t>
            </a:r>
          </a:p>
        </p:txBody>
      </p:sp>
      <p:sp>
        <p:nvSpPr>
          <p:cNvPr id="32926" name="Rectangle 157"/>
          <p:cNvSpPr>
            <a:spLocks/>
          </p:cNvSpPr>
          <p:nvPr/>
        </p:nvSpPr>
        <p:spPr bwMode="auto">
          <a:xfrm>
            <a:off x="7723188" y="4849813"/>
            <a:ext cx="155575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U </a:t>
            </a:r>
          </a:p>
        </p:txBody>
      </p:sp>
      <p:sp>
        <p:nvSpPr>
          <p:cNvPr id="32927" name="Rectangle 158"/>
          <p:cNvSpPr>
            <a:spLocks/>
          </p:cNvSpPr>
          <p:nvPr/>
        </p:nvSpPr>
        <p:spPr bwMode="auto">
          <a:xfrm>
            <a:off x="7829550" y="4849813"/>
            <a:ext cx="147638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A </a:t>
            </a:r>
          </a:p>
        </p:txBody>
      </p:sp>
      <p:sp>
        <p:nvSpPr>
          <p:cNvPr id="32928" name="Rectangle 159"/>
          <p:cNvSpPr>
            <a:spLocks/>
          </p:cNvSpPr>
          <p:nvPr/>
        </p:nvSpPr>
        <p:spPr bwMode="auto">
          <a:xfrm>
            <a:off x="7937500" y="4849813"/>
            <a:ext cx="1317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T </a:t>
            </a:r>
          </a:p>
        </p:txBody>
      </p:sp>
      <p:sp>
        <p:nvSpPr>
          <p:cNvPr id="32929" name="Rectangle 160"/>
          <p:cNvSpPr>
            <a:spLocks/>
          </p:cNvSpPr>
          <p:nvPr/>
        </p:nvSpPr>
        <p:spPr bwMode="auto">
          <a:xfrm>
            <a:off x="8020050" y="4849813"/>
            <a:ext cx="1571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O </a:t>
            </a:r>
          </a:p>
        </p:txBody>
      </p:sp>
      <p:sp>
        <p:nvSpPr>
          <p:cNvPr id="32930" name="Rectangle 161"/>
          <p:cNvSpPr>
            <a:spLocks/>
          </p:cNvSpPr>
          <p:nvPr/>
        </p:nvSpPr>
        <p:spPr bwMode="auto">
          <a:xfrm>
            <a:off x="8128000" y="4849813"/>
            <a:ext cx="1397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R </a:t>
            </a:r>
          </a:p>
        </p:txBody>
      </p:sp>
      <p:sp>
        <p:nvSpPr>
          <p:cNvPr id="32931" name="Rectangle 162"/>
          <p:cNvSpPr>
            <a:spLocks/>
          </p:cNvSpPr>
          <p:nvPr/>
        </p:nvSpPr>
        <p:spPr bwMode="auto">
          <a:xfrm>
            <a:off x="8223250" y="4849813"/>
            <a:ext cx="1206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S </a:t>
            </a:r>
          </a:p>
        </p:txBody>
      </p:sp>
      <p:sp>
        <p:nvSpPr>
          <p:cNvPr id="32932" name="Rectangle 163"/>
          <p:cNvSpPr>
            <a:spLocks/>
          </p:cNvSpPr>
          <p:nvPr/>
        </p:nvSpPr>
        <p:spPr bwMode="auto">
          <a:xfrm>
            <a:off x="8305800" y="4849813"/>
            <a:ext cx="825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  </a:t>
            </a:r>
          </a:p>
        </p:txBody>
      </p:sp>
      <p:sp>
        <p:nvSpPr>
          <p:cNvPr id="32933" name="Rectangle 164"/>
          <p:cNvSpPr>
            <a:spLocks/>
          </p:cNvSpPr>
          <p:nvPr/>
        </p:nvSpPr>
        <p:spPr bwMode="auto">
          <a:xfrm>
            <a:off x="7448550" y="4986338"/>
            <a:ext cx="936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I </a:t>
            </a:r>
          </a:p>
        </p:txBody>
      </p:sp>
      <p:sp>
        <p:nvSpPr>
          <p:cNvPr id="32934" name="Rectangle 165"/>
          <p:cNvSpPr>
            <a:spLocks/>
          </p:cNvSpPr>
          <p:nvPr/>
        </p:nvSpPr>
        <p:spPr bwMode="auto">
          <a:xfrm>
            <a:off x="7508875" y="4986338"/>
            <a:ext cx="16351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N </a:t>
            </a:r>
          </a:p>
        </p:txBody>
      </p:sp>
      <p:sp>
        <p:nvSpPr>
          <p:cNvPr id="32935" name="Rectangle 166"/>
          <p:cNvSpPr>
            <a:spLocks/>
          </p:cNvSpPr>
          <p:nvPr/>
        </p:nvSpPr>
        <p:spPr bwMode="auto">
          <a:xfrm>
            <a:off x="7615238" y="4986338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T </a:t>
            </a:r>
          </a:p>
        </p:txBody>
      </p:sp>
      <p:sp>
        <p:nvSpPr>
          <p:cNvPr id="32936" name="Rectangle 167"/>
          <p:cNvSpPr>
            <a:spLocks/>
          </p:cNvSpPr>
          <p:nvPr/>
        </p:nvSpPr>
        <p:spPr bwMode="auto">
          <a:xfrm>
            <a:off x="7710488" y="4986338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937" name="Rectangle 168"/>
          <p:cNvSpPr>
            <a:spLocks/>
          </p:cNvSpPr>
          <p:nvPr/>
        </p:nvSpPr>
        <p:spPr bwMode="auto">
          <a:xfrm>
            <a:off x="7794625" y="4986338"/>
            <a:ext cx="1397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R </a:t>
            </a:r>
          </a:p>
        </p:txBody>
      </p:sp>
      <p:sp>
        <p:nvSpPr>
          <p:cNvPr id="32938" name="Rectangle 169"/>
          <p:cNvSpPr>
            <a:spLocks/>
          </p:cNvSpPr>
          <p:nvPr/>
        </p:nvSpPr>
        <p:spPr bwMode="auto">
          <a:xfrm>
            <a:off x="7889875" y="4986338"/>
            <a:ext cx="123825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F </a:t>
            </a:r>
          </a:p>
        </p:txBody>
      </p:sp>
      <p:sp>
        <p:nvSpPr>
          <p:cNvPr id="32939" name="Rectangle 170"/>
          <p:cNvSpPr>
            <a:spLocks/>
          </p:cNvSpPr>
          <p:nvPr/>
        </p:nvSpPr>
        <p:spPr bwMode="auto">
          <a:xfrm>
            <a:off x="7961313" y="4986338"/>
            <a:ext cx="147637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A </a:t>
            </a:r>
          </a:p>
        </p:txBody>
      </p:sp>
      <p:sp>
        <p:nvSpPr>
          <p:cNvPr id="32940" name="Rectangle 171"/>
          <p:cNvSpPr>
            <a:spLocks/>
          </p:cNvSpPr>
          <p:nvPr/>
        </p:nvSpPr>
        <p:spPr bwMode="auto">
          <a:xfrm>
            <a:off x="8067675" y="4986338"/>
            <a:ext cx="1460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C </a:t>
            </a:r>
          </a:p>
        </p:txBody>
      </p:sp>
      <p:sp>
        <p:nvSpPr>
          <p:cNvPr id="32941" name="Rectangle 172"/>
          <p:cNvSpPr>
            <a:spLocks/>
          </p:cNvSpPr>
          <p:nvPr/>
        </p:nvSpPr>
        <p:spPr bwMode="auto">
          <a:xfrm>
            <a:off x="8175625" y="4986338"/>
            <a:ext cx="1317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942" name="Rectangle 173"/>
          <p:cNvSpPr>
            <a:spLocks/>
          </p:cNvSpPr>
          <p:nvPr/>
        </p:nvSpPr>
        <p:spPr bwMode="auto">
          <a:xfrm>
            <a:off x="7853363" y="5919788"/>
            <a:ext cx="1206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S </a:t>
            </a:r>
          </a:p>
        </p:txBody>
      </p:sp>
      <p:sp>
        <p:nvSpPr>
          <p:cNvPr id="32943" name="Rectangle 174"/>
          <p:cNvSpPr>
            <a:spLocks/>
          </p:cNvSpPr>
          <p:nvPr/>
        </p:nvSpPr>
        <p:spPr bwMode="auto">
          <a:xfrm>
            <a:off x="7924800" y="5919788"/>
            <a:ext cx="1317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944" name="Rectangle 175"/>
          <p:cNvSpPr>
            <a:spLocks/>
          </p:cNvSpPr>
          <p:nvPr/>
        </p:nvSpPr>
        <p:spPr bwMode="auto">
          <a:xfrm>
            <a:off x="8020050" y="5919788"/>
            <a:ext cx="16351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N </a:t>
            </a:r>
          </a:p>
        </p:txBody>
      </p:sp>
      <p:sp>
        <p:nvSpPr>
          <p:cNvPr id="32945" name="Rectangle 176"/>
          <p:cNvSpPr>
            <a:spLocks/>
          </p:cNvSpPr>
          <p:nvPr/>
        </p:nvSpPr>
        <p:spPr bwMode="auto">
          <a:xfrm>
            <a:off x="8139113" y="5919788"/>
            <a:ext cx="1206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S </a:t>
            </a:r>
          </a:p>
        </p:txBody>
      </p:sp>
      <p:sp>
        <p:nvSpPr>
          <p:cNvPr id="32946" name="Rectangle 177"/>
          <p:cNvSpPr>
            <a:spLocks/>
          </p:cNvSpPr>
          <p:nvPr/>
        </p:nvSpPr>
        <p:spPr bwMode="auto">
          <a:xfrm>
            <a:off x="8210550" y="5919788"/>
            <a:ext cx="1571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O </a:t>
            </a:r>
          </a:p>
        </p:txBody>
      </p:sp>
      <p:sp>
        <p:nvSpPr>
          <p:cNvPr id="32947" name="Rectangle 178"/>
          <p:cNvSpPr>
            <a:spLocks/>
          </p:cNvSpPr>
          <p:nvPr/>
        </p:nvSpPr>
        <p:spPr bwMode="auto">
          <a:xfrm>
            <a:off x="8318500" y="5919788"/>
            <a:ext cx="1397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R </a:t>
            </a:r>
          </a:p>
        </p:txBody>
      </p:sp>
      <p:sp>
        <p:nvSpPr>
          <p:cNvPr id="32948" name="Rectangle 179"/>
          <p:cNvSpPr>
            <a:spLocks/>
          </p:cNvSpPr>
          <p:nvPr/>
        </p:nvSpPr>
        <p:spPr bwMode="auto">
          <a:xfrm>
            <a:off x="8413750" y="5919788"/>
            <a:ext cx="1206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S </a:t>
            </a:r>
          </a:p>
        </p:txBody>
      </p:sp>
      <p:sp>
        <p:nvSpPr>
          <p:cNvPr id="32949" name="Rectangle 180"/>
          <p:cNvSpPr>
            <a:spLocks/>
          </p:cNvSpPr>
          <p:nvPr/>
        </p:nvSpPr>
        <p:spPr bwMode="auto">
          <a:xfrm>
            <a:off x="8496300" y="5919788"/>
            <a:ext cx="825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  </a:t>
            </a:r>
          </a:p>
        </p:txBody>
      </p:sp>
      <p:sp>
        <p:nvSpPr>
          <p:cNvPr id="32950" name="Rectangle 181"/>
          <p:cNvSpPr>
            <a:spLocks/>
          </p:cNvSpPr>
          <p:nvPr/>
        </p:nvSpPr>
        <p:spPr bwMode="auto">
          <a:xfrm>
            <a:off x="8532813" y="5919788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/ </a:t>
            </a:r>
          </a:p>
        </p:txBody>
      </p:sp>
      <p:sp>
        <p:nvSpPr>
          <p:cNvPr id="32951" name="Rectangle 182"/>
          <p:cNvSpPr>
            <a:spLocks/>
          </p:cNvSpPr>
          <p:nvPr/>
        </p:nvSpPr>
        <p:spPr bwMode="auto">
          <a:xfrm>
            <a:off x="8615363" y="5919788"/>
            <a:ext cx="825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  </a:t>
            </a:r>
          </a:p>
        </p:txBody>
      </p:sp>
      <p:sp>
        <p:nvSpPr>
          <p:cNvPr id="32952" name="Rectangle 183"/>
          <p:cNvSpPr>
            <a:spLocks/>
          </p:cNvSpPr>
          <p:nvPr/>
        </p:nvSpPr>
        <p:spPr bwMode="auto">
          <a:xfrm>
            <a:off x="8223250" y="6057900"/>
            <a:ext cx="825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  </a:t>
            </a:r>
          </a:p>
        </p:txBody>
      </p:sp>
      <p:sp>
        <p:nvSpPr>
          <p:cNvPr id="32953" name="Rectangle 184"/>
          <p:cNvSpPr>
            <a:spLocks/>
          </p:cNvSpPr>
          <p:nvPr/>
        </p:nvSpPr>
        <p:spPr bwMode="auto">
          <a:xfrm>
            <a:off x="7794625" y="6196013"/>
            <a:ext cx="147638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A </a:t>
            </a:r>
          </a:p>
        </p:txBody>
      </p:sp>
      <p:sp>
        <p:nvSpPr>
          <p:cNvPr id="32954" name="Rectangle 185"/>
          <p:cNvSpPr>
            <a:spLocks/>
          </p:cNvSpPr>
          <p:nvPr/>
        </p:nvSpPr>
        <p:spPr bwMode="auto">
          <a:xfrm>
            <a:off x="7900988" y="6196013"/>
            <a:ext cx="1460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C </a:t>
            </a:r>
          </a:p>
        </p:txBody>
      </p:sp>
      <p:sp>
        <p:nvSpPr>
          <p:cNvPr id="32955" name="Rectangle 186"/>
          <p:cNvSpPr>
            <a:spLocks/>
          </p:cNvSpPr>
          <p:nvPr/>
        </p:nvSpPr>
        <p:spPr bwMode="auto">
          <a:xfrm>
            <a:off x="7996238" y="6196013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T </a:t>
            </a:r>
          </a:p>
        </p:txBody>
      </p:sp>
      <p:sp>
        <p:nvSpPr>
          <p:cNvPr id="32956" name="Rectangle 187"/>
          <p:cNvSpPr>
            <a:spLocks/>
          </p:cNvSpPr>
          <p:nvPr/>
        </p:nvSpPr>
        <p:spPr bwMode="auto">
          <a:xfrm>
            <a:off x="8091488" y="6196013"/>
            <a:ext cx="155575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U </a:t>
            </a:r>
          </a:p>
        </p:txBody>
      </p:sp>
      <p:sp>
        <p:nvSpPr>
          <p:cNvPr id="32957" name="Rectangle 188"/>
          <p:cNvSpPr>
            <a:spLocks/>
          </p:cNvSpPr>
          <p:nvPr/>
        </p:nvSpPr>
        <p:spPr bwMode="auto">
          <a:xfrm>
            <a:off x="8199438" y="6196013"/>
            <a:ext cx="147637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A </a:t>
            </a:r>
          </a:p>
        </p:txBody>
      </p:sp>
      <p:sp>
        <p:nvSpPr>
          <p:cNvPr id="32958" name="Rectangle 189"/>
          <p:cNvSpPr>
            <a:spLocks/>
          </p:cNvSpPr>
          <p:nvPr/>
        </p:nvSpPr>
        <p:spPr bwMode="auto">
          <a:xfrm>
            <a:off x="8305800" y="6196013"/>
            <a:ext cx="1317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T </a:t>
            </a:r>
          </a:p>
        </p:txBody>
      </p:sp>
      <p:sp>
        <p:nvSpPr>
          <p:cNvPr id="32959" name="Rectangle 190"/>
          <p:cNvSpPr>
            <a:spLocks/>
          </p:cNvSpPr>
          <p:nvPr/>
        </p:nvSpPr>
        <p:spPr bwMode="auto">
          <a:xfrm>
            <a:off x="8389938" y="6196013"/>
            <a:ext cx="1571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O </a:t>
            </a:r>
          </a:p>
        </p:txBody>
      </p:sp>
      <p:sp>
        <p:nvSpPr>
          <p:cNvPr id="32960" name="Rectangle 191"/>
          <p:cNvSpPr>
            <a:spLocks/>
          </p:cNvSpPr>
          <p:nvPr/>
        </p:nvSpPr>
        <p:spPr bwMode="auto">
          <a:xfrm>
            <a:off x="8496300" y="6196013"/>
            <a:ext cx="1397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R </a:t>
            </a:r>
          </a:p>
        </p:txBody>
      </p:sp>
      <p:sp>
        <p:nvSpPr>
          <p:cNvPr id="32961" name="Rectangle 192"/>
          <p:cNvSpPr>
            <a:spLocks/>
          </p:cNvSpPr>
          <p:nvPr/>
        </p:nvSpPr>
        <p:spPr bwMode="auto">
          <a:xfrm>
            <a:off x="8591550" y="6196013"/>
            <a:ext cx="1206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S </a:t>
            </a:r>
          </a:p>
        </p:txBody>
      </p:sp>
      <p:sp>
        <p:nvSpPr>
          <p:cNvPr id="32962" name="AutoShape 193"/>
          <p:cNvSpPr>
            <a:spLocks/>
          </p:cNvSpPr>
          <p:nvPr/>
        </p:nvSpPr>
        <p:spPr bwMode="auto">
          <a:xfrm>
            <a:off x="7281863" y="5273675"/>
            <a:ext cx="119062" cy="149225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10944" y="0"/>
                </a:moveTo>
                <a:lnTo>
                  <a:pt x="21600" y="21600"/>
                </a:lnTo>
                <a:lnTo>
                  <a:pt x="10944" y="15396"/>
                </a:lnTo>
                <a:lnTo>
                  <a:pt x="0" y="21600"/>
                </a:lnTo>
                <a:lnTo>
                  <a:pt x="10944" y="0"/>
                </a:lnTo>
                <a:close/>
                <a:moveTo>
                  <a:pt x="10944" y="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963" name="Line 194"/>
          <p:cNvSpPr>
            <a:spLocks noChangeShapeType="1"/>
          </p:cNvSpPr>
          <p:nvPr/>
        </p:nvSpPr>
        <p:spPr bwMode="auto">
          <a:xfrm rot="10800000" flipH="1">
            <a:off x="7342188" y="5380038"/>
            <a:ext cx="1587" cy="25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64" name="Rectangle 195"/>
          <p:cNvSpPr>
            <a:spLocks/>
          </p:cNvSpPr>
          <p:nvPr/>
        </p:nvSpPr>
        <p:spPr bwMode="auto">
          <a:xfrm>
            <a:off x="4556125" y="6069013"/>
            <a:ext cx="1317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965" name="Rectangle 196"/>
          <p:cNvSpPr>
            <a:spLocks/>
          </p:cNvSpPr>
          <p:nvPr/>
        </p:nvSpPr>
        <p:spPr bwMode="auto">
          <a:xfrm>
            <a:off x="4638675" y="6069013"/>
            <a:ext cx="1397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X </a:t>
            </a:r>
          </a:p>
        </p:txBody>
      </p:sp>
      <p:sp>
        <p:nvSpPr>
          <p:cNvPr id="32966" name="Rectangle 197"/>
          <p:cNvSpPr>
            <a:spLocks/>
          </p:cNvSpPr>
          <p:nvPr/>
        </p:nvSpPr>
        <p:spPr bwMode="auto">
          <a:xfrm>
            <a:off x="4733925" y="6069013"/>
            <a:ext cx="1317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 </a:t>
            </a:r>
          </a:p>
        </p:txBody>
      </p:sp>
      <p:sp>
        <p:nvSpPr>
          <p:cNvPr id="32967" name="Rectangle 198"/>
          <p:cNvSpPr>
            <a:spLocks/>
          </p:cNvSpPr>
          <p:nvPr/>
        </p:nvSpPr>
        <p:spPr bwMode="auto">
          <a:xfrm>
            <a:off x="4818063" y="6069013"/>
            <a:ext cx="1460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C </a:t>
            </a:r>
          </a:p>
        </p:txBody>
      </p:sp>
      <p:sp>
        <p:nvSpPr>
          <p:cNvPr id="32968" name="Rectangle 199"/>
          <p:cNvSpPr>
            <a:spLocks/>
          </p:cNvSpPr>
          <p:nvPr/>
        </p:nvSpPr>
        <p:spPr bwMode="auto">
          <a:xfrm>
            <a:off x="4924425" y="6069013"/>
            <a:ext cx="155575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U </a:t>
            </a:r>
          </a:p>
        </p:txBody>
      </p:sp>
      <p:sp>
        <p:nvSpPr>
          <p:cNvPr id="32969" name="Rectangle 200"/>
          <p:cNvSpPr>
            <a:spLocks/>
          </p:cNvSpPr>
          <p:nvPr/>
        </p:nvSpPr>
        <p:spPr bwMode="auto">
          <a:xfrm>
            <a:off x="5032375" y="6069013"/>
            <a:ext cx="1317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T </a:t>
            </a:r>
          </a:p>
        </p:txBody>
      </p:sp>
      <p:sp>
        <p:nvSpPr>
          <p:cNvPr id="32970" name="Rectangle 201"/>
          <p:cNvSpPr>
            <a:spLocks/>
          </p:cNvSpPr>
          <p:nvPr/>
        </p:nvSpPr>
        <p:spPr bwMode="auto">
          <a:xfrm>
            <a:off x="5127625" y="6069013"/>
            <a:ext cx="936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I </a:t>
            </a:r>
          </a:p>
        </p:txBody>
      </p:sp>
      <p:sp>
        <p:nvSpPr>
          <p:cNvPr id="32971" name="Rectangle 202"/>
          <p:cNvSpPr>
            <a:spLocks/>
          </p:cNvSpPr>
          <p:nvPr/>
        </p:nvSpPr>
        <p:spPr bwMode="auto">
          <a:xfrm>
            <a:off x="5175250" y="6069013"/>
            <a:ext cx="1571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O </a:t>
            </a:r>
          </a:p>
        </p:txBody>
      </p:sp>
      <p:sp>
        <p:nvSpPr>
          <p:cNvPr id="32972" name="Rectangle 203"/>
          <p:cNvSpPr>
            <a:spLocks/>
          </p:cNvSpPr>
          <p:nvPr/>
        </p:nvSpPr>
        <p:spPr bwMode="auto">
          <a:xfrm>
            <a:off x="5281613" y="6069013"/>
            <a:ext cx="16351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N </a:t>
            </a:r>
          </a:p>
        </p:txBody>
      </p:sp>
      <p:sp>
        <p:nvSpPr>
          <p:cNvPr id="32973" name="Rectangle 204"/>
          <p:cNvSpPr>
            <a:spLocks/>
          </p:cNvSpPr>
          <p:nvPr/>
        </p:nvSpPr>
        <p:spPr bwMode="auto">
          <a:xfrm>
            <a:off x="5400675" y="6069013"/>
            <a:ext cx="825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  </a:t>
            </a:r>
          </a:p>
        </p:txBody>
      </p:sp>
      <p:sp>
        <p:nvSpPr>
          <p:cNvPr id="32974" name="Rectangle 205"/>
          <p:cNvSpPr>
            <a:spLocks/>
          </p:cNvSpPr>
          <p:nvPr/>
        </p:nvSpPr>
        <p:spPr bwMode="auto">
          <a:xfrm>
            <a:off x="5437188" y="6069013"/>
            <a:ext cx="1460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C </a:t>
            </a:r>
          </a:p>
        </p:txBody>
      </p:sp>
      <p:sp>
        <p:nvSpPr>
          <p:cNvPr id="32975" name="Rectangle 206"/>
          <p:cNvSpPr>
            <a:spLocks/>
          </p:cNvSpPr>
          <p:nvPr/>
        </p:nvSpPr>
        <p:spPr bwMode="auto">
          <a:xfrm>
            <a:off x="5532438" y="6069013"/>
            <a:ext cx="1571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O </a:t>
            </a:r>
          </a:p>
        </p:txBody>
      </p:sp>
      <p:sp>
        <p:nvSpPr>
          <p:cNvPr id="32976" name="Rectangle 207"/>
          <p:cNvSpPr>
            <a:spLocks/>
          </p:cNvSpPr>
          <p:nvPr/>
        </p:nvSpPr>
        <p:spPr bwMode="auto">
          <a:xfrm>
            <a:off x="5651500" y="6069013"/>
            <a:ext cx="16351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N </a:t>
            </a:r>
          </a:p>
        </p:txBody>
      </p:sp>
      <p:sp>
        <p:nvSpPr>
          <p:cNvPr id="32977" name="Rectangle 208"/>
          <p:cNvSpPr>
            <a:spLocks/>
          </p:cNvSpPr>
          <p:nvPr/>
        </p:nvSpPr>
        <p:spPr bwMode="auto">
          <a:xfrm>
            <a:off x="5770563" y="6069013"/>
            <a:ext cx="1317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T </a:t>
            </a:r>
          </a:p>
        </p:txBody>
      </p:sp>
      <p:sp>
        <p:nvSpPr>
          <p:cNvPr id="32978" name="Rectangle 209"/>
          <p:cNvSpPr>
            <a:spLocks/>
          </p:cNvSpPr>
          <p:nvPr/>
        </p:nvSpPr>
        <p:spPr bwMode="auto">
          <a:xfrm>
            <a:off x="5853113" y="6069013"/>
            <a:ext cx="1397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R </a:t>
            </a:r>
          </a:p>
        </p:txBody>
      </p:sp>
      <p:sp>
        <p:nvSpPr>
          <p:cNvPr id="32979" name="Rectangle 210"/>
          <p:cNvSpPr>
            <a:spLocks/>
          </p:cNvSpPr>
          <p:nvPr/>
        </p:nvSpPr>
        <p:spPr bwMode="auto">
          <a:xfrm>
            <a:off x="5948363" y="6069013"/>
            <a:ext cx="15716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O </a:t>
            </a:r>
          </a:p>
        </p:txBody>
      </p:sp>
      <p:sp>
        <p:nvSpPr>
          <p:cNvPr id="32980" name="Rectangle 211"/>
          <p:cNvSpPr>
            <a:spLocks/>
          </p:cNvSpPr>
          <p:nvPr/>
        </p:nvSpPr>
        <p:spPr bwMode="auto">
          <a:xfrm>
            <a:off x="6067425" y="6069013"/>
            <a:ext cx="12700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L </a:t>
            </a:r>
          </a:p>
        </p:txBody>
      </p:sp>
      <p:sp>
        <p:nvSpPr>
          <p:cNvPr id="32981" name="Rectangle 212"/>
          <p:cNvSpPr>
            <a:spLocks/>
          </p:cNvSpPr>
          <p:nvPr/>
        </p:nvSpPr>
        <p:spPr bwMode="auto">
          <a:xfrm>
            <a:off x="6151563" y="6069013"/>
            <a:ext cx="825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  </a:t>
            </a:r>
          </a:p>
        </p:txBody>
      </p:sp>
      <p:sp>
        <p:nvSpPr>
          <p:cNvPr id="32982" name="Rectangle 213"/>
          <p:cNvSpPr>
            <a:spLocks/>
          </p:cNvSpPr>
          <p:nvPr/>
        </p:nvSpPr>
        <p:spPr bwMode="auto">
          <a:xfrm>
            <a:off x="6186488" y="6069013"/>
            <a:ext cx="155575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U </a:t>
            </a:r>
          </a:p>
        </p:txBody>
      </p:sp>
      <p:sp>
        <p:nvSpPr>
          <p:cNvPr id="32983" name="Rectangle 214"/>
          <p:cNvSpPr>
            <a:spLocks/>
          </p:cNvSpPr>
          <p:nvPr/>
        </p:nvSpPr>
        <p:spPr bwMode="auto">
          <a:xfrm>
            <a:off x="6294438" y="6069013"/>
            <a:ext cx="163512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N </a:t>
            </a:r>
          </a:p>
        </p:txBody>
      </p:sp>
      <p:sp>
        <p:nvSpPr>
          <p:cNvPr id="32984" name="Rectangle 215"/>
          <p:cNvSpPr>
            <a:spLocks/>
          </p:cNvSpPr>
          <p:nvPr/>
        </p:nvSpPr>
        <p:spPr bwMode="auto">
          <a:xfrm>
            <a:off x="6413500" y="6069013"/>
            <a:ext cx="936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I </a:t>
            </a:r>
          </a:p>
        </p:txBody>
      </p:sp>
      <p:sp>
        <p:nvSpPr>
          <p:cNvPr id="32985" name="Rectangle 216"/>
          <p:cNvSpPr>
            <a:spLocks/>
          </p:cNvSpPr>
          <p:nvPr/>
        </p:nvSpPr>
        <p:spPr bwMode="auto">
          <a:xfrm>
            <a:off x="6461125" y="6069013"/>
            <a:ext cx="131763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T </a:t>
            </a:r>
          </a:p>
        </p:txBody>
      </p:sp>
      <p:sp>
        <p:nvSpPr>
          <p:cNvPr id="32986" name="AutoShape 217"/>
          <p:cNvSpPr>
            <a:spLocks/>
          </p:cNvSpPr>
          <p:nvPr/>
        </p:nvSpPr>
        <p:spPr bwMode="auto">
          <a:xfrm>
            <a:off x="8485188" y="1412875"/>
            <a:ext cx="166687" cy="952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0" y="9720"/>
                </a:moveTo>
                <a:lnTo>
                  <a:pt x="21600" y="0"/>
                </a:lnTo>
                <a:lnTo>
                  <a:pt x="15429" y="9720"/>
                </a:lnTo>
                <a:lnTo>
                  <a:pt x="21600" y="21600"/>
                </a:lnTo>
                <a:lnTo>
                  <a:pt x="0" y="9720"/>
                </a:lnTo>
                <a:close/>
                <a:moveTo>
                  <a:pt x="0" y="972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987" name="Line 218"/>
          <p:cNvSpPr>
            <a:spLocks noChangeShapeType="1"/>
          </p:cNvSpPr>
          <p:nvPr/>
        </p:nvSpPr>
        <p:spPr bwMode="auto">
          <a:xfrm flipH="1">
            <a:off x="8604250" y="1455738"/>
            <a:ext cx="357188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" name="AutoShape 219"/>
          <p:cNvSpPr>
            <a:spLocks/>
          </p:cNvSpPr>
          <p:nvPr/>
        </p:nvSpPr>
        <p:spPr bwMode="auto">
          <a:xfrm>
            <a:off x="6900863" y="1412875"/>
            <a:ext cx="166687" cy="952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0" y="9720"/>
                </a:moveTo>
                <a:lnTo>
                  <a:pt x="21600" y="0"/>
                </a:lnTo>
                <a:lnTo>
                  <a:pt x="13989" y="9720"/>
                </a:lnTo>
                <a:lnTo>
                  <a:pt x="21600" y="21600"/>
                </a:lnTo>
                <a:lnTo>
                  <a:pt x="0" y="9720"/>
                </a:lnTo>
                <a:close/>
                <a:moveTo>
                  <a:pt x="0" y="972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989" name="AutoShape 220"/>
          <p:cNvSpPr>
            <a:spLocks/>
          </p:cNvSpPr>
          <p:nvPr/>
        </p:nvSpPr>
        <p:spPr bwMode="auto">
          <a:xfrm>
            <a:off x="7104063" y="1412875"/>
            <a:ext cx="166687" cy="952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21600" y="9720"/>
                </a:moveTo>
                <a:lnTo>
                  <a:pt x="0" y="21600"/>
                </a:lnTo>
                <a:lnTo>
                  <a:pt x="7611" y="9720"/>
                </a:lnTo>
                <a:lnTo>
                  <a:pt x="0" y="0"/>
                </a:lnTo>
                <a:lnTo>
                  <a:pt x="21600" y="9720"/>
                </a:lnTo>
                <a:close/>
                <a:moveTo>
                  <a:pt x="21600" y="9720"/>
                </a:move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  <p:sp>
        <p:nvSpPr>
          <p:cNvPr id="32990" name="Line 221"/>
          <p:cNvSpPr>
            <a:spLocks noChangeShapeType="1"/>
          </p:cNvSpPr>
          <p:nvPr/>
        </p:nvSpPr>
        <p:spPr bwMode="auto">
          <a:xfrm>
            <a:off x="7008813" y="1455738"/>
            <a:ext cx="15398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" name="Rectangle 222"/>
          <p:cNvSpPr>
            <a:spLocks/>
          </p:cNvSpPr>
          <p:nvPr/>
        </p:nvSpPr>
        <p:spPr bwMode="auto">
          <a:xfrm>
            <a:off x="5572125" y="3576638"/>
            <a:ext cx="1425575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 b="1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Inference engine </a:t>
            </a:r>
          </a:p>
        </p:txBody>
      </p:sp>
      <p:sp>
        <p:nvSpPr>
          <p:cNvPr id="32992" name="Rectangle 223"/>
          <p:cNvSpPr>
            <a:spLocks/>
          </p:cNvSpPr>
          <p:nvPr/>
        </p:nvSpPr>
        <p:spPr bwMode="auto">
          <a:xfrm>
            <a:off x="4052888" y="1268413"/>
            <a:ext cx="722312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 b="1" dirty="0">
                <a:solidFill>
                  <a:srgbClr val="FFFFFF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User</a:t>
            </a:r>
          </a:p>
          <a:p>
            <a:pPr algn="ctr"/>
            <a:r>
              <a:rPr lang="en-US" sz="1400" b="1" dirty="0">
                <a:solidFill>
                  <a:srgbClr val="FFFFFF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interface</a:t>
            </a:r>
          </a:p>
        </p:txBody>
      </p:sp>
      <p:sp>
        <p:nvSpPr>
          <p:cNvPr id="32993" name="Rectangle 224"/>
          <p:cNvSpPr>
            <a:spLocks/>
          </p:cNvSpPr>
          <p:nvPr/>
        </p:nvSpPr>
        <p:spPr bwMode="auto">
          <a:xfrm>
            <a:off x="3941763" y="2349500"/>
            <a:ext cx="10795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 b="1" dirty="0">
                <a:solidFill>
                  <a:srgbClr val="FFFFFF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Explanation</a:t>
            </a:r>
          </a:p>
          <a:p>
            <a:pPr algn="ctr"/>
            <a:r>
              <a:rPr lang="en-US" sz="1400" b="1" dirty="0">
                <a:solidFill>
                  <a:srgbClr val="FFFFFF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module</a:t>
            </a:r>
          </a:p>
        </p:txBody>
      </p:sp>
      <p:sp>
        <p:nvSpPr>
          <p:cNvPr id="32994" name="Rectangle 225"/>
          <p:cNvSpPr>
            <a:spLocks/>
          </p:cNvSpPr>
          <p:nvPr/>
        </p:nvSpPr>
        <p:spPr bwMode="auto">
          <a:xfrm>
            <a:off x="5741988" y="1268413"/>
            <a:ext cx="10858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 b="1">
                <a:solidFill>
                  <a:srgbClr val="FFFFFF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Knowledge </a:t>
            </a:r>
          </a:p>
          <a:p>
            <a:pPr algn="ctr"/>
            <a:r>
              <a:rPr lang="en-US" sz="1400" b="1">
                <a:solidFill>
                  <a:srgbClr val="FFFFFF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acquisition</a:t>
            </a:r>
            <a:r>
              <a:rPr lang="en-US" sz="1400" b="1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 </a:t>
            </a:r>
          </a:p>
        </p:txBody>
      </p:sp>
      <p:sp>
        <p:nvSpPr>
          <p:cNvPr id="32995" name="Rectangle 226"/>
          <p:cNvSpPr>
            <a:spLocks/>
          </p:cNvSpPr>
          <p:nvPr/>
        </p:nvSpPr>
        <p:spPr bwMode="auto">
          <a:xfrm>
            <a:off x="5383213" y="2349500"/>
            <a:ext cx="5524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 b="1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Facts </a:t>
            </a:r>
          </a:p>
          <a:p>
            <a:pPr algn="ctr"/>
            <a:r>
              <a:rPr lang="en-US" sz="1400" b="1">
                <a:solidFill>
                  <a:schemeClr val="tx1"/>
                </a:solidFill>
                <a:latin typeface="Palatino" charset="0"/>
                <a:ea typeface="Palatino" charset="0"/>
                <a:cs typeface="Palatino" charset="0"/>
                <a:sym typeface="Palatino" charset="0"/>
              </a:rPr>
              <a:t>base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978168F-D06F-4C2D-B875-CFD1C51DFE9C}" type="slidenum">
              <a:rPr lang="en-US"/>
              <a:pPr/>
              <a:t>28</a:t>
            </a:fld>
            <a:endParaRPr lang="en-US"/>
          </a:p>
        </p:txBody>
      </p:sp>
      <p:sp>
        <p:nvSpPr>
          <p:cNvPr id="33795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dirty="0" smtClean="0"/>
              <a:t>RBS: Knowledge storage subsystem</a:t>
            </a:r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smtClean="0"/>
              <a:t>Facts base</a:t>
            </a:r>
          </a:p>
          <a:p>
            <a:pPr marL="782638" lvl="1" eaLnBrk="1" hangingPunct="1"/>
            <a:r>
              <a:rPr lang="en-US" smtClean="0"/>
              <a:t>Description of the current state of the system</a:t>
            </a:r>
          </a:p>
          <a:p>
            <a:pPr marL="782638" lvl="1" eaLnBrk="1" hangingPunct="1"/>
            <a:r>
              <a:rPr lang="en-US" smtClean="0"/>
              <a:t>Domain model</a:t>
            </a:r>
          </a:p>
          <a:p>
            <a:pPr marL="1182688" lvl="2" eaLnBrk="1" hangingPunct="1"/>
            <a:r>
              <a:rPr lang="en-US" smtClean="0"/>
              <a:t>facts, classes, concepts</a:t>
            </a:r>
          </a:p>
          <a:p>
            <a:pPr marL="1639888" lvl="3" eaLnBrk="1" hangingPunct="1"/>
            <a:r>
              <a:rPr lang="en-US" smtClean="0"/>
              <a:t>slots</a:t>
            </a:r>
          </a:p>
          <a:p>
            <a:pPr marL="2097088" lvl="4" eaLnBrk="1" hangingPunct="1"/>
            <a:r>
              <a:rPr lang="en-US" smtClean="0"/>
              <a:t>facets</a:t>
            </a:r>
          </a:p>
          <a:p>
            <a:pPr eaLnBrk="1" hangingPunct="1"/>
            <a:r>
              <a:rPr lang="en-US" smtClean="0"/>
              <a:t>Rules base</a:t>
            </a:r>
          </a:p>
          <a:p>
            <a:pPr marL="782638" lvl="1" eaLnBrk="1" hangingPunct="1"/>
            <a:r>
              <a:rPr lang="en-US" smtClean="0"/>
              <a:t>Knowledge about the domain and the resolution process</a:t>
            </a:r>
          </a:p>
          <a:p>
            <a:pPr marL="782638" lvl="1" eaLnBrk="1" hangingPunct="1"/>
            <a:r>
              <a:rPr lang="en-US" smtClean="0"/>
              <a:t>Inference rules: </a:t>
            </a:r>
          </a:p>
          <a:p>
            <a:pPr marL="1182688" lvl="2" eaLnBrk="1" hangingPunct="1"/>
            <a:r>
              <a:rPr lang="en-US" i="1" smtClean="0"/>
              <a:t>IF &lt;conditions&gt; THEN &lt;actions&gt;</a:t>
            </a:r>
          </a:p>
        </p:txBody>
      </p:sp>
      <p:sp>
        <p:nvSpPr>
          <p:cNvPr id="33797" name="Text Box 3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D9B850F2-5177-43C7-BF72-D90D02B9195B}" type="slidenum">
              <a:rPr lang="en-US" sz="1400">
                <a:solidFill>
                  <a:schemeClr val="tx1"/>
                </a:solidFill>
                <a:cs typeface="Arial" charset="0"/>
              </a:rPr>
              <a:pPr algn="ctr"/>
              <a:t>28</a:t>
            </a:fld>
            <a:endParaRPr lang="en-US" sz="1400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9FCB060-B862-4C1E-B0AB-78C9B9F311C8}" type="slidenum">
              <a:rPr lang="en-US"/>
              <a:pPr/>
              <a:t>29</a:t>
            </a:fld>
            <a:endParaRPr lang="en-US"/>
          </a:p>
        </p:txBody>
      </p:sp>
      <p:sp>
        <p:nvSpPr>
          <p:cNvPr id="34819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dirty="0" smtClean="0"/>
              <a:t>RBS: Modular knowledge bases</a:t>
            </a:r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smtClean="0"/>
              <a:t>Module: set of related rules</a:t>
            </a:r>
          </a:p>
          <a:p>
            <a:pPr marL="782638" lvl="1" eaLnBrk="1" hangingPunct="1"/>
            <a:r>
              <a:rPr lang="en-US" smtClean="0"/>
              <a:t>similar conclusions</a:t>
            </a:r>
          </a:p>
          <a:p>
            <a:pPr marL="782638" lvl="1" eaLnBrk="1" hangingPunct="1"/>
            <a:r>
              <a:rPr lang="en-US" smtClean="0"/>
              <a:t>similar conditions</a:t>
            </a:r>
          </a:p>
          <a:p>
            <a:pPr marL="782638" lvl="1" eaLnBrk="1" hangingPunct="1"/>
            <a:r>
              <a:rPr lang="en-US" smtClean="0"/>
              <a:t>same sub-domain</a:t>
            </a:r>
          </a:p>
          <a:p>
            <a:pPr eaLnBrk="1" hangingPunct="1"/>
            <a:r>
              <a:rPr lang="en-US" smtClean="0"/>
              <a:t>Each module can include:</a:t>
            </a:r>
          </a:p>
          <a:p>
            <a:pPr marL="782638" lvl="1" eaLnBrk="1" hangingPunct="1"/>
            <a:r>
              <a:rPr lang="en-US" smtClean="0"/>
              <a:t>identifier</a:t>
            </a:r>
          </a:p>
          <a:p>
            <a:pPr marL="782638" lvl="1" eaLnBrk="1" hangingPunct="1"/>
            <a:r>
              <a:rPr lang="en-US" smtClean="0"/>
              <a:t>rules</a:t>
            </a:r>
          </a:p>
          <a:p>
            <a:pPr marL="782638" lvl="1" eaLnBrk="1" hangingPunct="1"/>
            <a:r>
              <a:rPr lang="en-US" smtClean="0"/>
              <a:t>meta-rules</a:t>
            </a:r>
          </a:p>
        </p:txBody>
      </p:sp>
      <p:sp>
        <p:nvSpPr>
          <p:cNvPr id="34821" name="Text Box 3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0B571049-0ABC-4DEC-9341-302A10EF7503}" type="slidenum">
              <a:rPr lang="en-US" sz="1400">
                <a:solidFill>
                  <a:schemeClr val="tx1"/>
                </a:solidFill>
                <a:cs typeface="Arial" charset="0"/>
              </a:rPr>
              <a:pPr algn="ctr"/>
              <a:t>29</a:t>
            </a:fld>
            <a:endParaRPr lang="en-US" sz="1400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Introduction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smtClean="0"/>
              <a:t>Expressive capacity of heuristic functions is limited.</a:t>
            </a:r>
          </a:p>
          <a:p>
            <a:pPr eaLnBrk="1" hangingPunct="1">
              <a:lnSpc>
                <a:spcPct val="80000"/>
              </a:lnSpc>
            </a:pPr>
            <a:r>
              <a:rPr lang="en-US" smtClean="0">
                <a:solidFill>
                  <a:srgbClr val="000000"/>
                </a:solidFill>
              </a:rPr>
              <a:t>The alternative to weak methods is to use </a:t>
            </a:r>
            <a:r>
              <a:rPr lang="en-US" b="1" smtClean="0">
                <a:solidFill>
                  <a:srgbClr val="000000"/>
                </a:solidFill>
              </a:rPr>
              <a:t>more powerful, domain-specific</a:t>
            </a:r>
            <a:r>
              <a:rPr lang="en-US" smtClean="0">
                <a:solidFill>
                  <a:srgbClr val="000000"/>
                </a:solidFill>
              </a:rPr>
              <a:t> </a:t>
            </a:r>
            <a:r>
              <a:rPr lang="en-US" b="1" smtClean="0">
                <a:solidFill>
                  <a:srgbClr val="000000"/>
                </a:solidFill>
              </a:rPr>
              <a:t>knowledge</a:t>
            </a:r>
            <a:r>
              <a:rPr lang="en-US" smtClean="0">
                <a:solidFill>
                  <a:srgbClr val="000000"/>
                </a:solidFill>
              </a:rPr>
              <a:t> that allows larger reasoning steps and can more easily handle typically occurring cases in narrow areas of expertise.</a:t>
            </a:r>
          </a:p>
          <a:p>
            <a:pPr eaLnBrk="1" hangingPunct="1">
              <a:lnSpc>
                <a:spcPct val="80000"/>
              </a:lnSpc>
            </a:pPr>
            <a:r>
              <a:rPr lang="en-US" smtClean="0">
                <a:solidFill>
                  <a:srgbClr val="000000"/>
                </a:solidFill>
              </a:rPr>
              <a:t>One might say that to solve a hard problem you have to almost know the answer already.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86800" cy="1143000"/>
          </a:xfrm>
        </p:spPr>
        <p:txBody>
          <a:bodyPr rIns="132080"/>
          <a:lstStyle/>
          <a:p>
            <a:pPr indent="0" eaLnBrk="1" hangingPunct="1"/>
            <a:r>
              <a:rPr lang="en-US" dirty="0" smtClean="0"/>
              <a:t>RBS: Meta-knowledge</a:t>
            </a: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1963" y="1219200"/>
            <a:ext cx="8382000" cy="5638800"/>
          </a:xfrm>
        </p:spPr>
        <p:txBody>
          <a:bodyPr rIns="132080"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Control over </a:t>
            </a:r>
            <a:r>
              <a:rPr lang="en-US" b="1" dirty="0" smtClean="0"/>
              <a:t>how</a:t>
            </a:r>
            <a:r>
              <a:rPr lang="en-US" dirty="0" smtClean="0"/>
              <a:t> to apply the rules (meta-rules separated from knowledge)</a:t>
            </a:r>
          </a:p>
          <a:p>
            <a:pPr marL="782638" lvl="1" eaLnBrk="1" hangingPunct="1">
              <a:lnSpc>
                <a:spcPct val="90000"/>
              </a:lnSpc>
            </a:pPr>
            <a:r>
              <a:rPr lang="en-US" dirty="0" smtClean="0"/>
              <a:t>Strategies of conflict resolution</a:t>
            </a:r>
          </a:p>
          <a:p>
            <a:pPr marL="782638" lvl="1" eaLnBrk="1" hangingPunct="1">
              <a:lnSpc>
                <a:spcPct val="90000"/>
              </a:lnSpc>
            </a:pPr>
            <a:r>
              <a:rPr lang="en-US" dirty="0" smtClean="0"/>
              <a:t>Processing order for strategies</a:t>
            </a:r>
          </a:p>
          <a:p>
            <a:pPr marL="782638" lvl="1" eaLnBrk="1" hangingPunct="1">
              <a:lnSpc>
                <a:spcPct val="90000"/>
              </a:lnSpc>
            </a:pPr>
            <a:r>
              <a:rPr lang="en-US" dirty="0" smtClean="0"/>
              <a:t>Rule inhibition/</a:t>
            </a:r>
            <a:r>
              <a:rPr lang="en-US" dirty="0" err="1" smtClean="0"/>
              <a:t>disinhibition</a:t>
            </a:r>
            <a:r>
              <a:rPr lang="en-US" dirty="0" smtClean="0"/>
              <a:t> </a:t>
            </a:r>
          </a:p>
          <a:p>
            <a:pPr marL="782638" lvl="1" eaLnBrk="1" hangingPunct="1">
              <a:lnSpc>
                <a:spcPct val="90000"/>
              </a:lnSpc>
            </a:pPr>
            <a:r>
              <a:rPr lang="en-US" dirty="0" smtClean="0"/>
              <a:t>Kind of reasoning (forward/backward chaining)</a:t>
            </a:r>
          </a:p>
          <a:p>
            <a:pPr marL="782638" lvl="1" eaLnBrk="1" hangingPunct="1">
              <a:lnSpc>
                <a:spcPct val="90000"/>
              </a:lnSpc>
            </a:pPr>
            <a:r>
              <a:rPr lang="en-US" dirty="0" smtClean="0"/>
              <a:t>Certainty threshold for rule activation</a:t>
            </a:r>
          </a:p>
          <a:p>
            <a:pPr marL="782638" lvl="1" eaLnBrk="1" hangingPunct="1">
              <a:lnSpc>
                <a:spcPct val="90000"/>
              </a:lnSpc>
            </a:pPr>
            <a:r>
              <a:rPr lang="en-US" dirty="0" smtClean="0"/>
              <a:t>Module assignation for rules</a:t>
            </a:r>
          </a:p>
          <a:p>
            <a:pPr marL="782638" lvl="1" eaLnBrk="1" hangingPunct="1">
              <a:lnSpc>
                <a:spcPct val="90000"/>
              </a:lnSpc>
            </a:pPr>
            <a:r>
              <a:rPr lang="en-US" dirty="0" smtClean="0"/>
              <a:t>Processing order for modules</a:t>
            </a:r>
          </a:p>
          <a:p>
            <a:pPr marL="782638" lvl="1" eaLnBrk="1" hangingPunct="1">
              <a:lnSpc>
                <a:spcPct val="90000"/>
              </a:lnSpc>
            </a:pPr>
            <a:r>
              <a:rPr lang="en-US" dirty="0" smtClean="0"/>
              <a:t>Exceptions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Rules and meta-rules share the same inference engine.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RBS: State storage subsystem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stores the initial data of the problem and the facts obtained during the resolution process.</a:t>
            </a:r>
          </a:p>
          <a:p>
            <a:r>
              <a:rPr lang="en-US" dirty="0" smtClean="0"/>
              <a:t>It can store other necessary information for the control of the resolution and the other subsystems:</a:t>
            </a:r>
          </a:p>
          <a:p>
            <a:pPr lvl="1"/>
            <a:r>
              <a:rPr lang="en-US" dirty="0" smtClean="0"/>
              <a:t>Deduction order of facts</a:t>
            </a:r>
          </a:p>
          <a:p>
            <a:pPr lvl="1"/>
            <a:r>
              <a:rPr lang="en-US" dirty="0" smtClean="0"/>
              <a:t>Preferences about facts’ use</a:t>
            </a:r>
          </a:p>
          <a:p>
            <a:pPr lvl="1"/>
            <a:r>
              <a:rPr lang="en-US" dirty="0" smtClean="0"/>
              <a:t>Rules which generated the facts</a:t>
            </a:r>
          </a:p>
          <a:p>
            <a:pPr lvl="1"/>
            <a:r>
              <a:rPr lang="en-US" dirty="0" smtClean="0"/>
              <a:t>Recently activated rules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71546F-1BCA-43DB-B2A3-BF797810FDE7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3C8A7A8-B4EA-4EE4-8678-EECFBAB4D97E}" type="slidenum">
              <a:rPr lang="en-US"/>
              <a:pPr/>
              <a:t>32</a:t>
            </a:fld>
            <a:endParaRPr lang="en-US"/>
          </a:p>
        </p:txBody>
      </p:sp>
      <p:sp>
        <p:nvSpPr>
          <p:cNvPr id="36867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lvl="0"/>
            <a:r>
              <a:rPr lang="en-US" dirty="0" smtClean="0"/>
              <a:t>RBS: User communication subsystem</a:t>
            </a:r>
            <a:endParaRPr lang="en-US" dirty="0"/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dirty="0" smtClean="0"/>
              <a:t>To input problem data</a:t>
            </a:r>
          </a:p>
          <a:p>
            <a:pPr eaLnBrk="1" hangingPunct="1"/>
            <a:r>
              <a:rPr lang="en-US" dirty="0" smtClean="0"/>
              <a:t>To ask questions to the user</a:t>
            </a:r>
          </a:p>
          <a:p>
            <a:pPr marL="782638" lvl="1" eaLnBrk="1" hangingPunct="1"/>
            <a:r>
              <a:rPr lang="en-US" dirty="0" smtClean="0"/>
              <a:t>on facts</a:t>
            </a:r>
          </a:p>
          <a:p>
            <a:pPr marL="782638" lvl="1" eaLnBrk="1" hangingPunct="1"/>
            <a:r>
              <a:rPr lang="en-US" dirty="0" smtClean="0"/>
              <a:t>to get confirmations</a:t>
            </a:r>
          </a:p>
          <a:p>
            <a:pPr eaLnBrk="1" hangingPunct="1"/>
            <a:r>
              <a:rPr lang="en-US" dirty="0" smtClean="0"/>
              <a:t>To ask question to the system</a:t>
            </a:r>
          </a:p>
          <a:p>
            <a:pPr marL="782638" lvl="1" eaLnBrk="1" hangingPunct="1"/>
            <a:r>
              <a:rPr lang="en-US" dirty="0" smtClean="0"/>
              <a:t>on the resolution (</a:t>
            </a:r>
            <a:r>
              <a:rPr lang="en-US" i="1" dirty="0" smtClean="0"/>
              <a:t>Why?</a:t>
            </a:r>
            <a:r>
              <a:rPr lang="en-US" dirty="0" smtClean="0"/>
              <a:t>)</a:t>
            </a:r>
          </a:p>
          <a:p>
            <a:pPr marL="782638" lvl="1" eaLnBrk="1" hangingPunct="1"/>
            <a:r>
              <a:rPr lang="en-US" dirty="0" smtClean="0"/>
              <a:t>on alternative scenarios (</a:t>
            </a:r>
            <a:r>
              <a:rPr lang="en-US" i="1" dirty="0" smtClean="0"/>
              <a:t>What if?</a:t>
            </a:r>
            <a:r>
              <a:rPr lang="en-US" dirty="0" smtClean="0"/>
              <a:t>)</a:t>
            </a:r>
          </a:p>
          <a:p>
            <a:pPr marL="782638" lvl="1" eaLnBrk="1" hangingPunct="1"/>
            <a:r>
              <a:rPr lang="en-US" dirty="0" smtClean="0"/>
              <a:t>on the state of the facts base</a:t>
            </a:r>
          </a:p>
        </p:txBody>
      </p:sp>
      <p:sp>
        <p:nvSpPr>
          <p:cNvPr id="36869" name="Text Box 3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678AE31A-CB3B-499C-9227-81E330FC4065}" type="slidenum">
              <a:rPr lang="en-US" sz="1400">
                <a:solidFill>
                  <a:schemeClr val="tx1"/>
                </a:solidFill>
                <a:cs typeface="Arial" charset="0"/>
              </a:rPr>
              <a:pPr algn="ctr"/>
              <a:t>32</a:t>
            </a:fld>
            <a:endParaRPr lang="en-US" sz="1400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27B75B4-0777-40E0-A402-3B10D2CCB3E4}" type="slidenum">
              <a:rPr lang="en-US"/>
              <a:pPr/>
              <a:t>33</a:t>
            </a:fld>
            <a:endParaRPr lang="en-US"/>
          </a:p>
        </p:txBody>
      </p:sp>
      <p:sp>
        <p:nvSpPr>
          <p:cNvPr id="37891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lvl="0"/>
            <a:r>
              <a:rPr lang="en-US" dirty="0" smtClean="0"/>
              <a:t>RBS: Justification and inspection subsystem</a:t>
            </a:r>
            <a:endParaRPr lang="en-US" dirty="0"/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smtClean="0"/>
              <a:t>Credibility of the system</a:t>
            </a:r>
          </a:p>
          <a:p>
            <a:pPr eaLnBrk="1" hangingPunct="1"/>
            <a:r>
              <a:rPr lang="en-US" smtClean="0"/>
              <a:t>Why: related to the goal of the system</a:t>
            </a:r>
          </a:p>
          <a:p>
            <a:pPr eaLnBrk="1" hangingPunct="1"/>
            <a:r>
              <a:rPr lang="en-US" smtClean="0"/>
              <a:t>How: trace of reasoning (rules applied and facts deduced) </a:t>
            </a:r>
          </a:p>
          <a:p>
            <a:pPr eaLnBrk="1" hangingPunct="1"/>
            <a:r>
              <a:rPr lang="en-US" smtClean="0"/>
              <a:t>Output:</a:t>
            </a:r>
          </a:p>
          <a:p>
            <a:pPr marL="782638" lvl="1" eaLnBrk="1" hangingPunct="1"/>
            <a:r>
              <a:rPr lang="en-US" smtClean="0"/>
              <a:t>Predefined text</a:t>
            </a:r>
          </a:p>
          <a:p>
            <a:pPr marL="782638" lvl="1" eaLnBrk="1" hangingPunct="1"/>
            <a:r>
              <a:rPr lang="en-US" smtClean="0"/>
              <a:t>Dynamically generated text depending on the context</a:t>
            </a:r>
          </a:p>
        </p:txBody>
      </p:sp>
      <p:sp>
        <p:nvSpPr>
          <p:cNvPr id="37893" name="Text Box 3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C7EAEFC3-8A08-4257-BD96-1C3850337F27}" type="slidenum">
              <a:rPr lang="en-US" sz="1400">
                <a:solidFill>
                  <a:schemeClr val="tx1"/>
                </a:solidFill>
                <a:cs typeface="Arial" charset="0"/>
              </a:rPr>
              <a:pPr algn="ctr"/>
              <a:t>33</a:t>
            </a:fld>
            <a:endParaRPr lang="en-US" sz="1400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5B6A5A7-3685-4F0C-8D89-14D469AD6D40}" type="slidenum">
              <a:rPr lang="en-US"/>
              <a:pPr/>
              <a:t>34</a:t>
            </a:fld>
            <a:endParaRPr lang="en-US"/>
          </a:p>
        </p:txBody>
      </p:sp>
      <p:sp>
        <p:nvSpPr>
          <p:cNvPr id="38915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lvl="0"/>
            <a:r>
              <a:rPr lang="en-US" dirty="0" smtClean="0"/>
              <a:t>RBS: Learning subsystem</a:t>
            </a:r>
            <a:endParaRPr lang="en-US" dirty="0"/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smtClean="0"/>
              <a:t>Via error correction</a:t>
            </a:r>
          </a:p>
          <a:p>
            <a:pPr marL="782638" lvl="1" eaLnBrk="1" hangingPunct="1"/>
            <a:r>
              <a:rPr lang="en-US" smtClean="0"/>
              <a:t>The KBS gets feedback about its errors</a:t>
            </a:r>
          </a:p>
          <a:p>
            <a:pPr marL="782638" lvl="1" eaLnBrk="1" hangingPunct="1"/>
            <a:r>
              <a:rPr lang="en-US" smtClean="0"/>
              <a:t>It creates new rules or meta-rules</a:t>
            </a:r>
          </a:p>
          <a:p>
            <a:pPr marL="782638" lvl="1" eaLnBrk="1" hangingPunct="1"/>
            <a:r>
              <a:rPr lang="en-US" smtClean="0"/>
              <a:t>It modifies the rules</a:t>
            </a:r>
          </a:p>
          <a:p>
            <a:pPr eaLnBrk="1" hangingPunct="1"/>
            <a:r>
              <a:rPr lang="en-US" smtClean="0"/>
              <a:t>Via observation</a:t>
            </a:r>
          </a:p>
          <a:p>
            <a:pPr marL="782638" lvl="1" eaLnBrk="1" hangingPunct="1"/>
            <a:r>
              <a:rPr lang="en-US" smtClean="0"/>
              <a:t>The KBS monitors or control a process</a:t>
            </a:r>
          </a:p>
          <a:p>
            <a:pPr marL="782638" lvl="1" eaLnBrk="1" hangingPunct="1"/>
            <a:r>
              <a:rPr lang="en-US" smtClean="0"/>
              <a:t>It expands the KB with new experiences (inductive learning) </a:t>
            </a:r>
          </a:p>
          <a:p>
            <a:pPr marL="782638" lvl="1" eaLnBrk="1" hangingPunct="1"/>
            <a:r>
              <a:rPr lang="en-US" smtClean="0"/>
              <a:t>Integration with CBR systems</a:t>
            </a:r>
          </a:p>
          <a:p>
            <a:pPr marL="782638" lvl="1" eaLnBrk="1" hangingPunct="1"/>
            <a:r>
              <a:rPr lang="en-US" smtClean="0"/>
              <a:t>Forgetting process</a:t>
            </a:r>
          </a:p>
        </p:txBody>
      </p:sp>
      <p:sp>
        <p:nvSpPr>
          <p:cNvPr id="38917" name="Text Box 3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B12097EA-25AC-44E1-85FA-697D5BFDE8F6}" type="slidenum">
              <a:rPr lang="en-US" sz="1400">
                <a:solidFill>
                  <a:schemeClr val="tx1"/>
                </a:solidFill>
                <a:cs typeface="Arial" charset="0"/>
              </a:rPr>
              <a:pPr algn="ctr"/>
              <a:t>34</a:t>
            </a:fld>
            <a:endParaRPr lang="en-US" sz="1400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Case-based reasoning (CBR)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resolution of a problem is obtained identifying a previous, similar solution.</a:t>
            </a:r>
          </a:p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The problem of knowledge extraction is reduced.</a:t>
            </a:r>
          </a:p>
          <a:p>
            <a:pPr lvl="1"/>
            <a:r>
              <a:rPr lang="en-US" dirty="0" smtClean="0"/>
              <a:t>The maintenance/correction/extension of the system is facilitated.</a:t>
            </a:r>
          </a:p>
          <a:p>
            <a:pPr lvl="1"/>
            <a:r>
              <a:rPr lang="en-US" dirty="0" smtClean="0"/>
              <a:t>Explanations are closer to the user experience.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71546F-1BCA-43DB-B2A3-BF797810FDE7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CBR: Use and interpretation of knowledge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execution cycle is made of four phases:</a:t>
            </a:r>
          </a:p>
          <a:p>
            <a:pPr marL="960438" lvl="1" indent="-514350">
              <a:buFont typeface="+mj-lt"/>
              <a:buAutoNum type="arabicPeriod"/>
            </a:pPr>
            <a:r>
              <a:rPr lang="en-US" dirty="0" smtClean="0"/>
              <a:t>Retrieval: search for stored, most similar cases</a:t>
            </a:r>
          </a:p>
          <a:p>
            <a:pPr marL="960438" lvl="1" indent="-514350">
              <a:buFont typeface="+mj-lt"/>
              <a:buAutoNum type="arabicPeriod"/>
            </a:pPr>
            <a:r>
              <a:rPr lang="en-US" dirty="0" smtClean="0"/>
              <a:t>Reuse: the solution of the retrieved case is considered</a:t>
            </a:r>
          </a:p>
          <a:p>
            <a:pPr marL="960438" lvl="1" indent="-514350">
              <a:buFont typeface="+mj-lt"/>
              <a:buAutoNum type="arabicPeriod"/>
            </a:pPr>
            <a:r>
              <a:rPr lang="en-US" dirty="0" smtClean="0"/>
              <a:t>Revision: the retrieved solution is analyzed and adapted</a:t>
            </a:r>
          </a:p>
          <a:p>
            <a:pPr marL="960438" lvl="1" indent="-514350">
              <a:buFont typeface="+mj-lt"/>
              <a:buAutoNum type="arabicPeriod"/>
            </a:pPr>
            <a:r>
              <a:rPr lang="en-US" dirty="0" smtClean="0"/>
              <a:t>Learning: if interesting, the new case is stored, together with the new 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71546F-1BCA-43DB-B2A3-BF797810FDE7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CBR: Execution cycle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71546F-1BCA-43DB-B2A3-BF797810FDE7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pic>
        <p:nvPicPr>
          <p:cNvPr id="92162" name="Picture 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4075" y="1447819"/>
            <a:ext cx="4895850" cy="4695825"/>
          </a:xfrm>
          <a:prstGeom prst="rect">
            <a:avLst/>
          </a:prstGeom>
          <a:noFill/>
          <a:ln w="12700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CBR: Knowledge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Knowledge is basically made of cases</a:t>
            </a:r>
          </a:p>
          <a:p>
            <a:r>
              <a:rPr lang="en-US" dirty="0" smtClean="0"/>
              <a:t>A case is a complex structure, including descriptors and solution</a:t>
            </a:r>
          </a:p>
          <a:p>
            <a:r>
              <a:rPr lang="en-US" dirty="0" smtClean="0"/>
              <a:t>Cases are stored in a case library, with some structure and indexing system</a:t>
            </a:r>
          </a:p>
          <a:p>
            <a:r>
              <a:rPr lang="en-US" dirty="0" smtClean="0"/>
              <a:t>Some knowledge is also about:</a:t>
            </a:r>
          </a:p>
          <a:p>
            <a:pPr lvl="1"/>
            <a:r>
              <a:rPr lang="en-US" dirty="0" smtClean="0"/>
              <a:t>Evaluating similarity among cases</a:t>
            </a:r>
          </a:p>
          <a:p>
            <a:pPr lvl="1"/>
            <a:r>
              <a:rPr lang="en-US" dirty="0" smtClean="0"/>
              <a:t>Combining and adapt retrieved solutions</a:t>
            </a:r>
          </a:p>
          <a:p>
            <a:pPr lvl="1"/>
            <a:r>
              <a:rPr lang="en-US" dirty="0" smtClean="0"/>
              <a:t>Evaluating solutions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71546F-1BCA-43DB-B2A3-BF797810FDE7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CBR: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 of new cases (simpler than in RBSs)</a:t>
            </a:r>
          </a:p>
          <a:p>
            <a:r>
              <a:rPr lang="en-US" dirty="0" smtClean="0"/>
              <a:t>A new case is learned if the solution is sufficiently different from previous ones (evaluation).</a:t>
            </a:r>
          </a:p>
          <a:p>
            <a:r>
              <a:rPr lang="en-US" dirty="0" smtClean="0"/>
              <a:t>Cases can be forgotten (if not used or very similar to other ones)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71546F-1BCA-43DB-B2A3-BF797810FDE7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F7252D3-7DE9-44E8-8BBC-EBEE242DE2FE}" type="slidenum">
              <a:rPr lang="en-US"/>
              <a:pPr/>
              <a:t>4</a:t>
            </a:fld>
            <a:endParaRPr lang="en-US"/>
          </a:p>
        </p:txBody>
      </p:sp>
      <p:sp>
        <p:nvSpPr>
          <p:cNvPr id="5123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The history of knowledge-based systems (KBS)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smtClean="0"/>
              <a:t>The history of KBSs starts in </a:t>
            </a:r>
            <a:r>
              <a:rPr lang="en-US" b="1" smtClean="0"/>
              <a:t>1958</a:t>
            </a:r>
            <a:r>
              <a:rPr lang="en-US" smtClean="0"/>
              <a:t>, a historical year.</a:t>
            </a:r>
          </a:p>
          <a:p>
            <a:pPr eaLnBrk="1" hangingPunct="1"/>
            <a:r>
              <a:rPr lang="en-US" smtClean="0"/>
              <a:t>John McCarthy and Marvin Minsky moved to MIT and made crucial contributions:</a:t>
            </a:r>
          </a:p>
          <a:p>
            <a:pPr marL="782638" lvl="1" eaLnBrk="1" hangingPunct="1"/>
            <a:r>
              <a:rPr lang="en-US" smtClean="0"/>
              <a:t>Definition of the high-level language </a:t>
            </a:r>
            <a:r>
              <a:rPr lang="en-US" b="1" smtClean="0"/>
              <a:t>Lisp</a:t>
            </a:r>
            <a:endParaRPr lang="en-US" smtClean="0"/>
          </a:p>
          <a:p>
            <a:pPr marL="782638" lvl="1" eaLnBrk="1" hangingPunct="1"/>
            <a:r>
              <a:rPr lang="en-US" smtClean="0"/>
              <a:t>Publication of the </a:t>
            </a:r>
            <a:r>
              <a:rPr lang="en-US" b="1" smtClean="0"/>
              <a:t>Advice Taker</a:t>
            </a:r>
            <a:endParaRPr lang="en-US" smtClean="0"/>
          </a:p>
          <a:p>
            <a:pPr marL="782638" lvl="1" eaLnBrk="1" hangingPunct="1"/>
            <a:r>
              <a:rPr lang="en-US" b="1" smtClean="0"/>
              <a:t>Microworlds</a:t>
            </a:r>
            <a:r>
              <a:rPr lang="en-US" smtClean="0"/>
              <a:t> (limited domains)</a:t>
            </a:r>
          </a:p>
        </p:txBody>
      </p:sp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7462838" y="6245225"/>
            <a:ext cx="312737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072811E7-BF56-40F9-8D8B-1AC481EBFC5C}" type="slidenum">
              <a:rPr lang="en-US" sz="1400">
                <a:solidFill>
                  <a:schemeClr val="tx1"/>
                </a:solidFill>
                <a:cs typeface="Arial" charset="0"/>
              </a:rPr>
              <a:pPr algn="ctr"/>
              <a:t>4</a:t>
            </a:fld>
            <a:endParaRPr lang="en-US" sz="1400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Neural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neuron</a:t>
            </a:r>
            <a:r>
              <a:rPr lang="en-US" dirty="0" smtClean="0"/>
              <a:t> is the basic computational element:</a:t>
            </a:r>
          </a:p>
          <a:p>
            <a:pPr lvl="1"/>
            <a:r>
              <a:rPr lang="en-US" dirty="0" smtClean="0"/>
              <a:t>Input</a:t>
            </a:r>
          </a:p>
          <a:p>
            <a:pPr lvl="1"/>
            <a:r>
              <a:rPr lang="en-US" dirty="0" smtClean="0"/>
              <a:t>Output</a:t>
            </a:r>
          </a:p>
          <a:p>
            <a:pPr lvl="1"/>
            <a:r>
              <a:rPr lang="en-US" dirty="0" smtClean="0"/>
              <a:t>State</a:t>
            </a:r>
          </a:p>
          <a:p>
            <a:pPr lvl="1"/>
            <a:r>
              <a:rPr lang="en-US" dirty="0" smtClean="0"/>
              <a:t>Functions to </a:t>
            </a:r>
          </a:p>
          <a:p>
            <a:pPr lvl="2"/>
            <a:r>
              <a:rPr lang="en-US" dirty="0" smtClean="0"/>
              <a:t>Combine input</a:t>
            </a:r>
          </a:p>
          <a:p>
            <a:pPr lvl="2"/>
            <a:r>
              <a:rPr lang="en-US" dirty="0" smtClean="0"/>
              <a:t>Calculate the state</a:t>
            </a:r>
          </a:p>
          <a:p>
            <a:pPr lvl="2"/>
            <a:r>
              <a:rPr lang="en-US" dirty="0" smtClean="0"/>
              <a:t>Calculate the output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71546F-1BCA-43DB-B2A3-BF797810FDE7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Neural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Neurons are organized in a network with various layers, which </a:t>
            </a:r>
            <a:r>
              <a:rPr lang="en-US" b="1" dirty="0" smtClean="0"/>
              <a:t>associate</a:t>
            </a:r>
            <a:r>
              <a:rPr lang="en-US" dirty="0" smtClean="0"/>
              <a:t> input (problem data) with output (problem solution)</a:t>
            </a:r>
          </a:p>
          <a:p>
            <a:r>
              <a:rPr lang="en-US" dirty="0" smtClean="0"/>
              <a:t>The network needs to be </a:t>
            </a:r>
            <a:r>
              <a:rPr lang="en-US" b="1" dirty="0" smtClean="0"/>
              <a:t>trained</a:t>
            </a:r>
            <a:r>
              <a:rPr lang="en-US" dirty="0" smtClean="0"/>
              <a:t> (with solved examples), for it to </a:t>
            </a:r>
            <a:r>
              <a:rPr lang="en-US" b="1" dirty="0" smtClean="0"/>
              <a:t>learn</a:t>
            </a:r>
            <a:r>
              <a:rPr lang="en-US" dirty="0" smtClean="0"/>
              <a:t> to solve new problems (</a:t>
            </a:r>
            <a:r>
              <a:rPr lang="en-US" b="1" dirty="0" smtClean="0"/>
              <a:t>association</a:t>
            </a:r>
            <a:r>
              <a:rPr lang="en-US" dirty="0" smtClean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71546F-1BCA-43DB-B2A3-BF797810FDE7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Model-based 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model is defined about the behavior of a system, based on </a:t>
            </a:r>
            <a:r>
              <a:rPr lang="en-US" b="1" dirty="0" smtClean="0"/>
              <a:t>qualitative</a:t>
            </a:r>
            <a:r>
              <a:rPr lang="en-US" dirty="0" smtClean="0"/>
              <a:t> information.</a:t>
            </a:r>
          </a:p>
          <a:p>
            <a:r>
              <a:rPr lang="en-US" dirty="0" smtClean="0"/>
              <a:t>Consequences of actions are predicted using common-sense reasoning</a:t>
            </a:r>
          </a:p>
          <a:p>
            <a:r>
              <a:rPr lang="en-US" dirty="0" smtClean="0"/>
              <a:t>In a model-based reasoning system knowledge is </a:t>
            </a:r>
            <a:r>
              <a:rPr lang="en-US" dirty="0" smtClean="0"/>
              <a:t>represented </a:t>
            </a:r>
            <a:r>
              <a:rPr lang="en-US" dirty="0" smtClean="0"/>
              <a:t>using </a:t>
            </a:r>
            <a:r>
              <a:rPr lang="en-US" b="1" dirty="0" smtClean="0"/>
              <a:t>causal rules</a:t>
            </a:r>
            <a:r>
              <a:rPr lang="en-US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71546F-1BCA-43DB-B2A3-BF797810FDE7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Intelligent agents and multi-agent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a monolithic vision of intelligent systems to agents solving simple tasks.</a:t>
            </a:r>
          </a:p>
          <a:p>
            <a:r>
              <a:rPr lang="en-US" dirty="0" smtClean="0"/>
              <a:t>The global problem is solved via: </a:t>
            </a:r>
          </a:p>
          <a:p>
            <a:pPr lvl="1"/>
            <a:r>
              <a:rPr lang="en-US" dirty="0" smtClean="0"/>
              <a:t>Cooperation</a:t>
            </a:r>
          </a:p>
          <a:p>
            <a:pPr lvl="1"/>
            <a:r>
              <a:rPr lang="en-US" dirty="0" smtClean="0"/>
              <a:t>Coordination</a:t>
            </a:r>
          </a:p>
          <a:p>
            <a:pPr lvl="1"/>
            <a:r>
              <a:rPr lang="en-US" dirty="0" smtClean="0"/>
              <a:t>Organization</a:t>
            </a:r>
          </a:p>
          <a:p>
            <a:pPr lvl="1"/>
            <a:r>
              <a:rPr lang="en-US" dirty="0" smtClean="0"/>
              <a:t>Negotiation</a:t>
            </a:r>
          </a:p>
          <a:p>
            <a:pPr lvl="1"/>
            <a:r>
              <a:rPr lang="en-US" dirty="0" smtClean="0"/>
              <a:t>Work allocation</a:t>
            </a:r>
          </a:p>
          <a:p>
            <a:pPr lvl="1"/>
            <a:r>
              <a:rPr lang="en-US" dirty="0" smtClean="0"/>
              <a:t>Communication</a:t>
            </a:r>
          </a:p>
          <a:p>
            <a:pPr lvl="1"/>
            <a:r>
              <a:rPr lang="en-US" dirty="0" smtClean="0"/>
              <a:t>Reasoning about others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71546F-1BCA-43DB-B2A3-BF797810FDE7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Intelligent agents and multi-agent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More flexible systems</a:t>
            </a:r>
          </a:p>
          <a:p>
            <a:pPr lvl="1"/>
            <a:r>
              <a:rPr lang="en-US" dirty="0" smtClean="0"/>
              <a:t>Reconfiguration/reorganization for other tasks or components</a:t>
            </a:r>
          </a:p>
          <a:p>
            <a:pPr lvl="2"/>
            <a:r>
              <a:rPr lang="en-US" dirty="0" smtClean="0"/>
              <a:t>Solving more problems</a:t>
            </a:r>
          </a:p>
          <a:p>
            <a:r>
              <a:rPr lang="en-US" dirty="0" smtClean="0"/>
              <a:t>Related to </a:t>
            </a:r>
            <a:r>
              <a:rPr lang="en-US" b="1" dirty="0" smtClean="0"/>
              <a:t>grid</a:t>
            </a:r>
            <a:r>
              <a:rPr lang="en-US" dirty="0" smtClean="0"/>
              <a:t> computing and </a:t>
            </a:r>
            <a:r>
              <a:rPr lang="en-US" b="1" dirty="0" smtClean="0"/>
              <a:t>Web services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71546F-1BCA-43DB-B2A3-BF797810FDE7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The Advice Taker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In 1958, McCarthy published a paper (</a:t>
            </a:r>
            <a:r>
              <a:rPr lang="en-US" sz="2400" i="1" smtClean="0"/>
              <a:t>Programs with Common Sense</a:t>
            </a:r>
            <a:r>
              <a:rPr lang="en-US" sz="2400" smtClean="0"/>
              <a:t>), in which he described the Advice Taker, a hypothetical program that can be seen as the </a:t>
            </a:r>
            <a:r>
              <a:rPr lang="en-US" sz="2400" b="1" smtClean="0"/>
              <a:t>first complete AI system</a:t>
            </a:r>
            <a:r>
              <a:rPr lang="en-US" sz="2400" smtClean="0"/>
              <a:t>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McCarthy’s program was designed to use knowledge to search for solutions to problems.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Unlike others, it embodied </a:t>
            </a:r>
            <a:r>
              <a:rPr lang="en-US" sz="2400" b="1" smtClean="0"/>
              <a:t>general knowledge</a:t>
            </a:r>
            <a:r>
              <a:rPr lang="en-US" sz="2400" smtClean="0"/>
              <a:t> of the world.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For example, he showed how some simple axioms would enable the program to </a:t>
            </a:r>
            <a:r>
              <a:rPr lang="en-US" sz="2400" b="1" smtClean="0"/>
              <a:t>generate a plan</a:t>
            </a:r>
            <a:r>
              <a:rPr lang="en-US" sz="2400" smtClean="0"/>
              <a:t> to drive to the airport to catch a plane.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The program was also designed so that it could accept </a:t>
            </a:r>
            <a:r>
              <a:rPr lang="en-US" sz="2400" b="1" smtClean="0"/>
              <a:t>new axioms in the normal course of operation</a:t>
            </a:r>
            <a:r>
              <a:rPr lang="en-US" sz="2400" smtClean="0"/>
              <a:t>, thereby allowing it to achieve competence in new areas </a:t>
            </a:r>
            <a:r>
              <a:rPr lang="en-US" sz="2400" i="1" smtClean="0"/>
              <a:t>without being reprogrammed</a:t>
            </a:r>
            <a:r>
              <a:rPr lang="en-US" sz="2400" smtClean="0"/>
              <a:t>. 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The Advice Taker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The Advice Taker thus embodied the central principles of knowledge representation and reasoning: </a:t>
            </a:r>
          </a:p>
          <a:p>
            <a:pPr marL="782638" lvl="1" eaLnBrk="1" hangingPunct="1">
              <a:lnSpc>
                <a:spcPct val="80000"/>
              </a:lnSpc>
            </a:pPr>
            <a:r>
              <a:rPr lang="en-US" sz="2000" smtClean="0"/>
              <a:t>to have a </a:t>
            </a:r>
            <a:r>
              <a:rPr lang="en-US" sz="2000" b="1" smtClean="0"/>
              <a:t>formal, explicit representation</a:t>
            </a:r>
            <a:r>
              <a:rPr lang="en-US" sz="2000" smtClean="0"/>
              <a:t> of:</a:t>
            </a:r>
          </a:p>
          <a:p>
            <a:pPr marL="1182688" lvl="2" eaLnBrk="1" hangingPunct="1">
              <a:lnSpc>
                <a:spcPct val="80000"/>
              </a:lnSpc>
            </a:pPr>
            <a:r>
              <a:rPr lang="en-US" sz="1800" smtClean="0"/>
              <a:t>the </a:t>
            </a:r>
            <a:r>
              <a:rPr lang="en-US" sz="1800" b="1" smtClean="0"/>
              <a:t>world</a:t>
            </a:r>
          </a:p>
          <a:p>
            <a:pPr marL="1182688" lvl="2" eaLnBrk="1" hangingPunct="1">
              <a:lnSpc>
                <a:spcPct val="80000"/>
              </a:lnSpc>
            </a:pPr>
            <a:r>
              <a:rPr lang="en-US" sz="1800" smtClean="0"/>
              <a:t>the way an</a:t>
            </a:r>
            <a:r>
              <a:rPr lang="en-US" sz="1800" b="1" smtClean="0"/>
              <a:t> agent’s actions </a:t>
            </a:r>
            <a:r>
              <a:rPr lang="en-US" sz="1800" smtClean="0"/>
              <a:t>affect the world</a:t>
            </a:r>
          </a:p>
          <a:p>
            <a:pPr marL="782638" lvl="1" eaLnBrk="1" hangingPunct="1">
              <a:lnSpc>
                <a:spcPct val="80000"/>
              </a:lnSpc>
            </a:pPr>
            <a:r>
              <a:rPr lang="en-US" sz="2000" smtClean="0"/>
              <a:t>to be able to manipulate these representations with </a:t>
            </a:r>
            <a:r>
              <a:rPr lang="en-US" sz="2000" b="1" smtClean="0"/>
              <a:t>deductive</a:t>
            </a:r>
            <a:r>
              <a:rPr lang="en-US" sz="2000" smtClean="0"/>
              <a:t> processes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It is remarkable how much of the 1958 paper remains relevant after 50 years.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Later systems incorporated the main theme of McCarthy’s Advice Taker approach:</a:t>
            </a:r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algn="ctr" eaLnBrk="1" hangingPunct="1">
              <a:lnSpc>
                <a:spcPct val="80000"/>
              </a:lnSpc>
              <a:buFont typeface="Thonburi" charset="0"/>
              <a:buNone/>
            </a:pPr>
            <a:r>
              <a:rPr lang="en-US" sz="2400" b="1" smtClean="0"/>
              <a:t>Clean separation of the knowledge (in the form of rules) and the reasoning component</a:t>
            </a:r>
            <a:endParaRPr lang="en-US" sz="2400" b="1" smtClean="0">
              <a:ea typeface="ヒラギノ角ゴ ProN W6" charset="0"/>
              <a:cs typeface="ヒラギノ角ゴ ProN W6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The DENDRAL program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The DENDRAL program was an early example of this approach.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It was developed at Stanford by: </a:t>
            </a:r>
          </a:p>
          <a:p>
            <a:pPr marL="782638" lvl="1" eaLnBrk="1" hangingPunct="1">
              <a:lnSpc>
                <a:spcPct val="80000"/>
              </a:lnSpc>
            </a:pPr>
            <a:r>
              <a:rPr lang="en-US" sz="1800" smtClean="0"/>
              <a:t>Ed Feigenbaum (a former student of Herbert Simon)</a:t>
            </a:r>
          </a:p>
          <a:p>
            <a:pPr marL="782638" lvl="1" eaLnBrk="1" hangingPunct="1">
              <a:lnSpc>
                <a:spcPct val="80000"/>
              </a:lnSpc>
            </a:pPr>
            <a:r>
              <a:rPr lang="en-US" sz="1800" smtClean="0"/>
              <a:t>Bruce Buchanan (a philosopher turned computer scientist)</a:t>
            </a:r>
          </a:p>
          <a:p>
            <a:pPr marL="782638" lvl="1" eaLnBrk="1" hangingPunct="1">
              <a:lnSpc>
                <a:spcPct val="80000"/>
              </a:lnSpc>
            </a:pPr>
            <a:r>
              <a:rPr lang="en-US" sz="1800" smtClean="0"/>
              <a:t>Joshua Lederberg (a Nobel laureate geneticist)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Problem to be solved: inferring </a:t>
            </a:r>
            <a:r>
              <a:rPr lang="en-US" sz="2000" b="1" smtClean="0"/>
              <a:t>molecular structure</a:t>
            </a:r>
            <a:r>
              <a:rPr lang="en-US" sz="2000" smtClean="0"/>
              <a:t> from the information provided by a mass spectrometer.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The input to the program consists of:</a:t>
            </a:r>
          </a:p>
          <a:p>
            <a:pPr marL="782638" lvl="1" eaLnBrk="1" hangingPunct="1">
              <a:lnSpc>
                <a:spcPct val="80000"/>
              </a:lnSpc>
            </a:pPr>
            <a:r>
              <a:rPr lang="en-US" sz="1800" smtClean="0"/>
              <a:t>the elementary formula of the molecule (e.g., C</a:t>
            </a:r>
            <a:r>
              <a:rPr lang="en-US" sz="1800" baseline="-25000" smtClean="0"/>
              <a:t>6</a:t>
            </a:r>
            <a:r>
              <a:rPr lang="en-US" sz="1800" smtClean="0"/>
              <a:t>H</a:t>
            </a:r>
            <a:r>
              <a:rPr lang="en-US" sz="1800" baseline="-25000" smtClean="0"/>
              <a:t>13</a:t>
            </a:r>
            <a:r>
              <a:rPr lang="en-US" sz="1800" smtClean="0"/>
              <a:t>NO</a:t>
            </a:r>
            <a:r>
              <a:rPr lang="en-US" sz="1600" baseline="-25000" smtClean="0"/>
              <a:t>2</a:t>
            </a:r>
            <a:r>
              <a:rPr lang="en-US" sz="1800" smtClean="0"/>
              <a:t>)</a:t>
            </a:r>
          </a:p>
          <a:p>
            <a:pPr marL="782638" lvl="1" eaLnBrk="1" hangingPunct="1">
              <a:lnSpc>
                <a:spcPct val="80000"/>
              </a:lnSpc>
            </a:pPr>
            <a:r>
              <a:rPr lang="en-US" sz="1800" smtClean="0"/>
              <a:t>the mass spectrum giving the masses of the various fragments of the molecule generated when it is bombarded by an electron beam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smtClean="0"/>
              <a:t>For example, the mass spectrum might contain a peak at </a:t>
            </a:r>
            <a:r>
              <a:rPr lang="en-US" sz="2000" i="1" smtClean="0"/>
              <a:t>m </a:t>
            </a:r>
            <a:r>
              <a:rPr lang="en-US" sz="2000" smtClean="0"/>
              <a:t>= 77 corresponding to the mass of a </a:t>
            </a:r>
            <a:r>
              <a:rPr lang="en-US" sz="2000" i="1" smtClean="0"/>
              <a:t>phenyl cation</a:t>
            </a:r>
            <a:r>
              <a:rPr lang="en-US" sz="2000" smtClean="0"/>
              <a:t> fragment.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The DENDRAL program</a:t>
            </a: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400175"/>
            <a:ext cx="8382000" cy="522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/>
        <p:txBody>
          <a:bodyPr rIns="132080"/>
          <a:lstStyle/>
          <a:p>
            <a:pPr indent="0" eaLnBrk="1" hangingPunct="1"/>
            <a:r>
              <a:rPr lang="en-US" smtClean="0"/>
              <a:t>The DENDRAL program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rIns="132080"/>
          <a:lstStyle/>
          <a:p>
            <a:pPr eaLnBrk="1" hangingPunct="1"/>
            <a:r>
              <a:rPr lang="en-US" smtClean="0"/>
              <a:t>The naive version of the program: </a:t>
            </a:r>
          </a:p>
          <a:p>
            <a:pPr marL="782638" lvl="1" eaLnBrk="1" hangingPunct="1"/>
            <a:r>
              <a:rPr lang="en-US" smtClean="0"/>
              <a:t>generated all possible structures consistent with the formula</a:t>
            </a:r>
          </a:p>
          <a:p>
            <a:pPr marL="782638" lvl="1" eaLnBrk="1" hangingPunct="1"/>
            <a:r>
              <a:rPr lang="en-US" smtClean="0"/>
              <a:t>then predicted what mass spectrum would be observed for each</a:t>
            </a:r>
          </a:p>
          <a:p>
            <a:pPr marL="782638" lvl="1" eaLnBrk="1" hangingPunct="1"/>
            <a:r>
              <a:rPr lang="en-US" smtClean="0"/>
              <a:t>then compared this with the actual spectrum</a:t>
            </a:r>
          </a:p>
          <a:p>
            <a:pPr eaLnBrk="1" hangingPunct="1"/>
            <a:r>
              <a:rPr lang="en-US" smtClean="0"/>
              <a:t>As one might expect, this rapidly became </a:t>
            </a:r>
            <a:r>
              <a:rPr lang="en-US" b="1" smtClean="0"/>
              <a:t>intractable</a:t>
            </a:r>
            <a:r>
              <a:rPr lang="en-US" smtClean="0"/>
              <a:t> for decent-sized molecules. 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iseño predeterminado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CE1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2EE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ヒラギノ角ゴ ProN W3"/>
        <a:cs typeface="ヒラギノ角ゴ ProN W3"/>
      </a:majorFont>
      <a:minorFont>
        <a:latin typeface="Arial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ACE1E3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ACE1E3"/>
        </a:solidFill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Pages>0</Pages>
  <Words>2709</Words>
  <Characters>0</Characters>
  <PresentationFormat>On-screen Show (4:3)</PresentationFormat>
  <Lines>0</Lines>
  <Paragraphs>517</Paragraphs>
  <Slides>44</Slides>
  <Notes>44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Diseño predeterminado</vt:lpstr>
      <vt:lpstr>Artificial Intelligence Knowledge-based systems</vt:lpstr>
      <vt:lpstr>Introduction</vt:lpstr>
      <vt:lpstr>Introduction</vt:lpstr>
      <vt:lpstr>The history of knowledge-based systems (KBS)</vt:lpstr>
      <vt:lpstr>The Advice Taker</vt:lpstr>
      <vt:lpstr>The Advice Taker</vt:lpstr>
      <vt:lpstr>The DENDRAL program</vt:lpstr>
      <vt:lpstr>The DENDRAL program</vt:lpstr>
      <vt:lpstr>The DENDRAL program</vt:lpstr>
      <vt:lpstr>The DENDRAL program</vt:lpstr>
      <vt:lpstr>The DENDRAL program</vt:lpstr>
      <vt:lpstr>The DENDRAL program</vt:lpstr>
      <vt:lpstr>From HPP to MYCIN</vt:lpstr>
      <vt:lpstr>MYCIN</vt:lpstr>
      <vt:lpstr>Natural language</vt:lpstr>
      <vt:lpstr>Natural language</vt:lpstr>
      <vt:lpstr>The LUNAR system</vt:lpstr>
      <vt:lpstr>Characteristics of problems solvable with ESs</vt:lpstr>
      <vt:lpstr>From ESs to KBSs (1980’s)</vt:lpstr>
      <vt:lpstr>Modern knowledge based systems (KBSs)</vt:lpstr>
      <vt:lpstr>Recent applications of KBSs</vt:lpstr>
      <vt:lpstr>Recent applications of KBSs</vt:lpstr>
      <vt:lpstr>Recent applications of KBSs</vt:lpstr>
      <vt:lpstr>Recent applications of KBSs</vt:lpstr>
      <vt:lpstr>Recent applications of KBSs</vt:lpstr>
      <vt:lpstr>Architecture of KBSs</vt:lpstr>
      <vt:lpstr>Architecture of a rule-based system (RBS)</vt:lpstr>
      <vt:lpstr>RBS: Knowledge storage subsystem</vt:lpstr>
      <vt:lpstr>RBS: Modular knowledge bases</vt:lpstr>
      <vt:lpstr>RBS: Meta-knowledge</vt:lpstr>
      <vt:lpstr>RBS: State storage subsystem</vt:lpstr>
      <vt:lpstr>RBS: User communication subsystem</vt:lpstr>
      <vt:lpstr>RBS: Justification and inspection subsystem</vt:lpstr>
      <vt:lpstr>RBS: Learning subsystem</vt:lpstr>
      <vt:lpstr>Case-based reasoning (CBR)</vt:lpstr>
      <vt:lpstr>CBR: Use and interpretation of knowledge</vt:lpstr>
      <vt:lpstr>CBR: Execution cycle</vt:lpstr>
      <vt:lpstr>CBR: Knowledge storage</vt:lpstr>
      <vt:lpstr>CBR: Learning</vt:lpstr>
      <vt:lpstr>Neural networks</vt:lpstr>
      <vt:lpstr>Neural networks</vt:lpstr>
      <vt:lpstr>Model-based reasoning</vt:lpstr>
      <vt:lpstr>Intelligent agents and multi-agent systems</vt:lpstr>
      <vt:lpstr>Intelligent agents and multi-agent systems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Inteligencia Artificial</dc:title>
  <dc:creator>Luigi Ceccaroni</dc:creator>
  <cp:lastModifiedBy>Luigi Ceccaroni</cp:lastModifiedBy>
  <cp:revision>6</cp:revision>
  <dcterms:modified xsi:type="dcterms:W3CDTF">2008-11-11T12:56:29Z</dcterms:modified>
</cp:coreProperties>
</file>