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6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5"/>
  </p:notesMasterIdLst>
  <p:sldIdLst>
    <p:sldId id="299" r:id="rId2"/>
    <p:sldId id="300" r:id="rId3"/>
    <p:sldId id="261" r:id="rId4"/>
    <p:sldId id="262" r:id="rId5"/>
    <p:sldId id="263" r:id="rId6"/>
    <p:sldId id="313" r:id="rId7"/>
    <p:sldId id="314" r:id="rId8"/>
    <p:sldId id="258" r:id="rId9"/>
    <p:sldId id="259" r:id="rId10"/>
    <p:sldId id="301" r:id="rId11"/>
    <p:sldId id="315" r:id="rId12"/>
    <p:sldId id="302" r:id="rId13"/>
    <p:sldId id="316" r:id="rId14"/>
    <p:sldId id="317" r:id="rId15"/>
    <p:sldId id="318" r:id="rId16"/>
    <p:sldId id="320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321" r:id="rId27"/>
    <p:sldId id="322" r:id="rId28"/>
    <p:sldId id="323" r:id="rId29"/>
    <p:sldId id="324" r:id="rId30"/>
    <p:sldId id="325" r:id="rId31"/>
    <p:sldId id="326" r:id="rId32"/>
    <p:sldId id="327" r:id="rId33"/>
    <p:sldId id="328" r:id="rId34"/>
    <p:sldId id="329" r:id="rId35"/>
    <p:sldId id="330" r:id="rId36"/>
    <p:sldId id="331" r:id="rId37"/>
    <p:sldId id="332" r:id="rId38"/>
    <p:sldId id="305" r:id="rId39"/>
    <p:sldId id="306" r:id="rId40"/>
    <p:sldId id="307" r:id="rId41"/>
    <p:sldId id="308" r:id="rId42"/>
    <p:sldId id="310" r:id="rId43"/>
    <p:sldId id="309" r:id="rId44"/>
    <p:sldId id="333" r:id="rId45"/>
    <p:sldId id="334" r:id="rId46"/>
    <p:sldId id="335" r:id="rId47"/>
    <p:sldId id="303" r:id="rId48"/>
    <p:sldId id="287" r:id="rId49"/>
    <p:sldId id="288" r:id="rId50"/>
    <p:sldId id="336" r:id="rId51"/>
    <p:sldId id="337" r:id="rId52"/>
    <p:sldId id="338" r:id="rId53"/>
    <p:sldId id="290" r:id="rId54"/>
    <p:sldId id="304" r:id="rId55"/>
    <p:sldId id="339" r:id="rId56"/>
    <p:sldId id="340" r:id="rId57"/>
    <p:sldId id="292" r:id="rId58"/>
    <p:sldId id="257" r:id="rId59"/>
    <p:sldId id="312" r:id="rId60"/>
    <p:sldId id="341" r:id="rId61"/>
    <p:sldId id="295" r:id="rId62"/>
    <p:sldId id="296" r:id="rId63"/>
    <p:sldId id="298" r:id="rId6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5pPr>
    <a:lvl6pPr marL="2286000" algn="l" defTabSz="457200" rtl="0" eaLnBrk="1" latinLnBrk="0" hangingPunct="1"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6pPr>
    <a:lvl7pPr marL="2743200" algn="l" defTabSz="457200" rtl="0" eaLnBrk="1" latinLnBrk="0" hangingPunct="1"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7pPr>
    <a:lvl8pPr marL="3200400" algn="l" defTabSz="457200" rtl="0" eaLnBrk="1" latinLnBrk="0" hangingPunct="1"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8pPr>
    <a:lvl9pPr marL="3657600" algn="l" defTabSz="457200" rtl="0" eaLnBrk="1" latinLnBrk="0" hangingPunct="1"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586" autoAdjust="0"/>
    <p:restoredTop sz="94667" autoAdjust="0"/>
  </p:normalViewPr>
  <p:slideViewPr>
    <p:cSldViewPr>
      <p:cViewPr varScale="1">
        <p:scale>
          <a:sx n="75" d="100"/>
          <a:sy n="75" d="100"/>
        </p:scale>
        <p:origin x="-7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BB7EA0F-7CCC-CC43-8704-53FDF8AA87B3}" type="datetime1">
              <a:rPr lang="es-ES"/>
              <a:pPr>
                <a:defRPr/>
              </a:pPr>
              <a:t>02/03/2009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s-E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DD8FF32-26E0-E54E-867C-ADB0F7DD1C7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3F463B-E21A-6943-8EEF-29BF04876AE5}" type="slidenum">
              <a:rPr lang="es-ES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6AD835-02C5-BA42-9F69-1C1AA0249BAF}" type="slidenum">
              <a:rPr lang="es-ES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6AD835-02C5-BA42-9F69-1C1AA0249BAF}" type="slidenum">
              <a:rPr lang="es-ES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197D64-DA01-BE42-952E-924838C42BA8}" type="slidenum">
              <a:rPr lang="es-ES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A27326-FF65-C64E-986C-6B0051261C70}" type="slidenum">
              <a:rPr lang="es-ES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9E9D64-6AE2-3942-A32B-DB749F663B0A}" type="slidenum">
              <a:rPr lang="es-ES"/>
              <a:pPr/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F7D8FB-1D05-C54F-B2A3-82C341E5F893}" type="slidenum">
              <a:rPr lang="es-ES"/>
              <a:pPr/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7D24E2-1638-A84F-8C10-626486E5DBC9}" type="slidenum">
              <a:rPr lang="es-ES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A5A2B6A-6CFC-AC4F-AAA7-0FCBB2BCF088}" type="slidenum">
              <a:rPr lang="es-ES"/>
              <a:pPr/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B7B3DB-E8D2-E341-A12C-57C66A2D65A6}" type="slidenum">
              <a:rPr lang="es-ES"/>
              <a:pPr/>
              <a:t>21</a:t>
            </a:fld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B712C4-E0C0-6445-9692-00BF0850D073}" type="slidenum">
              <a:rPr lang="es-ES"/>
              <a:pPr/>
              <a:t>22</a:t>
            </a:fld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E4CF631-60BC-DD43-B400-16DE15F5CA57}" type="slidenum">
              <a:rPr lang="es-ES"/>
              <a:pPr/>
              <a:t>23</a:t>
            </a:fld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EAD536-84D9-D14E-8A6A-267C931B4625}" type="slidenum">
              <a:rPr lang="es-ES"/>
              <a:pPr/>
              <a:t>24</a:t>
            </a:fld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6E3610-44BA-AA4E-B906-316532D5CEDC}" type="slidenum">
              <a:rPr lang="es-ES"/>
              <a:pPr/>
              <a:t>25</a:t>
            </a:fld>
            <a:endParaRPr lang="es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6E3610-44BA-AA4E-B906-316532D5CEDC}" type="slidenum">
              <a:rPr lang="es-ES"/>
              <a:pPr/>
              <a:t>26</a:t>
            </a:fld>
            <a:endParaRPr lang="es-E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6E3610-44BA-AA4E-B906-316532D5CEDC}" type="slidenum">
              <a:rPr lang="es-ES"/>
              <a:pPr/>
              <a:t>27</a:t>
            </a:fld>
            <a:endParaRPr lang="es-E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6E3610-44BA-AA4E-B906-316532D5CEDC}" type="slidenum">
              <a:rPr lang="es-ES"/>
              <a:pPr/>
              <a:t>28</a:t>
            </a:fld>
            <a:endParaRPr lang="es-E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6E3610-44BA-AA4E-B906-316532D5CEDC}" type="slidenum">
              <a:rPr lang="es-ES"/>
              <a:pPr/>
              <a:t>29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6E3610-44BA-AA4E-B906-316532D5CEDC}" type="slidenum">
              <a:rPr lang="es-ES"/>
              <a:pPr/>
              <a:t>30</a:t>
            </a:fld>
            <a:endParaRPr lang="es-E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6E3610-44BA-AA4E-B906-316532D5CEDC}" type="slidenum">
              <a:rPr lang="es-ES"/>
              <a:pPr/>
              <a:t>31</a:t>
            </a:fld>
            <a:endParaRPr lang="es-E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6E3610-44BA-AA4E-B906-316532D5CEDC}" type="slidenum">
              <a:rPr lang="es-ES"/>
              <a:pPr/>
              <a:t>32</a:t>
            </a:fld>
            <a:endParaRPr lang="es-E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6E3610-44BA-AA4E-B906-316532D5CEDC}" type="slidenum">
              <a:rPr lang="es-ES"/>
              <a:pPr/>
              <a:t>33</a:t>
            </a:fld>
            <a:endParaRPr lang="es-E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6E3610-44BA-AA4E-B906-316532D5CEDC}" type="slidenum">
              <a:rPr lang="es-ES"/>
              <a:pPr/>
              <a:t>34</a:t>
            </a:fld>
            <a:endParaRPr lang="es-E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6E3610-44BA-AA4E-B906-316532D5CEDC}" type="slidenum">
              <a:rPr lang="es-ES"/>
              <a:pPr/>
              <a:t>35</a:t>
            </a:fld>
            <a:endParaRPr lang="es-E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6E3610-44BA-AA4E-B906-316532D5CEDC}" type="slidenum">
              <a:rPr lang="es-ES"/>
              <a:pPr/>
              <a:t>36</a:t>
            </a:fld>
            <a:endParaRPr lang="es-E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6E3610-44BA-AA4E-B906-316532D5CEDC}" type="slidenum">
              <a:rPr lang="es-ES"/>
              <a:pPr/>
              <a:t>37</a:t>
            </a:fld>
            <a:endParaRPr lang="es-E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38</a:t>
            </a:fld>
            <a:endParaRPr lang="es-E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39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40</a:t>
            </a:fld>
            <a:endParaRPr lang="es-E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41</a:t>
            </a:fld>
            <a:endParaRPr lang="es-E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42</a:t>
            </a:fld>
            <a:endParaRPr lang="es-E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43</a:t>
            </a:fld>
            <a:endParaRPr lang="es-E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44</a:t>
            </a:fld>
            <a:endParaRPr lang="es-E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45</a:t>
            </a:fld>
            <a:endParaRPr lang="es-E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46</a:t>
            </a:fld>
            <a:endParaRPr lang="es-E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47</a:t>
            </a:fld>
            <a:endParaRPr lang="es-E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154E648-1C5A-C449-887C-A50088E2C3E9}" type="slidenum">
              <a:rPr lang="es-ES"/>
              <a:pPr/>
              <a:t>48</a:t>
            </a:fld>
            <a:endParaRPr lang="es-E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D277E5-F4B6-B142-BC93-6926761F043E}" type="slidenum">
              <a:rPr lang="es-ES"/>
              <a:pPr/>
              <a:t>49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D277E5-F4B6-B142-BC93-6926761F043E}" type="slidenum">
              <a:rPr lang="es-ES"/>
              <a:pPr/>
              <a:t>50</a:t>
            </a:fld>
            <a:endParaRPr lang="es-E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51</a:t>
            </a:fld>
            <a:endParaRPr lang="es-E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52</a:t>
            </a:fld>
            <a:endParaRPr lang="es-E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53</a:t>
            </a:fld>
            <a:endParaRPr lang="es-E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54</a:t>
            </a:fld>
            <a:endParaRPr lang="es-E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3B1F2E-F060-B242-A2AA-02BA92DCE3CE}" type="slidenum">
              <a:rPr lang="es-ES"/>
              <a:pPr/>
              <a:t>55</a:t>
            </a:fld>
            <a:endParaRPr lang="es-E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56</a:t>
            </a:fld>
            <a:endParaRPr lang="es-E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740CBE-CDF0-3744-8B73-6D418E3AC401}" type="slidenum">
              <a:rPr lang="es-ES"/>
              <a:pPr/>
              <a:t>57</a:t>
            </a:fld>
            <a:endParaRPr lang="es-E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152E32-B5B3-2948-8F23-581EFF80DE59}" type="slidenum">
              <a:rPr lang="es-ES"/>
              <a:pPr/>
              <a:t>58</a:t>
            </a:fld>
            <a:endParaRPr lang="es-E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152E32-B5B3-2948-8F23-581EFF80DE59}" type="slidenum">
              <a:rPr lang="es-ES"/>
              <a:pPr/>
              <a:t>59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60</a:t>
            </a:fld>
            <a:endParaRPr lang="es-E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AB38B34-D625-A348-9ADA-F123F3301C25}" type="slidenum">
              <a:rPr lang="es-ES"/>
              <a:pPr/>
              <a:t>61</a:t>
            </a:fld>
            <a:endParaRPr lang="es-E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088C52-04A9-CD4B-96CF-4A3F55708342}" type="slidenum">
              <a:rPr lang="es-ES"/>
              <a:pPr/>
              <a:t>62</a:t>
            </a:fld>
            <a:endParaRPr lang="es-E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2E84DB-C0A6-084D-8020-966A83B8E6F2}" type="slidenum">
              <a:rPr lang="es-ES"/>
              <a:pPr/>
              <a:t>63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8FF32-26E0-E54E-867C-ADB0F7DD1C70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15BB05-927D-2E48-89F9-AE36F7172C58}" type="slidenum">
              <a:rPr lang="es-ES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39B6AA-D67A-9B4E-98CA-F32E80612FB6}" type="slidenum">
              <a:rPr lang="es-ES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BC728-2C74-B14E-ABB7-F33E62C53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C50CA-ECE5-4849-A1A3-F884F9C3E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488"/>
            <a:ext cx="2057400" cy="6767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488"/>
            <a:ext cx="6019800" cy="6767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48184-0BEE-4240-8861-D9D9450E3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smtClean="0"/>
              <a:t>Click to edit Master title style</a:t>
            </a:r>
            <a:endParaRPr lang="es-E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noProof="0" smtClean="0"/>
              <a:t>Click to edit Master text styles</a:t>
            </a:r>
          </a:p>
          <a:p>
            <a:pPr lvl="1"/>
            <a:r>
              <a:rPr lang="es-ES" noProof="0" smtClean="0"/>
              <a:t>Second level</a:t>
            </a:r>
          </a:p>
          <a:p>
            <a:pPr lvl="2"/>
            <a:r>
              <a:rPr lang="es-ES" noProof="0" smtClean="0"/>
              <a:t>Third level</a:t>
            </a:r>
          </a:p>
          <a:p>
            <a:pPr lvl="3"/>
            <a:r>
              <a:rPr lang="es-ES" noProof="0" smtClean="0"/>
              <a:t>Fourth level</a:t>
            </a:r>
          </a:p>
          <a:p>
            <a:pPr lvl="4"/>
            <a:r>
              <a:rPr lang="es-ES" noProof="0" smtClean="0"/>
              <a:t>Fifth level</a:t>
            </a:r>
            <a:endParaRPr lang="es-ES" noProof="0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AC36E-121C-2549-B792-A71612E93099}" type="slidenum">
              <a:rPr lang="es-ES" noProof="0" smtClean="0"/>
              <a:pPr>
                <a:defRPr/>
              </a:pPr>
              <a:t>‹#›</a:t>
            </a:fld>
            <a:endParaRPr lang="es-ES" noProof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42807-2FC2-D841-8935-D7CADA0A3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8DDCE-7461-E246-977F-AB7578B9B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374F2-D006-D74F-88A2-1D65A4CF6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2DB35-0F85-6D4D-8E58-B756169C8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BED01-75C1-5A4F-80BD-02BDAF008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C720F-980B-B54D-BD74-876BA01D7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72519-34F1-354D-90FE-0CD104344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488"/>
            <a:ext cx="8229600" cy="1509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pitchFamily="-107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pitchFamily="-107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-107" charset="0"/>
              </a:rPr>
              <a:t>Second level</a:t>
            </a:r>
          </a:p>
          <a:p>
            <a:pPr lvl="2"/>
            <a:r>
              <a:rPr lang="en-US">
                <a:sym typeface="Arial" pitchFamily="-107" charset="0"/>
              </a:rPr>
              <a:t>Third level</a:t>
            </a:r>
          </a:p>
          <a:p>
            <a:pPr lvl="3"/>
            <a:r>
              <a:rPr lang="en-US">
                <a:sym typeface="Arial" pitchFamily="-107" charset="0"/>
              </a:rPr>
              <a:t>Fourth level</a:t>
            </a:r>
          </a:p>
          <a:p>
            <a:pPr lvl="4"/>
            <a:r>
              <a:rPr lang="en-US">
                <a:sym typeface="Arial" pitchFamily="-107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1E496058-406D-4A4D-ACEB-DC2DF94D3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pitchFamily="-107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-107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-107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-107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-107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82588" indent="-342900" algn="l" rtl="0" eaLnBrk="0" fontAlgn="base" hangingPunct="0">
        <a:spcBef>
          <a:spcPts val="700"/>
        </a:spcBef>
        <a:spcAft>
          <a:spcPct val="0"/>
        </a:spcAft>
        <a:buSzPct val="100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1pPr>
      <a:lvl2pPr marL="731838" indent="-285750" algn="l" rtl="0" eaLnBrk="0" fontAlgn="base" hangingPunct="0">
        <a:spcBef>
          <a:spcPts val="600"/>
        </a:spcBef>
        <a:spcAft>
          <a:spcPct val="0"/>
        </a:spcAft>
        <a:buSzPct val="100000"/>
        <a:buFont typeface="Thonburi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2pPr>
      <a:lvl3pPr marL="113188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Thonburi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94438" y="4789488"/>
            <a:ext cx="2849562" cy="206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44675"/>
            <a:ext cx="7772400" cy="2041525"/>
          </a:xfrm>
        </p:spPr>
        <p:txBody>
          <a:bodyPr rIns="132080"/>
          <a:lstStyle/>
          <a:p>
            <a:pPr indent="0" eaLnBrk="1" hangingPunct="1"/>
            <a:r>
              <a:rPr lang="es-ES" dirty="0"/>
              <a:t>Inteligencia Artificial</a:t>
            </a:r>
            <a:br>
              <a:rPr lang="es-ES" dirty="0"/>
            </a:br>
            <a:r>
              <a:rPr lang="es-ES" sz="4000" dirty="0"/>
              <a:t> Búsqueda informada y exploración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</p:spPr>
        <p:txBody>
          <a:bodyPr rIns="132080"/>
          <a:lstStyle/>
          <a:p>
            <a:pPr marL="39688" indent="0" algn="ctr" eaLnBrk="1" hangingPunct="1">
              <a:buFont typeface="Thonburi" charset="0"/>
              <a:buNone/>
            </a:pPr>
            <a:r>
              <a:rPr lang="es-ES" dirty="0"/>
              <a:t>Primavera </a:t>
            </a:r>
            <a:r>
              <a:rPr lang="es-ES" dirty="0" smtClean="0"/>
              <a:t>2009</a:t>
            </a:r>
            <a:endParaRPr lang="es-ES" dirty="0"/>
          </a:p>
          <a:p>
            <a:pPr marL="39688" indent="0" algn="ctr" eaLnBrk="1" hangingPunct="1">
              <a:buFont typeface="Thonburi" charset="0"/>
              <a:buNone/>
            </a:pPr>
            <a:endParaRPr lang="es-ES" dirty="0"/>
          </a:p>
          <a:p>
            <a:pPr marL="39688" indent="0" algn="ctr" eaLnBrk="1" hangingPunct="1">
              <a:buFont typeface="Thonburi" charset="0"/>
              <a:buNone/>
            </a:pPr>
            <a:r>
              <a:rPr lang="es-ES" sz="2800" dirty="0"/>
              <a:t>profesor: Luigi Ceccaroni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326B0BC-DDFC-0243-8903-FA550F734968}" type="slidenum">
              <a:rPr lang="es-ES"/>
              <a:pPr/>
              <a:t>10</a:t>
            </a:fld>
            <a:endParaRPr lang="es-ES"/>
          </a:p>
        </p:txBody>
      </p:sp>
      <p:sp>
        <p:nvSpPr>
          <p:cNvPr id="25603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s-ES"/>
              <a:t>Búsqueda voraz primero el mejor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s-ES" dirty="0"/>
              <a:t>La </a:t>
            </a:r>
            <a:r>
              <a:rPr lang="es-ES" b="1" dirty="0"/>
              <a:t>búsqueda voraz primero el mejor</a:t>
            </a:r>
            <a:r>
              <a:rPr lang="es-ES" dirty="0"/>
              <a:t> expande el nodo más cercano al objetivo.</a:t>
            </a:r>
          </a:p>
          <a:p>
            <a:pPr marL="782638" lvl="1" eaLnBrk="1" hangingPunct="1"/>
            <a:r>
              <a:rPr lang="es-ES" b="1" dirty="0"/>
              <a:t>Probablemente</a:t>
            </a:r>
            <a:r>
              <a:rPr lang="es-ES" dirty="0"/>
              <a:t> conduce rápidamente a una solución.</a:t>
            </a:r>
          </a:p>
          <a:p>
            <a:pPr eaLnBrk="1" hangingPunct="1"/>
            <a:r>
              <a:rPr lang="es-ES" dirty="0"/>
              <a:t>Evalúa los nodos utilizando solamente la función heurística, que, en general, se minimiza, porque se refiere a un coste: </a:t>
            </a:r>
          </a:p>
          <a:p>
            <a:pPr marL="1182688" lvl="2" eaLnBrk="1" hangingPunct="1">
              <a:buNone/>
            </a:pPr>
            <a:r>
              <a:rPr lang="es-ES" i="1" dirty="0" smtClean="0"/>
              <a:t>f’(</a:t>
            </a:r>
            <a:r>
              <a:rPr lang="es-ES" i="1" dirty="0"/>
              <a:t>n)</a:t>
            </a:r>
            <a:r>
              <a:rPr lang="es-ES" dirty="0"/>
              <a:t> = </a:t>
            </a:r>
            <a:r>
              <a:rPr lang="es-ES" i="1" dirty="0" smtClean="0"/>
              <a:t>h’(</a:t>
            </a:r>
            <a:r>
              <a:rPr lang="es-ES" i="1" dirty="0"/>
              <a:t>n</a:t>
            </a:r>
            <a:r>
              <a:rPr lang="es-ES" i="1" dirty="0" smtClean="0"/>
              <a:t>)</a:t>
            </a:r>
            <a:endParaRPr lang="es-ES" dirty="0"/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fld id="{D9641863-4FD3-E44D-BC83-8664DFC84E71}" type="slidenum">
              <a:rPr lang="es-ES" sz="140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pPr algn="ctr"/>
              <a:t>10</a:t>
            </a:fld>
            <a:endParaRPr lang="es-ES" sz="1400">
              <a:solidFill>
                <a:schemeClr val="tx1"/>
              </a:solidFill>
              <a:ea typeface="Arial" pitchFamily="-107" charset="0"/>
              <a:cs typeface="Arial" pitchFamily="-107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326B0BC-DDFC-0243-8903-FA550F734968}" type="slidenum">
              <a:rPr lang="es-ES"/>
              <a:pPr/>
              <a:t>11</a:t>
            </a:fld>
            <a:endParaRPr lang="es-ES"/>
          </a:p>
        </p:txBody>
      </p:sp>
      <p:sp>
        <p:nvSpPr>
          <p:cNvPr id="25603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s-ES"/>
              <a:t>Búsqueda voraz primero el mejor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fld id="{D9641863-4FD3-E44D-BC83-8664DFC84E71}" type="slidenum">
              <a:rPr lang="es-ES" sz="140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pPr algn="ctr"/>
              <a:t>11</a:t>
            </a:fld>
            <a:endParaRPr lang="es-ES" sz="1400">
              <a:solidFill>
                <a:schemeClr val="tx1"/>
              </a:solidFill>
              <a:ea typeface="Arial" pitchFamily="-107" charset="0"/>
              <a:cs typeface="Arial" pitchFamily="-107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571612"/>
            <a:ext cx="85344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5143512"/>
            <a:ext cx="8229600" cy="1714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32080" bIns="50800" numCol="1" anchor="t" anchorCtr="0" compatLnSpc="1">
            <a:prstTxWarp prst="textNoShape">
              <a:avLst/>
            </a:prstTxWarp>
          </a:bodyPr>
          <a:lstStyle/>
          <a:p>
            <a:pPr marL="382588" marR="0" lvl="0" indent="-34290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Thonburi" charset="0"/>
              <a:buChar char="•"/>
              <a:tabLst/>
              <a:defRPr/>
            </a:pPr>
            <a:r>
              <a:rPr kumimoji="0" lang="es-E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itchFamily="-107" charset="0"/>
              </a:rPr>
              <a:t>La minimización de </a:t>
            </a:r>
            <a:r>
              <a:rPr kumimoji="0" lang="es-E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itchFamily="-107" charset="0"/>
              </a:rPr>
              <a:t>h’(n)</a:t>
            </a:r>
            <a:r>
              <a:rPr kumimoji="0" lang="es-E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itchFamily="-107" charset="0"/>
              </a:rPr>
              <a:t> es susceptible de ventajas falsas.</a:t>
            </a:r>
            <a:endParaRPr kumimoji="0" lang="es-E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Arial" pitchFamily="-107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1A502C4-1471-914E-8196-CDFD7C425E6F}" type="slidenum">
              <a:rPr lang="es-ES"/>
              <a:pPr/>
              <a:t>12</a:t>
            </a:fld>
            <a:endParaRPr lang="es-ES"/>
          </a:p>
        </p:txBody>
      </p:sp>
      <p:sp>
        <p:nvSpPr>
          <p:cNvPr id="27651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s-ES" dirty="0"/>
              <a:t>Búsqueda voraz primero el mejor</a:t>
            </a:r>
            <a:endParaRPr lang="es-ES" dirty="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80000"/>
              </a:lnSpc>
            </a:pPr>
            <a:r>
              <a:rPr lang="es-ES" dirty="0"/>
              <a:t>La estructura de abiertos es una </a:t>
            </a:r>
            <a:r>
              <a:rPr lang="es-ES" b="1" dirty="0"/>
              <a:t>cola con prioridad</a:t>
            </a:r>
            <a:r>
              <a:rPr lang="es-ES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s-ES" b="1" dirty="0"/>
              <a:t>La prioridad la marca la función heurística</a:t>
            </a:r>
            <a:r>
              <a:rPr lang="es-ES" dirty="0"/>
              <a:t> (coste estimado del camino que falta hasta la solución).</a:t>
            </a:r>
          </a:p>
          <a:p>
            <a:pPr eaLnBrk="1" hangingPunct="1">
              <a:lnSpc>
                <a:spcPct val="80000"/>
              </a:lnSpc>
            </a:pPr>
            <a:r>
              <a:rPr lang="es-ES" dirty="0"/>
              <a:t>En cada iteración se escoge el nodo más “cercano” a la solución (el primero de la cola). </a:t>
            </a:r>
          </a:p>
          <a:p>
            <a:pPr eaLnBrk="1" hangingPunct="1">
              <a:lnSpc>
                <a:spcPct val="80000"/>
              </a:lnSpc>
            </a:pPr>
            <a:r>
              <a:rPr lang="es-ES" dirty="0"/>
              <a:t>No se garantiza la solución óptima.</a:t>
            </a: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fld id="{01A72599-BDF2-7640-A478-108FC2F228C5}" type="slidenum">
              <a:rPr lang="es-ES" sz="140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pPr algn="ctr"/>
              <a:t>12</a:t>
            </a:fld>
            <a:endParaRPr lang="es-ES" sz="1400">
              <a:solidFill>
                <a:schemeClr val="tx1"/>
              </a:solidFill>
              <a:ea typeface="Arial" pitchFamily="-107" charset="0"/>
              <a:cs typeface="Arial" pitchFamily="-107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Algoritmos de clase 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3088" indent="-533400">
              <a:buNone/>
            </a:pPr>
            <a:r>
              <a:rPr lang="es-ES" dirty="0" smtClean="0">
                <a:ea typeface="Arial" pitchFamily="-107" charset="0"/>
                <a:cs typeface="Arial" pitchFamily="-107" charset="0"/>
              </a:rPr>
              <a:t>La función de evaluación tiene dos componentes:</a:t>
            </a:r>
          </a:p>
          <a:p>
            <a:pPr marL="922338" lvl="1" indent="-533400">
              <a:buFont typeface="Thonburi" charset="0"/>
              <a:buAutoNum type="arabicParenR"/>
            </a:pPr>
            <a:r>
              <a:rPr lang="es-ES" dirty="0" smtClean="0">
                <a:ea typeface="Arial" pitchFamily="-107" charset="0"/>
                <a:cs typeface="Arial" pitchFamily="-107" charset="0"/>
              </a:rPr>
              <a:t>coste mínimo para ir desde el (un) inicio al nodo actual (g)</a:t>
            </a:r>
          </a:p>
          <a:p>
            <a:pPr marL="922338" lvl="1" indent="-533400">
              <a:buFont typeface="Thonburi" charset="0"/>
              <a:buAutoNum type="arabicParenR"/>
            </a:pPr>
            <a:r>
              <a:rPr lang="es-ES" dirty="0" smtClean="0">
                <a:ea typeface="Arial" pitchFamily="-107" charset="0"/>
                <a:cs typeface="Arial" pitchFamily="-107" charset="0"/>
              </a:rPr>
              <a:t>coste mínimo (estimado) para ir desde el nodo actual a una solución (h)</a:t>
            </a:r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8AC36E-121C-2549-B792-A71612E93099}" type="slidenum">
              <a:rPr lang="es-ES" noProof="0" smtClean="0"/>
              <a:pPr>
                <a:defRPr/>
              </a:pPr>
              <a:t>13</a:t>
            </a:fld>
            <a:endParaRPr lang="es-ES" noProof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4113" y="4795851"/>
            <a:ext cx="42957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Algoritmos de clase 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107" charset="0"/>
              <a:buChar char="•"/>
            </a:pPr>
            <a:endParaRPr lang="es-ES" i="1" dirty="0" smtClean="0">
              <a:ea typeface="Arial" pitchFamily="-107" charset="0"/>
              <a:cs typeface="Arial" pitchFamily="-107" charset="0"/>
            </a:endParaRPr>
          </a:p>
          <a:p>
            <a:pPr>
              <a:buFont typeface="Arial" pitchFamily="-107" charset="0"/>
              <a:buChar char="•"/>
            </a:pPr>
            <a:r>
              <a:rPr lang="es-ES" i="1" dirty="0" smtClean="0">
                <a:ea typeface="Arial" pitchFamily="-107" charset="0"/>
                <a:cs typeface="Arial" pitchFamily="-107" charset="0"/>
              </a:rPr>
              <a:t>f’</a:t>
            </a:r>
            <a:r>
              <a:rPr lang="es-ES" dirty="0" smtClean="0">
                <a:ea typeface="Arial" pitchFamily="-107" charset="0"/>
                <a:cs typeface="Arial" pitchFamily="-107" charset="0"/>
              </a:rPr>
              <a:t> es un valor estimado del coste total.</a:t>
            </a:r>
          </a:p>
          <a:p>
            <a:pPr>
              <a:buFont typeface="Arial" pitchFamily="-107" charset="0"/>
              <a:buChar char="•"/>
            </a:pPr>
            <a:r>
              <a:rPr lang="es-ES" i="1" dirty="0" smtClean="0">
                <a:ea typeface="Arial" pitchFamily="-107" charset="0"/>
                <a:cs typeface="Arial" pitchFamily="-107" charset="0"/>
              </a:rPr>
              <a:t>h’</a:t>
            </a:r>
            <a:r>
              <a:rPr lang="es-ES" dirty="0" smtClean="0">
                <a:ea typeface="Arial" pitchFamily="-107" charset="0"/>
                <a:cs typeface="Arial" pitchFamily="-107" charset="0"/>
              </a:rPr>
              <a:t> (función heurística) es un valor estimado del coste de alcanzar el objetivo.</a:t>
            </a:r>
          </a:p>
          <a:p>
            <a:pPr>
              <a:buFont typeface="Arial" pitchFamily="-107" charset="0"/>
              <a:buChar char="•"/>
            </a:pPr>
            <a:r>
              <a:rPr lang="es-ES" i="1" dirty="0" smtClean="0">
                <a:ea typeface="Arial" pitchFamily="-107" charset="0"/>
                <a:cs typeface="Arial" pitchFamily="-107" charset="0"/>
              </a:rPr>
              <a:t>g’</a:t>
            </a:r>
            <a:r>
              <a:rPr lang="es-ES" dirty="0" smtClean="0">
                <a:ea typeface="Arial" pitchFamily="-107" charset="0"/>
                <a:cs typeface="Arial" pitchFamily="-107" charset="0"/>
              </a:rPr>
              <a:t> es un coste real: lo gastado por el camino más corto conocido.</a:t>
            </a:r>
          </a:p>
          <a:p>
            <a:pPr>
              <a:buFont typeface="Arial" pitchFamily="-107" charset="0"/>
              <a:buChar char="•"/>
            </a:pPr>
            <a:r>
              <a:rPr lang="es-ES" dirty="0" smtClean="0">
                <a:ea typeface="Arial" pitchFamily="-107" charset="0"/>
                <a:cs typeface="Arial" pitchFamily="-107" charset="0"/>
              </a:rPr>
              <a:t>Preferencia: siempre al nodo con menor </a:t>
            </a:r>
            <a:r>
              <a:rPr lang="es-ES" i="1" dirty="0" smtClean="0">
                <a:ea typeface="Arial" pitchFamily="-107" charset="0"/>
                <a:cs typeface="Arial" pitchFamily="-107" charset="0"/>
              </a:rPr>
              <a:t>f’</a:t>
            </a:r>
            <a:r>
              <a:rPr lang="es-ES" dirty="0" smtClean="0">
                <a:ea typeface="Arial" pitchFamily="-107" charset="0"/>
                <a:cs typeface="Arial" pitchFamily="-107" charset="0"/>
              </a:rPr>
              <a:t>.</a:t>
            </a:r>
          </a:p>
          <a:p>
            <a:pPr>
              <a:buFont typeface="Arial" pitchFamily="-107" charset="0"/>
              <a:buChar char="•"/>
            </a:pPr>
            <a:r>
              <a:rPr lang="es-ES" dirty="0" smtClean="0">
                <a:ea typeface="Arial" pitchFamily="-107" charset="0"/>
                <a:cs typeface="Arial" pitchFamily="-107" charset="0"/>
              </a:rPr>
              <a:t>En caso de empate: preferencia al nodo con una menor </a:t>
            </a:r>
            <a:r>
              <a:rPr lang="es-ES" i="1" dirty="0" smtClean="0">
                <a:ea typeface="Arial" pitchFamily="-107" charset="0"/>
                <a:cs typeface="Arial" pitchFamily="-107" charset="0"/>
              </a:rPr>
              <a:t>h’.</a:t>
            </a:r>
            <a:endParaRPr lang="es-ES" dirty="0" smtClean="0">
              <a:ea typeface="Arial" pitchFamily="-107" charset="0"/>
              <a:cs typeface="Arial" pitchFamily="-107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8AC36E-121C-2549-B792-A71612E93099}" type="slidenum">
              <a:rPr lang="es-ES" noProof="0" smtClean="0"/>
              <a:pPr>
                <a:defRPr/>
              </a:pPr>
              <a:t>14</a:t>
            </a:fld>
            <a:endParaRPr lang="es-ES" noProof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4113" y="1438265"/>
            <a:ext cx="42957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Algoritmos de clase A*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107" charset="0"/>
              <a:buChar char="•"/>
            </a:pPr>
            <a:r>
              <a:rPr lang="es-ES" dirty="0" smtClean="0">
                <a:ea typeface="Arial" pitchFamily="-107" charset="0"/>
                <a:cs typeface="Arial" pitchFamily="-107" charset="0"/>
              </a:rPr>
              <a:t>Cuanto más </a:t>
            </a:r>
            <a:r>
              <a:rPr lang="es-ES" i="1" dirty="0" smtClean="0">
                <a:ea typeface="Arial" pitchFamily="-107" charset="0"/>
                <a:cs typeface="Arial" pitchFamily="-107" charset="0"/>
              </a:rPr>
              <a:t>h’</a:t>
            </a:r>
            <a:r>
              <a:rPr lang="es-ES" dirty="0" smtClean="0">
                <a:ea typeface="Arial" pitchFamily="-107" charset="0"/>
                <a:cs typeface="Arial" pitchFamily="-107" charset="0"/>
              </a:rPr>
              <a:t> se aproxime al verdadero coste, mejor.</a:t>
            </a:r>
            <a:endParaRPr lang="es-ES" sz="4800" dirty="0" smtClean="0">
              <a:ea typeface="Arial" pitchFamily="-107" charset="0"/>
              <a:cs typeface="Arial" pitchFamily="-107" charset="0"/>
            </a:endParaRPr>
          </a:p>
          <a:p>
            <a:pPr>
              <a:buFont typeface="Arial" pitchFamily="-107" charset="0"/>
              <a:buChar char="•"/>
            </a:pPr>
            <a:r>
              <a:rPr lang="es-ES" dirty="0" smtClean="0">
                <a:ea typeface="Arial" pitchFamily="-107" charset="0"/>
                <a:cs typeface="Arial" pitchFamily="-107" charset="0"/>
              </a:rPr>
              <a:t>Si </a:t>
            </a:r>
            <a:r>
              <a:rPr lang="es-ES" i="1" dirty="0" smtClean="0">
                <a:ea typeface="Arial" pitchFamily="-107" charset="0"/>
                <a:cs typeface="Arial" pitchFamily="-107" charset="0"/>
              </a:rPr>
              <a:t>h’(n)</a:t>
            </a:r>
            <a:r>
              <a:rPr lang="es-ES" dirty="0" smtClean="0">
                <a:ea typeface="Arial" pitchFamily="-107" charset="0"/>
                <a:cs typeface="Arial" pitchFamily="-107" charset="0"/>
              </a:rPr>
              <a:t> </a:t>
            </a:r>
            <a:r>
              <a:rPr lang="es-ES" b="1" dirty="0" smtClean="0">
                <a:ea typeface="Arial" pitchFamily="-107" charset="0"/>
                <a:cs typeface="Arial" pitchFamily="-107" charset="0"/>
              </a:rPr>
              <a:t>nunca sobrestima</a:t>
            </a:r>
            <a:r>
              <a:rPr lang="es-ES" dirty="0" smtClean="0">
                <a:ea typeface="Arial" pitchFamily="-107" charset="0"/>
                <a:cs typeface="Arial" pitchFamily="-107" charset="0"/>
              </a:rPr>
              <a:t> el coste real, es decir </a:t>
            </a:r>
            <a:r>
              <a:rPr lang="es-ES" dirty="0" smtClean="0">
                <a:ea typeface="Arial" pitchFamily="-107" charset="0"/>
                <a:cs typeface="Arial" pitchFamily="-107" charset="0"/>
                <a:sym typeface="Symbol" pitchFamily="-107" charset="2"/>
              </a:rPr>
              <a:t></a:t>
            </a:r>
            <a:r>
              <a:rPr lang="es-ES" i="1" dirty="0" smtClean="0">
                <a:ea typeface="Arial" pitchFamily="-107" charset="0"/>
                <a:cs typeface="Arial" pitchFamily="-107" charset="0"/>
              </a:rPr>
              <a:t>n: h’(n)</a:t>
            </a:r>
            <a:r>
              <a:rPr lang="es-ES" dirty="0" smtClean="0">
                <a:ea typeface="Arial" pitchFamily="-107" charset="0"/>
                <a:cs typeface="Arial" pitchFamily="-107" charset="0"/>
              </a:rPr>
              <a:t> ≤ </a:t>
            </a:r>
            <a:r>
              <a:rPr lang="es-ES" i="1" dirty="0" smtClean="0">
                <a:ea typeface="Arial" pitchFamily="-107" charset="0"/>
                <a:cs typeface="Arial" pitchFamily="-107" charset="0"/>
              </a:rPr>
              <a:t>h(n),</a:t>
            </a:r>
            <a:r>
              <a:rPr lang="es-ES" dirty="0" smtClean="0">
                <a:ea typeface="Arial" pitchFamily="-107" charset="0"/>
                <a:cs typeface="Arial" pitchFamily="-107" charset="0"/>
              </a:rPr>
              <a:t> se puede demostrar que el algoritmo encontrará (de haberlo) un camino óptimo.</a:t>
            </a:r>
          </a:p>
          <a:p>
            <a:pPr>
              <a:buFont typeface="Arial" pitchFamily="-107" charset="0"/>
              <a:buChar char="•"/>
            </a:pPr>
            <a:r>
              <a:rPr lang="es-ES" dirty="0" smtClean="0">
                <a:ea typeface="Arial" pitchFamily="-107" charset="0"/>
                <a:cs typeface="Arial" pitchFamily="-107" charset="0"/>
              </a:rPr>
              <a:t>Se habla en este caso de algoritmos A*.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8AC36E-121C-2549-B792-A71612E93099}" type="slidenum">
              <a:rPr lang="es-ES" noProof="0" smtClean="0"/>
              <a:pPr>
                <a:defRPr/>
              </a:pPr>
              <a:t>15</a:t>
            </a:fld>
            <a:endParaRPr lang="es-ES" noProof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Algoritmo A*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86322"/>
            <a:ext cx="8229600" cy="2071678"/>
          </a:xfrm>
        </p:spPr>
        <p:txBody>
          <a:bodyPr/>
          <a:lstStyle/>
          <a:p>
            <a:r>
              <a:rPr lang="es-ES" dirty="0" smtClean="0"/>
              <a:t>La estructura de abiertos es una </a:t>
            </a:r>
            <a:r>
              <a:rPr lang="es-ES" b="1" dirty="0" smtClean="0"/>
              <a:t>cola con prioridad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8AC36E-121C-2549-B792-A71612E93099}" type="slidenum">
              <a:rPr lang="es-ES" noProof="0" smtClean="0"/>
              <a:pPr>
                <a:defRPr/>
              </a:pPr>
              <a:t>16</a:t>
            </a:fld>
            <a:endParaRPr lang="es-ES" noProof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275" y="1428736"/>
            <a:ext cx="85534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07963"/>
            <a:ext cx="8229600" cy="1276350"/>
          </a:xfrm>
        </p:spPr>
        <p:txBody>
          <a:bodyPr rIns="132080"/>
          <a:lstStyle/>
          <a:p>
            <a:pPr indent="0" eaLnBrk="1" hangingPunct="1"/>
            <a:r>
              <a:rPr lang="es-ES"/>
              <a:t>Algoritmo A*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7632700" cy="5373687"/>
          </a:xfrm>
        </p:spPr>
        <p:txBody>
          <a:bodyPr rIns="132080"/>
          <a:lstStyle/>
          <a:p>
            <a:pPr eaLnBrk="1" hangingPunct="1"/>
            <a:r>
              <a:rPr lang="es-ES" sz="2800" dirty="0" smtClean="0"/>
              <a:t>La </a:t>
            </a:r>
            <a:r>
              <a:rPr lang="es-ES" sz="2800" dirty="0"/>
              <a:t>prioridad la marca la función de estimación </a:t>
            </a:r>
            <a:r>
              <a:rPr lang="es-ES" sz="2800" dirty="0" smtClean="0"/>
              <a:t>f’(</a:t>
            </a:r>
            <a:r>
              <a:rPr lang="es-ES" sz="2800" dirty="0"/>
              <a:t>n)=</a:t>
            </a:r>
            <a:r>
              <a:rPr lang="es-ES" sz="2800" dirty="0" smtClean="0"/>
              <a:t>g’(</a:t>
            </a:r>
            <a:r>
              <a:rPr lang="es-ES" sz="2800" dirty="0"/>
              <a:t>n)+</a:t>
            </a:r>
            <a:r>
              <a:rPr lang="es-ES" sz="2800" dirty="0" smtClean="0"/>
              <a:t>h’(</a:t>
            </a:r>
            <a:r>
              <a:rPr lang="es-ES" sz="2800" dirty="0"/>
              <a:t>n).</a:t>
            </a:r>
          </a:p>
          <a:p>
            <a:pPr eaLnBrk="1" hangingPunct="1"/>
            <a:r>
              <a:rPr lang="es-ES" sz="2800" dirty="0"/>
              <a:t>En cada iteración se escoge el mejor camino estimado (el primero de la cola).</a:t>
            </a:r>
          </a:p>
          <a:p>
            <a:pPr eaLnBrk="1" hangingPunct="1"/>
            <a:r>
              <a:rPr lang="es-ES" sz="2800" dirty="0"/>
              <a:t>A* es una instancia de la clase de algoritmos de búsqueda primero el mejor.</a:t>
            </a:r>
          </a:p>
          <a:p>
            <a:pPr eaLnBrk="1" hangingPunct="1"/>
            <a:r>
              <a:rPr lang="es-ES" sz="2800" dirty="0"/>
              <a:t>A* es </a:t>
            </a:r>
            <a:r>
              <a:rPr lang="es-ES" sz="2800" b="1" dirty="0"/>
              <a:t>completo</a:t>
            </a:r>
            <a:r>
              <a:rPr lang="es-ES" sz="2800" dirty="0"/>
              <a:t> cuando el factor de ramificación es finito y cada operador tiene un coste positivo fijo.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s-ES"/>
              <a:t>Tratamiento de repetidos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90000"/>
              </a:lnSpc>
            </a:pPr>
            <a:r>
              <a:rPr lang="es-ES" sz="2800" dirty="0"/>
              <a:t>Si es un repetido que está en la estructura de abiertos:</a:t>
            </a:r>
          </a:p>
          <a:p>
            <a:pPr marL="782638" lvl="1" eaLnBrk="1" hangingPunct="1">
              <a:lnSpc>
                <a:spcPct val="90000"/>
              </a:lnSpc>
            </a:pPr>
            <a:r>
              <a:rPr lang="es-ES" sz="2000" dirty="0"/>
              <a:t>Si su nuevo coste (g) es menor substituimos el coste por el nuevo; esto podrá variar su posición en la estructura de abiertos.</a:t>
            </a:r>
          </a:p>
          <a:p>
            <a:pPr marL="782638" lvl="1" eaLnBrk="1" hangingPunct="1">
              <a:lnSpc>
                <a:spcPct val="90000"/>
              </a:lnSpc>
            </a:pPr>
            <a:r>
              <a:rPr lang="es-ES" sz="2000" dirty="0"/>
              <a:t>Si su nuevo coste (g) es igual o mayor nos olvidamos del nodo.</a:t>
            </a:r>
          </a:p>
          <a:p>
            <a:pPr eaLnBrk="1" hangingPunct="1">
              <a:lnSpc>
                <a:spcPct val="90000"/>
              </a:lnSpc>
            </a:pPr>
            <a:r>
              <a:rPr lang="es-ES" sz="2800" dirty="0"/>
              <a:t>Si es un repetido que está en la estructura de cerrados:</a:t>
            </a:r>
          </a:p>
          <a:p>
            <a:pPr marL="782638" lvl="1" eaLnBrk="1" hangingPunct="1">
              <a:lnSpc>
                <a:spcPct val="90000"/>
              </a:lnSpc>
            </a:pPr>
            <a:r>
              <a:rPr lang="es-ES" sz="2000" dirty="0"/>
              <a:t>Si su nuevo coste (g) es menor reabrimos el nodo insertándolo en la estructura de abiertos con el nuevo coste.</a:t>
            </a:r>
          </a:p>
          <a:p>
            <a:pPr marL="782638" lvl="1" eaLnBrk="1" hangingPunct="1">
              <a:lnSpc>
                <a:spcPct val="90000"/>
              </a:lnSpc>
            </a:pPr>
            <a:r>
              <a:rPr lang="es-ES" sz="2000" b="1" dirty="0"/>
              <a:t>¡Atención! No hacemos nada con sus sucesores; ya se reabrirán si hace falta.</a:t>
            </a:r>
          </a:p>
          <a:p>
            <a:pPr marL="782638" lvl="1" eaLnBrk="1" hangingPunct="1">
              <a:lnSpc>
                <a:spcPct val="90000"/>
              </a:lnSpc>
            </a:pPr>
            <a:r>
              <a:rPr lang="es-ES" sz="2000" dirty="0"/>
              <a:t>Si su nuevo coste (g) es mayor o igual nos olvidamos del nodo.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s-ES"/>
              <a:t>Ejemplo: encontrar una ruta en Rumanía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pic>
        <p:nvPicPr>
          <p:cNvPr id="37891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828800"/>
            <a:ext cx="8229600" cy="403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74C5A1B-08D9-F947-AF08-E4F7DBB2772B}" type="slidenum">
              <a:rPr lang="es-ES"/>
              <a:pPr/>
              <a:t>2</a:t>
            </a:fld>
            <a:endParaRPr lang="es-ES"/>
          </a:p>
        </p:txBody>
      </p:sp>
      <p:sp>
        <p:nvSpPr>
          <p:cNvPr id="1638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s-ES"/>
              <a:t>Introducción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s-ES" sz="2800" dirty="0"/>
              <a:t>La búsqueda informada utiliza el conocimiento específico del problema.</a:t>
            </a:r>
          </a:p>
          <a:p>
            <a:pPr eaLnBrk="1" hangingPunct="1"/>
            <a:r>
              <a:rPr lang="es-ES" sz="2800" dirty="0"/>
              <a:t>Puede encontrar soluciones de una manera más eficiente.</a:t>
            </a:r>
          </a:p>
          <a:p>
            <a:pPr eaLnBrk="1" hangingPunct="1"/>
            <a:r>
              <a:rPr lang="es-ES" sz="2800" dirty="0"/>
              <a:t>Una </a:t>
            </a:r>
            <a:r>
              <a:rPr lang="es-ES" sz="2800" b="1" dirty="0"/>
              <a:t>función heurística</a:t>
            </a:r>
            <a:r>
              <a:rPr lang="es-ES" sz="2800" dirty="0"/>
              <a:t>, </a:t>
            </a:r>
            <a:r>
              <a:rPr lang="es-ES" sz="2800" b="1" dirty="0" smtClean="0"/>
              <a:t>h’(</a:t>
            </a:r>
            <a:r>
              <a:rPr lang="es-ES" sz="2800" b="1" dirty="0"/>
              <a:t>n)</a:t>
            </a:r>
            <a:r>
              <a:rPr lang="es-ES" sz="2800" dirty="0"/>
              <a:t>, mide el coste estimado más barato desde el nodo </a:t>
            </a:r>
            <a:r>
              <a:rPr lang="es-ES" sz="2800" i="1" dirty="0"/>
              <a:t>n</a:t>
            </a:r>
            <a:r>
              <a:rPr lang="es-ES" sz="2800" dirty="0"/>
              <a:t> a un nodo objetivo.</a:t>
            </a:r>
          </a:p>
          <a:p>
            <a:pPr eaLnBrk="1" hangingPunct="1"/>
            <a:r>
              <a:rPr lang="es-ES" sz="2800" b="1" dirty="0" smtClean="0"/>
              <a:t>h’(</a:t>
            </a:r>
            <a:r>
              <a:rPr lang="es-ES" sz="2800" b="1" dirty="0"/>
              <a:t>n)</a:t>
            </a:r>
            <a:r>
              <a:rPr lang="es-ES" sz="2800" dirty="0"/>
              <a:t> se utiliza para guiar el proceso haciendo que en cada momento se seleccione el estado o las operaciones más prometedores.</a:t>
            </a: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fld id="{DBE40FE8-CE53-7A48-A2F6-6787F8D65C02}" type="slidenum">
              <a:rPr lang="es-ES" sz="140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pPr algn="ctr"/>
              <a:t>2</a:t>
            </a:fld>
            <a:endParaRPr lang="es-ES" sz="1400">
              <a:solidFill>
                <a:schemeClr val="tx1"/>
              </a:solidFill>
              <a:ea typeface="Arial" pitchFamily="-107" charset="0"/>
              <a:cs typeface="Arial" pitchFamily="-107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s-ES"/>
              <a:t>Ejemplo de búsqueda A</a:t>
            </a:r>
            <a:r>
              <a:rPr lang="es-ES" baseline="30000"/>
              <a:t>*</a:t>
            </a:r>
            <a:endParaRPr lang="es-ES" baseline="3000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pic>
        <p:nvPicPr>
          <p:cNvPr id="39939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9144000" cy="41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9144000" cy="354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Ejemplo de búsqueda A</a:t>
            </a:r>
            <a:r>
              <a:rPr lang="en-US" baseline="30000"/>
              <a:t>*</a:t>
            </a:r>
            <a:endParaRPr lang="en-US" baseline="30000">
              <a:ea typeface="ヒラギノ角ゴ ProN W6" pitchFamily="-107" charset="-128"/>
              <a:cs typeface="ヒラギノ角ゴ ProN W6" pitchFamily="-107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Ejemplo de búsqueda A</a:t>
            </a:r>
            <a:r>
              <a:rPr lang="en-US" baseline="30000"/>
              <a:t>*</a:t>
            </a:r>
            <a:endParaRPr lang="en-US" baseline="3000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pic>
        <p:nvPicPr>
          <p:cNvPr id="44035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9144000" cy="426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Ejemplo de búsqueda A</a:t>
            </a:r>
            <a:r>
              <a:rPr lang="en-US" baseline="30000"/>
              <a:t>*</a:t>
            </a:r>
            <a:endParaRPr lang="en-US" baseline="3000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pic>
        <p:nvPicPr>
          <p:cNvPr id="46083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9144000" cy="340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Ejemplo de búsqueda A</a:t>
            </a:r>
            <a:r>
              <a:rPr lang="en-US" baseline="30000"/>
              <a:t>*</a:t>
            </a:r>
            <a:endParaRPr lang="en-US" baseline="3000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pic>
        <p:nvPicPr>
          <p:cNvPr id="48131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91440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Ejemplo de búsqueda A</a:t>
            </a:r>
            <a:r>
              <a:rPr lang="en-US" baseline="30000"/>
              <a:t>*</a:t>
            </a:r>
            <a:endParaRPr lang="en-US" baseline="3000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pic>
        <p:nvPicPr>
          <p:cNvPr id="50179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9144000" cy="354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Ejemplo de búsqueda A</a:t>
            </a:r>
            <a:r>
              <a:rPr lang="en-US" baseline="30000"/>
              <a:t>*</a:t>
            </a:r>
            <a:endParaRPr lang="en-US" baseline="3000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" y="1462108"/>
            <a:ext cx="851535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Ejemplo de búsqueda A</a:t>
            </a:r>
            <a:r>
              <a:rPr lang="en-US" baseline="30000"/>
              <a:t>*</a:t>
            </a:r>
            <a:endParaRPr lang="en-US" baseline="3000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8" y="1428736"/>
            <a:ext cx="8543925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Ejemplo de búsqueda A</a:t>
            </a:r>
            <a:r>
              <a:rPr lang="en-US" baseline="30000"/>
              <a:t>*</a:t>
            </a:r>
            <a:endParaRPr lang="en-US" baseline="3000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0513" y="1490684"/>
            <a:ext cx="8562975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Ejemplo de búsqueda A</a:t>
            </a:r>
            <a:r>
              <a:rPr lang="en-US" baseline="30000"/>
              <a:t>*</a:t>
            </a:r>
            <a:endParaRPr lang="en-US" baseline="3000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0513" y="1481159"/>
            <a:ext cx="8562975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687388" y="0"/>
            <a:ext cx="7775575" cy="1146175"/>
          </a:xfrm>
        </p:spPr>
        <p:txBody>
          <a:bodyPr rIns="39200"/>
          <a:lstStyle/>
          <a:p>
            <a:pPr marL="38100" indent="0" eaLnBrk="1" hangingPunct="1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dirty="0"/>
              <a:t>Importancia del estimador</a:t>
            </a:r>
            <a:endParaRPr lang="es-ES" dirty="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18435" name="Line 2"/>
          <p:cNvSpPr>
            <a:spLocks noChangeShapeType="1"/>
          </p:cNvSpPr>
          <p:nvPr/>
        </p:nvSpPr>
        <p:spPr bwMode="auto">
          <a:xfrm>
            <a:off x="914400" y="3581400"/>
            <a:ext cx="990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grpSp>
        <p:nvGrpSpPr>
          <p:cNvPr id="18436" name="Group 3"/>
          <p:cNvGrpSpPr>
            <a:grpSpLocks/>
          </p:cNvGrpSpPr>
          <p:nvPr/>
        </p:nvGrpSpPr>
        <p:grpSpPr bwMode="auto">
          <a:xfrm>
            <a:off x="1292225" y="3276600"/>
            <a:ext cx="230188" cy="303213"/>
            <a:chOff x="0" y="0"/>
            <a:chExt cx="144" cy="191"/>
          </a:xfrm>
        </p:grpSpPr>
        <p:sp>
          <p:nvSpPr>
            <p:cNvPr id="18491" name="AutoShape 4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92" name="Rectangle 5"/>
            <p:cNvSpPr>
              <a:spLocks/>
            </p:cNvSpPr>
            <p:nvPr/>
          </p:nvSpPr>
          <p:spPr bwMode="auto">
            <a:xfrm>
              <a:off x="0" y="4"/>
              <a:ext cx="124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B</a:t>
              </a:r>
            </a:p>
          </p:txBody>
        </p:sp>
      </p:grpSp>
      <p:grpSp>
        <p:nvGrpSpPr>
          <p:cNvPr id="18437" name="Group 6"/>
          <p:cNvGrpSpPr>
            <a:grpSpLocks/>
          </p:cNvGrpSpPr>
          <p:nvPr/>
        </p:nvGrpSpPr>
        <p:grpSpPr bwMode="auto">
          <a:xfrm>
            <a:off x="1292225" y="2971800"/>
            <a:ext cx="230188" cy="303213"/>
            <a:chOff x="0" y="0"/>
            <a:chExt cx="144" cy="191"/>
          </a:xfrm>
        </p:grpSpPr>
        <p:sp>
          <p:nvSpPr>
            <p:cNvPr id="18489" name="AutoShape 7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90" name="Rectangle 8"/>
            <p:cNvSpPr>
              <a:spLocks/>
            </p:cNvSpPr>
            <p:nvPr/>
          </p:nvSpPr>
          <p:spPr bwMode="auto">
            <a:xfrm>
              <a:off x="0" y="4"/>
              <a:ext cx="124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C</a:t>
              </a:r>
            </a:p>
          </p:txBody>
        </p:sp>
      </p:grpSp>
      <p:grpSp>
        <p:nvGrpSpPr>
          <p:cNvPr id="18438" name="Group 9"/>
          <p:cNvGrpSpPr>
            <a:grpSpLocks/>
          </p:cNvGrpSpPr>
          <p:nvPr/>
        </p:nvGrpSpPr>
        <p:grpSpPr bwMode="auto">
          <a:xfrm>
            <a:off x="1287463" y="2667000"/>
            <a:ext cx="236537" cy="303213"/>
            <a:chOff x="0" y="0"/>
            <a:chExt cx="148" cy="191"/>
          </a:xfrm>
        </p:grpSpPr>
        <p:sp>
          <p:nvSpPr>
            <p:cNvPr id="18487" name="AutoShape 10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88" name="Rectangle 11"/>
            <p:cNvSpPr>
              <a:spLocks/>
            </p:cNvSpPr>
            <p:nvPr/>
          </p:nvSpPr>
          <p:spPr bwMode="auto">
            <a:xfrm>
              <a:off x="0" y="4"/>
              <a:ext cx="13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</a:p>
          </p:txBody>
        </p:sp>
      </p:grpSp>
      <p:grpSp>
        <p:nvGrpSpPr>
          <p:cNvPr id="18439" name="Group 12"/>
          <p:cNvGrpSpPr>
            <a:grpSpLocks/>
          </p:cNvGrpSpPr>
          <p:nvPr/>
        </p:nvGrpSpPr>
        <p:grpSpPr bwMode="auto">
          <a:xfrm>
            <a:off x="1296988" y="2362200"/>
            <a:ext cx="227012" cy="303213"/>
            <a:chOff x="0" y="0"/>
            <a:chExt cx="143" cy="191"/>
          </a:xfrm>
        </p:grpSpPr>
        <p:sp>
          <p:nvSpPr>
            <p:cNvPr id="18485" name="AutoShape 13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86" name="Rectangle 14"/>
            <p:cNvSpPr>
              <a:spLocks/>
            </p:cNvSpPr>
            <p:nvPr/>
          </p:nvSpPr>
          <p:spPr bwMode="auto">
            <a:xfrm>
              <a:off x="1" y="4"/>
              <a:ext cx="118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</a:t>
              </a:r>
            </a:p>
          </p:txBody>
        </p:sp>
      </p:grpSp>
      <p:grpSp>
        <p:nvGrpSpPr>
          <p:cNvPr id="18440" name="Group 15"/>
          <p:cNvGrpSpPr>
            <a:grpSpLocks/>
          </p:cNvGrpSpPr>
          <p:nvPr/>
        </p:nvGrpSpPr>
        <p:grpSpPr bwMode="auto">
          <a:xfrm>
            <a:off x="1295400" y="2057400"/>
            <a:ext cx="227013" cy="303213"/>
            <a:chOff x="0" y="0"/>
            <a:chExt cx="143" cy="191"/>
          </a:xfrm>
        </p:grpSpPr>
        <p:sp>
          <p:nvSpPr>
            <p:cNvPr id="18483" name="AutoShape 16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84" name="Rectangle 17"/>
            <p:cNvSpPr>
              <a:spLocks/>
            </p:cNvSpPr>
            <p:nvPr/>
          </p:nvSpPr>
          <p:spPr bwMode="auto">
            <a:xfrm>
              <a:off x="4" y="4"/>
              <a:ext cx="11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F</a:t>
              </a:r>
            </a:p>
          </p:txBody>
        </p:sp>
      </p:grpSp>
      <p:grpSp>
        <p:nvGrpSpPr>
          <p:cNvPr id="18441" name="Group 18"/>
          <p:cNvGrpSpPr>
            <a:grpSpLocks/>
          </p:cNvGrpSpPr>
          <p:nvPr/>
        </p:nvGrpSpPr>
        <p:grpSpPr bwMode="auto">
          <a:xfrm>
            <a:off x="1287463" y="1752600"/>
            <a:ext cx="236537" cy="303213"/>
            <a:chOff x="0" y="0"/>
            <a:chExt cx="148" cy="191"/>
          </a:xfrm>
        </p:grpSpPr>
        <p:sp>
          <p:nvSpPr>
            <p:cNvPr id="18481" name="AutoShape 19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82" name="Rectangle 20"/>
            <p:cNvSpPr>
              <a:spLocks/>
            </p:cNvSpPr>
            <p:nvPr/>
          </p:nvSpPr>
          <p:spPr bwMode="auto">
            <a:xfrm>
              <a:off x="0" y="4"/>
              <a:ext cx="13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G</a:t>
              </a:r>
            </a:p>
          </p:txBody>
        </p:sp>
      </p:grpSp>
      <p:grpSp>
        <p:nvGrpSpPr>
          <p:cNvPr id="18442" name="Group 21"/>
          <p:cNvGrpSpPr>
            <a:grpSpLocks/>
          </p:cNvGrpSpPr>
          <p:nvPr/>
        </p:nvGrpSpPr>
        <p:grpSpPr bwMode="auto">
          <a:xfrm>
            <a:off x="1287463" y="1447800"/>
            <a:ext cx="236537" cy="303213"/>
            <a:chOff x="0" y="0"/>
            <a:chExt cx="148" cy="191"/>
          </a:xfrm>
        </p:grpSpPr>
        <p:sp>
          <p:nvSpPr>
            <p:cNvPr id="18479" name="AutoShape 22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80" name="Rectangle 23"/>
            <p:cNvSpPr>
              <a:spLocks/>
            </p:cNvSpPr>
            <p:nvPr/>
          </p:nvSpPr>
          <p:spPr bwMode="auto">
            <a:xfrm>
              <a:off x="0" y="4"/>
              <a:ext cx="13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</a:t>
              </a:r>
            </a:p>
          </p:txBody>
        </p:sp>
      </p:grpSp>
      <p:grpSp>
        <p:nvGrpSpPr>
          <p:cNvPr id="18443" name="Group 24"/>
          <p:cNvGrpSpPr>
            <a:grpSpLocks/>
          </p:cNvGrpSpPr>
          <p:nvPr/>
        </p:nvGrpSpPr>
        <p:grpSpPr bwMode="auto">
          <a:xfrm>
            <a:off x="1287463" y="1143000"/>
            <a:ext cx="236537" cy="303213"/>
            <a:chOff x="0" y="0"/>
            <a:chExt cx="148" cy="191"/>
          </a:xfrm>
        </p:grpSpPr>
        <p:sp>
          <p:nvSpPr>
            <p:cNvPr id="18477" name="AutoShape 25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78" name="Rectangle 26"/>
            <p:cNvSpPr>
              <a:spLocks/>
            </p:cNvSpPr>
            <p:nvPr/>
          </p:nvSpPr>
          <p:spPr bwMode="auto">
            <a:xfrm>
              <a:off x="0" y="4"/>
              <a:ext cx="13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</a:p>
          </p:txBody>
        </p:sp>
      </p:grpSp>
      <p:sp>
        <p:nvSpPr>
          <p:cNvPr id="18444" name="Line 27"/>
          <p:cNvSpPr>
            <a:spLocks noChangeShapeType="1"/>
          </p:cNvSpPr>
          <p:nvPr/>
        </p:nvSpPr>
        <p:spPr bwMode="auto">
          <a:xfrm>
            <a:off x="2971800" y="5257800"/>
            <a:ext cx="990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grpSp>
        <p:nvGrpSpPr>
          <p:cNvPr id="18445" name="Group 28"/>
          <p:cNvGrpSpPr>
            <a:grpSpLocks/>
          </p:cNvGrpSpPr>
          <p:nvPr/>
        </p:nvGrpSpPr>
        <p:grpSpPr bwMode="auto">
          <a:xfrm>
            <a:off x="3344863" y="4953000"/>
            <a:ext cx="236537" cy="303213"/>
            <a:chOff x="0" y="0"/>
            <a:chExt cx="148" cy="191"/>
          </a:xfrm>
        </p:grpSpPr>
        <p:sp>
          <p:nvSpPr>
            <p:cNvPr id="18475" name="AutoShape 29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76" name="Rectangle 30"/>
            <p:cNvSpPr>
              <a:spLocks/>
            </p:cNvSpPr>
            <p:nvPr/>
          </p:nvSpPr>
          <p:spPr bwMode="auto">
            <a:xfrm>
              <a:off x="0" y="4"/>
              <a:ext cx="13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</a:p>
          </p:txBody>
        </p:sp>
      </p:grpSp>
      <p:grpSp>
        <p:nvGrpSpPr>
          <p:cNvPr id="18446" name="Group 31"/>
          <p:cNvGrpSpPr>
            <a:grpSpLocks/>
          </p:cNvGrpSpPr>
          <p:nvPr/>
        </p:nvGrpSpPr>
        <p:grpSpPr bwMode="auto">
          <a:xfrm>
            <a:off x="3349625" y="4648200"/>
            <a:ext cx="230188" cy="303213"/>
            <a:chOff x="0" y="0"/>
            <a:chExt cx="144" cy="191"/>
          </a:xfrm>
        </p:grpSpPr>
        <p:sp>
          <p:nvSpPr>
            <p:cNvPr id="18473" name="AutoShape 32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74" name="Rectangle 33"/>
            <p:cNvSpPr>
              <a:spLocks/>
            </p:cNvSpPr>
            <p:nvPr/>
          </p:nvSpPr>
          <p:spPr bwMode="auto">
            <a:xfrm>
              <a:off x="0" y="4"/>
              <a:ext cx="124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B</a:t>
              </a:r>
            </a:p>
          </p:txBody>
        </p:sp>
      </p:grpSp>
      <p:grpSp>
        <p:nvGrpSpPr>
          <p:cNvPr id="18447" name="Group 34"/>
          <p:cNvGrpSpPr>
            <a:grpSpLocks/>
          </p:cNvGrpSpPr>
          <p:nvPr/>
        </p:nvGrpSpPr>
        <p:grpSpPr bwMode="auto">
          <a:xfrm>
            <a:off x="3349625" y="4343400"/>
            <a:ext cx="230188" cy="303213"/>
            <a:chOff x="0" y="0"/>
            <a:chExt cx="144" cy="191"/>
          </a:xfrm>
        </p:grpSpPr>
        <p:sp>
          <p:nvSpPr>
            <p:cNvPr id="18471" name="AutoShape 35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72" name="Rectangle 36"/>
            <p:cNvSpPr>
              <a:spLocks/>
            </p:cNvSpPr>
            <p:nvPr/>
          </p:nvSpPr>
          <p:spPr bwMode="auto">
            <a:xfrm>
              <a:off x="0" y="4"/>
              <a:ext cx="124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C</a:t>
              </a:r>
            </a:p>
          </p:txBody>
        </p:sp>
      </p:grpSp>
      <p:grpSp>
        <p:nvGrpSpPr>
          <p:cNvPr id="18448" name="Group 37"/>
          <p:cNvGrpSpPr>
            <a:grpSpLocks/>
          </p:cNvGrpSpPr>
          <p:nvPr/>
        </p:nvGrpSpPr>
        <p:grpSpPr bwMode="auto">
          <a:xfrm>
            <a:off x="3344863" y="4038600"/>
            <a:ext cx="236537" cy="303213"/>
            <a:chOff x="0" y="0"/>
            <a:chExt cx="148" cy="191"/>
          </a:xfrm>
        </p:grpSpPr>
        <p:sp>
          <p:nvSpPr>
            <p:cNvPr id="18469" name="AutoShape 38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70" name="Rectangle 39"/>
            <p:cNvSpPr>
              <a:spLocks/>
            </p:cNvSpPr>
            <p:nvPr/>
          </p:nvSpPr>
          <p:spPr bwMode="auto">
            <a:xfrm>
              <a:off x="0" y="4"/>
              <a:ext cx="13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</a:p>
          </p:txBody>
        </p:sp>
      </p:grpSp>
      <p:grpSp>
        <p:nvGrpSpPr>
          <p:cNvPr id="18449" name="Group 40"/>
          <p:cNvGrpSpPr>
            <a:grpSpLocks/>
          </p:cNvGrpSpPr>
          <p:nvPr/>
        </p:nvGrpSpPr>
        <p:grpSpPr bwMode="auto">
          <a:xfrm>
            <a:off x="3354388" y="3733800"/>
            <a:ext cx="227012" cy="303213"/>
            <a:chOff x="0" y="0"/>
            <a:chExt cx="143" cy="191"/>
          </a:xfrm>
        </p:grpSpPr>
        <p:sp>
          <p:nvSpPr>
            <p:cNvPr id="18467" name="AutoShape 41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68" name="Rectangle 42"/>
            <p:cNvSpPr>
              <a:spLocks/>
            </p:cNvSpPr>
            <p:nvPr/>
          </p:nvSpPr>
          <p:spPr bwMode="auto">
            <a:xfrm>
              <a:off x="1" y="4"/>
              <a:ext cx="118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</a:t>
              </a:r>
            </a:p>
          </p:txBody>
        </p:sp>
      </p:grpSp>
      <p:grpSp>
        <p:nvGrpSpPr>
          <p:cNvPr id="18450" name="Group 43"/>
          <p:cNvGrpSpPr>
            <a:grpSpLocks/>
          </p:cNvGrpSpPr>
          <p:nvPr/>
        </p:nvGrpSpPr>
        <p:grpSpPr bwMode="auto">
          <a:xfrm>
            <a:off x="3352800" y="3429000"/>
            <a:ext cx="227013" cy="303213"/>
            <a:chOff x="0" y="0"/>
            <a:chExt cx="143" cy="191"/>
          </a:xfrm>
        </p:grpSpPr>
        <p:sp>
          <p:nvSpPr>
            <p:cNvPr id="18465" name="AutoShape 44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66" name="Rectangle 45"/>
            <p:cNvSpPr>
              <a:spLocks/>
            </p:cNvSpPr>
            <p:nvPr/>
          </p:nvSpPr>
          <p:spPr bwMode="auto">
            <a:xfrm>
              <a:off x="4" y="4"/>
              <a:ext cx="11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F</a:t>
              </a:r>
            </a:p>
          </p:txBody>
        </p:sp>
      </p:grpSp>
      <p:grpSp>
        <p:nvGrpSpPr>
          <p:cNvPr id="18451" name="Group 46"/>
          <p:cNvGrpSpPr>
            <a:grpSpLocks/>
          </p:cNvGrpSpPr>
          <p:nvPr/>
        </p:nvGrpSpPr>
        <p:grpSpPr bwMode="auto">
          <a:xfrm>
            <a:off x="3344863" y="3124200"/>
            <a:ext cx="234950" cy="303213"/>
            <a:chOff x="0" y="0"/>
            <a:chExt cx="147" cy="191"/>
          </a:xfrm>
        </p:grpSpPr>
        <p:sp>
          <p:nvSpPr>
            <p:cNvPr id="18463" name="AutoShape 47"/>
            <p:cNvSpPr>
              <a:spLocks/>
            </p:cNvSpPr>
            <p:nvPr/>
          </p:nvSpPr>
          <p:spPr bwMode="auto">
            <a:xfrm>
              <a:off x="4" y="0"/>
              <a:ext cx="143" cy="191"/>
            </a:xfrm>
            <a:prstGeom prst="roundRect">
              <a:avLst>
                <a:gd name="adj" fmla="val 69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64" name="Rectangle 48"/>
            <p:cNvSpPr>
              <a:spLocks/>
            </p:cNvSpPr>
            <p:nvPr/>
          </p:nvSpPr>
          <p:spPr bwMode="auto">
            <a:xfrm>
              <a:off x="0" y="4"/>
              <a:ext cx="13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G</a:t>
              </a:r>
            </a:p>
          </p:txBody>
        </p:sp>
      </p:grpSp>
      <p:grpSp>
        <p:nvGrpSpPr>
          <p:cNvPr id="18452" name="Group 49"/>
          <p:cNvGrpSpPr>
            <a:grpSpLocks/>
          </p:cNvGrpSpPr>
          <p:nvPr/>
        </p:nvGrpSpPr>
        <p:grpSpPr bwMode="auto">
          <a:xfrm>
            <a:off x="3344863" y="2819400"/>
            <a:ext cx="236537" cy="303213"/>
            <a:chOff x="0" y="0"/>
            <a:chExt cx="148" cy="191"/>
          </a:xfrm>
        </p:grpSpPr>
        <p:sp>
          <p:nvSpPr>
            <p:cNvPr id="18461" name="AutoShape 50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462" name="Rectangle 51"/>
            <p:cNvSpPr>
              <a:spLocks/>
            </p:cNvSpPr>
            <p:nvPr/>
          </p:nvSpPr>
          <p:spPr bwMode="auto">
            <a:xfrm>
              <a:off x="0" y="4"/>
              <a:ext cx="13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</a:t>
              </a:r>
            </a:p>
          </p:txBody>
        </p:sp>
      </p:grpSp>
      <p:sp>
        <p:nvSpPr>
          <p:cNvPr id="18453" name="Rectangle 52"/>
          <p:cNvSpPr>
            <a:spLocks/>
          </p:cNvSpPr>
          <p:nvPr/>
        </p:nvSpPr>
        <p:spPr bwMode="auto">
          <a:xfrm>
            <a:off x="744538" y="3668713"/>
            <a:ext cx="10604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Estado inicial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h’1 </a:t>
            </a:r>
            <a:r>
              <a:rPr lang="es-E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 4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h’2 </a:t>
            </a:r>
            <a:r>
              <a:rPr lang="es-E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-28</a:t>
            </a:r>
          </a:p>
        </p:txBody>
      </p:sp>
      <p:sp>
        <p:nvSpPr>
          <p:cNvPr id="18454" name="Rectangle 53"/>
          <p:cNvSpPr>
            <a:spLocks/>
          </p:cNvSpPr>
          <p:nvPr/>
        </p:nvSpPr>
        <p:spPr bwMode="auto">
          <a:xfrm>
            <a:off x="3032125" y="5345113"/>
            <a:ext cx="22308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Estado final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h’1 </a:t>
            </a:r>
            <a:r>
              <a:rPr lang="es-E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8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h’2 </a:t>
            </a:r>
            <a:r>
              <a:rPr lang="es-E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28 (= 7+6+5+4+3+2+1)</a:t>
            </a:r>
          </a:p>
        </p:txBody>
      </p:sp>
      <p:sp>
        <p:nvSpPr>
          <p:cNvPr id="18455" name="Rectangle 54"/>
          <p:cNvSpPr>
            <a:spLocks/>
          </p:cNvSpPr>
          <p:nvPr/>
        </p:nvSpPr>
        <p:spPr bwMode="auto">
          <a:xfrm>
            <a:off x="5089525" y="1458913"/>
            <a:ext cx="3613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Operaciones: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- situar un bloque libre en la mesa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- situar un bloque libre sobre otro bloque libre</a:t>
            </a:r>
          </a:p>
        </p:txBody>
      </p:sp>
      <p:sp>
        <p:nvSpPr>
          <p:cNvPr id="18456" name="AutoShape 55"/>
          <p:cNvSpPr>
            <a:spLocks/>
          </p:cNvSpPr>
          <p:nvPr/>
        </p:nvSpPr>
        <p:spPr bwMode="auto">
          <a:xfrm>
            <a:off x="5092700" y="1371600"/>
            <a:ext cx="3657600" cy="838200"/>
          </a:xfrm>
          <a:prstGeom prst="roundRect">
            <a:avLst>
              <a:gd name="adj" fmla="val 18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8457" name="Rectangle 56"/>
          <p:cNvSpPr>
            <a:spLocks/>
          </p:cNvSpPr>
          <p:nvPr/>
        </p:nvSpPr>
        <p:spPr bwMode="auto">
          <a:xfrm>
            <a:off x="5165725" y="2525713"/>
            <a:ext cx="3668713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Estimador </a:t>
            </a:r>
            <a:r>
              <a:rPr lang="es-E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h’1</a:t>
            </a:r>
            <a:r>
              <a:rPr lang="es-E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: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- sumar 1 por cada bloque que esté colocado 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sobre el bloque que debe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- restar 1 si el bloque no está colocado sobre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el que debe</a:t>
            </a:r>
          </a:p>
        </p:txBody>
      </p:sp>
      <p:sp>
        <p:nvSpPr>
          <p:cNvPr id="18458" name="AutoShape 57"/>
          <p:cNvSpPr>
            <a:spLocks/>
          </p:cNvSpPr>
          <p:nvPr/>
        </p:nvSpPr>
        <p:spPr bwMode="auto">
          <a:xfrm>
            <a:off x="5105400" y="2438400"/>
            <a:ext cx="3657600" cy="1295400"/>
          </a:xfrm>
          <a:prstGeom prst="roundRect">
            <a:avLst>
              <a:gd name="adj" fmla="val 11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8459" name="Rectangle 58"/>
          <p:cNvSpPr>
            <a:spLocks/>
          </p:cNvSpPr>
          <p:nvPr/>
        </p:nvSpPr>
        <p:spPr bwMode="auto">
          <a:xfrm>
            <a:off x="5181600" y="4038600"/>
            <a:ext cx="3598863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Estimador </a:t>
            </a:r>
            <a:r>
              <a:rPr lang="es-E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h’2</a:t>
            </a:r>
            <a:r>
              <a:rPr lang="es-E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: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- si la estructura de apoyo es correcta 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sumar 1 por cada bloque de dicha estructura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- si la estructura de apoyo no es correcta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    restar 1 por cada bloque de dicha estructura</a:t>
            </a:r>
          </a:p>
        </p:txBody>
      </p:sp>
      <p:sp>
        <p:nvSpPr>
          <p:cNvPr id="18460" name="AutoShape 59"/>
          <p:cNvSpPr>
            <a:spLocks/>
          </p:cNvSpPr>
          <p:nvPr/>
        </p:nvSpPr>
        <p:spPr bwMode="auto">
          <a:xfrm>
            <a:off x="5105400" y="3962400"/>
            <a:ext cx="3657600" cy="1295400"/>
          </a:xfrm>
          <a:prstGeom prst="roundRect">
            <a:avLst>
              <a:gd name="adj" fmla="val 11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Ejemplo de búsqueda A</a:t>
            </a:r>
            <a:r>
              <a:rPr lang="en-US" baseline="30000"/>
              <a:t>*</a:t>
            </a:r>
            <a:endParaRPr lang="en-US" baseline="3000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8" y="1481159"/>
            <a:ext cx="8543925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Ejemplo de búsqueda A</a:t>
            </a:r>
            <a:r>
              <a:rPr lang="en-US" baseline="30000"/>
              <a:t>*</a:t>
            </a:r>
            <a:endParaRPr lang="en-US" baseline="3000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275" y="1452584"/>
            <a:ext cx="855345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Ejemplo de búsqueda A</a:t>
            </a:r>
            <a:r>
              <a:rPr lang="en-US" baseline="30000"/>
              <a:t>*</a:t>
            </a:r>
            <a:endParaRPr lang="en-US" baseline="3000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275" y="1471634"/>
            <a:ext cx="855345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Ejemplo de búsqueda A</a:t>
            </a:r>
            <a:r>
              <a:rPr lang="en-US" baseline="30000"/>
              <a:t>*</a:t>
            </a:r>
            <a:endParaRPr lang="en-US" baseline="3000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8" y="1500174"/>
            <a:ext cx="854392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Ejemplo de búsqueda A</a:t>
            </a:r>
            <a:r>
              <a:rPr lang="en-US" baseline="30000"/>
              <a:t>*</a:t>
            </a:r>
            <a:endParaRPr lang="en-US" baseline="3000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8" y="1462109"/>
            <a:ext cx="854392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Ejemplo de búsqueda A</a:t>
            </a:r>
            <a:r>
              <a:rPr lang="en-US" baseline="30000"/>
              <a:t>*</a:t>
            </a:r>
            <a:endParaRPr lang="en-US" baseline="3000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462109"/>
            <a:ext cx="853440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Ejemplo de búsqueda A</a:t>
            </a:r>
            <a:r>
              <a:rPr lang="en-US" baseline="30000"/>
              <a:t>*</a:t>
            </a:r>
            <a:endParaRPr lang="en-US" baseline="3000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466872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/>
              <a:t>Ejemplo de búsqueda A</a:t>
            </a:r>
            <a:r>
              <a:rPr lang="en-US" baseline="30000"/>
              <a:t>*</a:t>
            </a:r>
            <a:endParaRPr lang="en-US" baseline="3000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275" y="1500211"/>
            <a:ext cx="8553450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Optimización de A*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dirty="0" smtClean="0"/>
              <a:t>Un algoritmo A, dependiendo de la función heurística, encontrará o no una </a:t>
            </a:r>
            <a:r>
              <a:rPr lang="es-ES" b="1" dirty="0" smtClean="0"/>
              <a:t>solución óptima</a:t>
            </a:r>
            <a:r>
              <a:rPr lang="es-E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s-ES" dirty="0" smtClean="0"/>
              <a:t>Si la función heurística es </a:t>
            </a:r>
            <a:r>
              <a:rPr lang="es-ES" b="1" dirty="0" smtClean="0"/>
              <a:t>consistente</a:t>
            </a:r>
            <a:r>
              <a:rPr lang="es-ES" dirty="0" smtClean="0"/>
              <a:t>, la optimización está asegurada.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8AC36E-121C-2549-B792-A71612E93099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Condición de consistencia </a:t>
            </a:r>
            <a:br>
              <a:rPr lang="es-ES" dirty="0" smtClean="0"/>
            </a:br>
            <a:r>
              <a:rPr lang="es-ES" dirty="0" smtClean="0"/>
              <a:t>(o monotonía)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475"/>
              </a:spcBef>
              <a:buClr>
                <a:srgbClr val="000000"/>
              </a:buClr>
              <a:buFont typeface="Times New Roman" pitchFamily="-107" charset="0"/>
              <a:buChar char="•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El nodo </a:t>
            </a:r>
            <a:r>
              <a:rPr lang="es-ES" i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</a:t>
            </a:r>
            <a:r>
              <a:rPr lang="es-ES" i="1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j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es sucesor de </a:t>
            </a:r>
            <a:r>
              <a:rPr lang="es-ES" i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</a:t>
            </a:r>
            <a:r>
              <a:rPr lang="es-ES" i="1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i</a:t>
            </a:r>
            <a:endParaRPr lang="es-ES" i="1" dirty="0" smtClean="0"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>
              <a:lnSpc>
                <a:spcPct val="90000"/>
              </a:lnSpc>
              <a:spcBef>
                <a:spcPts val="475"/>
              </a:spcBef>
              <a:buClr>
                <a:srgbClr val="000000"/>
              </a:buClr>
              <a:buFont typeface="Times New Roman" pitchFamily="-107" charset="0"/>
              <a:buChar char="•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h’(</a:t>
            </a:r>
            <a:r>
              <a:rPr lang="es-ES" i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</a:t>
            </a:r>
            <a:r>
              <a:rPr lang="es-ES" i="1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i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 = coste estimado desde </a:t>
            </a:r>
            <a:r>
              <a:rPr lang="es-ES" i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a la solución </a:t>
            </a:r>
            <a:r>
              <a:rPr lang="es-ES" i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t </a:t>
            </a:r>
            <a:endParaRPr lang="es-ES" dirty="0" smtClean="0"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>
              <a:lnSpc>
                <a:spcPct val="90000"/>
              </a:lnSpc>
              <a:spcBef>
                <a:spcPts val="475"/>
              </a:spcBef>
              <a:buClr>
                <a:srgbClr val="000000"/>
              </a:buClr>
              <a:buFont typeface="Times New Roman" pitchFamily="-107" charset="0"/>
              <a:buChar char="•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h’(</a:t>
            </a:r>
            <a:r>
              <a:rPr lang="es-ES" i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</a:t>
            </a:r>
            <a:r>
              <a:rPr lang="es-ES" i="1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i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 cumple la desigualdad triangular si:</a:t>
            </a:r>
          </a:p>
          <a:p>
            <a:pPr>
              <a:lnSpc>
                <a:spcPct val="90000"/>
              </a:lnSpc>
              <a:spcBef>
                <a:spcPts val="475"/>
              </a:spcBef>
              <a:buClr>
                <a:srgbClr val="000000"/>
              </a:buClr>
              <a:buFont typeface="Times New Roman" pitchFamily="-107" charset="0"/>
              <a:buChar char="•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endParaRPr lang="es-ES" dirty="0" smtClean="0"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>
              <a:lnSpc>
                <a:spcPct val="90000"/>
              </a:lnSpc>
              <a:spcBef>
                <a:spcPts val="475"/>
              </a:spcBef>
              <a:buClr>
                <a:srgbClr val="000000"/>
              </a:buClr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h’(</a:t>
            </a:r>
            <a:r>
              <a:rPr lang="es-ES" i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</a:t>
            </a:r>
            <a:r>
              <a:rPr lang="es-ES" i="1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i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 </a:t>
            </a:r>
            <a:r>
              <a:rPr lang="es-ES" dirty="0" smtClean="0">
                <a:ea typeface="Times New Roman" pitchFamily="-107" charset="0"/>
                <a:cs typeface="Arial" pitchFamily="-107" charset="0"/>
                <a:sym typeface="Times New Roman" pitchFamily="-107" charset="0"/>
              </a:rPr>
              <a:t>&lt;=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k(</a:t>
            </a:r>
            <a:r>
              <a:rPr lang="es-ES" i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</a:t>
            </a:r>
            <a:r>
              <a:rPr lang="es-ES" i="1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i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, </a:t>
            </a:r>
            <a:r>
              <a:rPr lang="es-ES" i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</a:t>
            </a:r>
            <a:r>
              <a:rPr lang="es-ES" i="1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j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 + h’(</a:t>
            </a:r>
            <a:r>
              <a:rPr lang="es-ES" i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</a:t>
            </a:r>
            <a:r>
              <a:rPr lang="es-ES" i="1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j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</a:t>
            </a:r>
          </a:p>
          <a:p>
            <a:pPr>
              <a:lnSpc>
                <a:spcPct val="90000"/>
              </a:lnSpc>
              <a:spcBef>
                <a:spcPts val="475"/>
              </a:spcBef>
              <a:buClr>
                <a:srgbClr val="000000"/>
              </a:buClr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endParaRPr lang="es-ES" dirty="0" smtClean="0"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>
              <a:lnSpc>
                <a:spcPct val="90000"/>
              </a:lnSpc>
              <a:spcBef>
                <a:spcPts val="475"/>
              </a:spcBef>
              <a:buClr>
                <a:srgbClr val="000000"/>
              </a:buClr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h’(</a:t>
            </a:r>
            <a:r>
              <a:rPr lang="es-ES" i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</a:t>
            </a:r>
            <a:r>
              <a:rPr lang="es-ES" i="1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i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 – h’(</a:t>
            </a:r>
            <a:r>
              <a:rPr lang="es-ES" i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</a:t>
            </a:r>
            <a:r>
              <a:rPr lang="es-ES" i="1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j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 </a:t>
            </a:r>
            <a:r>
              <a:rPr lang="es-ES" dirty="0" smtClean="0">
                <a:ea typeface="Times New Roman" pitchFamily="-107" charset="0"/>
                <a:cs typeface="Arial" pitchFamily="-107" charset="0"/>
                <a:sym typeface="Times New Roman" pitchFamily="-107" charset="0"/>
              </a:rPr>
              <a:t>&lt;=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k(</a:t>
            </a:r>
            <a:r>
              <a:rPr lang="es-ES" i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</a:t>
            </a:r>
            <a:r>
              <a:rPr lang="es-ES" i="1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i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, </a:t>
            </a:r>
            <a:r>
              <a:rPr lang="es-ES" i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</a:t>
            </a:r>
            <a:r>
              <a:rPr lang="es-ES" i="1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j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8AC36E-121C-2549-B792-A71612E93099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127653" y="3840186"/>
            <a:ext cx="3444875" cy="2946400"/>
            <a:chOff x="960438" y="1766888"/>
            <a:chExt cx="3444875" cy="2946400"/>
          </a:xfrm>
        </p:grpSpPr>
        <p:sp>
          <p:nvSpPr>
            <p:cNvPr id="6" name="Oval 2"/>
            <p:cNvSpPr>
              <a:spLocks/>
            </p:cNvSpPr>
            <p:nvPr/>
          </p:nvSpPr>
          <p:spPr bwMode="auto">
            <a:xfrm>
              <a:off x="1423988" y="2205038"/>
              <a:ext cx="144462" cy="1444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" name="Oval 3"/>
            <p:cNvSpPr>
              <a:spLocks/>
            </p:cNvSpPr>
            <p:nvPr/>
          </p:nvSpPr>
          <p:spPr bwMode="auto">
            <a:xfrm>
              <a:off x="4016375" y="2565400"/>
              <a:ext cx="144463" cy="1444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" name="Oval 4"/>
            <p:cNvSpPr>
              <a:spLocks/>
            </p:cNvSpPr>
            <p:nvPr/>
          </p:nvSpPr>
          <p:spPr bwMode="auto">
            <a:xfrm>
              <a:off x="2143125" y="4221163"/>
              <a:ext cx="144463" cy="1444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1566863" y="2420938"/>
              <a:ext cx="576262" cy="17287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2359025" y="2781300"/>
              <a:ext cx="1657350" cy="143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1639888" y="2276475"/>
              <a:ext cx="2376487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2" name="Rectangle 8"/>
            <p:cNvSpPr>
              <a:spLocks/>
            </p:cNvSpPr>
            <p:nvPr/>
          </p:nvSpPr>
          <p:spPr bwMode="auto">
            <a:xfrm>
              <a:off x="1116013" y="1766888"/>
              <a:ext cx="26511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40639" bIns="0">
              <a:prstTxWarp prst="textNoShape">
                <a:avLst/>
              </a:prstTxWarp>
              <a:spAutoFit/>
            </a:bodyPr>
            <a:lstStyle/>
            <a:p>
              <a:pPr marL="39688"/>
              <a:r>
                <a:rPr lang="es-ES" b="1" i="1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</a:t>
              </a:r>
              <a:r>
                <a:rPr lang="es-ES" b="1" i="1" baseline="-2500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i</a:t>
              </a:r>
            </a:p>
          </p:txBody>
        </p:sp>
        <p:sp>
          <p:nvSpPr>
            <p:cNvPr id="13" name="Rectangle 9"/>
            <p:cNvSpPr>
              <a:spLocks/>
            </p:cNvSpPr>
            <p:nvPr/>
          </p:nvSpPr>
          <p:spPr bwMode="auto">
            <a:xfrm>
              <a:off x="4140200" y="2205038"/>
              <a:ext cx="265113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40639" bIns="0">
              <a:prstTxWarp prst="textNoShape">
                <a:avLst/>
              </a:prstTxWarp>
              <a:spAutoFit/>
            </a:bodyPr>
            <a:lstStyle/>
            <a:p>
              <a:pPr marL="39688"/>
              <a:r>
                <a:rPr lang="es-ES" b="1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</a:t>
              </a:r>
              <a:r>
                <a:rPr lang="es-ES" b="1" i="1" baseline="-25000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j</a:t>
              </a:r>
            </a:p>
          </p:txBody>
        </p:sp>
        <p:sp>
          <p:nvSpPr>
            <p:cNvPr id="14" name="Rectangle 10"/>
            <p:cNvSpPr>
              <a:spLocks/>
            </p:cNvSpPr>
            <p:nvPr/>
          </p:nvSpPr>
          <p:spPr bwMode="auto">
            <a:xfrm>
              <a:off x="1998663" y="4437063"/>
              <a:ext cx="14605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40639" bIns="0">
              <a:prstTxWarp prst="textNoShape">
                <a:avLst/>
              </a:prstTxWarp>
              <a:spAutoFit/>
            </a:bodyPr>
            <a:lstStyle/>
            <a:p>
              <a:pPr marL="39688"/>
              <a:r>
                <a:rPr lang="es-ES" i="1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t</a:t>
              </a:r>
            </a:p>
          </p:txBody>
        </p:sp>
        <p:sp>
          <p:nvSpPr>
            <p:cNvPr id="15" name="Rectangle 11"/>
            <p:cNvSpPr>
              <a:spLocks/>
            </p:cNvSpPr>
            <p:nvPr/>
          </p:nvSpPr>
          <p:spPr bwMode="auto">
            <a:xfrm>
              <a:off x="2266950" y="1844675"/>
              <a:ext cx="965200" cy="40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/>
              <a:r>
                <a:rPr lang="es-ES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k(</a:t>
              </a:r>
              <a:r>
                <a:rPr lang="es-ES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</a:t>
              </a:r>
              <a:r>
                <a:rPr lang="es-ES" i="1" baseline="-25000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i</a:t>
              </a:r>
              <a:r>
                <a:rPr lang="es-ES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, </a:t>
              </a:r>
              <a:r>
                <a:rPr lang="es-ES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</a:t>
              </a:r>
              <a:r>
                <a:rPr lang="es-ES" i="1" baseline="-25000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j</a:t>
              </a:r>
              <a:r>
                <a:rPr lang="es-ES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)</a:t>
              </a:r>
            </a:p>
          </p:txBody>
        </p:sp>
        <p:sp>
          <p:nvSpPr>
            <p:cNvPr id="16" name="Rectangle 12"/>
            <p:cNvSpPr>
              <a:spLocks/>
            </p:cNvSpPr>
            <p:nvPr/>
          </p:nvSpPr>
          <p:spPr bwMode="auto">
            <a:xfrm>
              <a:off x="960438" y="3016250"/>
              <a:ext cx="624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40639" bIns="0">
              <a:prstTxWarp prst="textNoShape">
                <a:avLst/>
              </a:prstTxWarp>
              <a:spAutoFit/>
            </a:bodyPr>
            <a:lstStyle/>
            <a:p>
              <a:pPr marL="39688"/>
              <a:r>
                <a:rPr lang="es-ES" b="1" dirty="0" smtClean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h’(</a:t>
              </a:r>
              <a:r>
                <a:rPr lang="es-ES" b="1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</a:t>
              </a:r>
              <a:r>
                <a:rPr lang="es-ES" b="1" i="1" baseline="-25000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i</a:t>
              </a:r>
              <a:r>
                <a:rPr lang="es-ES" b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)</a:t>
              </a:r>
            </a:p>
          </p:txBody>
        </p:sp>
        <p:sp>
          <p:nvSpPr>
            <p:cNvPr id="17" name="Rectangle 13"/>
            <p:cNvSpPr>
              <a:spLocks/>
            </p:cNvSpPr>
            <p:nvPr/>
          </p:nvSpPr>
          <p:spPr bwMode="auto">
            <a:xfrm>
              <a:off x="3367088" y="3500438"/>
              <a:ext cx="57676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40639" bIns="0">
              <a:prstTxWarp prst="textNoShape">
                <a:avLst/>
              </a:prstTxWarp>
              <a:spAutoFit/>
            </a:bodyPr>
            <a:lstStyle/>
            <a:p>
              <a:pPr marL="39688"/>
              <a:r>
                <a:rPr lang="es-ES" dirty="0" smtClean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h’(</a:t>
              </a:r>
              <a:r>
                <a:rPr lang="es-ES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</a:t>
              </a:r>
              <a:r>
                <a:rPr lang="es-ES" i="1" baseline="-25000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j</a:t>
              </a:r>
              <a:r>
                <a:rPr lang="es-ES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1"/>
          <p:cNvSpPr>
            <a:spLocks noChangeShapeType="1"/>
          </p:cNvSpPr>
          <p:nvPr/>
        </p:nvSpPr>
        <p:spPr bwMode="auto">
          <a:xfrm>
            <a:off x="396875" y="3303588"/>
            <a:ext cx="9906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grpSp>
        <p:nvGrpSpPr>
          <p:cNvPr id="19459" name="Group 2"/>
          <p:cNvGrpSpPr>
            <a:grpSpLocks/>
          </p:cNvGrpSpPr>
          <p:nvPr/>
        </p:nvGrpSpPr>
        <p:grpSpPr bwMode="auto">
          <a:xfrm>
            <a:off x="774700" y="2998788"/>
            <a:ext cx="233363" cy="303212"/>
            <a:chOff x="0" y="0"/>
            <a:chExt cx="146" cy="191"/>
          </a:xfrm>
        </p:grpSpPr>
        <p:sp>
          <p:nvSpPr>
            <p:cNvPr id="19565" name="AutoShape 3"/>
            <p:cNvSpPr>
              <a:spLocks/>
            </p:cNvSpPr>
            <p:nvPr/>
          </p:nvSpPr>
          <p:spPr bwMode="auto">
            <a:xfrm>
              <a:off x="1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66" name="Rectangle 4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B</a:t>
              </a:r>
            </a:p>
          </p:txBody>
        </p:sp>
      </p:grpSp>
      <p:grpSp>
        <p:nvGrpSpPr>
          <p:cNvPr id="19460" name="Group 5"/>
          <p:cNvGrpSpPr>
            <a:grpSpLocks/>
          </p:cNvGrpSpPr>
          <p:nvPr/>
        </p:nvGrpSpPr>
        <p:grpSpPr bwMode="auto">
          <a:xfrm>
            <a:off x="774700" y="2693988"/>
            <a:ext cx="233363" cy="303212"/>
            <a:chOff x="0" y="0"/>
            <a:chExt cx="146" cy="191"/>
          </a:xfrm>
        </p:grpSpPr>
        <p:sp>
          <p:nvSpPr>
            <p:cNvPr id="19563" name="AutoShape 6"/>
            <p:cNvSpPr>
              <a:spLocks/>
            </p:cNvSpPr>
            <p:nvPr/>
          </p:nvSpPr>
          <p:spPr bwMode="auto">
            <a:xfrm>
              <a:off x="1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64" name="Rectangle 7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C</a:t>
              </a:r>
            </a:p>
          </p:txBody>
        </p:sp>
      </p:grpSp>
      <p:grpSp>
        <p:nvGrpSpPr>
          <p:cNvPr id="19461" name="Group 8"/>
          <p:cNvGrpSpPr>
            <a:grpSpLocks/>
          </p:cNvGrpSpPr>
          <p:nvPr/>
        </p:nvGrpSpPr>
        <p:grpSpPr bwMode="auto">
          <a:xfrm>
            <a:off x="771525" y="2389188"/>
            <a:ext cx="242888" cy="303212"/>
            <a:chOff x="0" y="0"/>
            <a:chExt cx="152" cy="191"/>
          </a:xfrm>
        </p:grpSpPr>
        <p:sp>
          <p:nvSpPr>
            <p:cNvPr id="19561" name="AutoShape 9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62" name="Rectangle 10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</a:p>
          </p:txBody>
        </p:sp>
      </p:grpSp>
      <p:grpSp>
        <p:nvGrpSpPr>
          <p:cNvPr id="19462" name="Group 11"/>
          <p:cNvGrpSpPr>
            <a:grpSpLocks/>
          </p:cNvGrpSpPr>
          <p:nvPr/>
        </p:nvGrpSpPr>
        <p:grpSpPr bwMode="auto">
          <a:xfrm>
            <a:off x="777875" y="2084388"/>
            <a:ext cx="228600" cy="303212"/>
            <a:chOff x="0" y="0"/>
            <a:chExt cx="144" cy="191"/>
          </a:xfrm>
        </p:grpSpPr>
        <p:sp>
          <p:nvSpPr>
            <p:cNvPr id="19559" name="AutoShape 12"/>
            <p:cNvSpPr>
              <a:spLocks/>
            </p:cNvSpPr>
            <p:nvPr/>
          </p:nvSpPr>
          <p:spPr bwMode="auto">
            <a:xfrm>
              <a:off x="0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60" name="Rectangle 13"/>
            <p:cNvSpPr>
              <a:spLocks/>
            </p:cNvSpPr>
            <p:nvPr/>
          </p:nvSpPr>
          <p:spPr bwMode="auto">
            <a:xfrm>
              <a:off x="0" y="4"/>
              <a:ext cx="14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</a:t>
              </a:r>
            </a:p>
          </p:txBody>
        </p:sp>
      </p:grpSp>
      <p:grpSp>
        <p:nvGrpSpPr>
          <p:cNvPr id="19463" name="Group 14"/>
          <p:cNvGrpSpPr>
            <a:grpSpLocks/>
          </p:cNvGrpSpPr>
          <p:nvPr/>
        </p:nvGrpSpPr>
        <p:grpSpPr bwMode="auto">
          <a:xfrm>
            <a:off x="777875" y="1779588"/>
            <a:ext cx="227013" cy="303212"/>
            <a:chOff x="0" y="0"/>
            <a:chExt cx="143" cy="191"/>
          </a:xfrm>
        </p:grpSpPr>
        <p:sp>
          <p:nvSpPr>
            <p:cNvPr id="19557" name="AutoShape 15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58" name="Rectangle 16"/>
            <p:cNvSpPr>
              <a:spLocks/>
            </p:cNvSpPr>
            <p:nvPr/>
          </p:nvSpPr>
          <p:spPr bwMode="auto">
            <a:xfrm>
              <a:off x="4" y="4"/>
              <a:ext cx="13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F</a:t>
              </a:r>
            </a:p>
          </p:txBody>
        </p:sp>
      </p:grpSp>
      <p:grpSp>
        <p:nvGrpSpPr>
          <p:cNvPr id="19464" name="Group 17"/>
          <p:cNvGrpSpPr>
            <a:grpSpLocks/>
          </p:cNvGrpSpPr>
          <p:nvPr/>
        </p:nvGrpSpPr>
        <p:grpSpPr bwMode="auto">
          <a:xfrm>
            <a:off x="771525" y="1474788"/>
            <a:ext cx="242888" cy="303212"/>
            <a:chOff x="0" y="0"/>
            <a:chExt cx="152" cy="191"/>
          </a:xfrm>
        </p:grpSpPr>
        <p:sp>
          <p:nvSpPr>
            <p:cNvPr id="19555" name="AutoShape 18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56" name="Rectangle 19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G</a:t>
              </a:r>
            </a:p>
          </p:txBody>
        </p:sp>
      </p:grpSp>
      <p:grpSp>
        <p:nvGrpSpPr>
          <p:cNvPr id="19465" name="Group 20"/>
          <p:cNvGrpSpPr>
            <a:grpSpLocks/>
          </p:cNvGrpSpPr>
          <p:nvPr/>
        </p:nvGrpSpPr>
        <p:grpSpPr bwMode="auto">
          <a:xfrm>
            <a:off x="771525" y="1169988"/>
            <a:ext cx="242888" cy="303212"/>
            <a:chOff x="0" y="0"/>
            <a:chExt cx="152" cy="191"/>
          </a:xfrm>
        </p:grpSpPr>
        <p:sp>
          <p:nvSpPr>
            <p:cNvPr id="19553" name="AutoShape 21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54" name="Rectangle 22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</a:t>
              </a:r>
            </a:p>
          </p:txBody>
        </p:sp>
      </p:grpSp>
      <p:grpSp>
        <p:nvGrpSpPr>
          <p:cNvPr id="19466" name="Group 23"/>
          <p:cNvGrpSpPr>
            <a:grpSpLocks/>
          </p:cNvGrpSpPr>
          <p:nvPr/>
        </p:nvGrpSpPr>
        <p:grpSpPr bwMode="auto">
          <a:xfrm>
            <a:off x="771525" y="865188"/>
            <a:ext cx="242888" cy="303212"/>
            <a:chOff x="0" y="0"/>
            <a:chExt cx="152" cy="191"/>
          </a:xfrm>
        </p:grpSpPr>
        <p:sp>
          <p:nvSpPr>
            <p:cNvPr id="19551" name="AutoShape 24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52" name="Rectangle 25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</a:p>
          </p:txBody>
        </p:sp>
      </p:grpSp>
      <p:sp>
        <p:nvSpPr>
          <p:cNvPr id="19467" name="Rectangle 26"/>
          <p:cNvSpPr>
            <a:spLocks/>
          </p:cNvSpPr>
          <p:nvPr/>
        </p:nvSpPr>
        <p:spPr bwMode="auto">
          <a:xfrm>
            <a:off x="227013" y="3390900"/>
            <a:ext cx="10606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Estado </a:t>
            </a:r>
            <a:r>
              <a:rPr lang="en-US" sz="14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inicial</a:t>
            </a:r>
            <a:endParaRPr lang="en-US" sz="1400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h’1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 4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h’2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-28</a:t>
            </a:r>
          </a:p>
        </p:txBody>
      </p:sp>
      <p:grpSp>
        <p:nvGrpSpPr>
          <p:cNvPr id="19468" name="Group 27"/>
          <p:cNvGrpSpPr>
            <a:grpSpLocks/>
          </p:cNvGrpSpPr>
          <p:nvPr/>
        </p:nvGrpSpPr>
        <p:grpSpPr bwMode="auto">
          <a:xfrm>
            <a:off x="3044825" y="3009900"/>
            <a:ext cx="233363" cy="303213"/>
            <a:chOff x="0" y="0"/>
            <a:chExt cx="146" cy="191"/>
          </a:xfrm>
        </p:grpSpPr>
        <p:sp>
          <p:nvSpPr>
            <p:cNvPr id="19549" name="AutoShape 28"/>
            <p:cNvSpPr>
              <a:spLocks/>
            </p:cNvSpPr>
            <p:nvPr/>
          </p:nvSpPr>
          <p:spPr bwMode="auto">
            <a:xfrm>
              <a:off x="1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50" name="Rectangle 29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B</a:t>
              </a:r>
            </a:p>
          </p:txBody>
        </p:sp>
      </p:grpSp>
      <p:grpSp>
        <p:nvGrpSpPr>
          <p:cNvPr id="19469" name="Group 30"/>
          <p:cNvGrpSpPr>
            <a:grpSpLocks/>
          </p:cNvGrpSpPr>
          <p:nvPr/>
        </p:nvGrpSpPr>
        <p:grpSpPr bwMode="auto">
          <a:xfrm>
            <a:off x="3044825" y="2705100"/>
            <a:ext cx="233363" cy="303213"/>
            <a:chOff x="0" y="0"/>
            <a:chExt cx="146" cy="191"/>
          </a:xfrm>
        </p:grpSpPr>
        <p:sp>
          <p:nvSpPr>
            <p:cNvPr id="19547" name="AutoShape 31"/>
            <p:cNvSpPr>
              <a:spLocks/>
            </p:cNvSpPr>
            <p:nvPr/>
          </p:nvSpPr>
          <p:spPr bwMode="auto">
            <a:xfrm>
              <a:off x="1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48" name="Rectangle 32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C</a:t>
              </a:r>
            </a:p>
          </p:txBody>
        </p:sp>
      </p:grpSp>
      <p:grpSp>
        <p:nvGrpSpPr>
          <p:cNvPr id="19470" name="Group 33"/>
          <p:cNvGrpSpPr>
            <a:grpSpLocks/>
          </p:cNvGrpSpPr>
          <p:nvPr/>
        </p:nvGrpSpPr>
        <p:grpSpPr bwMode="auto">
          <a:xfrm>
            <a:off x="3040063" y="2400300"/>
            <a:ext cx="242887" cy="303213"/>
            <a:chOff x="0" y="0"/>
            <a:chExt cx="152" cy="191"/>
          </a:xfrm>
        </p:grpSpPr>
        <p:sp>
          <p:nvSpPr>
            <p:cNvPr id="19545" name="AutoShape 34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46" name="Rectangle 35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</a:p>
          </p:txBody>
        </p:sp>
      </p:grpSp>
      <p:grpSp>
        <p:nvGrpSpPr>
          <p:cNvPr id="19471" name="Group 36"/>
          <p:cNvGrpSpPr>
            <a:grpSpLocks/>
          </p:cNvGrpSpPr>
          <p:nvPr/>
        </p:nvGrpSpPr>
        <p:grpSpPr bwMode="auto">
          <a:xfrm>
            <a:off x="3048000" y="2095500"/>
            <a:ext cx="227013" cy="303213"/>
            <a:chOff x="0" y="0"/>
            <a:chExt cx="143" cy="191"/>
          </a:xfrm>
        </p:grpSpPr>
        <p:sp>
          <p:nvSpPr>
            <p:cNvPr id="19543" name="AutoShape 37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44" name="Rectangle 38"/>
            <p:cNvSpPr>
              <a:spLocks/>
            </p:cNvSpPr>
            <p:nvPr/>
          </p:nvSpPr>
          <p:spPr bwMode="auto">
            <a:xfrm>
              <a:off x="0" y="4"/>
              <a:ext cx="14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</a:t>
              </a:r>
            </a:p>
          </p:txBody>
        </p:sp>
      </p:grpSp>
      <p:grpSp>
        <p:nvGrpSpPr>
          <p:cNvPr id="19472" name="Group 39"/>
          <p:cNvGrpSpPr>
            <a:grpSpLocks/>
          </p:cNvGrpSpPr>
          <p:nvPr/>
        </p:nvGrpSpPr>
        <p:grpSpPr bwMode="auto">
          <a:xfrm>
            <a:off x="3048000" y="1790700"/>
            <a:ext cx="227013" cy="303213"/>
            <a:chOff x="0" y="0"/>
            <a:chExt cx="143" cy="191"/>
          </a:xfrm>
        </p:grpSpPr>
        <p:sp>
          <p:nvSpPr>
            <p:cNvPr id="19541" name="AutoShape 40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42" name="Rectangle 41"/>
            <p:cNvSpPr>
              <a:spLocks/>
            </p:cNvSpPr>
            <p:nvPr/>
          </p:nvSpPr>
          <p:spPr bwMode="auto">
            <a:xfrm>
              <a:off x="4" y="4"/>
              <a:ext cx="13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F</a:t>
              </a:r>
            </a:p>
          </p:txBody>
        </p:sp>
      </p:grpSp>
      <p:grpSp>
        <p:nvGrpSpPr>
          <p:cNvPr id="19473" name="Group 42"/>
          <p:cNvGrpSpPr>
            <a:grpSpLocks/>
          </p:cNvGrpSpPr>
          <p:nvPr/>
        </p:nvGrpSpPr>
        <p:grpSpPr bwMode="auto">
          <a:xfrm>
            <a:off x="3040063" y="1485900"/>
            <a:ext cx="242887" cy="303213"/>
            <a:chOff x="0" y="0"/>
            <a:chExt cx="152" cy="191"/>
          </a:xfrm>
        </p:grpSpPr>
        <p:sp>
          <p:nvSpPr>
            <p:cNvPr id="19539" name="AutoShape 43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40" name="Rectangle 44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G</a:t>
              </a:r>
            </a:p>
          </p:txBody>
        </p:sp>
      </p:grpSp>
      <p:grpSp>
        <p:nvGrpSpPr>
          <p:cNvPr id="19474" name="Group 45"/>
          <p:cNvGrpSpPr>
            <a:grpSpLocks/>
          </p:cNvGrpSpPr>
          <p:nvPr/>
        </p:nvGrpSpPr>
        <p:grpSpPr bwMode="auto">
          <a:xfrm>
            <a:off x="3040063" y="1181100"/>
            <a:ext cx="242887" cy="303213"/>
            <a:chOff x="0" y="0"/>
            <a:chExt cx="152" cy="191"/>
          </a:xfrm>
        </p:grpSpPr>
        <p:sp>
          <p:nvSpPr>
            <p:cNvPr id="19537" name="AutoShape 46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38" name="Rectangle 47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</a:t>
              </a:r>
            </a:p>
          </p:txBody>
        </p:sp>
      </p:grpSp>
      <p:grpSp>
        <p:nvGrpSpPr>
          <p:cNvPr id="19475" name="Group 48"/>
          <p:cNvGrpSpPr>
            <a:grpSpLocks/>
          </p:cNvGrpSpPr>
          <p:nvPr/>
        </p:nvGrpSpPr>
        <p:grpSpPr bwMode="auto">
          <a:xfrm>
            <a:off x="2506663" y="3009900"/>
            <a:ext cx="242887" cy="303213"/>
            <a:chOff x="0" y="0"/>
            <a:chExt cx="152" cy="191"/>
          </a:xfrm>
        </p:grpSpPr>
        <p:sp>
          <p:nvSpPr>
            <p:cNvPr id="19535" name="AutoShape 49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36" name="Rectangle 50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</a:p>
          </p:txBody>
        </p:sp>
      </p:grpSp>
      <p:sp>
        <p:nvSpPr>
          <p:cNvPr id="19476" name="Rectangle 51"/>
          <p:cNvSpPr>
            <a:spLocks/>
          </p:cNvSpPr>
          <p:nvPr/>
        </p:nvSpPr>
        <p:spPr bwMode="auto">
          <a:xfrm>
            <a:off x="2514600" y="3390900"/>
            <a:ext cx="63269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h’1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 ?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h’2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?</a:t>
            </a:r>
          </a:p>
        </p:txBody>
      </p:sp>
      <p:sp>
        <p:nvSpPr>
          <p:cNvPr id="19477" name="Line 52"/>
          <p:cNvSpPr>
            <a:spLocks noChangeShapeType="1"/>
          </p:cNvSpPr>
          <p:nvPr/>
        </p:nvSpPr>
        <p:spPr bwMode="auto">
          <a:xfrm>
            <a:off x="2286000" y="3314700"/>
            <a:ext cx="1828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grpSp>
        <p:nvGrpSpPr>
          <p:cNvPr id="19478" name="Group 53"/>
          <p:cNvGrpSpPr>
            <a:grpSpLocks/>
          </p:cNvGrpSpPr>
          <p:nvPr/>
        </p:nvGrpSpPr>
        <p:grpSpPr bwMode="auto">
          <a:xfrm>
            <a:off x="5864225" y="3009900"/>
            <a:ext cx="233363" cy="303213"/>
            <a:chOff x="0" y="0"/>
            <a:chExt cx="146" cy="191"/>
          </a:xfrm>
        </p:grpSpPr>
        <p:sp>
          <p:nvSpPr>
            <p:cNvPr id="19533" name="AutoShape 54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34" name="Rectangle 55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B</a:t>
              </a:r>
            </a:p>
          </p:txBody>
        </p:sp>
      </p:grpSp>
      <p:grpSp>
        <p:nvGrpSpPr>
          <p:cNvPr id="19479" name="Group 56"/>
          <p:cNvGrpSpPr>
            <a:grpSpLocks/>
          </p:cNvGrpSpPr>
          <p:nvPr/>
        </p:nvGrpSpPr>
        <p:grpSpPr bwMode="auto">
          <a:xfrm>
            <a:off x="5864225" y="2705100"/>
            <a:ext cx="233363" cy="303213"/>
            <a:chOff x="0" y="0"/>
            <a:chExt cx="146" cy="191"/>
          </a:xfrm>
        </p:grpSpPr>
        <p:sp>
          <p:nvSpPr>
            <p:cNvPr id="19531" name="AutoShape 57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32" name="Rectangle 58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C</a:t>
              </a:r>
            </a:p>
          </p:txBody>
        </p:sp>
      </p:grpSp>
      <p:grpSp>
        <p:nvGrpSpPr>
          <p:cNvPr id="19480" name="Group 59"/>
          <p:cNvGrpSpPr>
            <a:grpSpLocks/>
          </p:cNvGrpSpPr>
          <p:nvPr/>
        </p:nvGrpSpPr>
        <p:grpSpPr bwMode="auto">
          <a:xfrm>
            <a:off x="5859463" y="2400300"/>
            <a:ext cx="242887" cy="303213"/>
            <a:chOff x="0" y="0"/>
            <a:chExt cx="152" cy="191"/>
          </a:xfrm>
        </p:grpSpPr>
        <p:sp>
          <p:nvSpPr>
            <p:cNvPr id="19529" name="AutoShape 60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30" name="Rectangle 61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</a:p>
          </p:txBody>
        </p:sp>
      </p:grpSp>
      <p:grpSp>
        <p:nvGrpSpPr>
          <p:cNvPr id="19481" name="Group 62"/>
          <p:cNvGrpSpPr>
            <a:grpSpLocks/>
          </p:cNvGrpSpPr>
          <p:nvPr/>
        </p:nvGrpSpPr>
        <p:grpSpPr bwMode="auto">
          <a:xfrm>
            <a:off x="5868988" y="2095500"/>
            <a:ext cx="227012" cy="303213"/>
            <a:chOff x="0" y="0"/>
            <a:chExt cx="143" cy="191"/>
          </a:xfrm>
        </p:grpSpPr>
        <p:sp>
          <p:nvSpPr>
            <p:cNvPr id="19527" name="AutoShape 63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28" name="Rectangle 64"/>
            <p:cNvSpPr>
              <a:spLocks/>
            </p:cNvSpPr>
            <p:nvPr/>
          </p:nvSpPr>
          <p:spPr bwMode="auto">
            <a:xfrm>
              <a:off x="1" y="4"/>
              <a:ext cx="14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</a:t>
              </a:r>
            </a:p>
          </p:txBody>
        </p:sp>
      </p:grpSp>
      <p:grpSp>
        <p:nvGrpSpPr>
          <p:cNvPr id="19482" name="Group 65"/>
          <p:cNvGrpSpPr>
            <a:grpSpLocks/>
          </p:cNvGrpSpPr>
          <p:nvPr/>
        </p:nvGrpSpPr>
        <p:grpSpPr bwMode="auto">
          <a:xfrm>
            <a:off x="5867400" y="1790700"/>
            <a:ext cx="227013" cy="303213"/>
            <a:chOff x="0" y="0"/>
            <a:chExt cx="143" cy="191"/>
          </a:xfrm>
        </p:grpSpPr>
        <p:sp>
          <p:nvSpPr>
            <p:cNvPr id="19525" name="AutoShape 66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26" name="Rectangle 67"/>
            <p:cNvSpPr>
              <a:spLocks/>
            </p:cNvSpPr>
            <p:nvPr/>
          </p:nvSpPr>
          <p:spPr bwMode="auto">
            <a:xfrm>
              <a:off x="4" y="4"/>
              <a:ext cx="13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F</a:t>
              </a:r>
            </a:p>
          </p:txBody>
        </p:sp>
      </p:grpSp>
      <p:grpSp>
        <p:nvGrpSpPr>
          <p:cNvPr id="19483" name="Group 68"/>
          <p:cNvGrpSpPr>
            <a:grpSpLocks/>
          </p:cNvGrpSpPr>
          <p:nvPr/>
        </p:nvGrpSpPr>
        <p:grpSpPr bwMode="auto">
          <a:xfrm>
            <a:off x="5859463" y="1485900"/>
            <a:ext cx="242887" cy="303213"/>
            <a:chOff x="0" y="0"/>
            <a:chExt cx="152" cy="191"/>
          </a:xfrm>
        </p:grpSpPr>
        <p:sp>
          <p:nvSpPr>
            <p:cNvPr id="19523" name="AutoShape 69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24" name="Rectangle 70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G</a:t>
              </a:r>
            </a:p>
          </p:txBody>
        </p:sp>
      </p:grpSp>
      <p:grpSp>
        <p:nvGrpSpPr>
          <p:cNvPr id="19484" name="Group 71"/>
          <p:cNvGrpSpPr>
            <a:grpSpLocks/>
          </p:cNvGrpSpPr>
          <p:nvPr/>
        </p:nvGrpSpPr>
        <p:grpSpPr bwMode="auto">
          <a:xfrm>
            <a:off x="5326063" y="3009900"/>
            <a:ext cx="242887" cy="303213"/>
            <a:chOff x="0" y="0"/>
            <a:chExt cx="152" cy="191"/>
          </a:xfrm>
        </p:grpSpPr>
        <p:sp>
          <p:nvSpPr>
            <p:cNvPr id="19521" name="AutoShape 72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22" name="Rectangle 73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</a:p>
          </p:txBody>
        </p:sp>
      </p:grpSp>
      <p:sp>
        <p:nvSpPr>
          <p:cNvPr id="19485" name="Rectangle 74"/>
          <p:cNvSpPr>
            <a:spLocks/>
          </p:cNvSpPr>
          <p:nvPr/>
        </p:nvSpPr>
        <p:spPr bwMode="auto">
          <a:xfrm>
            <a:off x="5334000" y="3390900"/>
            <a:ext cx="63269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h’1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 ?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h’2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?</a:t>
            </a:r>
          </a:p>
        </p:txBody>
      </p:sp>
      <p:sp>
        <p:nvSpPr>
          <p:cNvPr id="19486" name="Line 75"/>
          <p:cNvSpPr>
            <a:spLocks noChangeShapeType="1"/>
          </p:cNvSpPr>
          <p:nvPr/>
        </p:nvSpPr>
        <p:spPr bwMode="auto">
          <a:xfrm>
            <a:off x="5105400" y="3314700"/>
            <a:ext cx="1828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grpSp>
        <p:nvGrpSpPr>
          <p:cNvPr id="19487" name="Group 76"/>
          <p:cNvGrpSpPr>
            <a:grpSpLocks/>
          </p:cNvGrpSpPr>
          <p:nvPr/>
        </p:nvGrpSpPr>
        <p:grpSpPr bwMode="auto">
          <a:xfrm>
            <a:off x="4949825" y="5981700"/>
            <a:ext cx="233363" cy="303213"/>
            <a:chOff x="0" y="0"/>
            <a:chExt cx="146" cy="191"/>
          </a:xfrm>
        </p:grpSpPr>
        <p:sp>
          <p:nvSpPr>
            <p:cNvPr id="19519" name="AutoShape 77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20" name="Rectangle 78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B</a:t>
              </a:r>
            </a:p>
          </p:txBody>
        </p:sp>
      </p:grpSp>
      <p:grpSp>
        <p:nvGrpSpPr>
          <p:cNvPr id="19488" name="Group 79"/>
          <p:cNvGrpSpPr>
            <a:grpSpLocks/>
          </p:cNvGrpSpPr>
          <p:nvPr/>
        </p:nvGrpSpPr>
        <p:grpSpPr bwMode="auto">
          <a:xfrm>
            <a:off x="4949825" y="5676900"/>
            <a:ext cx="233363" cy="303213"/>
            <a:chOff x="0" y="0"/>
            <a:chExt cx="146" cy="191"/>
          </a:xfrm>
        </p:grpSpPr>
        <p:sp>
          <p:nvSpPr>
            <p:cNvPr id="19517" name="AutoShape 80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18" name="Rectangle 81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C</a:t>
              </a:r>
            </a:p>
          </p:txBody>
        </p:sp>
      </p:grpSp>
      <p:grpSp>
        <p:nvGrpSpPr>
          <p:cNvPr id="19489" name="Group 82"/>
          <p:cNvGrpSpPr>
            <a:grpSpLocks/>
          </p:cNvGrpSpPr>
          <p:nvPr/>
        </p:nvGrpSpPr>
        <p:grpSpPr bwMode="auto">
          <a:xfrm>
            <a:off x="4945063" y="5372100"/>
            <a:ext cx="242887" cy="303213"/>
            <a:chOff x="0" y="0"/>
            <a:chExt cx="152" cy="191"/>
          </a:xfrm>
        </p:grpSpPr>
        <p:sp>
          <p:nvSpPr>
            <p:cNvPr id="19515" name="AutoShape 83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16" name="Rectangle 84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</a:p>
          </p:txBody>
        </p:sp>
      </p:grpSp>
      <p:grpSp>
        <p:nvGrpSpPr>
          <p:cNvPr id="19490" name="Group 85"/>
          <p:cNvGrpSpPr>
            <a:grpSpLocks/>
          </p:cNvGrpSpPr>
          <p:nvPr/>
        </p:nvGrpSpPr>
        <p:grpSpPr bwMode="auto">
          <a:xfrm>
            <a:off x="4954588" y="5067300"/>
            <a:ext cx="227012" cy="303213"/>
            <a:chOff x="0" y="0"/>
            <a:chExt cx="143" cy="191"/>
          </a:xfrm>
        </p:grpSpPr>
        <p:sp>
          <p:nvSpPr>
            <p:cNvPr id="19513" name="AutoShape 86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14" name="Rectangle 87"/>
            <p:cNvSpPr>
              <a:spLocks/>
            </p:cNvSpPr>
            <p:nvPr/>
          </p:nvSpPr>
          <p:spPr bwMode="auto">
            <a:xfrm>
              <a:off x="1" y="4"/>
              <a:ext cx="14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</a:t>
              </a:r>
            </a:p>
          </p:txBody>
        </p:sp>
      </p:grpSp>
      <p:grpSp>
        <p:nvGrpSpPr>
          <p:cNvPr id="19491" name="Group 88"/>
          <p:cNvGrpSpPr>
            <a:grpSpLocks/>
          </p:cNvGrpSpPr>
          <p:nvPr/>
        </p:nvGrpSpPr>
        <p:grpSpPr bwMode="auto">
          <a:xfrm>
            <a:off x="4953000" y="4762500"/>
            <a:ext cx="227013" cy="303213"/>
            <a:chOff x="0" y="0"/>
            <a:chExt cx="143" cy="191"/>
          </a:xfrm>
        </p:grpSpPr>
        <p:sp>
          <p:nvSpPr>
            <p:cNvPr id="19511" name="AutoShape 89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12" name="Rectangle 90"/>
            <p:cNvSpPr>
              <a:spLocks/>
            </p:cNvSpPr>
            <p:nvPr/>
          </p:nvSpPr>
          <p:spPr bwMode="auto">
            <a:xfrm>
              <a:off x="4" y="4"/>
              <a:ext cx="13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F</a:t>
              </a:r>
            </a:p>
          </p:txBody>
        </p:sp>
      </p:grpSp>
      <p:grpSp>
        <p:nvGrpSpPr>
          <p:cNvPr id="19492" name="Group 91"/>
          <p:cNvGrpSpPr>
            <a:grpSpLocks/>
          </p:cNvGrpSpPr>
          <p:nvPr/>
        </p:nvGrpSpPr>
        <p:grpSpPr bwMode="auto">
          <a:xfrm>
            <a:off x="4945063" y="4457700"/>
            <a:ext cx="242887" cy="303213"/>
            <a:chOff x="0" y="0"/>
            <a:chExt cx="152" cy="191"/>
          </a:xfrm>
        </p:grpSpPr>
        <p:sp>
          <p:nvSpPr>
            <p:cNvPr id="19509" name="AutoShape 92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10" name="Rectangle 93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G</a:t>
              </a:r>
            </a:p>
          </p:txBody>
        </p:sp>
      </p:grpSp>
      <p:grpSp>
        <p:nvGrpSpPr>
          <p:cNvPr id="19493" name="Group 94"/>
          <p:cNvGrpSpPr>
            <a:grpSpLocks/>
          </p:cNvGrpSpPr>
          <p:nvPr/>
        </p:nvGrpSpPr>
        <p:grpSpPr bwMode="auto">
          <a:xfrm>
            <a:off x="4411663" y="5676900"/>
            <a:ext cx="242887" cy="303213"/>
            <a:chOff x="0" y="0"/>
            <a:chExt cx="152" cy="191"/>
          </a:xfrm>
        </p:grpSpPr>
        <p:sp>
          <p:nvSpPr>
            <p:cNvPr id="19507" name="AutoShape 95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08" name="Rectangle 96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</a:t>
              </a:r>
            </a:p>
          </p:txBody>
        </p:sp>
      </p:grpSp>
      <p:grpSp>
        <p:nvGrpSpPr>
          <p:cNvPr id="19494" name="Group 97"/>
          <p:cNvGrpSpPr>
            <a:grpSpLocks/>
          </p:cNvGrpSpPr>
          <p:nvPr/>
        </p:nvGrpSpPr>
        <p:grpSpPr bwMode="auto">
          <a:xfrm>
            <a:off x="4411663" y="5981700"/>
            <a:ext cx="242887" cy="303213"/>
            <a:chOff x="0" y="0"/>
            <a:chExt cx="152" cy="191"/>
          </a:xfrm>
        </p:grpSpPr>
        <p:sp>
          <p:nvSpPr>
            <p:cNvPr id="19505" name="AutoShape 98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06" name="Rectangle 99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</a:p>
          </p:txBody>
        </p:sp>
      </p:grpSp>
      <p:sp>
        <p:nvSpPr>
          <p:cNvPr id="19495" name="Rectangle 100"/>
          <p:cNvSpPr>
            <a:spLocks/>
          </p:cNvSpPr>
          <p:nvPr/>
        </p:nvSpPr>
        <p:spPr bwMode="auto">
          <a:xfrm>
            <a:off x="4419600" y="6362700"/>
            <a:ext cx="63269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h’1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 ?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h’2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?</a:t>
            </a:r>
          </a:p>
        </p:txBody>
      </p:sp>
      <p:sp>
        <p:nvSpPr>
          <p:cNvPr id="19496" name="Line 101"/>
          <p:cNvSpPr>
            <a:spLocks noChangeShapeType="1"/>
          </p:cNvSpPr>
          <p:nvPr/>
        </p:nvSpPr>
        <p:spPr bwMode="auto">
          <a:xfrm>
            <a:off x="4191000" y="6286500"/>
            <a:ext cx="1828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grpSp>
        <p:nvGrpSpPr>
          <p:cNvPr id="19497" name="Group 102"/>
          <p:cNvGrpSpPr>
            <a:grpSpLocks/>
          </p:cNvGrpSpPr>
          <p:nvPr/>
        </p:nvGrpSpPr>
        <p:grpSpPr bwMode="auto">
          <a:xfrm>
            <a:off x="6392863" y="3009900"/>
            <a:ext cx="242887" cy="303213"/>
            <a:chOff x="0" y="0"/>
            <a:chExt cx="152" cy="191"/>
          </a:xfrm>
        </p:grpSpPr>
        <p:sp>
          <p:nvSpPr>
            <p:cNvPr id="19503" name="AutoShape 103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04" name="Rectangle 104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</a:t>
              </a:r>
            </a:p>
          </p:txBody>
        </p:sp>
      </p:grpSp>
      <p:sp>
        <p:nvSpPr>
          <p:cNvPr id="19498" name="AutoShape 105"/>
          <p:cNvSpPr>
            <a:spLocks/>
          </p:cNvSpPr>
          <p:nvPr/>
        </p:nvSpPr>
        <p:spPr bwMode="auto">
          <a:xfrm>
            <a:off x="1752600" y="22479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499" name="AutoShape 106"/>
          <p:cNvSpPr>
            <a:spLocks/>
          </p:cNvSpPr>
          <p:nvPr/>
        </p:nvSpPr>
        <p:spPr bwMode="auto">
          <a:xfrm>
            <a:off x="7391400" y="21717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500" name="AutoShape 107"/>
          <p:cNvSpPr>
            <a:spLocks/>
          </p:cNvSpPr>
          <p:nvPr/>
        </p:nvSpPr>
        <p:spPr bwMode="auto">
          <a:xfrm>
            <a:off x="3748088" y="3954463"/>
            <a:ext cx="368300" cy="517525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8181" y="0"/>
                </a:moveTo>
                <a:lnTo>
                  <a:pt x="17520" y="15264"/>
                </a:lnTo>
                <a:lnTo>
                  <a:pt x="21600" y="13991"/>
                </a:lnTo>
                <a:lnTo>
                  <a:pt x="16552" y="21600"/>
                </a:lnTo>
                <a:lnTo>
                  <a:pt x="5237" y="19054"/>
                </a:lnTo>
                <a:lnTo>
                  <a:pt x="9338" y="17795"/>
                </a:lnTo>
                <a:lnTo>
                  <a:pt x="0" y="2517"/>
                </a:lnTo>
                <a:lnTo>
                  <a:pt x="8181" y="0"/>
                </a:lnTo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501" name="AutoShape 108"/>
          <p:cNvSpPr>
            <a:spLocks/>
          </p:cNvSpPr>
          <p:nvPr/>
        </p:nvSpPr>
        <p:spPr bwMode="auto">
          <a:xfrm>
            <a:off x="4495800" y="24003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502" name="Rectangle 1"/>
          <p:cNvSpPr>
            <a:spLocks noGrp="1" noChangeArrowheads="1"/>
          </p:cNvSpPr>
          <p:nvPr>
            <p:ph type="title"/>
          </p:nvPr>
        </p:nvSpPr>
        <p:spPr>
          <a:xfrm>
            <a:off x="687388" y="0"/>
            <a:ext cx="7775575" cy="1146175"/>
          </a:xfrm>
        </p:spPr>
        <p:txBody>
          <a:bodyPr rIns="39200"/>
          <a:lstStyle/>
          <a:p>
            <a:pPr marL="38100" indent="0" eaLnBrk="1" hangingPunct="1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/>
              <a:t>Importancia del estimador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Condición de consistencia </a:t>
            </a:r>
            <a:br>
              <a:rPr lang="es-ES" dirty="0" smtClean="0"/>
            </a:br>
            <a:r>
              <a:rPr lang="es-ES" dirty="0" smtClean="0"/>
              <a:t>(o monotonía)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475"/>
              </a:spcBef>
              <a:buClr>
                <a:srgbClr val="000000"/>
              </a:buClr>
              <a:buFont typeface="Times New Roman" pitchFamily="-107" charset="0"/>
              <a:buChar char="•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En la figura, la función heurística es consistente: </a:t>
            </a:r>
            <a:r>
              <a:rPr lang="es-ES" dirty="0" smtClean="0">
                <a:ea typeface="Arial" pitchFamily="-107" charset="0"/>
                <a:cs typeface="Arial" pitchFamily="-107" charset="0"/>
              </a:rPr>
              <a:t>h’(</a:t>
            </a:r>
            <a:r>
              <a:rPr lang="es-ES" i="1" dirty="0" smtClean="0">
                <a:ea typeface="Arial" pitchFamily="-107" charset="0"/>
                <a:cs typeface="Arial" pitchFamily="-107" charset="0"/>
              </a:rPr>
              <a:t>n</a:t>
            </a:r>
            <a:r>
              <a:rPr lang="es-ES" i="1" baseline="-25000" dirty="0" smtClean="0">
                <a:ea typeface="Arial" pitchFamily="-107" charset="0"/>
                <a:cs typeface="Arial" pitchFamily="-107" charset="0"/>
              </a:rPr>
              <a:t>i</a:t>
            </a:r>
            <a:r>
              <a:rPr lang="es-ES" dirty="0" smtClean="0">
                <a:ea typeface="Arial" pitchFamily="-107" charset="0"/>
                <a:cs typeface="Arial" pitchFamily="-107" charset="0"/>
              </a:rPr>
              <a:t>) – h’(</a:t>
            </a:r>
            <a:r>
              <a:rPr lang="es-ES" i="1" dirty="0" smtClean="0">
                <a:ea typeface="Arial" pitchFamily="-107" charset="0"/>
                <a:cs typeface="Arial" pitchFamily="-107" charset="0"/>
              </a:rPr>
              <a:t>n</a:t>
            </a:r>
            <a:r>
              <a:rPr lang="es-ES" i="1" baseline="-25000" dirty="0" smtClean="0">
                <a:ea typeface="Arial" pitchFamily="-107" charset="0"/>
                <a:cs typeface="Arial" pitchFamily="-107" charset="0"/>
              </a:rPr>
              <a:t>j</a:t>
            </a:r>
            <a:r>
              <a:rPr lang="es-ES" dirty="0" smtClean="0">
                <a:ea typeface="Arial" pitchFamily="-107" charset="0"/>
                <a:cs typeface="Arial" pitchFamily="-107" charset="0"/>
              </a:rPr>
              <a:t>) </a:t>
            </a:r>
            <a:r>
              <a:rPr lang="es-ES" dirty="0" smtClean="0">
                <a:ea typeface="Arial" pitchFamily="-107" charset="0"/>
                <a:cs typeface="Arial" pitchFamily="-107" charset="0"/>
                <a:sym typeface="Symbol" pitchFamily="-107" charset="2"/>
              </a:rPr>
              <a:t>&lt;=</a:t>
            </a:r>
            <a:r>
              <a:rPr lang="es-ES" dirty="0" smtClean="0">
                <a:ea typeface="Arial" pitchFamily="-107" charset="0"/>
                <a:cs typeface="Arial" pitchFamily="-107" charset="0"/>
              </a:rPr>
              <a:t> k(</a:t>
            </a:r>
            <a:r>
              <a:rPr lang="es-ES" i="1" dirty="0" smtClean="0">
                <a:ea typeface="Arial" pitchFamily="-107" charset="0"/>
                <a:cs typeface="Arial" pitchFamily="-107" charset="0"/>
              </a:rPr>
              <a:t>n</a:t>
            </a:r>
            <a:r>
              <a:rPr lang="es-ES" i="1" baseline="-25000" dirty="0" smtClean="0">
                <a:ea typeface="Arial" pitchFamily="-107" charset="0"/>
                <a:cs typeface="Arial" pitchFamily="-107" charset="0"/>
              </a:rPr>
              <a:t>i</a:t>
            </a:r>
            <a:r>
              <a:rPr lang="es-ES" dirty="0" smtClean="0">
                <a:ea typeface="Arial" pitchFamily="-107" charset="0"/>
                <a:cs typeface="Arial" pitchFamily="-107" charset="0"/>
              </a:rPr>
              <a:t> , </a:t>
            </a:r>
            <a:r>
              <a:rPr lang="es-ES" i="1" dirty="0" smtClean="0">
                <a:ea typeface="Arial" pitchFamily="-107" charset="0"/>
                <a:cs typeface="Arial" pitchFamily="-107" charset="0"/>
              </a:rPr>
              <a:t>n</a:t>
            </a:r>
            <a:r>
              <a:rPr lang="es-ES" i="1" baseline="-25000" dirty="0" smtClean="0">
                <a:ea typeface="Arial" pitchFamily="-107" charset="0"/>
                <a:cs typeface="Arial" pitchFamily="-107" charset="0"/>
              </a:rPr>
              <a:t>j</a:t>
            </a:r>
            <a:r>
              <a:rPr lang="es-ES" dirty="0" smtClean="0">
                <a:ea typeface="Arial" pitchFamily="-107" charset="0"/>
                <a:cs typeface="Arial" pitchFamily="-107" charset="0"/>
              </a:rPr>
              <a:t>).</a:t>
            </a:r>
            <a:endParaRPr lang="es-ES" dirty="0" smtClean="0"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>
              <a:lnSpc>
                <a:spcPct val="90000"/>
              </a:lnSpc>
              <a:spcBef>
                <a:spcPts val="475"/>
              </a:spcBef>
              <a:buClr>
                <a:srgbClr val="000000"/>
              </a:buClr>
              <a:buFont typeface="Times New Roman" pitchFamily="-107" charset="0"/>
              <a:buChar char="•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endParaRPr lang="es-ES" dirty="0" smtClean="0"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>
              <a:lnSpc>
                <a:spcPct val="90000"/>
              </a:lnSpc>
              <a:spcBef>
                <a:spcPts val="475"/>
              </a:spcBef>
              <a:buClr>
                <a:srgbClr val="000000"/>
              </a:buClr>
              <a:buFont typeface="Times New Roman" pitchFamily="-107" charset="0"/>
              <a:buChar char="•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Si por ejemplo h’(</a:t>
            </a:r>
            <a:r>
              <a:rPr lang="es-ES" i="1" dirty="0" smtClean="0">
                <a:ea typeface="Arial" pitchFamily="-107" charset="0"/>
                <a:cs typeface="Arial" pitchFamily="-107" charset="0"/>
              </a:rPr>
              <a:t>n</a:t>
            </a:r>
            <a:r>
              <a:rPr lang="es-ES" i="1" baseline="-25000" dirty="0" smtClean="0">
                <a:ea typeface="Arial" pitchFamily="-107" charset="0"/>
                <a:cs typeface="Arial" pitchFamily="-107" charset="0"/>
              </a:rPr>
              <a:t>j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 fuera 4, la heurística no sería consistente.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8AC36E-121C-2549-B792-A71612E93099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857752" y="3840186"/>
            <a:ext cx="3714776" cy="2946400"/>
            <a:chOff x="690537" y="1766888"/>
            <a:chExt cx="3714776" cy="2946400"/>
          </a:xfrm>
        </p:grpSpPr>
        <p:sp>
          <p:nvSpPr>
            <p:cNvPr id="6" name="Oval 2"/>
            <p:cNvSpPr>
              <a:spLocks/>
            </p:cNvSpPr>
            <p:nvPr/>
          </p:nvSpPr>
          <p:spPr bwMode="auto">
            <a:xfrm>
              <a:off x="1423988" y="2205038"/>
              <a:ext cx="144462" cy="1444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7" name="Oval 3"/>
            <p:cNvSpPr>
              <a:spLocks/>
            </p:cNvSpPr>
            <p:nvPr/>
          </p:nvSpPr>
          <p:spPr bwMode="auto">
            <a:xfrm>
              <a:off x="4016375" y="2565400"/>
              <a:ext cx="144463" cy="1444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8" name="Oval 4"/>
            <p:cNvSpPr>
              <a:spLocks/>
            </p:cNvSpPr>
            <p:nvPr/>
          </p:nvSpPr>
          <p:spPr bwMode="auto">
            <a:xfrm>
              <a:off x="2143125" y="4221163"/>
              <a:ext cx="144463" cy="1444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1566863" y="2420938"/>
              <a:ext cx="576262" cy="17287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 dirty="0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2359025" y="2781300"/>
              <a:ext cx="1657350" cy="143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 dirty="0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1639888" y="2276475"/>
              <a:ext cx="2376487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 dirty="0"/>
            </a:p>
          </p:txBody>
        </p:sp>
        <p:sp>
          <p:nvSpPr>
            <p:cNvPr id="12" name="Rectangle 8"/>
            <p:cNvSpPr>
              <a:spLocks/>
            </p:cNvSpPr>
            <p:nvPr/>
          </p:nvSpPr>
          <p:spPr bwMode="auto">
            <a:xfrm>
              <a:off x="1116013" y="1766888"/>
              <a:ext cx="26511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40639" bIns="0">
              <a:prstTxWarp prst="textNoShape">
                <a:avLst/>
              </a:prstTxWarp>
              <a:spAutoFit/>
            </a:bodyPr>
            <a:lstStyle/>
            <a:p>
              <a:pPr marL="39688"/>
              <a:r>
                <a:rPr lang="es-ES" b="1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</a:t>
              </a:r>
              <a:r>
                <a:rPr lang="es-ES" b="1" i="1" baseline="-25000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i</a:t>
              </a:r>
            </a:p>
          </p:txBody>
        </p:sp>
        <p:sp>
          <p:nvSpPr>
            <p:cNvPr id="13" name="Rectangle 9"/>
            <p:cNvSpPr>
              <a:spLocks/>
            </p:cNvSpPr>
            <p:nvPr/>
          </p:nvSpPr>
          <p:spPr bwMode="auto">
            <a:xfrm>
              <a:off x="4140200" y="2205038"/>
              <a:ext cx="265113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40639" bIns="0">
              <a:prstTxWarp prst="textNoShape">
                <a:avLst/>
              </a:prstTxWarp>
              <a:spAutoFit/>
            </a:bodyPr>
            <a:lstStyle/>
            <a:p>
              <a:pPr marL="39688"/>
              <a:r>
                <a:rPr lang="es-ES" b="1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</a:t>
              </a:r>
              <a:r>
                <a:rPr lang="es-ES" b="1" i="1" baseline="-25000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j</a:t>
              </a:r>
            </a:p>
          </p:txBody>
        </p:sp>
        <p:sp>
          <p:nvSpPr>
            <p:cNvPr id="14" name="Rectangle 10"/>
            <p:cNvSpPr>
              <a:spLocks/>
            </p:cNvSpPr>
            <p:nvPr/>
          </p:nvSpPr>
          <p:spPr bwMode="auto">
            <a:xfrm>
              <a:off x="1998663" y="4437063"/>
              <a:ext cx="14605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40639" bIns="0">
              <a:prstTxWarp prst="textNoShape">
                <a:avLst/>
              </a:prstTxWarp>
              <a:spAutoFit/>
            </a:bodyPr>
            <a:lstStyle/>
            <a:p>
              <a:pPr marL="39688"/>
              <a:r>
                <a:rPr lang="es-ES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t</a:t>
              </a:r>
            </a:p>
          </p:txBody>
        </p:sp>
        <p:sp>
          <p:nvSpPr>
            <p:cNvPr id="15" name="Rectangle 11"/>
            <p:cNvSpPr>
              <a:spLocks/>
            </p:cNvSpPr>
            <p:nvPr/>
          </p:nvSpPr>
          <p:spPr bwMode="auto">
            <a:xfrm>
              <a:off x="2266949" y="1844675"/>
              <a:ext cx="1209669" cy="40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/>
              <a:r>
                <a:rPr lang="es-ES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k(</a:t>
              </a:r>
              <a:r>
                <a:rPr lang="es-ES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</a:t>
              </a:r>
              <a:r>
                <a:rPr lang="es-ES" i="1" baseline="-25000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i</a:t>
              </a:r>
              <a:r>
                <a:rPr lang="es-ES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, </a:t>
              </a:r>
              <a:r>
                <a:rPr lang="es-ES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</a:t>
              </a:r>
              <a:r>
                <a:rPr lang="es-ES" i="1" baseline="-25000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j</a:t>
              </a:r>
              <a:r>
                <a:rPr lang="es-ES" dirty="0" smtClean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) = 4</a:t>
              </a:r>
              <a:endParaRPr lang="es-ES" dirty="0">
                <a:solidFill>
                  <a:schemeClr val="tx1"/>
                </a:solidFill>
                <a:ea typeface="Arial" pitchFamily="-107" charset="0"/>
                <a:cs typeface="Arial" pitchFamily="-107" charset="0"/>
              </a:endParaRPr>
            </a:p>
          </p:txBody>
        </p:sp>
        <p:sp>
          <p:nvSpPr>
            <p:cNvPr id="16" name="Rectangle 12"/>
            <p:cNvSpPr>
              <a:spLocks/>
            </p:cNvSpPr>
            <p:nvPr/>
          </p:nvSpPr>
          <p:spPr bwMode="auto">
            <a:xfrm>
              <a:off x="690537" y="3016250"/>
              <a:ext cx="11346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40639" bIns="0">
              <a:prstTxWarp prst="textNoShape">
                <a:avLst/>
              </a:prstTxWarp>
              <a:spAutoFit/>
            </a:bodyPr>
            <a:lstStyle/>
            <a:p>
              <a:pPr marL="39688"/>
              <a:r>
                <a:rPr lang="es-ES" b="1" dirty="0" smtClean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h’(</a:t>
              </a:r>
              <a:r>
                <a:rPr lang="es-ES" b="1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</a:t>
              </a:r>
              <a:r>
                <a:rPr lang="es-ES" b="1" i="1" baseline="-25000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i</a:t>
              </a:r>
              <a:r>
                <a:rPr lang="es-ES" b="1" dirty="0" smtClean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) = 10</a:t>
              </a:r>
              <a:endParaRPr lang="es-ES" b="1" dirty="0">
                <a:solidFill>
                  <a:schemeClr val="tx1"/>
                </a:solidFill>
                <a:ea typeface="Arial" pitchFamily="-107" charset="0"/>
                <a:cs typeface="Arial" pitchFamily="-107" charset="0"/>
              </a:endParaRPr>
            </a:p>
          </p:txBody>
        </p:sp>
        <p:sp>
          <p:nvSpPr>
            <p:cNvPr id="17" name="Rectangle 13"/>
            <p:cNvSpPr>
              <a:spLocks/>
            </p:cNvSpPr>
            <p:nvPr/>
          </p:nvSpPr>
          <p:spPr bwMode="auto">
            <a:xfrm>
              <a:off x="3367088" y="3500438"/>
              <a:ext cx="9598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40639" bIns="0">
              <a:prstTxWarp prst="textNoShape">
                <a:avLst/>
              </a:prstTxWarp>
              <a:spAutoFit/>
            </a:bodyPr>
            <a:lstStyle/>
            <a:p>
              <a:pPr marL="39688"/>
              <a:r>
                <a:rPr lang="es-ES" dirty="0" smtClean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h’(</a:t>
              </a:r>
              <a:r>
                <a:rPr lang="es-ES" i="1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n</a:t>
              </a:r>
              <a:r>
                <a:rPr lang="es-ES" i="1" baseline="-25000" dirty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j</a:t>
              </a:r>
              <a:r>
                <a:rPr lang="es-ES" dirty="0" smtClean="0">
                  <a:solidFill>
                    <a:schemeClr val="tx1"/>
                  </a:solidFill>
                  <a:ea typeface="Arial" pitchFamily="-107" charset="0"/>
                  <a:cs typeface="Arial" pitchFamily="-107" charset="0"/>
                </a:rPr>
                <a:t>) = 8</a:t>
              </a:r>
              <a:endParaRPr lang="es-ES" dirty="0">
                <a:solidFill>
                  <a:schemeClr val="tx1"/>
                </a:solidFill>
                <a:ea typeface="Arial" pitchFamily="-107" charset="0"/>
                <a:cs typeface="Arial" pitchFamily="-107" charset="0"/>
              </a:endParaRPr>
            </a:p>
          </p:txBody>
        </p:sp>
      </p:grp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Condición de consistencia </a:t>
            </a:r>
            <a:br>
              <a:rPr lang="es-ES" dirty="0" smtClean="0"/>
            </a:br>
            <a:r>
              <a:rPr lang="es-ES" dirty="0" smtClean="0"/>
              <a:t>(o monotonía)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_tradnl" dirty="0" smtClean="0"/>
              <a:t>Se puede demostrar que toda heurística consistente es </a:t>
            </a:r>
            <a:r>
              <a:rPr lang="es-ES_tradnl" b="1" dirty="0" smtClean="0"/>
              <a:t>también admisible</a:t>
            </a:r>
            <a:r>
              <a:rPr lang="es-ES_tradnl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dirty="0" smtClean="0"/>
              <a:t>La consistencia es una exigencia </a:t>
            </a:r>
            <a:r>
              <a:rPr lang="es-ES_tradnl" b="1" dirty="0" smtClean="0"/>
              <a:t>más estricta</a:t>
            </a:r>
            <a:r>
              <a:rPr lang="es-ES_tradnl" dirty="0" smtClean="0"/>
              <a:t> que la admisibilidad.</a:t>
            </a:r>
          </a:p>
          <a:p>
            <a:pPr eaLnBrk="1" hangingPunct="1">
              <a:lnSpc>
                <a:spcPct val="90000"/>
              </a:lnSpc>
            </a:pPr>
            <a:r>
              <a:rPr lang="es-ES_tradnl" dirty="0" smtClean="0"/>
              <a:t>En la practica, las heurísticas admisibles que se usan suelen cumplir la propiedad de consistencia. </a:t>
            </a:r>
          </a:p>
          <a:p>
            <a:pPr eaLnBrk="1" hangingPunct="1">
              <a:lnSpc>
                <a:spcPct val="90000"/>
              </a:lnSpc>
            </a:pPr>
            <a:r>
              <a:rPr lang="es-ES_tradnl" dirty="0" smtClean="0"/>
              <a:t>Si </a:t>
            </a:r>
            <a:r>
              <a:rPr lang="es-ES_tradnl" i="1" dirty="0" smtClean="0"/>
              <a:t>h’(n)</a:t>
            </a:r>
            <a:r>
              <a:rPr lang="es-ES_tradnl" dirty="0" smtClean="0"/>
              <a:t> es consistente, entonces los valores de </a:t>
            </a:r>
            <a:r>
              <a:rPr lang="es-ES_tradnl" i="1" dirty="0" smtClean="0"/>
              <a:t>f’(n)</a:t>
            </a:r>
            <a:r>
              <a:rPr lang="es-ES_tradnl" dirty="0" smtClean="0"/>
              <a:t>, a lo largo de cualquier camino, no disminuyen.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8AC36E-121C-2549-B792-A71612E93099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Admisibilidad de A* 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800" dirty="0" smtClean="0"/>
              <a:t>Una función heurística es </a:t>
            </a:r>
            <a:r>
              <a:rPr lang="es-ES" sz="2800" b="1" dirty="0" smtClean="0"/>
              <a:t>admisible</a:t>
            </a:r>
            <a:r>
              <a:rPr lang="es-ES" sz="2800" dirty="0" smtClean="0"/>
              <a:t> si se cumple la siguiente propiedad:</a:t>
            </a:r>
          </a:p>
          <a:p>
            <a:pPr algn="ctr" eaLnBrk="1" hangingPunct="1">
              <a:lnSpc>
                <a:spcPct val="90000"/>
              </a:lnSpc>
              <a:buNone/>
            </a:pPr>
            <a:endParaRPr lang="es-ES" sz="2800" dirty="0" smtClean="0"/>
          </a:p>
          <a:p>
            <a:pPr algn="ctr" eaLnBrk="1" hangingPunct="1">
              <a:lnSpc>
                <a:spcPct val="90000"/>
              </a:lnSpc>
              <a:buNone/>
            </a:pPr>
            <a:r>
              <a:rPr lang="es-ES" sz="2800" i="1" dirty="0" smtClean="0"/>
              <a:t>para todo</a:t>
            </a:r>
            <a:r>
              <a:rPr lang="es-ES" sz="2800" dirty="0" smtClean="0"/>
              <a:t> n:  0 </a:t>
            </a:r>
            <a:r>
              <a:rPr lang="es-ES" sz="2800" dirty="0" smtClean="0">
                <a:sym typeface="Symbol" pitchFamily="-107" charset="2"/>
              </a:rPr>
              <a:t>&lt;=</a:t>
            </a:r>
            <a:r>
              <a:rPr lang="es-ES" sz="2800" dirty="0" smtClean="0"/>
              <a:t> h’(n) </a:t>
            </a:r>
            <a:r>
              <a:rPr lang="es-ES" sz="2800" dirty="0" smtClean="0">
                <a:sym typeface="Symbol" pitchFamily="-107" charset="2"/>
              </a:rPr>
              <a:t>&lt;=</a:t>
            </a:r>
            <a:r>
              <a:rPr lang="es-ES" sz="2800" dirty="0" smtClean="0"/>
              <a:t> h(n)</a:t>
            </a:r>
          </a:p>
          <a:p>
            <a:pPr algn="ctr" eaLnBrk="1" hangingPunct="1">
              <a:lnSpc>
                <a:spcPct val="90000"/>
              </a:lnSpc>
              <a:buNone/>
            </a:pPr>
            <a:endParaRPr lang="es-ES" sz="2800" dirty="0" smtClean="0"/>
          </a:p>
          <a:p>
            <a:pPr algn="just" eaLnBrk="1" hangingPunct="1">
              <a:lnSpc>
                <a:spcPct val="90000"/>
              </a:lnSpc>
            </a:pPr>
            <a:r>
              <a:rPr lang="es-ES" sz="2800" dirty="0" smtClean="0"/>
              <a:t>Por lo tanto, h’(n) ha de ser un estimador optimista, </a:t>
            </a:r>
            <a:r>
              <a:rPr lang="es-ES" sz="2800" b="1" dirty="0" smtClean="0"/>
              <a:t>nunca ha de sobreestimar</a:t>
            </a:r>
            <a:r>
              <a:rPr lang="es-ES" sz="2800" dirty="0" smtClean="0"/>
              <a:t> h(n).</a:t>
            </a:r>
          </a:p>
          <a:p>
            <a:pPr eaLnBrk="1" hangingPunct="1">
              <a:lnSpc>
                <a:spcPct val="90000"/>
              </a:lnSpc>
            </a:pPr>
            <a:r>
              <a:rPr lang="es-ES" sz="2800" dirty="0" smtClean="0"/>
              <a:t>Usar una función heurística admisible garantiza que un nodo en el camino óptimo no pueda parecer tan malo como para no considerarlo nunca.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8AC36E-121C-2549-B792-A71612E93099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 de no admisibilidad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	          A (h=3)	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	  	     / \			</a:t>
            </a:r>
            <a:r>
              <a:rPr lang="es-ES" sz="2000" dirty="0" smtClean="0"/>
              <a:t>coste operación = 1</a:t>
            </a:r>
            <a:endParaRPr lang="es-ES" sz="2000" dirty="0" smtClean="0">
              <a:solidFill>
                <a:srgbClr val="ED1D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                /    \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       B (h’=2)   C (h’=4)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	          |       |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	          |       |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       D (h’=1)   E (h’=1)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	          |       |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	          |       |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       F (h’=1)   G (solución) 	</a:t>
            </a:r>
            <a:r>
              <a:rPr lang="es-ES" sz="2000" i="1" dirty="0" smtClean="0"/>
              <a:t>h’</a:t>
            </a:r>
            <a:r>
              <a:rPr lang="es-ES" sz="2000" dirty="0" smtClean="0"/>
              <a:t> en la solución = 0</a:t>
            </a:r>
            <a:endParaRPr lang="es-ES" sz="2000" dirty="0" smtClean="0">
              <a:solidFill>
                <a:srgbClr val="ED1D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	          |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	          |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             L (h’=1)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	          |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	          |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ED1D00"/>
                </a:solidFill>
              </a:rPr>
              <a:t>             M (solución)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8AC36E-121C-2549-B792-A71612E93099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ea typeface="Arial" pitchFamily="-107" charset="0"/>
                <a:cs typeface="Arial" pitchFamily="-107" charset="0"/>
              </a:rPr>
              <a:t>Algoritmos más o menos informados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Dado un problema, existen tantos A* para resolverlo como heurísticas podamos definir.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8AC36E-121C-2549-B792-A71612E93099}" type="slidenum">
              <a:rPr lang="es-ES" noProof="0" smtClean="0"/>
              <a:pPr>
                <a:defRPr/>
              </a:pPr>
              <a:t>44</a:t>
            </a:fld>
            <a:endParaRPr lang="es-ES" noProof="0"/>
          </a:p>
        </p:txBody>
      </p:sp>
      <p:sp>
        <p:nvSpPr>
          <p:cNvPr id="5" name="Rectangle 5"/>
          <p:cNvSpPr>
            <a:spLocks/>
          </p:cNvSpPr>
          <p:nvPr/>
        </p:nvSpPr>
        <p:spPr bwMode="auto">
          <a:xfrm>
            <a:off x="1371600" y="3195654"/>
            <a:ext cx="6453198" cy="247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lnSpc>
                <a:spcPct val="110000"/>
              </a:lnSpc>
              <a:spcBef>
                <a:spcPts val="775"/>
              </a:spcBef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3200" dirty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A</a:t>
            </a:r>
            <a:r>
              <a:rPr lang="es-ES" sz="3200" baseline="-25000" dirty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1</a:t>
            </a:r>
            <a:r>
              <a:rPr lang="es-ES" sz="3200" dirty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*, A</a:t>
            </a:r>
            <a:r>
              <a:rPr lang="es-ES" sz="3200" baseline="-25000" dirty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2</a:t>
            </a:r>
            <a:r>
              <a:rPr lang="es-ES" sz="3200" dirty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 admisibles</a:t>
            </a:r>
          </a:p>
          <a:p>
            <a:pPr marL="38100">
              <a:lnSpc>
                <a:spcPct val="110000"/>
              </a:lnSpc>
              <a:spcBef>
                <a:spcPts val="775"/>
              </a:spcBef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3200" dirty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Symbol" pitchFamily="-107" charset="2"/>
              </a:rPr>
              <a:t></a:t>
            </a:r>
            <a:r>
              <a:rPr lang="es-ES" sz="32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 </a:t>
            </a:r>
            <a:r>
              <a:rPr lang="es-ES" sz="3200" dirty="0" smtClean="0">
                <a:solidFill>
                  <a:schemeClr val="tx1"/>
                </a:solidFill>
                <a:latin typeface="+mn-lt"/>
                <a:ea typeface="Arial" pitchFamily="-107" charset="0"/>
                <a:cs typeface="Arial" pitchFamily="-107" charset="0"/>
                <a:sym typeface="Symbol" pitchFamily="-107" charset="2"/>
              </a:rPr>
              <a:t>≠ </a:t>
            </a:r>
            <a:r>
              <a:rPr lang="es-ES" sz="32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final</a:t>
            </a:r>
            <a:r>
              <a:rPr lang="es-ES" sz="3200" dirty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: 0 </a:t>
            </a:r>
            <a:r>
              <a:rPr lang="es-ES" sz="3200" dirty="0">
                <a:solidFill>
                  <a:schemeClr val="tx1"/>
                </a:solidFill>
                <a:latin typeface="+mn-lt"/>
                <a:ea typeface="Arial" pitchFamily="-107" charset="0"/>
                <a:cs typeface="Arial" pitchFamily="-107" charset="0"/>
                <a:sym typeface="Symbol" pitchFamily="-107" charset="2"/>
              </a:rPr>
              <a:t>≤</a:t>
            </a:r>
            <a:r>
              <a:rPr lang="es-ES" sz="3200" dirty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</a:t>
            </a:r>
            <a:r>
              <a:rPr lang="es-ES" sz="32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</a:t>
            </a:r>
            <a:r>
              <a:rPr lang="es-ES" sz="3200" baseline="-250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2</a:t>
            </a:r>
            <a:r>
              <a:rPr lang="es-ES" sz="32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(n</a:t>
            </a:r>
            <a:r>
              <a:rPr lang="es-ES" sz="3200" dirty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 &lt; </a:t>
            </a:r>
            <a:r>
              <a:rPr lang="es-ES" sz="32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</a:t>
            </a:r>
            <a:r>
              <a:rPr lang="es-ES" sz="3200" baseline="-250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1</a:t>
            </a:r>
            <a:r>
              <a:rPr lang="es-ES" sz="32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(n</a:t>
            </a:r>
            <a:r>
              <a:rPr lang="es-ES" sz="3200" dirty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 </a:t>
            </a:r>
            <a:r>
              <a:rPr lang="es-ES" sz="3200" dirty="0">
                <a:solidFill>
                  <a:schemeClr val="tx1"/>
                </a:solidFill>
                <a:latin typeface="+mn-lt"/>
                <a:ea typeface="Arial" pitchFamily="-107" charset="0"/>
                <a:cs typeface="Arial" pitchFamily="-107" charset="0"/>
                <a:sym typeface="Symbol" pitchFamily="-107" charset="2"/>
              </a:rPr>
              <a:t>≤</a:t>
            </a:r>
            <a:r>
              <a:rPr lang="es-ES" sz="3200" dirty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</a:t>
            </a:r>
            <a:r>
              <a:rPr lang="es-ES" sz="32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h(n</a:t>
            </a:r>
            <a:r>
              <a:rPr lang="es-ES" sz="3200" dirty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)</a:t>
            </a:r>
          </a:p>
          <a:p>
            <a:pPr marL="38100">
              <a:lnSpc>
                <a:spcPct val="110000"/>
              </a:lnSpc>
              <a:spcBef>
                <a:spcPts val="775"/>
              </a:spcBef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3200" dirty="0">
                <a:solidFill>
                  <a:schemeClr val="tx1"/>
                </a:solidFill>
                <a:latin typeface="+mn-lt"/>
                <a:ea typeface="Symbol" pitchFamily="-107" charset="2"/>
                <a:cs typeface="Symbol" pitchFamily="-107" charset="2"/>
                <a:sym typeface="Symbol" pitchFamily="-107" charset="2"/>
              </a:rPr>
              <a:t></a:t>
            </a:r>
          </a:p>
          <a:p>
            <a:pPr marL="38100">
              <a:lnSpc>
                <a:spcPct val="110000"/>
              </a:lnSpc>
              <a:spcBef>
                <a:spcPts val="775"/>
              </a:spcBef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3200" dirty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A</a:t>
            </a:r>
            <a:r>
              <a:rPr lang="es-ES" sz="3200" baseline="-25000" dirty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1</a:t>
            </a:r>
            <a:r>
              <a:rPr lang="es-ES" sz="3200" dirty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 más informado que A</a:t>
            </a:r>
            <a:r>
              <a:rPr lang="es-ES" sz="3200" baseline="-25000" dirty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2</a:t>
            </a:r>
            <a:r>
              <a:rPr lang="es-ES" sz="3200" dirty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</a:t>
            </a:r>
          </a:p>
        </p:txBody>
      </p:sp>
      <p:sp>
        <p:nvSpPr>
          <p:cNvPr id="6" name="AutoShape 6"/>
          <p:cNvSpPr>
            <a:spLocks/>
          </p:cNvSpPr>
          <p:nvPr/>
        </p:nvSpPr>
        <p:spPr bwMode="auto">
          <a:xfrm>
            <a:off x="1219200" y="3195654"/>
            <a:ext cx="6629400" cy="2590800"/>
          </a:xfrm>
          <a:prstGeom prst="roundRect">
            <a:avLst>
              <a:gd name="adj" fmla="val 5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>
              <a:latin typeface="+mn-lt"/>
            </a:endParaRP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ea typeface="Arial" pitchFamily="-107" charset="0"/>
                <a:cs typeface="Arial" pitchFamily="-107" charset="0"/>
              </a:rPr>
              <a:t>Algoritmos más informados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7825" indent="-339725" algn="ctr">
              <a:lnSpc>
                <a:spcPct val="110000"/>
              </a:lnSpc>
              <a:spcBef>
                <a:spcPts val="775"/>
              </a:spcBef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r>
              <a:rPr lang="es-ES_tradnl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A</a:t>
            </a:r>
            <a:r>
              <a:rPr lang="es-ES_tradnl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1</a:t>
            </a:r>
            <a:r>
              <a:rPr lang="es-ES_tradnl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 más informado que A</a:t>
            </a:r>
            <a:r>
              <a:rPr lang="es-ES_tradnl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2</a:t>
            </a:r>
            <a:r>
              <a:rPr lang="es-ES_tradnl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 </a:t>
            </a:r>
          </a:p>
          <a:p>
            <a:pPr marL="377825" indent="-339725" algn="ctr">
              <a:lnSpc>
                <a:spcPct val="110000"/>
              </a:lnSpc>
              <a:spcBef>
                <a:spcPts val="575"/>
              </a:spcBef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r>
              <a:rPr lang="es-ES_tradnl" sz="2400" dirty="0" smtClean="0">
                <a:ea typeface="Symbol" pitchFamily="-107" charset="2"/>
                <a:cs typeface="Symbol" pitchFamily="-107" charset="2"/>
                <a:sym typeface="Symbol" pitchFamily="-107" charset="2"/>
              </a:rPr>
              <a:t></a:t>
            </a:r>
          </a:p>
          <a:p>
            <a:pPr marL="377825" indent="-339725" algn="ctr">
              <a:lnSpc>
                <a:spcPct val="110000"/>
              </a:lnSpc>
              <a:spcBef>
                <a:spcPts val="775"/>
              </a:spcBef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r>
              <a:rPr lang="es-ES_tradnl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A</a:t>
            </a:r>
            <a:r>
              <a:rPr lang="es-ES_tradnl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1</a:t>
            </a:r>
            <a:r>
              <a:rPr lang="es-ES_tradnl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 expande menor número de nodos que A</a:t>
            </a:r>
            <a:r>
              <a:rPr lang="es-ES_tradnl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2</a:t>
            </a:r>
            <a:r>
              <a:rPr lang="es-ES_tradnl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</a:t>
            </a:r>
          </a:p>
          <a:p>
            <a:pPr marL="377825" indent="-339725" algn="ctr">
              <a:lnSpc>
                <a:spcPct val="110000"/>
              </a:lnSpc>
              <a:spcBef>
                <a:spcPts val="775"/>
              </a:spcBef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r>
              <a:rPr lang="es-ES_tradnl" sz="2400" dirty="0" smtClean="0">
                <a:ea typeface="Symbol" pitchFamily="-107" charset="2"/>
                <a:cs typeface="Symbol" pitchFamily="-107" charset="2"/>
                <a:sym typeface="Symbol"/>
              </a:rPr>
              <a:t></a:t>
            </a:r>
            <a:endParaRPr lang="es-ES_tradnl" sz="2400" dirty="0" smtClean="0">
              <a:ea typeface="Symbol" pitchFamily="-107" charset="2"/>
              <a:cs typeface="Symbol" pitchFamily="-107" charset="2"/>
              <a:sym typeface="Symbol" pitchFamily="-107" charset="2"/>
            </a:endParaRPr>
          </a:p>
          <a:p>
            <a:pPr marL="377825" indent="-339725" algn="ctr">
              <a:lnSpc>
                <a:spcPct val="110000"/>
              </a:lnSpc>
              <a:spcBef>
                <a:spcPts val="775"/>
              </a:spcBef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r>
              <a:rPr lang="es-ES_tradnl" u="sng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En principio</a:t>
            </a:r>
            <a:r>
              <a:rPr lang="es-ES_tradnl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interesan algoritmos más informados.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8AC36E-121C-2549-B792-A71612E93099}" type="slidenum">
              <a:rPr lang="es-ES" noProof="0" smtClean="0"/>
              <a:pPr>
                <a:defRPr/>
              </a:pPr>
              <a:t>45</a:t>
            </a:fld>
            <a:endParaRPr lang="es-ES" noProof="0"/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ea typeface="Arial" pitchFamily="-107" charset="0"/>
                <a:cs typeface="Arial" pitchFamily="-107" charset="0"/>
              </a:rPr>
              <a:t>Algoritmos más informados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638"/>
              </a:spcBef>
              <a:buClr>
                <a:srgbClr val="000000"/>
              </a:buClr>
              <a:buFont typeface="Times New Roman" pitchFamily="-107" charset="0"/>
              <a:buChar char="•"/>
            </a:pPr>
            <a:r>
              <a:rPr lang="es-ES_tradnl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Compromisos a veces necesarios:</a:t>
            </a:r>
          </a:p>
          <a:p>
            <a:pPr lvl="1">
              <a:lnSpc>
                <a:spcPct val="90000"/>
              </a:lnSpc>
              <a:spcBef>
                <a:spcPts val="538"/>
              </a:spcBef>
              <a:buClr>
                <a:srgbClr val="000000"/>
              </a:buClr>
              <a:buFont typeface="Times New Roman" pitchFamily="-107" charset="0"/>
              <a:buChar char="–"/>
            </a:pPr>
            <a:r>
              <a:rPr lang="es-ES_tradnl" u="sng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Tiempo de cálculo</a:t>
            </a:r>
            <a:endParaRPr lang="es-ES_tradnl" i="1" dirty="0" smtClean="0">
              <a:ea typeface="Times" pitchFamily="-107" charset="0"/>
              <a:cs typeface="Times" pitchFamily="-107" charset="0"/>
              <a:sym typeface="Times New Roman" pitchFamily="-107" charset="0"/>
            </a:endParaRPr>
          </a:p>
          <a:p>
            <a:pPr lvl="2">
              <a:lnSpc>
                <a:spcPct val="90000"/>
              </a:lnSpc>
              <a:spcBef>
                <a:spcPts val="450"/>
              </a:spcBef>
            </a:pPr>
            <a:r>
              <a:rPr lang="es-ES_tradnl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¡ h’</a:t>
            </a:r>
            <a:r>
              <a:rPr lang="es-ES_tradnl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1</a:t>
            </a:r>
            <a:r>
              <a:rPr lang="es-ES_tradnl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(n) requiere más tiempo de cálculo que h’</a:t>
            </a:r>
            <a:r>
              <a:rPr lang="es-ES_tradnl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2</a:t>
            </a:r>
            <a:r>
              <a:rPr lang="es-ES_tradnl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(n) !</a:t>
            </a:r>
          </a:p>
          <a:p>
            <a:pPr lvl="1">
              <a:lnSpc>
                <a:spcPct val="90000"/>
              </a:lnSpc>
              <a:spcBef>
                <a:spcPts val="538"/>
              </a:spcBef>
              <a:buClr>
                <a:srgbClr val="000000"/>
              </a:buClr>
              <a:buFont typeface="Times New Roman" pitchFamily="-107" charset="0"/>
              <a:buChar char="–"/>
            </a:pPr>
            <a:r>
              <a:rPr lang="es-ES_tradnl" u="sng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Número de reexpansiones</a:t>
            </a:r>
          </a:p>
          <a:p>
            <a:pPr lvl="2">
              <a:lnSpc>
                <a:spcPct val="90000"/>
              </a:lnSpc>
              <a:spcBef>
                <a:spcPts val="450"/>
              </a:spcBef>
            </a:pPr>
            <a:r>
              <a:rPr lang="es-ES_tradnl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¡ A</a:t>
            </a:r>
            <a:r>
              <a:rPr lang="es-ES_tradnl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1</a:t>
            </a:r>
            <a:r>
              <a:rPr lang="es-ES_tradnl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 puede que re-expanda más nodos que A</a:t>
            </a:r>
            <a:r>
              <a:rPr lang="es-ES_tradnl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2</a:t>
            </a:r>
            <a:r>
              <a:rPr lang="es-ES_tradnl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 !</a:t>
            </a:r>
          </a:p>
          <a:p>
            <a:pPr lvl="3">
              <a:lnSpc>
                <a:spcPct val="90000"/>
              </a:lnSpc>
              <a:spcBef>
                <a:spcPts val="413"/>
              </a:spcBef>
              <a:buClr>
                <a:srgbClr val="000000"/>
              </a:buClr>
              <a:buFont typeface="Times New Roman" pitchFamily="-107" charset="0"/>
              <a:buChar char="–"/>
            </a:pPr>
            <a:r>
              <a:rPr lang="es-ES_tradnl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Si A</a:t>
            </a:r>
            <a:r>
              <a:rPr lang="es-ES_tradnl" baseline="-25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1</a:t>
            </a:r>
            <a:r>
              <a:rPr lang="es-ES_tradnl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 es consistente seguro que no</a:t>
            </a:r>
          </a:p>
          <a:p>
            <a:pPr lvl="3">
              <a:lnSpc>
                <a:spcPct val="90000"/>
              </a:lnSpc>
              <a:spcBef>
                <a:spcPts val="413"/>
              </a:spcBef>
              <a:buClr>
                <a:srgbClr val="000000"/>
              </a:buClr>
              <a:buFont typeface="Times New Roman" pitchFamily="-107" charset="0"/>
              <a:buChar char="–"/>
            </a:pPr>
            <a:r>
              <a:rPr lang="es-ES_tradnl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Si se trabaja con árboles (y no grafos) seguro que no</a:t>
            </a:r>
          </a:p>
          <a:p>
            <a:pPr>
              <a:lnSpc>
                <a:spcPct val="90000"/>
              </a:lnSpc>
              <a:spcBef>
                <a:spcPts val="638"/>
              </a:spcBef>
              <a:buClr>
                <a:srgbClr val="000000"/>
              </a:buClr>
              <a:buFont typeface="Times New Roman" pitchFamily="-107" charset="0"/>
              <a:buChar char="•"/>
            </a:pPr>
            <a:r>
              <a:rPr lang="es-ES_tradnl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Perdida de admisibilidad</a:t>
            </a:r>
          </a:p>
          <a:p>
            <a:pPr lvl="1">
              <a:lnSpc>
                <a:spcPct val="90000"/>
              </a:lnSpc>
              <a:spcBef>
                <a:spcPts val="538"/>
              </a:spcBef>
              <a:buClr>
                <a:srgbClr val="000000"/>
              </a:buClr>
              <a:buFont typeface="Times New Roman" pitchFamily="-107" charset="0"/>
              <a:buChar char="–"/>
            </a:pPr>
            <a:r>
              <a:rPr lang="es-ES_tradnl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Puede interesar trabajar con heurísticas no admisibles para ganar rapidez.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8AC36E-121C-2549-B792-A71612E93099}" type="slidenum">
              <a:rPr lang="es-ES" noProof="0" smtClean="0"/>
              <a:pPr>
                <a:defRPr/>
              </a:pPr>
              <a:t>46</a:t>
            </a:fld>
            <a:endParaRPr lang="es-ES" noProof="0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Rompecabezas de 8 piezas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8AC36E-121C-2549-B792-A71612E93099}" type="slidenum">
              <a:rPr lang="es-ES_tradnl" smtClean="0">
                <a:latin typeface="+mn-lt"/>
              </a:rPr>
              <a:pPr>
                <a:defRPr/>
              </a:pPr>
              <a:t>47</a:t>
            </a:fld>
            <a:endParaRPr lang="es-ES_tradnl">
              <a:latin typeface="+mn-lt"/>
            </a:endParaRP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685800" y="1295400"/>
            <a:ext cx="77724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39200" bIns="0">
            <a:prstTxWarp prst="textNoShape">
              <a:avLst/>
            </a:prstTxWarp>
          </a:bodyPr>
          <a:lstStyle/>
          <a:p>
            <a:pPr marL="377825" indent="-339725">
              <a:spcBef>
                <a:spcPts val="475"/>
              </a:spcBef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r>
              <a:rPr lang="es-ES_tradnl" sz="20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(coste operaciones = 1)</a:t>
            </a:r>
          </a:p>
          <a:p>
            <a:pPr marL="377825" indent="-339725">
              <a:spcBef>
                <a:spcPts val="475"/>
              </a:spcBef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endParaRPr lang="es-ES_tradnl" sz="2000" dirty="0" smtClean="0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77825" indent="-339725">
              <a:spcBef>
                <a:spcPts val="475"/>
              </a:spcBef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endParaRPr lang="es-ES_tradnl" sz="2000" dirty="0" smtClean="0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77825" indent="-339725">
              <a:spcBef>
                <a:spcPts val="475"/>
              </a:spcBef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endParaRPr lang="es-ES_tradnl" sz="2000" dirty="0" smtClean="0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77825" indent="-339725">
              <a:spcBef>
                <a:spcPts val="475"/>
              </a:spcBef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endParaRPr lang="es-ES_tradnl" sz="2000" dirty="0" smtClean="0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77825" indent="-339725">
              <a:spcBef>
                <a:spcPts val="475"/>
              </a:spcBef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endParaRPr lang="es-ES_tradnl" sz="2000" dirty="0" smtClean="0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77825" indent="-339725">
              <a:spcBef>
                <a:spcPts val="775"/>
              </a:spcBef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r>
              <a:rPr lang="es-ES_tradnl" sz="32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</a:t>
            </a:r>
            <a:r>
              <a:rPr lang="es-ES_tradnl" sz="3200" baseline="-250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0</a:t>
            </a:r>
            <a:r>
              <a:rPr lang="es-ES_tradnl" sz="32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(n) = 0   </a:t>
            </a:r>
            <a:r>
              <a:rPr lang="es-ES_tradnl" sz="28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anchura prioritaria, A</a:t>
            </a:r>
            <a:r>
              <a:rPr lang="es-ES_tradnl" sz="2800" baseline="-250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0</a:t>
            </a:r>
            <a:r>
              <a:rPr lang="es-ES_tradnl" sz="28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 admisible, muchas generaciones y expansiones</a:t>
            </a:r>
            <a:endParaRPr lang="es-ES_tradnl" sz="3200" dirty="0" smtClean="0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77825" indent="-339725">
              <a:spcBef>
                <a:spcPts val="775"/>
              </a:spcBef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endParaRPr lang="es-ES_tradnl" dirty="0" smtClean="0">
              <a:solidFill>
                <a:schemeClr val="tx1"/>
              </a:solidFill>
              <a:latin typeface="+mn-lt"/>
              <a:ea typeface="Arial" pitchFamily="-107" charset="0"/>
              <a:cs typeface="Arial" pitchFamily="-107" charset="0"/>
            </a:endParaRPr>
          </a:p>
          <a:p>
            <a:pPr marL="377825" indent="-339725">
              <a:spcBef>
                <a:spcPts val="775"/>
              </a:spcBef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r>
              <a:rPr lang="es-ES_tradnl" sz="32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</a:t>
            </a:r>
            <a:r>
              <a:rPr lang="es-ES_tradnl" sz="3200" baseline="-250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1</a:t>
            </a:r>
            <a:r>
              <a:rPr lang="es-ES_tradnl" sz="32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(n) = # piezas mal colocadas   </a:t>
            </a:r>
          </a:p>
          <a:p>
            <a:pPr marL="377825" indent="-339725">
              <a:spcBef>
                <a:spcPts val="775"/>
              </a:spcBef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  <a:tab pos="10096500" algn="l"/>
              </a:tabLst>
            </a:pPr>
            <a:r>
              <a:rPr lang="es-ES_tradnl" sz="28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A</a:t>
            </a:r>
            <a:r>
              <a:rPr lang="es-ES_tradnl" sz="2800" baseline="-250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1</a:t>
            </a:r>
            <a:r>
              <a:rPr lang="es-ES_tradnl" sz="28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 admisible, A</a:t>
            </a:r>
            <a:r>
              <a:rPr lang="es-ES_tradnl" sz="2800" baseline="-250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1</a:t>
            </a:r>
            <a:r>
              <a:rPr lang="es-ES_tradnl" sz="28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 mas informado que A</a:t>
            </a:r>
            <a:r>
              <a:rPr lang="es-ES_tradnl" sz="2800" baseline="-250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0</a:t>
            </a:r>
            <a:r>
              <a:rPr lang="es-ES_tradnl" sz="28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</a:t>
            </a:r>
            <a:r>
              <a:rPr lang="es-ES_tradnl" sz="32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</a:t>
            </a:r>
            <a:endParaRPr lang="es-ES_tradnl" sz="3200" dirty="0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6" name="AutoShape 3"/>
          <p:cNvSpPr>
            <a:spLocks/>
          </p:cNvSpPr>
          <p:nvPr/>
        </p:nvSpPr>
        <p:spPr bwMode="auto">
          <a:xfrm>
            <a:off x="2514600" y="2120900"/>
            <a:ext cx="1143000" cy="1143000"/>
          </a:xfrm>
          <a:prstGeom prst="roundRect">
            <a:avLst>
              <a:gd name="adj" fmla="val 1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latin typeface="+mn-lt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2895600" y="2120900"/>
            <a:ext cx="1588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latin typeface="+mn-lt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514600" y="2501900"/>
            <a:ext cx="1143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latin typeface="+mn-lt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514600" y="2882900"/>
            <a:ext cx="1143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latin typeface="+mn-lt"/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3276600" y="2120900"/>
            <a:ext cx="1588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latin typeface="+mn-lt"/>
            </a:endParaRPr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4800600" y="2120900"/>
            <a:ext cx="1143000" cy="1143000"/>
          </a:xfrm>
          <a:prstGeom prst="roundRect">
            <a:avLst>
              <a:gd name="adj" fmla="val 1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latin typeface="+mn-lt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5181600" y="2120900"/>
            <a:ext cx="1588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latin typeface="+mn-lt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4800600" y="2501900"/>
            <a:ext cx="1143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latin typeface="+mn-lt"/>
            </a:endParaRP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4800600" y="2882900"/>
            <a:ext cx="1143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latin typeface="+mn-lt"/>
            </a:endParaRP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562600" y="2120900"/>
            <a:ext cx="1588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latin typeface="+mn-lt"/>
            </a:endParaRPr>
          </a:p>
        </p:txBody>
      </p:sp>
      <p:sp>
        <p:nvSpPr>
          <p:cNvPr id="16" name="Rectangle 13"/>
          <p:cNvSpPr>
            <a:spLocks/>
          </p:cNvSpPr>
          <p:nvPr/>
        </p:nvSpPr>
        <p:spPr bwMode="auto">
          <a:xfrm>
            <a:off x="2514600" y="2120900"/>
            <a:ext cx="206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1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2895600" y="2120900"/>
            <a:ext cx="206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3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3276600" y="2501900"/>
            <a:ext cx="206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4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19" name="Rectangle 16"/>
          <p:cNvSpPr>
            <a:spLocks/>
          </p:cNvSpPr>
          <p:nvPr/>
        </p:nvSpPr>
        <p:spPr bwMode="auto">
          <a:xfrm>
            <a:off x="3276600" y="2882900"/>
            <a:ext cx="206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5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20" name="Rectangle 17"/>
          <p:cNvSpPr>
            <a:spLocks/>
          </p:cNvSpPr>
          <p:nvPr/>
        </p:nvSpPr>
        <p:spPr bwMode="auto">
          <a:xfrm>
            <a:off x="3276600" y="2120900"/>
            <a:ext cx="206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2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21" name="Rectangle 18"/>
          <p:cNvSpPr>
            <a:spLocks/>
          </p:cNvSpPr>
          <p:nvPr/>
        </p:nvSpPr>
        <p:spPr bwMode="auto">
          <a:xfrm>
            <a:off x="2895600" y="2882900"/>
            <a:ext cx="206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6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22" name="Rectangle 19"/>
          <p:cNvSpPr>
            <a:spLocks/>
          </p:cNvSpPr>
          <p:nvPr/>
        </p:nvSpPr>
        <p:spPr bwMode="auto">
          <a:xfrm>
            <a:off x="2514600" y="2882900"/>
            <a:ext cx="206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7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23" name="Rectangle 20"/>
          <p:cNvSpPr>
            <a:spLocks/>
          </p:cNvSpPr>
          <p:nvPr/>
        </p:nvSpPr>
        <p:spPr bwMode="auto">
          <a:xfrm>
            <a:off x="2514600" y="2501900"/>
            <a:ext cx="206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8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24" name="Rectangle 21"/>
          <p:cNvSpPr>
            <a:spLocks/>
          </p:cNvSpPr>
          <p:nvPr/>
        </p:nvSpPr>
        <p:spPr bwMode="auto">
          <a:xfrm>
            <a:off x="4800600" y="2120900"/>
            <a:ext cx="29845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39200" bIns="0">
            <a:prstTxWarp prst="textNoShape">
              <a:avLst/>
            </a:prstTxWarp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1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25" name="Rectangle 22"/>
          <p:cNvSpPr>
            <a:spLocks/>
          </p:cNvSpPr>
          <p:nvPr/>
        </p:nvSpPr>
        <p:spPr bwMode="auto">
          <a:xfrm>
            <a:off x="5562600" y="2120900"/>
            <a:ext cx="206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3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26" name="Rectangle 23"/>
          <p:cNvSpPr>
            <a:spLocks/>
          </p:cNvSpPr>
          <p:nvPr/>
        </p:nvSpPr>
        <p:spPr bwMode="auto">
          <a:xfrm>
            <a:off x="5181600" y="2120900"/>
            <a:ext cx="206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2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27" name="Rectangle 24"/>
          <p:cNvSpPr>
            <a:spLocks/>
          </p:cNvSpPr>
          <p:nvPr/>
        </p:nvSpPr>
        <p:spPr bwMode="auto">
          <a:xfrm>
            <a:off x="5562600" y="2501900"/>
            <a:ext cx="206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4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28" name="Rectangle 25"/>
          <p:cNvSpPr>
            <a:spLocks/>
          </p:cNvSpPr>
          <p:nvPr/>
        </p:nvSpPr>
        <p:spPr bwMode="auto">
          <a:xfrm>
            <a:off x="5562600" y="2882900"/>
            <a:ext cx="206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5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29" name="Rectangle 26"/>
          <p:cNvSpPr>
            <a:spLocks/>
          </p:cNvSpPr>
          <p:nvPr/>
        </p:nvSpPr>
        <p:spPr bwMode="auto">
          <a:xfrm>
            <a:off x="5181600" y="2882900"/>
            <a:ext cx="206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6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30" name="Rectangle 27"/>
          <p:cNvSpPr>
            <a:spLocks/>
          </p:cNvSpPr>
          <p:nvPr/>
        </p:nvSpPr>
        <p:spPr bwMode="auto">
          <a:xfrm>
            <a:off x="4800600" y="2882900"/>
            <a:ext cx="206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7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31" name="Rectangle 28"/>
          <p:cNvSpPr>
            <a:spLocks/>
          </p:cNvSpPr>
          <p:nvPr/>
        </p:nvSpPr>
        <p:spPr bwMode="auto">
          <a:xfrm>
            <a:off x="4800600" y="2501900"/>
            <a:ext cx="206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8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3886200" y="27305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latin typeface="+mn-lt"/>
            </a:endParaRPr>
          </a:p>
        </p:txBody>
      </p:sp>
      <p:sp>
        <p:nvSpPr>
          <p:cNvPr id="33" name="AutoShape 30"/>
          <p:cNvSpPr>
            <a:spLocks/>
          </p:cNvSpPr>
          <p:nvPr/>
        </p:nvSpPr>
        <p:spPr bwMode="auto">
          <a:xfrm>
            <a:off x="622300" y="3517900"/>
            <a:ext cx="1806560" cy="609600"/>
          </a:xfrm>
          <a:prstGeom prst="roundRect">
            <a:avLst>
              <a:gd name="adj" fmla="val 25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latin typeface="+mn-lt"/>
            </a:endParaRPr>
          </a:p>
        </p:txBody>
      </p:sp>
      <p:sp>
        <p:nvSpPr>
          <p:cNvPr id="34" name="AutoShape 31"/>
          <p:cNvSpPr>
            <a:spLocks/>
          </p:cNvSpPr>
          <p:nvPr/>
        </p:nvSpPr>
        <p:spPr bwMode="auto">
          <a:xfrm>
            <a:off x="647700" y="4857760"/>
            <a:ext cx="5710250" cy="609600"/>
          </a:xfrm>
          <a:prstGeom prst="roundRect">
            <a:avLst>
              <a:gd name="adj" fmla="val 25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latin typeface="+mn-lt"/>
            </a:endParaRP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1"/>
          <p:cNvGrpSpPr>
            <a:grpSpLocks/>
          </p:cNvGrpSpPr>
          <p:nvPr/>
        </p:nvGrpSpPr>
        <p:grpSpPr bwMode="auto">
          <a:xfrm>
            <a:off x="685800" y="1371600"/>
            <a:ext cx="7772400" cy="4914920"/>
            <a:chOff x="0" y="-192"/>
            <a:chExt cx="4896" cy="3600"/>
          </a:xfrm>
        </p:grpSpPr>
        <p:sp>
          <p:nvSpPr>
            <p:cNvPr id="70660" name="Rectangle 2"/>
            <p:cNvSpPr>
              <a:spLocks/>
            </p:cNvSpPr>
            <p:nvPr/>
          </p:nvSpPr>
          <p:spPr bwMode="auto">
            <a:xfrm>
              <a:off x="0" y="-192"/>
              <a:ext cx="4896" cy="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>
              <a:prstTxWarp prst="textNoShape">
                <a:avLst/>
              </a:prstTxWarp>
            </a:bodyPr>
            <a:lstStyle/>
            <a:p>
              <a:pPr marL="377825" indent="-339725">
                <a:spcBef>
                  <a:spcPts val="7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32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 h’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2</a:t>
              </a:r>
              <a:r>
                <a:rPr lang="es-ES_tradnl" sz="32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(n) = </a:t>
              </a:r>
              <a:r>
                <a:rPr lang="es-ES_tradnl" sz="32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Symbol"/>
                </a:rPr>
                <a:t>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+mn-lt"/>
                  <a:ea typeface="Symbol" pitchFamily="-107" charset="2"/>
                  <a:cs typeface="Symbol" pitchFamily="-107" charset="2"/>
                  <a:sym typeface="Symbol" pitchFamily="-107" charset="2"/>
                </a:rPr>
                <a:t> 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[1,8]</a:t>
              </a:r>
              <a:r>
                <a:rPr lang="es-ES_tradnl" sz="32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</a:t>
              </a:r>
            </a:p>
            <a:p>
              <a:pPr marL="377825" indent="-339725">
                <a:spcBef>
                  <a:spcPts val="7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endParaRPr lang="es-ES_tradnl" sz="10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  <a:p>
              <a:pPr marL="377825" indent="-339725">
                <a:spcBef>
                  <a:spcPts val="6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28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  <a:r>
                <a:rPr lang="es-ES_tradnl" sz="2800" baseline="-250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</a:t>
              </a:r>
              <a:r>
                <a:rPr lang="es-ES_tradnl" sz="28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 = distancia entre posición de la pieza </a:t>
              </a:r>
              <a:r>
                <a:rPr lang="es-ES_tradnl" sz="2800" i="1" u="sng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</a:t>
              </a:r>
              <a:r>
                <a:rPr lang="es-ES_tradnl" sz="28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 y su posición final (suponiendo camino libre)</a:t>
              </a:r>
            </a:p>
            <a:p>
              <a:pPr marL="377825" indent="-339725">
                <a:spcBef>
                  <a:spcPts val="6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2800" i="1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distancia</a:t>
              </a:r>
              <a:r>
                <a:rPr lang="es-ES_tradnl" sz="28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 = número mínimo de movimientos para llevar la pieza de una posición a otra</a:t>
              </a:r>
            </a:p>
            <a:p>
              <a:pPr marL="377825" indent="-339725">
                <a:spcBef>
                  <a:spcPts val="6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endParaRPr lang="es-ES_tradnl" dirty="0" smtClean="0">
                <a:solidFill>
                  <a:schemeClr val="tx1"/>
                </a:solidFill>
                <a:latin typeface="+mn-lt"/>
                <a:ea typeface="Arial" pitchFamily="-107" charset="0"/>
                <a:cs typeface="Arial" pitchFamily="-107" charset="0"/>
              </a:endParaRPr>
            </a:p>
            <a:p>
              <a:pPr marL="377825" indent="-339725">
                <a:spcBef>
                  <a:spcPts val="6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2800" dirty="0" err="1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  <a:r>
                <a:rPr lang="es-ES_tradnl" sz="3200" baseline="-25000" dirty="0" err="1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2</a:t>
              </a:r>
              <a:r>
                <a:rPr lang="es-ES_tradnl" sz="28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* es admisible.</a:t>
              </a:r>
            </a:p>
            <a:p>
              <a:pPr marL="377825" indent="-339725">
                <a:spcBef>
                  <a:spcPts val="6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28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Estadísticamente se comprueba que </a:t>
              </a:r>
              <a:r>
                <a:rPr lang="es-ES_tradnl" sz="2800" dirty="0" err="1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  <a:r>
                <a:rPr lang="es-ES_tradnl" sz="3200" baseline="-25000" dirty="0" err="1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2</a:t>
              </a:r>
              <a:r>
                <a:rPr lang="es-ES_tradnl" sz="28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* es mejor que </a:t>
              </a:r>
              <a:r>
                <a:rPr lang="es-ES_tradnl" sz="2800" dirty="0" err="1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  <a:r>
                <a:rPr lang="es-ES_tradnl" sz="3200" baseline="-25000" dirty="0" err="1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1</a:t>
              </a:r>
              <a:r>
                <a:rPr lang="es-ES_tradnl" sz="28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*, pero no se puede decir que sea más informado.</a:t>
              </a:r>
              <a:endParaRPr lang="es-ES_tradnl" sz="2800" dirty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sp>
        <p:nvSpPr>
          <p:cNvPr id="70659" name="AutoShape 3"/>
          <p:cNvSpPr>
            <a:spLocks/>
          </p:cNvSpPr>
          <p:nvPr/>
        </p:nvSpPr>
        <p:spPr bwMode="auto">
          <a:xfrm>
            <a:off x="685800" y="1371600"/>
            <a:ext cx="3100382" cy="685800"/>
          </a:xfrm>
          <a:prstGeom prst="roundRect">
            <a:avLst>
              <a:gd name="adj" fmla="val 23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latin typeface="+mn-lt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90488"/>
            <a:ext cx="8229600" cy="1509712"/>
          </a:xfrm>
        </p:spPr>
        <p:txBody>
          <a:bodyPr/>
          <a:lstStyle/>
          <a:p>
            <a:r>
              <a:rPr lang="es-ES_tradnl" dirty="0" smtClean="0"/>
              <a:t>Rompecabezas de 8 piezas</a:t>
            </a:r>
            <a:endParaRPr lang="es-ES_tradnl" dirty="0"/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1"/>
          <p:cNvGrpSpPr>
            <a:grpSpLocks/>
          </p:cNvGrpSpPr>
          <p:nvPr/>
        </p:nvGrpSpPr>
        <p:grpSpPr bwMode="auto">
          <a:xfrm>
            <a:off x="685800" y="1447800"/>
            <a:ext cx="8229600" cy="4338638"/>
            <a:chOff x="0" y="384"/>
            <a:chExt cx="5184" cy="2733"/>
          </a:xfrm>
        </p:grpSpPr>
        <p:sp>
          <p:nvSpPr>
            <p:cNvPr id="72724" name="Rectangle 2"/>
            <p:cNvSpPr>
              <a:spLocks/>
            </p:cNvSpPr>
            <p:nvPr/>
          </p:nvSpPr>
          <p:spPr bwMode="auto">
            <a:xfrm>
              <a:off x="0" y="384"/>
              <a:ext cx="5184" cy="2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>
              <a:prstTxWarp prst="textNoShape">
                <a:avLst/>
              </a:prstTxWarp>
            </a:bodyPr>
            <a:lstStyle/>
            <a:p>
              <a:pPr marL="377825" indent="-339725">
                <a:spcBef>
                  <a:spcPts val="7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32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h’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3</a:t>
              </a:r>
              <a:r>
                <a:rPr lang="es-ES_tradnl" sz="32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(n) = </a:t>
              </a:r>
              <a:r>
                <a:rPr lang="es-ES_tradnl" sz="32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Symbol"/>
                </a:rPr>
                <a:t>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+mn-lt"/>
                  <a:ea typeface="Symbol" pitchFamily="-107" charset="2"/>
                  <a:cs typeface="Symbol" pitchFamily="-107" charset="2"/>
                  <a:sym typeface="Symbol" pitchFamily="-107" charset="2"/>
                </a:rPr>
                <a:t>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[1,8]</a:t>
              </a:r>
              <a:r>
                <a:rPr lang="es-ES_tradnl" sz="32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 </a:t>
              </a:r>
              <a:r>
                <a:rPr lang="es-ES_tradnl" sz="32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+ 3 S(n)      S(n) =</a:t>
              </a:r>
              <a:r>
                <a:rPr lang="es-ES_tradnl" sz="32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Symbol"/>
                </a:rPr>
                <a:t> 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+mn-lt"/>
                  <a:ea typeface="Symbol" pitchFamily="-107" charset="2"/>
                  <a:cs typeface="Symbol" pitchFamily="-107" charset="2"/>
                  <a:sym typeface="Symbol" pitchFamily="-107" charset="2"/>
                </a:rPr>
                <a:t>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[1,8]</a:t>
              </a:r>
              <a:r>
                <a:rPr lang="es-ES_tradnl" sz="32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s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</a:t>
              </a:r>
            </a:p>
            <a:p>
              <a:pPr marL="377825" indent="-339725">
                <a:spcBef>
                  <a:spcPts val="7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endParaRPr lang="es-ES_tradnl" sz="32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  <a:p>
              <a:pPr marL="377825" indent="-339725">
                <a:spcBef>
                  <a:spcPts val="6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32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         </a:t>
              </a:r>
              <a:r>
                <a:rPr lang="es-ES_tradnl" sz="28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0 </a:t>
              </a:r>
              <a:r>
                <a:rPr lang="es-ES_tradnl" sz="24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si pieza </a:t>
              </a:r>
              <a:r>
                <a:rPr lang="es-ES_tradnl" sz="2400" i="1" u="sng" dirty="0" err="1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</a:t>
              </a:r>
              <a:r>
                <a:rPr lang="es-ES_tradnl" sz="24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 no en el centro y sucesora correcta</a:t>
              </a:r>
              <a:endParaRPr lang="es-ES_tradnl" sz="28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  <a:p>
              <a:pPr marL="377825" indent="-339725">
                <a:spcBef>
                  <a:spcPts val="6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28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s</a:t>
              </a:r>
              <a:r>
                <a:rPr lang="es-ES_tradnl" sz="2800" baseline="-250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</a:t>
              </a:r>
              <a:r>
                <a:rPr lang="es-ES_tradnl" sz="28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=      1 </a:t>
              </a:r>
              <a:r>
                <a:rPr lang="es-ES_tradnl" sz="24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si pieza </a:t>
              </a:r>
              <a:r>
                <a:rPr lang="es-ES_tradnl" sz="2400" i="1" u="sng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</a:t>
              </a:r>
              <a:r>
                <a:rPr lang="es-ES_tradnl" sz="24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 en el centro</a:t>
              </a:r>
              <a:endParaRPr lang="es-ES_tradnl" sz="28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  <a:p>
              <a:pPr marL="377825" indent="-339725">
                <a:spcBef>
                  <a:spcPts val="6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32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			  </a:t>
              </a:r>
              <a:r>
                <a:rPr lang="es-ES_tradnl" sz="28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2 </a:t>
              </a:r>
              <a:r>
                <a:rPr lang="es-ES_tradnl" sz="24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si pieza </a:t>
              </a:r>
              <a:r>
                <a:rPr lang="es-ES_tradnl" sz="2400" i="1" u="sng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</a:t>
              </a:r>
              <a:r>
                <a:rPr lang="es-ES_tradnl" sz="24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 no en el centro y sucesora incorrecta</a:t>
              </a:r>
              <a:endParaRPr lang="es-ES_tradnl" sz="28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  <a:p>
              <a:pPr marL="377825" indent="-339725">
                <a:spcBef>
                  <a:spcPts val="6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endParaRPr lang="es-ES_tradnl" dirty="0" smtClean="0">
                <a:solidFill>
                  <a:schemeClr val="tx1"/>
                </a:solidFill>
                <a:latin typeface="+mn-lt"/>
                <a:ea typeface="Arial" pitchFamily="-107" charset="0"/>
                <a:cs typeface="Arial" pitchFamily="-107" charset="0"/>
              </a:endParaRPr>
            </a:p>
            <a:p>
              <a:pPr marL="377825" indent="-339725">
                <a:spcBef>
                  <a:spcPts val="6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28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					h’</a:t>
              </a:r>
              <a:r>
                <a:rPr lang="es-ES_tradnl" sz="2800" baseline="-250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3</a:t>
              </a:r>
              <a:r>
                <a:rPr lang="es-ES_tradnl" sz="28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(n)= ?</a:t>
              </a:r>
            </a:p>
            <a:p>
              <a:pPr marL="377825" indent="-339725">
                <a:spcBef>
                  <a:spcPts val="6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28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					h(n) = ?</a:t>
              </a:r>
            </a:p>
          </p:txBody>
        </p:sp>
      </p:grpSp>
      <p:sp>
        <p:nvSpPr>
          <p:cNvPr id="72707" name="AutoShape 3"/>
          <p:cNvSpPr>
            <a:spLocks/>
          </p:cNvSpPr>
          <p:nvPr/>
        </p:nvSpPr>
        <p:spPr bwMode="auto">
          <a:xfrm>
            <a:off x="685800" y="1447800"/>
            <a:ext cx="4314828" cy="685800"/>
          </a:xfrm>
          <a:prstGeom prst="roundRect">
            <a:avLst>
              <a:gd name="adj" fmla="val 23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latin typeface="+mn-lt"/>
            </a:endParaRPr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1600200" y="2667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latin typeface="+mn-lt"/>
            </a:endParaRPr>
          </a:p>
        </p:txBody>
      </p:sp>
      <p:sp>
        <p:nvSpPr>
          <p:cNvPr id="72709" name="AutoShape 5"/>
          <p:cNvSpPr>
            <a:spLocks/>
          </p:cNvSpPr>
          <p:nvPr/>
        </p:nvSpPr>
        <p:spPr bwMode="auto">
          <a:xfrm>
            <a:off x="685800" y="4572000"/>
            <a:ext cx="1143000" cy="1143000"/>
          </a:xfrm>
          <a:prstGeom prst="roundRect">
            <a:avLst>
              <a:gd name="adj" fmla="val 1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latin typeface="+mn-lt"/>
            </a:endParaRPr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1066800" y="4572000"/>
            <a:ext cx="1588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latin typeface="+mn-lt"/>
            </a:endParaRPr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>
            <a:off x="685800" y="4953000"/>
            <a:ext cx="1143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latin typeface="+mn-lt"/>
            </a:endParaRPr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685800" y="5334000"/>
            <a:ext cx="1143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latin typeface="+mn-lt"/>
            </a:endParaRPr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1447800" y="4572000"/>
            <a:ext cx="1588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latin typeface="+mn-lt"/>
            </a:endParaRPr>
          </a:p>
        </p:txBody>
      </p:sp>
      <p:sp>
        <p:nvSpPr>
          <p:cNvPr id="72714" name="Rectangle 10"/>
          <p:cNvSpPr>
            <a:spLocks/>
          </p:cNvSpPr>
          <p:nvPr/>
        </p:nvSpPr>
        <p:spPr bwMode="auto">
          <a:xfrm>
            <a:off x="685800" y="4572000"/>
            <a:ext cx="29845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39200" bIns="0">
            <a:prstTxWarp prst="textNoShape">
              <a:avLst/>
            </a:prstTxWarp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1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2715" name="Rectangle 11"/>
          <p:cNvSpPr>
            <a:spLocks/>
          </p:cNvSpPr>
          <p:nvPr/>
        </p:nvSpPr>
        <p:spPr bwMode="auto">
          <a:xfrm>
            <a:off x="1447800" y="4572000"/>
            <a:ext cx="206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3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2716" name="Rectangle 12"/>
          <p:cNvSpPr>
            <a:spLocks/>
          </p:cNvSpPr>
          <p:nvPr/>
        </p:nvSpPr>
        <p:spPr bwMode="auto">
          <a:xfrm>
            <a:off x="1066800" y="4953000"/>
            <a:ext cx="206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2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2717" name="Rectangle 13"/>
          <p:cNvSpPr>
            <a:spLocks/>
          </p:cNvSpPr>
          <p:nvPr/>
        </p:nvSpPr>
        <p:spPr bwMode="auto">
          <a:xfrm>
            <a:off x="1447800" y="4953000"/>
            <a:ext cx="206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4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2718" name="Rectangle 14"/>
          <p:cNvSpPr>
            <a:spLocks/>
          </p:cNvSpPr>
          <p:nvPr/>
        </p:nvSpPr>
        <p:spPr bwMode="auto">
          <a:xfrm>
            <a:off x="1447800" y="5334000"/>
            <a:ext cx="206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5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2719" name="Rectangle 15"/>
          <p:cNvSpPr>
            <a:spLocks/>
          </p:cNvSpPr>
          <p:nvPr/>
        </p:nvSpPr>
        <p:spPr bwMode="auto">
          <a:xfrm>
            <a:off x="1066800" y="5334000"/>
            <a:ext cx="206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6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2720" name="Rectangle 16"/>
          <p:cNvSpPr>
            <a:spLocks/>
          </p:cNvSpPr>
          <p:nvPr/>
        </p:nvSpPr>
        <p:spPr bwMode="auto">
          <a:xfrm>
            <a:off x="685800" y="5334000"/>
            <a:ext cx="206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7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2721" name="Rectangle 17"/>
          <p:cNvSpPr>
            <a:spLocks/>
          </p:cNvSpPr>
          <p:nvPr/>
        </p:nvSpPr>
        <p:spPr bwMode="auto">
          <a:xfrm>
            <a:off x="685800" y="4953000"/>
            <a:ext cx="206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8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2722" name="Rectangle 18"/>
          <p:cNvSpPr>
            <a:spLocks/>
          </p:cNvSpPr>
          <p:nvPr/>
        </p:nvSpPr>
        <p:spPr bwMode="auto">
          <a:xfrm>
            <a:off x="5712015" y="4533900"/>
            <a:ext cx="36018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z="66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}</a:t>
            </a:r>
            <a:endParaRPr lang="es-ES_tradnl" sz="6600" dirty="0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2723" name="Rectangle 19"/>
          <p:cNvSpPr>
            <a:spLocks/>
          </p:cNvSpPr>
          <p:nvPr/>
        </p:nvSpPr>
        <p:spPr bwMode="auto">
          <a:xfrm>
            <a:off x="6096000" y="4914900"/>
            <a:ext cx="21619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z="24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A</a:t>
            </a:r>
            <a:r>
              <a:rPr lang="es-ES_tradnl" sz="2400" baseline="-250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3</a:t>
            </a:r>
            <a:r>
              <a:rPr lang="es-ES_tradnl" sz="24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 admisible ?</a:t>
            </a:r>
            <a:endParaRPr lang="es-ES_tradnl" sz="2400" dirty="0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57200" y="90488"/>
            <a:ext cx="8229600" cy="1509712"/>
          </a:xfrm>
        </p:spPr>
        <p:txBody>
          <a:bodyPr/>
          <a:lstStyle/>
          <a:p>
            <a:r>
              <a:rPr lang="es-ES_tradnl" dirty="0" smtClean="0"/>
              <a:t>Rompecabezas de 8 piezas</a:t>
            </a:r>
            <a:endParaRPr lang="es-ES_tradnl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1"/>
          <p:cNvSpPr>
            <a:spLocks noChangeShapeType="1"/>
          </p:cNvSpPr>
          <p:nvPr/>
        </p:nvSpPr>
        <p:spPr bwMode="auto">
          <a:xfrm>
            <a:off x="396875" y="3295650"/>
            <a:ext cx="990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grpSp>
        <p:nvGrpSpPr>
          <p:cNvPr id="20483" name="Group 2"/>
          <p:cNvGrpSpPr>
            <a:grpSpLocks/>
          </p:cNvGrpSpPr>
          <p:nvPr/>
        </p:nvGrpSpPr>
        <p:grpSpPr bwMode="auto">
          <a:xfrm>
            <a:off x="774700" y="2990850"/>
            <a:ext cx="233363" cy="303213"/>
            <a:chOff x="0" y="0"/>
            <a:chExt cx="146" cy="191"/>
          </a:xfrm>
        </p:grpSpPr>
        <p:sp>
          <p:nvSpPr>
            <p:cNvPr id="20589" name="AutoShape 3"/>
            <p:cNvSpPr>
              <a:spLocks/>
            </p:cNvSpPr>
            <p:nvPr/>
          </p:nvSpPr>
          <p:spPr bwMode="auto">
            <a:xfrm>
              <a:off x="1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90" name="Rectangle 4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B</a:t>
              </a:r>
            </a:p>
          </p:txBody>
        </p:sp>
      </p:grpSp>
      <p:grpSp>
        <p:nvGrpSpPr>
          <p:cNvPr id="20484" name="Group 5"/>
          <p:cNvGrpSpPr>
            <a:grpSpLocks/>
          </p:cNvGrpSpPr>
          <p:nvPr/>
        </p:nvGrpSpPr>
        <p:grpSpPr bwMode="auto">
          <a:xfrm>
            <a:off x="774700" y="2686050"/>
            <a:ext cx="233363" cy="303213"/>
            <a:chOff x="0" y="0"/>
            <a:chExt cx="146" cy="191"/>
          </a:xfrm>
        </p:grpSpPr>
        <p:sp>
          <p:nvSpPr>
            <p:cNvPr id="20587" name="AutoShape 6"/>
            <p:cNvSpPr>
              <a:spLocks/>
            </p:cNvSpPr>
            <p:nvPr/>
          </p:nvSpPr>
          <p:spPr bwMode="auto">
            <a:xfrm>
              <a:off x="1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88" name="Rectangle 7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C</a:t>
              </a:r>
            </a:p>
          </p:txBody>
        </p:sp>
      </p:grpSp>
      <p:grpSp>
        <p:nvGrpSpPr>
          <p:cNvPr id="20485" name="Group 8"/>
          <p:cNvGrpSpPr>
            <a:grpSpLocks/>
          </p:cNvGrpSpPr>
          <p:nvPr/>
        </p:nvGrpSpPr>
        <p:grpSpPr bwMode="auto">
          <a:xfrm>
            <a:off x="771525" y="2381250"/>
            <a:ext cx="242888" cy="303213"/>
            <a:chOff x="0" y="0"/>
            <a:chExt cx="152" cy="191"/>
          </a:xfrm>
        </p:grpSpPr>
        <p:sp>
          <p:nvSpPr>
            <p:cNvPr id="20585" name="AutoShape 9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86" name="Rectangle 10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</a:p>
          </p:txBody>
        </p:sp>
      </p:grpSp>
      <p:grpSp>
        <p:nvGrpSpPr>
          <p:cNvPr id="20486" name="Group 11"/>
          <p:cNvGrpSpPr>
            <a:grpSpLocks/>
          </p:cNvGrpSpPr>
          <p:nvPr/>
        </p:nvGrpSpPr>
        <p:grpSpPr bwMode="auto">
          <a:xfrm>
            <a:off x="777875" y="2076450"/>
            <a:ext cx="228600" cy="303213"/>
            <a:chOff x="0" y="0"/>
            <a:chExt cx="144" cy="191"/>
          </a:xfrm>
        </p:grpSpPr>
        <p:sp>
          <p:nvSpPr>
            <p:cNvPr id="20583" name="AutoShape 12"/>
            <p:cNvSpPr>
              <a:spLocks/>
            </p:cNvSpPr>
            <p:nvPr/>
          </p:nvSpPr>
          <p:spPr bwMode="auto">
            <a:xfrm>
              <a:off x="0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84" name="Rectangle 13"/>
            <p:cNvSpPr>
              <a:spLocks/>
            </p:cNvSpPr>
            <p:nvPr/>
          </p:nvSpPr>
          <p:spPr bwMode="auto">
            <a:xfrm>
              <a:off x="0" y="4"/>
              <a:ext cx="14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</a:t>
              </a:r>
            </a:p>
          </p:txBody>
        </p:sp>
      </p:grpSp>
      <p:grpSp>
        <p:nvGrpSpPr>
          <p:cNvPr id="20487" name="Group 14"/>
          <p:cNvGrpSpPr>
            <a:grpSpLocks/>
          </p:cNvGrpSpPr>
          <p:nvPr/>
        </p:nvGrpSpPr>
        <p:grpSpPr bwMode="auto">
          <a:xfrm>
            <a:off x="777875" y="1771650"/>
            <a:ext cx="227013" cy="303213"/>
            <a:chOff x="0" y="0"/>
            <a:chExt cx="143" cy="191"/>
          </a:xfrm>
        </p:grpSpPr>
        <p:sp>
          <p:nvSpPr>
            <p:cNvPr id="20581" name="AutoShape 15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82" name="Rectangle 16"/>
            <p:cNvSpPr>
              <a:spLocks/>
            </p:cNvSpPr>
            <p:nvPr/>
          </p:nvSpPr>
          <p:spPr bwMode="auto">
            <a:xfrm>
              <a:off x="4" y="4"/>
              <a:ext cx="13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F</a:t>
              </a:r>
            </a:p>
          </p:txBody>
        </p:sp>
      </p:grpSp>
      <p:grpSp>
        <p:nvGrpSpPr>
          <p:cNvPr id="20488" name="Group 17"/>
          <p:cNvGrpSpPr>
            <a:grpSpLocks/>
          </p:cNvGrpSpPr>
          <p:nvPr/>
        </p:nvGrpSpPr>
        <p:grpSpPr bwMode="auto">
          <a:xfrm>
            <a:off x="771525" y="1466850"/>
            <a:ext cx="242888" cy="303213"/>
            <a:chOff x="0" y="0"/>
            <a:chExt cx="152" cy="191"/>
          </a:xfrm>
        </p:grpSpPr>
        <p:sp>
          <p:nvSpPr>
            <p:cNvPr id="20579" name="AutoShape 18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80" name="Rectangle 19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G</a:t>
              </a:r>
            </a:p>
          </p:txBody>
        </p:sp>
      </p:grpSp>
      <p:grpSp>
        <p:nvGrpSpPr>
          <p:cNvPr id="20489" name="Group 20"/>
          <p:cNvGrpSpPr>
            <a:grpSpLocks/>
          </p:cNvGrpSpPr>
          <p:nvPr/>
        </p:nvGrpSpPr>
        <p:grpSpPr bwMode="auto">
          <a:xfrm>
            <a:off x="771525" y="1162050"/>
            <a:ext cx="242888" cy="303213"/>
            <a:chOff x="0" y="0"/>
            <a:chExt cx="152" cy="191"/>
          </a:xfrm>
        </p:grpSpPr>
        <p:sp>
          <p:nvSpPr>
            <p:cNvPr id="20577" name="AutoShape 21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78" name="Rectangle 22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</a:t>
              </a:r>
            </a:p>
          </p:txBody>
        </p:sp>
      </p:grpSp>
      <p:grpSp>
        <p:nvGrpSpPr>
          <p:cNvPr id="20490" name="Group 23"/>
          <p:cNvGrpSpPr>
            <a:grpSpLocks/>
          </p:cNvGrpSpPr>
          <p:nvPr/>
        </p:nvGrpSpPr>
        <p:grpSpPr bwMode="auto">
          <a:xfrm>
            <a:off x="771525" y="857250"/>
            <a:ext cx="242888" cy="303213"/>
            <a:chOff x="0" y="0"/>
            <a:chExt cx="152" cy="191"/>
          </a:xfrm>
        </p:grpSpPr>
        <p:sp>
          <p:nvSpPr>
            <p:cNvPr id="20575" name="AutoShape 24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76" name="Rectangle 25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</a:p>
          </p:txBody>
        </p:sp>
      </p:grpSp>
      <p:sp>
        <p:nvSpPr>
          <p:cNvPr id="20491" name="Rectangle 26"/>
          <p:cNvSpPr>
            <a:spLocks/>
          </p:cNvSpPr>
          <p:nvPr/>
        </p:nvSpPr>
        <p:spPr bwMode="auto">
          <a:xfrm>
            <a:off x="227013" y="3382963"/>
            <a:ext cx="10606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Estado </a:t>
            </a:r>
            <a:r>
              <a:rPr lang="en-US" sz="14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inicial</a:t>
            </a:r>
            <a:endParaRPr lang="en-US" sz="1400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h’1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 4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h’2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-28</a:t>
            </a:r>
          </a:p>
        </p:txBody>
      </p:sp>
      <p:grpSp>
        <p:nvGrpSpPr>
          <p:cNvPr id="20492" name="Group 27"/>
          <p:cNvGrpSpPr>
            <a:grpSpLocks/>
          </p:cNvGrpSpPr>
          <p:nvPr/>
        </p:nvGrpSpPr>
        <p:grpSpPr bwMode="auto">
          <a:xfrm>
            <a:off x="3044825" y="3001963"/>
            <a:ext cx="233363" cy="303212"/>
            <a:chOff x="0" y="0"/>
            <a:chExt cx="146" cy="191"/>
          </a:xfrm>
        </p:grpSpPr>
        <p:sp>
          <p:nvSpPr>
            <p:cNvPr id="20573" name="AutoShape 28"/>
            <p:cNvSpPr>
              <a:spLocks/>
            </p:cNvSpPr>
            <p:nvPr/>
          </p:nvSpPr>
          <p:spPr bwMode="auto">
            <a:xfrm>
              <a:off x="1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74" name="Rectangle 29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B</a:t>
              </a:r>
            </a:p>
          </p:txBody>
        </p:sp>
      </p:grpSp>
      <p:grpSp>
        <p:nvGrpSpPr>
          <p:cNvPr id="20493" name="Group 30"/>
          <p:cNvGrpSpPr>
            <a:grpSpLocks/>
          </p:cNvGrpSpPr>
          <p:nvPr/>
        </p:nvGrpSpPr>
        <p:grpSpPr bwMode="auto">
          <a:xfrm>
            <a:off x="3044825" y="2697163"/>
            <a:ext cx="233363" cy="303212"/>
            <a:chOff x="0" y="0"/>
            <a:chExt cx="146" cy="191"/>
          </a:xfrm>
        </p:grpSpPr>
        <p:sp>
          <p:nvSpPr>
            <p:cNvPr id="20571" name="AutoShape 31"/>
            <p:cNvSpPr>
              <a:spLocks/>
            </p:cNvSpPr>
            <p:nvPr/>
          </p:nvSpPr>
          <p:spPr bwMode="auto">
            <a:xfrm>
              <a:off x="1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72" name="Rectangle 32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C</a:t>
              </a:r>
            </a:p>
          </p:txBody>
        </p:sp>
      </p:grpSp>
      <p:grpSp>
        <p:nvGrpSpPr>
          <p:cNvPr id="20494" name="Group 33"/>
          <p:cNvGrpSpPr>
            <a:grpSpLocks/>
          </p:cNvGrpSpPr>
          <p:nvPr/>
        </p:nvGrpSpPr>
        <p:grpSpPr bwMode="auto">
          <a:xfrm>
            <a:off x="3040063" y="2392363"/>
            <a:ext cx="242887" cy="303212"/>
            <a:chOff x="0" y="0"/>
            <a:chExt cx="152" cy="191"/>
          </a:xfrm>
        </p:grpSpPr>
        <p:sp>
          <p:nvSpPr>
            <p:cNvPr id="20569" name="AutoShape 34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70" name="Rectangle 35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</a:p>
          </p:txBody>
        </p:sp>
      </p:grpSp>
      <p:grpSp>
        <p:nvGrpSpPr>
          <p:cNvPr id="20495" name="Group 36"/>
          <p:cNvGrpSpPr>
            <a:grpSpLocks/>
          </p:cNvGrpSpPr>
          <p:nvPr/>
        </p:nvGrpSpPr>
        <p:grpSpPr bwMode="auto">
          <a:xfrm>
            <a:off x="3048000" y="2087563"/>
            <a:ext cx="227013" cy="303212"/>
            <a:chOff x="0" y="0"/>
            <a:chExt cx="143" cy="191"/>
          </a:xfrm>
        </p:grpSpPr>
        <p:sp>
          <p:nvSpPr>
            <p:cNvPr id="20567" name="AutoShape 37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68" name="Rectangle 38"/>
            <p:cNvSpPr>
              <a:spLocks/>
            </p:cNvSpPr>
            <p:nvPr/>
          </p:nvSpPr>
          <p:spPr bwMode="auto">
            <a:xfrm>
              <a:off x="0" y="4"/>
              <a:ext cx="14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</a:t>
              </a:r>
            </a:p>
          </p:txBody>
        </p:sp>
      </p:grpSp>
      <p:grpSp>
        <p:nvGrpSpPr>
          <p:cNvPr id="20496" name="Group 39"/>
          <p:cNvGrpSpPr>
            <a:grpSpLocks/>
          </p:cNvGrpSpPr>
          <p:nvPr/>
        </p:nvGrpSpPr>
        <p:grpSpPr bwMode="auto">
          <a:xfrm>
            <a:off x="3048000" y="1782763"/>
            <a:ext cx="227013" cy="303212"/>
            <a:chOff x="0" y="0"/>
            <a:chExt cx="143" cy="191"/>
          </a:xfrm>
        </p:grpSpPr>
        <p:sp>
          <p:nvSpPr>
            <p:cNvPr id="20565" name="AutoShape 40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66" name="Rectangle 41"/>
            <p:cNvSpPr>
              <a:spLocks/>
            </p:cNvSpPr>
            <p:nvPr/>
          </p:nvSpPr>
          <p:spPr bwMode="auto">
            <a:xfrm>
              <a:off x="4" y="4"/>
              <a:ext cx="13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F</a:t>
              </a:r>
            </a:p>
          </p:txBody>
        </p:sp>
      </p:grpSp>
      <p:grpSp>
        <p:nvGrpSpPr>
          <p:cNvPr id="20497" name="Group 42"/>
          <p:cNvGrpSpPr>
            <a:grpSpLocks/>
          </p:cNvGrpSpPr>
          <p:nvPr/>
        </p:nvGrpSpPr>
        <p:grpSpPr bwMode="auto">
          <a:xfrm>
            <a:off x="3040063" y="1477963"/>
            <a:ext cx="242887" cy="303212"/>
            <a:chOff x="0" y="0"/>
            <a:chExt cx="152" cy="191"/>
          </a:xfrm>
        </p:grpSpPr>
        <p:sp>
          <p:nvSpPr>
            <p:cNvPr id="20563" name="AutoShape 43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64" name="Rectangle 44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G</a:t>
              </a:r>
            </a:p>
          </p:txBody>
        </p:sp>
      </p:grpSp>
      <p:grpSp>
        <p:nvGrpSpPr>
          <p:cNvPr id="20498" name="Group 45"/>
          <p:cNvGrpSpPr>
            <a:grpSpLocks/>
          </p:cNvGrpSpPr>
          <p:nvPr/>
        </p:nvGrpSpPr>
        <p:grpSpPr bwMode="auto">
          <a:xfrm>
            <a:off x="3040063" y="1173163"/>
            <a:ext cx="242887" cy="303212"/>
            <a:chOff x="0" y="0"/>
            <a:chExt cx="152" cy="191"/>
          </a:xfrm>
        </p:grpSpPr>
        <p:sp>
          <p:nvSpPr>
            <p:cNvPr id="20561" name="AutoShape 46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62" name="Rectangle 47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</a:t>
              </a:r>
            </a:p>
          </p:txBody>
        </p:sp>
      </p:grpSp>
      <p:grpSp>
        <p:nvGrpSpPr>
          <p:cNvPr id="20499" name="Group 48"/>
          <p:cNvGrpSpPr>
            <a:grpSpLocks/>
          </p:cNvGrpSpPr>
          <p:nvPr/>
        </p:nvGrpSpPr>
        <p:grpSpPr bwMode="auto">
          <a:xfrm>
            <a:off x="2506663" y="3001963"/>
            <a:ext cx="242887" cy="303212"/>
            <a:chOff x="0" y="0"/>
            <a:chExt cx="152" cy="191"/>
          </a:xfrm>
        </p:grpSpPr>
        <p:sp>
          <p:nvSpPr>
            <p:cNvPr id="20559" name="AutoShape 49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60" name="Rectangle 50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</a:p>
          </p:txBody>
        </p:sp>
      </p:grpSp>
      <p:sp>
        <p:nvSpPr>
          <p:cNvPr id="20500" name="Rectangle 51"/>
          <p:cNvSpPr>
            <a:spLocks/>
          </p:cNvSpPr>
          <p:nvPr/>
        </p:nvSpPr>
        <p:spPr bwMode="auto">
          <a:xfrm>
            <a:off x="2514600" y="3382963"/>
            <a:ext cx="74650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h’1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 6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h’2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-21</a:t>
            </a:r>
          </a:p>
        </p:txBody>
      </p:sp>
      <p:sp>
        <p:nvSpPr>
          <p:cNvPr id="20501" name="Line 52"/>
          <p:cNvSpPr>
            <a:spLocks noChangeShapeType="1"/>
          </p:cNvSpPr>
          <p:nvPr/>
        </p:nvSpPr>
        <p:spPr bwMode="auto">
          <a:xfrm>
            <a:off x="2286000" y="3306763"/>
            <a:ext cx="1828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grpSp>
        <p:nvGrpSpPr>
          <p:cNvPr id="20502" name="Group 53"/>
          <p:cNvGrpSpPr>
            <a:grpSpLocks/>
          </p:cNvGrpSpPr>
          <p:nvPr/>
        </p:nvGrpSpPr>
        <p:grpSpPr bwMode="auto">
          <a:xfrm>
            <a:off x="5864225" y="3001963"/>
            <a:ext cx="233363" cy="303212"/>
            <a:chOff x="0" y="0"/>
            <a:chExt cx="146" cy="191"/>
          </a:xfrm>
        </p:grpSpPr>
        <p:sp>
          <p:nvSpPr>
            <p:cNvPr id="20557" name="AutoShape 54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58" name="Rectangle 55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B</a:t>
              </a:r>
            </a:p>
          </p:txBody>
        </p:sp>
      </p:grpSp>
      <p:grpSp>
        <p:nvGrpSpPr>
          <p:cNvPr id="20503" name="Group 56"/>
          <p:cNvGrpSpPr>
            <a:grpSpLocks/>
          </p:cNvGrpSpPr>
          <p:nvPr/>
        </p:nvGrpSpPr>
        <p:grpSpPr bwMode="auto">
          <a:xfrm>
            <a:off x="5864225" y="2697163"/>
            <a:ext cx="233363" cy="303212"/>
            <a:chOff x="0" y="0"/>
            <a:chExt cx="146" cy="191"/>
          </a:xfrm>
        </p:grpSpPr>
        <p:sp>
          <p:nvSpPr>
            <p:cNvPr id="20555" name="AutoShape 57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56" name="Rectangle 58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C</a:t>
              </a:r>
            </a:p>
          </p:txBody>
        </p:sp>
      </p:grpSp>
      <p:grpSp>
        <p:nvGrpSpPr>
          <p:cNvPr id="20504" name="Group 59"/>
          <p:cNvGrpSpPr>
            <a:grpSpLocks/>
          </p:cNvGrpSpPr>
          <p:nvPr/>
        </p:nvGrpSpPr>
        <p:grpSpPr bwMode="auto">
          <a:xfrm>
            <a:off x="5859463" y="2392363"/>
            <a:ext cx="242887" cy="303212"/>
            <a:chOff x="0" y="0"/>
            <a:chExt cx="152" cy="191"/>
          </a:xfrm>
        </p:grpSpPr>
        <p:sp>
          <p:nvSpPr>
            <p:cNvPr id="20553" name="AutoShape 60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54" name="Rectangle 61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</a:p>
          </p:txBody>
        </p:sp>
      </p:grpSp>
      <p:grpSp>
        <p:nvGrpSpPr>
          <p:cNvPr id="20505" name="Group 62"/>
          <p:cNvGrpSpPr>
            <a:grpSpLocks/>
          </p:cNvGrpSpPr>
          <p:nvPr/>
        </p:nvGrpSpPr>
        <p:grpSpPr bwMode="auto">
          <a:xfrm>
            <a:off x="5868988" y="2087563"/>
            <a:ext cx="227012" cy="303212"/>
            <a:chOff x="0" y="0"/>
            <a:chExt cx="143" cy="191"/>
          </a:xfrm>
        </p:grpSpPr>
        <p:sp>
          <p:nvSpPr>
            <p:cNvPr id="20551" name="AutoShape 63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52" name="Rectangle 64"/>
            <p:cNvSpPr>
              <a:spLocks/>
            </p:cNvSpPr>
            <p:nvPr/>
          </p:nvSpPr>
          <p:spPr bwMode="auto">
            <a:xfrm>
              <a:off x="1" y="4"/>
              <a:ext cx="14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</a:t>
              </a:r>
            </a:p>
          </p:txBody>
        </p:sp>
      </p:grpSp>
      <p:grpSp>
        <p:nvGrpSpPr>
          <p:cNvPr id="20506" name="Group 65"/>
          <p:cNvGrpSpPr>
            <a:grpSpLocks/>
          </p:cNvGrpSpPr>
          <p:nvPr/>
        </p:nvGrpSpPr>
        <p:grpSpPr bwMode="auto">
          <a:xfrm>
            <a:off x="5867400" y="1782763"/>
            <a:ext cx="227013" cy="303212"/>
            <a:chOff x="0" y="0"/>
            <a:chExt cx="143" cy="191"/>
          </a:xfrm>
        </p:grpSpPr>
        <p:sp>
          <p:nvSpPr>
            <p:cNvPr id="20549" name="AutoShape 66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50" name="Rectangle 67"/>
            <p:cNvSpPr>
              <a:spLocks/>
            </p:cNvSpPr>
            <p:nvPr/>
          </p:nvSpPr>
          <p:spPr bwMode="auto">
            <a:xfrm>
              <a:off x="4" y="4"/>
              <a:ext cx="13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F</a:t>
              </a:r>
            </a:p>
          </p:txBody>
        </p:sp>
      </p:grpSp>
      <p:grpSp>
        <p:nvGrpSpPr>
          <p:cNvPr id="20507" name="Group 68"/>
          <p:cNvGrpSpPr>
            <a:grpSpLocks/>
          </p:cNvGrpSpPr>
          <p:nvPr/>
        </p:nvGrpSpPr>
        <p:grpSpPr bwMode="auto">
          <a:xfrm>
            <a:off x="5859463" y="1477963"/>
            <a:ext cx="242887" cy="303212"/>
            <a:chOff x="0" y="0"/>
            <a:chExt cx="152" cy="191"/>
          </a:xfrm>
        </p:grpSpPr>
        <p:sp>
          <p:nvSpPr>
            <p:cNvPr id="20547" name="AutoShape 69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48" name="Rectangle 70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G</a:t>
              </a:r>
            </a:p>
          </p:txBody>
        </p:sp>
      </p:grpSp>
      <p:grpSp>
        <p:nvGrpSpPr>
          <p:cNvPr id="20508" name="Group 71"/>
          <p:cNvGrpSpPr>
            <a:grpSpLocks/>
          </p:cNvGrpSpPr>
          <p:nvPr/>
        </p:nvGrpSpPr>
        <p:grpSpPr bwMode="auto">
          <a:xfrm>
            <a:off x="5326063" y="3001963"/>
            <a:ext cx="242887" cy="303212"/>
            <a:chOff x="0" y="0"/>
            <a:chExt cx="152" cy="191"/>
          </a:xfrm>
        </p:grpSpPr>
        <p:sp>
          <p:nvSpPr>
            <p:cNvPr id="20545" name="AutoShape 72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46" name="Rectangle 73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</a:p>
          </p:txBody>
        </p:sp>
      </p:grpSp>
      <p:sp>
        <p:nvSpPr>
          <p:cNvPr id="20509" name="Rectangle 74"/>
          <p:cNvSpPr>
            <a:spLocks/>
          </p:cNvSpPr>
          <p:nvPr/>
        </p:nvSpPr>
        <p:spPr bwMode="auto">
          <a:xfrm>
            <a:off x="5334000" y="3382963"/>
            <a:ext cx="63269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h’1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?</a:t>
            </a:r>
            <a:endParaRPr lang="en-US" sz="1400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h’2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?</a:t>
            </a:r>
            <a:endParaRPr lang="en-US" sz="1400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20510" name="Line 75"/>
          <p:cNvSpPr>
            <a:spLocks noChangeShapeType="1"/>
          </p:cNvSpPr>
          <p:nvPr/>
        </p:nvSpPr>
        <p:spPr bwMode="auto">
          <a:xfrm>
            <a:off x="5105400" y="3306763"/>
            <a:ext cx="1828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grpSp>
        <p:nvGrpSpPr>
          <p:cNvPr id="20511" name="Group 76"/>
          <p:cNvGrpSpPr>
            <a:grpSpLocks/>
          </p:cNvGrpSpPr>
          <p:nvPr/>
        </p:nvGrpSpPr>
        <p:grpSpPr bwMode="auto">
          <a:xfrm>
            <a:off x="4949825" y="5973763"/>
            <a:ext cx="233363" cy="303212"/>
            <a:chOff x="0" y="0"/>
            <a:chExt cx="146" cy="191"/>
          </a:xfrm>
        </p:grpSpPr>
        <p:sp>
          <p:nvSpPr>
            <p:cNvPr id="20543" name="AutoShape 77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44" name="Rectangle 78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B</a:t>
              </a:r>
            </a:p>
          </p:txBody>
        </p:sp>
      </p:grpSp>
      <p:grpSp>
        <p:nvGrpSpPr>
          <p:cNvPr id="20512" name="Group 79"/>
          <p:cNvGrpSpPr>
            <a:grpSpLocks/>
          </p:cNvGrpSpPr>
          <p:nvPr/>
        </p:nvGrpSpPr>
        <p:grpSpPr bwMode="auto">
          <a:xfrm>
            <a:off x="4949825" y="5668963"/>
            <a:ext cx="233363" cy="303212"/>
            <a:chOff x="0" y="0"/>
            <a:chExt cx="146" cy="191"/>
          </a:xfrm>
        </p:grpSpPr>
        <p:sp>
          <p:nvSpPr>
            <p:cNvPr id="20541" name="AutoShape 80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42" name="Rectangle 81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C</a:t>
              </a:r>
            </a:p>
          </p:txBody>
        </p:sp>
      </p:grpSp>
      <p:grpSp>
        <p:nvGrpSpPr>
          <p:cNvPr id="20513" name="Group 82"/>
          <p:cNvGrpSpPr>
            <a:grpSpLocks/>
          </p:cNvGrpSpPr>
          <p:nvPr/>
        </p:nvGrpSpPr>
        <p:grpSpPr bwMode="auto">
          <a:xfrm>
            <a:off x="4945063" y="5364163"/>
            <a:ext cx="242887" cy="303212"/>
            <a:chOff x="0" y="0"/>
            <a:chExt cx="152" cy="191"/>
          </a:xfrm>
        </p:grpSpPr>
        <p:sp>
          <p:nvSpPr>
            <p:cNvPr id="20539" name="AutoShape 83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40" name="Rectangle 84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</a:p>
          </p:txBody>
        </p:sp>
      </p:grpSp>
      <p:grpSp>
        <p:nvGrpSpPr>
          <p:cNvPr id="20514" name="Group 85"/>
          <p:cNvGrpSpPr>
            <a:grpSpLocks/>
          </p:cNvGrpSpPr>
          <p:nvPr/>
        </p:nvGrpSpPr>
        <p:grpSpPr bwMode="auto">
          <a:xfrm>
            <a:off x="4954588" y="5059363"/>
            <a:ext cx="227012" cy="303212"/>
            <a:chOff x="0" y="0"/>
            <a:chExt cx="143" cy="191"/>
          </a:xfrm>
        </p:grpSpPr>
        <p:sp>
          <p:nvSpPr>
            <p:cNvPr id="20537" name="AutoShape 86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38" name="Rectangle 87"/>
            <p:cNvSpPr>
              <a:spLocks/>
            </p:cNvSpPr>
            <p:nvPr/>
          </p:nvSpPr>
          <p:spPr bwMode="auto">
            <a:xfrm>
              <a:off x="1" y="4"/>
              <a:ext cx="14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</a:t>
              </a:r>
            </a:p>
          </p:txBody>
        </p:sp>
      </p:grpSp>
      <p:grpSp>
        <p:nvGrpSpPr>
          <p:cNvPr id="20515" name="Group 88"/>
          <p:cNvGrpSpPr>
            <a:grpSpLocks/>
          </p:cNvGrpSpPr>
          <p:nvPr/>
        </p:nvGrpSpPr>
        <p:grpSpPr bwMode="auto">
          <a:xfrm>
            <a:off x="4953000" y="4754563"/>
            <a:ext cx="227013" cy="303212"/>
            <a:chOff x="0" y="0"/>
            <a:chExt cx="143" cy="191"/>
          </a:xfrm>
        </p:grpSpPr>
        <p:sp>
          <p:nvSpPr>
            <p:cNvPr id="20535" name="AutoShape 89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36" name="Rectangle 90"/>
            <p:cNvSpPr>
              <a:spLocks/>
            </p:cNvSpPr>
            <p:nvPr/>
          </p:nvSpPr>
          <p:spPr bwMode="auto">
            <a:xfrm>
              <a:off x="4" y="4"/>
              <a:ext cx="13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F</a:t>
              </a:r>
            </a:p>
          </p:txBody>
        </p:sp>
      </p:grpSp>
      <p:grpSp>
        <p:nvGrpSpPr>
          <p:cNvPr id="20516" name="Group 91"/>
          <p:cNvGrpSpPr>
            <a:grpSpLocks/>
          </p:cNvGrpSpPr>
          <p:nvPr/>
        </p:nvGrpSpPr>
        <p:grpSpPr bwMode="auto">
          <a:xfrm>
            <a:off x="4945063" y="4449763"/>
            <a:ext cx="242887" cy="303212"/>
            <a:chOff x="0" y="0"/>
            <a:chExt cx="152" cy="191"/>
          </a:xfrm>
        </p:grpSpPr>
        <p:sp>
          <p:nvSpPr>
            <p:cNvPr id="20533" name="AutoShape 92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34" name="Rectangle 93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G</a:t>
              </a:r>
            </a:p>
          </p:txBody>
        </p:sp>
      </p:grpSp>
      <p:grpSp>
        <p:nvGrpSpPr>
          <p:cNvPr id="20517" name="Group 94"/>
          <p:cNvGrpSpPr>
            <a:grpSpLocks/>
          </p:cNvGrpSpPr>
          <p:nvPr/>
        </p:nvGrpSpPr>
        <p:grpSpPr bwMode="auto">
          <a:xfrm>
            <a:off x="4411663" y="5668963"/>
            <a:ext cx="242887" cy="303212"/>
            <a:chOff x="0" y="0"/>
            <a:chExt cx="152" cy="191"/>
          </a:xfrm>
        </p:grpSpPr>
        <p:sp>
          <p:nvSpPr>
            <p:cNvPr id="20531" name="AutoShape 95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32" name="Rectangle 96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</a:t>
              </a:r>
            </a:p>
          </p:txBody>
        </p:sp>
      </p:grpSp>
      <p:grpSp>
        <p:nvGrpSpPr>
          <p:cNvPr id="20518" name="Group 97"/>
          <p:cNvGrpSpPr>
            <a:grpSpLocks/>
          </p:cNvGrpSpPr>
          <p:nvPr/>
        </p:nvGrpSpPr>
        <p:grpSpPr bwMode="auto">
          <a:xfrm>
            <a:off x="4411663" y="5973763"/>
            <a:ext cx="242887" cy="303212"/>
            <a:chOff x="0" y="0"/>
            <a:chExt cx="152" cy="191"/>
          </a:xfrm>
        </p:grpSpPr>
        <p:sp>
          <p:nvSpPr>
            <p:cNvPr id="20529" name="AutoShape 98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30" name="Rectangle 99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</a:p>
          </p:txBody>
        </p:sp>
      </p:grpSp>
      <p:sp>
        <p:nvSpPr>
          <p:cNvPr id="20519" name="Rectangle 100"/>
          <p:cNvSpPr>
            <a:spLocks/>
          </p:cNvSpPr>
          <p:nvPr/>
        </p:nvSpPr>
        <p:spPr bwMode="auto">
          <a:xfrm>
            <a:off x="4419600" y="6354763"/>
            <a:ext cx="63269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h’1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?</a:t>
            </a:r>
            <a:endParaRPr lang="en-US" sz="1400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h’2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?</a:t>
            </a:r>
            <a:endParaRPr lang="en-US" sz="1400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20520" name="Line 101"/>
          <p:cNvSpPr>
            <a:spLocks noChangeShapeType="1"/>
          </p:cNvSpPr>
          <p:nvPr/>
        </p:nvSpPr>
        <p:spPr bwMode="auto">
          <a:xfrm>
            <a:off x="4191000" y="6278563"/>
            <a:ext cx="1828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grpSp>
        <p:nvGrpSpPr>
          <p:cNvPr id="20521" name="Group 102"/>
          <p:cNvGrpSpPr>
            <a:grpSpLocks/>
          </p:cNvGrpSpPr>
          <p:nvPr/>
        </p:nvGrpSpPr>
        <p:grpSpPr bwMode="auto">
          <a:xfrm>
            <a:off x="6392863" y="3001963"/>
            <a:ext cx="242887" cy="303212"/>
            <a:chOff x="0" y="0"/>
            <a:chExt cx="152" cy="191"/>
          </a:xfrm>
        </p:grpSpPr>
        <p:sp>
          <p:nvSpPr>
            <p:cNvPr id="20527" name="AutoShape 103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28" name="Rectangle 104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</a:t>
              </a:r>
            </a:p>
          </p:txBody>
        </p:sp>
      </p:grpSp>
      <p:sp>
        <p:nvSpPr>
          <p:cNvPr id="20522" name="AutoShape 105"/>
          <p:cNvSpPr>
            <a:spLocks/>
          </p:cNvSpPr>
          <p:nvPr/>
        </p:nvSpPr>
        <p:spPr bwMode="auto">
          <a:xfrm>
            <a:off x="1752600" y="2239963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523" name="AutoShape 106"/>
          <p:cNvSpPr>
            <a:spLocks/>
          </p:cNvSpPr>
          <p:nvPr/>
        </p:nvSpPr>
        <p:spPr bwMode="auto">
          <a:xfrm>
            <a:off x="7391400" y="2163763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524" name="AutoShape 107"/>
          <p:cNvSpPr>
            <a:spLocks/>
          </p:cNvSpPr>
          <p:nvPr/>
        </p:nvSpPr>
        <p:spPr bwMode="auto">
          <a:xfrm>
            <a:off x="3748088" y="3946525"/>
            <a:ext cx="368300" cy="517525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8181" y="0"/>
                </a:moveTo>
                <a:lnTo>
                  <a:pt x="17520" y="15264"/>
                </a:lnTo>
                <a:lnTo>
                  <a:pt x="21600" y="13991"/>
                </a:lnTo>
                <a:lnTo>
                  <a:pt x="16552" y="21600"/>
                </a:lnTo>
                <a:lnTo>
                  <a:pt x="5237" y="19054"/>
                </a:lnTo>
                <a:lnTo>
                  <a:pt x="9338" y="17795"/>
                </a:lnTo>
                <a:lnTo>
                  <a:pt x="0" y="2517"/>
                </a:lnTo>
                <a:lnTo>
                  <a:pt x="8181" y="0"/>
                </a:lnTo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525" name="AutoShape 108"/>
          <p:cNvSpPr>
            <a:spLocks/>
          </p:cNvSpPr>
          <p:nvPr/>
        </p:nvSpPr>
        <p:spPr bwMode="auto">
          <a:xfrm>
            <a:off x="4495800" y="2392363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526" name="Rectangle 1"/>
          <p:cNvSpPr>
            <a:spLocks noGrp="1" noChangeArrowheads="1"/>
          </p:cNvSpPr>
          <p:nvPr>
            <p:ph type="title"/>
          </p:nvPr>
        </p:nvSpPr>
        <p:spPr>
          <a:xfrm>
            <a:off x="687388" y="0"/>
            <a:ext cx="7775575" cy="1146175"/>
          </a:xfrm>
        </p:spPr>
        <p:txBody>
          <a:bodyPr rIns="39200"/>
          <a:lstStyle/>
          <a:p>
            <a:pPr marL="38100" indent="0" eaLnBrk="1" hangingPunct="1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/>
              <a:t>Importancia del estimador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685800" y="1447800"/>
            <a:ext cx="8229600" cy="5195888"/>
            <a:chOff x="0" y="384"/>
            <a:chExt cx="5184" cy="3273"/>
          </a:xfrm>
        </p:grpSpPr>
        <p:sp>
          <p:nvSpPr>
            <p:cNvPr id="72724" name="Rectangle 2"/>
            <p:cNvSpPr>
              <a:spLocks/>
            </p:cNvSpPr>
            <p:nvPr/>
          </p:nvSpPr>
          <p:spPr bwMode="auto">
            <a:xfrm>
              <a:off x="0" y="384"/>
              <a:ext cx="5184" cy="3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>
              <a:prstTxWarp prst="textNoShape">
                <a:avLst/>
              </a:prstTxWarp>
            </a:bodyPr>
            <a:lstStyle/>
            <a:p>
              <a:pPr marL="377825" indent="-339725">
                <a:spcBef>
                  <a:spcPts val="7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32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h’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3</a:t>
              </a:r>
              <a:r>
                <a:rPr lang="es-ES_tradnl" sz="32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(n) = </a:t>
              </a:r>
              <a:r>
                <a:rPr lang="es-ES_tradnl" sz="32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Symbol"/>
                </a:rPr>
                <a:t>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+mn-lt"/>
                  <a:ea typeface="Symbol" pitchFamily="-107" charset="2"/>
                  <a:cs typeface="Symbol" pitchFamily="-107" charset="2"/>
                  <a:sym typeface="Symbol" pitchFamily="-107" charset="2"/>
                </a:rPr>
                <a:t>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[1,8]</a:t>
              </a:r>
              <a:r>
                <a:rPr lang="es-ES_tradnl" sz="32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 </a:t>
              </a:r>
              <a:r>
                <a:rPr lang="es-ES_tradnl" sz="32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+ 3 S(n)      S(n) =</a:t>
              </a:r>
              <a:r>
                <a:rPr lang="es-ES_tradnl" sz="32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Symbol"/>
                </a:rPr>
                <a:t> 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+mn-lt"/>
                  <a:ea typeface="Symbol" pitchFamily="-107" charset="2"/>
                  <a:cs typeface="Symbol" pitchFamily="-107" charset="2"/>
                  <a:sym typeface="Symbol" pitchFamily="-107" charset="2"/>
                </a:rPr>
                <a:t>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[1,8]</a:t>
              </a:r>
              <a:r>
                <a:rPr lang="es-ES_tradnl" sz="32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s</a:t>
              </a:r>
              <a:r>
                <a:rPr lang="es-ES_tradnl" sz="3200" baseline="-250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</a:t>
              </a:r>
            </a:p>
            <a:p>
              <a:pPr marL="377825" indent="-339725">
                <a:spcBef>
                  <a:spcPts val="7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endParaRPr lang="es-ES_tradnl" sz="32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  <a:p>
              <a:pPr marL="377825" indent="-339725">
                <a:spcBef>
                  <a:spcPts val="6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32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         </a:t>
              </a:r>
              <a:r>
                <a:rPr lang="es-ES_tradnl" sz="28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0 </a:t>
              </a:r>
              <a:r>
                <a:rPr lang="es-ES_tradnl" sz="24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si pieza </a:t>
              </a:r>
              <a:r>
                <a:rPr lang="es-ES_tradnl" sz="2400" i="1" u="sng" dirty="0" err="1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</a:t>
              </a:r>
              <a:r>
                <a:rPr lang="es-ES_tradnl" sz="24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 no en el centro y sucesora correcta</a:t>
              </a:r>
              <a:endParaRPr lang="es-ES_tradnl" sz="28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  <a:p>
              <a:pPr marL="377825" indent="-339725">
                <a:spcBef>
                  <a:spcPts val="6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28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s</a:t>
              </a:r>
              <a:r>
                <a:rPr lang="es-ES_tradnl" sz="2800" baseline="-250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</a:t>
              </a:r>
              <a:r>
                <a:rPr lang="es-ES_tradnl" sz="28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=      1 </a:t>
              </a:r>
              <a:r>
                <a:rPr lang="es-ES_tradnl" sz="24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si pieza </a:t>
              </a:r>
              <a:r>
                <a:rPr lang="es-ES_tradnl" sz="2400" i="1" u="sng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</a:t>
              </a:r>
              <a:r>
                <a:rPr lang="es-ES_tradnl" sz="24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 en el centro</a:t>
              </a:r>
              <a:endParaRPr lang="es-ES_tradnl" sz="28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  <a:p>
              <a:pPr marL="377825" indent="-339725">
                <a:spcBef>
                  <a:spcPts val="6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32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			  </a:t>
              </a:r>
              <a:r>
                <a:rPr lang="es-ES_tradnl" sz="28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2 </a:t>
              </a:r>
              <a:r>
                <a:rPr lang="es-ES_tradnl" sz="24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si pieza </a:t>
              </a:r>
              <a:r>
                <a:rPr lang="es-ES_tradnl" sz="2400" i="1" u="sng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i</a:t>
              </a:r>
              <a:r>
                <a:rPr lang="es-ES_tradnl" sz="24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 no en el centro y sucesora incorrecta</a:t>
              </a:r>
              <a:endParaRPr lang="es-ES_tradnl" sz="28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  <a:p>
              <a:pPr marL="377825" indent="-339725">
                <a:spcBef>
                  <a:spcPts val="6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endParaRPr lang="es-ES_tradnl" dirty="0" smtClean="0">
                <a:solidFill>
                  <a:schemeClr val="tx1"/>
                </a:solidFill>
                <a:latin typeface="+mn-lt"/>
                <a:ea typeface="Arial" pitchFamily="-107" charset="0"/>
                <a:cs typeface="Arial" pitchFamily="-107" charset="0"/>
              </a:endParaRPr>
            </a:p>
            <a:p>
              <a:pPr marL="377825" indent="-339725">
                <a:spcBef>
                  <a:spcPts val="6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28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					h’</a:t>
              </a:r>
              <a:r>
                <a:rPr lang="es-ES_tradnl" sz="2800" baseline="-250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3</a:t>
              </a:r>
              <a:r>
                <a:rPr lang="es-ES_tradnl" sz="28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(n)=1+3(2+1) = 10</a:t>
              </a:r>
            </a:p>
            <a:p>
              <a:pPr marL="377825" indent="-339725">
                <a:spcBef>
                  <a:spcPts val="675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28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					h(n) = 1</a:t>
              </a:r>
            </a:p>
            <a:p>
              <a:pPr marL="377825" indent="-339725">
                <a:spcBef>
                  <a:spcPts val="1200"/>
                </a:spcBef>
                <a:tabLst>
                  <a:tab pos="381000" algn="l"/>
                  <a:tab pos="838200" algn="l"/>
                  <a:tab pos="1295400" algn="l"/>
                  <a:tab pos="1752600" algn="l"/>
                  <a:tab pos="2209800" algn="l"/>
                  <a:tab pos="2667000" algn="l"/>
                  <a:tab pos="3124200" algn="l"/>
                  <a:tab pos="3581400" algn="l"/>
                  <a:tab pos="4038600" algn="l"/>
                  <a:tab pos="4495800" algn="l"/>
                  <a:tab pos="4953000" algn="l"/>
                  <a:tab pos="5410200" algn="l"/>
                  <a:tab pos="5867400" algn="l"/>
                  <a:tab pos="6324600" algn="l"/>
                  <a:tab pos="6781800" algn="l"/>
                  <a:tab pos="7239000" algn="l"/>
                  <a:tab pos="7696200" algn="l"/>
                  <a:tab pos="8153400" algn="l"/>
                  <a:tab pos="8610600" algn="l"/>
                  <a:tab pos="9067800" algn="l"/>
                  <a:tab pos="9525000" algn="l"/>
                  <a:tab pos="10096500" algn="l"/>
                </a:tabLst>
              </a:pPr>
              <a:r>
                <a:rPr lang="es-ES_tradnl" sz="2400" dirty="0" err="1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  <a:r>
                <a:rPr lang="es-ES_tradnl" sz="2400" baseline="-25000" dirty="0" err="1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3</a:t>
              </a:r>
              <a:r>
                <a:rPr lang="es-ES_tradnl" sz="24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* no se puede comparar con </a:t>
              </a:r>
              <a:r>
                <a:rPr lang="es-ES_tradnl" sz="2400" dirty="0" err="1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  <a:r>
                <a:rPr lang="es-ES_tradnl" sz="2400" baseline="-25000" dirty="0" err="1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1</a:t>
              </a:r>
              <a:r>
                <a:rPr lang="es-ES_tradnl" sz="24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* o </a:t>
              </a:r>
              <a:r>
                <a:rPr lang="es-ES_tradnl" sz="2400" dirty="0" err="1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  <a:r>
                <a:rPr lang="es-ES_tradnl" sz="2400" baseline="-25000" dirty="0" err="1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2</a:t>
              </a:r>
              <a:r>
                <a:rPr lang="es-ES_tradnl" sz="24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* pero va más rápido (aunque la </a:t>
              </a:r>
              <a:r>
                <a:rPr lang="es-ES_tradnl" sz="2400" i="1" dirty="0" err="1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</a:t>
              </a:r>
              <a:r>
                <a:rPr lang="es-ES_tradnl" sz="2400" dirty="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 a calcular requiera más tiempo).</a:t>
              </a:r>
              <a:endParaRPr lang="es-ES_tradnl" sz="2400" dirty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sp>
        <p:nvSpPr>
          <p:cNvPr id="72707" name="AutoShape 3"/>
          <p:cNvSpPr>
            <a:spLocks/>
          </p:cNvSpPr>
          <p:nvPr/>
        </p:nvSpPr>
        <p:spPr bwMode="auto">
          <a:xfrm>
            <a:off x="685800" y="1447800"/>
            <a:ext cx="4314828" cy="685800"/>
          </a:xfrm>
          <a:prstGeom prst="roundRect">
            <a:avLst>
              <a:gd name="adj" fmla="val 23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latin typeface="+mn-lt"/>
            </a:endParaRPr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1600200" y="2667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latin typeface="+mn-lt"/>
            </a:endParaRPr>
          </a:p>
        </p:txBody>
      </p:sp>
      <p:sp>
        <p:nvSpPr>
          <p:cNvPr id="72709" name="AutoShape 5"/>
          <p:cNvSpPr>
            <a:spLocks/>
          </p:cNvSpPr>
          <p:nvPr/>
        </p:nvSpPr>
        <p:spPr bwMode="auto">
          <a:xfrm>
            <a:off x="685800" y="4572000"/>
            <a:ext cx="1143000" cy="1143000"/>
          </a:xfrm>
          <a:prstGeom prst="roundRect">
            <a:avLst>
              <a:gd name="adj" fmla="val 1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latin typeface="+mn-lt"/>
            </a:endParaRPr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1066800" y="4572000"/>
            <a:ext cx="1588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latin typeface="+mn-lt"/>
            </a:endParaRPr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>
            <a:off x="685800" y="4953000"/>
            <a:ext cx="1143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latin typeface="+mn-lt"/>
            </a:endParaRPr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685800" y="5334000"/>
            <a:ext cx="1143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latin typeface="+mn-lt"/>
            </a:endParaRPr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1447800" y="4572000"/>
            <a:ext cx="1588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latin typeface="+mn-lt"/>
            </a:endParaRPr>
          </a:p>
        </p:txBody>
      </p:sp>
      <p:sp>
        <p:nvSpPr>
          <p:cNvPr id="72714" name="Rectangle 10"/>
          <p:cNvSpPr>
            <a:spLocks/>
          </p:cNvSpPr>
          <p:nvPr/>
        </p:nvSpPr>
        <p:spPr bwMode="auto">
          <a:xfrm>
            <a:off x="685800" y="4572000"/>
            <a:ext cx="29845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39200" bIns="0">
            <a:prstTxWarp prst="textNoShape">
              <a:avLst/>
            </a:prstTxWarp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1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2715" name="Rectangle 11"/>
          <p:cNvSpPr>
            <a:spLocks/>
          </p:cNvSpPr>
          <p:nvPr/>
        </p:nvSpPr>
        <p:spPr bwMode="auto">
          <a:xfrm>
            <a:off x="1447800" y="4572000"/>
            <a:ext cx="206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3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2716" name="Rectangle 12"/>
          <p:cNvSpPr>
            <a:spLocks/>
          </p:cNvSpPr>
          <p:nvPr/>
        </p:nvSpPr>
        <p:spPr bwMode="auto">
          <a:xfrm>
            <a:off x="1066800" y="4953000"/>
            <a:ext cx="206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2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2717" name="Rectangle 13"/>
          <p:cNvSpPr>
            <a:spLocks/>
          </p:cNvSpPr>
          <p:nvPr/>
        </p:nvSpPr>
        <p:spPr bwMode="auto">
          <a:xfrm>
            <a:off x="1447800" y="4953000"/>
            <a:ext cx="206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4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2718" name="Rectangle 14"/>
          <p:cNvSpPr>
            <a:spLocks/>
          </p:cNvSpPr>
          <p:nvPr/>
        </p:nvSpPr>
        <p:spPr bwMode="auto">
          <a:xfrm>
            <a:off x="1447800" y="5334000"/>
            <a:ext cx="206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5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2719" name="Rectangle 15"/>
          <p:cNvSpPr>
            <a:spLocks/>
          </p:cNvSpPr>
          <p:nvPr/>
        </p:nvSpPr>
        <p:spPr bwMode="auto">
          <a:xfrm>
            <a:off x="1066800" y="5334000"/>
            <a:ext cx="206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6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2720" name="Rectangle 16"/>
          <p:cNvSpPr>
            <a:spLocks/>
          </p:cNvSpPr>
          <p:nvPr/>
        </p:nvSpPr>
        <p:spPr bwMode="auto">
          <a:xfrm>
            <a:off x="685800" y="5334000"/>
            <a:ext cx="206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7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2721" name="Rectangle 17"/>
          <p:cNvSpPr>
            <a:spLocks/>
          </p:cNvSpPr>
          <p:nvPr/>
        </p:nvSpPr>
        <p:spPr bwMode="auto">
          <a:xfrm>
            <a:off x="685800" y="4953000"/>
            <a:ext cx="206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8</a:t>
            </a:r>
            <a:endParaRPr lang="es-ES_tradnl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2722" name="Rectangle 18"/>
          <p:cNvSpPr>
            <a:spLocks/>
          </p:cNvSpPr>
          <p:nvPr/>
        </p:nvSpPr>
        <p:spPr bwMode="auto">
          <a:xfrm>
            <a:off x="5712015" y="4533900"/>
            <a:ext cx="36018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z="6600" dirty="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}</a:t>
            </a:r>
            <a:endParaRPr lang="es-ES_tradnl" sz="6600" dirty="0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2723" name="Rectangle 19"/>
          <p:cNvSpPr>
            <a:spLocks/>
          </p:cNvSpPr>
          <p:nvPr/>
        </p:nvSpPr>
        <p:spPr bwMode="auto">
          <a:xfrm>
            <a:off x="6096000" y="4914900"/>
            <a:ext cx="22485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_tradnl" sz="240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A</a:t>
            </a:r>
            <a:r>
              <a:rPr lang="es-ES_tradnl" sz="2400" baseline="-2500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3</a:t>
            </a:r>
            <a:r>
              <a:rPr lang="es-ES_tradnl" sz="2400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*no admisible</a:t>
            </a:r>
            <a:endParaRPr lang="es-ES_tradnl" sz="2400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57200" y="90488"/>
            <a:ext cx="8229600" cy="1509712"/>
          </a:xfrm>
        </p:spPr>
        <p:txBody>
          <a:bodyPr/>
          <a:lstStyle/>
          <a:p>
            <a:r>
              <a:rPr lang="es-ES_tradnl" dirty="0" smtClean="0"/>
              <a:t>Rompecabezas de 8 piezas</a:t>
            </a:r>
            <a:endParaRPr lang="es-ES_tradnl" dirty="0"/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Óptimo con limitación de memoria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7825" indent="-339725" eaLnBrk="1" hangingPunct="1">
              <a:spcBef>
                <a:spcPct val="0"/>
              </a:spcBef>
              <a:buClr>
                <a:srgbClr val="000000"/>
              </a:buClr>
              <a:buFont typeface="Arial" pitchFamily="-107" charset="0"/>
              <a:buChar char="•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400" dirty="0" smtClean="0"/>
              <a:t>El algoritmo A* resuelve problemas en los que es necesario encontrar la </a:t>
            </a:r>
            <a:r>
              <a:rPr lang="es-ES" sz="2400" b="1" dirty="0" smtClean="0"/>
              <a:t>mejor solución</a:t>
            </a:r>
            <a:r>
              <a:rPr lang="es-ES" sz="2400" dirty="0" smtClean="0"/>
              <a:t>.</a:t>
            </a:r>
          </a:p>
          <a:p>
            <a:pPr marL="377825" indent="-339725" eaLnBrk="1" hangingPunct="1">
              <a:buClr>
                <a:srgbClr val="000000"/>
              </a:buClr>
              <a:buFont typeface="Arial" pitchFamily="-107" charset="0"/>
              <a:buChar char="•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400" dirty="0" smtClean="0"/>
              <a:t>Su </a:t>
            </a:r>
            <a:r>
              <a:rPr lang="es-ES" sz="2400" b="1" dirty="0" smtClean="0"/>
              <a:t>coste</a:t>
            </a:r>
            <a:r>
              <a:rPr lang="es-ES" sz="2400" dirty="0" smtClean="0"/>
              <a:t> en espacio y tiempo en el caso medio es mejor que los algoritmos de búsqueda ciega si el heurístico es adecuado.</a:t>
            </a:r>
          </a:p>
          <a:p>
            <a:pPr marL="377825" indent="-339725" eaLnBrk="1" hangingPunct="1">
              <a:buClr>
                <a:srgbClr val="000000"/>
              </a:buClr>
              <a:buFont typeface="Arial" pitchFamily="-107" charset="0"/>
              <a:buChar char="•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400" dirty="0" smtClean="0"/>
              <a:t>Existen problemas en los que la </a:t>
            </a:r>
            <a:r>
              <a:rPr lang="es-ES" sz="2400" b="1" dirty="0" smtClean="0"/>
              <a:t>dimensión del espacio de búsqueda</a:t>
            </a:r>
            <a:r>
              <a:rPr lang="es-ES" sz="2400" dirty="0" smtClean="0"/>
              <a:t> no permite su solución con A*.</a:t>
            </a:r>
          </a:p>
          <a:p>
            <a:pPr marL="377825" indent="-339725" eaLnBrk="1" hangingPunct="1">
              <a:buClr>
                <a:srgbClr val="000000"/>
              </a:buClr>
              <a:buFont typeface="Arial" pitchFamily="-107" charset="0"/>
              <a:buChar char="•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400" dirty="0" smtClean="0"/>
              <a:t>Existen algoritmos que permiten obtener el óptimo </a:t>
            </a:r>
            <a:r>
              <a:rPr lang="es-ES" sz="2400" b="1" dirty="0" smtClean="0"/>
              <a:t>limitando la memoria</a:t>
            </a:r>
            <a:r>
              <a:rPr lang="es-ES" sz="2400" dirty="0" smtClean="0"/>
              <a:t> usada:</a:t>
            </a:r>
          </a:p>
          <a:p>
            <a:pPr marL="777875" lvl="1" indent="-282575" eaLnBrk="1" hangingPunct="1">
              <a:buClr>
                <a:srgbClr val="000000"/>
              </a:buClr>
              <a:buFont typeface="Arial" pitchFamily="-107" charset="0"/>
              <a:buChar char="–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400" dirty="0" smtClean="0"/>
              <a:t>A*PI</a:t>
            </a:r>
          </a:p>
          <a:p>
            <a:pPr marL="777875" lvl="1" indent="-282575" eaLnBrk="1" hangingPunct="1">
              <a:buClr>
                <a:srgbClr val="000000"/>
              </a:buClr>
              <a:buFont typeface="Arial" pitchFamily="-107" charset="0"/>
              <a:buChar char="–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400" dirty="0" smtClean="0"/>
              <a:t>Primero el mejor recursivo</a:t>
            </a:r>
          </a:p>
          <a:p>
            <a:pPr marL="777875" lvl="1" indent="-282575" eaLnBrk="1" hangingPunct="1">
              <a:buClr>
                <a:srgbClr val="000000"/>
              </a:buClr>
              <a:buFont typeface="Arial" pitchFamily="-107" charset="0"/>
              <a:buChar char="–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042400" algn="l"/>
              </a:tabLst>
            </a:pPr>
            <a:r>
              <a:rPr lang="es-ES" sz="2400" dirty="0" smtClean="0"/>
              <a:t>A* con limitación de memoria (MA*)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8AC36E-121C-2549-B792-A71612E93099}" type="slidenum">
              <a:rPr lang="es-ES" noProof="0" smtClean="0"/>
              <a:pPr>
                <a:defRPr/>
              </a:pPr>
              <a:t>51</a:t>
            </a:fld>
            <a:endParaRPr lang="es-ES" noProof="0"/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A*PI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  <a:buFont typeface="Times New Roman" pitchFamily="-107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A* en profundidad iterativa es similar a PI </a:t>
            </a:r>
            <a:endParaRPr lang="es-ES" dirty="0" smtClean="0"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lvl="1">
              <a:buClr>
                <a:srgbClr val="000000"/>
              </a:buClr>
              <a:buFont typeface="Times New Roman" pitchFamily="-107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Iteración 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de búsqueda en profundidad con un límite en la 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búsqueda.</a:t>
            </a:r>
            <a:endParaRPr lang="es-ES" dirty="0" smtClean="0"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>
              <a:buClr>
                <a:srgbClr val="000000"/>
              </a:buClr>
              <a:buFont typeface="Times New Roman" pitchFamily="-107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En PI el límite lo daba una </a:t>
            </a:r>
            <a:r>
              <a:rPr lang="es-ES" b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cota máxima en la profundidad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.</a:t>
            </a:r>
          </a:p>
          <a:p>
            <a:pPr>
              <a:buClr>
                <a:srgbClr val="000000"/>
              </a:buClr>
              <a:buFont typeface="Times New Roman" pitchFamily="-107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En A</a:t>
            </a:r>
            <a:r>
              <a:rPr lang="es-ES" baseline="30000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*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PI el límite lo da una </a:t>
            </a:r>
            <a:r>
              <a:rPr lang="es-ES" b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cota máxima</a:t>
            </a:r>
            <a:r>
              <a:rPr lang="es-ES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sobre el valor de la </a:t>
            </a:r>
            <a:r>
              <a:rPr lang="es-ES" b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función </a:t>
            </a:r>
            <a:r>
              <a:rPr lang="es-ES" b="1" i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f’</a:t>
            </a:r>
            <a:r>
              <a:rPr lang="es-ES" i="1" dirty="0" smtClean="0"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.</a:t>
            </a:r>
            <a:endParaRPr lang="es-ES" i="1" dirty="0" smtClean="0"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dirty="0" smtClean="0">
                <a:solidFill>
                  <a:srgbClr val="34309D"/>
                </a:solidFill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¡Ojo! La búsqueda es una BPP normal y corriente, el heurístico </a:t>
            </a:r>
            <a:r>
              <a:rPr lang="es-ES" i="1" dirty="0" smtClean="0">
                <a:solidFill>
                  <a:srgbClr val="34309D"/>
                </a:solidFill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f</a:t>
            </a:r>
            <a:r>
              <a:rPr lang="es-ES" dirty="0" smtClean="0">
                <a:solidFill>
                  <a:srgbClr val="34309D"/>
                </a:solidFill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sólo se utiliza para podar</a:t>
            </a:r>
            <a:r>
              <a:rPr lang="es-ES" dirty="0" smtClean="0">
                <a:solidFill>
                  <a:srgbClr val="34309D"/>
                </a:solidFill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.</a:t>
            </a:r>
            <a:endParaRPr lang="es-ES" dirty="0" smtClean="0">
              <a:solidFill>
                <a:srgbClr val="34309D"/>
              </a:solidFill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8AC36E-121C-2549-B792-A71612E93099}" type="slidenum">
              <a:rPr lang="es-ES" noProof="0" smtClean="0"/>
              <a:pPr>
                <a:defRPr/>
              </a:pPr>
              <a:t>52</a:t>
            </a:fld>
            <a:endParaRPr lang="es-ES" noProof="0"/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Clr>
                <a:srgbClr val="000000"/>
              </a:buClr>
              <a:buFont typeface="Times New Roman" pitchFamily="-107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dirty="0" smtClean="0">
                <a:solidFill>
                  <a:srgbClr val="34309D"/>
                </a:solidFill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Se empieza con un valor de corte = </a:t>
            </a:r>
            <a:r>
              <a:rPr lang="es-ES" i="1" dirty="0" smtClean="0">
                <a:solidFill>
                  <a:srgbClr val="34309D"/>
                </a:solidFill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f’</a:t>
            </a:r>
            <a:r>
              <a:rPr lang="es-ES" dirty="0" smtClean="0">
                <a:solidFill>
                  <a:srgbClr val="34309D"/>
                </a:solidFill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inicial.</a:t>
            </a:r>
          </a:p>
          <a:p>
            <a:pPr>
              <a:buClr>
                <a:srgbClr val="000000"/>
              </a:buClr>
              <a:buFont typeface="Times New Roman" pitchFamily="-107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dirty="0" smtClean="0">
                <a:solidFill>
                  <a:srgbClr val="34309D"/>
                </a:solidFill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Orden de expansión = f’ = g’ + h’</a:t>
            </a:r>
            <a:endParaRPr lang="es-ES" dirty="0" smtClean="0">
              <a:solidFill>
                <a:srgbClr val="34309D"/>
              </a:solidFill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680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1413"/>
          </a:xfrm>
        </p:spPr>
        <p:txBody>
          <a:bodyPr rIns="39200"/>
          <a:lstStyle/>
          <a:p>
            <a:pPr marL="38100" indent="0" eaLnBrk="1" hangingPunct="1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mtClean="0"/>
              <a:t>A*PI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grpSp>
        <p:nvGrpSpPr>
          <p:cNvPr id="76804" name="Group 3"/>
          <p:cNvGrpSpPr>
            <a:grpSpLocks/>
          </p:cNvGrpSpPr>
          <p:nvPr/>
        </p:nvGrpSpPr>
        <p:grpSpPr bwMode="auto">
          <a:xfrm>
            <a:off x="6858854" y="3099278"/>
            <a:ext cx="647700" cy="495300"/>
            <a:chOff x="0" y="0"/>
            <a:chExt cx="408" cy="312"/>
          </a:xfrm>
        </p:grpSpPr>
        <p:sp>
          <p:nvSpPr>
            <p:cNvPr id="76848" name="AutoShape 4"/>
            <p:cNvSpPr>
              <a:spLocks/>
            </p:cNvSpPr>
            <p:nvPr/>
          </p:nvSpPr>
          <p:spPr bwMode="auto">
            <a:xfrm>
              <a:off x="0" y="84"/>
              <a:ext cx="408" cy="143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76849" name="Rectangle 5"/>
            <p:cNvSpPr>
              <a:spLocks/>
            </p:cNvSpPr>
            <p:nvPr/>
          </p:nvSpPr>
          <p:spPr bwMode="auto">
            <a:xfrm>
              <a:off x="50" y="0"/>
              <a:ext cx="307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0+2</a:t>
              </a:r>
              <a:endParaRPr lang="es-ES" sz="140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grpSp>
        <p:nvGrpSpPr>
          <p:cNvPr id="76805" name="Group 6"/>
          <p:cNvGrpSpPr>
            <a:grpSpLocks/>
          </p:cNvGrpSpPr>
          <p:nvPr/>
        </p:nvGrpSpPr>
        <p:grpSpPr bwMode="auto">
          <a:xfrm>
            <a:off x="6871554" y="3785078"/>
            <a:ext cx="660400" cy="495300"/>
            <a:chOff x="0" y="0"/>
            <a:chExt cx="416" cy="312"/>
          </a:xfrm>
        </p:grpSpPr>
        <p:sp>
          <p:nvSpPr>
            <p:cNvPr id="76846" name="AutoShape 7"/>
            <p:cNvSpPr>
              <a:spLocks/>
            </p:cNvSpPr>
            <p:nvPr/>
          </p:nvSpPr>
          <p:spPr bwMode="auto">
            <a:xfrm>
              <a:off x="0" y="84"/>
              <a:ext cx="416" cy="143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76847" name="Rectangle 8"/>
            <p:cNvSpPr>
              <a:spLocks/>
            </p:cNvSpPr>
            <p:nvPr/>
          </p:nvSpPr>
          <p:spPr bwMode="auto">
            <a:xfrm>
              <a:off x="51" y="0"/>
              <a:ext cx="313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1+2</a:t>
              </a:r>
              <a:endParaRPr lang="es-ES" sz="140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grpSp>
        <p:nvGrpSpPr>
          <p:cNvPr id="76806" name="Group 9"/>
          <p:cNvGrpSpPr>
            <a:grpSpLocks/>
          </p:cNvGrpSpPr>
          <p:nvPr/>
        </p:nvGrpSpPr>
        <p:grpSpPr bwMode="auto">
          <a:xfrm>
            <a:off x="6755667" y="4318478"/>
            <a:ext cx="635000" cy="495300"/>
            <a:chOff x="0" y="0"/>
            <a:chExt cx="400" cy="312"/>
          </a:xfrm>
        </p:grpSpPr>
        <p:sp>
          <p:nvSpPr>
            <p:cNvPr id="76844" name="AutoShape 10"/>
            <p:cNvSpPr>
              <a:spLocks/>
            </p:cNvSpPr>
            <p:nvPr/>
          </p:nvSpPr>
          <p:spPr bwMode="auto">
            <a:xfrm>
              <a:off x="0" y="84"/>
              <a:ext cx="400" cy="143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76845" name="Rectangle 11"/>
            <p:cNvSpPr>
              <a:spLocks/>
            </p:cNvSpPr>
            <p:nvPr/>
          </p:nvSpPr>
          <p:spPr bwMode="auto">
            <a:xfrm>
              <a:off x="49" y="0"/>
              <a:ext cx="301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2+1</a:t>
              </a:r>
              <a:endParaRPr lang="es-ES" sz="140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grpSp>
        <p:nvGrpSpPr>
          <p:cNvPr id="76807" name="Group 12"/>
          <p:cNvGrpSpPr>
            <a:grpSpLocks/>
          </p:cNvGrpSpPr>
          <p:nvPr/>
        </p:nvGrpSpPr>
        <p:grpSpPr bwMode="auto">
          <a:xfrm>
            <a:off x="6755667" y="4850290"/>
            <a:ext cx="635000" cy="495300"/>
            <a:chOff x="0" y="0"/>
            <a:chExt cx="400" cy="312"/>
          </a:xfrm>
        </p:grpSpPr>
        <p:sp>
          <p:nvSpPr>
            <p:cNvPr id="76842" name="AutoShape 13"/>
            <p:cNvSpPr>
              <a:spLocks/>
            </p:cNvSpPr>
            <p:nvPr/>
          </p:nvSpPr>
          <p:spPr bwMode="auto">
            <a:xfrm>
              <a:off x="0" y="85"/>
              <a:ext cx="400" cy="144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76843" name="Rectangle 14"/>
            <p:cNvSpPr>
              <a:spLocks/>
            </p:cNvSpPr>
            <p:nvPr/>
          </p:nvSpPr>
          <p:spPr bwMode="auto">
            <a:xfrm>
              <a:off x="49" y="0"/>
              <a:ext cx="301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3+1</a:t>
              </a:r>
              <a:endParaRPr lang="es-ES" sz="140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sp>
        <p:nvSpPr>
          <p:cNvPr id="76808" name="Line 15"/>
          <p:cNvSpPr>
            <a:spLocks noChangeShapeType="1"/>
          </p:cNvSpPr>
          <p:nvPr/>
        </p:nvSpPr>
        <p:spPr bwMode="auto">
          <a:xfrm flipH="1">
            <a:off x="7147779" y="4691540"/>
            <a:ext cx="1588" cy="293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>
              <a:latin typeface="+mn-lt"/>
            </a:endParaRPr>
          </a:p>
        </p:txBody>
      </p:sp>
      <p:grpSp>
        <p:nvGrpSpPr>
          <p:cNvPr id="76809" name="Group 16"/>
          <p:cNvGrpSpPr>
            <a:grpSpLocks/>
          </p:cNvGrpSpPr>
          <p:nvPr/>
        </p:nvGrpSpPr>
        <p:grpSpPr bwMode="auto">
          <a:xfrm>
            <a:off x="5868254" y="3785078"/>
            <a:ext cx="622300" cy="495300"/>
            <a:chOff x="0" y="0"/>
            <a:chExt cx="392" cy="312"/>
          </a:xfrm>
        </p:grpSpPr>
        <p:sp>
          <p:nvSpPr>
            <p:cNvPr id="76840" name="AutoShape 17"/>
            <p:cNvSpPr>
              <a:spLocks/>
            </p:cNvSpPr>
            <p:nvPr/>
          </p:nvSpPr>
          <p:spPr bwMode="auto">
            <a:xfrm>
              <a:off x="0" y="84"/>
              <a:ext cx="392" cy="143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76841" name="Rectangle 18"/>
            <p:cNvSpPr>
              <a:spLocks/>
            </p:cNvSpPr>
            <p:nvPr/>
          </p:nvSpPr>
          <p:spPr bwMode="auto">
            <a:xfrm>
              <a:off x="48" y="0"/>
              <a:ext cx="295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1+1</a:t>
              </a:r>
              <a:endParaRPr lang="es-ES" sz="140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grpSp>
        <p:nvGrpSpPr>
          <p:cNvPr id="76810" name="Group 19"/>
          <p:cNvGrpSpPr>
            <a:grpSpLocks/>
          </p:cNvGrpSpPr>
          <p:nvPr/>
        </p:nvGrpSpPr>
        <p:grpSpPr bwMode="auto">
          <a:xfrm>
            <a:off x="5868254" y="4318478"/>
            <a:ext cx="622300" cy="495300"/>
            <a:chOff x="0" y="0"/>
            <a:chExt cx="392" cy="312"/>
          </a:xfrm>
        </p:grpSpPr>
        <p:sp>
          <p:nvSpPr>
            <p:cNvPr id="76838" name="AutoShape 20"/>
            <p:cNvSpPr>
              <a:spLocks/>
            </p:cNvSpPr>
            <p:nvPr/>
          </p:nvSpPr>
          <p:spPr bwMode="auto">
            <a:xfrm>
              <a:off x="0" y="84"/>
              <a:ext cx="392" cy="143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76839" name="Rectangle 21"/>
            <p:cNvSpPr>
              <a:spLocks/>
            </p:cNvSpPr>
            <p:nvPr/>
          </p:nvSpPr>
          <p:spPr bwMode="auto">
            <a:xfrm>
              <a:off x="48" y="0"/>
              <a:ext cx="295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2+1</a:t>
              </a:r>
              <a:endParaRPr lang="es-ES" sz="140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grpSp>
        <p:nvGrpSpPr>
          <p:cNvPr id="76811" name="Group 22"/>
          <p:cNvGrpSpPr>
            <a:grpSpLocks/>
          </p:cNvGrpSpPr>
          <p:nvPr/>
        </p:nvGrpSpPr>
        <p:grpSpPr bwMode="auto">
          <a:xfrm>
            <a:off x="5868254" y="4850290"/>
            <a:ext cx="622300" cy="495300"/>
            <a:chOff x="0" y="0"/>
            <a:chExt cx="392" cy="312"/>
          </a:xfrm>
        </p:grpSpPr>
        <p:sp>
          <p:nvSpPr>
            <p:cNvPr id="76836" name="AutoShape 23"/>
            <p:cNvSpPr>
              <a:spLocks/>
            </p:cNvSpPr>
            <p:nvPr/>
          </p:nvSpPr>
          <p:spPr bwMode="auto">
            <a:xfrm>
              <a:off x="0" y="85"/>
              <a:ext cx="392" cy="144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76837" name="Rectangle 24"/>
            <p:cNvSpPr>
              <a:spLocks/>
            </p:cNvSpPr>
            <p:nvPr/>
          </p:nvSpPr>
          <p:spPr bwMode="auto">
            <a:xfrm>
              <a:off x="48" y="0"/>
              <a:ext cx="295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3+1</a:t>
              </a:r>
              <a:endParaRPr lang="es-ES" sz="140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sp>
        <p:nvSpPr>
          <p:cNvPr id="76812" name="Line 25"/>
          <p:cNvSpPr>
            <a:spLocks noChangeShapeType="1"/>
          </p:cNvSpPr>
          <p:nvPr/>
        </p:nvSpPr>
        <p:spPr bwMode="auto">
          <a:xfrm>
            <a:off x="6096854" y="4147028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>
              <a:latin typeface="+mn-lt"/>
            </a:endParaRPr>
          </a:p>
        </p:txBody>
      </p:sp>
      <p:sp>
        <p:nvSpPr>
          <p:cNvPr id="76813" name="Line 26"/>
          <p:cNvSpPr>
            <a:spLocks noChangeShapeType="1"/>
          </p:cNvSpPr>
          <p:nvPr/>
        </p:nvSpPr>
        <p:spPr bwMode="auto">
          <a:xfrm>
            <a:off x="6096854" y="4680428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>
              <a:latin typeface="+mn-lt"/>
            </a:endParaRPr>
          </a:p>
        </p:txBody>
      </p:sp>
      <p:sp>
        <p:nvSpPr>
          <p:cNvPr id="76814" name="Line 27"/>
          <p:cNvSpPr>
            <a:spLocks noChangeShapeType="1"/>
          </p:cNvSpPr>
          <p:nvPr/>
        </p:nvSpPr>
        <p:spPr bwMode="auto">
          <a:xfrm>
            <a:off x="6096854" y="5213828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>
              <a:latin typeface="+mn-lt"/>
            </a:endParaRPr>
          </a:p>
        </p:txBody>
      </p:sp>
      <p:sp>
        <p:nvSpPr>
          <p:cNvPr id="76815" name="Line 28"/>
          <p:cNvSpPr>
            <a:spLocks noChangeShapeType="1"/>
          </p:cNvSpPr>
          <p:nvPr/>
        </p:nvSpPr>
        <p:spPr bwMode="auto">
          <a:xfrm flipH="1">
            <a:off x="6093679" y="3461228"/>
            <a:ext cx="107315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>
              <a:latin typeface="+mn-lt"/>
            </a:endParaRPr>
          </a:p>
        </p:txBody>
      </p:sp>
      <p:grpSp>
        <p:nvGrpSpPr>
          <p:cNvPr id="76816" name="Group 29"/>
          <p:cNvGrpSpPr>
            <a:grpSpLocks/>
          </p:cNvGrpSpPr>
          <p:nvPr/>
        </p:nvGrpSpPr>
        <p:grpSpPr bwMode="auto">
          <a:xfrm>
            <a:off x="5701567" y="5993290"/>
            <a:ext cx="622300" cy="495300"/>
            <a:chOff x="0" y="0"/>
            <a:chExt cx="392" cy="312"/>
          </a:xfrm>
        </p:grpSpPr>
        <p:sp>
          <p:nvSpPr>
            <p:cNvPr id="76834" name="AutoShape 30"/>
            <p:cNvSpPr>
              <a:spLocks/>
            </p:cNvSpPr>
            <p:nvPr/>
          </p:nvSpPr>
          <p:spPr bwMode="auto">
            <a:xfrm>
              <a:off x="0" y="85"/>
              <a:ext cx="392" cy="144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76835" name="Rectangle 31"/>
            <p:cNvSpPr>
              <a:spLocks/>
            </p:cNvSpPr>
            <p:nvPr/>
          </p:nvSpPr>
          <p:spPr bwMode="auto">
            <a:xfrm>
              <a:off x="48" y="0"/>
              <a:ext cx="295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5+0</a:t>
              </a:r>
              <a:endParaRPr lang="es-ES" sz="140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grpSp>
        <p:nvGrpSpPr>
          <p:cNvPr id="76817" name="Group 32"/>
          <p:cNvGrpSpPr>
            <a:grpSpLocks/>
          </p:cNvGrpSpPr>
          <p:nvPr/>
        </p:nvGrpSpPr>
        <p:grpSpPr bwMode="auto">
          <a:xfrm>
            <a:off x="6755667" y="5385278"/>
            <a:ext cx="635000" cy="495300"/>
            <a:chOff x="0" y="0"/>
            <a:chExt cx="400" cy="312"/>
          </a:xfrm>
        </p:grpSpPr>
        <p:sp>
          <p:nvSpPr>
            <p:cNvPr id="76832" name="AutoShape 33"/>
            <p:cNvSpPr>
              <a:spLocks/>
            </p:cNvSpPr>
            <p:nvPr/>
          </p:nvSpPr>
          <p:spPr bwMode="auto">
            <a:xfrm>
              <a:off x="0" y="84"/>
              <a:ext cx="400" cy="143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76833" name="Rectangle 34"/>
            <p:cNvSpPr>
              <a:spLocks/>
            </p:cNvSpPr>
            <p:nvPr/>
          </p:nvSpPr>
          <p:spPr bwMode="auto">
            <a:xfrm>
              <a:off x="49" y="0"/>
              <a:ext cx="301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4+0</a:t>
              </a:r>
              <a:endParaRPr lang="es-ES" sz="140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grpSp>
        <p:nvGrpSpPr>
          <p:cNvPr id="76818" name="Group 35"/>
          <p:cNvGrpSpPr>
            <a:grpSpLocks/>
          </p:cNvGrpSpPr>
          <p:nvPr/>
        </p:nvGrpSpPr>
        <p:grpSpPr bwMode="auto">
          <a:xfrm>
            <a:off x="5676167" y="5385278"/>
            <a:ext cx="647700" cy="495300"/>
            <a:chOff x="0" y="0"/>
            <a:chExt cx="408" cy="312"/>
          </a:xfrm>
        </p:grpSpPr>
        <p:sp>
          <p:nvSpPr>
            <p:cNvPr id="76830" name="AutoShape 36"/>
            <p:cNvSpPr>
              <a:spLocks/>
            </p:cNvSpPr>
            <p:nvPr/>
          </p:nvSpPr>
          <p:spPr bwMode="auto">
            <a:xfrm>
              <a:off x="0" y="84"/>
              <a:ext cx="408" cy="143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76831" name="Rectangle 37"/>
            <p:cNvSpPr>
              <a:spLocks/>
            </p:cNvSpPr>
            <p:nvPr/>
          </p:nvSpPr>
          <p:spPr bwMode="auto">
            <a:xfrm>
              <a:off x="50" y="0"/>
              <a:ext cx="307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39200" bIns="0" anchor="ctr">
              <a:prstTxWarp prst="textNoShape">
                <a:avLst/>
              </a:prstTxWarp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s-ES" sz="1400" smtClean="0">
                  <a:solidFill>
                    <a:schemeClr val="tx1"/>
                  </a:solidFill>
                  <a:latin typeface="+mn-lt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4+1</a:t>
              </a:r>
              <a:endParaRPr lang="es-ES" sz="140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endParaRPr>
            </a:p>
          </p:txBody>
        </p:sp>
      </p:grpSp>
      <p:sp>
        <p:nvSpPr>
          <p:cNvPr id="76819" name="Line 38"/>
          <p:cNvSpPr>
            <a:spLocks noChangeShapeType="1"/>
          </p:cNvSpPr>
          <p:nvPr/>
        </p:nvSpPr>
        <p:spPr bwMode="auto">
          <a:xfrm>
            <a:off x="6096854" y="5747228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>
              <a:latin typeface="+mn-lt"/>
            </a:endParaRPr>
          </a:p>
        </p:txBody>
      </p:sp>
      <p:sp>
        <p:nvSpPr>
          <p:cNvPr id="76820" name="Rectangle 39"/>
          <p:cNvSpPr>
            <a:spLocks/>
          </p:cNvSpPr>
          <p:nvPr/>
        </p:nvSpPr>
        <p:spPr bwMode="auto">
          <a:xfrm>
            <a:off x="5715854" y="6356828"/>
            <a:ext cx="78498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 i="1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Objetivo </a:t>
            </a:r>
            <a:endParaRPr lang="es-ES" sz="1400" i="1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6821" name="Rectangle 40"/>
          <p:cNvSpPr>
            <a:spLocks/>
          </p:cNvSpPr>
          <p:nvPr/>
        </p:nvSpPr>
        <p:spPr bwMode="auto">
          <a:xfrm>
            <a:off x="6858854" y="5823428"/>
            <a:ext cx="78498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z="1400" i="1" smtClean="0">
                <a:solidFill>
                  <a:schemeClr val="tx1"/>
                </a:solidFill>
                <a:latin typeface="+mn-lt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Objetivo </a:t>
            </a:r>
            <a:endParaRPr lang="es-ES" sz="1400" i="1">
              <a:solidFill>
                <a:schemeClr val="tx1"/>
              </a:solidFill>
              <a:latin typeface="+mn-lt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76823" name="Line 42"/>
          <p:cNvSpPr>
            <a:spLocks noChangeShapeType="1"/>
          </p:cNvSpPr>
          <p:nvPr/>
        </p:nvSpPr>
        <p:spPr bwMode="auto">
          <a:xfrm flipH="1">
            <a:off x="7147779" y="4158140"/>
            <a:ext cx="1588" cy="293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>
              <a:latin typeface="+mn-lt"/>
            </a:endParaRPr>
          </a:p>
        </p:txBody>
      </p:sp>
      <p:sp>
        <p:nvSpPr>
          <p:cNvPr id="76824" name="Line 43"/>
          <p:cNvSpPr>
            <a:spLocks noChangeShapeType="1"/>
          </p:cNvSpPr>
          <p:nvPr/>
        </p:nvSpPr>
        <p:spPr bwMode="auto">
          <a:xfrm flipH="1">
            <a:off x="7147779" y="3472340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>
              <a:latin typeface="+mn-lt"/>
            </a:endParaRPr>
          </a:p>
        </p:txBody>
      </p:sp>
      <p:sp>
        <p:nvSpPr>
          <p:cNvPr id="76825" name="Line 44"/>
          <p:cNvSpPr>
            <a:spLocks noChangeShapeType="1"/>
          </p:cNvSpPr>
          <p:nvPr/>
        </p:nvSpPr>
        <p:spPr bwMode="auto">
          <a:xfrm flipH="1">
            <a:off x="7147779" y="5224940"/>
            <a:ext cx="1588" cy="293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>
              <a:latin typeface="+mn-lt"/>
            </a:endParaRP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1413"/>
          </a:xfrm>
        </p:spPr>
        <p:txBody>
          <a:bodyPr rIns="39200"/>
          <a:lstStyle/>
          <a:p>
            <a:pPr marL="38100" indent="0" eaLnBrk="1" hangingPunct="1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smtClean="0"/>
              <a:t>A*PI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24213" y="1271588"/>
            <a:ext cx="26955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990600"/>
          </a:xfrm>
        </p:spPr>
        <p:txBody>
          <a:bodyPr rIns="39200"/>
          <a:lstStyle/>
          <a:p>
            <a:pPr marL="38100" indent="0" eaLnBrk="1" hangingPunct="1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dirty="0" smtClean="0"/>
              <a:t>Algoritmo A*PI</a:t>
            </a:r>
            <a:endParaRPr lang="es-ES" dirty="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4900" y="1071546"/>
            <a:ext cx="69342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4643446"/>
            <a:ext cx="8229600" cy="2214554"/>
          </a:xfrm>
        </p:spPr>
        <p:txBody>
          <a:bodyPr/>
          <a:lstStyle/>
          <a:p>
            <a:pPr>
              <a:buClr>
                <a:srgbClr val="000000"/>
              </a:buClr>
              <a:buFont typeface="Times New Roman" pitchFamily="-107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dirty="0" smtClean="0">
                <a:solidFill>
                  <a:srgbClr val="34309D"/>
                </a:solidFill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La función </a:t>
            </a:r>
            <a:r>
              <a:rPr lang="es-ES" i="1" dirty="0" err="1" smtClean="0">
                <a:solidFill>
                  <a:srgbClr val="34309D"/>
                </a:solidFill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generar_sucesores</a:t>
            </a:r>
            <a:r>
              <a:rPr lang="es-ES" dirty="0" smtClean="0">
                <a:solidFill>
                  <a:srgbClr val="34309D"/>
                </a:solidFill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</a:t>
            </a:r>
            <a:r>
              <a:rPr lang="es-ES" b="1" dirty="0" smtClean="0">
                <a:solidFill>
                  <a:srgbClr val="34309D"/>
                </a:solidFill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sólo genera</a:t>
            </a:r>
            <a:r>
              <a:rPr lang="es-ES" dirty="0" smtClean="0">
                <a:solidFill>
                  <a:srgbClr val="34309D"/>
                </a:solidFill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aquellos con una </a:t>
            </a:r>
            <a:r>
              <a:rPr lang="es-ES" i="1" dirty="0" smtClean="0">
                <a:solidFill>
                  <a:srgbClr val="34309D"/>
                </a:solidFill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f’</a:t>
            </a:r>
            <a:r>
              <a:rPr lang="es-ES" dirty="0" smtClean="0">
                <a:solidFill>
                  <a:srgbClr val="34309D"/>
                </a:solidFill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 </a:t>
            </a:r>
            <a:r>
              <a:rPr lang="es-ES" dirty="0" smtClean="0">
                <a:solidFill>
                  <a:srgbClr val="34309D"/>
                </a:solidFill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menor o igual a la del limite de la iteración</a:t>
            </a:r>
            <a:r>
              <a:rPr lang="es-ES" dirty="0" smtClean="0">
                <a:solidFill>
                  <a:srgbClr val="34309D"/>
                </a:solidFill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.</a:t>
            </a:r>
            <a:endParaRPr lang="es-ES" dirty="0" smtClean="0">
              <a:solidFill>
                <a:srgbClr val="34309D"/>
              </a:solidFill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Algoritmo A*PI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  <a:buFont typeface="Times New Roman" pitchFamily="-107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dirty="0" smtClean="0">
                <a:solidFill>
                  <a:srgbClr val="34309D"/>
                </a:solidFill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La </a:t>
            </a:r>
            <a:r>
              <a:rPr lang="es-ES" dirty="0" smtClean="0">
                <a:solidFill>
                  <a:srgbClr val="34309D"/>
                </a:solidFill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estructura de abiertos es ahora una pila (búsqueda en profundidad).</a:t>
            </a:r>
          </a:p>
          <a:p>
            <a:pPr>
              <a:buClr>
                <a:srgbClr val="000000"/>
              </a:buClr>
              <a:buFont typeface="Times New Roman" pitchFamily="-107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dirty="0" smtClean="0">
                <a:solidFill>
                  <a:srgbClr val="34309D"/>
                </a:solidFill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Tener </a:t>
            </a:r>
            <a:r>
              <a:rPr lang="es-ES" dirty="0" smtClean="0">
                <a:solidFill>
                  <a:srgbClr val="34309D"/>
                </a:solidFill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en cuenta que si se tratan los nodos repetidos el ahorro en espacio es nulo.</a:t>
            </a:r>
          </a:p>
          <a:p>
            <a:pPr>
              <a:buClr>
                <a:srgbClr val="000000"/>
              </a:buClr>
              <a:buFont typeface="Times New Roman" pitchFamily="-107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 b="1" dirty="0" smtClean="0">
                <a:solidFill>
                  <a:srgbClr val="34309D"/>
                </a:solidFill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Sólo se guarda en memoria el camino (la rama del árbol) actual.</a:t>
            </a:r>
          </a:p>
          <a:p>
            <a:pPr>
              <a:buClr>
                <a:srgbClr val="000000"/>
              </a:buClr>
              <a:buFont typeface="Times New Roman" pitchFamily="-107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endParaRPr lang="es-ES" dirty="0" smtClean="0">
              <a:solidFill>
                <a:srgbClr val="34309D"/>
              </a:solidFill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8AC36E-121C-2549-B792-A71612E93099}" type="slidenum">
              <a:rPr lang="es-ES" noProof="0" smtClean="0"/>
              <a:pPr>
                <a:defRPr/>
              </a:pPr>
              <a:t>56</a:t>
            </a:fld>
            <a:endParaRPr lang="es-ES" noProof="0"/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Otros algoritmos con limitación de memoria</a:t>
            </a:r>
            <a:endParaRPr lang="es-ES" dirty="0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Las reexpansiones de A*PI pueden suponer un elevado </a:t>
            </a:r>
            <a:r>
              <a:rPr lang="es-ES" b="1" dirty="0" smtClean="0"/>
              <a:t>coste temporal</a:t>
            </a:r>
            <a:r>
              <a:rPr lang="es-ES" dirty="0" smtClean="0"/>
              <a:t>.</a:t>
            </a:r>
          </a:p>
          <a:p>
            <a:r>
              <a:rPr lang="es-ES" dirty="0" smtClean="0"/>
              <a:t>Hay algoritmos que, en general, re-expanden menos nodos.</a:t>
            </a:r>
          </a:p>
          <a:p>
            <a:r>
              <a:rPr lang="es-ES" dirty="0" smtClean="0"/>
              <a:t>Eliminan los nodos menos prometedores y </a:t>
            </a:r>
            <a:r>
              <a:rPr lang="es-ES" b="1" dirty="0" smtClean="0"/>
              <a:t>guardan información</a:t>
            </a:r>
            <a:r>
              <a:rPr lang="es-ES" dirty="0" smtClean="0"/>
              <a:t> que permita re-expandirlos (si fuera necesario).</a:t>
            </a:r>
          </a:p>
          <a:p>
            <a:r>
              <a:rPr lang="es-ES" dirty="0" smtClean="0"/>
              <a:t>Ejemplos:</a:t>
            </a:r>
          </a:p>
          <a:p>
            <a:pPr lvl="1"/>
            <a:r>
              <a:rPr lang="es-ES" dirty="0" smtClean="0"/>
              <a:t>Primero el mejor recursivo</a:t>
            </a:r>
          </a:p>
          <a:p>
            <a:pPr lvl="1"/>
            <a:r>
              <a:rPr lang="es-ES" dirty="0" smtClean="0"/>
              <a:t>A* con limitación de memoria (MA*)</a:t>
            </a:r>
            <a:endParaRPr lang="es-ES" dirty="0"/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Primero el mejor recursivo</a:t>
            </a:r>
            <a:endParaRPr lang="en-US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Es una implementación recursiva de </a:t>
            </a:r>
            <a:r>
              <a:rPr lang="es-ES" i="1" dirty="0" smtClean="0"/>
              <a:t>Primero el mejor</a:t>
            </a:r>
            <a:r>
              <a:rPr lang="es-ES" dirty="0" smtClean="0"/>
              <a:t> con coste lineal en espacio O(</a:t>
            </a:r>
            <a:r>
              <a:rPr lang="es-ES" dirty="0" err="1" smtClean="0"/>
              <a:t>rp</a:t>
            </a:r>
            <a:r>
              <a:rPr lang="es-ES" dirty="0" smtClean="0"/>
              <a:t>).</a:t>
            </a:r>
          </a:p>
          <a:p>
            <a:r>
              <a:rPr lang="es-ES" dirty="0" smtClean="0"/>
              <a:t>Olvida una rama cuando su coste supera la mejor alternativa.</a:t>
            </a:r>
          </a:p>
          <a:p>
            <a:r>
              <a:rPr lang="es-ES" dirty="0" smtClean="0"/>
              <a:t>El coste de la rama olvidada se almacena en el padre como su nuevo coste.</a:t>
            </a:r>
          </a:p>
        </p:txBody>
      </p:sp>
      <p:sp>
        <p:nvSpPr>
          <p:cNvPr id="829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31740-88A6-174B-81AC-3A20DB0F9751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82949" name="Text Box 3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fld id="{732DC01A-1D8E-C64C-ACB1-1D041F7072C8}" type="slidenum">
              <a:rPr lang="en-US" sz="140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pPr algn="ctr"/>
              <a:t>58</a:t>
            </a:fld>
            <a:endParaRPr lang="en-US" sz="1400">
              <a:solidFill>
                <a:schemeClr val="tx1"/>
              </a:solidFill>
              <a:ea typeface="Arial" pitchFamily="-107" charset="0"/>
              <a:cs typeface="Arial" pitchFamily="-107" charset="0"/>
            </a:endParaRPr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Primero el mejor recursivo</a:t>
            </a:r>
            <a:endParaRPr lang="es-ES" dirty="0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La rama es re-expandida si su coste vuelve a ser el mejor. </a:t>
            </a:r>
            <a:endParaRPr lang="es-ES" dirty="0" smtClean="0"/>
          </a:p>
          <a:p>
            <a:r>
              <a:rPr lang="es-ES" dirty="0" smtClean="0"/>
              <a:t>Por </a:t>
            </a:r>
            <a:r>
              <a:rPr lang="es-ES" dirty="0" smtClean="0"/>
              <a:t>lo general re-expande menos nodos que A*PI.</a:t>
            </a:r>
          </a:p>
          <a:p>
            <a:r>
              <a:rPr lang="es-ES" dirty="0" smtClean="0"/>
              <a:t>Al no poder controlar los repetidos su coste en tiempo puede elevarse si hay </a:t>
            </a:r>
            <a:r>
              <a:rPr lang="es-ES" b="1" dirty="0" smtClean="0"/>
              <a:t>ciclos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829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31740-88A6-174B-81AC-3A20DB0F9751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82949" name="Text Box 3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fld id="{732DC01A-1D8E-C64C-ACB1-1D041F7072C8}" type="slidenum">
              <a:rPr lang="en-US" sz="140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pPr algn="ctr"/>
              <a:t>59</a:t>
            </a:fld>
            <a:endParaRPr lang="en-US" sz="1400">
              <a:solidFill>
                <a:schemeClr val="tx1"/>
              </a:solidFill>
              <a:ea typeface="Arial" pitchFamily="-107" charset="0"/>
              <a:cs typeface="Arial" pitchFamily="-107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1"/>
          <p:cNvSpPr>
            <a:spLocks noChangeShapeType="1"/>
          </p:cNvSpPr>
          <p:nvPr/>
        </p:nvSpPr>
        <p:spPr bwMode="auto">
          <a:xfrm>
            <a:off x="396875" y="3295650"/>
            <a:ext cx="990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74700" y="2990850"/>
            <a:ext cx="233363" cy="303213"/>
            <a:chOff x="0" y="0"/>
            <a:chExt cx="146" cy="191"/>
          </a:xfrm>
        </p:grpSpPr>
        <p:sp>
          <p:nvSpPr>
            <p:cNvPr id="20589" name="AutoShape 3"/>
            <p:cNvSpPr>
              <a:spLocks/>
            </p:cNvSpPr>
            <p:nvPr/>
          </p:nvSpPr>
          <p:spPr bwMode="auto">
            <a:xfrm>
              <a:off x="1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90" name="Rectangle 4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B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774700" y="2686050"/>
            <a:ext cx="233363" cy="303213"/>
            <a:chOff x="0" y="0"/>
            <a:chExt cx="146" cy="191"/>
          </a:xfrm>
        </p:grpSpPr>
        <p:sp>
          <p:nvSpPr>
            <p:cNvPr id="20587" name="AutoShape 6"/>
            <p:cNvSpPr>
              <a:spLocks/>
            </p:cNvSpPr>
            <p:nvPr/>
          </p:nvSpPr>
          <p:spPr bwMode="auto">
            <a:xfrm>
              <a:off x="1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88" name="Rectangle 7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C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771525" y="2381250"/>
            <a:ext cx="242888" cy="303213"/>
            <a:chOff x="0" y="0"/>
            <a:chExt cx="152" cy="191"/>
          </a:xfrm>
        </p:grpSpPr>
        <p:sp>
          <p:nvSpPr>
            <p:cNvPr id="20585" name="AutoShape 9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86" name="Rectangle 10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777875" y="2076450"/>
            <a:ext cx="228600" cy="303213"/>
            <a:chOff x="0" y="0"/>
            <a:chExt cx="144" cy="191"/>
          </a:xfrm>
        </p:grpSpPr>
        <p:sp>
          <p:nvSpPr>
            <p:cNvPr id="20583" name="AutoShape 12"/>
            <p:cNvSpPr>
              <a:spLocks/>
            </p:cNvSpPr>
            <p:nvPr/>
          </p:nvSpPr>
          <p:spPr bwMode="auto">
            <a:xfrm>
              <a:off x="0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84" name="Rectangle 13"/>
            <p:cNvSpPr>
              <a:spLocks/>
            </p:cNvSpPr>
            <p:nvPr/>
          </p:nvSpPr>
          <p:spPr bwMode="auto">
            <a:xfrm>
              <a:off x="0" y="4"/>
              <a:ext cx="14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777875" y="1771650"/>
            <a:ext cx="227013" cy="303213"/>
            <a:chOff x="0" y="0"/>
            <a:chExt cx="143" cy="191"/>
          </a:xfrm>
        </p:grpSpPr>
        <p:sp>
          <p:nvSpPr>
            <p:cNvPr id="20581" name="AutoShape 15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82" name="Rectangle 16"/>
            <p:cNvSpPr>
              <a:spLocks/>
            </p:cNvSpPr>
            <p:nvPr/>
          </p:nvSpPr>
          <p:spPr bwMode="auto">
            <a:xfrm>
              <a:off x="4" y="4"/>
              <a:ext cx="13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F</a:t>
              </a:r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771525" y="1466850"/>
            <a:ext cx="242888" cy="303213"/>
            <a:chOff x="0" y="0"/>
            <a:chExt cx="152" cy="191"/>
          </a:xfrm>
        </p:grpSpPr>
        <p:sp>
          <p:nvSpPr>
            <p:cNvPr id="20579" name="AutoShape 18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80" name="Rectangle 19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G</a:t>
              </a:r>
            </a:p>
          </p:txBody>
        </p: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771525" y="1162050"/>
            <a:ext cx="242888" cy="303213"/>
            <a:chOff x="0" y="0"/>
            <a:chExt cx="152" cy="191"/>
          </a:xfrm>
        </p:grpSpPr>
        <p:sp>
          <p:nvSpPr>
            <p:cNvPr id="20577" name="AutoShape 21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78" name="Rectangle 22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</a:t>
              </a:r>
            </a:p>
          </p:txBody>
        </p:sp>
      </p:grp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771525" y="857250"/>
            <a:ext cx="242888" cy="303213"/>
            <a:chOff x="0" y="0"/>
            <a:chExt cx="152" cy="191"/>
          </a:xfrm>
        </p:grpSpPr>
        <p:sp>
          <p:nvSpPr>
            <p:cNvPr id="20575" name="AutoShape 24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76" name="Rectangle 25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</a:p>
          </p:txBody>
        </p:sp>
      </p:grpSp>
      <p:sp>
        <p:nvSpPr>
          <p:cNvPr id="20491" name="Rectangle 26"/>
          <p:cNvSpPr>
            <a:spLocks/>
          </p:cNvSpPr>
          <p:nvPr/>
        </p:nvSpPr>
        <p:spPr bwMode="auto">
          <a:xfrm>
            <a:off x="227013" y="3382963"/>
            <a:ext cx="10606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Estado </a:t>
            </a:r>
            <a:r>
              <a:rPr lang="en-US" sz="14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inicial</a:t>
            </a:r>
            <a:endParaRPr lang="en-US" sz="1400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h’1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 4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h’2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-28</a:t>
            </a:r>
          </a:p>
        </p:txBody>
      </p: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3044825" y="3001963"/>
            <a:ext cx="233363" cy="303212"/>
            <a:chOff x="0" y="0"/>
            <a:chExt cx="146" cy="191"/>
          </a:xfrm>
        </p:grpSpPr>
        <p:sp>
          <p:nvSpPr>
            <p:cNvPr id="20573" name="AutoShape 28"/>
            <p:cNvSpPr>
              <a:spLocks/>
            </p:cNvSpPr>
            <p:nvPr/>
          </p:nvSpPr>
          <p:spPr bwMode="auto">
            <a:xfrm>
              <a:off x="1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74" name="Rectangle 29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B</a:t>
              </a:r>
            </a:p>
          </p:txBody>
        </p:sp>
      </p:grp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3044825" y="2697163"/>
            <a:ext cx="233363" cy="303212"/>
            <a:chOff x="0" y="0"/>
            <a:chExt cx="146" cy="191"/>
          </a:xfrm>
        </p:grpSpPr>
        <p:sp>
          <p:nvSpPr>
            <p:cNvPr id="20571" name="AutoShape 31"/>
            <p:cNvSpPr>
              <a:spLocks/>
            </p:cNvSpPr>
            <p:nvPr/>
          </p:nvSpPr>
          <p:spPr bwMode="auto">
            <a:xfrm>
              <a:off x="1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72" name="Rectangle 32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C</a:t>
              </a:r>
            </a:p>
          </p:txBody>
        </p:sp>
      </p:grpSp>
      <p:grpSp>
        <p:nvGrpSpPr>
          <p:cNvPr id="12" name="Group 33"/>
          <p:cNvGrpSpPr>
            <a:grpSpLocks/>
          </p:cNvGrpSpPr>
          <p:nvPr/>
        </p:nvGrpSpPr>
        <p:grpSpPr bwMode="auto">
          <a:xfrm>
            <a:off x="3040063" y="2392363"/>
            <a:ext cx="242887" cy="303212"/>
            <a:chOff x="0" y="0"/>
            <a:chExt cx="152" cy="191"/>
          </a:xfrm>
        </p:grpSpPr>
        <p:sp>
          <p:nvSpPr>
            <p:cNvPr id="20569" name="AutoShape 34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70" name="Rectangle 35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</a:p>
          </p:txBody>
        </p:sp>
      </p:grpSp>
      <p:grpSp>
        <p:nvGrpSpPr>
          <p:cNvPr id="13" name="Group 36"/>
          <p:cNvGrpSpPr>
            <a:grpSpLocks/>
          </p:cNvGrpSpPr>
          <p:nvPr/>
        </p:nvGrpSpPr>
        <p:grpSpPr bwMode="auto">
          <a:xfrm>
            <a:off x="3048000" y="2087563"/>
            <a:ext cx="227013" cy="303212"/>
            <a:chOff x="0" y="0"/>
            <a:chExt cx="143" cy="191"/>
          </a:xfrm>
        </p:grpSpPr>
        <p:sp>
          <p:nvSpPr>
            <p:cNvPr id="20567" name="AutoShape 37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68" name="Rectangle 38"/>
            <p:cNvSpPr>
              <a:spLocks/>
            </p:cNvSpPr>
            <p:nvPr/>
          </p:nvSpPr>
          <p:spPr bwMode="auto">
            <a:xfrm>
              <a:off x="0" y="4"/>
              <a:ext cx="14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</a:t>
              </a:r>
            </a:p>
          </p:txBody>
        </p:sp>
      </p:grpSp>
      <p:grpSp>
        <p:nvGrpSpPr>
          <p:cNvPr id="14" name="Group 39"/>
          <p:cNvGrpSpPr>
            <a:grpSpLocks/>
          </p:cNvGrpSpPr>
          <p:nvPr/>
        </p:nvGrpSpPr>
        <p:grpSpPr bwMode="auto">
          <a:xfrm>
            <a:off x="3048000" y="1782763"/>
            <a:ext cx="227013" cy="303212"/>
            <a:chOff x="0" y="0"/>
            <a:chExt cx="143" cy="191"/>
          </a:xfrm>
        </p:grpSpPr>
        <p:sp>
          <p:nvSpPr>
            <p:cNvPr id="20565" name="AutoShape 40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66" name="Rectangle 41"/>
            <p:cNvSpPr>
              <a:spLocks/>
            </p:cNvSpPr>
            <p:nvPr/>
          </p:nvSpPr>
          <p:spPr bwMode="auto">
            <a:xfrm>
              <a:off x="4" y="4"/>
              <a:ext cx="13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F</a:t>
              </a:r>
            </a:p>
          </p:txBody>
        </p:sp>
      </p:grpSp>
      <p:grpSp>
        <p:nvGrpSpPr>
          <p:cNvPr id="15" name="Group 42"/>
          <p:cNvGrpSpPr>
            <a:grpSpLocks/>
          </p:cNvGrpSpPr>
          <p:nvPr/>
        </p:nvGrpSpPr>
        <p:grpSpPr bwMode="auto">
          <a:xfrm>
            <a:off x="3040063" y="1477963"/>
            <a:ext cx="242887" cy="303212"/>
            <a:chOff x="0" y="0"/>
            <a:chExt cx="152" cy="191"/>
          </a:xfrm>
        </p:grpSpPr>
        <p:sp>
          <p:nvSpPr>
            <p:cNvPr id="20563" name="AutoShape 43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64" name="Rectangle 44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G</a:t>
              </a:r>
            </a:p>
          </p:txBody>
        </p:sp>
      </p:grpSp>
      <p:grpSp>
        <p:nvGrpSpPr>
          <p:cNvPr id="16" name="Group 45"/>
          <p:cNvGrpSpPr>
            <a:grpSpLocks/>
          </p:cNvGrpSpPr>
          <p:nvPr/>
        </p:nvGrpSpPr>
        <p:grpSpPr bwMode="auto">
          <a:xfrm>
            <a:off x="3040063" y="1173163"/>
            <a:ext cx="242887" cy="303212"/>
            <a:chOff x="0" y="0"/>
            <a:chExt cx="152" cy="191"/>
          </a:xfrm>
        </p:grpSpPr>
        <p:sp>
          <p:nvSpPr>
            <p:cNvPr id="20561" name="AutoShape 46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62" name="Rectangle 47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</a:t>
              </a:r>
            </a:p>
          </p:txBody>
        </p:sp>
      </p:grpSp>
      <p:grpSp>
        <p:nvGrpSpPr>
          <p:cNvPr id="17" name="Group 48"/>
          <p:cNvGrpSpPr>
            <a:grpSpLocks/>
          </p:cNvGrpSpPr>
          <p:nvPr/>
        </p:nvGrpSpPr>
        <p:grpSpPr bwMode="auto">
          <a:xfrm>
            <a:off x="2506663" y="3001963"/>
            <a:ext cx="242887" cy="303212"/>
            <a:chOff x="0" y="0"/>
            <a:chExt cx="152" cy="191"/>
          </a:xfrm>
        </p:grpSpPr>
        <p:sp>
          <p:nvSpPr>
            <p:cNvPr id="20559" name="AutoShape 49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60" name="Rectangle 50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</a:p>
          </p:txBody>
        </p:sp>
      </p:grpSp>
      <p:sp>
        <p:nvSpPr>
          <p:cNvPr id="20500" name="Rectangle 51"/>
          <p:cNvSpPr>
            <a:spLocks/>
          </p:cNvSpPr>
          <p:nvPr/>
        </p:nvSpPr>
        <p:spPr bwMode="auto">
          <a:xfrm>
            <a:off x="2514600" y="3382963"/>
            <a:ext cx="74650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h’1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 6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h’2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-21</a:t>
            </a:r>
          </a:p>
        </p:txBody>
      </p:sp>
      <p:sp>
        <p:nvSpPr>
          <p:cNvPr id="20501" name="Line 52"/>
          <p:cNvSpPr>
            <a:spLocks noChangeShapeType="1"/>
          </p:cNvSpPr>
          <p:nvPr/>
        </p:nvSpPr>
        <p:spPr bwMode="auto">
          <a:xfrm>
            <a:off x="2286000" y="3306763"/>
            <a:ext cx="1828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5864225" y="3001963"/>
            <a:ext cx="233363" cy="303212"/>
            <a:chOff x="0" y="0"/>
            <a:chExt cx="146" cy="191"/>
          </a:xfrm>
        </p:grpSpPr>
        <p:sp>
          <p:nvSpPr>
            <p:cNvPr id="20557" name="AutoShape 54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58" name="Rectangle 55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B</a:t>
              </a:r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5864225" y="2697163"/>
            <a:ext cx="233363" cy="303212"/>
            <a:chOff x="0" y="0"/>
            <a:chExt cx="146" cy="191"/>
          </a:xfrm>
        </p:grpSpPr>
        <p:sp>
          <p:nvSpPr>
            <p:cNvPr id="20555" name="AutoShape 57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56" name="Rectangle 58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C</a:t>
              </a:r>
            </a:p>
          </p:txBody>
        </p:sp>
      </p:grpSp>
      <p:grpSp>
        <p:nvGrpSpPr>
          <p:cNvPr id="20" name="Group 59"/>
          <p:cNvGrpSpPr>
            <a:grpSpLocks/>
          </p:cNvGrpSpPr>
          <p:nvPr/>
        </p:nvGrpSpPr>
        <p:grpSpPr bwMode="auto">
          <a:xfrm>
            <a:off x="5859463" y="2392363"/>
            <a:ext cx="242887" cy="303212"/>
            <a:chOff x="0" y="0"/>
            <a:chExt cx="152" cy="191"/>
          </a:xfrm>
        </p:grpSpPr>
        <p:sp>
          <p:nvSpPr>
            <p:cNvPr id="20553" name="AutoShape 60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54" name="Rectangle 61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</a:p>
          </p:txBody>
        </p:sp>
      </p:grpSp>
      <p:grpSp>
        <p:nvGrpSpPr>
          <p:cNvPr id="21" name="Group 62"/>
          <p:cNvGrpSpPr>
            <a:grpSpLocks/>
          </p:cNvGrpSpPr>
          <p:nvPr/>
        </p:nvGrpSpPr>
        <p:grpSpPr bwMode="auto">
          <a:xfrm>
            <a:off x="5868988" y="2087563"/>
            <a:ext cx="227012" cy="303212"/>
            <a:chOff x="0" y="0"/>
            <a:chExt cx="143" cy="191"/>
          </a:xfrm>
        </p:grpSpPr>
        <p:sp>
          <p:nvSpPr>
            <p:cNvPr id="20551" name="AutoShape 63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52" name="Rectangle 64"/>
            <p:cNvSpPr>
              <a:spLocks/>
            </p:cNvSpPr>
            <p:nvPr/>
          </p:nvSpPr>
          <p:spPr bwMode="auto">
            <a:xfrm>
              <a:off x="1" y="4"/>
              <a:ext cx="14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</a:t>
              </a:r>
            </a:p>
          </p:txBody>
        </p:sp>
      </p:grpSp>
      <p:grpSp>
        <p:nvGrpSpPr>
          <p:cNvPr id="22" name="Group 65"/>
          <p:cNvGrpSpPr>
            <a:grpSpLocks/>
          </p:cNvGrpSpPr>
          <p:nvPr/>
        </p:nvGrpSpPr>
        <p:grpSpPr bwMode="auto">
          <a:xfrm>
            <a:off x="5867400" y="1782763"/>
            <a:ext cx="227013" cy="303212"/>
            <a:chOff x="0" y="0"/>
            <a:chExt cx="143" cy="191"/>
          </a:xfrm>
        </p:grpSpPr>
        <p:sp>
          <p:nvSpPr>
            <p:cNvPr id="20549" name="AutoShape 66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50" name="Rectangle 67"/>
            <p:cNvSpPr>
              <a:spLocks/>
            </p:cNvSpPr>
            <p:nvPr/>
          </p:nvSpPr>
          <p:spPr bwMode="auto">
            <a:xfrm>
              <a:off x="4" y="4"/>
              <a:ext cx="13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F</a:t>
              </a:r>
            </a:p>
          </p:txBody>
        </p:sp>
      </p:grpSp>
      <p:grpSp>
        <p:nvGrpSpPr>
          <p:cNvPr id="23" name="Group 68"/>
          <p:cNvGrpSpPr>
            <a:grpSpLocks/>
          </p:cNvGrpSpPr>
          <p:nvPr/>
        </p:nvGrpSpPr>
        <p:grpSpPr bwMode="auto">
          <a:xfrm>
            <a:off x="5859463" y="1477963"/>
            <a:ext cx="242887" cy="303212"/>
            <a:chOff x="0" y="0"/>
            <a:chExt cx="152" cy="191"/>
          </a:xfrm>
        </p:grpSpPr>
        <p:sp>
          <p:nvSpPr>
            <p:cNvPr id="20547" name="AutoShape 69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48" name="Rectangle 70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G</a:t>
              </a:r>
            </a:p>
          </p:txBody>
        </p:sp>
      </p:grpSp>
      <p:grpSp>
        <p:nvGrpSpPr>
          <p:cNvPr id="24" name="Group 71"/>
          <p:cNvGrpSpPr>
            <a:grpSpLocks/>
          </p:cNvGrpSpPr>
          <p:nvPr/>
        </p:nvGrpSpPr>
        <p:grpSpPr bwMode="auto">
          <a:xfrm>
            <a:off x="5326063" y="3001963"/>
            <a:ext cx="242887" cy="303212"/>
            <a:chOff x="0" y="0"/>
            <a:chExt cx="152" cy="191"/>
          </a:xfrm>
        </p:grpSpPr>
        <p:sp>
          <p:nvSpPr>
            <p:cNvPr id="20545" name="AutoShape 72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46" name="Rectangle 73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</a:p>
          </p:txBody>
        </p:sp>
      </p:grpSp>
      <p:sp>
        <p:nvSpPr>
          <p:cNvPr id="20509" name="Rectangle 74"/>
          <p:cNvSpPr>
            <a:spLocks/>
          </p:cNvSpPr>
          <p:nvPr/>
        </p:nvSpPr>
        <p:spPr bwMode="auto">
          <a:xfrm>
            <a:off x="5334000" y="3382963"/>
            <a:ext cx="74650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h’1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 4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h’2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-15</a:t>
            </a:r>
          </a:p>
        </p:txBody>
      </p:sp>
      <p:sp>
        <p:nvSpPr>
          <p:cNvPr id="20510" name="Line 75"/>
          <p:cNvSpPr>
            <a:spLocks noChangeShapeType="1"/>
          </p:cNvSpPr>
          <p:nvPr/>
        </p:nvSpPr>
        <p:spPr bwMode="auto">
          <a:xfrm>
            <a:off x="5105400" y="3306763"/>
            <a:ext cx="1828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grpSp>
        <p:nvGrpSpPr>
          <p:cNvPr id="25" name="Group 76"/>
          <p:cNvGrpSpPr>
            <a:grpSpLocks/>
          </p:cNvGrpSpPr>
          <p:nvPr/>
        </p:nvGrpSpPr>
        <p:grpSpPr bwMode="auto">
          <a:xfrm>
            <a:off x="4949825" y="5973763"/>
            <a:ext cx="233363" cy="303212"/>
            <a:chOff x="0" y="0"/>
            <a:chExt cx="146" cy="191"/>
          </a:xfrm>
        </p:grpSpPr>
        <p:sp>
          <p:nvSpPr>
            <p:cNvPr id="20543" name="AutoShape 77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44" name="Rectangle 78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B</a:t>
              </a:r>
            </a:p>
          </p:txBody>
        </p:sp>
      </p:grpSp>
      <p:grpSp>
        <p:nvGrpSpPr>
          <p:cNvPr id="26" name="Group 79"/>
          <p:cNvGrpSpPr>
            <a:grpSpLocks/>
          </p:cNvGrpSpPr>
          <p:nvPr/>
        </p:nvGrpSpPr>
        <p:grpSpPr bwMode="auto">
          <a:xfrm>
            <a:off x="4949825" y="5668963"/>
            <a:ext cx="233363" cy="303212"/>
            <a:chOff x="0" y="0"/>
            <a:chExt cx="146" cy="191"/>
          </a:xfrm>
        </p:grpSpPr>
        <p:sp>
          <p:nvSpPr>
            <p:cNvPr id="20541" name="AutoShape 80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42" name="Rectangle 81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C</a:t>
              </a:r>
            </a:p>
          </p:txBody>
        </p:sp>
      </p:grpSp>
      <p:grpSp>
        <p:nvGrpSpPr>
          <p:cNvPr id="27" name="Group 82"/>
          <p:cNvGrpSpPr>
            <a:grpSpLocks/>
          </p:cNvGrpSpPr>
          <p:nvPr/>
        </p:nvGrpSpPr>
        <p:grpSpPr bwMode="auto">
          <a:xfrm>
            <a:off x="4945063" y="5364163"/>
            <a:ext cx="242887" cy="303212"/>
            <a:chOff x="0" y="0"/>
            <a:chExt cx="152" cy="191"/>
          </a:xfrm>
        </p:grpSpPr>
        <p:sp>
          <p:nvSpPr>
            <p:cNvPr id="20539" name="AutoShape 83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40" name="Rectangle 84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</a:p>
          </p:txBody>
        </p:sp>
      </p:grpSp>
      <p:grpSp>
        <p:nvGrpSpPr>
          <p:cNvPr id="28" name="Group 85"/>
          <p:cNvGrpSpPr>
            <a:grpSpLocks/>
          </p:cNvGrpSpPr>
          <p:nvPr/>
        </p:nvGrpSpPr>
        <p:grpSpPr bwMode="auto">
          <a:xfrm>
            <a:off x="4954588" y="5059363"/>
            <a:ext cx="227012" cy="303212"/>
            <a:chOff x="0" y="0"/>
            <a:chExt cx="143" cy="191"/>
          </a:xfrm>
        </p:grpSpPr>
        <p:sp>
          <p:nvSpPr>
            <p:cNvPr id="20537" name="AutoShape 86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38" name="Rectangle 87"/>
            <p:cNvSpPr>
              <a:spLocks/>
            </p:cNvSpPr>
            <p:nvPr/>
          </p:nvSpPr>
          <p:spPr bwMode="auto">
            <a:xfrm>
              <a:off x="1" y="4"/>
              <a:ext cx="14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</a:t>
              </a:r>
            </a:p>
          </p:txBody>
        </p:sp>
      </p:grpSp>
      <p:grpSp>
        <p:nvGrpSpPr>
          <p:cNvPr id="29" name="Group 88"/>
          <p:cNvGrpSpPr>
            <a:grpSpLocks/>
          </p:cNvGrpSpPr>
          <p:nvPr/>
        </p:nvGrpSpPr>
        <p:grpSpPr bwMode="auto">
          <a:xfrm>
            <a:off x="4953000" y="4754563"/>
            <a:ext cx="227013" cy="303212"/>
            <a:chOff x="0" y="0"/>
            <a:chExt cx="143" cy="191"/>
          </a:xfrm>
        </p:grpSpPr>
        <p:sp>
          <p:nvSpPr>
            <p:cNvPr id="20535" name="AutoShape 89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36" name="Rectangle 90"/>
            <p:cNvSpPr>
              <a:spLocks/>
            </p:cNvSpPr>
            <p:nvPr/>
          </p:nvSpPr>
          <p:spPr bwMode="auto">
            <a:xfrm>
              <a:off x="4" y="4"/>
              <a:ext cx="13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F</a:t>
              </a:r>
            </a:p>
          </p:txBody>
        </p:sp>
      </p:grpSp>
      <p:grpSp>
        <p:nvGrpSpPr>
          <p:cNvPr id="30" name="Group 91"/>
          <p:cNvGrpSpPr>
            <a:grpSpLocks/>
          </p:cNvGrpSpPr>
          <p:nvPr/>
        </p:nvGrpSpPr>
        <p:grpSpPr bwMode="auto">
          <a:xfrm>
            <a:off x="4945063" y="4449763"/>
            <a:ext cx="242887" cy="303212"/>
            <a:chOff x="0" y="0"/>
            <a:chExt cx="152" cy="191"/>
          </a:xfrm>
        </p:grpSpPr>
        <p:sp>
          <p:nvSpPr>
            <p:cNvPr id="20533" name="AutoShape 92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34" name="Rectangle 93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G</a:t>
              </a:r>
            </a:p>
          </p:txBody>
        </p:sp>
      </p:grpSp>
      <p:grpSp>
        <p:nvGrpSpPr>
          <p:cNvPr id="31" name="Group 94"/>
          <p:cNvGrpSpPr>
            <a:grpSpLocks/>
          </p:cNvGrpSpPr>
          <p:nvPr/>
        </p:nvGrpSpPr>
        <p:grpSpPr bwMode="auto">
          <a:xfrm>
            <a:off x="4411663" y="5668963"/>
            <a:ext cx="242887" cy="303212"/>
            <a:chOff x="0" y="0"/>
            <a:chExt cx="152" cy="191"/>
          </a:xfrm>
        </p:grpSpPr>
        <p:sp>
          <p:nvSpPr>
            <p:cNvPr id="20531" name="AutoShape 95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32" name="Rectangle 96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</a:t>
              </a:r>
            </a:p>
          </p:txBody>
        </p:sp>
      </p:grpSp>
      <p:grpSp>
        <p:nvGrpSpPr>
          <p:cNvPr id="20480" name="Group 97"/>
          <p:cNvGrpSpPr>
            <a:grpSpLocks/>
          </p:cNvGrpSpPr>
          <p:nvPr/>
        </p:nvGrpSpPr>
        <p:grpSpPr bwMode="auto">
          <a:xfrm>
            <a:off x="4411663" y="5973763"/>
            <a:ext cx="242887" cy="303212"/>
            <a:chOff x="0" y="0"/>
            <a:chExt cx="152" cy="191"/>
          </a:xfrm>
        </p:grpSpPr>
        <p:sp>
          <p:nvSpPr>
            <p:cNvPr id="20529" name="AutoShape 98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30" name="Rectangle 99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</a:p>
          </p:txBody>
        </p:sp>
      </p:grpSp>
      <p:sp>
        <p:nvSpPr>
          <p:cNvPr id="20519" name="Rectangle 100"/>
          <p:cNvSpPr>
            <a:spLocks/>
          </p:cNvSpPr>
          <p:nvPr/>
        </p:nvSpPr>
        <p:spPr bwMode="auto">
          <a:xfrm>
            <a:off x="4419600" y="6354763"/>
            <a:ext cx="63269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h’1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?</a:t>
            </a:r>
            <a:endParaRPr lang="en-US" sz="1400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h’2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?</a:t>
            </a:r>
            <a:endParaRPr lang="en-US" sz="1400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</p:txBody>
      </p:sp>
      <p:sp>
        <p:nvSpPr>
          <p:cNvPr id="20520" name="Line 101"/>
          <p:cNvSpPr>
            <a:spLocks noChangeShapeType="1"/>
          </p:cNvSpPr>
          <p:nvPr/>
        </p:nvSpPr>
        <p:spPr bwMode="auto">
          <a:xfrm>
            <a:off x="4191000" y="6278563"/>
            <a:ext cx="1828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grpSp>
        <p:nvGrpSpPr>
          <p:cNvPr id="20481" name="Group 102"/>
          <p:cNvGrpSpPr>
            <a:grpSpLocks/>
          </p:cNvGrpSpPr>
          <p:nvPr/>
        </p:nvGrpSpPr>
        <p:grpSpPr bwMode="auto">
          <a:xfrm>
            <a:off x="6392863" y="3001963"/>
            <a:ext cx="242887" cy="303212"/>
            <a:chOff x="0" y="0"/>
            <a:chExt cx="152" cy="191"/>
          </a:xfrm>
        </p:grpSpPr>
        <p:sp>
          <p:nvSpPr>
            <p:cNvPr id="20527" name="AutoShape 103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28" name="Rectangle 104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</a:t>
              </a:r>
            </a:p>
          </p:txBody>
        </p:sp>
      </p:grpSp>
      <p:sp>
        <p:nvSpPr>
          <p:cNvPr id="20522" name="AutoShape 105"/>
          <p:cNvSpPr>
            <a:spLocks/>
          </p:cNvSpPr>
          <p:nvPr/>
        </p:nvSpPr>
        <p:spPr bwMode="auto">
          <a:xfrm>
            <a:off x="1752600" y="2239963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523" name="AutoShape 106"/>
          <p:cNvSpPr>
            <a:spLocks/>
          </p:cNvSpPr>
          <p:nvPr/>
        </p:nvSpPr>
        <p:spPr bwMode="auto">
          <a:xfrm>
            <a:off x="7391400" y="2163763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524" name="AutoShape 107"/>
          <p:cNvSpPr>
            <a:spLocks/>
          </p:cNvSpPr>
          <p:nvPr/>
        </p:nvSpPr>
        <p:spPr bwMode="auto">
          <a:xfrm>
            <a:off x="3748088" y="3946525"/>
            <a:ext cx="368300" cy="517525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8181" y="0"/>
                </a:moveTo>
                <a:lnTo>
                  <a:pt x="17520" y="15264"/>
                </a:lnTo>
                <a:lnTo>
                  <a:pt x="21600" y="13991"/>
                </a:lnTo>
                <a:lnTo>
                  <a:pt x="16552" y="21600"/>
                </a:lnTo>
                <a:lnTo>
                  <a:pt x="5237" y="19054"/>
                </a:lnTo>
                <a:lnTo>
                  <a:pt x="9338" y="17795"/>
                </a:lnTo>
                <a:lnTo>
                  <a:pt x="0" y="2517"/>
                </a:lnTo>
                <a:lnTo>
                  <a:pt x="8181" y="0"/>
                </a:lnTo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525" name="AutoShape 108"/>
          <p:cNvSpPr>
            <a:spLocks/>
          </p:cNvSpPr>
          <p:nvPr/>
        </p:nvSpPr>
        <p:spPr bwMode="auto">
          <a:xfrm>
            <a:off x="4495800" y="2392363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526" name="Rectangle 1"/>
          <p:cNvSpPr>
            <a:spLocks noGrp="1" noChangeArrowheads="1"/>
          </p:cNvSpPr>
          <p:nvPr>
            <p:ph type="title"/>
          </p:nvPr>
        </p:nvSpPr>
        <p:spPr>
          <a:xfrm>
            <a:off x="687388" y="0"/>
            <a:ext cx="7775575" cy="1146175"/>
          </a:xfrm>
        </p:spPr>
        <p:txBody>
          <a:bodyPr rIns="39200"/>
          <a:lstStyle/>
          <a:p>
            <a:pPr marL="38100" indent="0" eaLnBrk="1" hangingPunct="1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/>
              <a:t>Importancia del estimador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Primero el mejor recursivo - algoritmo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8AC36E-121C-2549-B792-A71612E93099}" type="slidenum">
              <a:rPr lang="es-ES" noProof="0" smtClean="0"/>
              <a:pPr>
                <a:defRPr/>
              </a:pPr>
              <a:t>60</a:t>
            </a:fld>
            <a:endParaRPr lang="es-ES" noProof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0563" y="1785960"/>
            <a:ext cx="776287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Primero el mejor recursivo - ejemplo</a:t>
            </a:r>
            <a:endParaRPr lang="es-E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3413" y="1814528"/>
            <a:ext cx="7877175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Primero el mejor recursivo - ejemplo</a:t>
            </a:r>
            <a:endParaRPr lang="es-E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5" y="1843105"/>
            <a:ext cx="782955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A* con memoria limitada (MA*)</a:t>
            </a:r>
            <a:endParaRPr lang="es-ES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 dirty="0" smtClean="0"/>
              <a:t>Se impone un límite de memoria (</a:t>
            </a:r>
            <a:r>
              <a:rPr lang="es-ES" sz="2800" b="1" dirty="0" smtClean="0"/>
              <a:t>número de nodos</a:t>
            </a:r>
            <a:r>
              <a:rPr lang="es-ES" sz="2800" dirty="0" smtClean="0"/>
              <a:t> que se pueden almacenar).</a:t>
            </a:r>
          </a:p>
          <a:p>
            <a:r>
              <a:rPr lang="es-ES" sz="2800" dirty="0" smtClean="0"/>
              <a:t>Se explora usando A* y se almacenan nodos mientras quepan en la memoria.</a:t>
            </a:r>
          </a:p>
          <a:p>
            <a:r>
              <a:rPr lang="es-ES" sz="2800" dirty="0" smtClean="0"/>
              <a:t>Cuando no quepan se eliminan los peores </a:t>
            </a:r>
            <a:r>
              <a:rPr lang="es-ES" sz="2800" b="1" dirty="0" smtClean="0"/>
              <a:t>guardando el mejor coste</a:t>
            </a:r>
            <a:r>
              <a:rPr lang="es-ES" sz="2800" dirty="0" smtClean="0"/>
              <a:t> estimado (</a:t>
            </a:r>
            <a:r>
              <a:rPr lang="es-ES" sz="2800" i="1" dirty="0" smtClean="0"/>
              <a:t>f</a:t>
            </a:r>
            <a:r>
              <a:rPr lang="es-ES" sz="2800" dirty="0" smtClean="0"/>
              <a:t>) de los descendientes olvidados.</a:t>
            </a:r>
          </a:p>
          <a:p>
            <a:r>
              <a:rPr lang="es-ES" sz="2800" dirty="0" smtClean="0"/>
              <a:t>Se re-expande si en los nodos olvidados hay el con mejor </a:t>
            </a:r>
            <a:r>
              <a:rPr lang="es-ES" sz="2800" i="1" dirty="0" smtClean="0"/>
              <a:t>f</a:t>
            </a:r>
            <a:r>
              <a:rPr lang="es-ES" sz="2800" dirty="0" smtClean="0"/>
              <a:t>.</a:t>
            </a:r>
          </a:p>
          <a:p>
            <a:r>
              <a:rPr lang="es-ES" sz="2800" dirty="0" smtClean="0"/>
              <a:t>El algoritmo es </a:t>
            </a:r>
            <a:r>
              <a:rPr lang="es-ES" sz="2800" b="1" dirty="0" smtClean="0"/>
              <a:t>completo</a:t>
            </a:r>
            <a:r>
              <a:rPr lang="es-ES" sz="2800" dirty="0" smtClean="0"/>
              <a:t> si el camino solución cabe en memoria.</a:t>
            </a:r>
            <a:endParaRPr lang="es-ES" sz="280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1"/>
          <p:cNvSpPr>
            <a:spLocks noChangeShapeType="1"/>
          </p:cNvSpPr>
          <p:nvPr/>
        </p:nvSpPr>
        <p:spPr bwMode="auto">
          <a:xfrm>
            <a:off x="396875" y="3295650"/>
            <a:ext cx="990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74700" y="2990850"/>
            <a:ext cx="233363" cy="303213"/>
            <a:chOff x="0" y="0"/>
            <a:chExt cx="146" cy="191"/>
          </a:xfrm>
        </p:grpSpPr>
        <p:sp>
          <p:nvSpPr>
            <p:cNvPr id="20589" name="AutoShape 3"/>
            <p:cNvSpPr>
              <a:spLocks/>
            </p:cNvSpPr>
            <p:nvPr/>
          </p:nvSpPr>
          <p:spPr bwMode="auto">
            <a:xfrm>
              <a:off x="1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90" name="Rectangle 4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B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774700" y="2686050"/>
            <a:ext cx="233363" cy="303213"/>
            <a:chOff x="0" y="0"/>
            <a:chExt cx="146" cy="191"/>
          </a:xfrm>
        </p:grpSpPr>
        <p:sp>
          <p:nvSpPr>
            <p:cNvPr id="20587" name="AutoShape 6"/>
            <p:cNvSpPr>
              <a:spLocks/>
            </p:cNvSpPr>
            <p:nvPr/>
          </p:nvSpPr>
          <p:spPr bwMode="auto">
            <a:xfrm>
              <a:off x="1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88" name="Rectangle 7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C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771525" y="2381250"/>
            <a:ext cx="242888" cy="303213"/>
            <a:chOff x="0" y="0"/>
            <a:chExt cx="152" cy="191"/>
          </a:xfrm>
        </p:grpSpPr>
        <p:sp>
          <p:nvSpPr>
            <p:cNvPr id="20585" name="AutoShape 9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86" name="Rectangle 10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777875" y="2076450"/>
            <a:ext cx="228600" cy="303213"/>
            <a:chOff x="0" y="0"/>
            <a:chExt cx="144" cy="191"/>
          </a:xfrm>
        </p:grpSpPr>
        <p:sp>
          <p:nvSpPr>
            <p:cNvPr id="20583" name="AutoShape 12"/>
            <p:cNvSpPr>
              <a:spLocks/>
            </p:cNvSpPr>
            <p:nvPr/>
          </p:nvSpPr>
          <p:spPr bwMode="auto">
            <a:xfrm>
              <a:off x="0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84" name="Rectangle 13"/>
            <p:cNvSpPr>
              <a:spLocks/>
            </p:cNvSpPr>
            <p:nvPr/>
          </p:nvSpPr>
          <p:spPr bwMode="auto">
            <a:xfrm>
              <a:off x="0" y="4"/>
              <a:ext cx="14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777875" y="1771650"/>
            <a:ext cx="227013" cy="303213"/>
            <a:chOff x="0" y="0"/>
            <a:chExt cx="143" cy="191"/>
          </a:xfrm>
        </p:grpSpPr>
        <p:sp>
          <p:nvSpPr>
            <p:cNvPr id="20581" name="AutoShape 15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82" name="Rectangle 16"/>
            <p:cNvSpPr>
              <a:spLocks/>
            </p:cNvSpPr>
            <p:nvPr/>
          </p:nvSpPr>
          <p:spPr bwMode="auto">
            <a:xfrm>
              <a:off x="4" y="4"/>
              <a:ext cx="13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F</a:t>
              </a:r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771525" y="1466850"/>
            <a:ext cx="242888" cy="303213"/>
            <a:chOff x="0" y="0"/>
            <a:chExt cx="152" cy="191"/>
          </a:xfrm>
        </p:grpSpPr>
        <p:sp>
          <p:nvSpPr>
            <p:cNvPr id="20579" name="AutoShape 18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80" name="Rectangle 19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G</a:t>
              </a:r>
            </a:p>
          </p:txBody>
        </p: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771525" y="1162050"/>
            <a:ext cx="242888" cy="303213"/>
            <a:chOff x="0" y="0"/>
            <a:chExt cx="152" cy="191"/>
          </a:xfrm>
        </p:grpSpPr>
        <p:sp>
          <p:nvSpPr>
            <p:cNvPr id="20577" name="AutoShape 21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78" name="Rectangle 22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</a:t>
              </a:r>
            </a:p>
          </p:txBody>
        </p:sp>
      </p:grp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771525" y="857250"/>
            <a:ext cx="242888" cy="303213"/>
            <a:chOff x="0" y="0"/>
            <a:chExt cx="152" cy="191"/>
          </a:xfrm>
        </p:grpSpPr>
        <p:sp>
          <p:nvSpPr>
            <p:cNvPr id="20575" name="AutoShape 24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76" name="Rectangle 25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</a:p>
          </p:txBody>
        </p:sp>
      </p:grpSp>
      <p:sp>
        <p:nvSpPr>
          <p:cNvPr id="20491" name="Rectangle 26"/>
          <p:cNvSpPr>
            <a:spLocks/>
          </p:cNvSpPr>
          <p:nvPr/>
        </p:nvSpPr>
        <p:spPr bwMode="auto">
          <a:xfrm>
            <a:off x="227013" y="3382963"/>
            <a:ext cx="10606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Estado </a:t>
            </a:r>
            <a:r>
              <a:rPr lang="en-US" sz="1400" dirty="0" err="1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inicial</a:t>
            </a:r>
            <a:endParaRPr lang="en-US" sz="1400" dirty="0">
              <a:solidFill>
                <a:schemeClr val="tx1"/>
              </a:solidFill>
              <a:latin typeface="Times New Roman" pitchFamily="-107" charset="0"/>
              <a:ea typeface="Times New Roman" pitchFamily="-107" charset="0"/>
              <a:cs typeface="Times New Roman" pitchFamily="-107" charset="0"/>
              <a:sym typeface="Times New Roman" pitchFamily="-107" charset="0"/>
            </a:endParaRP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h’1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 4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h’2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-28</a:t>
            </a:r>
          </a:p>
        </p:txBody>
      </p: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3044825" y="3001963"/>
            <a:ext cx="233363" cy="303212"/>
            <a:chOff x="0" y="0"/>
            <a:chExt cx="146" cy="191"/>
          </a:xfrm>
        </p:grpSpPr>
        <p:sp>
          <p:nvSpPr>
            <p:cNvPr id="20573" name="AutoShape 28"/>
            <p:cNvSpPr>
              <a:spLocks/>
            </p:cNvSpPr>
            <p:nvPr/>
          </p:nvSpPr>
          <p:spPr bwMode="auto">
            <a:xfrm>
              <a:off x="1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74" name="Rectangle 29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B</a:t>
              </a:r>
            </a:p>
          </p:txBody>
        </p:sp>
      </p:grp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3044825" y="2697163"/>
            <a:ext cx="233363" cy="303212"/>
            <a:chOff x="0" y="0"/>
            <a:chExt cx="146" cy="191"/>
          </a:xfrm>
        </p:grpSpPr>
        <p:sp>
          <p:nvSpPr>
            <p:cNvPr id="20571" name="AutoShape 31"/>
            <p:cNvSpPr>
              <a:spLocks/>
            </p:cNvSpPr>
            <p:nvPr/>
          </p:nvSpPr>
          <p:spPr bwMode="auto">
            <a:xfrm>
              <a:off x="1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72" name="Rectangle 32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C</a:t>
              </a:r>
            </a:p>
          </p:txBody>
        </p:sp>
      </p:grpSp>
      <p:grpSp>
        <p:nvGrpSpPr>
          <p:cNvPr id="12" name="Group 33"/>
          <p:cNvGrpSpPr>
            <a:grpSpLocks/>
          </p:cNvGrpSpPr>
          <p:nvPr/>
        </p:nvGrpSpPr>
        <p:grpSpPr bwMode="auto">
          <a:xfrm>
            <a:off x="3040063" y="2392363"/>
            <a:ext cx="242887" cy="303212"/>
            <a:chOff x="0" y="0"/>
            <a:chExt cx="152" cy="191"/>
          </a:xfrm>
        </p:grpSpPr>
        <p:sp>
          <p:nvSpPr>
            <p:cNvPr id="20569" name="AutoShape 34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70" name="Rectangle 35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</a:p>
          </p:txBody>
        </p:sp>
      </p:grpSp>
      <p:grpSp>
        <p:nvGrpSpPr>
          <p:cNvPr id="13" name="Group 36"/>
          <p:cNvGrpSpPr>
            <a:grpSpLocks/>
          </p:cNvGrpSpPr>
          <p:nvPr/>
        </p:nvGrpSpPr>
        <p:grpSpPr bwMode="auto">
          <a:xfrm>
            <a:off x="3048000" y="2087563"/>
            <a:ext cx="227013" cy="303212"/>
            <a:chOff x="0" y="0"/>
            <a:chExt cx="143" cy="191"/>
          </a:xfrm>
        </p:grpSpPr>
        <p:sp>
          <p:nvSpPr>
            <p:cNvPr id="20567" name="AutoShape 37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68" name="Rectangle 38"/>
            <p:cNvSpPr>
              <a:spLocks/>
            </p:cNvSpPr>
            <p:nvPr/>
          </p:nvSpPr>
          <p:spPr bwMode="auto">
            <a:xfrm>
              <a:off x="0" y="4"/>
              <a:ext cx="14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</a:t>
              </a:r>
            </a:p>
          </p:txBody>
        </p:sp>
      </p:grpSp>
      <p:grpSp>
        <p:nvGrpSpPr>
          <p:cNvPr id="14" name="Group 39"/>
          <p:cNvGrpSpPr>
            <a:grpSpLocks/>
          </p:cNvGrpSpPr>
          <p:nvPr/>
        </p:nvGrpSpPr>
        <p:grpSpPr bwMode="auto">
          <a:xfrm>
            <a:off x="3048000" y="1782763"/>
            <a:ext cx="227013" cy="303212"/>
            <a:chOff x="0" y="0"/>
            <a:chExt cx="143" cy="191"/>
          </a:xfrm>
        </p:grpSpPr>
        <p:sp>
          <p:nvSpPr>
            <p:cNvPr id="20565" name="AutoShape 40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66" name="Rectangle 41"/>
            <p:cNvSpPr>
              <a:spLocks/>
            </p:cNvSpPr>
            <p:nvPr/>
          </p:nvSpPr>
          <p:spPr bwMode="auto">
            <a:xfrm>
              <a:off x="4" y="4"/>
              <a:ext cx="13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F</a:t>
              </a:r>
            </a:p>
          </p:txBody>
        </p:sp>
      </p:grpSp>
      <p:grpSp>
        <p:nvGrpSpPr>
          <p:cNvPr id="15" name="Group 42"/>
          <p:cNvGrpSpPr>
            <a:grpSpLocks/>
          </p:cNvGrpSpPr>
          <p:nvPr/>
        </p:nvGrpSpPr>
        <p:grpSpPr bwMode="auto">
          <a:xfrm>
            <a:off x="3040063" y="1477963"/>
            <a:ext cx="242887" cy="303212"/>
            <a:chOff x="0" y="0"/>
            <a:chExt cx="152" cy="191"/>
          </a:xfrm>
        </p:grpSpPr>
        <p:sp>
          <p:nvSpPr>
            <p:cNvPr id="20563" name="AutoShape 43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64" name="Rectangle 44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G</a:t>
              </a:r>
            </a:p>
          </p:txBody>
        </p:sp>
      </p:grpSp>
      <p:grpSp>
        <p:nvGrpSpPr>
          <p:cNvPr id="16" name="Group 45"/>
          <p:cNvGrpSpPr>
            <a:grpSpLocks/>
          </p:cNvGrpSpPr>
          <p:nvPr/>
        </p:nvGrpSpPr>
        <p:grpSpPr bwMode="auto">
          <a:xfrm>
            <a:off x="3040063" y="1173163"/>
            <a:ext cx="242887" cy="303212"/>
            <a:chOff x="0" y="0"/>
            <a:chExt cx="152" cy="191"/>
          </a:xfrm>
        </p:grpSpPr>
        <p:sp>
          <p:nvSpPr>
            <p:cNvPr id="20561" name="AutoShape 46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62" name="Rectangle 47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</a:t>
              </a:r>
            </a:p>
          </p:txBody>
        </p:sp>
      </p:grpSp>
      <p:grpSp>
        <p:nvGrpSpPr>
          <p:cNvPr id="17" name="Group 48"/>
          <p:cNvGrpSpPr>
            <a:grpSpLocks/>
          </p:cNvGrpSpPr>
          <p:nvPr/>
        </p:nvGrpSpPr>
        <p:grpSpPr bwMode="auto">
          <a:xfrm>
            <a:off x="2506663" y="3001963"/>
            <a:ext cx="242887" cy="303212"/>
            <a:chOff x="0" y="0"/>
            <a:chExt cx="152" cy="191"/>
          </a:xfrm>
        </p:grpSpPr>
        <p:sp>
          <p:nvSpPr>
            <p:cNvPr id="20559" name="AutoShape 49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60" name="Rectangle 50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</a:p>
          </p:txBody>
        </p:sp>
      </p:grpSp>
      <p:sp>
        <p:nvSpPr>
          <p:cNvPr id="20500" name="Rectangle 51"/>
          <p:cNvSpPr>
            <a:spLocks/>
          </p:cNvSpPr>
          <p:nvPr/>
        </p:nvSpPr>
        <p:spPr bwMode="auto">
          <a:xfrm>
            <a:off x="2514600" y="3382963"/>
            <a:ext cx="74650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h’1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 6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h’2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-21</a:t>
            </a:r>
          </a:p>
        </p:txBody>
      </p:sp>
      <p:sp>
        <p:nvSpPr>
          <p:cNvPr id="20501" name="Line 52"/>
          <p:cNvSpPr>
            <a:spLocks noChangeShapeType="1"/>
          </p:cNvSpPr>
          <p:nvPr/>
        </p:nvSpPr>
        <p:spPr bwMode="auto">
          <a:xfrm>
            <a:off x="2286000" y="3306763"/>
            <a:ext cx="1828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5864225" y="3001963"/>
            <a:ext cx="233363" cy="303212"/>
            <a:chOff x="0" y="0"/>
            <a:chExt cx="146" cy="191"/>
          </a:xfrm>
        </p:grpSpPr>
        <p:sp>
          <p:nvSpPr>
            <p:cNvPr id="20557" name="AutoShape 54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58" name="Rectangle 55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B</a:t>
              </a:r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5864225" y="2697163"/>
            <a:ext cx="233363" cy="303212"/>
            <a:chOff x="0" y="0"/>
            <a:chExt cx="146" cy="191"/>
          </a:xfrm>
        </p:grpSpPr>
        <p:sp>
          <p:nvSpPr>
            <p:cNvPr id="20555" name="AutoShape 57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56" name="Rectangle 58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C</a:t>
              </a:r>
            </a:p>
          </p:txBody>
        </p:sp>
      </p:grpSp>
      <p:grpSp>
        <p:nvGrpSpPr>
          <p:cNvPr id="20" name="Group 59"/>
          <p:cNvGrpSpPr>
            <a:grpSpLocks/>
          </p:cNvGrpSpPr>
          <p:nvPr/>
        </p:nvGrpSpPr>
        <p:grpSpPr bwMode="auto">
          <a:xfrm>
            <a:off x="5859463" y="2392363"/>
            <a:ext cx="242887" cy="303212"/>
            <a:chOff x="0" y="0"/>
            <a:chExt cx="152" cy="191"/>
          </a:xfrm>
        </p:grpSpPr>
        <p:sp>
          <p:nvSpPr>
            <p:cNvPr id="20553" name="AutoShape 60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54" name="Rectangle 61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</a:p>
          </p:txBody>
        </p:sp>
      </p:grpSp>
      <p:grpSp>
        <p:nvGrpSpPr>
          <p:cNvPr id="21" name="Group 62"/>
          <p:cNvGrpSpPr>
            <a:grpSpLocks/>
          </p:cNvGrpSpPr>
          <p:nvPr/>
        </p:nvGrpSpPr>
        <p:grpSpPr bwMode="auto">
          <a:xfrm>
            <a:off x="5868988" y="2087563"/>
            <a:ext cx="227012" cy="303212"/>
            <a:chOff x="0" y="0"/>
            <a:chExt cx="143" cy="191"/>
          </a:xfrm>
        </p:grpSpPr>
        <p:sp>
          <p:nvSpPr>
            <p:cNvPr id="20551" name="AutoShape 63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52" name="Rectangle 64"/>
            <p:cNvSpPr>
              <a:spLocks/>
            </p:cNvSpPr>
            <p:nvPr/>
          </p:nvSpPr>
          <p:spPr bwMode="auto">
            <a:xfrm>
              <a:off x="1" y="4"/>
              <a:ext cx="14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</a:t>
              </a:r>
            </a:p>
          </p:txBody>
        </p:sp>
      </p:grpSp>
      <p:grpSp>
        <p:nvGrpSpPr>
          <p:cNvPr id="22" name="Group 65"/>
          <p:cNvGrpSpPr>
            <a:grpSpLocks/>
          </p:cNvGrpSpPr>
          <p:nvPr/>
        </p:nvGrpSpPr>
        <p:grpSpPr bwMode="auto">
          <a:xfrm>
            <a:off x="5867400" y="1782763"/>
            <a:ext cx="227013" cy="303212"/>
            <a:chOff x="0" y="0"/>
            <a:chExt cx="143" cy="191"/>
          </a:xfrm>
        </p:grpSpPr>
        <p:sp>
          <p:nvSpPr>
            <p:cNvPr id="20549" name="AutoShape 66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50" name="Rectangle 67"/>
            <p:cNvSpPr>
              <a:spLocks/>
            </p:cNvSpPr>
            <p:nvPr/>
          </p:nvSpPr>
          <p:spPr bwMode="auto">
            <a:xfrm>
              <a:off x="4" y="4"/>
              <a:ext cx="13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F</a:t>
              </a:r>
            </a:p>
          </p:txBody>
        </p:sp>
      </p:grpSp>
      <p:grpSp>
        <p:nvGrpSpPr>
          <p:cNvPr id="23" name="Group 68"/>
          <p:cNvGrpSpPr>
            <a:grpSpLocks/>
          </p:cNvGrpSpPr>
          <p:nvPr/>
        </p:nvGrpSpPr>
        <p:grpSpPr bwMode="auto">
          <a:xfrm>
            <a:off x="5859463" y="1477963"/>
            <a:ext cx="242887" cy="303212"/>
            <a:chOff x="0" y="0"/>
            <a:chExt cx="152" cy="191"/>
          </a:xfrm>
        </p:grpSpPr>
        <p:sp>
          <p:nvSpPr>
            <p:cNvPr id="20547" name="AutoShape 69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48" name="Rectangle 70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G</a:t>
              </a:r>
            </a:p>
          </p:txBody>
        </p:sp>
      </p:grpSp>
      <p:grpSp>
        <p:nvGrpSpPr>
          <p:cNvPr id="24" name="Group 71"/>
          <p:cNvGrpSpPr>
            <a:grpSpLocks/>
          </p:cNvGrpSpPr>
          <p:nvPr/>
        </p:nvGrpSpPr>
        <p:grpSpPr bwMode="auto">
          <a:xfrm>
            <a:off x="5326063" y="3001963"/>
            <a:ext cx="242887" cy="303212"/>
            <a:chOff x="0" y="0"/>
            <a:chExt cx="152" cy="191"/>
          </a:xfrm>
        </p:grpSpPr>
        <p:sp>
          <p:nvSpPr>
            <p:cNvPr id="20545" name="AutoShape 72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46" name="Rectangle 73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</a:p>
          </p:txBody>
        </p:sp>
      </p:grpSp>
      <p:sp>
        <p:nvSpPr>
          <p:cNvPr id="20509" name="Rectangle 74"/>
          <p:cNvSpPr>
            <a:spLocks/>
          </p:cNvSpPr>
          <p:nvPr/>
        </p:nvSpPr>
        <p:spPr bwMode="auto">
          <a:xfrm>
            <a:off x="5334000" y="3382963"/>
            <a:ext cx="74650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h’1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 4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h’2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-15</a:t>
            </a:r>
          </a:p>
        </p:txBody>
      </p:sp>
      <p:sp>
        <p:nvSpPr>
          <p:cNvPr id="20510" name="Line 75"/>
          <p:cNvSpPr>
            <a:spLocks noChangeShapeType="1"/>
          </p:cNvSpPr>
          <p:nvPr/>
        </p:nvSpPr>
        <p:spPr bwMode="auto">
          <a:xfrm>
            <a:off x="5105400" y="3306763"/>
            <a:ext cx="1828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grpSp>
        <p:nvGrpSpPr>
          <p:cNvPr id="25" name="Group 76"/>
          <p:cNvGrpSpPr>
            <a:grpSpLocks/>
          </p:cNvGrpSpPr>
          <p:nvPr/>
        </p:nvGrpSpPr>
        <p:grpSpPr bwMode="auto">
          <a:xfrm>
            <a:off x="4949825" y="5973763"/>
            <a:ext cx="233363" cy="303212"/>
            <a:chOff x="0" y="0"/>
            <a:chExt cx="146" cy="191"/>
          </a:xfrm>
        </p:grpSpPr>
        <p:sp>
          <p:nvSpPr>
            <p:cNvPr id="20543" name="AutoShape 77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44" name="Rectangle 78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B</a:t>
              </a:r>
            </a:p>
          </p:txBody>
        </p:sp>
      </p:grpSp>
      <p:grpSp>
        <p:nvGrpSpPr>
          <p:cNvPr id="26" name="Group 79"/>
          <p:cNvGrpSpPr>
            <a:grpSpLocks/>
          </p:cNvGrpSpPr>
          <p:nvPr/>
        </p:nvGrpSpPr>
        <p:grpSpPr bwMode="auto">
          <a:xfrm>
            <a:off x="4949825" y="5668963"/>
            <a:ext cx="233363" cy="303212"/>
            <a:chOff x="0" y="0"/>
            <a:chExt cx="146" cy="191"/>
          </a:xfrm>
        </p:grpSpPr>
        <p:sp>
          <p:nvSpPr>
            <p:cNvPr id="20541" name="AutoShape 80"/>
            <p:cNvSpPr>
              <a:spLocks/>
            </p:cNvSpPr>
            <p:nvPr/>
          </p:nvSpPr>
          <p:spPr bwMode="auto">
            <a:xfrm>
              <a:off x="1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42" name="Rectangle 81"/>
            <p:cNvSpPr>
              <a:spLocks/>
            </p:cNvSpPr>
            <p:nvPr/>
          </p:nvSpPr>
          <p:spPr bwMode="auto">
            <a:xfrm>
              <a:off x="0" y="4"/>
              <a:ext cx="14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C</a:t>
              </a:r>
            </a:p>
          </p:txBody>
        </p:sp>
      </p:grpSp>
      <p:grpSp>
        <p:nvGrpSpPr>
          <p:cNvPr id="27" name="Group 82"/>
          <p:cNvGrpSpPr>
            <a:grpSpLocks/>
          </p:cNvGrpSpPr>
          <p:nvPr/>
        </p:nvGrpSpPr>
        <p:grpSpPr bwMode="auto">
          <a:xfrm>
            <a:off x="4945063" y="5364163"/>
            <a:ext cx="242887" cy="303212"/>
            <a:chOff x="0" y="0"/>
            <a:chExt cx="152" cy="191"/>
          </a:xfrm>
        </p:grpSpPr>
        <p:sp>
          <p:nvSpPr>
            <p:cNvPr id="20539" name="AutoShape 83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40" name="Rectangle 84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D</a:t>
              </a:r>
            </a:p>
          </p:txBody>
        </p:sp>
      </p:grpSp>
      <p:grpSp>
        <p:nvGrpSpPr>
          <p:cNvPr id="28" name="Group 85"/>
          <p:cNvGrpSpPr>
            <a:grpSpLocks/>
          </p:cNvGrpSpPr>
          <p:nvPr/>
        </p:nvGrpSpPr>
        <p:grpSpPr bwMode="auto">
          <a:xfrm>
            <a:off x="4954588" y="5059363"/>
            <a:ext cx="227012" cy="303212"/>
            <a:chOff x="0" y="0"/>
            <a:chExt cx="143" cy="191"/>
          </a:xfrm>
        </p:grpSpPr>
        <p:sp>
          <p:nvSpPr>
            <p:cNvPr id="20537" name="AutoShape 86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38" name="Rectangle 87"/>
            <p:cNvSpPr>
              <a:spLocks/>
            </p:cNvSpPr>
            <p:nvPr/>
          </p:nvSpPr>
          <p:spPr bwMode="auto">
            <a:xfrm>
              <a:off x="1" y="4"/>
              <a:ext cx="14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E</a:t>
              </a:r>
            </a:p>
          </p:txBody>
        </p:sp>
      </p:grpSp>
      <p:grpSp>
        <p:nvGrpSpPr>
          <p:cNvPr id="29" name="Group 88"/>
          <p:cNvGrpSpPr>
            <a:grpSpLocks/>
          </p:cNvGrpSpPr>
          <p:nvPr/>
        </p:nvGrpSpPr>
        <p:grpSpPr bwMode="auto">
          <a:xfrm>
            <a:off x="4953000" y="4754563"/>
            <a:ext cx="227013" cy="303212"/>
            <a:chOff x="0" y="0"/>
            <a:chExt cx="143" cy="191"/>
          </a:xfrm>
        </p:grpSpPr>
        <p:sp>
          <p:nvSpPr>
            <p:cNvPr id="20535" name="AutoShape 89"/>
            <p:cNvSpPr>
              <a:spLocks/>
            </p:cNvSpPr>
            <p:nvPr/>
          </p:nvSpPr>
          <p:spPr bwMode="auto">
            <a:xfrm>
              <a:off x="0" y="0"/>
              <a:ext cx="143" cy="191"/>
            </a:xfrm>
            <a:prstGeom prst="roundRect">
              <a:avLst>
                <a:gd name="adj" fmla="val 69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36" name="Rectangle 90"/>
            <p:cNvSpPr>
              <a:spLocks/>
            </p:cNvSpPr>
            <p:nvPr/>
          </p:nvSpPr>
          <p:spPr bwMode="auto">
            <a:xfrm>
              <a:off x="4" y="4"/>
              <a:ext cx="13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F</a:t>
              </a:r>
            </a:p>
          </p:txBody>
        </p:sp>
      </p:grpSp>
      <p:grpSp>
        <p:nvGrpSpPr>
          <p:cNvPr id="30" name="Group 91"/>
          <p:cNvGrpSpPr>
            <a:grpSpLocks/>
          </p:cNvGrpSpPr>
          <p:nvPr/>
        </p:nvGrpSpPr>
        <p:grpSpPr bwMode="auto">
          <a:xfrm>
            <a:off x="4945063" y="4449763"/>
            <a:ext cx="242887" cy="303212"/>
            <a:chOff x="0" y="0"/>
            <a:chExt cx="152" cy="191"/>
          </a:xfrm>
        </p:grpSpPr>
        <p:sp>
          <p:nvSpPr>
            <p:cNvPr id="20533" name="AutoShape 92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34" name="Rectangle 93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G</a:t>
              </a:r>
            </a:p>
          </p:txBody>
        </p:sp>
      </p:grpSp>
      <p:grpSp>
        <p:nvGrpSpPr>
          <p:cNvPr id="31" name="Group 94"/>
          <p:cNvGrpSpPr>
            <a:grpSpLocks/>
          </p:cNvGrpSpPr>
          <p:nvPr/>
        </p:nvGrpSpPr>
        <p:grpSpPr bwMode="auto">
          <a:xfrm>
            <a:off x="4411663" y="5668963"/>
            <a:ext cx="242887" cy="303212"/>
            <a:chOff x="0" y="0"/>
            <a:chExt cx="152" cy="191"/>
          </a:xfrm>
        </p:grpSpPr>
        <p:sp>
          <p:nvSpPr>
            <p:cNvPr id="20531" name="AutoShape 95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32" name="Rectangle 96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</a:t>
              </a:r>
            </a:p>
          </p:txBody>
        </p:sp>
      </p:grpSp>
      <p:grpSp>
        <p:nvGrpSpPr>
          <p:cNvPr id="20480" name="Group 97"/>
          <p:cNvGrpSpPr>
            <a:grpSpLocks/>
          </p:cNvGrpSpPr>
          <p:nvPr/>
        </p:nvGrpSpPr>
        <p:grpSpPr bwMode="auto">
          <a:xfrm>
            <a:off x="4411663" y="5973763"/>
            <a:ext cx="242887" cy="303212"/>
            <a:chOff x="0" y="0"/>
            <a:chExt cx="152" cy="191"/>
          </a:xfrm>
        </p:grpSpPr>
        <p:sp>
          <p:nvSpPr>
            <p:cNvPr id="20529" name="AutoShape 98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30" name="Rectangle 99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A</a:t>
              </a:r>
            </a:p>
          </p:txBody>
        </p:sp>
      </p:grpSp>
      <p:sp>
        <p:nvSpPr>
          <p:cNvPr id="20519" name="Rectangle 100"/>
          <p:cNvSpPr>
            <a:spLocks/>
          </p:cNvSpPr>
          <p:nvPr/>
        </p:nvSpPr>
        <p:spPr bwMode="auto">
          <a:xfrm>
            <a:off x="4419600" y="6354763"/>
            <a:ext cx="74650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39200" bIns="0">
            <a:prstTxWarp prst="textNoShape">
              <a:avLst/>
            </a:prstTxWarp>
            <a:spAutoFit/>
          </a:bodyPr>
          <a:lstStyle/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h’1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 4</a:t>
            </a:r>
          </a:p>
          <a:p>
            <a:pPr marL="3810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h’2 </a:t>
            </a:r>
            <a:r>
              <a:rPr lang="en-US" sz="1400" dirty="0">
                <a:solidFill>
                  <a:schemeClr val="tx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  <a:sym typeface="Times New Roman" pitchFamily="-107" charset="0"/>
              </a:rPr>
              <a:t>= -16</a:t>
            </a:r>
          </a:p>
        </p:txBody>
      </p:sp>
      <p:sp>
        <p:nvSpPr>
          <p:cNvPr id="20520" name="Line 101"/>
          <p:cNvSpPr>
            <a:spLocks noChangeShapeType="1"/>
          </p:cNvSpPr>
          <p:nvPr/>
        </p:nvSpPr>
        <p:spPr bwMode="auto">
          <a:xfrm>
            <a:off x="4191000" y="6278563"/>
            <a:ext cx="1828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grpSp>
        <p:nvGrpSpPr>
          <p:cNvPr id="20481" name="Group 102"/>
          <p:cNvGrpSpPr>
            <a:grpSpLocks/>
          </p:cNvGrpSpPr>
          <p:nvPr/>
        </p:nvGrpSpPr>
        <p:grpSpPr bwMode="auto">
          <a:xfrm>
            <a:off x="6392863" y="3001963"/>
            <a:ext cx="242887" cy="303212"/>
            <a:chOff x="0" y="0"/>
            <a:chExt cx="152" cy="191"/>
          </a:xfrm>
        </p:grpSpPr>
        <p:sp>
          <p:nvSpPr>
            <p:cNvPr id="20527" name="AutoShape 103"/>
            <p:cNvSpPr>
              <a:spLocks/>
            </p:cNvSpPr>
            <p:nvPr/>
          </p:nvSpPr>
          <p:spPr bwMode="auto">
            <a:xfrm>
              <a:off x="4" y="0"/>
              <a:ext cx="144" cy="191"/>
            </a:xfrm>
            <a:prstGeom prst="roundRect">
              <a:avLst>
                <a:gd name="adj" fmla="val 6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28" name="Rectangle 104"/>
            <p:cNvSpPr>
              <a:spLocks/>
            </p:cNvSpPr>
            <p:nvPr/>
          </p:nvSpPr>
          <p:spPr bwMode="auto">
            <a:xfrm>
              <a:off x="0" y="4"/>
              <a:ext cx="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39200" bIns="0" anchor="ctr">
              <a:prstTxWarp prst="textNoShape">
                <a:avLst/>
              </a:prstTxWarp>
              <a:spAutoFit/>
            </a:bodyPr>
            <a:lstStyle/>
            <a:p>
              <a:pPr marL="38100" algn="ctr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</a:tabLst>
              </a:pPr>
              <a:r>
                <a:rPr lang="en-US" sz="1400">
                  <a:solidFill>
                    <a:schemeClr val="tx1"/>
                  </a:solidFill>
                  <a:latin typeface="Times New Roman" pitchFamily="-107" charset="0"/>
                  <a:ea typeface="Times New Roman" pitchFamily="-107" charset="0"/>
                  <a:cs typeface="Times New Roman" pitchFamily="-107" charset="0"/>
                  <a:sym typeface="Times New Roman" pitchFamily="-107" charset="0"/>
                </a:rPr>
                <a:t>H</a:t>
              </a:r>
            </a:p>
          </p:txBody>
        </p:sp>
      </p:grpSp>
      <p:sp>
        <p:nvSpPr>
          <p:cNvPr id="20522" name="AutoShape 105"/>
          <p:cNvSpPr>
            <a:spLocks/>
          </p:cNvSpPr>
          <p:nvPr/>
        </p:nvSpPr>
        <p:spPr bwMode="auto">
          <a:xfrm>
            <a:off x="1752600" y="2239963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523" name="AutoShape 106"/>
          <p:cNvSpPr>
            <a:spLocks/>
          </p:cNvSpPr>
          <p:nvPr/>
        </p:nvSpPr>
        <p:spPr bwMode="auto">
          <a:xfrm>
            <a:off x="7391400" y="2163763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524" name="AutoShape 107"/>
          <p:cNvSpPr>
            <a:spLocks/>
          </p:cNvSpPr>
          <p:nvPr/>
        </p:nvSpPr>
        <p:spPr bwMode="auto">
          <a:xfrm>
            <a:off x="3748088" y="3946525"/>
            <a:ext cx="368300" cy="517525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8181" y="0"/>
                </a:moveTo>
                <a:lnTo>
                  <a:pt x="17520" y="15264"/>
                </a:lnTo>
                <a:lnTo>
                  <a:pt x="21600" y="13991"/>
                </a:lnTo>
                <a:lnTo>
                  <a:pt x="16552" y="21600"/>
                </a:lnTo>
                <a:lnTo>
                  <a:pt x="5237" y="19054"/>
                </a:lnTo>
                <a:lnTo>
                  <a:pt x="9338" y="17795"/>
                </a:lnTo>
                <a:lnTo>
                  <a:pt x="0" y="2517"/>
                </a:lnTo>
                <a:lnTo>
                  <a:pt x="8181" y="0"/>
                </a:lnTo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525" name="AutoShape 108"/>
          <p:cNvSpPr>
            <a:spLocks/>
          </p:cNvSpPr>
          <p:nvPr/>
        </p:nvSpPr>
        <p:spPr bwMode="auto">
          <a:xfrm>
            <a:off x="4495800" y="2392363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526" name="Rectangle 1"/>
          <p:cNvSpPr>
            <a:spLocks noGrp="1" noChangeArrowheads="1"/>
          </p:cNvSpPr>
          <p:nvPr>
            <p:ph type="title"/>
          </p:nvPr>
        </p:nvSpPr>
        <p:spPr>
          <a:xfrm>
            <a:off x="687388" y="0"/>
            <a:ext cx="7775575" cy="1146175"/>
          </a:xfrm>
        </p:spPr>
        <p:txBody>
          <a:bodyPr rIns="39200"/>
          <a:lstStyle/>
          <a:p>
            <a:pPr marL="38100" indent="0" eaLnBrk="1" hangingPunct="1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</a:pPr>
            <a:r>
              <a:rPr lang="es-ES"/>
              <a:t>Importancia del estimador</a:t>
            </a:r>
            <a:endParaRPr lang="es-ES">
              <a:ea typeface="ヒラギノ角ゴ ProN W6" pitchFamily="-107" charset="-128"/>
              <a:cs typeface="ヒラギノ角ゴ ProN W6" pitchFamily="-107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s-ES" dirty="0"/>
              <a:t>Estrategias de búsqueda informada (heurísticas)</a:t>
            </a:r>
            <a:endParaRPr lang="es-ES" dirty="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algn="just" eaLnBrk="1" hangingPunct="1">
              <a:lnSpc>
                <a:spcPct val="80000"/>
              </a:lnSpc>
            </a:pPr>
            <a:r>
              <a:rPr lang="es-ES" sz="2700" dirty="0"/>
              <a:t>No siempre se garantiza encontrar una solución (de existir ésta).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2700" dirty="0"/>
              <a:t>No siempre se garantiza encontrar la solución más próxima (la que se encuentra a una distancia, número de operaciones, menor).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2700" dirty="0"/>
              <a:t>BB (Branch &amp; Bound), Búsqueda primero el mejor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2700" dirty="0"/>
              <a:t>A, A*, A*PI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2700" dirty="0"/>
              <a:t>Búsqueda local:</a:t>
            </a:r>
          </a:p>
          <a:p>
            <a:pPr marL="782638" lvl="1" algn="just" eaLnBrk="1" hangingPunct="1">
              <a:lnSpc>
                <a:spcPct val="80000"/>
              </a:lnSpc>
            </a:pPr>
            <a:r>
              <a:rPr lang="es-ES" sz="2700" dirty="0"/>
              <a:t>ascensión de colinas</a:t>
            </a:r>
          </a:p>
          <a:p>
            <a:pPr marL="782638" lvl="1" algn="just" eaLnBrk="1" hangingPunct="1">
              <a:lnSpc>
                <a:spcPct val="80000"/>
              </a:lnSpc>
            </a:pPr>
            <a:r>
              <a:rPr lang="es-ES" sz="2700" dirty="0"/>
              <a:t>temple simulado</a:t>
            </a:r>
          </a:p>
          <a:p>
            <a:pPr marL="782638" lvl="1" algn="just" eaLnBrk="1" hangingPunct="1">
              <a:lnSpc>
                <a:spcPct val="80000"/>
              </a:lnSpc>
            </a:pPr>
            <a:r>
              <a:rPr lang="es-ES" sz="2700" dirty="0"/>
              <a:t>algoritmos genéticos</a:t>
            </a:r>
          </a:p>
          <a:p>
            <a:pPr marL="782638" lvl="1" algn="just" eaLnBrk="1" hangingPunct="1">
              <a:lnSpc>
                <a:spcPct val="80000"/>
              </a:lnSpc>
            </a:pPr>
            <a:r>
              <a:rPr lang="es-ES" sz="2700" dirty="0"/>
              <a:t>búsqueda en línea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561536" presetClass="entr" presetSubtype="4046647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1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75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75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75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75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autoUpdateAnimBg="0"/>
      <p:bldP spid="7170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s-ES" dirty="0"/>
              <a:t>Búsqueda con ramificación y acotación (Branch &amp; Bound)</a:t>
            </a:r>
            <a:endParaRPr lang="es-ES" dirty="0">
              <a:ea typeface="ヒラギノ角ゴ ProN W6" pitchFamily="-107" charset="-128"/>
              <a:cs typeface="ヒラギノ角ゴ ProN W6" pitchFamily="-107" charset="-128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marL="782638" lvl="1" eaLnBrk="1" hangingPunct="1">
              <a:lnSpc>
                <a:spcPct val="90000"/>
              </a:lnSpc>
            </a:pPr>
            <a:r>
              <a:rPr lang="es-ES" sz="3000" dirty="0"/>
              <a:t>Generaliza BPA y BPP.</a:t>
            </a:r>
          </a:p>
          <a:p>
            <a:pPr marL="782638" lvl="1" eaLnBrk="1" hangingPunct="1">
              <a:lnSpc>
                <a:spcPct val="90000"/>
              </a:lnSpc>
            </a:pPr>
            <a:r>
              <a:rPr lang="es-ES" sz="3000" dirty="0"/>
              <a:t>Se guarda para cada estado el coste de llegar desde el estado inicial a dicho estado: </a:t>
            </a:r>
            <a:r>
              <a:rPr lang="es-ES" sz="3000" i="1" dirty="0" smtClean="0"/>
              <a:t>g’(</a:t>
            </a:r>
            <a:r>
              <a:rPr lang="es-ES" sz="3000" i="1" dirty="0"/>
              <a:t>n)</a:t>
            </a:r>
            <a:endParaRPr lang="es-ES" sz="3000" dirty="0"/>
          </a:p>
          <a:p>
            <a:pPr marL="782638" lvl="1" eaLnBrk="1" hangingPunct="1">
              <a:lnSpc>
                <a:spcPct val="90000"/>
              </a:lnSpc>
            </a:pPr>
            <a:r>
              <a:rPr lang="es-ES" sz="3000" dirty="0"/>
              <a:t>Guarda el coste mínimo global hasta el momento.</a:t>
            </a:r>
          </a:p>
          <a:p>
            <a:pPr marL="782638" lvl="1" eaLnBrk="1" hangingPunct="1">
              <a:lnSpc>
                <a:spcPct val="90000"/>
              </a:lnSpc>
            </a:pPr>
            <a:r>
              <a:rPr lang="es-ES" sz="3000" dirty="0"/>
              <a:t>Deja de explorar una rama cuando su coste es mayor que el mínimo actual.</a:t>
            </a:r>
          </a:p>
          <a:p>
            <a:pPr marL="782638" lvl="1" eaLnBrk="1" hangingPunct="1">
              <a:lnSpc>
                <a:spcPct val="90000"/>
              </a:lnSpc>
            </a:pPr>
            <a:r>
              <a:rPr lang="es-ES" sz="3000" dirty="0"/>
              <a:t>Si el coste de los nodos es uniforme equivale a una búsqueda por niveles.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ACE1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2EE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CE1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CE1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8974</TotalTime>
  <Pages>0</Pages>
  <Words>2562</Words>
  <Characters>0</Characters>
  <PresentationFormat>On-screen Show (4:3)</PresentationFormat>
  <Lines>0</Lines>
  <Paragraphs>595</Paragraphs>
  <Slides>63</Slides>
  <Notes>63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Diseño predeterminado</vt:lpstr>
      <vt:lpstr>Inteligencia Artificial  Búsqueda informada y exploración</vt:lpstr>
      <vt:lpstr>Introducción</vt:lpstr>
      <vt:lpstr>Importancia del estimador</vt:lpstr>
      <vt:lpstr>Importancia del estimador</vt:lpstr>
      <vt:lpstr>Importancia del estimador</vt:lpstr>
      <vt:lpstr>Importancia del estimador</vt:lpstr>
      <vt:lpstr>Importancia del estimador</vt:lpstr>
      <vt:lpstr>Estrategias de búsqueda informada (heurísticas)</vt:lpstr>
      <vt:lpstr>Búsqueda con ramificación y acotación (Branch &amp; Bound)</vt:lpstr>
      <vt:lpstr>Búsqueda voraz primero el mejor</vt:lpstr>
      <vt:lpstr>Búsqueda voraz primero el mejor</vt:lpstr>
      <vt:lpstr>Búsqueda voraz primero el mejor</vt:lpstr>
      <vt:lpstr>Algoritmos de clase A</vt:lpstr>
      <vt:lpstr>Algoritmos de clase A</vt:lpstr>
      <vt:lpstr>Algoritmos de clase A*</vt:lpstr>
      <vt:lpstr>Algoritmo A*</vt:lpstr>
      <vt:lpstr>Algoritmo A*</vt:lpstr>
      <vt:lpstr>Tratamiento de repetidos</vt:lpstr>
      <vt:lpstr>Ejemplo: encontrar una ruta en Rumanía</vt:lpstr>
      <vt:lpstr>Ejemplo de búsqueda A*</vt:lpstr>
      <vt:lpstr>Ejemplo de búsqueda A*</vt:lpstr>
      <vt:lpstr>Ejemplo de búsqueda A*</vt:lpstr>
      <vt:lpstr>Ejemplo de búsqueda A*</vt:lpstr>
      <vt:lpstr>Ejemplo de búsqueda A*</vt:lpstr>
      <vt:lpstr>Ejemplo de búsqueda A*</vt:lpstr>
      <vt:lpstr>Ejemplo de búsqueda A*</vt:lpstr>
      <vt:lpstr>Ejemplo de búsqueda A*</vt:lpstr>
      <vt:lpstr>Ejemplo de búsqueda A*</vt:lpstr>
      <vt:lpstr>Ejemplo de búsqueda A*</vt:lpstr>
      <vt:lpstr>Ejemplo de búsqueda A*</vt:lpstr>
      <vt:lpstr>Ejemplo de búsqueda A*</vt:lpstr>
      <vt:lpstr>Ejemplo de búsqueda A*</vt:lpstr>
      <vt:lpstr>Ejemplo de búsqueda A*</vt:lpstr>
      <vt:lpstr>Ejemplo de búsqueda A*</vt:lpstr>
      <vt:lpstr>Ejemplo de búsqueda A*</vt:lpstr>
      <vt:lpstr>Ejemplo de búsqueda A*</vt:lpstr>
      <vt:lpstr>Ejemplo de búsqueda A*</vt:lpstr>
      <vt:lpstr>Optimización de A*</vt:lpstr>
      <vt:lpstr>Condición de consistencia  (o monotonía)</vt:lpstr>
      <vt:lpstr>Condición de consistencia  (o monotonía)</vt:lpstr>
      <vt:lpstr>Condición de consistencia  (o monotonía)</vt:lpstr>
      <vt:lpstr>Admisibilidad de A* </vt:lpstr>
      <vt:lpstr>Ejemplo de no admisibilidad</vt:lpstr>
      <vt:lpstr>Algoritmos más o menos informados</vt:lpstr>
      <vt:lpstr>Algoritmos más informados</vt:lpstr>
      <vt:lpstr>Algoritmos más informados</vt:lpstr>
      <vt:lpstr>Rompecabezas de 8 piezas</vt:lpstr>
      <vt:lpstr>Rompecabezas de 8 piezas</vt:lpstr>
      <vt:lpstr>Rompecabezas de 8 piezas</vt:lpstr>
      <vt:lpstr>Rompecabezas de 8 piezas</vt:lpstr>
      <vt:lpstr>Óptimo con limitación de memoria</vt:lpstr>
      <vt:lpstr>A*PI</vt:lpstr>
      <vt:lpstr>A*PI</vt:lpstr>
      <vt:lpstr>A*PI</vt:lpstr>
      <vt:lpstr>Algoritmo A*PI</vt:lpstr>
      <vt:lpstr>Algoritmo A*PI</vt:lpstr>
      <vt:lpstr>Otros algoritmos con limitación de memoria</vt:lpstr>
      <vt:lpstr>Primero el mejor recursivo</vt:lpstr>
      <vt:lpstr>Primero el mejor recursivo</vt:lpstr>
      <vt:lpstr>Primero el mejor recursivo - algoritmo</vt:lpstr>
      <vt:lpstr>Primero el mejor recursivo - ejemplo</vt:lpstr>
      <vt:lpstr>Primero el mejor recursivo - ejemplo</vt:lpstr>
      <vt:lpstr>A* con memoria limitada (MA*)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Inteligencia Artificial</dc:title>
  <dc:creator>Luigi</dc:creator>
  <cp:lastModifiedBy>Luigi Ceccaroni</cp:lastModifiedBy>
  <cp:revision>79</cp:revision>
  <dcterms:created xsi:type="dcterms:W3CDTF">2008-05-21T15:06:27Z</dcterms:created>
  <dcterms:modified xsi:type="dcterms:W3CDTF">2009-03-02T08:28:36Z</dcterms:modified>
</cp:coreProperties>
</file>