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67" r:id="rId4"/>
    <p:sldId id="262" r:id="rId5"/>
    <p:sldId id="304" r:id="rId6"/>
    <p:sldId id="270" r:id="rId7"/>
    <p:sldId id="274" r:id="rId8"/>
    <p:sldId id="310" r:id="rId9"/>
    <p:sldId id="311" r:id="rId10"/>
    <p:sldId id="272" r:id="rId11"/>
    <p:sldId id="317" r:id="rId12"/>
    <p:sldId id="269" r:id="rId13"/>
    <p:sldId id="277" r:id="rId14"/>
    <p:sldId id="289" r:id="rId15"/>
    <p:sldId id="278" r:id="rId16"/>
    <p:sldId id="293" r:id="rId17"/>
    <p:sldId id="279" r:id="rId18"/>
    <p:sldId id="281" r:id="rId19"/>
    <p:sldId id="318" r:id="rId20"/>
    <p:sldId id="314" r:id="rId21"/>
    <p:sldId id="295" r:id="rId22"/>
    <p:sldId id="316" r:id="rId23"/>
    <p:sldId id="319" r:id="rId24"/>
    <p:sldId id="282" r:id="rId25"/>
    <p:sldId id="292" r:id="rId26"/>
    <p:sldId id="298" r:id="rId27"/>
    <p:sldId id="299" r:id="rId28"/>
    <p:sldId id="320" r:id="rId29"/>
    <p:sldId id="300" r:id="rId30"/>
    <p:sldId id="290" r:id="rId31"/>
    <p:sldId id="283" r:id="rId32"/>
    <p:sldId id="291" r:id="rId33"/>
    <p:sldId id="308" r:id="rId34"/>
    <p:sldId id="286" r:id="rId35"/>
    <p:sldId id="287" r:id="rId36"/>
    <p:sldId id="307" r:id="rId37"/>
    <p:sldId id="312" r:id="rId38"/>
    <p:sldId id="313" r:id="rId3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C66CC1F-355D-4752-A4D4-C286AB5ADB12}">
          <p14:sldIdLst>
            <p14:sldId id="256"/>
            <p14:sldId id="257"/>
            <p14:sldId id="267"/>
            <p14:sldId id="262"/>
            <p14:sldId id="304"/>
            <p14:sldId id="270"/>
            <p14:sldId id="274"/>
            <p14:sldId id="310"/>
            <p14:sldId id="311"/>
            <p14:sldId id="272"/>
            <p14:sldId id="317"/>
            <p14:sldId id="269"/>
            <p14:sldId id="277"/>
            <p14:sldId id="289"/>
            <p14:sldId id="278"/>
            <p14:sldId id="293"/>
            <p14:sldId id="279"/>
            <p14:sldId id="281"/>
            <p14:sldId id="318"/>
            <p14:sldId id="314"/>
            <p14:sldId id="295"/>
            <p14:sldId id="316"/>
            <p14:sldId id="319"/>
            <p14:sldId id="282"/>
            <p14:sldId id="292"/>
            <p14:sldId id="298"/>
            <p14:sldId id="299"/>
            <p14:sldId id="320"/>
            <p14:sldId id="300"/>
            <p14:sldId id="290"/>
            <p14:sldId id="283"/>
          </p14:sldIdLst>
        </p14:section>
        <p14:section name="Backup" id="{2A9D647C-A34E-4BA0-A4F8-878FD509682F}">
          <p14:sldIdLst>
            <p14:sldId id="291"/>
          </p14:sldIdLst>
        </p14:section>
        <p14:section name="Old" id="{F6064E5B-E183-454D-98F3-C0BA5EBB6802}">
          <p14:sldIdLst>
            <p14:sldId id="308"/>
            <p14:sldId id="286"/>
            <p14:sldId id="287"/>
            <p14:sldId id="307"/>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7" autoAdjust="0"/>
  </p:normalViewPr>
  <p:slideViewPr>
    <p:cSldViewPr showGuides="1">
      <p:cViewPr varScale="1">
        <p:scale>
          <a:sx n="68" d="100"/>
          <a:sy n="68" d="100"/>
        </p:scale>
        <p:origin x="12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E3E58-26F0-479B-907A-0AF933126210}" type="datetimeFigureOut">
              <a:rPr lang="en-US" smtClean="0"/>
              <a:t>5/10/2016</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FE88B-C089-4A00-B89E-CA06991D0237}" type="slidenum">
              <a:rPr lang="en-US" smtClean="0"/>
              <a:t>‹Nº›</a:t>
            </a:fld>
            <a:endParaRPr lang="en-US"/>
          </a:p>
        </p:txBody>
      </p:sp>
    </p:spTree>
    <p:extLst>
      <p:ext uri="{BB962C8B-B14F-4D97-AF65-F5344CB8AC3E}">
        <p14:creationId xmlns:p14="http://schemas.microsoft.com/office/powerpoint/2010/main" val="131236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a:t>
            </a:fld>
            <a:endParaRPr lang="en-US"/>
          </a:p>
        </p:txBody>
      </p:sp>
    </p:spTree>
    <p:extLst>
      <p:ext uri="{BB962C8B-B14F-4D97-AF65-F5344CB8AC3E}">
        <p14:creationId xmlns:p14="http://schemas.microsoft.com/office/powerpoint/2010/main" val="46373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Here’s an</a:t>
            </a:r>
            <a:r>
              <a:rPr lang="en-US" baseline="0" dirty="0" smtClean="0"/>
              <a:t> overview of our specification mining flow, summarizing what we’ve seen so far. So, as mentioned, we start from a circuit, construct the full state graph under a unrestricted environment.</a:t>
            </a:r>
          </a:p>
          <a:p>
            <a:r>
              <a:rPr lang="en-US" baseline="0" dirty="0" smtClean="0"/>
              <a:t>We also have a set of properties that we want to ensure are satisfied on the resulting specifications.</a:t>
            </a:r>
          </a:p>
          <a:p>
            <a:r>
              <a:rPr lang="en-US" baseline="0" dirty="0" smtClean="0"/>
              <a:t>So what our mining flow does is to find subsets of the state graph, constraining the environment in different ways in each of them. So that each of them completely </a:t>
            </a:r>
            <a:r>
              <a:rPr lang="en-US" baseline="0" dirty="0" err="1" smtClean="0"/>
              <a:t>satisfyies</a:t>
            </a:r>
            <a:r>
              <a:rPr lang="en-US" baseline="0" dirty="0" smtClean="0"/>
              <a:t> all of the desired behavioral properties.</a:t>
            </a:r>
          </a:p>
          <a:p>
            <a:r>
              <a:rPr lang="en-US" baseline="0" dirty="0" smtClean="0"/>
              <a:t>Then from these subsets of the state graph, we can apply a synthesis step and for example obtain Signal Transition Graphs.</a:t>
            </a:r>
          </a:p>
          <a:p>
            <a:endParaRPr lang="en-US" baseline="0" dirty="0" smtClean="0"/>
          </a:p>
          <a:p>
            <a:r>
              <a:rPr lang="en-US" baseline="0" dirty="0" smtClean="0"/>
              <a:t> then proceed to constraint environment to ensure that the LTS satisfies a set of properties, such as speed independence. This is equivalent to finding a subset of the LTS by removing some of the input transitions until it satisfies the set of properties. Then, we construct an STG from the LTS using any of the available tools such as Petrify.</a:t>
            </a:r>
          </a:p>
          <a:p>
            <a:endParaRPr lang="en-US" baseline="0" dirty="0" smtClean="0"/>
          </a:p>
          <a:p>
            <a:r>
              <a:rPr lang="en-US" baseline="0" dirty="0" smtClean="0"/>
              <a:t>For many types of circuits, however, there will be more than one specification satisfying all the properties. Thus, our flow may produce more than one snippet in these situations. </a:t>
            </a:r>
          </a:p>
          <a:p>
            <a:endParaRPr lang="en-US" baseline="0" dirty="0" smtClean="0"/>
          </a:p>
          <a:p>
            <a:r>
              <a:rPr lang="en-US" baseline="0" dirty="0" smtClean="0"/>
              <a:t>So the contributions of this work center on this aspect of the flow. Now I will describe our proposal to perform this discovery of constrained environments. Starting by describing some of the properties that we model.</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10</a:t>
            </a:fld>
            <a:endParaRPr lang="en-US"/>
          </a:p>
        </p:txBody>
      </p:sp>
    </p:spTree>
    <p:extLst>
      <p:ext uri="{BB962C8B-B14F-4D97-AF65-F5344CB8AC3E}">
        <p14:creationId xmlns:p14="http://schemas.microsoft.com/office/powerpoint/2010/main" val="61026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First</a:t>
            </a:r>
            <a:r>
              <a:rPr lang="es-ES" dirty="0" smtClean="0"/>
              <a:t>, </a:t>
            </a:r>
            <a:r>
              <a:rPr lang="es-ES" dirty="0" err="1" smtClean="0"/>
              <a:t>I’ll</a:t>
            </a:r>
            <a:r>
              <a:rPr lang="es-ES" dirty="0" smtClean="0"/>
              <a:t> show a </a:t>
            </a:r>
            <a:r>
              <a:rPr lang="es-ES" dirty="0" err="1" smtClean="0"/>
              <a:t>brief</a:t>
            </a:r>
            <a:r>
              <a:rPr lang="es-ES" baseline="0" dirty="0" smtClean="0"/>
              <a:t> </a:t>
            </a:r>
            <a:r>
              <a:rPr lang="es-ES" baseline="0" dirty="0" err="1" smtClean="0"/>
              <a:t>overview</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11</a:t>
            </a:fld>
            <a:endParaRPr lang="en-US"/>
          </a:p>
        </p:txBody>
      </p:sp>
    </p:spTree>
    <p:extLst>
      <p:ext uri="{BB962C8B-B14F-4D97-AF65-F5344CB8AC3E}">
        <p14:creationId xmlns:p14="http://schemas.microsoft.com/office/powerpoint/2010/main" val="116800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These are some of the properties that we can enforce in the mined specifications.</a:t>
            </a:r>
          </a:p>
          <a:p>
            <a:r>
              <a:rPr lang="en-US" dirty="0" smtClean="0"/>
              <a:t>We’ll talk about each of these properties with more detail in the</a:t>
            </a:r>
            <a:r>
              <a:rPr lang="en-US" baseline="0" dirty="0" smtClean="0"/>
              <a:t> following sections.</a:t>
            </a:r>
          </a:p>
          <a:p>
            <a:endParaRPr lang="en-US" dirty="0" smtClean="0"/>
          </a:p>
          <a:p>
            <a:r>
              <a:rPr lang="en-US" dirty="0" smtClean="0"/>
              <a:t>In addition</a:t>
            </a:r>
            <a:r>
              <a:rPr lang="en-US" baseline="0" dirty="0" smtClean="0"/>
              <a:t> to classical behavioral timing properties such as speed independence, or delay-insensitive interfacing, we also propose modeling multi-environments, where a circuit has a set of environments that are independent instead of just a single monolithic one. </a:t>
            </a:r>
          </a:p>
          <a:p>
            <a:endParaRPr lang="en-US" baseline="0" dirty="0" smtClean="0"/>
          </a:p>
          <a:p>
            <a:r>
              <a:rPr lang="en-US" baseline="0" dirty="0" smtClean="0"/>
              <a:t>And also we can enforce properties that are specific to the specification model. For example if we use Signal Transition Graphs, we can enforce specifications that are of specific structural types of Petri nets. Marked graphs or free choice Petri nets. These properties ensure that we get STGs that are easier to visualize, easier to resynthesize back into circuits</a:t>
            </a:r>
          </a:p>
          <a:p>
            <a:endParaRPr lang="en-US" baseline="0" dirty="0" smtClean="0"/>
          </a:p>
          <a:p>
            <a:r>
              <a:rPr lang="en-US" baseline="0" dirty="0" smtClean="0"/>
              <a:t>In our work, we show how to model all of these properties as a Satisfiability problem. Let’s see an example</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12</a:t>
            </a:fld>
            <a:endParaRPr lang="en-US"/>
          </a:p>
        </p:txBody>
      </p:sp>
    </p:spTree>
    <p:extLst>
      <p:ext uri="{BB962C8B-B14F-4D97-AF65-F5344CB8AC3E}">
        <p14:creationId xmlns:p14="http://schemas.microsoft.com/office/powerpoint/2010/main" val="384243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as we said our mining flow starts from a large</a:t>
            </a:r>
            <a:r>
              <a:rPr lang="en-US" baseline="0" dirty="0" smtClean="0"/>
              <a:t> state graph, and then tries to find a subset of this state graph. </a:t>
            </a:r>
            <a:endParaRPr lang="en-US" dirty="0" smtClean="0"/>
          </a:p>
          <a:p>
            <a:endParaRPr lang="en-US" dirty="0" smtClean="0"/>
          </a:p>
          <a:p>
            <a:r>
              <a:rPr lang="en-US" baseline="0" dirty="0" smtClean="0"/>
              <a:t>We define a Boolean variable for every transition in the transition system., which indicates whether that property </a:t>
            </a:r>
          </a:p>
          <a:p>
            <a:endParaRPr lang="en-US" baseline="0" dirty="0" smtClean="0"/>
          </a:p>
          <a:p>
            <a:r>
              <a:rPr lang="en-US" baseline="0" dirty="0" smtClean="0"/>
              <a:t>In addition, we model the desired set of properties as SAT of constraints. For example, as we said, we cannot generally remove an output transition. Instead we have to remove all the input sequences that lead to that state.</a:t>
            </a:r>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13</a:t>
            </a:fld>
            <a:endParaRPr lang="en-US"/>
          </a:p>
        </p:txBody>
      </p:sp>
    </p:spTree>
    <p:extLst>
      <p:ext uri="{BB962C8B-B14F-4D97-AF65-F5344CB8AC3E}">
        <p14:creationId xmlns:p14="http://schemas.microsoft.com/office/powerpoint/2010/main" val="63169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We model most of the other properties based on exploring</a:t>
            </a:r>
            <a:r>
              <a:rPr lang="en-US" baseline="0" dirty="0" smtClean="0"/>
              <a:t> the causality relationships between the different signals. </a:t>
            </a:r>
          </a:p>
          <a:p>
            <a:r>
              <a:rPr lang="en-US" baseline="0" dirty="0" smtClean="0"/>
              <a:t>For example. For every transition and every pair of signals </a:t>
            </a:r>
            <a:r>
              <a:rPr lang="en-US" baseline="0" dirty="0" err="1" smtClean="0"/>
              <a:t>x,y</a:t>
            </a:r>
            <a:r>
              <a:rPr lang="en-US" baseline="0" dirty="0" smtClean="0"/>
              <a:t> we might have three different types of relationships. Depending on whether y is enabled or disabled after firing x. </a:t>
            </a:r>
          </a:p>
          <a:p>
            <a:r>
              <a:rPr lang="en-US" baseline="0" dirty="0" smtClean="0"/>
              <a:t>If firing x enables y, then we say that x triggers y, and this means that there is an order dependency between the two signals. If firing x disables y, then there is a conflict dependency between both signals; you have to </a:t>
            </a:r>
            <a:r>
              <a:rPr lang="en-US" baseline="0" dirty="0" err="1" smtClean="0"/>
              <a:t>chosee</a:t>
            </a:r>
            <a:r>
              <a:rPr lang="en-US" baseline="0" dirty="0" smtClean="0"/>
              <a:t> between x or y. If firing x does not enable or disable y, then we say that y is persistent, and this means that it may be concurrent with x.</a:t>
            </a:r>
          </a:p>
          <a:p>
            <a:endParaRPr lang="en-US" baseline="0" dirty="0" smtClean="0"/>
          </a:p>
          <a:p>
            <a:r>
              <a:rPr lang="en-US" baseline="0" dirty="0" smtClean="0"/>
              <a:t>And we can model the behavioral by prohibiting or allowing types of relationships between the different types of signals. </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14</a:t>
            </a:fld>
            <a:endParaRPr lang="en-US"/>
          </a:p>
        </p:txBody>
      </p:sp>
    </p:spTree>
    <p:extLst>
      <p:ext uri="{BB962C8B-B14F-4D97-AF65-F5344CB8AC3E}">
        <p14:creationId xmlns:p14="http://schemas.microsoft.com/office/powerpoint/2010/main" val="388453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Going to specific properties.</a:t>
            </a:r>
            <a:r>
              <a:rPr lang="en-US" baseline="0" dirty="0" smtClean="0"/>
              <a:t> As we said we can model the common properties by prohibiting or allowing different relationships.</a:t>
            </a:r>
          </a:p>
          <a:p>
            <a:endParaRPr lang="en-US" baseline="0" dirty="0" smtClean="0"/>
          </a:p>
          <a:p>
            <a:r>
              <a:rPr lang="en-US" baseline="0" dirty="0" smtClean="0"/>
              <a:t>One of the properties that we can </a:t>
            </a:r>
          </a:p>
          <a:p>
            <a:r>
              <a:rPr lang="en-US" baseline="0" dirty="0" smtClean="0"/>
              <a:t> For example, if we want to enforce speed-independent specifications, we must ensure that only inputs can disable other inputs. </a:t>
            </a:r>
          </a:p>
          <a:p>
            <a:endParaRPr lang="en-US" baseline="0" dirty="0" smtClean="0"/>
          </a:p>
          <a:p>
            <a:r>
              <a:rPr lang="en-US" baseline="0" dirty="0" smtClean="0"/>
              <a:t>On the other hand, if we want to enforce delay-insensitive interfacing, our mining flow has to ensure that only inputs can trigger other inputs. </a:t>
            </a:r>
          </a:p>
          <a:p>
            <a:endParaRPr lang="en-US" baseline="0" dirty="0" smtClean="0"/>
          </a:p>
          <a:p>
            <a:r>
              <a:rPr lang="en-US" baseline="0" dirty="0" smtClean="0"/>
              <a:t>This table shows an analysis of the different allowed relationships between signals depending</a:t>
            </a:r>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15</a:t>
            </a:fld>
            <a:endParaRPr lang="en-US"/>
          </a:p>
        </p:txBody>
      </p:sp>
    </p:spTree>
    <p:extLst>
      <p:ext uri="{BB962C8B-B14F-4D97-AF65-F5344CB8AC3E}">
        <p14:creationId xmlns:p14="http://schemas.microsoft.com/office/powerpoint/2010/main" val="379217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Let me show an example how we map these restrictions into our satisfiability</a:t>
            </a:r>
            <a:r>
              <a:rPr lang="en-US" baseline="0" dirty="0" smtClean="0"/>
              <a:t> problem. I will center on this constraint here. So, for every pair of signals x y where x is an input, and y is an output. For every existing pattern in the LTS we need to add a constraint that says that if we are keeping these two transitions, then we must also need to keep this one.</a:t>
            </a:r>
          </a:p>
          <a:p>
            <a:r>
              <a:rPr lang="en-US" baseline="0" dirty="0" smtClean="0"/>
              <a:t>Otherwise x would be disabling y. Also, if in the LTS x already disables y, then we must ensure that we prohibit the pattern entirely.</a:t>
            </a:r>
          </a:p>
          <a:p>
            <a:endParaRPr lang="en-US" baseline="0" dirty="0" smtClean="0"/>
          </a:p>
          <a:p>
            <a:r>
              <a:rPr lang="en-US" baseline="0" dirty="0" smtClean="0"/>
              <a:t>Similarly, we can implement all the other constraints.</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16</a:t>
            </a:fld>
            <a:endParaRPr lang="en-US"/>
          </a:p>
        </p:txBody>
      </p:sp>
    </p:spTree>
    <p:extLst>
      <p:ext uri="{BB962C8B-B14F-4D97-AF65-F5344CB8AC3E}">
        <p14:creationId xmlns:p14="http://schemas.microsoft.com/office/powerpoint/2010/main" val="275782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Another type of property</a:t>
            </a:r>
            <a:r>
              <a:rPr lang="en-US" baseline="0" dirty="0" smtClean="0"/>
              <a:t> that we can model is the use of multi-environments, in which the circuit under analysis interfaces with a set of environments instead of a single environment. These environments have the property that they are independent. This means that the only way those environments can influence each other is </a:t>
            </a:r>
            <a:r>
              <a:rPr lang="en-US" baseline="0" dirty="0" err="1" smtClean="0"/>
              <a:t>throught</a:t>
            </a:r>
            <a:r>
              <a:rPr lang="en-US" baseline="0" dirty="0" smtClean="0"/>
              <a:t> the circuit. Thus, the signals from one environment cannot have any influence on the inputs of another environment. </a:t>
            </a:r>
          </a:p>
          <a:p>
            <a:endParaRPr lang="en-US" baseline="0" dirty="0" smtClean="0"/>
          </a:p>
          <a:p>
            <a:r>
              <a:rPr lang="en-US" baseline="0" dirty="0" smtClean="0"/>
              <a:t>This is easy enough to model using the relationships that we have seen previously. So if x and y are from different environments then additional constraints apply.</a:t>
            </a:r>
            <a:endParaRPr lang="en-US" dirty="0" smtClean="0"/>
          </a:p>
          <a:p>
            <a:endParaRPr lang="en-US" dirty="0" smtClean="0"/>
          </a:p>
          <a:p>
            <a:r>
              <a:rPr lang="en-US" dirty="0" smtClean="0"/>
              <a:t>As we will see this is very common on pipeline</a:t>
            </a:r>
            <a:r>
              <a:rPr lang="en-US" baseline="0" dirty="0" smtClean="0"/>
              <a:t> style circuits in which you have clearly delimited left and right sides.</a:t>
            </a:r>
          </a:p>
          <a:p>
            <a:r>
              <a:rPr lang="en-US" baseline="0" dirty="0" smtClean="0"/>
              <a:t>And helps produce simpler specifications.</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17</a:t>
            </a:fld>
            <a:endParaRPr lang="en-US"/>
          </a:p>
        </p:txBody>
      </p:sp>
    </p:spTree>
    <p:extLst>
      <p:ext uri="{BB962C8B-B14F-4D97-AF65-F5344CB8AC3E}">
        <p14:creationId xmlns:p14="http://schemas.microsoft.com/office/powerpoint/2010/main" val="42858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a:t>
            </a:r>
          </a:p>
          <a:p>
            <a:r>
              <a:rPr lang="en-US" dirty="0" smtClean="0"/>
              <a:t>The other properties that we mention</a:t>
            </a:r>
            <a:r>
              <a:rPr lang="en-US" baseline="0" dirty="0" smtClean="0"/>
              <a:t> a</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18</a:t>
            </a:fld>
            <a:endParaRPr lang="en-US"/>
          </a:p>
        </p:txBody>
      </p:sp>
    </p:spTree>
    <p:extLst>
      <p:ext uri="{BB962C8B-B14F-4D97-AF65-F5344CB8AC3E}">
        <p14:creationId xmlns:p14="http://schemas.microsoft.com/office/powerpoint/2010/main" val="224905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First</a:t>
            </a:r>
            <a:r>
              <a:rPr lang="es-ES" dirty="0" smtClean="0"/>
              <a:t>, </a:t>
            </a:r>
            <a:r>
              <a:rPr lang="es-ES" dirty="0" err="1" smtClean="0"/>
              <a:t>I’ll</a:t>
            </a:r>
            <a:r>
              <a:rPr lang="es-ES" dirty="0" smtClean="0"/>
              <a:t> show a </a:t>
            </a:r>
            <a:r>
              <a:rPr lang="es-ES" dirty="0" err="1" smtClean="0"/>
              <a:t>brief</a:t>
            </a:r>
            <a:r>
              <a:rPr lang="es-ES" baseline="0" dirty="0" smtClean="0"/>
              <a:t> </a:t>
            </a:r>
            <a:r>
              <a:rPr lang="es-ES" baseline="0" dirty="0" err="1" smtClean="0"/>
              <a:t>overview</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19</a:t>
            </a:fld>
            <a:endParaRPr lang="en-US"/>
          </a:p>
        </p:txBody>
      </p:sp>
    </p:spTree>
    <p:extLst>
      <p:ext uri="{BB962C8B-B14F-4D97-AF65-F5344CB8AC3E}">
        <p14:creationId xmlns:p14="http://schemas.microsoft.com/office/powerpoint/2010/main" val="392123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When designing asynchronous circuits controllers, the traditional top-down approach starts from a formal specification and then proceeds to develop a logic circuit implement that specification, often using automatic synthesis tool.</a:t>
            </a:r>
          </a:p>
          <a:p>
            <a:r>
              <a:rPr lang="en-US" baseline="0" dirty="0" smtClean="0"/>
              <a:t>Well, in this work we open the topic of what happens in the opposite direction.  When we have already implemented logic circuits and we want to construct </a:t>
            </a:r>
            <a:r>
              <a:rPr lang="en-US" baseline="0" dirty="0" err="1" smtClean="0"/>
              <a:t>speifications</a:t>
            </a:r>
            <a:r>
              <a:rPr lang="en-US" baseline="0" dirty="0" smtClean="0"/>
              <a:t> for them. We call this “specification mining”</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a:t>
            </a:fld>
            <a:endParaRPr lang="en-US"/>
          </a:p>
        </p:txBody>
      </p:sp>
    </p:spTree>
    <p:extLst>
      <p:ext uri="{BB962C8B-B14F-4D97-AF65-F5344CB8AC3E}">
        <p14:creationId xmlns:p14="http://schemas.microsoft.com/office/powerpoint/2010/main" val="127592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after generated the</a:t>
            </a:r>
            <a:r>
              <a:rPr lang="en-US" baseline="0" dirty="0" smtClean="0"/>
              <a:t> required constraints for all these properties, for all the states of input LTS, we have a SAT model. These constraints guarantee that every valid solution of this SAT model is a subset of it that guarantees all the desired properties. </a:t>
            </a:r>
          </a:p>
          <a:p>
            <a:endParaRPr lang="en-US" baseline="0" dirty="0" smtClean="0"/>
          </a:p>
          <a:p>
            <a:r>
              <a:rPr lang="en-US" baseline="0" dirty="0" smtClean="0"/>
              <a:t>But also, the empty set is a valid solution of this model. So this brings us to the actual mining algorithm.</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20</a:t>
            </a:fld>
            <a:endParaRPr lang="en-US"/>
          </a:p>
        </p:txBody>
      </p:sp>
    </p:spTree>
    <p:extLst>
      <p:ext uri="{BB962C8B-B14F-4D97-AF65-F5344CB8AC3E}">
        <p14:creationId xmlns:p14="http://schemas.microsoft.com/office/powerpoint/2010/main" val="142509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But independently, those specifications do satisfy the properties </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21</a:t>
            </a:fld>
            <a:endParaRPr lang="en-US"/>
          </a:p>
        </p:txBody>
      </p:sp>
    </p:spTree>
    <p:extLst>
      <p:ext uri="{BB962C8B-B14F-4D97-AF65-F5344CB8AC3E}">
        <p14:creationId xmlns:p14="http://schemas.microsoft.com/office/powerpoint/2010/main" val="124382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Petrify – region theory</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22</a:t>
            </a:fld>
            <a:endParaRPr lang="en-US"/>
          </a:p>
        </p:txBody>
      </p:sp>
    </p:spTree>
    <p:extLst>
      <p:ext uri="{BB962C8B-B14F-4D97-AF65-F5344CB8AC3E}">
        <p14:creationId xmlns:p14="http://schemas.microsoft.com/office/powerpoint/2010/main" val="406666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First</a:t>
            </a:r>
            <a:r>
              <a:rPr lang="es-ES" dirty="0" smtClean="0"/>
              <a:t>, </a:t>
            </a:r>
            <a:r>
              <a:rPr lang="es-ES" dirty="0" err="1" smtClean="0"/>
              <a:t>I’ll</a:t>
            </a:r>
            <a:r>
              <a:rPr lang="es-ES" dirty="0" smtClean="0"/>
              <a:t> show a </a:t>
            </a:r>
            <a:r>
              <a:rPr lang="es-ES" dirty="0" err="1" smtClean="0"/>
              <a:t>brief</a:t>
            </a:r>
            <a:r>
              <a:rPr lang="es-ES" baseline="0" dirty="0" smtClean="0"/>
              <a:t> </a:t>
            </a:r>
            <a:r>
              <a:rPr lang="es-ES" baseline="0" dirty="0" err="1" smtClean="0"/>
              <a:t>overview</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23</a:t>
            </a:fld>
            <a:endParaRPr lang="en-US"/>
          </a:p>
        </p:txBody>
      </p:sp>
    </p:spTree>
    <p:extLst>
      <p:ext uri="{BB962C8B-B14F-4D97-AF65-F5344CB8AC3E}">
        <p14:creationId xmlns:p14="http://schemas.microsoft.com/office/powerpoint/2010/main" val="2563566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Bisimilar</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24</a:t>
            </a:fld>
            <a:endParaRPr lang="en-US"/>
          </a:p>
        </p:txBody>
      </p:sp>
    </p:spTree>
    <p:extLst>
      <p:ext uri="{BB962C8B-B14F-4D97-AF65-F5344CB8AC3E}">
        <p14:creationId xmlns:p14="http://schemas.microsoft.com/office/powerpoint/2010/main" val="2828516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25</a:t>
            </a:fld>
            <a:endParaRPr lang="en-US"/>
          </a:p>
        </p:txBody>
      </p:sp>
    </p:spTree>
    <p:extLst>
      <p:ext uri="{BB962C8B-B14F-4D97-AF65-F5344CB8AC3E}">
        <p14:creationId xmlns:p14="http://schemas.microsoft.com/office/powerpoint/2010/main" val="498523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26</a:t>
            </a:fld>
            <a:endParaRPr lang="en-US"/>
          </a:p>
        </p:txBody>
      </p:sp>
    </p:spTree>
    <p:extLst>
      <p:ext uri="{BB962C8B-B14F-4D97-AF65-F5344CB8AC3E}">
        <p14:creationId xmlns:p14="http://schemas.microsoft.com/office/powerpoint/2010/main" val="144540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27</a:t>
            </a:fld>
            <a:endParaRPr lang="en-US"/>
          </a:p>
        </p:txBody>
      </p:sp>
    </p:spTree>
    <p:extLst>
      <p:ext uri="{BB962C8B-B14F-4D97-AF65-F5344CB8AC3E}">
        <p14:creationId xmlns:p14="http://schemas.microsoft.com/office/powerpoint/2010/main" val="1544216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Mining + </a:t>
            </a:r>
            <a:r>
              <a:rPr lang="en-US" dirty="0" err="1" smtClean="0"/>
              <a:t>Resynthesis</a:t>
            </a:r>
            <a:r>
              <a:rPr lang="en-US" baseline="0" dirty="0" smtClean="0"/>
              <a:t> (use case)</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29</a:t>
            </a:fld>
            <a:endParaRPr lang="en-US"/>
          </a:p>
        </p:txBody>
      </p:sp>
    </p:spTree>
    <p:extLst>
      <p:ext uri="{BB962C8B-B14F-4D97-AF65-F5344CB8AC3E}">
        <p14:creationId xmlns:p14="http://schemas.microsoft.com/office/powerpoint/2010/main" val="319139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Handling</a:t>
            </a:r>
            <a:r>
              <a:rPr lang="en-US" baseline="0" dirty="0" smtClean="0"/>
              <a:t> large exploration spaces, perhaps with divide and conquer approaches</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30</a:t>
            </a:fld>
            <a:endParaRPr lang="en-US"/>
          </a:p>
        </p:txBody>
      </p:sp>
    </p:spTree>
    <p:extLst>
      <p:ext uri="{BB962C8B-B14F-4D97-AF65-F5344CB8AC3E}">
        <p14:creationId xmlns:p14="http://schemas.microsoft.com/office/powerpoint/2010/main" val="169596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First</a:t>
            </a:r>
            <a:r>
              <a:rPr lang="es-ES" dirty="0" smtClean="0"/>
              <a:t>, </a:t>
            </a:r>
            <a:r>
              <a:rPr lang="es-ES" dirty="0" err="1" smtClean="0"/>
              <a:t>I’ll</a:t>
            </a:r>
            <a:r>
              <a:rPr lang="es-ES" dirty="0" smtClean="0"/>
              <a:t> show a </a:t>
            </a:r>
            <a:r>
              <a:rPr lang="es-ES" dirty="0" err="1" smtClean="0"/>
              <a:t>brief</a:t>
            </a:r>
            <a:r>
              <a:rPr lang="es-ES" baseline="0" dirty="0" smtClean="0"/>
              <a:t> </a:t>
            </a:r>
            <a:r>
              <a:rPr lang="es-ES" baseline="0" dirty="0" err="1" smtClean="0"/>
              <a:t>overview</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a:t>
            </a:fld>
            <a:endParaRPr lang="en-US"/>
          </a:p>
        </p:txBody>
      </p:sp>
    </p:spTree>
    <p:extLst>
      <p:ext uri="{BB962C8B-B14F-4D97-AF65-F5344CB8AC3E}">
        <p14:creationId xmlns:p14="http://schemas.microsoft.com/office/powerpoint/2010/main" val="3064865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31</a:t>
            </a:fld>
            <a:endParaRPr lang="en-US"/>
          </a:p>
        </p:txBody>
      </p:sp>
    </p:spTree>
    <p:extLst>
      <p:ext uri="{BB962C8B-B14F-4D97-AF65-F5344CB8AC3E}">
        <p14:creationId xmlns:p14="http://schemas.microsoft.com/office/powerpoint/2010/main" val="3992644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32</a:t>
            </a:fld>
            <a:endParaRPr lang="en-US"/>
          </a:p>
        </p:txBody>
      </p:sp>
    </p:spTree>
    <p:extLst>
      <p:ext uri="{BB962C8B-B14F-4D97-AF65-F5344CB8AC3E}">
        <p14:creationId xmlns:p14="http://schemas.microsoft.com/office/powerpoint/2010/main" val="2123549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33</a:t>
            </a:fld>
            <a:endParaRPr lang="en-US"/>
          </a:p>
        </p:txBody>
      </p:sp>
    </p:spTree>
    <p:extLst>
      <p:ext uri="{BB962C8B-B14F-4D97-AF65-F5344CB8AC3E}">
        <p14:creationId xmlns:p14="http://schemas.microsoft.com/office/powerpoint/2010/main" val="508637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aseline="0" dirty="0" smtClean="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34</a:t>
            </a:fld>
            <a:endParaRPr lang="en-US"/>
          </a:p>
        </p:txBody>
      </p:sp>
    </p:spTree>
    <p:extLst>
      <p:ext uri="{BB962C8B-B14F-4D97-AF65-F5344CB8AC3E}">
        <p14:creationId xmlns:p14="http://schemas.microsoft.com/office/powerpoint/2010/main" val="1519588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35</a:t>
            </a:fld>
            <a:endParaRPr lang="en-US"/>
          </a:p>
        </p:txBody>
      </p:sp>
    </p:spTree>
    <p:extLst>
      <p:ext uri="{BB962C8B-B14F-4D97-AF65-F5344CB8AC3E}">
        <p14:creationId xmlns:p14="http://schemas.microsoft.com/office/powerpoint/2010/main" val="1611018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 our proposed method we start from the</a:t>
            </a:r>
            <a:r>
              <a:rPr lang="en-US" baseline="0" dirty="0" smtClean="0"/>
              <a:t> circuit netlist only. We initially know nothing about the environment.</a:t>
            </a:r>
          </a:p>
          <a:p>
            <a:r>
              <a:rPr lang="en-US" baseline="0" dirty="0" smtClean="0"/>
              <a:t>We can, however, construct a state graph under a free environment. Which for this example circuit looks something like this.</a:t>
            </a:r>
          </a:p>
          <a:p>
            <a:endParaRPr lang="en-US" baseline="0" dirty="0" smtClean="0"/>
          </a:p>
          <a:p>
            <a:r>
              <a:rPr lang="en-US" baseline="0" dirty="0" smtClean="0"/>
              <a:t>There are 4 signals, 2 inputs, 2 outputs, thus 16 states. Here is the reset state, with all signals set to zero. </a:t>
            </a:r>
          </a:p>
          <a:p>
            <a:r>
              <a:rPr lang="en-US" baseline="0" dirty="0" smtClean="0"/>
              <a:t>And we can see that if we fire the input transition rising edge b then we enable the output transition y. Because this is a free environment, we assume that in every state all input transitions are possible, and thus enabled, but of course the circuit and its gates dictates which output transitions are enabled at every state.</a:t>
            </a:r>
          </a:p>
          <a:p>
            <a:endParaRPr lang="en-US" baseline="0" dirty="0" smtClean="0"/>
          </a:p>
          <a:p>
            <a:r>
              <a:rPr lang="en-US" baseline="0" dirty="0" smtClean="0"/>
              <a:t>This state graph here, is actually an specification for this circuit. However, it has several problems. First, it is much more complicated than the original specification. The reason is that it specifies behavior even for inputs that were not shown in the original specification. And thus, this specification evens shows malfunctions or hazards.</a:t>
            </a:r>
          </a:p>
          <a:p>
            <a:endParaRPr lang="en-US" baseline="0" dirty="0" smtClean="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36</a:t>
            </a:fld>
            <a:endParaRPr lang="en-US"/>
          </a:p>
        </p:txBody>
      </p:sp>
    </p:spTree>
    <p:extLst>
      <p:ext uri="{BB962C8B-B14F-4D97-AF65-F5344CB8AC3E}">
        <p14:creationId xmlns:p14="http://schemas.microsoft.com/office/powerpoint/2010/main" val="3651419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So, to visualize this. We know that this circuit satisfies the property of speed independence, but also that the circuit assumes its interface is delay insensitive.</a:t>
            </a:r>
          </a:p>
          <a:p>
            <a:endParaRPr lang="en-US" baseline="0" dirty="0" smtClean="0"/>
          </a:p>
          <a:p>
            <a:r>
              <a:rPr lang="en-US" baseline="0" dirty="0" smtClean="0"/>
              <a:t>For the first property, we have already shown some states where it is violated, and thus, we constrain the environment to remove those inputs that lead to states where the property was violated.</a:t>
            </a:r>
          </a:p>
          <a:p>
            <a:endParaRPr lang="en-US" baseline="0" dirty="0" smtClean="0"/>
          </a:p>
          <a:p>
            <a:r>
              <a:rPr lang="en-US" baseline="0" dirty="0" smtClean="0"/>
              <a:t>And now we have an specification of a speed independent circuit.</a:t>
            </a:r>
          </a:p>
          <a:p>
            <a:endParaRPr lang="en-US" baseline="0" dirty="0" smtClean="0"/>
          </a:p>
          <a:p>
            <a:r>
              <a:rPr lang="en-US" baseline="0" dirty="0" smtClean="0"/>
              <a:t>The second property means that the circuit is robust to wire delay variations but only on the inputs. So we know that for example this scenario neither of these transitions would be allowed, since for example firing this input transition b+ now enables the other input transition a.  Note that these violations were introduced when we constrained the environment to be speed-independent. </a:t>
            </a:r>
          </a:p>
          <a:p>
            <a:endParaRPr lang="en-US" baseline="0" dirty="0" smtClean="0"/>
          </a:p>
          <a:p>
            <a:r>
              <a:rPr lang="en-US" baseline="0" dirty="0" smtClean="0"/>
              <a:t>Similarly fixing these violations may now generate other violations, that we also need to clean up, so it’s an iterative process.</a:t>
            </a:r>
          </a:p>
          <a:p>
            <a:endParaRPr lang="en-US" baseline="0" dirty="0" smtClean="0"/>
          </a:p>
          <a:p>
            <a:r>
              <a:rPr lang="en-US" baseline="0" dirty="0" smtClean="0"/>
              <a:t>And at the end, we have an state graph that for this example was identical to the original specification, and we were able to discover this with information only from the circuit and these properties.</a:t>
            </a:r>
          </a:p>
          <a:p>
            <a:endParaRPr lang="en-US" baseline="0" dirty="0" smtClean="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37</a:t>
            </a:fld>
            <a:endParaRPr lang="en-US"/>
          </a:p>
        </p:txBody>
      </p:sp>
    </p:spTree>
    <p:extLst>
      <p:ext uri="{BB962C8B-B14F-4D97-AF65-F5344CB8AC3E}">
        <p14:creationId xmlns:p14="http://schemas.microsoft.com/office/powerpoint/2010/main" val="2771639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this</a:t>
            </a:r>
            <a:r>
              <a:rPr lang="en-US" baseline="0" dirty="0" smtClean="0"/>
              <a:t> is the approach that we will use in this work</a:t>
            </a:r>
            <a:r>
              <a:rPr lang="en-US" dirty="0" smtClean="0"/>
              <a:t>.</a:t>
            </a:r>
          </a:p>
          <a:p>
            <a:endParaRPr lang="en-US" dirty="0" smtClean="0"/>
          </a:p>
          <a:p>
            <a:r>
              <a:rPr lang="en-US" dirty="0" smtClean="0"/>
              <a:t>By</a:t>
            </a:r>
            <a:r>
              <a:rPr lang="en-US" baseline="0" dirty="0" smtClean="0"/>
              <a:t> knowing certain behavioral properties of the circuit, such as for example that it should be speed independent, can we constraint the interface if the circuit until we get a specification that satisfies these properties? In this case, which is speed-independence.</a:t>
            </a:r>
          </a:p>
          <a:p>
            <a:endParaRPr lang="en-US" baseline="0" dirty="0" smtClean="0"/>
          </a:p>
          <a:p>
            <a:r>
              <a:rPr lang="en-US" baseline="0" dirty="0" smtClean="0"/>
              <a:t>Can we, by removing input transitions only, eventually find a specification that is speed-independent as in this example?</a:t>
            </a:r>
          </a:p>
          <a:p>
            <a:endParaRPr lang="en-US" baseline="0" dirty="0" smtClean="0"/>
          </a:p>
          <a:p>
            <a:r>
              <a:rPr lang="en-US" baseline="0" dirty="0" smtClean="0"/>
              <a:t>To actually reduce the specification we not only have to use properties of the circuit, such as speed-independence, but as we will see later we can also assume properties of the interfacing.</a:t>
            </a:r>
          </a:p>
          <a:p>
            <a:endParaRPr lang="en-US" baseline="0" dirty="0" smtClean="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38</a:t>
            </a:fld>
            <a:endParaRPr lang="en-US"/>
          </a:p>
        </p:txBody>
      </p:sp>
    </p:spTree>
    <p:extLst>
      <p:ext uri="{BB962C8B-B14F-4D97-AF65-F5344CB8AC3E}">
        <p14:creationId xmlns:p14="http://schemas.microsoft.com/office/powerpoint/2010/main" val="25387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One of the most well-known formalisms</a:t>
            </a:r>
            <a:r>
              <a:rPr lang="en-US" baseline="0" dirty="0" smtClean="0"/>
              <a:t> used to describe specifications is the Signal Transition Graph. </a:t>
            </a:r>
          </a:p>
          <a:p>
            <a:r>
              <a:rPr lang="en-US" baseline="0" dirty="0" smtClean="0"/>
              <a:t>Our work will be mostly centered on signal transition graphs because we plan to use Petri Net techniques. </a:t>
            </a:r>
          </a:p>
          <a:p>
            <a:endParaRPr lang="en-US" baseline="0" dirty="0" smtClean="0"/>
          </a:p>
          <a:p>
            <a:r>
              <a:rPr lang="en-US" baseline="0" dirty="0" smtClean="0"/>
              <a:t>The traditional synthesis procedure constructs a gate-level netlist of the circuit from this specifications. Some approaches construct the netlist directly, some of them internally explore the state graph of the circuit.</a:t>
            </a:r>
          </a:p>
          <a:p>
            <a:endParaRPr lang="en-US" baseline="0" dirty="0" smtClean="0"/>
          </a:p>
          <a:p>
            <a:r>
              <a:rPr lang="en-US" baseline="0" dirty="0" smtClean="0"/>
              <a:t>However the specification flow that we propose in this talk, starts from the netlist of an already implement circuit and always starts by constructing the state graph of the design.</a:t>
            </a:r>
          </a:p>
          <a:p>
            <a:endParaRPr lang="en-US" baseline="0" dirty="0" smtClean="0"/>
          </a:p>
          <a:p>
            <a:r>
              <a:rPr lang="en-US" baseline="0" dirty="0" smtClean="0"/>
              <a:t> And then, optionally, the state graph might be converted back into a Signal Transition Graph as in this work or to other specification languages. </a:t>
            </a:r>
          </a:p>
        </p:txBody>
      </p:sp>
      <p:sp>
        <p:nvSpPr>
          <p:cNvPr id="4" name="Marcador de número de diapositiva 3"/>
          <p:cNvSpPr>
            <a:spLocks noGrp="1"/>
          </p:cNvSpPr>
          <p:nvPr>
            <p:ph type="sldNum" sz="quarter" idx="10"/>
          </p:nvPr>
        </p:nvSpPr>
        <p:spPr/>
        <p:txBody>
          <a:bodyPr/>
          <a:lstStyle/>
          <a:p>
            <a:fld id="{298FE88B-C089-4A00-B89E-CA06991D0237}" type="slidenum">
              <a:rPr lang="en-US" smtClean="0"/>
              <a:t>4</a:t>
            </a:fld>
            <a:endParaRPr lang="en-US"/>
          </a:p>
        </p:txBody>
      </p:sp>
    </p:spTree>
    <p:extLst>
      <p:ext uri="{BB962C8B-B14F-4D97-AF65-F5344CB8AC3E}">
        <p14:creationId xmlns:p14="http://schemas.microsoft.com/office/powerpoint/2010/main" val="125156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However, in this work we are interested</a:t>
            </a:r>
            <a:r>
              <a:rPr lang="en-US" baseline="0" dirty="0" smtClean="0"/>
              <a:t> in specifications that show circuit behavior which satisfies a set of properties. So for example, specifications that center on the hazard-free behavior of the circuit. </a:t>
            </a:r>
          </a:p>
          <a:p>
            <a:endParaRPr lang="en-US" baseline="0" dirty="0" smtClean="0"/>
          </a:p>
          <a:p>
            <a:r>
              <a:rPr lang="en-US" baseline="0" dirty="0" smtClean="0"/>
              <a:t>But of course, during specification mining, we don’t know anything about the original specification, and thus we don’t know anything about the environment that goes with the circuit. Initially, we are forced to assume a free environment, without any constraints. But of course, this is chaotic. Most circuits will experience lots of hazards, property violations, under this free environment. </a:t>
            </a:r>
          </a:p>
          <a:p>
            <a:endParaRPr lang="en-US" baseline="0" dirty="0" smtClean="0"/>
          </a:p>
          <a:p>
            <a:r>
              <a:rPr lang="en-US" baseline="0" dirty="0" smtClean="0"/>
              <a:t>So how can we discover a specification that will satisfy these properties. I mean, we cannot change the circuit. What we can do is to change the environment. Basically we have to discover constrained environments, restrictions on the free environment, that avoid all the hazards. They exercise the circuit only where it satisfies all properties.  We have to find these subsets.</a:t>
            </a:r>
          </a:p>
          <a:p>
            <a:endParaRPr lang="en-US" baseline="0" dirty="0" smtClean="0"/>
          </a:p>
          <a:p>
            <a:r>
              <a:rPr lang="en-US" baseline="0" dirty="0" smtClean="0"/>
              <a:t>Of course, these constrained environments will include the one from the original circuit specification. Or it may be a superset. But also, it might happen that we there is more than one environment than actually satisfies these properties. These additional environments may overlap between them, or not. But they result in specifications that satisfy the properties.</a:t>
            </a:r>
            <a:endParaRPr lang="en-US" dirty="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5</a:t>
            </a:fld>
            <a:endParaRPr lang="en-US"/>
          </a:p>
        </p:txBody>
      </p:sp>
    </p:spTree>
    <p:extLst>
      <p:ext uri="{BB962C8B-B14F-4D97-AF65-F5344CB8AC3E}">
        <p14:creationId xmlns:p14="http://schemas.microsoft.com/office/powerpoint/2010/main" val="288870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Let’s use this circuit as a running example. So this</a:t>
            </a:r>
            <a:r>
              <a:rPr lang="en-US" baseline="0" dirty="0" smtClean="0"/>
              <a:t> is the full state graph of this circuit under a free environment. </a:t>
            </a:r>
          </a:p>
          <a:p>
            <a:endParaRPr lang="en-US" baseline="0" dirty="0" smtClean="0"/>
          </a:p>
          <a:p>
            <a:r>
              <a:rPr lang="en-US" baseline="0" dirty="0" smtClean="0"/>
              <a:t>As we said, under a free environment, a circuit may show violations of some properties. Let’s focus on this area here, which corresponds only to the buffer part of the circuit. Let’s start from this state with all signals set to zero. If a positive arrives, we move to this state. Now, x positive is enabled and may now fire. However, our free environment may now generate a </a:t>
            </a:r>
            <a:r>
              <a:rPr lang="en-US" baseline="0" dirty="0" err="1" smtClean="0"/>
              <a:t>a</a:t>
            </a:r>
            <a:r>
              <a:rPr lang="en-US" baseline="0" dirty="0" smtClean="0"/>
              <a:t> negative pulse. We didn’t wait for the acknowledgment via x signal. And of course, in this state, x+ is no longer enabled in this state. So, there is a hazard here, because we might miss this event. Basically, x+ does not satisfy a behavioral property: it is NOT output persistent under this environment. </a:t>
            </a:r>
          </a:p>
          <a:p>
            <a:endParaRPr lang="en-US" baseline="0" dirty="0" smtClean="0"/>
          </a:p>
          <a:p>
            <a:r>
              <a:rPr lang="en-US" baseline="0" dirty="0" smtClean="0"/>
              <a:t>So our approach tries to find a constrained environment under which these properties are satisfied. What this means, is that we find a subset of the arcs of the state graph so that these violations disappear. </a:t>
            </a:r>
          </a:p>
          <a:p>
            <a:r>
              <a:rPr lang="en-US" baseline="0" dirty="0" smtClean="0"/>
              <a:t>In this case, a valid constrained environment could look like this.</a:t>
            </a:r>
            <a:endParaRPr lang="en-US" dirty="0" smtClean="0"/>
          </a:p>
        </p:txBody>
      </p:sp>
      <p:sp>
        <p:nvSpPr>
          <p:cNvPr id="4" name="Marcador de número de diapositiva 3"/>
          <p:cNvSpPr>
            <a:spLocks noGrp="1"/>
          </p:cNvSpPr>
          <p:nvPr>
            <p:ph type="sldNum" sz="quarter" idx="10"/>
          </p:nvPr>
        </p:nvSpPr>
        <p:spPr/>
        <p:txBody>
          <a:bodyPr/>
          <a:lstStyle/>
          <a:p>
            <a:fld id="{298FE88B-C089-4A00-B89E-CA06991D0237}" type="slidenum">
              <a:rPr lang="en-US" smtClean="0"/>
              <a:t>6</a:t>
            </a:fld>
            <a:endParaRPr lang="en-US"/>
          </a:p>
        </p:txBody>
      </p:sp>
    </p:spTree>
    <p:extLst>
      <p:ext uri="{BB962C8B-B14F-4D97-AF65-F5344CB8AC3E}">
        <p14:creationId xmlns:p14="http://schemas.microsoft.com/office/powerpoint/2010/main" val="389744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Going back to the full circuit. This is the state graph under a free environment, and thus as mentioned, it violates lots of properties everywhere. The goal is to find a subset of this state graph that satisfies all the desired properties. </a:t>
            </a:r>
          </a:p>
          <a:p>
            <a:r>
              <a:rPr lang="en-US" baseline="0" dirty="0" smtClean="0"/>
              <a:t>So we apply the same strategy and remove the input transition arcs that lead to violations of properties</a:t>
            </a:r>
          </a:p>
        </p:txBody>
      </p:sp>
      <p:sp>
        <p:nvSpPr>
          <p:cNvPr id="4" name="Marcador de número de diapositiva 3"/>
          <p:cNvSpPr>
            <a:spLocks noGrp="1"/>
          </p:cNvSpPr>
          <p:nvPr>
            <p:ph type="sldNum" sz="quarter" idx="10"/>
          </p:nvPr>
        </p:nvSpPr>
        <p:spPr/>
        <p:txBody>
          <a:bodyPr/>
          <a:lstStyle/>
          <a:p>
            <a:fld id="{298FE88B-C089-4A00-B89E-CA06991D0237}" type="slidenum">
              <a:rPr lang="en-US" smtClean="0"/>
              <a:t>7</a:t>
            </a:fld>
            <a:endParaRPr lang="en-US"/>
          </a:p>
        </p:txBody>
      </p:sp>
    </p:spTree>
    <p:extLst>
      <p:ext uri="{BB962C8B-B14F-4D97-AF65-F5344CB8AC3E}">
        <p14:creationId xmlns:p14="http://schemas.microsoft.com/office/powerpoint/2010/main" val="341247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By doing this, we have created a constrained version of the environment in which the circuit behavior satisfies all the properties.</a:t>
            </a:r>
          </a:p>
          <a:p>
            <a:r>
              <a:rPr lang="en-US" baseline="0" dirty="0" smtClean="0"/>
              <a:t>And thus we have one possible specification that satisfies all the properties.</a:t>
            </a:r>
          </a:p>
        </p:txBody>
      </p:sp>
      <p:sp>
        <p:nvSpPr>
          <p:cNvPr id="4" name="Marcador de número de diapositiva 3"/>
          <p:cNvSpPr>
            <a:spLocks noGrp="1"/>
          </p:cNvSpPr>
          <p:nvPr>
            <p:ph type="sldNum" sz="quarter" idx="10"/>
          </p:nvPr>
        </p:nvSpPr>
        <p:spPr/>
        <p:txBody>
          <a:bodyPr/>
          <a:lstStyle/>
          <a:p>
            <a:fld id="{298FE88B-C089-4A00-B89E-CA06991D0237}" type="slidenum">
              <a:rPr lang="en-US" smtClean="0"/>
              <a:t>8</a:t>
            </a:fld>
            <a:endParaRPr lang="en-US"/>
          </a:p>
        </p:txBody>
      </p:sp>
    </p:spTree>
    <p:extLst>
      <p:ext uri="{BB962C8B-B14F-4D97-AF65-F5344CB8AC3E}">
        <p14:creationId xmlns:p14="http://schemas.microsoft.com/office/powerpoint/2010/main" val="1866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But this is not the only environment that satisfies these properties. For example we could have this other specification. Which exercises different input sequences.  </a:t>
            </a:r>
          </a:p>
          <a:p>
            <a:endParaRPr lang="en-US" baseline="0" dirty="0" smtClean="0"/>
          </a:p>
          <a:p>
            <a:r>
              <a:rPr lang="en-US" baseline="0" dirty="0" smtClean="0"/>
              <a:t>We cannot create a single specification with the union of the two environments because by combining them we would violate some properties. But they are two correct separate specifications.</a:t>
            </a:r>
          </a:p>
          <a:p>
            <a:endParaRPr lang="en-US" baseline="0" dirty="0" smtClean="0"/>
          </a:p>
          <a:p>
            <a:r>
              <a:rPr lang="en-US" baseline="0" dirty="0" smtClean="0"/>
              <a:t>In these cases our flow will discover the set of maximal environments.</a:t>
            </a:r>
          </a:p>
        </p:txBody>
      </p:sp>
      <p:sp>
        <p:nvSpPr>
          <p:cNvPr id="4" name="Marcador de número de diapositiva 3"/>
          <p:cNvSpPr>
            <a:spLocks noGrp="1"/>
          </p:cNvSpPr>
          <p:nvPr>
            <p:ph type="sldNum" sz="quarter" idx="10"/>
          </p:nvPr>
        </p:nvSpPr>
        <p:spPr/>
        <p:txBody>
          <a:bodyPr/>
          <a:lstStyle/>
          <a:p>
            <a:fld id="{298FE88B-C089-4A00-B89E-CA06991D0237}" type="slidenum">
              <a:rPr lang="en-US" smtClean="0"/>
              <a:t>9</a:t>
            </a:fld>
            <a:endParaRPr lang="en-US"/>
          </a:p>
        </p:txBody>
      </p:sp>
    </p:spTree>
    <p:extLst>
      <p:ext uri="{BB962C8B-B14F-4D97-AF65-F5344CB8AC3E}">
        <p14:creationId xmlns:p14="http://schemas.microsoft.com/office/powerpoint/2010/main" val="273234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887"/>
            <a:ext cx="7772400" cy="1470025"/>
          </a:xfrm>
        </p:spPr>
        <p:txBody>
          <a:bodyPr/>
          <a:lstStyle>
            <a:lvl1pPr>
              <a:defRPr b="1"/>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212976"/>
            <a:ext cx="6400800" cy="24258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
ítulo del patrón</a:t>
            </a:r>
            <a:endParaRPr lang="es-ES" dirty="0"/>
          </a:p>
        </p:txBody>
      </p:sp>
      <p:sp>
        <p:nvSpPr>
          <p:cNvPr id="4" name="3 Marcador de fecha"/>
          <p:cNvSpPr>
            <a:spLocks noGrp="1"/>
          </p:cNvSpPr>
          <p:nvPr>
            <p:ph type="dt" sz="half" idx="10"/>
          </p:nvPr>
        </p:nvSpPr>
        <p:spPr/>
        <p:txBody>
          <a:bodyPr/>
          <a:lstStyle/>
          <a:p>
            <a:fld id="{FCCC566A-DEA0-4CF5-88DE-1C90DF64F900}" type="datetime1">
              <a:rPr lang="en-US" smtClean="0"/>
              <a:t>5/10/2016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3477581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
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6DAC9B-8BF4-4D98-BF55-C14D8C1F569E}" type="datetime1">
              <a:rPr lang="en-US" smtClean="0"/>
              <a:t>5/10/2016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36544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
ón</a:t>
            </a:r>
          </a:p>
        </p:txBody>
      </p:sp>
      <p:sp>
        <p:nvSpPr>
          <p:cNvPr id="4" name="3 Marcador de fecha"/>
          <p:cNvSpPr>
            <a:spLocks noGrp="1"/>
          </p:cNvSpPr>
          <p:nvPr>
            <p:ph type="dt" sz="half" idx="10"/>
          </p:nvPr>
        </p:nvSpPr>
        <p:spPr/>
        <p:txBody>
          <a:bodyPr/>
          <a:lstStyle/>
          <a:p>
            <a:fld id="{B667364D-75DC-4E38-B462-6AB2D2A536F1}" type="datetime1">
              <a:rPr lang="en-US" smtClean="0"/>
              <a:t>5/10/2016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38290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
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
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6B97592-5667-4A19-A556-902F8346FFC5}" type="datetime1">
              <a:rPr lang="en-US" smtClean="0"/>
              <a:t>5/10/2016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408235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
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
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
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
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9C0A554-50C1-4FA0-AF21-5799CB763005}" type="datetime1">
              <a:rPr lang="en-US" smtClean="0"/>
              <a:t>5/10/2016</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377301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E9D5E5C-A4A9-4975-91A3-B4B234F57F37}" type="datetime1">
              <a:rPr lang="en-US" smtClean="0"/>
              <a:t>5/10/2016</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199776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B7BF49-07A7-4AE4-A4C1-5234C7A15E21}" type="datetime1">
              <a:rPr lang="en-US" smtClean="0"/>
              <a:t>5/10/2016</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413943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
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
ón</a:t>
            </a:r>
          </a:p>
        </p:txBody>
      </p:sp>
      <p:sp>
        <p:nvSpPr>
          <p:cNvPr id="5" name="4 Marcador de fecha"/>
          <p:cNvSpPr>
            <a:spLocks noGrp="1"/>
          </p:cNvSpPr>
          <p:nvPr>
            <p:ph type="dt" sz="half" idx="10"/>
          </p:nvPr>
        </p:nvSpPr>
        <p:spPr/>
        <p:txBody>
          <a:bodyPr/>
          <a:lstStyle/>
          <a:p>
            <a:fld id="{DDB45F62-E8D5-407B-9AC5-ECEAFA8B19A4}" type="datetime1">
              <a:rPr lang="en-US" smtClean="0"/>
              <a:t>5/10/2016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376155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
ón</a:t>
            </a:r>
          </a:p>
        </p:txBody>
      </p:sp>
      <p:sp>
        <p:nvSpPr>
          <p:cNvPr id="5" name="4 Marcador de fecha"/>
          <p:cNvSpPr>
            <a:spLocks noGrp="1"/>
          </p:cNvSpPr>
          <p:nvPr>
            <p:ph type="dt" sz="half" idx="10"/>
          </p:nvPr>
        </p:nvSpPr>
        <p:spPr/>
        <p:txBody>
          <a:bodyPr/>
          <a:lstStyle/>
          <a:p>
            <a:fld id="{9ECFF672-14BA-49CD-B4D5-9D547CD221B8}" type="datetime1">
              <a:rPr lang="en-US" smtClean="0"/>
              <a:t>5/10/2016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893DDF5-10A4-42B0-8B2B-0331E49407BA}" type="slidenum">
              <a:rPr lang="en-US" smtClean="0"/>
              <a:t>‹Nº›</a:t>
            </a:fld>
            <a:endParaRPr lang="en-US"/>
          </a:p>
        </p:txBody>
      </p:sp>
    </p:spTree>
    <p:extLst>
      <p:ext uri="{BB962C8B-B14F-4D97-AF65-F5344CB8AC3E}">
        <p14:creationId xmlns:p14="http://schemas.microsoft.com/office/powerpoint/2010/main" val="378685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FDFF"/>
            </a:gs>
            <a:gs pos="39999">
              <a:srgbClr val="E3EBF5"/>
            </a:gs>
            <a:gs pos="70000">
              <a:srgbClr val="E0F3FC"/>
            </a:gs>
            <a:gs pos="100000">
              <a:schemeClr val="accent1">
                <a:lumMod val="0"/>
                <a:lumOff val="100000"/>
              </a:schemeClr>
            </a:gs>
          </a:gsLst>
          <a:lin ang="5400000" scaled="0"/>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53752"/>
            <a:ext cx="8229600" cy="78296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s-ES" dirty="0" smtClean="0"/>
              <a:t>Haga clic para modificar el estilo de texto del patr
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8DE21-7809-415A-B39C-79DF02F5A1EE}" type="datetime1">
              <a:rPr lang="en-US" smtClean="0"/>
              <a:t>5/10/2016</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3DDF5-10A4-42B0-8B2B-0331E49407BA}" type="slidenum">
              <a:rPr lang="en-US" smtClean="0"/>
              <a:t>‹Nº›</a:t>
            </a:fld>
            <a:endParaRPr lang="en-US"/>
          </a:p>
        </p:txBody>
      </p:sp>
    </p:spTree>
    <p:extLst>
      <p:ext uri="{BB962C8B-B14F-4D97-AF65-F5344CB8AC3E}">
        <p14:creationId xmlns:p14="http://schemas.microsoft.com/office/powerpoint/2010/main" val="1954671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30.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6.png"/><Relationship Id="rId4" Type="http://schemas.openxmlformats.org/officeDocument/2006/relationships/image" Target="../media/image240.pn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image" Target="../media/image110.png"/><Relationship Id="rId7" Type="http://schemas.openxmlformats.org/officeDocument/2006/relationships/image" Target="../media/image58.png"/><Relationship Id="rId12"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310.png"/><Relationship Id="rId10" Type="http://schemas.openxmlformats.org/officeDocument/2006/relationships/image" Target="../media/image80.png"/><Relationship Id="rId4" Type="http://schemas.openxmlformats.org/officeDocument/2006/relationships/image" Target="../media/image210.png"/><Relationship Id="rId9" Type="http://schemas.openxmlformats.org/officeDocument/2006/relationships/image" Target="../media/image70.png"/><Relationship Id="rId14" Type="http://schemas.openxmlformats.org/officeDocument/2006/relationships/image" Target="../media/image24.png"/></Relationships>
</file>

<file path=ppt/slides/_rels/slide37.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image" Target="../media/image110.png"/><Relationship Id="rId7"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310.png"/><Relationship Id="rId10" Type="http://schemas.openxmlformats.org/officeDocument/2006/relationships/image" Target="../media/image80.png"/><Relationship Id="rId4" Type="http://schemas.openxmlformats.org/officeDocument/2006/relationships/image" Target="../media/image210.png"/><Relationship Id="rId9" Type="http://schemas.openxmlformats.org/officeDocument/2006/relationships/image" Target="../media/image70.png"/><Relationship Id="rId1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Specification mining for asynchronous controllers</a:t>
            </a:r>
            <a:endParaRPr lang="en-US" dirty="0"/>
          </a:p>
        </p:txBody>
      </p:sp>
      <p:sp>
        <p:nvSpPr>
          <p:cNvPr id="3" name="2 Subtítulo"/>
          <p:cNvSpPr>
            <a:spLocks noGrp="1"/>
          </p:cNvSpPr>
          <p:nvPr>
            <p:ph type="subTitle" idx="1"/>
          </p:nvPr>
        </p:nvSpPr>
        <p:spPr>
          <a:xfrm>
            <a:off x="1371600" y="3429000"/>
            <a:ext cx="6400800" cy="2209800"/>
          </a:xfrm>
        </p:spPr>
        <p:txBody>
          <a:bodyPr>
            <a:normAutofit fontScale="77500" lnSpcReduction="20000"/>
          </a:bodyPr>
          <a:lstStyle/>
          <a:p>
            <a:r>
              <a:rPr lang="en-US" sz="2800" dirty="0" smtClean="0"/>
              <a:t>Javier de San Pedro†</a:t>
            </a:r>
          </a:p>
          <a:p>
            <a:r>
              <a:rPr lang="en-US" sz="2800" dirty="0" smtClean="0"/>
              <a:t>Thomas Bourgeat</a:t>
            </a:r>
            <a:r>
              <a:rPr lang="es-ES" sz="2800" dirty="0"/>
              <a:t> ‡</a:t>
            </a:r>
            <a:endParaRPr lang="en-US" sz="2800" dirty="0" smtClean="0"/>
          </a:p>
          <a:p>
            <a:r>
              <a:rPr lang="en-US" sz="2800" dirty="0" smtClean="0"/>
              <a:t>Jordi </a:t>
            </a:r>
            <a:r>
              <a:rPr lang="en-US" sz="2800" dirty="0"/>
              <a:t>Cortadella</a:t>
            </a:r>
            <a:r>
              <a:rPr lang="en-US" sz="2800" dirty="0" smtClean="0"/>
              <a:t>†</a:t>
            </a:r>
          </a:p>
          <a:p>
            <a:endParaRPr lang="en-US" sz="2800" dirty="0"/>
          </a:p>
          <a:p>
            <a:r>
              <a:rPr lang="en-US" sz="2800" dirty="0" smtClean="0"/>
              <a:t>† </a:t>
            </a:r>
            <a:r>
              <a:rPr lang="en-US" sz="2800" dirty="0" err="1" smtClean="0"/>
              <a:t>Universitat</a:t>
            </a:r>
            <a:r>
              <a:rPr lang="en-US" sz="2800" dirty="0" smtClean="0"/>
              <a:t> </a:t>
            </a:r>
            <a:r>
              <a:rPr lang="en-US" sz="2800" dirty="0" err="1" smtClean="0"/>
              <a:t>Politecnica</a:t>
            </a:r>
            <a:r>
              <a:rPr lang="en-US" sz="2800" dirty="0" smtClean="0"/>
              <a:t> de </a:t>
            </a:r>
            <a:r>
              <a:rPr lang="en-US" sz="2800" dirty="0" err="1" smtClean="0"/>
              <a:t>Catalunya</a:t>
            </a:r>
            <a:endParaRPr lang="en-US" sz="2800" dirty="0" smtClean="0"/>
          </a:p>
          <a:p>
            <a:r>
              <a:rPr lang="es-ES" sz="2800" dirty="0"/>
              <a:t>‡ </a:t>
            </a:r>
            <a:r>
              <a:rPr lang="es-ES" sz="2800" dirty="0" smtClean="0"/>
              <a:t>Massachusetts </a:t>
            </a:r>
            <a:r>
              <a:rPr lang="es-ES" sz="2800" dirty="0" err="1"/>
              <a:t>Institute</a:t>
            </a:r>
            <a:r>
              <a:rPr lang="es-ES" sz="2800" dirty="0"/>
              <a:t> of </a:t>
            </a:r>
            <a:r>
              <a:rPr lang="es-ES" sz="2800" dirty="0" err="1"/>
              <a:t>Technology</a:t>
            </a:r>
            <a:endParaRPr lang="en-US" sz="2800" dirty="0" smtClean="0"/>
          </a:p>
          <a:p>
            <a:endParaRPr lang="en-US" sz="2800"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a:t>
            </a:fld>
            <a:endParaRPr lang="en-US"/>
          </a:p>
        </p:txBody>
      </p:sp>
    </p:spTree>
    <p:extLst>
      <p:ext uri="{BB962C8B-B14F-4D97-AF65-F5344CB8AC3E}">
        <p14:creationId xmlns:p14="http://schemas.microsoft.com/office/powerpoint/2010/main" val="348849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Overview of mining flow</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10</a:t>
            </a:fld>
            <a:endParaRPr lang="en-US"/>
          </a:p>
        </p:txBody>
      </p:sp>
      <p:sp>
        <p:nvSpPr>
          <p:cNvPr id="42" name="Rectángulo redondeado 41"/>
          <p:cNvSpPr/>
          <p:nvPr/>
        </p:nvSpPr>
        <p:spPr>
          <a:xfrm>
            <a:off x="339201" y="909653"/>
            <a:ext cx="1800200"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dirty="0" smtClean="0"/>
              <a:t>Circuit</a:t>
            </a:r>
          </a:p>
        </p:txBody>
      </p:sp>
      <p:pic>
        <p:nvPicPr>
          <p:cNvPr id="41" name="Imagen 40"/>
          <p:cNvPicPr>
            <a:picLocks noChangeAspect="1"/>
          </p:cNvPicPr>
          <p:nvPr/>
        </p:nvPicPr>
        <p:blipFill>
          <a:blip r:embed="rId3"/>
          <a:stretch>
            <a:fillRect/>
          </a:stretch>
        </p:blipFill>
        <p:spPr>
          <a:xfrm>
            <a:off x="375205" y="1619130"/>
            <a:ext cx="1728192" cy="864096"/>
          </a:xfrm>
          <a:prstGeom prst="rect">
            <a:avLst/>
          </a:prstGeom>
          <a:noFill/>
        </p:spPr>
      </p:pic>
      <p:sp>
        <p:nvSpPr>
          <p:cNvPr id="44" name="Flecha derecha 43"/>
          <p:cNvSpPr/>
          <p:nvPr/>
        </p:nvSpPr>
        <p:spPr>
          <a:xfrm>
            <a:off x="2139401" y="1539250"/>
            <a:ext cx="488383" cy="541006"/>
          </a:xfrm>
          <a:prstGeom prst="rightArrow">
            <a:avLst/>
          </a:prstGeom>
        </p:spPr>
        <p:style>
          <a:lnRef idx="1">
            <a:schemeClr val="accent1"/>
          </a:lnRef>
          <a:fillRef idx="3">
            <a:schemeClr val="accent1"/>
          </a:fillRef>
          <a:effectRef idx="2">
            <a:schemeClr val="accent1"/>
          </a:effectRef>
          <a:fontRef idx="minor">
            <a:schemeClr val="lt1"/>
          </a:fontRef>
        </p:style>
        <p:txBody>
          <a:bodyPr lIns="36000" rIns="0" rtlCol="0" anchor="ctr"/>
          <a:lstStyle/>
          <a:p>
            <a:pPr algn="ctr"/>
            <a:endParaRPr lang="en-US" sz="1400" dirty="0"/>
          </a:p>
        </p:txBody>
      </p:sp>
      <p:grpSp>
        <p:nvGrpSpPr>
          <p:cNvPr id="3" name="Grupo 2"/>
          <p:cNvGrpSpPr/>
          <p:nvPr/>
        </p:nvGrpSpPr>
        <p:grpSpPr>
          <a:xfrm>
            <a:off x="2627784" y="909653"/>
            <a:ext cx="1800200" cy="1800200"/>
            <a:chOff x="2505032" y="991331"/>
            <a:chExt cx="1800200" cy="1800200"/>
          </a:xfrm>
        </p:grpSpPr>
        <p:sp>
          <p:nvSpPr>
            <p:cNvPr id="45" name="Rectángulo redondeado 44"/>
            <p:cNvSpPr/>
            <p:nvPr/>
          </p:nvSpPr>
          <p:spPr>
            <a:xfrm>
              <a:off x="2505032" y="991331"/>
              <a:ext cx="1800200"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dirty="0" smtClean="0"/>
                <a:t>LTS </a:t>
              </a:r>
            </a:p>
            <a:p>
              <a:pPr algn="ctr"/>
              <a:r>
                <a:rPr lang="en-US" sz="1600" dirty="0" smtClean="0"/>
                <a:t>(free env.)</a:t>
              </a:r>
            </a:p>
          </p:txBody>
        </p:sp>
        <p:pic>
          <p:nvPicPr>
            <p:cNvPr id="175" name="Imagen 174"/>
            <p:cNvPicPr>
              <a:picLocks noChangeAspect="1"/>
            </p:cNvPicPr>
            <p:nvPr/>
          </p:nvPicPr>
          <p:blipFill>
            <a:blip r:embed="rId4"/>
            <a:stretch>
              <a:fillRect/>
            </a:stretch>
          </p:blipFill>
          <p:spPr>
            <a:xfrm>
              <a:off x="2523034" y="1831694"/>
              <a:ext cx="1764196" cy="759617"/>
            </a:xfrm>
            <a:prstGeom prst="rect">
              <a:avLst/>
            </a:prstGeom>
          </p:spPr>
        </p:pic>
      </p:grpSp>
      <p:grpSp>
        <p:nvGrpSpPr>
          <p:cNvPr id="6" name="Grupo 5"/>
          <p:cNvGrpSpPr/>
          <p:nvPr/>
        </p:nvGrpSpPr>
        <p:grpSpPr>
          <a:xfrm>
            <a:off x="4283968" y="3068960"/>
            <a:ext cx="1800200" cy="1800200"/>
            <a:chOff x="4067944" y="2642415"/>
            <a:chExt cx="1800200" cy="1800200"/>
          </a:xfrm>
        </p:grpSpPr>
        <p:sp>
          <p:nvSpPr>
            <p:cNvPr id="49" name="Rectángulo redondeado 48"/>
            <p:cNvSpPr/>
            <p:nvPr/>
          </p:nvSpPr>
          <p:spPr>
            <a:xfrm>
              <a:off x="4067944" y="2642415"/>
              <a:ext cx="1800200" cy="1800200"/>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t" anchorCtr="0"/>
            <a:lstStyle/>
            <a:p>
              <a:pPr algn="ctr"/>
              <a:r>
                <a:rPr lang="en-US" dirty="0" smtClean="0"/>
                <a:t>LTS snippet 1</a:t>
              </a:r>
            </a:p>
            <a:p>
              <a:pPr algn="ctr"/>
              <a:r>
                <a:rPr lang="en-US" dirty="0" smtClean="0"/>
                <a:t> </a:t>
              </a:r>
              <a:r>
                <a:rPr lang="en-US" sz="1600" dirty="0" smtClean="0"/>
                <a:t>(constrained env.)</a:t>
              </a:r>
            </a:p>
          </p:txBody>
        </p:sp>
        <p:pic>
          <p:nvPicPr>
            <p:cNvPr id="176" name="Imagen 175"/>
            <p:cNvPicPr>
              <a:picLocks noChangeAspect="1"/>
            </p:cNvPicPr>
            <p:nvPr/>
          </p:nvPicPr>
          <p:blipFill>
            <a:blip r:embed="rId5"/>
            <a:stretch>
              <a:fillRect/>
            </a:stretch>
          </p:blipFill>
          <p:spPr>
            <a:xfrm>
              <a:off x="4374959" y="3406622"/>
              <a:ext cx="1176967" cy="1035993"/>
            </a:xfrm>
            <a:prstGeom prst="rect">
              <a:avLst/>
            </a:prstGeom>
          </p:spPr>
        </p:pic>
      </p:grpSp>
      <p:grpSp>
        <p:nvGrpSpPr>
          <p:cNvPr id="10" name="Grupo 9"/>
          <p:cNvGrpSpPr/>
          <p:nvPr/>
        </p:nvGrpSpPr>
        <p:grpSpPr>
          <a:xfrm>
            <a:off x="6847644" y="3068960"/>
            <a:ext cx="1800200" cy="1800200"/>
            <a:chOff x="6372200" y="2642415"/>
            <a:chExt cx="1800200" cy="1800200"/>
          </a:xfrm>
        </p:grpSpPr>
        <p:sp>
          <p:nvSpPr>
            <p:cNvPr id="52" name="Rectángulo redondeado 51"/>
            <p:cNvSpPr/>
            <p:nvPr/>
          </p:nvSpPr>
          <p:spPr>
            <a:xfrm>
              <a:off x="6372200" y="2642415"/>
              <a:ext cx="1800200" cy="1800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dirty="0" smtClean="0"/>
                <a:t>STG 1</a:t>
              </a:r>
            </a:p>
          </p:txBody>
        </p:sp>
        <p:pic>
          <p:nvPicPr>
            <p:cNvPr id="214" name="Imagen 213"/>
            <p:cNvPicPr>
              <a:picLocks noChangeAspect="1"/>
            </p:cNvPicPr>
            <p:nvPr/>
          </p:nvPicPr>
          <p:blipFill>
            <a:blip r:embed="rId6"/>
            <a:stretch>
              <a:fillRect/>
            </a:stretch>
          </p:blipFill>
          <p:spPr>
            <a:xfrm>
              <a:off x="7071016" y="3068960"/>
              <a:ext cx="373956" cy="1334256"/>
            </a:xfrm>
            <a:prstGeom prst="rect">
              <a:avLst/>
            </a:prstGeom>
          </p:spPr>
        </p:pic>
      </p:grpSp>
      <p:sp>
        <p:nvSpPr>
          <p:cNvPr id="230" name="Rectángulo 229"/>
          <p:cNvSpPr/>
          <p:nvPr/>
        </p:nvSpPr>
        <p:spPr>
          <a:xfrm>
            <a:off x="3010193" y="5934670"/>
            <a:ext cx="67678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8" name="Grupo 7"/>
          <p:cNvGrpSpPr/>
          <p:nvPr/>
        </p:nvGrpSpPr>
        <p:grpSpPr>
          <a:xfrm>
            <a:off x="4278302" y="4922896"/>
            <a:ext cx="1800200" cy="1800200"/>
            <a:chOff x="4067944" y="4557500"/>
            <a:chExt cx="1800200" cy="1800200"/>
          </a:xfrm>
        </p:grpSpPr>
        <p:sp>
          <p:nvSpPr>
            <p:cNvPr id="219" name="Rectángulo redondeado 218"/>
            <p:cNvSpPr/>
            <p:nvPr/>
          </p:nvSpPr>
          <p:spPr>
            <a:xfrm>
              <a:off x="4067944" y="4557500"/>
              <a:ext cx="1800200" cy="1800200"/>
            </a:xfrm>
            <a:prstGeom prst="roundRect">
              <a:avLst/>
            </a:prstGeom>
          </p:spPr>
          <p:style>
            <a:lnRef idx="0">
              <a:schemeClr val="accent5"/>
            </a:lnRef>
            <a:fillRef idx="3">
              <a:schemeClr val="accent5"/>
            </a:fillRef>
            <a:effectRef idx="3">
              <a:schemeClr val="accent5"/>
            </a:effectRef>
            <a:fontRef idx="minor">
              <a:schemeClr val="lt1"/>
            </a:fontRef>
          </p:style>
          <p:txBody>
            <a:bodyPr lIns="0" rIns="0" rtlCol="0" anchor="t" anchorCtr="0"/>
            <a:lstStyle/>
            <a:p>
              <a:pPr algn="ctr"/>
              <a:r>
                <a:rPr lang="en-US" dirty="0" smtClean="0"/>
                <a:t>LTS snippet 2</a:t>
              </a:r>
            </a:p>
            <a:p>
              <a:pPr algn="ctr"/>
              <a:r>
                <a:rPr lang="en-US" dirty="0" smtClean="0"/>
                <a:t> </a:t>
              </a:r>
              <a:r>
                <a:rPr lang="en-US" sz="1600" dirty="0" smtClean="0"/>
                <a:t>(constrained env.)</a:t>
              </a:r>
            </a:p>
          </p:txBody>
        </p:sp>
        <p:pic>
          <p:nvPicPr>
            <p:cNvPr id="280" name="Imagen 279"/>
            <p:cNvPicPr>
              <a:picLocks noChangeAspect="1"/>
            </p:cNvPicPr>
            <p:nvPr/>
          </p:nvPicPr>
          <p:blipFill>
            <a:blip r:embed="rId7"/>
            <a:stretch>
              <a:fillRect/>
            </a:stretch>
          </p:blipFill>
          <p:spPr>
            <a:xfrm>
              <a:off x="4692386" y="5242906"/>
              <a:ext cx="578430" cy="994406"/>
            </a:xfrm>
            <a:prstGeom prst="rect">
              <a:avLst/>
            </a:prstGeom>
          </p:spPr>
        </p:pic>
      </p:grpSp>
      <p:grpSp>
        <p:nvGrpSpPr>
          <p:cNvPr id="9" name="Grupo 8"/>
          <p:cNvGrpSpPr/>
          <p:nvPr/>
        </p:nvGrpSpPr>
        <p:grpSpPr>
          <a:xfrm>
            <a:off x="6833338" y="4921275"/>
            <a:ext cx="1800200" cy="1800200"/>
            <a:chOff x="6372200" y="4557500"/>
            <a:chExt cx="1800200" cy="1800200"/>
          </a:xfrm>
        </p:grpSpPr>
        <p:sp>
          <p:nvSpPr>
            <p:cNvPr id="221" name="Rectángulo redondeado 220"/>
            <p:cNvSpPr/>
            <p:nvPr/>
          </p:nvSpPr>
          <p:spPr>
            <a:xfrm>
              <a:off x="6372200" y="4557500"/>
              <a:ext cx="1800200"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dirty="0" smtClean="0"/>
                <a:t>STG 2</a:t>
              </a:r>
            </a:p>
          </p:txBody>
        </p:sp>
        <p:pic>
          <p:nvPicPr>
            <p:cNvPr id="329" name="Imagen 328"/>
            <p:cNvPicPr>
              <a:picLocks noChangeAspect="1"/>
            </p:cNvPicPr>
            <p:nvPr/>
          </p:nvPicPr>
          <p:blipFill>
            <a:blip r:embed="rId8"/>
            <a:stretch>
              <a:fillRect/>
            </a:stretch>
          </p:blipFill>
          <p:spPr>
            <a:xfrm>
              <a:off x="7071016" y="5013176"/>
              <a:ext cx="359338" cy="1140508"/>
            </a:xfrm>
            <a:prstGeom prst="rect">
              <a:avLst/>
            </a:prstGeom>
          </p:spPr>
        </p:pic>
      </p:grpSp>
      <p:grpSp>
        <p:nvGrpSpPr>
          <p:cNvPr id="7" name="Grupo 6"/>
          <p:cNvGrpSpPr/>
          <p:nvPr/>
        </p:nvGrpSpPr>
        <p:grpSpPr>
          <a:xfrm>
            <a:off x="5500208" y="908720"/>
            <a:ext cx="1800200" cy="1800200"/>
            <a:chOff x="5932257" y="986231"/>
            <a:chExt cx="1800200" cy="1800200"/>
          </a:xfrm>
        </p:grpSpPr>
        <p:sp>
          <p:nvSpPr>
            <p:cNvPr id="333" name="Rectángulo redondeado 332"/>
            <p:cNvSpPr/>
            <p:nvPr/>
          </p:nvSpPr>
          <p:spPr>
            <a:xfrm>
              <a:off x="5932257" y="986231"/>
              <a:ext cx="1800200" cy="180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dirty="0" smtClean="0"/>
                <a:t>Properties</a:t>
              </a:r>
            </a:p>
          </p:txBody>
        </p:sp>
        <p:sp>
          <p:nvSpPr>
            <p:cNvPr id="334" name="CuadroTexto 333"/>
            <p:cNvSpPr txBox="1"/>
            <p:nvPr/>
          </p:nvSpPr>
          <p:spPr>
            <a:xfrm>
              <a:off x="6012160" y="1754232"/>
              <a:ext cx="160096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SI</a:t>
              </a:r>
            </a:p>
            <a:p>
              <a:pPr marL="285750" indent="-285750">
                <a:buFont typeface="Arial" panose="020B0604020202020204" pitchFamily="34" charset="0"/>
                <a:buChar char="•"/>
              </a:pPr>
              <a:r>
                <a:rPr lang="en-US" sz="1400" dirty="0" smtClean="0">
                  <a:solidFill>
                    <a:schemeClr val="bg1"/>
                  </a:solidFill>
                </a:rPr>
                <a:t>DI interfacing</a:t>
              </a:r>
            </a:p>
            <a:p>
              <a:pPr lvl="1"/>
              <a:r>
                <a:rPr lang="en-US" sz="1400" dirty="0" smtClean="0">
                  <a:solidFill>
                    <a:schemeClr val="bg1"/>
                  </a:solidFill>
                </a:rPr>
                <a:t>…</a:t>
              </a:r>
              <a:endParaRPr lang="en-US" sz="1400" dirty="0">
                <a:solidFill>
                  <a:schemeClr val="bg1"/>
                </a:solidFill>
              </a:endParaRPr>
            </a:p>
          </p:txBody>
        </p:sp>
      </p:grpSp>
      <p:sp>
        <p:nvSpPr>
          <p:cNvPr id="11" name="Flecha doblada hacia arriba 10"/>
          <p:cNvSpPr/>
          <p:nvPr/>
        </p:nvSpPr>
        <p:spPr>
          <a:xfrm rot="5400000">
            <a:off x="3379032" y="3244147"/>
            <a:ext cx="1161799" cy="648072"/>
          </a:xfrm>
          <a:prstGeom prst="bentUpArrow">
            <a:avLst>
              <a:gd name="adj1" fmla="val 31390"/>
              <a:gd name="adj2" fmla="val 28769"/>
              <a:gd name="adj3" fmla="val 25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ángulo 12"/>
          <p:cNvSpPr/>
          <p:nvPr/>
        </p:nvSpPr>
        <p:spPr>
          <a:xfrm>
            <a:off x="3203847" y="2708920"/>
            <a:ext cx="648072" cy="278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echa derecha 13"/>
          <p:cNvSpPr/>
          <p:nvPr/>
        </p:nvSpPr>
        <p:spPr>
          <a:xfrm>
            <a:off x="6085028" y="3735694"/>
            <a:ext cx="763476" cy="506531"/>
          </a:xfrm>
          <a:prstGeom prst="rightArrow">
            <a:avLst/>
          </a:prstGeom>
        </p:spPr>
        <p:style>
          <a:lnRef idx="1">
            <a:schemeClr val="accent4"/>
          </a:lnRef>
          <a:fillRef idx="3">
            <a:schemeClr val="accent4"/>
          </a:fillRef>
          <a:effectRef idx="2">
            <a:schemeClr val="accent4"/>
          </a:effectRef>
          <a:fontRef idx="minor">
            <a:schemeClr val="lt1"/>
          </a:fontRef>
        </p:style>
        <p:txBody>
          <a:bodyPr lIns="0" rIns="0" rtlCol="0" anchor="ctr">
            <a:noAutofit/>
          </a:bodyPr>
          <a:lstStyle/>
          <a:p>
            <a:pPr algn="ctr"/>
            <a:endParaRPr lang="en-US" sz="1200" dirty="0"/>
          </a:p>
        </p:txBody>
      </p:sp>
      <p:sp>
        <p:nvSpPr>
          <p:cNvPr id="38" name="Flecha doblada hacia arriba 37"/>
          <p:cNvSpPr/>
          <p:nvPr/>
        </p:nvSpPr>
        <p:spPr>
          <a:xfrm rot="5400000">
            <a:off x="2326769" y="4081836"/>
            <a:ext cx="3046084" cy="856982"/>
          </a:xfrm>
          <a:prstGeom prst="bentUpArrow">
            <a:avLst>
              <a:gd name="adj1" fmla="val 24166"/>
              <a:gd name="adj2" fmla="val 26307"/>
              <a:gd name="adj3" fmla="val 2171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ángulo 14"/>
          <p:cNvSpPr/>
          <p:nvPr/>
        </p:nvSpPr>
        <p:spPr>
          <a:xfrm>
            <a:off x="3275856" y="2987282"/>
            <a:ext cx="145463" cy="3322038"/>
          </a:xfrm>
          <a:prstGeom prst="rect">
            <a:avLst/>
          </a:prstGeom>
          <a:gradFill>
            <a:gsLst>
              <a:gs pos="40000">
                <a:srgbClr val="346CB0"/>
              </a:gs>
              <a:gs pos="0">
                <a:schemeClr val="accent1">
                  <a:shade val="51000"/>
                  <a:satMod val="130000"/>
                  <a:alpha val="5000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rma en L 11"/>
          <p:cNvSpPr/>
          <p:nvPr/>
        </p:nvSpPr>
        <p:spPr>
          <a:xfrm flipH="1">
            <a:off x="3211625" y="2707379"/>
            <a:ext cx="3427342" cy="279903"/>
          </a:xfrm>
          <a:prstGeom prst="corner">
            <a:avLst>
              <a:gd name="adj1" fmla="val 24290"/>
              <a:gd name="adj2" fmla="val 18263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echa derecha 39"/>
          <p:cNvSpPr/>
          <p:nvPr/>
        </p:nvSpPr>
        <p:spPr>
          <a:xfrm>
            <a:off x="6074182" y="5569686"/>
            <a:ext cx="763476" cy="506531"/>
          </a:xfrm>
          <a:prstGeom prst="rightArrow">
            <a:avLst/>
          </a:prstGeom>
        </p:spPr>
        <p:style>
          <a:lnRef idx="1">
            <a:schemeClr val="accent5"/>
          </a:lnRef>
          <a:fillRef idx="3">
            <a:schemeClr val="accent5"/>
          </a:fillRef>
          <a:effectRef idx="2">
            <a:schemeClr val="accent5"/>
          </a:effectRef>
          <a:fontRef idx="minor">
            <a:schemeClr val="lt1"/>
          </a:fontRef>
        </p:style>
        <p:txBody>
          <a:bodyPr lIns="0" rIns="0" rtlCol="0" anchor="ctr">
            <a:noAutofit/>
          </a:bodyPr>
          <a:lstStyle/>
          <a:p>
            <a:pPr algn="ctr"/>
            <a:endParaRPr lang="en-US" sz="1200" dirty="0"/>
          </a:p>
        </p:txBody>
      </p:sp>
      <p:grpSp>
        <p:nvGrpSpPr>
          <p:cNvPr id="16" name="Grupo 15"/>
          <p:cNvGrpSpPr/>
          <p:nvPr/>
        </p:nvGrpSpPr>
        <p:grpSpPr>
          <a:xfrm>
            <a:off x="476648" y="3573016"/>
            <a:ext cx="2120185" cy="2156986"/>
            <a:chOff x="476648" y="3573016"/>
            <a:chExt cx="2120185" cy="2156986"/>
          </a:xfrm>
        </p:grpSpPr>
        <p:sp>
          <p:nvSpPr>
            <p:cNvPr id="43" name="Elipse 42"/>
            <p:cNvSpPr>
              <a:spLocks noChangeAspect="1"/>
            </p:cNvSpPr>
            <p:nvPr/>
          </p:nvSpPr>
          <p:spPr>
            <a:xfrm>
              <a:off x="476648" y="3573016"/>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46" name="Grupo 45"/>
            <p:cNvGrpSpPr/>
            <p:nvPr/>
          </p:nvGrpSpPr>
          <p:grpSpPr>
            <a:xfrm>
              <a:off x="491829" y="3635602"/>
              <a:ext cx="2105004" cy="2094400"/>
              <a:chOff x="658312" y="3927735"/>
              <a:chExt cx="2105004" cy="2094400"/>
            </a:xfrm>
          </p:grpSpPr>
          <p:sp>
            <p:nvSpPr>
              <p:cNvPr id="47" name="CuadroTexto 46"/>
              <p:cNvSpPr txBox="1"/>
              <p:nvPr/>
            </p:nvSpPr>
            <p:spPr>
              <a:xfrm>
                <a:off x="2018084" y="43600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0" name="CuadroTexto 49"/>
              <p:cNvSpPr txBox="1"/>
              <p:nvPr/>
            </p:nvSpPr>
            <p:spPr>
              <a:xfrm>
                <a:off x="902260" y="50125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3" name="CuadroTexto 52"/>
              <p:cNvSpPr txBox="1"/>
              <p:nvPr/>
            </p:nvSpPr>
            <p:spPr>
              <a:xfrm>
                <a:off x="944644" y="45461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4" name="CuadroTexto 53"/>
              <p:cNvSpPr txBox="1"/>
              <p:nvPr/>
            </p:nvSpPr>
            <p:spPr>
              <a:xfrm>
                <a:off x="747880" y="43569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5" name="CuadroTexto 54"/>
              <p:cNvSpPr txBox="1"/>
              <p:nvPr/>
            </p:nvSpPr>
            <p:spPr>
              <a:xfrm>
                <a:off x="658312" y="473543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6" name="CuadroTexto 55"/>
              <p:cNvSpPr txBox="1"/>
              <p:nvPr/>
            </p:nvSpPr>
            <p:spPr>
              <a:xfrm>
                <a:off x="2170484" y="45124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7" name="CuadroTexto 56"/>
              <p:cNvSpPr txBox="1"/>
              <p:nvPr/>
            </p:nvSpPr>
            <p:spPr>
              <a:xfrm>
                <a:off x="1046927" y="409642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8" name="CuadroTexto 57"/>
              <p:cNvSpPr txBox="1"/>
              <p:nvPr/>
            </p:nvSpPr>
            <p:spPr>
              <a:xfrm>
                <a:off x="1301966" y="41431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9" name="CuadroTexto 58"/>
              <p:cNvSpPr txBox="1"/>
              <p:nvPr/>
            </p:nvSpPr>
            <p:spPr>
              <a:xfrm>
                <a:off x="1596048" y="403445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0" name="CuadroTexto 59"/>
              <p:cNvSpPr txBox="1"/>
              <p:nvPr/>
            </p:nvSpPr>
            <p:spPr>
              <a:xfrm>
                <a:off x="2322884" y="46648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1" name="CuadroTexto 60"/>
              <p:cNvSpPr txBox="1"/>
              <p:nvPr/>
            </p:nvSpPr>
            <p:spPr>
              <a:xfrm>
                <a:off x="2311435" y="4300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2" name="CuadroTexto 61"/>
              <p:cNvSpPr txBox="1"/>
              <p:nvPr/>
            </p:nvSpPr>
            <p:spPr>
              <a:xfrm>
                <a:off x="2262851" y="492707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3" name="CuadroTexto 62"/>
              <p:cNvSpPr txBox="1"/>
              <p:nvPr/>
            </p:nvSpPr>
            <p:spPr>
              <a:xfrm>
                <a:off x="1685703" y="510354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4" name="CuadroTexto 63"/>
              <p:cNvSpPr txBox="1"/>
              <p:nvPr/>
            </p:nvSpPr>
            <p:spPr>
              <a:xfrm>
                <a:off x="2258491" y="51853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5" name="CuadroTexto 64"/>
              <p:cNvSpPr txBox="1"/>
              <p:nvPr/>
            </p:nvSpPr>
            <p:spPr>
              <a:xfrm>
                <a:off x="2475284" y="48172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6" name="CuadroTexto 65"/>
              <p:cNvSpPr txBox="1"/>
              <p:nvPr/>
            </p:nvSpPr>
            <p:spPr>
              <a:xfrm>
                <a:off x="1890923" y="531836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7" name="CuadroTexto 66"/>
              <p:cNvSpPr txBox="1"/>
              <p:nvPr/>
            </p:nvSpPr>
            <p:spPr>
              <a:xfrm>
                <a:off x="849150" y="533604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8" name="CuadroTexto 67"/>
              <p:cNvSpPr txBox="1"/>
              <p:nvPr/>
            </p:nvSpPr>
            <p:spPr>
              <a:xfrm>
                <a:off x="978855" y="476473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9" name="CuadroTexto 68"/>
              <p:cNvSpPr txBox="1"/>
              <p:nvPr/>
            </p:nvSpPr>
            <p:spPr>
              <a:xfrm>
                <a:off x="1115149" y="538544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0" name="CuadroTexto 69"/>
              <p:cNvSpPr txBox="1"/>
              <p:nvPr/>
            </p:nvSpPr>
            <p:spPr>
              <a:xfrm>
                <a:off x="1377087" y="52474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1" name="CuadroTexto 70"/>
              <p:cNvSpPr txBox="1"/>
              <p:nvPr/>
            </p:nvSpPr>
            <p:spPr>
              <a:xfrm>
                <a:off x="1654457" y="52666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2" name="CuadroTexto 71"/>
              <p:cNvSpPr txBox="1"/>
              <p:nvPr/>
            </p:nvSpPr>
            <p:spPr>
              <a:xfrm>
                <a:off x="2118835" y="544866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3" name="CuadroTexto 72"/>
              <p:cNvSpPr txBox="1"/>
              <p:nvPr/>
            </p:nvSpPr>
            <p:spPr>
              <a:xfrm>
                <a:off x="1777101" y="56444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4" name="CuadroTexto 73"/>
              <p:cNvSpPr txBox="1"/>
              <p:nvPr/>
            </p:nvSpPr>
            <p:spPr>
              <a:xfrm>
                <a:off x="1290124" y="565280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5" name="CuadroTexto 74"/>
              <p:cNvSpPr txBox="1"/>
              <p:nvPr/>
            </p:nvSpPr>
            <p:spPr>
              <a:xfrm>
                <a:off x="1836062" y="39956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6" name="CuadroTexto 75"/>
              <p:cNvSpPr txBox="1"/>
              <p:nvPr/>
            </p:nvSpPr>
            <p:spPr>
              <a:xfrm>
                <a:off x="2071089" y="408734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7" name="CuadroTexto 76"/>
              <p:cNvSpPr txBox="1"/>
              <p:nvPr/>
            </p:nvSpPr>
            <p:spPr>
              <a:xfrm>
                <a:off x="784917" y="410145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8" name="CuadroTexto 77"/>
              <p:cNvSpPr txBox="1"/>
              <p:nvPr/>
            </p:nvSpPr>
            <p:spPr>
              <a:xfrm>
                <a:off x="1098083" y="43680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9" name="CuadroTexto 78"/>
              <p:cNvSpPr txBox="1"/>
              <p:nvPr/>
            </p:nvSpPr>
            <p:spPr>
              <a:xfrm>
                <a:off x="1863604" y="49659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0" name="CuadroTexto 79"/>
              <p:cNvSpPr txBox="1"/>
              <p:nvPr/>
            </p:nvSpPr>
            <p:spPr>
              <a:xfrm>
                <a:off x="671143" y="50333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1" name="CuadroTexto 80"/>
              <p:cNvSpPr txBox="1"/>
              <p:nvPr/>
            </p:nvSpPr>
            <p:spPr>
              <a:xfrm>
                <a:off x="1759397" y="439540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2" name="CuadroTexto 81"/>
              <p:cNvSpPr txBox="1"/>
              <p:nvPr/>
            </p:nvSpPr>
            <p:spPr>
              <a:xfrm>
                <a:off x="1191148" y="392773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3" name="CuadroTexto 82"/>
              <p:cNvSpPr txBox="1"/>
              <p:nvPr/>
            </p:nvSpPr>
            <p:spPr>
              <a:xfrm>
                <a:off x="1514801" y="5482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4" name="CuadroTexto 83"/>
              <p:cNvSpPr txBox="1"/>
              <p:nvPr/>
            </p:nvSpPr>
            <p:spPr>
              <a:xfrm>
                <a:off x="1766077" y="545117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5" name="CuadroTexto 84"/>
              <p:cNvSpPr txBox="1"/>
              <p:nvPr/>
            </p:nvSpPr>
            <p:spPr>
              <a:xfrm>
                <a:off x="1944684" y="4523682"/>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grpSp>
        <p:sp>
          <p:nvSpPr>
            <p:cNvPr id="86" name="Elipse 85"/>
            <p:cNvSpPr/>
            <p:nvPr/>
          </p:nvSpPr>
          <p:spPr>
            <a:xfrm rot="2954076">
              <a:off x="1091255" y="4234818"/>
              <a:ext cx="636673" cy="10172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rmAutofit/>
            </a:bodyPr>
            <a:lstStyle/>
            <a:p>
              <a:pPr algn="ctr"/>
              <a:endParaRPr lang="en-US" dirty="0"/>
            </a:p>
          </p:txBody>
        </p:sp>
        <p:sp>
          <p:nvSpPr>
            <p:cNvPr id="87" name="Elipse 86"/>
            <p:cNvSpPr/>
            <p:nvPr/>
          </p:nvSpPr>
          <p:spPr>
            <a:xfrm>
              <a:off x="1287655" y="4472605"/>
              <a:ext cx="952729" cy="3388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8" name="CuadroTexto 87"/>
            <p:cNvSpPr txBox="1"/>
            <p:nvPr/>
          </p:nvSpPr>
          <p:spPr>
            <a:xfrm>
              <a:off x="1296615" y="4434993"/>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 #2</a:t>
              </a:r>
              <a:endParaRPr lang="en-US" sz="1200" dirty="0">
                <a:solidFill>
                  <a:schemeClr val="bg1"/>
                </a:solidFill>
              </a:endParaRPr>
            </a:p>
          </p:txBody>
        </p:sp>
        <p:sp>
          <p:nvSpPr>
            <p:cNvPr id="129" name="CuadroTexto 128"/>
            <p:cNvSpPr txBox="1"/>
            <p:nvPr/>
          </p:nvSpPr>
          <p:spPr>
            <a:xfrm>
              <a:off x="846944" y="4721268"/>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 #1</a:t>
              </a:r>
              <a:endParaRPr lang="en-US" sz="1200" dirty="0">
                <a:solidFill>
                  <a:schemeClr val="bg1"/>
                </a:solidFill>
              </a:endParaRPr>
            </a:p>
          </p:txBody>
        </p:sp>
      </p:grpSp>
    </p:spTree>
    <p:extLst>
      <p:ext uri="{BB962C8B-B14F-4D97-AF65-F5344CB8AC3E}">
        <p14:creationId xmlns:p14="http://schemas.microsoft.com/office/powerpoint/2010/main" val="42876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wipe(left)">
                                      <p:cBhvr>
                                        <p:cTn id="22" dur="500"/>
                                        <p:tgtEl>
                                          <p:spTgt spid="230"/>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22" presetClass="entr" presetSubtype="8"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8"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0" grpId="0"/>
      <p:bldP spid="11" grpId="0" animBg="1"/>
      <p:bldP spid="13" grpId="0" animBg="1"/>
      <p:bldP spid="14" grpId="0" animBg="1"/>
      <p:bldP spid="38" grpId="0" animBg="1"/>
      <p:bldP spid="15" grpId="0" animBg="1"/>
      <p:bldP spid="12"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Outline</a:t>
            </a:r>
            <a:endParaRPr lang="en-US" dirty="0"/>
          </a:p>
        </p:txBody>
      </p:sp>
      <p:sp>
        <p:nvSpPr>
          <p:cNvPr id="3" name="Marcador de contenido 2"/>
          <p:cNvSpPr>
            <a:spLocks noGrp="1"/>
          </p:cNvSpPr>
          <p:nvPr>
            <p:ph idx="1"/>
          </p:nvPr>
        </p:nvSpPr>
        <p:spPr/>
        <p:txBody>
          <a:bodyPr/>
          <a:lstStyle/>
          <a:p>
            <a:pPr>
              <a:lnSpc>
                <a:spcPct val="120000"/>
              </a:lnSpc>
            </a:pPr>
            <a:r>
              <a:rPr lang="en-US" dirty="0"/>
              <a:t>Overview of specification </a:t>
            </a:r>
            <a:r>
              <a:rPr lang="en-US" dirty="0" smtClean="0"/>
              <a:t>mining</a:t>
            </a:r>
          </a:p>
          <a:p>
            <a:pPr>
              <a:lnSpc>
                <a:spcPct val="120000"/>
              </a:lnSpc>
            </a:pPr>
            <a:endParaRPr lang="en-US" dirty="0"/>
          </a:p>
          <a:p>
            <a:pPr>
              <a:lnSpc>
                <a:spcPct val="120000"/>
              </a:lnSpc>
            </a:pPr>
            <a:r>
              <a:rPr lang="en-US" b="1" dirty="0">
                <a:solidFill>
                  <a:schemeClr val="accent2"/>
                </a:solidFill>
              </a:rPr>
              <a:t>Modeling behavioral </a:t>
            </a:r>
            <a:r>
              <a:rPr lang="en-US" b="1" dirty="0" smtClean="0">
                <a:solidFill>
                  <a:schemeClr val="accent2"/>
                </a:solidFill>
              </a:rPr>
              <a:t>properties</a:t>
            </a:r>
          </a:p>
          <a:p>
            <a:pPr>
              <a:lnSpc>
                <a:spcPct val="120000"/>
              </a:lnSpc>
            </a:pPr>
            <a:endParaRPr lang="en-US" dirty="0"/>
          </a:p>
          <a:p>
            <a:pPr>
              <a:lnSpc>
                <a:spcPct val="120000"/>
              </a:lnSpc>
            </a:pPr>
            <a:r>
              <a:rPr lang="en-US" dirty="0"/>
              <a:t>Mining </a:t>
            </a:r>
            <a:r>
              <a:rPr lang="en-US" dirty="0" smtClean="0"/>
              <a:t>algorithm</a:t>
            </a:r>
          </a:p>
          <a:p>
            <a:pPr>
              <a:lnSpc>
                <a:spcPct val="120000"/>
              </a:lnSpc>
            </a:pPr>
            <a:endParaRPr lang="en-US" dirty="0"/>
          </a:p>
          <a:p>
            <a:pPr>
              <a:lnSpc>
                <a:spcPct val="120000"/>
              </a:lnSpc>
            </a:pPr>
            <a:r>
              <a:rPr lang="en-US" dirty="0"/>
              <a:t>Results and conclusions</a:t>
            </a:r>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11</a:t>
            </a:fld>
            <a:endParaRPr lang="en-US"/>
          </a:p>
        </p:txBody>
      </p:sp>
    </p:spTree>
    <p:extLst>
      <p:ext uri="{BB962C8B-B14F-4D97-AF65-F5344CB8AC3E}">
        <p14:creationId xmlns:p14="http://schemas.microsoft.com/office/powerpoint/2010/main" val="3718231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Properties</a:t>
            </a:r>
            <a:endParaRPr lang="en-US" dirty="0"/>
          </a:p>
        </p:txBody>
      </p:sp>
      <p:sp>
        <p:nvSpPr>
          <p:cNvPr id="3" name="Marcador de contenido 2"/>
          <p:cNvSpPr>
            <a:spLocks noGrp="1"/>
          </p:cNvSpPr>
          <p:nvPr>
            <p:ph idx="1"/>
          </p:nvPr>
        </p:nvSpPr>
        <p:spPr/>
        <p:txBody>
          <a:bodyPr>
            <a:normAutofit lnSpcReduction="10000"/>
          </a:bodyPr>
          <a:lstStyle/>
          <a:p>
            <a:r>
              <a:rPr lang="en-US" dirty="0" smtClean="0"/>
              <a:t>Behavioral properties</a:t>
            </a:r>
          </a:p>
          <a:p>
            <a:pPr lvl="1"/>
            <a:r>
              <a:rPr lang="en-US" dirty="0" smtClean="0"/>
              <a:t>Speed-independence</a:t>
            </a:r>
          </a:p>
          <a:p>
            <a:pPr lvl="1"/>
            <a:r>
              <a:rPr lang="en-US" dirty="0" smtClean="0"/>
              <a:t>Delay-insensitive interfacing</a:t>
            </a:r>
          </a:p>
          <a:p>
            <a:pPr lvl="1"/>
            <a:r>
              <a:rPr lang="en-US" dirty="0" smtClean="0"/>
              <a:t>Multiple independent environments</a:t>
            </a:r>
          </a:p>
          <a:p>
            <a:pPr lvl="1"/>
            <a:r>
              <a:rPr lang="en-US" dirty="0" smtClean="0"/>
              <a:t>…</a:t>
            </a:r>
          </a:p>
          <a:p>
            <a:r>
              <a:rPr lang="en-US" dirty="0" smtClean="0"/>
              <a:t>Properties of the specification model</a:t>
            </a:r>
          </a:p>
          <a:p>
            <a:pPr lvl="1"/>
            <a:r>
              <a:rPr lang="en-US" dirty="0" smtClean="0"/>
              <a:t>Marked Graph</a:t>
            </a:r>
          </a:p>
          <a:p>
            <a:pPr lvl="1"/>
            <a:r>
              <a:rPr lang="en-US" dirty="0" smtClean="0"/>
              <a:t>Free Choice</a:t>
            </a:r>
          </a:p>
          <a:p>
            <a:pPr lvl="1"/>
            <a:r>
              <a:rPr lang="en-US" dirty="0" smtClean="0"/>
              <a:t>…</a:t>
            </a:r>
            <a:endParaRPr lang="en-US" dirty="0"/>
          </a:p>
          <a:p>
            <a:pPr>
              <a:spcBef>
                <a:spcPts val="1200"/>
              </a:spcBef>
              <a:buFont typeface="Wingdings" panose="05000000000000000000" pitchFamily="2" charset="2"/>
              <a:buChar char="Ø"/>
            </a:pPr>
            <a:r>
              <a:rPr lang="en-US" dirty="0" smtClean="0"/>
              <a:t>All properties modeled using SAT</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12</a:t>
            </a:fld>
            <a:endParaRPr lang="en-US"/>
          </a:p>
        </p:txBody>
      </p:sp>
    </p:spTree>
    <p:extLst>
      <p:ext uri="{BB962C8B-B14F-4D97-AF65-F5344CB8AC3E}">
        <p14:creationId xmlns:p14="http://schemas.microsoft.com/office/powerpoint/2010/main" val="2283959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Modeling properties using SAT</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13</a:t>
            </a:fld>
            <a:endParaRPr lang="en-US"/>
          </a:p>
        </p:txBody>
      </p:sp>
      <mc:AlternateContent xmlns:mc="http://schemas.openxmlformats.org/markup-compatibility/2006" xmlns:a14="http://schemas.microsoft.com/office/drawing/2010/main">
        <mc:Choice Requires="a14">
          <p:sp>
            <p:nvSpPr>
              <p:cNvPr id="127" name="Marcador de contenido 126"/>
              <p:cNvSpPr>
                <a:spLocks noGrp="1"/>
              </p:cNvSpPr>
              <p:nvPr>
                <p:ph idx="1"/>
              </p:nvPr>
            </p:nvSpPr>
            <p:spPr>
              <a:xfrm>
                <a:off x="457200" y="980729"/>
                <a:ext cx="8229600" cy="2627312"/>
              </a:xfrm>
            </p:spPr>
            <p:txBody>
              <a:bodyPr>
                <a:normAutofit fontScale="92500" lnSpcReduction="10000"/>
              </a:bodyPr>
              <a:lstStyle/>
              <a:p>
                <a:r>
                  <a:rPr lang="en-US" sz="2800" dirty="0" smtClean="0"/>
                  <a:t>Finding a </a:t>
                </a:r>
                <a:r>
                  <a:rPr lang="en-US" sz="2800" i="1" dirty="0" smtClean="0"/>
                  <a:t>subset</a:t>
                </a:r>
                <a:r>
                  <a:rPr lang="en-US" sz="2800" dirty="0" smtClean="0"/>
                  <a:t> of the LTS which satisfies properties</a:t>
                </a:r>
              </a:p>
              <a:p>
                <a:endParaRPr lang="en-US" sz="2800" dirty="0" smtClean="0"/>
              </a:p>
              <a:p>
                <a:r>
                  <a:rPr lang="en-US" sz="2800" dirty="0" smtClean="0"/>
                  <a:t>A Boolean variable </a:t>
                </a:r>
                <a14:m>
                  <m:oMath xmlns:m="http://schemas.openxmlformats.org/officeDocument/2006/math">
                    <m:sSub>
                      <m:sSubPr>
                        <m:ctrlPr>
                          <a:rPr lang="en-US" sz="2800" b="0" i="1" smtClean="0">
                            <a:solidFill>
                              <a:schemeClr val="accent4"/>
                            </a:solidFill>
                            <a:latin typeface="Cambria Math" panose="02040503050406030204" pitchFamily="18" charset="0"/>
                          </a:rPr>
                        </m:ctrlPr>
                      </m:sSubPr>
                      <m:e>
                        <m:r>
                          <a:rPr lang="en-US" sz="2800" b="0" i="1" smtClean="0">
                            <a:solidFill>
                              <a:schemeClr val="accent4"/>
                            </a:solidFill>
                            <a:latin typeface="Cambria Math" panose="02040503050406030204" pitchFamily="18" charset="0"/>
                          </a:rPr>
                          <m:t>𝑡</m:t>
                        </m:r>
                      </m:e>
                      <m:sub>
                        <m:r>
                          <a:rPr lang="en-US" sz="2800" b="0" i="1" smtClean="0">
                            <a:solidFill>
                              <a:schemeClr val="accent4"/>
                            </a:solidFill>
                            <a:latin typeface="Cambria Math" panose="02040503050406030204" pitchFamily="18" charset="0"/>
                          </a:rPr>
                          <m:t>𝑖</m:t>
                        </m:r>
                      </m:sub>
                    </m:sSub>
                  </m:oMath>
                </a14:m>
                <a:r>
                  <a:rPr lang="en-US" sz="2800" dirty="0" smtClean="0"/>
                  <a:t> for every </a:t>
                </a:r>
                <a:r>
                  <a:rPr lang="en-US" sz="2800" i="1" dirty="0" smtClean="0"/>
                  <a:t>transition </a:t>
                </a:r>
                <a:r>
                  <a:rPr lang="en-US" sz="2800" dirty="0" smtClean="0"/>
                  <a:t>of the LTS</a:t>
                </a:r>
              </a:p>
              <a:p>
                <a:pPr lvl="1"/>
                <a:r>
                  <a:rPr lang="en-US" sz="2400" dirty="0" smtClean="0"/>
                  <a:t>Indicates if transition is part of subset</a:t>
                </a:r>
              </a:p>
              <a:p>
                <a:pPr lvl="1"/>
                <a:endParaRPr lang="en-US" sz="2400" dirty="0" smtClean="0"/>
              </a:p>
              <a:p>
                <a:r>
                  <a:rPr lang="en-US" sz="2800" dirty="0" smtClean="0"/>
                  <a:t>Desired properties modeled as SAT formulas</a:t>
                </a:r>
              </a:p>
            </p:txBody>
          </p:sp>
        </mc:Choice>
        <mc:Fallback xmlns="">
          <p:sp>
            <p:nvSpPr>
              <p:cNvPr id="127" name="Marcador de contenido 126"/>
              <p:cNvSpPr>
                <a:spLocks noGrp="1" noRot="1" noChangeAspect="1" noMove="1" noResize="1" noEditPoints="1" noAdjustHandles="1" noChangeArrowheads="1" noChangeShapeType="1" noTextEdit="1"/>
              </p:cNvSpPr>
              <p:nvPr>
                <p:ph idx="1"/>
              </p:nvPr>
            </p:nvSpPr>
            <p:spPr>
              <a:xfrm>
                <a:off x="457200" y="980729"/>
                <a:ext cx="8229600" cy="2627312"/>
              </a:xfrm>
              <a:blipFill rotWithShape="0">
                <a:blip r:embed="rId3"/>
                <a:stretch>
                  <a:fillRect l="-1111" t="-3480" b="-928"/>
                </a:stretch>
              </a:blipFill>
            </p:spPr>
            <p:txBody>
              <a:bodyPr/>
              <a:lstStyle/>
              <a:p>
                <a:r>
                  <a:rPr lang="en-US">
                    <a:noFill/>
                  </a:rPr>
                  <a:t> </a:t>
                </a:r>
              </a:p>
            </p:txBody>
          </p:sp>
        </mc:Fallback>
      </mc:AlternateContent>
      <p:sp>
        <p:nvSpPr>
          <p:cNvPr id="150" name="Elipse 149"/>
          <p:cNvSpPr/>
          <p:nvPr/>
        </p:nvSpPr>
        <p:spPr>
          <a:xfrm>
            <a:off x="833543" y="393216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Elipse 150"/>
          <p:cNvSpPr/>
          <p:nvPr/>
        </p:nvSpPr>
        <p:spPr>
          <a:xfrm>
            <a:off x="833543" y="5598497"/>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Arco 151"/>
          <p:cNvSpPr/>
          <p:nvPr/>
        </p:nvSpPr>
        <p:spPr>
          <a:xfrm rot="16200000">
            <a:off x="252123" y="4874470"/>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Arco 152"/>
          <p:cNvSpPr/>
          <p:nvPr/>
        </p:nvSpPr>
        <p:spPr>
          <a:xfrm rot="5400000">
            <a:off x="326831" y="4871297"/>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Elipse 153"/>
          <p:cNvSpPr/>
          <p:nvPr/>
        </p:nvSpPr>
        <p:spPr>
          <a:xfrm>
            <a:off x="3132777" y="393216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5" name="Elipse 154"/>
          <p:cNvSpPr/>
          <p:nvPr/>
        </p:nvSpPr>
        <p:spPr>
          <a:xfrm>
            <a:off x="3132777" y="5598497"/>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Arco 155"/>
          <p:cNvSpPr/>
          <p:nvPr/>
        </p:nvSpPr>
        <p:spPr>
          <a:xfrm rot="16200000">
            <a:off x="2551357" y="4874470"/>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Arco 156"/>
          <p:cNvSpPr/>
          <p:nvPr/>
        </p:nvSpPr>
        <p:spPr>
          <a:xfrm rot="5400000">
            <a:off x="2626065" y="4871297"/>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Arco 157"/>
          <p:cNvSpPr/>
          <p:nvPr/>
        </p:nvSpPr>
        <p:spPr>
          <a:xfrm>
            <a:off x="1111463" y="395877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Arco 158"/>
          <p:cNvSpPr/>
          <p:nvPr/>
        </p:nvSpPr>
        <p:spPr>
          <a:xfrm flipH="1" flipV="1">
            <a:off x="1100619" y="576109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CuadroTexto 159"/>
          <p:cNvSpPr txBox="1"/>
          <p:nvPr/>
        </p:nvSpPr>
        <p:spPr>
          <a:xfrm>
            <a:off x="539552" y="4647676"/>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1" name="CuadroTexto 160"/>
          <p:cNvSpPr txBox="1"/>
          <p:nvPr/>
        </p:nvSpPr>
        <p:spPr>
          <a:xfrm>
            <a:off x="1017324" y="4640084"/>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2" name="CuadroTexto 161"/>
          <p:cNvSpPr txBox="1"/>
          <p:nvPr/>
        </p:nvSpPr>
        <p:spPr>
          <a:xfrm>
            <a:off x="2852961" y="4643010"/>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3" name="CuadroTexto 162"/>
          <p:cNvSpPr txBox="1"/>
          <p:nvPr/>
        </p:nvSpPr>
        <p:spPr>
          <a:xfrm>
            <a:off x="1936178" y="5500741"/>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64" name="CuadroTexto 163"/>
          <p:cNvSpPr txBox="1"/>
          <p:nvPr/>
        </p:nvSpPr>
        <p:spPr>
          <a:xfrm>
            <a:off x="2126773" y="3645024"/>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uadroTexto 2"/>
              <p:cNvSpPr txBox="1"/>
              <p:nvPr/>
            </p:nvSpPr>
            <p:spPr>
              <a:xfrm>
                <a:off x="612165" y="4907297"/>
                <a:ext cx="242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1</m:t>
                          </m:r>
                        </m:sub>
                      </m:sSub>
                    </m:oMath>
                  </m:oMathPara>
                </a14:m>
                <a:endParaRPr lang="en-US" dirty="0">
                  <a:solidFill>
                    <a:schemeClr val="accent4"/>
                  </a:solidFill>
                </a:endParaRPr>
              </a:p>
            </p:txBody>
          </p:sp>
        </mc:Choice>
        <mc:Fallback xmlns="">
          <p:sp>
            <p:nvSpPr>
              <p:cNvPr id="3" name="CuadroTexto 2"/>
              <p:cNvSpPr txBox="1">
                <a:spLocks noRot="1" noChangeAspect="1" noMove="1" noResize="1" noEditPoints="1" noAdjustHandles="1" noChangeArrowheads="1" noChangeShapeType="1" noTextEdit="1"/>
              </p:cNvSpPr>
              <p:nvPr/>
            </p:nvSpPr>
            <p:spPr>
              <a:xfrm>
                <a:off x="612165" y="4907297"/>
                <a:ext cx="242887" cy="276999"/>
              </a:xfrm>
              <a:prstGeom prst="rect">
                <a:avLst/>
              </a:prstGeom>
              <a:blipFill rotWithShape="0">
                <a:blip r:embed="rId4"/>
                <a:stretch>
                  <a:fillRect l="-20000" r="-750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CuadroTexto 169"/>
              <p:cNvSpPr txBox="1"/>
              <p:nvPr/>
            </p:nvSpPr>
            <p:spPr>
              <a:xfrm>
                <a:off x="1089324" y="4917157"/>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2</m:t>
                          </m:r>
                        </m:sub>
                      </m:sSub>
                    </m:oMath>
                  </m:oMathPara>
                </a14:m>
                <a:endParaRPr lang="en-US" dirty="0">
                  <a:solidFill>
                    <a:schemeClr val="accent4"/>
                  </a:solidFill>
                </a:endParaRPr>
              </a:p>
            </p:txBody>
          </p:sp>
        </mc:Choice>
        <mc:Fallback xmlns="">
          <p:sp>
            <p:nvSpPr>
              <p:cNvPr id="170" name="CuadroTexto 169"/>
              <p:cNvSpPr txBox="1">
                <a:spLocks noRot="1" noChangeAspect="1" noMove="1" noResize="1" noEditPoints="1" noAdjustHandles="1" noChangeArrowheads="1" noChangeShapeType="1" noTextEdit="1"/>
              </p:cNvSpPr>
              <p:nvPr/>
            </p:nvSpPr>
            <p:spPr>
              <a:xfrm>
                <a:off x="1089324" y="4917157"/>
                <a:ext cx="248208" cy="276999"/>
              </a:xfrm>
              <a:prstGeom prst="rect">
                <a:avLst/>
              </a:prstGeom>
              <a:blipFill rotWithShape="0">
                <a:blip r:embed="rId5"/>
                <a:stretch>
                  <a:fillRect l="-22500" r="-75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CuadroTexto 170"/>
              <p:cNvSpPr txBox="1"/>
              <p:nvPr/>
            </p:nvSpPr>
            <p:spPr>
              <a:xfrm>
                <a:off x="2206671" y="3957018"/>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3</m:t>
                          </m:r>
                        </m:sub>
                      </m:sSub>
                    </m:oMath>
                  </m:oMathPara>
                </a14:m>
                <a:endParaRPr lang="en-US" dirty="0">
                  <a:solidFill>
                    <a:schemeClr val="accent4"/>
                  </a:solidFill>
                </a:endParaRPr>
              </a:p>
            </p:txBody>
          </p:sp>
        </mc:Choice>
        <mc:Fallback xmlns="">
          <p:sp>
            <p:nvSpPr>
              <p:cNvPr id="171" name="CuadroTexto 170"/>
              <p:cNvSpPr txBox="1">
                <a:spLocks noRot="1" noChangeAspect="1" noMove="1" noResize="1" noEditPoints="1" noAdjustHandles="1" noChangeArrowheads="1" noChangeShapeType="1" noTextEdit="1"/>
              </p:cNvSpPr>
              <p:nvPr/>
            </p:nvSpPr>
            <p:spPr>
              <a:xfrm>
                <a:off x="2206671" y="3957018"/>
                <a:ext cx="248208" cy="276999"/>
              </a:xfrm>
              <a:prstGeom prst="rect">
                <a:avLst/>
              </a:prstGeom>
              <a:blipFill rotWithShape="0">
                <a:blip r:embed="rId6"/>
                <a:stretch>
                  <a:fillRect l="-21951" r="-4878" b="-15217"/>
                </a:stretch>
              </a:blipFill>
            </p:spPr>
            <p:txBody>
              <a:bodyPr/>
              <a:lstStyle/>
              <a:p>
                <a:r>
                  <a:rPr lang="en-US">
                    <a:noFill/>
                  </a:rPr>
                  <a:t> </a:t>
                </a:r>
              </a:p>
            </p:txBody>
          </p:sp>
        </mc:Fallback>
      </mc:AlternateContent>
      <p:sp>
        <p:nvSpPr>
          <p:cNvPr id="172" name="CuadroTexto 171"/>
          <p:cNvSpPr txBox="1"/>
          <p:nvPr/>
        </p:nvSpPr>
        <p:spPr>
          <a:xfrm>
            <a:off x="3306174" y="463476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74" name="CuadroTexto 173"/>
              <p:cNvSpPr txBox="1"/>
              <p:nvPr/>
            </p:nvSpPr>
            <p:spPr>
              <a:xfrm>
                <a:off x="2003072" y="5825830"/>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4</m:t>
                          </m:r>
                        </m:sub>
                      </m:sSub>
                    </m:oMath>
                  </m:oMathPara>
                </a14:m>
                <a:endParaRPr lang="en-US" dirty="0">
                  <a:solidFill>
                    <a:schemeClr val="accent4"/>
                  </a:solidFill>
                </a:endParaRPr>
              </a:p>
            </p:txBody>
          </p:sp>
        </mc:Choice>
        <mc:Fallback xmlns="">
          <p:sp>
            <p:nvSpPr>
              <p:cNvPr id="174" name="CuadroTexto 173"/>
              <p:cNvSpPr txBox="1">
                <a:spLocks noRot="1" noChangeAspect="1" noMove="1" noResize="1" noEditPoints="1" noAdjustHandles="1" noChangeArrowheads="1" noChangeShapeType="1" noTextEdit="1"/>
              </p:cNvSpPr>
              <p:nvPr/>
            </p:nvSpPr>
            <p:spPr>
              <a:xfrm>
                <a:off x="2003072" y="5825830"/>
                <a:ext cx="248208" cy="276999"/>
              </a:xfrm>
              <a:prstGeom prst="rect">
                <a:avLst/>
              </a:prstGeom>
              <a:blipFill rotWithShape="0">
                <a:blip r:embed="rId7"/>
                <a:stretch>
                  <a:fillRect l="-22500" r="-75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CuadroTexto 174"/>
              <p:cNvSpPr txBox="1"/>
              <p:nvPr/>
            </p:nvSpPr>
            <p:spPr>
              <a:xfrm>
                <a:off x="2924143" y="4894920"/>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5</m:t>
                          </m:r>
                        </m:sub>
                      </m:sSub>
                    </m:oMath>
                  </m:oMathPara>
                </a14:m>
                <a:endParaRPr lang="en-US" dirty="0">
                  <a:solidFill>
                    <a:schemeClr val="accent4"/>
                  </a:solidFill>
                </a:endParaRPr>
              </a:p>
            </p:txBody>
          </p:sp>
        </mc:Choice>
        <mc:Fallback xmlns="">
          <p:sp>
            <p:nvSpPr>
              <p:cNvPr id="175" name="CuadroTexto 174"/>
              <p:cNvSpPr txBox="1">
                <a:spLocks noRot="1" noChangeAspect="1" noMove="1" noResize="1" noEditPoints="1" noAdjustHandles="1" noChangeArrowheads="1" noChangeShapeType="1" noTextEdit="1"/>
              </p:cNvSpPr>
              <p:nvPr/>
            </p:nvSpPr>
            <p:spPr>
              <a:xfrm>
                <a:off x="2924143" y="4894920"/>
                <a:ext cx="248208" cy="276999"/>
              </a:xfrm>
              <a:prstGeom prst="rect">
                <a:avLst/>
              </a:prstGeom>
              <a:blipFill rotWithShape="0">
                <a:blip r:embed="rId8"/>
                <a:stretch>
                  <a:fillRect l="-22500" r="-1000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CuadroTexto 175"/>
              <p:cNvSpPr txBox="1"/>
              <p:nvPr/>
            </p:nvSpPr>
            <p:spPr>
              <a:xfrm>
                <a:off x="3365024" y="4888016"/>
                <a:ext cx="24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6</m:t>
                          </m:r>
                        </m:sub>
                      </m:sSub>
                    </m:oMath>
                  </m:oMathPara>
                </a14:m>
                <a:endParaRPr lang="en-US" dirty="0">
                  <a:solidFill>
                    <a:schemeClr val="accent4"/>
                  </a:solidFill>
                </a:endParaRPr>
              </a:p>
            </p:txBody>
          </p:sp>
        </mc:Choice>
        <mc:Fallback xmlns="">
          <p:sp>
            <p:nvSpPr>
              <p:cNvPr id="176" name="CuadroTexto 175"/>
              <p:cNvSpPr txBox="1">
                <a:spLocks noRot="1" noChangeAspect="1" noMove="1" noResize="1" noEditPoints="1" noAdjustHandles="1" noChangeArrowheads="1" noChangeShapeType="1" noTextEdit="1"/>
              </p:cNvSpPr>
              <p:nvPr/>
            </p:nvSpPr>
            <p:spPr>
              <a:xfrm>
                <a:off x="3365024" y="4888016"/>
                <a:ext cx="248209" cy="276999"/>
              </a:xfrm>
              <a:prstGeom prst="rect">
                <a:avLst/>
              </a:prstGeom>
              <a:blipFill rotWithShape="0">
                <a:blip r:embed="rId9"/>
                <a:stretch>
                  <a:fillRect l="-19512" r="-731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Marcador de contenido 126"/>
              <p:cNvSpPr txBox="1">
                <a:spLocks/>
              </p:cNvSpPr>
              <p:nvPr/>
            </p:nvSpPr>
            <p:spPr>
              <a:xfrm>
                <a:off x="3778643" y="3754016"/>
                <a:ext cx="4908157" cy="262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Example property:</a:t>
                </a:r>
              </a:p>
              <a:p>
                <a:pPr lvl="1"/>
                <a:r>
                  <a:rPr lang="en-US" sz="2000" dirty="0" smtClean="0"/>
                  <a:t>Cannot remove output transition arcs</a:t>
                </a:r>
                <a:br>
                  <a:rPr lang="en-US" sz="2000" dirty="0" smtClean="0"/>
                </a:br>
                <a:r>
                  <a:rPr lang="en-US" sz="2000" dirty="0" smtClean="0"/>
                  <a:t>except if state is unreachable</a:t>
                </a:r>
                <a:endParaRPr lang="en-US" sz="2000" dirty="0"/>
              </a:p>
              <a:p>
                <a:pPr marL="0" indent="0" algn="ctr">
                  <a:lnSpc>
                    <a:spcPct val="150000"/>
                  </a:lnSpc>
                  <a:spcBef>
                    <a:spcPts val="1200"/>
                  </a:spcBef>
                  <a:buNone/>
                </a:pPr>
                <a14:m>
                  <m:oMathPara xmlns:m="http://schemas.openxmlformats.org/officeDocument/2006/math">
                    <m:oMathParaPr>
                      <m:jc m:val="centerGroup"/>
                    </m:oMathParaPr>
                    <m:oMath xmlns:m="http://schemas.openxmlformats.org/officeDocument/2006/math">
                      <m:sSub>
                        <m:sSubPr>
                          <m:ctrlPr>
                            <a:rPr lang="es-ES" sz="2400" b="0" i="1" smtClean="0">
                              <a:solidFill>
                                <a:schemeClr val="accent3"/>
                              </a:solidFill>
                              <a:latin typeface="Cambria Math" panose="02040503050406030204" pitchFamily="18" charset="0"/>
                            </a:rPr>
                          </m:ctrlPr>
                        </m:sSubPr>
                        <m:e>
                          <m:r>
                            <a:rPr lang="es-ES" sz="2400" b="0" i="1" smtClean="0">
                              <a:solidFill>
                                <a:schemeClr val="accent3"/>
                              </a:solidFill>
                              <a:latin typeface="Cambria Math" panose="02040503050406030204" pitchFamily="18" charset="0"/>
                            </a:rPr>
                            <m:t>𝑡</m:t>
                          </m:r>
                        </m:e>
                        <m:sub>
                          <m:r>
                            <a:rPr lang="es-ES" sz="2400" b="0" i="1" smtClean="0">
                              <a:solidFill>
                                <a:schemeClr val="accent3"/>
                              </a:solidFill>
                              <a:latin typeface="Cambria Math" panose="02040503050406030204" pitchFamily="18" charset="0"/>
                            </a:rPr>
                            <m:t>1</m:t>
                          </m:r>
                        </m:sub>
                      </m:sSub>
                      <m:r>
                        <a:rPr lang="es-ES" sz="2400" b="0" i="1" smtClean="0">
                          <a:latin typeface="Cambria Math" panose="02040503050406030204" pitchFamily="18" charset="0"/>
                          <a:ea typeface="Cambria Math" panose="02040503050406030204" pitchFamily="18" charset="0"/>
                        </a:rPr>
                        <m:t>⟹</m:t>
                      </m:r>
                      <m:sSub>
                        <m:sSubPr>
                          <m:ctrlPr>
                            <a:rPr lang="es-ES" sz="2400" b="0" i="1" smtClean="0">
                              <a:solidFill>
                                <a:schemeClr val="accent2"/>
                              </a:solidFill>
                              <a:latin typeface="Cambria Math" panose="02040503050406030204" pitchFamily="18" charset="0"/>
                              <a:ea typeface="Cambria Math" panose="02040503050406030204" pitchFamily="18" charset="0"/>
                            </a:rPr>
                          </m:ctrlPr>
                        </m:sSubPr>
                        <m:e>
                          <m:r>
                            <a:rPr lang="es-ES" sz="2400" b="0" i="1" smtClean="0">
                              <a:solidFill>
                                <a:schemeClr val="accent2"/>
                              </a:solidFill>
                              <a:latin typeface="Cambria Math" panose="02040503050406030204" pitchFamily="18" charset="0"/>
                              <a:ea typeface="Cambria Math" panose="02040503050406030204" pitchFamily="18" charset="0"/>
                            </a:rPr>
                            <m:t>𝑡</m:t>
                          </m:r>
                        </m:e>
                        <m:sub>
                          <m:r>
                            <a:rPr lang="es-ES" sz="2400" b="0" i="1" smtClean="0">
                              <a:solidFill>
                                <a:schemeClr val="accent2"/>
                              </a:solidFill>
                              <a:latin typeface="Cambria Math" panose="02040503050406030204" pitchFamily="18" charset="0"/>
                              <a:ea typeface="Cambria Math" panose="02040503050406030204" pitchFamily="18" charset="0"/>
                            </a:rPr>
                            <m:t>3</m:t>
                          </m:r>
                        </m:sub>
                      </m:sSub>
                    </m:oMath>
                  </m:oMathPara>
                </a14:m>
                <a:endParaRPr lang="en-US" sz="2400" dirty="0" smtClean="0"/>
              </a:p>
              <a:p>
                <a:pPr marL="0" indent="0" algn="ctr">
                  <a:lnSpc>
                    <a:spcPct val="150000"/>
                  </a:lnSpc>
                  <a:spcBef>
                    <a:spcPts val="1200"/>
                  </a:spcBef>
                  <a:buNone/>
                </a:pPr>
                <a14:m>
                  <m:oMathPara xmlns:m="http://schemas.openxmlformats.org/officeDocument/2006/math">
                    <m:oMathParaPr>
                      <m:jc m:val="centerGroup"/>
                    </m:oMathParaPr>
                    <m:oMath xmlns:m="http://schemas.openxmlformats.org/officeDocument/2006/math">
                      <m:sSub>
                        <m:sSubPr>
                          <m:ctrlPr>
                            <a:rPr lang="es-ES" sz="2400" i="1" smtClean="0">
                              <a:solidFill>
                                <a:schemeClr val="accent3"/>
                              </a:solidFill>
                              <a:latin typeface="Cambria Math" panose="02040503050406030204" pitchFamily="18" charset="0"/>
                            </a:rPr>
                          </m:ctrlPr>
                        </m:sSubPr>
                        <m:e>
                          <m:r>
                            <a:rPr lang="es-ES" sz="2400" i="1">
                              <a:solidFill>
                                <a:schemeClr val="accent3"/>
                              </a:solidFill>
                              <a:latin typeface="Cambria Math" panose="02040503050406030204" pitchFamily="18" charset="0"/>
                            </a:rPr>
                            <m:t>𝑡</m:t>
                          </m:r>
                        </m:e>
                        <m:sub>
                          <m:r>
                            <a:rPr lang="es-ES" sz="2400" b="0" i="1" smtClean="0">
                              <a:solidFill>
                                <a:schemeClr val="accent3"/>
                              </a:solidFill>
                              <a:latin typeface="Cambria Math" panose="02040503050406030204" pitchFamily="18" charset="0"/>
                            </a:rPr>
                            <m:t>6</m:t>
                          </m:r>
                        </m:sub>
                      </m:sSub>
                      <m:r>
                        <a:rPr lang="es-ES" sz="2400" i="1">
                          <a:latin typeface="Cambria Math" panose="02040503050406030204" pitchFamily="18" charset="0"/>
                          <a:ea typeface="Cambria Math" panose="02040503050406030204" pitchFamily="18" charset="0"/>
                        </a:rPr>
                        <m:t>⟹</m:t>
                      </m:r>
                      <m:sSub>
                        <m:sSubPr>
                          <m:ctrlPr>
                            <a:rPr lang="es-ES" sz="2400" i="1" smtClean="0">
                              <a:solidFill>
                                <a:schemeClr val="accent2"/>
                              </a:solidFill>
                              <a:latin typeface="Cambria Math" panose="02040503050406030204" pitchFamily="18" charset="0"/>
                              <a:ea typeface="Cambria Math" panose="02040503050406030204" pitchFamily="18" charset="0"/>
                            </a:rPr>
                          </m:ctrlPr>
                        </m:sSubPr>
                        <m:e>
                          <m:r>
                            <a:rPr lang="es-ES" sz="2400" i="1">
                              <a:solidFill>
                                <a:schemeClr val="accent2"/>
                              </a:solidFill>
                              <a:latin typeface="Cambria Math" panose="02040503050406030204" pitchFamily="18" charset="0"/>
                              <a:ea typeface="Cambria Math" panose="02040503050406030204" pitchFamily="18" charset="0"/>
                            </a:rPr>
                            <m:t>𝑡</m:t>
                          </m:r>
                        </m:e>
                        <m:sub>
                          <m:r>
                            <a:rPr lang="es-ES" sz="2400" b="0" i="1" smtClean="0">
                              <a:solidFill>
                                <a:schemeClr val="accent2"/>
                              </a:solidFill>
                              <a:latin typeface="Cambria Math" panose="02040503050406030204" pitchFamily="18" charset="0"/>
                              <a:ea typeface="Cambria Math" panose="02040503050406030204" pitchFamily="18" charset="0"/>
                            </a:rPr>
                            <m:t>4</m:t>
                          </m:r>
                        </m:sub>
                      </m:sSub>
                    </m:oMath>
                  </m:oMathPara>
                </a14:m>
                <a:endParaRPr lang="en-US" sz="2400" dirty="0"/>
              </a:p>
              <a:p>
                <a:pPr marL="0" indent="0" algn="ctr">
                  <a:buNone/>
                </a:pPr>
                <a:endParaRPr lang="en-US" sz="2400" dirty="0" smtClean="0"/>
              </a:p>
              <a:p>
                <a:endParaRPr lang="en-US" sz="2400" dirty="0" smtClean="0"/>
              </a:p>
            </p:txBody>
          </p:sp>
        </mc:Choice>
        <mc:Fallback xmlns="">
          <p:sp>
            <p:nvSpPr>
              <p:cNvPr id="177" name="Marcador de contenido 126"/>
              <p:cNvSpPr txBox="1">
                <a:spLocks noRot="1" noChangeAspect="1" noMove="1" noResize="1" noEditPoints="1" noAdjustHandles="1" noChangeArrowheads="1" noChangeShapeType="1" noTextEdit="1"/>
              </p:cNvSpPr>
              <p:nvPr/>
            </p:nvSpPr>
            <p:spPr>
              <a:xfrm>
                <a:off x="3778643" y="3754016"/>
                <a:ext cx="4908157" cy="2627312"/>
              </a:xfrm>
              <a:prstGeom prst="rect">
                <a:avLst/>
              </a:prstGeom>
              <a:blipFill rotWithShape="0">
                <a:blip r:embed="rId10"/>
                <a:stretch>
                  <a:fillRect l="-1739" t="-1856"/>
                </a:stretch>
              </a:blipFill>
            </p:spPr>
            <p:txBody>
              <a:bodyPr/>
              <a:lstStyle/>
              <a:p>
                <a:r>
                  <a:rPr lang="en-US">
                    <a:noFill/>
                  </a:rPr>
                  <a:t> </a:t>
                </a:r>
              </a:p>
            </p:txBody>
          </p:sp>
        </mc:Fallback>
      </mc:AlternateContent>
      <p:sp>
        <p:nvSpPr>
          <p:cNvPr id="178" name="Flecha derecha 177"/>
          <p:cNvSpPr/>
          <p:nvPr/>
        </p:nvSpPr>
        <p:spPr>
          <a:xfrm>
            <a:off x="5249282" y="4969113"/>
            <a:ext cx="359883" cy="41839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9" name="Flecha derecha 178"/>
          <p:cNvSpPr/>
          <p:nvPr/>
        </p:nvSpPr>
        <p:spPr>
          <a:xfrm>
            <a:off x="5249282" y="5530888"/>
            <a:ext cx="359883" cy="41839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76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500" fill="hold"/>
                                        <p:tgtEl>
                                          <p:spTgt spid="158"/>
                                        </p:tgtEl>
                                        <p:attrNameLst>
                                          <p:attrName>stroke.color</p:attrName>
                                        </p:attrNameLst>
                                      </p:cBhvr>
                                      <p:to>
                                        <a:schemeClr val="accent2"/>
                                      </p:to>
                                    </p:animClr>
                                    <p:set>
                                      <p:cBhvr>
                                        <p:cTn id="11" dur="500" fill="hold"/>
                                        <p:tgtEl>
                                          <p:spTgt spid="158"/>
                                        </p:tgtEl>
                                        <p:attrNameLst>
                                          <p:attrName>stroke.on</p:attrName>
                                        </p:attrNameLst>
                                      </p:cBhvr>
                                      <p:to>
                                        <p:strVal val="true"/>
                                      </p:to>
                                    </p:set>
                                  </p:childTnLst>
                                </p:cTn>
                              </p:par>
                              <p:par>
                                <p:cTn id="12" presetID="7" presetClass="emph" presetSubtype="2" fill="hold" nodeType="withEffect">
                                  <p:stCondLst>
                                    <p:cond delay="0"/>
                                  </p:stCondLst>
                                  <p:childTnLst>
                                    <p:animClr clrSpc="rgb" dir="cw">
                                      <p:cBhvr>
                                        <p:cTn id="13" dur="500" fill="hold"/>
                                        <p:tgtEl>
                                          <p:spTgt spid="159"/>
                                        </p:tgtEl>
                                        <p:attrNameLst>
                                          <p:attrName>stroke.color</p:attrName>
                                        </p:attrNameLst>
                                      </p:cBhvr>
                                      <p:to>
                                        <a:schemeClr val="accent2"/>
                                      </p:to>
                                    </p:animClr>
                                    <p:set>
                                      <p:cBhvr>
                                        <p:cTn id="14" dur="500" fill="hold"/>
                                        <p:tgtEl>
                                          <p:spTgt spid="159"/>
                                        </p:tgtEl>
                                        <p:attrNameLst>
                                          <p:attrName>stroke.on</p:attrName>
                                        </p:attrNameLst>
                                      </p:cBhvr>
                                      <p:to>
                                        <p:strVal val="true"/>
                                      </p:to>
                                    </p:set>
                                  </p:childTnLst>
                                </p:cTn>
                              </p:par>
                              <p:par>
                                <p:cTn id="15" presetID="7" presetClass="emph" presetSubtype="2" fill="hold" nodeType="withEffect">
                                  <p:stCondLst>
                                    <p:cond delay="0"/>
                                  </p:stCondLst>
                                  <p:childTnLst>
                                    <p:animClr clrSpc="rgb" dir="cw">
                                      <p:cBhvr>
                                        <p:cTn id="16" dur="500" fill="hold"/>
                                        <p:tgtEl>
                                          <p:spTgt spid="157"/>
                                        </p:tgtEl>
                                        <p:attrNameLst>
                                          <p:attrName>stroke.color</p:attrName>
                                        </p:attrNameLst>
                                      </p:cBhvr>
                                      <p:to>
                                        <a:srgbClr val="9BBB59"/>
                                      </p:to>
                                    </p:animClr>
                                    <p:set>
                                      <p:cBhvr>
                                        <p:cTn id="17" dur="500" fill="hold"/>
                                        <p:tgtEl>
                                          <p:spTgt spid="157"/>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500" fill="hold"/>
                                        <p:tgtEl>
                                          <p:spTgt spid="152"/>
                                        </p:tgtEl>
                                        <p:attrNameLst>
                                          <p:attrName>stroke.color</p:attrName>
                                        </p:attrNameLst>
                                      </p:cBhvr>
                                      <p:to>
                                        <a:srgbClr val="9BBB59"/>
                                      </p:to>
                                    </p:animClr>
                                    <p:set>
                                      <p:cBhvr>
                                        <p:cTn id="20" dur="500" fill="hold"/>
                                        <p:tgtEl>
                                          <p:spTgt spid="152"/>
                                        </p:tgtEl>
                                        <p:attrNameLst>
                                          <p:attrName>stroke.on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178"/>
                                        </p:tgtEl>
                                        <p:attrNameLst>
                                          <p:attrName>style.visibility</p:attrName>
                                        </p:attrNameLst>
                                      </p:cBhvr>
                                      <p:to>
                                        <p:strVal val="visible"/>
                                      </p:to>
                                    </p:set>
                                    <p:animEffect transition="in" filter="fade">
                                      <p:cBhvr>
                                        <p:cTn id="23" dur="500"/>
                                        <p:tgtEl>
                                          <p:spTgt spid="1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fade">
                                      <p:cBhvr>
                                        <p:cTn id="26"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animBg="1"/>
      <p:bldP spid="1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Causality patterns in LTS</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14</a:t>
            </a:fld>
            <a:endParaRPr lang="en-US"/>
          </a:p>
        </p:txBody>
      </p:sp>
      <p:grpSp>
        <p:nvGrpSpPr>
          <p:cNvPr id="47" name="Grupo 46"/>
          <p:cNvGrpSpPr/>
          <p:nvPr/>
        </p:nvGrpSpPr>
        <p:grpSpPr>
          <a:xfrm>
            <a:off x="1113698" y="1988840"/>
            <a:ext cx="1627818" cy="2264650"/>
            <a:chOff x="1113698" y="1988840"/>
            <a:chExt cx="1627818" cy="2264650"/>
          </a:xfrm>
        </p:grpSpPr>
        <p:grpSp>
          <p:nvGrpSpPr>
            <p:cNvPr id="22" name="Grupo 21"/>
            <p:cNvGrpSpPr/>
            <p:nvPr/>
          </p:nvGrpSpPr>
          <p:grpSpPr>
            <a:xfrm>
              <a:off x="1115616" y="1988840"/>
              <a:ext cx="1584176" cy="1512168"/>
              <a:chOff x="1115616" y="1988840"/>
              <a:chExt cx="1584176" cy="1512168"/>
            </a:xfrm>
          </p:grpSpPr>
          <p:sp>
            <p:nvSpPr>
              <p:cNvPr id="5" name="Elipse 4"/>
              <p:cNvSpPr/>
              <p:nvPr/>
            </p:nvSpPr>
            <p:spPr>
              <a:xfrm>
                <a:off x="1619672" y="198884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Elipse 5"/>
              <p:cNvSpPr/>
              <p:nvPr/>
            </p:nvSpPr>
            <p:spPr>
              <a:xfrm>
                <a:off x="2411760" y="270892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Conector recto de flecha 7"/>
              <p:cNvCxnSpPr>
                <a:stCxn id="5" idx="5"/>
                <a:endCxn id="6" idx="1"/>
              </p:cNvCxnSpPr>
              <p:nvPr/>
            </p:nvCxnSpPr>
            <p:spPr>
              <a:xfrm>
                <a:off x="1865523" y="2234691"/>
                <a:ext cx="588418" cy="516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Elipse 9"/>
              <p:cNvSpPr/>
              <p:nvPr/>
            </p:nvSpPr>
            <p:spPr>
              <a:xfrm>
                <a:off x="1115616" y="249289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Elipse 10"/>
              <p:cNvSpPr/>
              <p:nvPr/>
            </p:nvSpPr>
            <p:spPr>
              <a:xfrm>
                <a:off x="1907704" y="32129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Conector recto de flecha 11"/>
              <p:cNvCxnSpPr>
                <a:stCxn id="5" idx="3"/>
                <a:endCxn id="10" idx="7"/>
              </p:cNvCxnSpPr>
              <p:nvPr/>
            </p:nvCxnSpPr>
            <p:spPr>
              <a:xfrm flipH="1">
                <a:off x="1361467" y="223469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stCxn id="6" idx="3"/>
                <a:endCxn id="11" idx="7"/>
              </p:cNvCxnSpPr>
              <p:nvPr/>
            </p:nvCxnSpPr>
            <p:spPr>
              <a:xfrm flipH="1">
                <a:off x="2153555" y="295477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CuadroTexto 17"/>
              <p:cNvSpPr txBox="1"/>
              <p:nvPr/>
            </p:nvSpPr>
            <p:spPr>
              <a:xfrm>
                <a:off x="2101385" y="2081383"/>
                <a:ext cx="296876" cy="369332"/>
              </a:xfrm>
              <a:prstGeom prst="rect">
                <a:avLst/>
              </a:prstGeom>
              <a:noFill/>
            </p:spPr>
            <p:txBody>
              <a:bodyPr wrap="non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19" name="CuadroTexto 18"/>
              <p:cNvSpPr txBox="1"/>
              <p:nvPr/>
            </p:nvSpPr>
            <p:spPr>
              <a:xfrm>
                <a:off x="1295063" y="2050025"/>
                <a:ext cx="301686" cy="369332"/>
              </a:xfrm>
              <a:prstGeom prst="rect">
                <a:avLst/>
              </a:prstGeom>
              <a:noFill/>
            </p:spPr>
            <p:txBody>
              <a:bodyPr wrap="none" rtlCol="0">
                <a:spAutoFit/>
              </a:bodyPr>
              <a:lstStyle/>
              <a:p>
                <a:r>
                  <a:rPr lang="en-US" dirty="0" smtClean="0">
                    <a:latin typeface="Cambria" panose="02040503050406030204" pitchFamily="18" charset="0"/>
                  </a:rPr>
                  <a:t>y</a:t>
                </a:r>
                <a:endParaRPr lang="en-US" dirty="0">
                  <a:latin typeface="Cambria" panose="02040503050406030204" pitchFamily="18" charset="0"/>
                </a:endParaRPr>
              </a:p>
            </p:txBody>
          </p:sp>
          <p:sp>
            <p:nvSpPr>
              <p:cNvPr id="20" name="CuadroTexto 19"/>
              <p:cNvSpPr txBox="1"/>
              <p:nvPr/>
            </p:nvSpPr>
            <p:spPr>
              <a:xfrm>
                <a:off x="2091945" y="2741809"/>
                <a:ext cx="301686" cy="369332"/>
              </a:xfrm>
              <a:prstGeom prst="rect">
                <a:avLst/>
              </a:prstGeom>
              <a:noFill/>
            </p:spPr>
            <p:txBody>
              <a:bodyPr wrap="none" rtlCol="0">
                <a:spAutoFit/>
              </a:bodyPr>
              <a:lstStyle/>
              <a:p>
                <a:r>
                  <a:rPr lang="en-US" dirty="0" smtClean="0">
                    <a:latin typeface="Cambria" panose="02040503050406030204" pitchFamily="18" charset="0"/>
                  </a:rPr>
                  <a:t>y</a:t>
                </a:r>
                <a:endParaRPr lang="en-US" dirty="0">
                  <a:latin typeface="Cambria" panose="02040503050406030204" pitchFamily="18" charset="0"/>
                </a:endParaRPr>
              </a:p>
            </p:txBody>
          </p:sp>
        </p:grpSp>
        <p:sp>
          <p:nvSpPr>
            <p:cNvPr id="21" name="CuadroTexto 20"/>
            <p:cNvSpPr txBox="1"/>
            <p:nvPr/>
          </p:nvSpPr>
          <p:spPr>
            <a:xfrm>
              <a:off x="1113698" y="3853380"/>
              <a:ext cx="1627818" cy="400110"/>
            </a:xfrm>
            <a:prstGeom prst="rect">
              <a:avLst/>
            </a:prstGeom>
            <a:noFill/>
          </p:spPr>
          <p:txBody>
            <a:bodyPr wrap="none" rtlCol="0">
              <a:spAutoFit/>
            </a:bodyPr>
            <a:lstStyle/>
            <a:p>
              <a:pPr algn="ctr"/>
              <a:r>
                <a:rPr lang="en-US" sz="2000" dirty="0" smtClean="0">
                  <a:latin typeface="Cambria" panose="02040503050406030204" pitchFamily="18" charset="0"/>
                </a:rPr>
                <a:t>y</a:t>
              </a:r>
              <a:r>
                <a:rPr lang="en-US" sz="2000" dirty="0" smtClean="0"/>
                <a:t> is </a:t>
              </a:r>
              <a:r>
                <a:rPr lang="en-US" sz="2000" i="1" dirty="0" smtClean="0"/>
                <a:t>persistent</a:t>
              </a:r>
              <a:endParaRPr lang="en-US" sz="2000" i="1" dirty="0"/>
            </a:p>
          </p:txBody>
        </p:sp>
      </p:grpSp>
      <p:grpSp>
        <p:nvGrpSpPr>
          <p:cNvPr id="48" name="Grupo 47"/>
          <p:cNvGrpSpPr/>
          <p:nvPr/>
        </p:nvGrpSpPr>
        <p:grpSpPr>
          <a:xfrm>
            <a:off x="3861256" y="1988840"/>
            <a:ext cx="1452020" cy="2264650"/>
            <a:chOff x="1247772" y="1988840"/>
            <a:chExt cx="1452020" cy="2264650"/>
          </a:xfrm>
        </p:grpSpPr>
        <p:grpSp>
          <p:nvGrpSpPr>
            <p:cNvPr id="49" name="Grupo 48"/>
            <p:cNvGrpSpPr/>
            <p:nvPr/>
          </p:nvGrpSpPr>
          <p:grpSpPr>
            <a:xfrm>
              <a:off x="1295063" y="1988840"/>
              <a:ext cx="1404729" cy="1512168"/>
              <a:chOff x="1295063" y="1988840"/>
              <a:chExt cx="1404729" cy="1512168"/>
            </a:xfrm>
          </p:grpSpPr>
          <p:sp>
            <p:nvSpPr>
              <p:cNvPr id="51" name="Elipse 50"/>
              <p:cNvSpPr/>
              <p:nvPr/>
            </p:nvSpPr>
            <p:spPr>
              <a:xfrm>
                <a:off x="1619672" y="198884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Elipse 51"/>
              <p:cNvSpPr/>
              <p:nvPr/>
            </p:nvSpPr>
            <p:spPr>
              <a:xfrm>
                <a:off x="2411760" y="270892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3" name="Conector recto de flecha 52"/>
              <p:cNvCxnSpPr>
                <a:stCxn id="51" idx="5"/>
                <a:endCxn id="52" idx="1"/>
              </p:cNvCxnSpPr>
              <p:nvPr/>
            </p:nvCxnSpPr>
            <p:spPr>
              <a:xfrm>
                <a:off x="1865523" y="2234691"/>
                <a:ext cx="588418" cy="516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5" name="Elipse 54"/>
              <p:cNvSpPr/>
              <p:nvPr/>
            </p:nvSpPr>
            <p:spPr>
              <a:xfrm>
                <a:off x="1907704" y="32129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6" name="Conector recto de flecha 55"/>
              <p:cNvCxnSpPr>
                <a:stCxn id="51" idx="3"/>
              </p:cNvCxnSpPr>
              <p:nvPr/>
            </p:nvCxnSpPr>
            <p:spPr>
              <a:xfrm flipH="1">
                <a:off x="1361467" y="2234691"/>
                <a:ext cx="300386" cy="300386"/>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cxnSp>
            <p:nvCxnSpPr>
              <p:cNvPr id="57" name="Conector recto de flecha 56"/>
              <p:cNvCxnSpPr>
                <a:stCxn id="52" idx="3"/>
                <a:endCxn id="55" idx="7"/>
              </p:cNvCxnSpPr>
              <p:nvPr/>
            </p:nvCxnSpPr>
            <p:spPr>
              <a:xfrm flipH="1">
                <a:off x="2153555" y="295477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8" name="CuadroTexto 57"/>
              <p:cNvSpPr txBox="1"/>
              <p:nvPr/>
            </p:nvSpPr>
            <p:spPr>
              <a:xfrm>
                <a:off x="2101385" y="2081383"/>
                <a:ext cx="296876" cy="369332"/>
              </a:xfrm>
              <a:prstGeom prst="rect">
                <a:avLst/>
              </a:prstGeom>
              <a:noFill/>
            </p:spPr>
            <p:txBody>
              <a:bodyPr wrap="non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59" name="CuadroTexto 58"/>
              <p:cNvSpPr txBox="1"/>
              <p:nvPr/>
            </p:nvSpPr>
            <p:spPr>
              <a:xfrm>
                <a:off x="1295063" y="2050025"/>
                <a:ext cx="301686" cy="369332"/>
              </a:xfrm>
              <a:prstGeom prst="rect">
                <a:avLst/>
              </a:prstGeom>
              <a:noFill/>
            </p:spPr>
            <p:txBody>
              <a:bodyPr wrap="none" rtlCol="0">
                <a:spAutoFit/>
              </a:bodyPr>
              <a:lstStyle/>
              <a:p>
                <a:r>
                  <a:rPr lang="en-US" strike="sngStrike" dirty="0" smtClean="0">
                    <a:latin typeface="Cambria" panose="02040503050406030204" pitchFamily="18" charset="0"/>
                  </a:rPr>
                  <a:t>y</a:t>
                </a:r>
                <a:endParaRPr lang="en-US" strike="sngStrike" dirty="0">
                  <a:latin typeface="Cambria" panose="02040503050406030204" pitchFamily="18" charset="0"/>
                </a:endParaRPr>
              </a:p>
            </p:txBody>
          </p:sp>
          <p:sp>
            <p:nvSpPr>
              <p:cNvPr id="60" name="CuadroTexto 59"/>
              <p:cNvSpPr txBox="1"/>
              <p:nvPr/>
            </p:nvSpPr>
            <p:spPr>
              <a:xfrm>
                <a:off x="2091945" y="2741809"/>
                <a:ext cx="301686" cy="369332"/>
              </a:xfrm>
              <a:prstGeom prst="rect">
                <a:avLst/>
              </a:prstGeom>
              <a:noFill/>
            </p:spPr>
            <p:txBody>
              <a:bodyPr wrap="none" rtlCol="0">
                <a:spAutoFit/>
              </a:bodyPr>
              <a:lstStyle/>
              <a:p>
                <a:r>
                  <a:rPr lang="en-US" dirty="0" smtClean="0">
                    <a:latin typeface="Cambria" panose="02040503050406030204" pitchFamily="18" charset="0"/>
                  </a:rPr>
                  <a:t>y</a:t>
                </a:r>
                <a:endParaRPr lang="en-US" dirty="0">
                  <a:latin typeface="Cambria" panose="02040503050406030204" pitchFamily="18" charset="0"/>
                </a:endParaRPr>
              </a:p>
            </p:txBody>
          </p:sp>
        </p:grpSp>
        <p:sp>
          <p:nvSpPr>
            <p:cNvPr id="50" name="CuadroTexto 49"/>
            <p:cNvSpPr txBox="1"/>
            <p:nvPr/>
          </p:nvSpPr>
          <p:spPr>
            <a:xfrm>
              <a:off x="1247772" y="3853380"/>
              <a:ext cx="1359668" cy="400110"/>
            </a:xfrm>
            <a:prstGeom prst="rect">
              <a:avLst/>
            </a:prstGeom>
            <a:noFill/>
          </p:spPr>
          <p:txBody>
            <a:bodyPr wrap="none" rtlCol="0">
              <a:spAutoFit/>
            </a:bodyPr>
            <a:lstStyle/>
            <a:p>
              <a:pPr algn="ctr"/>
              <a:r>
                <a:rPr lang="en-US" sz="2000" dirty="0" smtClean="0">
                  <a:latin typeface="Cambria" panose="02040503050406030204" pitchFamily="18" charset="0"/>
                </a:rPr>
                <a:t>x</a:t>
              </a:r>
              <a:r>
                <a:rPr lang="en-US" sz="2000" dirty="0" smtClean="0"/>
                <a:t> </a:t>
              </a:r>
              <a:r>
                <a:rPr lang="en-US" sz="2000" i="1" dirty="0" smtClean="0"/>
                <a:t>triggers </a:t>
              </a:r>
              <a:r>
                <a:rPr lang="en-US" sz="2000" dirty="0" smtClean="0">
                  <a:latin typeface="Cambria" panose="02040503050406030204" pitchFamily="18" charset="0"/>
                </a:rPr>
                <a:t>y</a:t>
              </a:r>
              <a:endParaRPr lang="en-US" sz="2000" dirty="0">
                <a:latin typeface="Cambria" panose="02040503050406030204" pitchFamily="18" charset="0"/>
              </a:endParaRPr>
            </a:p>
          </p:txBody>
        </p:sp>
      </p:grpSp>
      <p:grpSp>
        <p:nvGrpSpPr>
          <p:cNvPr id="61" name="Grupo 60"/>
          <p:cNvGrpSpPr/>
          <p:nvPr/>
        </p:nvGrpSpPr>
        <p:grpSpPr>
          <a:xfrm>
            <a:off x="6342584" y="1988840"/>
            <a:ext cx="1584176" cy="2264650"/>
            <a:chOff x="1115616" y="1988840"/>
            <a:chExt cx="1584176" cy="2264650"/>
          </a:xfrm>
        </p:grpSpPr>
        <p:grpSp>
          <p:nvGrpSpPr>
            <p:cNvPr id="62" name="Grupo 61"/>
            <p:cNvGrpSpPr/>
            <p:nvPr/>
          </p:nvGrpSpPr>
          <p:grpSpPr>
            <a:xfrm>
              <a:off x="1115616" y="1988840"/>
              <a:ext cx="1584176" cy="1266317"/>
              <a:chOff x="1115616" y="1988840"/>
              <a:chExt cx="1584176" cy="1266317"/>
            </a:xfrm>
          </p:grpSpPr>
          <p:sp>
            <p:nvSpPr>
              <p:cNvPr id="64" name="Elipse 63"/>
              <p:cNvSpPr/>
              <p:nvPr/>
            </p:nvSpPr>
            <p:spPr>
              <a:xfrm>
                <a:off x="1619672" y="198884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Elipse 64"/>
              <p:cNvSpPr/>
              <p:nvPr/>
            </p:nvSpPr>
            <p:spPr>
              <a:xfrm>
                <a:off x="2411760" y="270892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6" name="Conector recto de flecha 65"/>
              <p:cNvCxnSpPr>
                <a:stCxn id="64" idx="5"/>
                <a:endCxn id="65" idx="1"/>
              </p:cNvCxnSpPr>
              <p:nvPr/>
            </p:nvCxnSpPr>
            <p:spPr>
              <a:xfrm>
                <a:off x="1865523" y="2234691"/>
                <a:ext cx="588418" cy="516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7" name="Elipse 66"/>
              <p:cNvSpPr/>
              <p:nvPr/>
            </p:nvSpPr>
            <p:spPr>
              <a:xfrm>
                <a:off x="1115616" y="249289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9" name="Conector recto de flecha 68"/>
              <p:cNvCxnSpPr>
                <a:stCxn id="64" idx="3"/>
                <a:endCxn id="67" idx="7"/>
              </p:cNvCxnSpPr>
              <p:nvPr/>
            </p:nvCxnSpPr>
            <p:spPr>
              <a:xfrm flipH="1">
                <a:off x="1361467" y="223469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0" name="Conector recto de flecha 69"/>
              <p:cNvCxnSpPr>
                <a:stCxn id="65" idx="3"/>
              </p:cNvCxnSpPr>
              <p:nvPr/>
            </p:nvCxnSpPr>
            <p:spPr>
              <a:xfrm flipH="1">
                <a:off x="2153555" y="2954771"/>
                <a:ext cx="300386" cy="300386"/>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71" name="CuadroTexto 70"/>
              <p:cNvSpPr txBox="1"/>
              <p:nvPr/>
            </p:nvSpPr>
            <p:spPr>
              <a:xfrm>
                <a:off x="2101385" y="2081383"/>
                <a:ext cx="296876" cy="369332"/>
              </a:xfrm>
              <a:prstGeom prst="rect">
                <a:avLst/>
              </a:prstGeom>
              <a:noFill/>
            </p:spPr>
            <p:txBody>
              <a:bodyPr wrap="non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72" name="CuadroTexto 71"/>
              <p:cNvSpPr txBox="1"/>
              <p:nvPr/>
            </p:nvSpPr>
            <p:spPr>
              <a:xfrm>
                <a:off x="1295063" y="2050025"/>
                <a:ext cx="301686" cy="369332"/>
              </a:xfrm>
              <a:prstGeom prst="rect">
                <a:avLst/>
              </a:prstGeom>
              <a:noFill/>
            </p:spPr>
            <p:txBody>
              <a:bodyPr wrap="none" rtlCol="0">
                <a:spAutoFit/>
              </a:bodyPr>
              <a:lstStyle/>
              <a:p>
                <a:r>
                  <a:rPr lang="en-US" dirty="0" smtClean="0">
                    <a:latin typeface="Cambria" panose="02040503050406030204" pitchFamily="18" charset="0"/>
                  </a:rPr>
                  <a:t>y</a:t>
                </a:r>
                <a:endParaRPr lang="en-US" dirty="0">
                  <a:latin typeface="Cambria" panose="02040503050406030204" pitchFamily="18" charset="0"/>
                </a:endParaRPr>
              </a:p>
            </p:txBody>
          </p:sp>
          <p:sp>
            <p:nvSpPr>
              <p:cNvPr id="73" name="CuadroTexto 72"/>
              <p:cNvSpPr txBox="1"/>
              <p:nvPr/>
            </p:nvSpPr>
            <p:spPr>
              <a:xfrm>
                <a:off x="2091945" y="2741809"/>
                <a:ext cx="301686" cy="369332"/>
              </a:xfrm>
              <a:prstGeom prst="rect">
                <a:avLst/>
              </a:prstGeom>
              <a:noFill/>
            </p:spPr>
            <p:txBody>
              <a:bodyPr wrap="none" rtlCol="0">
                <a:spAutoFit/>
              </a:bodyPr>
              <a:lstStyle/>
              <a:p>
                <a:r>
                  <a:rPr lang="en-US" strike="sngStrike" dirty="0" smtClean="0">
                    <a:latin typeface="Cambria" panose="02040503050406030204" pitchFamily="18" charset="0"/>
                  </a:rPr>
                  <a:t>y</a:t>
                </a:r>
                <a:endParaRPr lang="en-US" strike="sngStrike" dirty="0">
                  <a:latin typeface="Cambria" panose="02040503050406030204" pitchFamily="18" charset="0"/>
                </a:endParaRPr>
              </a:p>
            </p:txBody>
          </p:sp>
        </p:grpSp>
        <p:sp>
          <p:nvSpPr>
            <p:cNvPr id="63" name="CuadroTexto 62"/>
            <p:cNvSpPr txBox="1"/>
            <p:nvPr/>
          </p:nvSpPr>
          <p:spPr>
            <a:xfrm>
              <a:off x="1234146" y="3853380"/>
              <a:ext cx="1386918" cy="400110"/>
            </a:xfrm>
            <a:prstGeom prst="rect">
              <a:avLst/>
            </a:prstGeom>
            <a:noFill/>
          </p:spPr>
          <p:txBody>
            <a:bodyPr wrap="none" rtlCol="0">
              <a:spAutoFit/>
            </a:bodyPr>
            <a:lstStyle/>
            <a:p>
              <a:pPr algn="ctr"/>
              <a:r>
                <a:rPr lang="en-US" sz="2000" dirty="0" smtClean="0">
                  <a:latin typeface="Cambria" panose="02040503050406030204" pitchFamily="18" charset="0"/>
                </a:rPr>
                <a:t>x</a:t>
              </a:r>
              <a:r>
                <a:rPr lang="en-US" sz="2000" dirty="0" smtClean="0"/>
                <a:t> </a:t>
              </a:r>
              <a:r>
                <a:rPr lang="en-US" sz="2000" i="1" dirty="0" smtClean="0"/>
                <a:t>disables </a:t>
              </a:r>
              <a:r>
                <a:rPr lang="en-US" sz="2000" dirty="0" smtClean="0">
                  <a:latin typeface="Cambria" panose="02040503050406030204" pitchFamily="18" charset="0"/>
                </a:rPr>
                <a:t>y</a:t>
              </a:r>
              <a:endParaRPr lang="en-US" sz="2000" dirty="0">
                <a:latin typeface="Cambria" panose="02040503050406030204" pitchFamily="18" charset="0"/>
              </a:endParaRPr>
            </a:p>
          </p:txBody>
        </p:sp>
      </p:grpSp>
      <p:sp>
        <p:nvSpPr>
          <p:cNvPr id="76" name="CuadroTexto 75"/>
          <p:cNvSpPr txBox="1"/>
          <p:nvPr/>
        </p:nvSpPr>
        <p:spPr>
          <a:xfrm>
            <a:off x="6368576" y="5355769"/>
            <a:ext cx="1594604" cy="369332"/>
          </a:xfrm>
          <a:prstGeom prst="rect">
            <a:avLst/>
          </a:prstGeom>
          <a:noFill/>
        </p:spPr>
        <p:txBody>
          <a:bodyPr wrap="none" rtlCol="0">
            <a:spAutoFit/>
          </a:bodyPr>
          <a:lstStyle/>
          <a:p>
            <a:r>
              <a:rPr lang="en-US" dirty="0" smtClean="0"/>
              <a:t>Conflict/choice</a:t>
            </a:r>
            <a:endParaRPr lang="en-US" dirty="0"/>
          </a:p>
        </p:txBody>
      </p:sp>
      <p:sp>
        <p:nvSpPr>
          <p:cNvPr id="77" name="CuadroTexto 76"/>
          <p:cNvSpPr txBox="1"/>
          <p:nvPr/>
        </p:nvSpPr>
        <p:spPr>
          <a:xfrm>
            <a:off x="1259632" y="5355769"/>
            <a:ext cx="1420774" cy="369332"/>
          </a:xfrm>
          <a:prstGeom prst="rect">
            <a:avLst/>
          </a:prstGeom>
          <a:noFill/>
        </p:spPr>
        <p:txBody>
          <a:bodyPr wrap="none" rtlCol="0">
            <a:spAutoFit/>
          </a:bodyPr>
          <a:lstStyle/>
          <a:p>
            <a:pPr algn="ctr"/>
            <a:r>
              <a:rPr lang="en-US" dirty="0" smtClean="0"/>
              <a:t>Concurrency </a:t>
            </a:r>
            <a:endParaRPr lang="en-US" dirty="0"/>
          </a:p>
        </p:txBody>
      </p:sp>
      <p:sp>
        <p:nvSpPr>
          <p:cNvPr id="78" name="CuadroTexto 77"/>
          <p:cNvSpPr txBox="1"/>
          <p:nvPr/>
        </p:nvSpPr>
        <p:spPr>
          <a:xfrm>
            <a:off x="4175414" y="5355769"/>
            <a:ext cx="731355" cy="369332"/>
          </a:xfrm>
          <a:prstGeom prst="rect">
            <a:avLst/>
          </a:prstGeom>
          <a:noFill/>
        </p:spPr>
        <p:txBody>
          <a:bodyPr wrap="none" rtlCol="0">
            <a:spAutoFit/>
          </a:bodyPr>
          <a:lstStyle/>
          <a:p>
            <a:pPr algn="ctr"/>
            <a:r>
              <a:rPr lang="en-US" dirty="0" smtClean="0"/>
              <a:t>Order</a:t>
            </a:r>
            <a:endParaRPr lang="en-US" dirty="0"/>
          </a:p>
        </p:txBody>
      </p:sp>
    </p:spTree>
    <p:extLst>
      <p:ext uri="{BB962C8B-B14F-4D97-AF65-F5344CB8AC3E}">
        <p14:creationId xmlns:p14="http://schemas.microsoft.com/office/powerpoint/2010/main" val="101785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Behavioral properties</a:t>
            </a:r>
            <a:endParaRPr lang="en-US" dirty="0"/>
          </a:p>
        </p:txBody>
      </p:sp>
      <p:sp>
        <p:nvSpPr>
          <p:cNvPr id="3" name="Marcador de contenido 2"/>
          <p:cNvSpPr>
            <a:spLocks noGrp="1"/>
          </p:cNvSpPr>
          <p:nvPr>
            <p:ph idx="1"/>
          </p:nvPr>
        </p:nvSpPr>
        <p:spPr/>
        <p:txBody>
          <a:bodyPr/>
          <a:lstStyle/>
          <a:p>
            <a:r>
              <a:rPr lang="en-US" dirty="0" smtClean="0"/>
              <a:t>Speed-independence (SI)</a:t>
            </a:r>
          </a:p>
          <a:p>
            <a:pPr lvl="1"/>
            <a:r>
              <a:rPr lang="en-US" dirty="0" smtClean="0"/>
              <a:t>Insensitive to gate delays</a:t>
            </a:r>
          </a:p>
          <a:p>
            <a:pPr lvl="1"/>
            <a:r>
              <a:rPr lang="en-US" b="1" dirty="0" smtClean="0"/>
              <a:t>Property</a:t>
            </a:r>
            <a:r>
              <a:rPr lang="en-US" dirty="0" smtClean="0"/>
              <a:t>: Only inputs can disable inputs</a:t>
            </a:r>
            <a:endParaRPr lang="en-US" sz="1100" i="1" dirty="0" smtClean="0"/>
          </a:p>
          <a:p>
            <a:r>
              <a:rPr lang="en-US" dirty="0" smtClean="0"/>
              <a:t>Delay insensitive interfacing (DII)</a:t>
            </a:r>
          </a:p>
          <a:p>
            <a:pPr lvl="1"/>
            <a:r>
              <a:rPr lang="en-US" dirty="0" smtClean="0"/>
              <a:t>Insensitive to arrival order </a:t>
            </a:r>
            <a:r>
              <a:rPr lang="en-US" i="1" dirty="0" smtClean="0"/>
              <a:t>of input transitions</a:t>
            </a:r>
          </a:p>
          <a:p>
            <a:pPr lvl="1"/>
            <a:r>
              <a:rPr lang="en-US" b="1" dirty="0" smtClean="0"/>
              <a:t>Property</a:t>
            </a:r>
            <a:r>
              <a:rPr lang="en-US" dirty="0" smtClean="0"/>
              <a:t>: Inputs cannot trigger other inputs</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15</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3571432517"/>
              </p:ext>
            </p:extLst>
          </p:nvPr>
        </p:nvGraphicFramePr>
        <p:xfrm>
          <a:off x="539552" y="4271963"/>
          <a:ext cx="4896546" cy="1998215"/>
        </p:xfrm>
        <a:graphic>
          <a:graphicData uri="http://schemas.openxmlformats.org/drawingml/2006/table">
            <a:tbl>
              <a:tblPr firstRow="1" bandRow="1">
                <a:tableStyleId>{5C22544A-7EE6-4342-B048-85BDC9FD1C3A}</a:tableStyleId>
              </a:tblPr>
              <a:tblGrid>
                <a:gridCol w="864097"/>
                <a:gridCol w="864097"/>
                <a:gridCol w="1584176"/>
                <a:gridCol w="1584176"/>
              </a:tblGrid>
              <a:tr h="399643">
                <a:tc>
                  <a:txBody>
                    <a:bodyPr/>
                    <a:lstStyle/>
                    <a:p>
                      <a:pPr algn="ctr"/>
                      <a:r>
                        <a:rPr lang="en-US" dirty="0" smtClean="0">
                          <a:latin typeface="Cambria" panose="02040503050406030204" pitchFamily="18" charset="0"/>
                        </a:rPr>
                        <a:t>x</a:t>
                      </a:r>
                      <a:endParaRPr lang="en-US" dirty="0">
                        <a:latin typeface="Cambria" panose="02040503050406030204" pitchFamily="18" charset="0"/>
                      </a:endParaRPr>
                    </a:p>
                  </a:txBody>
                  <a:tcPr/>
                </a:tc>
                <a:tc>
                  <a:txBody>
                    <a:bodyPr/>
                    <a:lstStyle/>
                    <a:p>
                      <a:pPr algn="ctr"/>
                      <a:r>
                        <a:rPr lang="en-US" dirty="0" smtClean="0">
                          <a:latin typeface="Cambria" panose="02040503050406030204" pitchFamily="18" charset="0"/>
                        </a:rPr>
                        <a:t>y</a:t>
                      </a:r>
                      <a:endParaRPr lang="en-US" dirty="0">
                        <a:latin typeface="Cambria" panose="02040503050406030204" pitchFamily="18" charset="0"/>
                      </a:endParaRPr>
                    </a:p>
                  </a:txBody>
                  <a:tcPr/>
                </a:tc>
                <a:tc>
                  <a:txBody>
                    <a:bodyPr/>
                    <a:lstStyle/>
                    <a:p>
                      <a:pPr algn="ctr"/>
                      <a:r>
                        <a:rPr lang="en-US" dirty="0" smtClean="0">
                          <a:latin typeface="Cambria" panose="02040503050406030204" pitchFamily="18" charset="0"/>
                        </a:rPr>
                        <a:t>x</a:t>
                      </a:r>
                      <a:r>
                        <a:rPr lang="en-US" dirty="0" smtClean="0"/>
                        <a:t> triggers</a:t>
                      </a:r>
                      <a:r>
                        <a:rPr lang="en-US" baseline="0" dirty="0" smtClean="0"/>
                        <a:t> </a:t>
                      </a:r>
                      <a:r>
                        <a:rPr lang="en-US" baseline="0" dirty="0" smtClean="0">
                          <a:latin typeface="Cambria" panose="02040503050406030204" pitchFamily="18" charset="0"/>
                        </a:rPr>
                        <a:t>y</a:t>
                      </a:r>
                      <a:endParaRPr lang="en-US" dirty="0">
                        <a:latin typeface="Cambria"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panose="02040503050406030204" pitchFamily="18" charset="0"/>
                        </a:rPr>
                        <a:t>x</a:t>
                      </a:r>
                      <a:r>
                        <a:rPr lang="en-US" dirty="0" smtClean="0"/>
                        <a:t> disables </a:t>
                      </a:r>
                      <a:r>
                        <a:rPr lang="en-US" baseline="0" dirty="0" smtClean="0">
                          <a:latin typeface="Cambria" panose="02040503050406030204" pitchFamily="18" charset="0"/>
                        </a:rPr>
                        <a:t>y</a:t>
                      </a:r>
                      <a:endParaRPr lang="en-US" dirty="0" smtClean="0">
                        <a:latin typeface="Cambria" panose="02040503050406030204" pitchFamily="18" charset="0"/>
                      </a:endParaRPr>
                    </a:p>
                  </a:txBody>
                  <a:tcPr/>
                </a:tc>
              </a:tr>
              <a:tr h="399643">
                <a:tc>
                  <a:txBody>
                    <a:bodyPr/>
                    <a:lstStyle/>
                    <a:p>
                      <a:r>
                        <a:rPr lang="en-US" dirty="0" smtClean="0"/>
                        <a:t>Input</a:t>
                      </a:r>
                      <a:endParaRPr lang="en-US" dirty="0"/>
                    </a:p>
                  </a:txBody>
                  <a:tcPr anchor="ctr"/>
                </a:tc>
                <a:tc>
                  <a:txBody>
                    <a:bodyPr/>
                    <a:lstStyle/>
                    <a:p>
                      <a:r>
                        <a:rPr lang="en-US" dirty="0" smtClean="0"/>
                        <a:t>Input</a:t>
                      </a:r>
                      <a:endParaRPr lang="en-US" dirty="0"/>
                    </a:p>
                  </a:txBody>
                  <a:tcPr anchor="ctr"/>
                </a:tc>
                <a:tc>
                  <a:txBody>
                    <a:bodyPr/>
                    <a:lstStyle/>
                    <a:p>
                      <a:pPr algn="ctr"/>
                      <a:r>
                        <a:rPr lang="en-US" sz="1800" dirty="0" smtClean="0">
                          <a:solidFill>
                            <a:schemeClr val="accent2"/>
                          </a:solidFill>
                        </a:rPr>
                        <a:t>Violates DII</a:t>
                      </a:r>
                      <a:endParaRPr lang="en-US" sz="1800" dirty="0">
                        <a:solidFill>
                          <a:schemeClr val="accent2"/>
                        </a:solidFill>
                      </a:endParaRPr>
                    </a:p>
                  </a:txBody>
                  <a:tcPr anchor="ctr"/>
                </a:tc>
                <a:tc>
                  <a:txBody>
                    <a:bodyPr/>
                    <a:lstStyle/>
                    <a:p>
                      <a:pPr algn="ctr"/>
                      <a:endParaRPr lang="en-US" dirty="0"/>
                    </a:p>
                  </a:txBody>
                  <a:tcPr anchor="ctr"/>
                </a:tc>
              </a:tr>
              <a:tr h="399643">
                <a:tc>
                  <a:txBody>
                    <a:bodyPr/>
                    <a:lstStyle/>
                    <a:p>
                      <a:r>
                        <a:rPr lang="en-US" dirty="0" smtClean="0"/>
                        <a:t>Output</a:t>
                      </a:r>
                      <a:endParaRPr lang="en-US" dirty="0"/>
                    </a:p>
                  </a:txBody>
                  <a:tcPr anchor="ctr"/>
                </a:tc>
                <a:tc>
                  <a:txBody>
                    <a:bodyPr/>
                    <a:lstStyle/>
                    <a:p>
                      <a:r>
                        <a:rPr lang="en-US" dirty="0" smtClean="0"/>
                        <a:t>Output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r h="399643">
                <a:tc>
                  <a:txBody>
                    <a:bodyPr/>
                    <a:lstStyle/>
                    <a:p>
                      <a:r>
                        <a:rPr lang="en-US" dirty="0" smtClean="0"/>
                        <a:t>Input</a:t>
                      </a:r>
                      <a:endParaRPr lang="en-US" dirty="0"/>
                    </a:p>
                  </a:txBody>
                  <a:tcPr anchor="ctr"/>
                </a:tc>
                <a:tc>
                  <a:txBody>
                    <a:bodyPr/>
                    <a:lstStyle/>
                    <a:p>
                      <a:r>
                        <a:rPr lang="en-US" dirty="0" smtClean="0"/>
                        <a:t>Output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r h="399643">
                <a:tc>
                  <a:txBody>
                    <a:bodyPr/>
                    <a:lstStyle/>
                    <a:p>
                      <a:r>
                        <a:rPr lang="en-US" dirty="0" smtClean="0"/>
                        <a:t>Output</a:t>
                      </a:r>
                      <a:endParaRPr lang="en-US" dirty="0"/>
                    </a:p>
                  </a:txBody>
                  <a:tcPr anchor="ctr"/>
                </a:tc>
                <a:tc>
                  <a:txBody>
                    <a:bodyPr/>
                    <a:lstStyle/>
                    <a:p>
                      <a:r>
                        <a:rPr lang="en-US" dirty="0" smtClean="0"/>
                        <a:t>Input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bl>
          </a:graphicData>
        </a:graphic>
      </p:graphicFrame>
      <p:sp>
        <p:nvSpPr>
          <p:cNvPr id="9" name="CuadroTexto 8"/>
          <p:cNvSpPr txBox="1"/>
          <p:nvPr/>
        </p:nvSpPr>
        <p:spPr>
          <a:xfrm>
            <a:off x="5436096" y="5085184"/>
            <a:ext cx="3384376" cy="1077218"/>
          </a:xfrm>
          <a:prstGeom prst="rect">
            <a:avLst/>
          </a:prstGeom>
          <a:noFill/>
        </p:spPr>
        <p:txBody>
          <a:bodyPr wrap="square" rtlCol="0">
            <a:spAutoFit/>
          </a:bodyPr>
          <a:lstStyle/>
          <a:p>
            <a:r>
              <a:rPr lang="en-US" sz="1600" dirty="0" smtClean="0">
                <a:solidFill>
                  <a:schemeClr val="tx2"/>
                </a:solidFill>
              </a:rPr>
              <a:t>H. Saito, A. </a:t>
            </a:r>
            <a:r>
              <a:rPr lang="en-US" sz="1600" dirty="0" err="1" smtClean="0">
                <a:solidFill>
                  <a:schemeClr val="tx2"/>
                </a:solidFill>
              </a:rPr>
              <a:t>Kondratyev</a:t>
            </a:r>
            <a:r>
              <a:rPr lang="en-US" sz="1600" dirty="0" smtClean="0">
                <a:solidFill>
                  <a:schemeClr val="tx2"/>
                </a:solidFill>
              </a:rPr>
              <a:t>, J. Cortadella, L. </a:t>
            </a:r>
            <a:r>
              <a:rPr lang="en-US" sz="1600" dirty="0" err="1" smtClean="0">
                <a:solidFill>
                  <a:schemeClr val="tx2"/>
                </a:solidFill>
              </a:rPr>
              <a:t>Lavagno</a:t>
            </a:r>
            <a:r>
              <a:rPr lang="en-US" sz="1600" dirty="0" smtClean="0">
                <a:solidFill>
                  <a:schemeClr val="tx2"/>
                </a:solidFill>
              </a:rPr>
              <a:t> and A. Yakovlev,</a:t>
            </a:r>
          </a:p>
          <a:p>
            <a:r>
              <a:rPr lang="en-US" sz="1600" i="1" dirty="0" smtClean="0">
                <a:solidFill>
                  <a:schemeClr val="tx2"/>
                </a:solidFill>
              </a:rPr>
              <a:t>What is the cost of delay insensitivity?</a:t>
            </a:r>
          </a:p>
          <a:p>
            <a:r>
              <a:rPr lang="en-US" sz="1600" dirty="0" smtClean="0">
                <a:solidFill>
                  <a:schemeClr val="tx2"/>
                </a:solidFill>
              </a:rPr>
              <a:t>ICCAD 1999</a:t>
            </a:r>
            <a:endParaRPr lang="en-US" sz="1600" dirty="0">
              <a:solidFill>
                <a:schemeClr val="tx2"/>
              </a:solidFill>
            </a:endParaRPr>
          </a:p>
        </p:txBody>
      </p:sp>
    </p:spTree>
    <p:extLst>
      <p:ext uri="{BB962C8B-B14F-4D97-AF65-F5344CB8AC3E}">
        <p14:creationId xmlns:p14="http://schemas.microsoft.com/office/powerpoint/2010/main" val="16382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Example: speed-independence</a:t>
            </a:r>
            <a:endParaRPr lang="en-US" dirty="0"/>
          </a:p>
        </p:txBody>
      </p:sp>
      <p:sp>
        <p:nvSpPr>
          <p:cNvPr id="3" name="Marcador de contenido 2"/>
          <p:cNvSpPr>
            <a:spLocks noGrp="1"/>
          </p:cNvSpPr>
          <p:nvPr>
            <p:ph idx="1"/>
          </p:nvPr>
        </p:nvSpPr>
        <p:spPr>
          <a:xfrm>
            <a:off x="457200" y="3175424"/>
            <a:ext cx="8229600" cy="2950739"/>
          </a:xfrm>
        </p:spPr>
        <p:txBody>
          <a:bodyPr>
            <a:normAutofit/>
          </a:bodyPr>
          <a:lstStyle/>
          <a:p>
            <a:r>
              <a:rPr lang="en-US" sz="2400" dirty="0" smtClean="0"/>
              <a:t>For every state, for every pair </a:t>
            </a:r>
            <a:r>
              <a:rPr lang="en-US" sz="2400" dirty="0" smtClean="0">
                <a:latin typeface="Cambria" panose="02040503050406030204" pitchFamily="18" charset="0"/>
              </a:rPr>
              <a:t>(x, y) </a:t>
            </a:r>
            <a:r>
              <a:rPr lang="en-US" sz="2400" dirty="0" smtClean="0"/>
              <a:t>where </a:t>
            </a:r>
            <a:r>
              <a:rPr lang="en-US" sz="2400" dirty="0" smtClean="0">
                <a:solidFill>
                  <a:schemeClr val="tx2"/>
                </a:solidFill>
                <a:latin typeface="Cambria" panose="02040503050406030204" pitchFamily="18" charset="0"/>
              </a:rPr>
              <a:t>x</a:t>
            </a:r>
            <a:r>
              <a:rPr lang="en-US" sz="2400" dirty="0" smtClean="0"/>
              <a:t> input, </a:t>
            </a:r>
            <a:r>
              <a:rPr lang="en-US" sz="2400" dirty="0" smtClean="0">
                <a:solidFill>
                  <a:schemeClr val="accent2"/>
                </a:solidFill>
                <a:latin typeface="Cambria" panose="02040503050406030204" pitchFamily="18" charset="0"/>
              </a:rPr>
              <a:t>y</a:t>
            </a:r>
            <a:r>
              <a:rPr lang="en-US" sz="2400" dirty="0" smtClean="0"/>
              <a:t> output:</a:t>
            </a:r>
            <a:endParaRPr lang="en-US" sz="2400"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16</a:t>
            </a:fld>
            <a:endParaRPr lang="en-US"/>
          </a:p>
        </p:txBody>
      </p:sp>
      <p:grpSp>
        <p:nvGrpSpPr>
          <p:cNvPr id="42" name="Grupo 41"/>
          <p:cNvGrpSpPr/>
          <p:nvPr/>
        </p:nvGrpSpPr>
        <p:grpSpPr>
          <a:xfrm>
            <a:off x="5940152" y="3873192"/>
            <a:ext cx="1800043" cy="2306336"/>
            <a:chOff x="1440225" y="3873192"/>
            <a:chExt cx="1800043" cy="2306336"/>
          </a:xfrm>
        </p:grpSpPr>
        <p:grpSp>
          <p:nvGrpSpPr>
            <p:cNvPr id="6" name="Grupo 5"/>
            <p:cNvGrpSpPr/>
            <p:nvPr/>
          </p:nvGrpSpPr>
          <p:grpSpPr>
            <a:xfrm>
              <a:off x="1656092" y="3873192"/>
              <a:ext cx="1584176" cy="1860064"/>
              <a:chOff x="1115616" y="1988840"/>
              <a:chExt cx="1584176" cy="1860064"/>
            </a:xfrm>
          </p:grpSpPr>
          <p:grpSp>
            <p:nvGrpSpPr>
              <p:cNvPr id="7" name="Grupo 6"/>
              <p:cNvGrpSpPr/>
              <p:nvPr/>
            </p:nvGrpSpPr>
            <p:grpSpPr>
              <a:xfrm>
                <a:off x="1115616" y="1988840"/>
                <a:ext cx="1584176" cy="1266317"/>
                <a:chOff x="1115616" y="1988840"/>
                <a:chExt cx="1584176" cy="1266317"/>
              </a:xfrm>
            </p:grpSpPr>
            <p:sp>
              <p:nvSpPr>
                <p:cNvPr id="9" name="Elipse 8"/>
                <p:cNvSpPr/>
                <p:nvPr/>
              </p:nvSpPr>
              <p:spPr>
                <a:xfrm>
                  <a:off x="1619672" y="198884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Elipse 9"/>
                <p:cNvSpPr/>
                <p:nvPr/>
              </p:nvSpPr>
              <p:spPr>
                <a:xfrm>
                  <a:off x="2411760" y="270892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Conector recto de flecha 10"/>
                <p:cNvCxnSpPr>
                  <a:stCxn id="9" idx="5"/>
                  <a:endCxn id="10" idx="1"/>
                </p:cNvCxnSpPr>
                <p:nvPr/>
              </p:nvCxnSpPr>
              <p:spPr>
                <a:xfrm>
                  <a:off x="1865523" y="2234691"/>
                  <a:ext cx="588418" cy="516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Elipse 11"/>
                <p:cNvSpPr/>
                <p:nvPr/>
              </p:nvSpPr>
              <p:spPr>
                <a:xfrm>
                  <a:off x="1115616" y="249289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Conector recto de flecha 12"/>
                <p:cNvCxnSpPr>
                  <a:stCxn id="9" idx="3"/>
                  <a:endCxn id="12" idx="7"/>
                </p:cNvCxnSpPr>
                <p:nvPr/>
              </p:nvCxnSpPr>
              <p:spPr>
                <a:xfrm flipH="1">
                  <a:off x="1361467" y="223469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a:stCxn id="10" idx="3"/>
                </p:cNvCxnSpPr>
                <p:nvPr/>
              </p:nvCxnSpPr>
              <p:spPr>
                <a:xfrm flipH="1">
                  <a:off x="2153555" y="2954771"/>
                  <a:ext cx="300386" cy="300386"/>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15" name="CuadroTexto 14"/>
                <p:cNvSpPr txBox="1"/>
                <p:nvPr/>
              </p:nvSpPr>
              <p:spPr>
                <a:xfrm>
                  <a:off x="2115041" y="2183428"/>
                  <a:ext cx="296876" cy="369332"/>
                </a:xfrm>
                <a:prstGeom prst="rect">
                  <a:avLst/>
                </a:prstGeom>
                <a:noFill/>
              </p:spPr>
              <p:txBody>
                <a:bodyPr wrap="none" rtlCol="0">
                  <a:spAutoFit/>
                </a:bodyPr>
                <a:lstStyle/>
                <a:p>
                  <a:r>
                    <a:rPr lang="en-US" dirty="0" smtClean="0">
                      <a:solidFill>
                        <a:schemeClr val="tx2"/>
                      </a:solidFill>
                      <a:latin typeface="Cambria" panose="02040503050406030204" pitchFamily="18" charset="0"/>
                    </a:rPr>
                    <a:t>x</a:t>
                  </a:r>
                  <a:endParaRPr lang="en-US" dirty="0">
                    <a:solidFill>
                      <a:schemeClr val="tx2"/>
                    </a:solidFill>
                    <a:latin typeface="Cambria" panose="02040503050406030204" pitchFamily="18" charset="0"/>
                  </a:endParaRPr>
                </a:p>
              </p:txBody>
            </p:sp>
            <p:sp>
              <p:nvSpPr>
                <p:cNvPr id="16" name="CuadroTexto 15"/>
                <p:cNvSpPr txBox="1"/>
                <p:nvPr/>
              </p:nvSpPr>
              <p:spPr>
                <a:xfrm>
                  <a:off x="1295063" y="2050025"/>
                  <a:ext cx="301686"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 name="CuadroTexto 16"/>
                <p:cNvSpPr txBox="1"/>
                <p:nvPr/>
              </p:nvSpPr>
              <p:spPr>
                <a:xfrm>
                  <a:off x="2091945" y="2741809"/>
                  <a:ext cx="301686" cy="369332"/>
                </a:xfrm>
                <a:prstGeom prst="rect">
                  <a:avLst/>
                </a:prstGeom>
                <a:noFill/>
              </p:spPr>
              <p:txBody>
                <a:bodyPr wrap="none" rtlCol="0">
                  <a:spAutoFit/>
                </a:bodyPr>
                <a:lstStyle/>
                <a:p>
                  <a:r>
                    <a:rPr lang="en-US" strike="sngStrike" dirty="0" smtClean="0">
                      <a:solidFill>
                        <a:schemeClr val="accent2"/>
                      </a:solidFill>
                      <a:latin typeface="Cambria" panose="02040503050406030204" pitchFamily="18" charset="0"/>
                    </a:rPr>
                    <a:t>y</a:t>
                  </a:r>
                  <a:endParaRPr lang="en-US" strike="sngStrike" dirty="0">
                    <a:solidFill>
                      <a:schemeClr val="accent2"/>
                    </a:solidFill>
                    <a:latin typeface="Cambria" panose="02040503050406030204" pitchFamily="18" charset="0"/>
                  </a:endParaRPr>
                </a:p>
              </p:txBody>
            </p:sp>
          </p:grpSp>
          <p:sp>
            <p:nvSpPr>
              <p:cNvPr id="8" name="CuadroTexto 7"/>
              <p:cNvSpPr txBox="1"/>
              <p:nvPr/>
            </p:nvSpPr>
            <p:spPr>
              <a:xfrm>
                <a:off x="1214245" y="3448794"/>
                <a:ext cx="1386918" cy="400110"/>
              </a:xfrm>
              <a:prstGeom prst="rect">
                <a:avLst/>
              </a:prstGeom>
              <a:noFill/>
            </p:spPr>
            <p:txBody>
              <a:bodyPr wrap="none" rtlCol="0">
                <a:spAutoFit/>
              </a:bodyPr>
              <a:lstStyle/>
              <a:p>
                <a:pPr algn="ctr"/>
                <a:r>
                  <a:rPr lang="en-US" sz="2000" dirty="0" smtClean="0">
                    <a:latin typeface="Cambria" panose="02040503050406030204" pitchFamily="18" charset="0"/>
                  </a:rPr>
                  <a:t>x</a:t>
                </a:r>
                <a:r>
                  <a:rPr lang="en-US" sz="2000" dirty="0" smtClean="0"/>
                  <a:t> </a:t>
                </a:r>
                <a:r>
                  <a:rPr lang="en-US" sz="2000" i="1" dirty="0" smtClean="0"/>
                  <a:t>disables </a:t>
                </a:r>
                <a:r>
                  <a:rPr lang="en-US" sz="2000" dirty="0" smtClean="0">
                    <a:latin typeface="Cambria" panose="02040503050406030204" pitchFamily="18" charset="0"/>
                  </a:rPr>
                  <a:t>y</a:t>
                </a:r>
                <a:endParaRPr lang="en-US" sz="2000"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8" name="CuadroTexto 17"/>
                <p:cNvSpPr txBox="1"/>
                <p:nvPr/>
              </p:nvSpPr>
              <p:spPr>
                <a:xfrm>
                  <a:off x="2448337" y="4293096"/>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0" smtClean="0">
                                <a:solidFill>
                                  <a:schemeClr val="accent4"/>
                                </a:solidFill>
                                <a:latin typeface="Cambria Math" panose="02040503050406030204" pitchFamily="18" charset="0"/>
                              </a:rPr>
                              <m:t>2</m:t>
                            </m:r>
                          </m:sub>
                        </m:sSub>
                      </m:oMath>
                    </m:oMathPara>
                  </a14:m>
                  <a:endParaRPr lang="en-US" dirty="0">
                    <a:solidFill>
                      <a:schemeClr val="accent4"/>
                    </a:solidFill>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2448337" y="4293096"/>
                  <a:ext cx="248208" cy="276999"/>
                </a:xfrm>
                <a:prstGeom prst="rect">
                  <a:avLst/>
                </a:prstGeom>
                <a:blipFill rotWithShape="0">
                  <a:blip r:embed="rId3"/>
                  <a:stretch>
                    <a:fillRect l="-21951" r="-487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2052136" y="4193994"/>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n-US" b="0" i="0" smtClean="0">
                                <a:solidFill>
                                  <a:schemeClr val="accent4"/>
                                </a:solidFill>
                                <a:latin typeface="Cambria Math" panose="02040503050406030204" pitchFamily="18" charset="0"/>
                              </a:rPr>
                              <m:t>1</m:t>
                            </m:r>
                          </m:sub>
                        </m:sSub>
                      </m:oMath>
                    </m:oMathPara>
                  </a14:m>
                  <a:endParaRPr lang="en-US" dirty="0">
                    <a:solidFill>
                      <a:schemeClr val="accent4"/>
                    </a:solidFill>
                  </a:endParaRPr>
                </a:p>
              </p:txBody>
            </p:sp>
          </mc:Choice>
          <mc:Fallback xmlns="">
            <p:sp>
              <p:nvSpPr>
                <p:cNvPr id="19" name="CuadroTexto 18"/>
                <p:cNvSpPr txBox="1">
                  <a:spLocks noRot="1" noChangeAspect="1" noMove="1" noResize="1" noEditPoints="1" noAdjustHandles="1" noChangeArrowheads="1" noChangeShapeType="1" noTextEdit="1"/>
                </p:cNvSpPr>
                <p:nvPr/>
              </p:nvSpPr>
              <p:spPr>
                <a:xfrm>
                  <a:off x="2052136" y="4193994"/>
                  <a:ext cx="248208" cy="276999"/>
                </a:xfrm>
                <a:prstGeom prst="rect">
                  <a:avLst/>
                </a:prstGeom>
                <a:blipFill rotWithShape="0">
                  <a:blip r:embed="rId4"/>
                  <a:stretch>
                    <a:fillRect l="-19512" r="-487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1880278" y="5812488"/>
                  <a:ext cx="10514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m:t>
                            </m:r>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a:latin typeface="Cambria Math" panose="02040503050406030204" pitchFamily="18" charset="0"/>
                              </a:rPr>
                              <m:t>¬</m:t>
                            </m:r>
                            <m:r>
                              <a:rPr lang="en-US" b="0" i="1" smtClean="0">
                                <a:latin typeface="Cambria Math" panose="02040503050406030204" pitchFamily="18" charset="0"/>
                              </a:rPr>
                              <m:t>𝑡</m:t>
                            </m:r>
                          </m:e>
                          <m:sub>
                            <m:r>
                              <a:rPr lang="en-US" b="0" i="1" smtClean="0">
                                <a:latin typeface="Cambria Math" panose="02040503050406030204" pitchFamily="18" charset="0"/>
                              </a:rPr>
                              <m:t>2</m:t>
                            </m:r>
                          </m:sub>
                        </m:sSub>
                      </m:oMath>
                    </m:oMathPara>
                  </a14:m>
                  <a:endParaRPr lang="en-US"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1880278" y="5812488"/>
                  <a:ext cx="1051442" cy="276999"/>
                </a:xfrm>
                <a:prstGeom prst="rect">
                  <a:avLst/>
                </a:prstGeom>
                <a:blipFill rotWithShape="0">
                  <a:blip r:embed="rId5"/>
                  <a:stretch>
                    <a:fillRect b="-15217"/>
                  </a:stretch>
                </a:blipFill>
              </p:spPr>
              <p:txBody>
                <a:bodyPr/>
                <a:lstStyle/>
                <a:p>
                  <a:r>
                    <a:rPr lang="en-US">
                      <a:noFill/>
                    </a:rPr>
                    <a:t> </a:t>
                  </a:r>
                </a:p>
              </p:txBody>
            </p:sp>
          </mc:Fallback>
        </mc:AlternateContent>
        <p:sp>
          <p:nvSpPr>
            <p:cNvPr id="37" name="Flecha derecha 36"/>
            <p:cNvSpPr/>
            <p:nvPr/>
          </p:nvSpPr>
          <p:spPr>
            <a:xfrm>
              <a:off x="1440225" y="5761136"/>
              <a:ext cx="359883" cy="41839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43" name="Grupo 42"/>
          <p:cNvGrpSpPr/>
          <p:nvPr/>
        </p:nvGrpSpPr>
        <p:grpSpPr>
          <a:xfrm>
            <a:off x="1591601" y="3873192"/>
            <a:ext cx="1713158" cy="2317873"/>
            <a:chOff x="6156333" y="3847431"/>
            <a:chExt cx="1713158" cy="2317873"/>
          </a:xfrm>
        </p:grpSpPr>
        <p:grpSp>
          <p:nvGrpSpPr>
            <p:cNvPr id="20" name="Grupo 19"/>
            <p:cNvGrpSpPr/>
            <p:nvPr/>
          </p:nvGrpSpPr>
          <p:grpSpPr>
            <a:xfrm>
              <a:off x="6228184" y="3847431"/>
              <a:ext cx="1620777" cy="1863925"/>
              <a:chOff x="1115616" y="1988840"/>
              <a:chExt cx="1620777" cy="1863925"/>
            </a:xfrm>
          </p:grpSpPr>
          <p:grpSp>
            <p:nvGrpSpPr>
              <p:cNvPr id="21" name="Grupo 20"/>
              <p:cNvGrpSpPr/>
              <p:nvPr/>
            </p:nvGrpSpPr>
            <p:grpSpPr>
              <a:xfrm>
                <a:off x="1115616" y="1988840"/>
                <a:ext cx="1584176" cy="1512168"/>
                <a:chOff x="1115616" y="1988840"/>
                <a:chExt cx="1584176" cy="1512168"/>
              </a:xfrm>
            </p:grpSpPr>
            <p:sp>
              <p:nvSpPr>
                <p:cNvPr id="23" name="Elipse 22"/>
                <p:cNvSpPr/>
                <p:nvPr/>
              </p:nvSpPr>
              <p:spPr>
                <a:xfrm>
                  <a:off x="1619672" y="198884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Elipse 23"/>
                <p:cNvSpPr/>
                <p:nvPr/>
              </p:nvSpPr>
              <p:spPr>
                <a:xfrm>
                  <a:off x="2411760" y="270892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5" name="Conector recto de flecha 24"/>
                <p:cNvCxnSpPr>
                  <a:stCxn id="23" idx="5"/>
                  <a:endCxn id="24" idx="1"/>
                </p:cNvCxnSpPr>
                <p:nvPr/>
              </p:nvCxnSpPr>
              <p:spPr>
                <a:xfrm>
                  <a:off x="1865523" y="2234691"/>
                  <a:ext cx="588418" cy="516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 name="Elipse 25"/>
                <p:cNvSpPr/>
                <p:nvPr/>
              </p:nvSpPr>
              <p:spPr>
                <a:xfrm>
                  <a:off x="1115616" y="249289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Elipse 26"/>
                <p:cNvSpPr/>
                <p:nvPr/>
              </p:nvSpPr>
              <p:spPr>
                <a:xfrm>
                  <a:off x="1907704" y="32129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Conector recto de flecha 27"/>
                <p:cNvCxnSpPr>
                  <a:stCxn id="23" idx="3"/>
                  <a:endCxn id="26" idx="7"/>
                </p:cNvCxnSpPr>
                <p:nvPr/>
              </p:nvCxnSpPr>
              <p:spPr>
                <a:xfrm flipH="1">
                  <a:off x="1361467" y="223469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p:cNvCxnSpPr>
                  <a:stCxn id="24" idx="3"/>
                  <a:endCxn id="27" idx="7"/>
                </p:cNvCxnSpPr>
                <p:nvPr/>
              </p:nvCxnSpPr>
              <p:spPr>
                <a:xfrm flipH="1">
                  <a:off x="2153555" y="2954771"/>
                  <a:ext cx="300386" cy="3003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CuadroTexto 29"/>
                <p:cNvSpPr txBox="1"/>
                <p:nvPr/>
              </p:nvSpPr>
              <p:spPr>
                <a:xfrm>
                  <a:off x="2079948" y="2183428"/>
                  <a:ext cx="296876" cy="369332"/>
                </a:xfrm>
                <a:prstGeom prst="rect">
                  <a:avLst/>
                </a:prstGeom>
                <a:noFill/>
              </p:spPr>
              <p:txBody>
                <a:bodyPr wrap="none" rtlCol="0">
                  <a:spAutoFit/>
                </a:bodyPr>
                <a:lstStyle/>
                <a:p>
                  <a:r>
                    <a:rPr lang="en-US" dirty="0" smtClean="0">
                      <a:solidFill>
                        <a:schemeClr val="tx2"/>
                      </a:solidFill>
                      <a:latin typeface="Cambria" panose="02040503050406030204" pitchFamily="18" charset="0"/>
                    </a:rPr>
                    <a:t>x</a:t>
                  </a:r>
                  <a:endParaRPr lang="en-US" dirty="0">
                    <a:solidFill>
                      <a:schemeClr val="tx2"/>
                    </a:solidFill>
                    <a:latin typeface="Cambria" panose="02040503050406030204" pitchFamily="18" charset="0"/>
                  </a:endParaRPr>
                </a:p>
              </p:txBody>
            </p:sp>
            <p:sp>
              <p:nvSpPr>
                <p:cNvPr id="31" name="CuadroTexto 30"/>
                <p:cNvSpPr txBox="1"/>
                <p:nvPr/>
              </p:nvSpPr>
              <p:spPr>
                <a:xfrm>
                  <a:off x="1295063" y="2050025"/>
                  <a:ext cx="301686"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32" name="CuadroTexto 31"/>
                <p:cNvSpPr txBox="1"/>
                <p:nvPr/>
              </p:nvSpPr>
              <p:spPr>
                <a:xfrm>
                  <a:off x="2091945" y="2741809"/>
                  <a:ext cx="301686"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22" name="CuadroTexto 21"/>
              <p:cNvSpPr txBox="1"/>
              <p:nvPr/>
            </p:nvSpPr>
            <p:spPr>
              <a:xfrm>
                <a:off x="1129991" y="3452655"/>
                <a:ext cx="1606402" cy="400110"/>
              </a:xfrm>
              <a:prstGeom prst="rect">
                <a:avLst/>
              </a:prstGeom>
              <a:noFill/>
            </p:spPr>
            <p:txBody>
              <a:bodyPr wrap="none" rtlCol="0">
                <a:spAutoFit/>
              </a:bodyPr>
              <a:lstStyle/>
              <a:p>
                <a:pPr algn="ctr"/>
                <a:r>
                  <a:rPr lang="en-US" sz="2000" dirty="0" smtClean="0">
                    <a:latin typeface="Cambria" panose="02040503050406030204" pitchFamily="18" charset="0"/>
                  </a:rPr>
                  <a:t>y </a:t>
                </a:r>
                <a:r>
                  <a:rPr lang="en-US" sz="2000" dirty="0"/>
                  <a:t>is </a:t>
                </a:r>
                <a:r>
                  <a:rPr lang="en-US" sz="2000" i="1" dirty="0"/>
                  <a:t>persistent</a:t>
                </a:r>
                <a:endParaRPr lang="en-US" sz="2000" i="1"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33" name="CuadroTexto 32"/>
                <p:cNvSpPr txBox="1"/>
                <p:nvPr/>
              </p:nvSpPr>
              <p:spPr>
                <a:xfrm>
                  <a:off x="7016316" y="4278368"/>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0" smtClean="0">
                                <a:solidFill>
                                  <a:schemeClr val="accent4"/>
                                </a:solidFill>
                                <a:latin typeface="Cambria Math" panose="02040503050406030204" pitchFamily="18" charset="0"/>
                              </a:rPr>
                              <m:t>2</m:t>
                            </m:r>
                          </m:sub>
                        </m:sSub>
                      </m:oMath>
                    </m:oMathPara>
                  </a14:m>
                  <a:endParaRPr lang="en-US" dirty="0">
                    <a:solidFill>
                      <a:schemeClr val="accent4"/>
                    </a:solidFill>
                  </a:endParaRPr>
                </a:p>
              </p:txBody>
            </p:sp>
          </mc:Choice>
          <mc:Fallback xmlns="">
            <p:sp>
              <p:nvSpPr>
                <p:cNvPr id="33" name="CuadroTexto 32"/>
                <p:cNvSpPr txBox="1">
                  <a:spLocks noRot="1" noChangeAspect="1" noMove="1" noResize="1" noEditPoints="1" noAdjustHandles="1" noChangeArrowheads="1" noChangeShapeType="1" noTextEdit="1"/>
                </p:cNvSpPr>
                <p:nvPr/>
              </p:nvSpPr>
              <p:spPr>
                <a:xfrm>
                  <a:off x="7016316" y="4278368"/>
                  <a:ext cx="248208" cy="276999"/>
                </a:xfrm>
                <a:prstGeom prst="rect">
                  <a:avLst/>
                </a:prstGeom>
                <a:blipFill rotWithShape="0">
                  <a:blip r:embed="rId6"/>
                  <a:stretch>
                    <a:fillRect l="-19512" r="-731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uadroTexto 34"/>
                <p:cNvSpPr txBox="1"/>
                <p:nvPr/>
              </p:nvSpPr>
              <p:spPr>
                <a:xfrm>
                  <a:off x="6633369" y="4163050"/>
                  <a:ext cx="242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n-US" b="0" i="0" smtClean="0">
                                <a:solidFill>
                                  <a:schemeClr val="accent4"/>
                                </a:solidFill>
                                <a:latin typeface="Cambria Math" panose="02040503050406030204" pitchFamily="18" charset="0"/>
                              </a:rPr>
                              <m:t>1</m:t>
                            </m:r>
                          </m:sub>
                        </m:sSub>
                      </m:oMath>
                    </m:oMathPara>
                  </a14:m>
                  <a:endParaRPr lang="en-US" dirty="0">
                    <a:solidFill>
                      <a:schemeClr val="accent4"/>
                    </a:solidFill>
                  </a:endParaRPr>
                </a:p>
              </p:txBody>
            </p:sp>
          </mc:Choice>
          <mc:Fallback xmlns="">
            <p:sp>
              <p:nvSpPr>
                <p:cNvPr id="35" name="CuadroTexto 34"/>
                <p:cNvSpPr txBox="1">
                  <a:spLocks noRot="1" noChangeAspect="1" noMove="1" noResize="1" noEditPoints="1" noAdjustHandles="1" noChangeArrowheads="1" noChangeShapeType="1" noTextEdit="1"/>
                </p:cNvSpPr>
                <p:nvPr/>
              </p:nvSpPr>
              <p:spPr>
                <a:xfrm>
                  <a:off x="6633369" y="4163050"/>
                  <a:ext cx="242887" cy="276999"/>
                </a:xfrm>
                <a:prstGeom prst="rect">
                  <a:avLst/>
                </a:prstGeom>
                <a:blipFill rotWithShape="0">
                  <a:blip r:embed="rId7"/>
                  <a:stretch>
                    <a:fillRect l="-20000" r="-750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uadroTexto 35"/>
                <p:cNvSpPr txBox="1"/>
                <p:nvPr/>
              </p:nvSpPr>
              <p:spPr>
                <a:xfrm>
                  <a:off x="7430051" y="4862338"/>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n-US" b="0" i="0" smtClean="0">
                                <a:solidFill>
                                  <a:schemeClr val="accent4"/>
                                </a:solidFill>
                                <a:latin typeface="Cambria Math" panose="02040503050406030204" pitchFamily="18" charset="0"/>
                              </a:rPr>
                              <m:t>3</m:t>
                            </m:r>
                          </m:sub>
                        </m:sSub>
                      </m:oMath>
                    </m:oMathPara>
                  </a14:m>
                  <a:endParaRPr lang="en-US" dirty="0">
                    <a:solidFill>
                      <a:schemeClr val="accent4"/>
                    </a:solidFill>
                  </a:endParaRPr>
                </a:p>
              </p:txBody>
            </p:sp>
          </mc:Choice>
          <mc:Fallback xmlns="">
            <p:sp>
              <p:nvSpPr>
                <p:cNvPr id="36" name="CuadroTexto 35"/>
                <p:cNvSpPr txBox="1">
                  <a:spLocks noRot="1" noChangeAspect="1" noMove="1" noResize="1" noEditPoints="1" noAdjustHandles="1" noChangeArrowheads="1" noChangeShapeType="1" noTextEdit="1"/>
                </p:cNvSpPr>
                <p:nvPr/>
              </p:nvSpPr>
              <p:spPr>
                <a:xfrm>
                  <a:off x="7430051" y="4862338"/>
                  <a:ext cx="248208" cy="276999"/>
                </a:xfrm>
                <a:prstGeom prst="rect">
                  <a:avLst/>
                </a:prstGeom>
                <a:blipFill rotWithShape="0">
                  <a:blip r:embed="rId8"/>
                  <a:stretch>
                    <a:fillRect l="-19512" r="-731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uadroTexto 37"/>
                <p:cNvSpPr txBox="1"/>
                <p:nvPr/>
              </p:nvSpPr>
              <p:spPr>
                <a:xfrm>
                  <a:off x="6596386" y="5798264"/>
                  <a:ext cx="12731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6596386" y="5798264"/>
                  <a:ext cx="1273105" cy="276999"/>
                </a:xfrm>
                <a:prstGeom prst="rect">
                  <a:avLst/>
                </a:prstGeom>
                <a:blipFill rotWithShape="0">
                  <a:blip r:embed="rId9"/>
                  <a:stretch>
                    <a:fillRect l="-3349" r="-1435" b="-15217"/>
                  </a:stretch>
                </a:blipFill>
              </p:spPr>
              <p:txBody>
                <a:bodyPr/>
                <a:lstStyle/>
                <a:p>
                  <a:r>
                    <a:rPr lang="en-US">
                      <a:noFill/>
                    </a:rPr>
                    <a:t> </a:t>
                  </a:r>
                </a:p>
              </p:txBody>
            </p:sp>
          </mc:Fallback>
        </mc:AlternateContent>
        <p:sp>
          <p:nvSpPr>
            <p:cNvPr id="39" name="Flecha derecha 38"/>
            <p:cNvSpPr/>
            <p:nvPr/>
          </p:nvSpPr>
          <p:spPr>
            <a:xfrm>
              <a:off x="6156333" y="5746912"/>
              <a:ext cx="359883" cy="41839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aphicFrame>
        <p:nvGraphicFramePr>
          <p:cNvPr id="44" name="Tabla 43"/>
          <p:cNvGraphicFramePr>
            <a:graphicFrameLocks noGrp="1"/>
          </p:cNvGraphicFramePr>
          <p:nvPr>
            <p:extLst>
              <p:ext uri="{D42A27DB-BD31-4B8C-83A1-F6EECF244321}">
                <p14:modId xmlns:p14="http://schemas.microsoft.com/office/powerpoint/2010/main" val="931172463"/>
              </p:ext>
            </p:extLst>
          </p:nvPr>
        </p:nvGraphicFramePr>
        <p:xfrm>
          <a:off x="2076450" y="1001881"/>
          <a:ext cx="4896546" cy="1998215"/>
        </p:xfrm>
        <a:graphic>
          <a:graphicData uri="http://schemas.openxmlformats.org/drawingml/2006/table">
            <a:tbl>
              <a:tblPr firstRow="1" bandRow="1">
                <a:tableStyleId>{5C22544A-7EE6-4342-B048-85BDC9FD1C3A}</a:tableStyleId>
              </a:tblPr>
              <a:tblGrid>
                <a:gridCol w="864097"/>
                <a:gridCol w="864097"/>
                <a:gridCol w="1584176"/>
                <a:gridCol w="1584176"/>
              </a:tblGrid>
              <a:tr h="399643">
                <a:tc>
                  <a:txBody>
                    <a:bodyPr/>
                    <a:lstStyle/>
                    <a:p>
                      <a:pPr algn="ctr"/>
                      <a:r>
                        <a:rPr lang="en-US" dirty="0" smtClean="0">
                          <a:latin typeface="Cambria" panose="02040503050406030204" pitchFamily="18" charset="0"/>
                        </a:rPr>
                        <a:t>x</a:t>
                      </a:r>
                      <a:endParaRPr lang="en-US" dirty="0">
                        <a:latin typeface="Cambria" panose="02040503050406030204" pitchFamily="18" charset="0"/>
                      </a:endParaRPr>
                    </a:p>
                  </a:txBody>
                  <a:tcPr/>
                </a:tc>
                <a:tc>
                  <a:txBody>
                    <a:bodyPr/>
                    <a:lstStyle/>
                    <a:p>
                      <a:pPr algn="ctr"/>
                      <a:r>
                        <a:rPr lang="en-US" dirty="0" smtClean="0">
                          <a:latin typeface="Cambria" panose="02040503050406030204" pitchFamily="18" charset="0"/>
                        </a:rPr>
                        <a:t>y</a:t>
                      </a:r>
                      <a:endParaRPr lang="en-US" dirty="0">
                        <a:latin typeface="Cambria" panose="02040503050406030204" pitchFamily="18" charset="0"/>
                      </a:endParaRPr>
                    </a:p>
                  </a:txBody>
                  <a:tcPr/>
                </a:tc>
                <a:tc>
                  <a:txBody>
                    <a:bodyPr/>
                    <a:lstStyle/>
                    <a:p>
                      <a:pPr algn="ctr"/>
                      <a:r>
                        <a:rPr lang="en-US" dirty="0" smtClean="0">
                          <a:latin typeface="Cambria" panose="02040503050406030204" pitchFamily="18" charset="0"/>
                        </a:rPr>
                        <a:t>x</a:t>
                      </a:r>
                      <a:r>
                        <a:rPr lang="en-US" dirty="0" smtClean="0"/>
                        <a:t> triggers</a:t>
                      </a:r>
                      <a:r>
                        <a:rPr lang="en-US" baseline="0" dirty="0" smtClean="0"/>
                        <a:t> </a:t>
                      </a:r>
                      <a:r>
                        <a:rPr lang="en-US" baseline="0" dirty="0" smtClean="0">
                          <a:latin typeface="Cambria" panose="02040503050406030204" pitchFamily="18" charset="0"/>
                        </a:rPr>
                        <a:t>y</a:t>
                      </a:r>
                      <a:endParaRPr lang="en-US" dirty="0">
                        <a:latin typeface="Cambria"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panose="02040503050406030204" pitchFamily="18" charset="0"/>
                        </a:rPr>
                        <a:t>x</a:t>
                      </a:r>
                      <a:r>
                        <a:rPr lang="en-US" dirty="0" smtClean="0"/>
                        <a:t> disables </a:t>
                      </a:r>
                      <a:r>
                        <a:rPr lang="en-US" baseline="0" dirty="0" smtClean="0">
                          <a:latin typeface="Cambria" panose="02040503050406030204" pitchFamily="18" charset="0"/>
                        </a:rPr>
                        <a:t>y</a:t>
                      </a:r>
                      <a:endParaRPr lang="en-US" dirty="0" smtClean="0">
                        <a:latin typeface="Cambria" panose="02040503050406030204" pitchFamily="18" charset="0"/>
                      </a:endParaRPr>
                    </a:p>
                  </a:txBody>
                  <a:tcPr/>
                </a:tc>
              </a:tr>
              <a:tr h="399643">
                <a:tc>
                  <a:txBody>
                    <a:bodyPr/>
                    <a:lstStyle/>
                    <a:p>
                      <a:r>
                        <a:rPr lang="en-US" dirty="0" smtClean="0"/>
                        <a:t>Input</a:t>
                      </a:r>
                      <a:endParaRPr lang="en-US" dirty="0"/>
                    </a:p>
                  </a:txBody>
                  <a:tcPr anchor="ctr"/>
                </a:tc>
                <a:tc>
                  <a:txBody>
                    <a:bodyPr/>
                    <a:lstStyle/>
                    <a:p>
                      <a:r>
                        <a:rPr lang="en-US" dirty="0" smtClean="0"/>
                        <a:t>Input</a:t>
                      </a:r>
                      <a:endParaRPr lang="en-US" dirty="0"/>
                    </a:p>
                  </a:txBody>
                  <a:tcPr anchor="ctr"/>
                </a:tc>
                <a:tc>
                  <a:txBody>
                    <a:bodyPr/>
                    <a:lstStyle/>
                    <a:p>
                      <a:pPr algn="ctr"/>
                      <a:r>
                        <a:rPr lang="en-US" sz="1800" dirty="0" smtClean="0">
                          <a:solidFill>
                            <a:schemeClr val="accent2"/>
                          </a:solidFill>
                        </a:rPr>
                        <a:t>Violates DII</a:t>
                      </a:r>
                      <a:endParaRPr lang="en-US" sz="1800" dirty="0">
                        <a:solidFill>
                          <a:schemeClr val="accent2"/>
                        </a:solidFill>
                      </a:endParaRPr>
                    </a:p>
                  </a:txBody>
                  <a:tcPr anchor="ctr"/>
                </a:tc>
                <a:tc>
                  <a:txBody>
                    <a:bodyPr/>
                    <a:lstStyle/>
                    <a:p>
                      <a:pPr algn="ctr"/>
                      <a:endParaRPr lang="en-US" dirty="0"/>
                    </a:p>
                  </a:txBody>
                  <a:tcPr anchor="ctr"/>
                </a:tc>
              </a:tr>
              <a:tr h="399643">
                <a:tc>
                  <a:txBody>
                    <a:bodyPr/>
                    <a:lstStyle/>
                    <a:p>
                      <a:r>
                        <a:rPr lang="en-US" dirty="0" smtClean="0"/>
                        <a:t>Output</a:t>
                      </a:r>
                      <a:endParaRPr lang="en-US" dirty="0"/>
                    </a:p>
                  </a:txBody>
                  <a:tcPr anchor="ctr"/>
                </a:tc>
                <a:tc>
                  <a:txBody>
                    <a:bodyPr/>
                    <a:lstStyle/>
                    <a:p>
                      <a:r>
                        <a:rPr lang="en-US" dirty="0" smtClean="0"/>
                        <a:t>Output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r h="399643">
                <a:tc>
                  <a:txBody>
                    <a:bodyPr/>
                    <a:lstStyle/>
                    <a:p>
                      <a:r>
                        <a:rPr lang="en-US" dirty="0" smtClean="0"/>
                        <a:t>Input</a:t>
                      </a:r>
                      <a:endParaRPr lang="en-US" dirty="0"/>
                    </a:p>
                  </a:txBody>
                  <a:tcPr anchor="ctr"/>
                </a:tc>
                <a:tc>
                  <a:txBody>
                    <a:bodyPr/>
                    <a:lstStyle/>
                    <a:p>
                      <a:r>
                        <a:rPr lang="en-US" dirty="0" smtClean="0"/>
                        <a:t>Output</a:t>
                      </a:r>
                      <a:endParaRPr lang="en-US" dirty="0"/>
                    </a:p>
                  </a:txBody>
                  <a:tcPr anchor="ctr"/>
                </a:tc>
                <a:tc>
                  <a:txBody>
                    <a:bodyPr/>
                    <a:lstStyle/>
                    <a:p>
                      <a:pPr algn="ctr"/>
                      <a:endParaRPr lang="en-US" dirty="0"/>
                    </a:p>
                  </a:txBody>
                  <a:tcPr anchor="ctr"/>
                </a:tc>
                <a:tc>
                  <a:txBody>
                    <a:bodyPr/>
                    <a:lstStyle/>
                    <a:p>
                      <a:pPr algn="ctr"/>
                      <a:r>
                        <a:rPr lang="en-US" b="1" dirty="0" smtClean="0">
                          <a:solidFill>
                            <a:schemeClr val="accent2"/>
                          </a:solidFill>
                        </a:rPr>
                        <a:t>Violates SI</a:t>
                      </a:r>
                      <a:endParaRPr lang="en-US" b="1" dirty="0">
                        <a:solidFill>
                          <a:schemeClr val="accent2"/>
                        </a:solidFill>
                      </a:endParaRPr>
                    </a:p>
                  </a:txBody>
                  <a:tcPr anchor="ctr"/>
                </a:tc>
              </a:tr>
              <a:tr h="399643">
                <a:tc>
                  <a:txBody>
                    <a:bodyPr/>
                    <a:lstStyle/>
                    <a:p>
                      <a:r>
                        <a:rPr lang="en-US" dirty="0" smtClean="0"/>
                        <a:t>Output</a:t>
                      </a:r>
                      <a:endParaRPr lang="en-US" dirty="0"/>
                    </a:p>
                  </a:txBody>
                  <a:tcPr anchor="ctr"/>
                </a:tc>
                <a:tc>
                  <a:txBody>
                    <a:bodyPr/>
                    <a:lstStyle/>
                    <a:p>
                      <a:r>
                        <a:rPr lang="en-US" dirty="0" smtClean="0"/>
                        <a:t>Input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bl>
          </a:graphicData>
        </a:graphic>
      </p:graphicFrame>
    </p:spTree>
    <p:extLst>
      <p:ext uri="{BB962C8B-B14F-4D97-AF65-F5344CB8AC3E}">
        <p14:creationId xmlns:p14="http://schemas.microsoft.com/office/powerpoint/2010/main" val="212252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Multi-environments</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17</a:t>
            </a:fld>
            <a:endParaRPr lang="en-US"/>
          </a:p>
        </p:txBody>
      </p:sp>
      <p:sp>
        <p:nvSpPr>
          <p:cNvPr id="5" name="Rectángulo redondeado 4"/>
          <p:cNvSpPr/>
          <p:nvPr/>
        </p:nvSpPr>
        <p:spPr>
          <a:xfrm>
            <a:off x="3203848" y="1988840"/>
            <a:ext cx="266429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Circuit</a:t>
            </a:r>
            <a:endParaRPr lang="en-US" dirty="0"/>
          </a:p>
        </p:txBody>
      </p:sp>
      <p:sp>
        <p:nvSpPr>
          <p:cNvPr id="7" name="Rectángulo redondeado 6"/>
          <p:cNvSpPr/>
          <p:nvPr/>
        </p:nvSpPr>
        <p:spPr>
          <a:xfrm>
            <a:off x="1583668" y="1988840"/>
            <a:ext cx="1224136" cy="1152128"/>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rtlCol="0" anchor="ctr"/>
          <a:lstStyle/>
          <a:p>
            <a:pPr algn="ctr"/>
            <a:r>
              <a:rPr lang="en-US" sz="1400" dirty="0" smtClean="0"/>
              <a:t>Environment 1</a:t>
            </a:r>
            <a:endParaRPr lang="en-US" sz="1400" dirty="0"/>
          </a:p>
        </p:txBody>
      </p:sp>
      <p:sp>
        <p:nvSpPr>
          <p:cNvPr id="8" name="Rectángulo redondeado 7"/>
          <p:cNvSpPr/>
          <p:nvPr/>
        </p:nvSpPr>
        <p:spPr>
          <a:xfrm>
            <a:off x="3203848" y="1268760"/>
            <a:ext cx="2664296" cy="489893"/>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rtlCol="0" anchor="ctr"/>
          <a:lstStyle/>
          <a:p>
            <a:pPr algn="ctr"/>
            <a:r>
              <a:rPr lang="en-US" sz="1400" dirty="0" smtClean="0"/>
              <a:t>Environment 2</a:t>
            </a:r>
            <a:endParaRPr lang="en-US" sz="1400" dirty="0"/>
          </a:p>
        </p:txBody>
      </p:sp>
      <p:sp>
        <p:nvSpPr>
          <p:cNvPr id="9" name="Rectángulo redondeado 8"/>
          <p:cNvSpPr/>
          <p:nvPr/>
        </p:nvSpPr>
        <p:spPr>
          <a:xfrm>
            <a:off x="6264188" y="2011481"/>
            <a:ext cx="1224136" cy="1152128"/>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rtlCol="0" anchor="ctr"/>
          <a:lstStyle/>
          <a:p>
            <a:pPr algn="ctr"/>
            <a:r>
              <a:rPr lang="en-US" sz="1400" dirty="0" smtClean="0"/>
              <a:t>Environment 3</a:t>
            </a:r>
            <a:endParaRPr lang="en-US" sz="1400" dirty="0"/>
          </a:p>
        </p:txBody>
      </p:sp>
      <p:cxnSp>
        <p:nvCxnSpPr>
          <p:cNvPr id="11" name="Conector recto de flecha 10"/>
          <p:cNvCxnSpPr/>
          <p:nvPr/>
        </p:nvCxnSpPr>
        <p:spPr>
          <a:xfrm>
            <a:off x="2807804" y="2348880"/>
            <a:ext cx="3960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p:cNvCxnSpPr/>
          <p:nvPr/>
        </p:nvCxnSpPr>
        <p:spPr>
          <a:xfrm>
            <a:off x="5868144" y="2336929"/>
            <a:ext cx="3960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p:cNvCxnSpPr/>
          <p:nvPr/>
        </p:nvCxnSpPr>
        <p:spPr>
          <a:xfrm flipV="1">
            <a:off x="3851920" y="1758653"/>
            <a:ext cx="0" cy="2301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p:nvPr/>
        </p:nvCxnSpPr>
        <p:spPr>
          <a:xfrm>
            <a:off x="5292080" y="1758653"/>
            <a:ext cx="0" cy="2301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p:cNvCxnSpPr/>
          <p:nvPr/>
        </p:nvCxnSpPr>
        <p:spPr>
          <a:xfrm flipH="1">
            <a:off x="2807804" y="2780928"/>
            <a:ext cx="3960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p:nvPr/>
        </p:nvCxnSpPr>
        <p:spPr>
          <a:xfrm flipH="1">
            <a:off x="5868144" y="2766765"/>
            <a:ext cx="3960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1" name="Tabla 20"/>
          <p:cNvGraphicFramePr>
            <a:graphicFrameLocks noGrp="1"/>
          </p:cNvGraphicFramePr>
          <p:nvPr>
            <p:extLst>
              <p:ext uri="{D42A27DB-BD31-4B8C-83A1-F6EECF244321}">
                <p14:modId xmlns:p14="http://schemas.microsoft.com/office/powerpoint/2010/main" val="1373526065"/>
              </p:ext>
            </p:extLst>
          </p:nvPr>
        </p:nvGraphicFramePr>
        <p:xfrm>
          <a:off x="2087723" y="3879057"/>
          <a:ext cx="4896546" cy="1998215"/>
        </p:xfrm>
        <a:graphic>
          <a:graphicData uri="http://schemas.openxmlformats.org/drawingml/2006/table">
            <a:tbl>
              <a:tblPr firstRow="1" bandRow="1">
                <a:tableStyleId>{5C22544A-7EE6-4342-B048-85BDC9FD1C3A}</a:tableStyleId>
              </a:tblPr>
              <a:tblGrid>
                <a:gridCol w="864097"/>
                <a:gridCol w="864097"/>
                <a:gridCol w="1584176"/>
                <a:gridCol w="1584176"/>
              </a:tblGrid>
              <a:tr h="399643">
                <a:tc>
                  <a:txBody>
                    <a:bodyPr/>
                    <a:lstStyle/>
                    <a:p>
                      <a:pPr algn="ctr"/>
                      <a:r>
                        <a:rPr lang="en-US" dirty="0" smtClean="0">
                          <a:latin typeface="Cambria" panose="02040503050406030204" pitchFamily="18" charset="0"/>
                        </a:rPr>
                        <a:t>x</a:t>
                      </a:r>
                      <a:endParaRPr lang="en-US" dirty="0">
                        <a:latin typeface="Cambria" panose="02040503050406030204" pitchFamily="18" charset="0"/>
                      </a:endParaRPr>
                    </a:p>
                  </a:txBody>
                  <a:tcPr/>
                </a:tc>
                <a:tc>
                  <a:txBody>
                    <a:bodyPr/>
                    <a:lstStyle/>
                    <a:p>
                      <a:pPr algn="ctr"/>
                      <a:r>
                        <a:rPr lang="en-US" dirty="0" smtClean="0">
                          <a:latin typeface="Cambria" panose="02040503050406030204" pitchFamily="18" charset="0"/>
                        </a:rPr>
                        <a:t>y</a:t>
                      </a:r>
                      <a:endParaRPr lang="en-US" dirty="0">
                        <a:latin typeface="Cambria" panose="02040503050406030204" pitchFamily="18" charset="0"/>
                      </a:endParaRPr>
                    </a:p>
                  </a:txBody>
                  <a:tcPr/>
                </a:tc>
                <a:tc>
                  <a:txBody>
                    <a:bodyPr/>
                    <a:lstStyle/>
                    <a:p>
                      <a:pPr algn="ctr"/>
                      <a:r>
                        <a:rPr lang="en-US" dirty="0" smtClean="0">
                          <a:latin typeface="Cambria" panose="02040503050406030204" pitchFamily="18" charset="0"/>
                        </a:rPr>
                        <a:t>x</a:t>
                      </a:r>
                      <a:r>
                        <a:rPr lang="en-US" dirty="0" smtClean="0"/>
                        <a:t> triggers</a:t>
                      </a:r>
                      <a:r>
                        <a:rPr lang="en-US" baseline="0" dirty="0" smtClean="0"/>
                        <a:t> </a:t>
                      </a:r>
                      <a:r>
                        <a:rPr lang="en-US" baseline="0" dirty="0" smtClean="0">
                          <a:latin typeface="Cambria" panose="02040503050406030204" pitchFamily="18" charset="0"/>
                        </a:rPr>
                        <a:t>y</a:t>
                      </a:r>
                      <a:endParaRPr lang="en-US" dirty="0">
                        <a:latin typeface="Cambria"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panose="02040503050406030204" pitchFamily="18" charset="0"/>
                        </a:rPr>
                        <a:t>x</a:t>
                      </a:r>
                      <a:r>
                        <a:rPr lang="en-US" dirty="0" smtClean="0"/>
                        <a:t> disables </a:t>
                      </a:r>
                      <a:r>
                        <a:rPr lang="en-US" baseline="0" dirty="0" smtClean="0">
                          <a:latin typeface="Cambria" panose="02040503050406030204" pitchFamily="18" charset="0"/>
                        </a:rPr>
                        <a:t>y</a:t>
                      </a:r>
                      <a:endParaRPr lang="en-US" dirty="0" smtClean="0">
                        <a:latin typeface="Cambria" panose="02040503050406030204" pitchFamily="18" charset="0"/>
                      </a:endParaRPr>
                    </a:p>
                  </a:txBody>
                  <a:tcPr/>
                </a:tc>
              </a:tr>
              <a:tr h="399643">
                <a:tc>
                  <a:txBody>
                    <a:bodyPr/>
                    <a:lstStyle/>
                    <a:p>
                      <a:r>
                        <a:rPr lang="en-US" dirty="0" smtClean="0"/>
                        <a:t>Input</a:t>
                      </a:r>
                      <a:endParaRPr lang="en-US" dirty="0"/>
                    </a:p>
                  </a:txBody>
                  <a:tcPr anchor="ctr"/>
                </a:tc>
                <a:tc>
                  <a:txBody>
                    <a:bodyPr/>
                    <a:lstStyle/>
                    <a:p>
                      <a:r>
                        <a:rPr lang="en-US" dirty="0" smtClean="0"/>
                        <a:t>Input</a:t>
                      </a:r>
                      <a:endParaRPr lang="en-US" dirty="0"/>
                    </a:p>
                  </a:txBody>
                  <a:tcPr anchor="ctr"/>
                </a:tc>
                <a:tc>
                  <a:txBody>
                    <a:bodyPr/>
                    <a:lstStyle/>
                    <a:p>
                      <a:pPr algn="ctr"/>
                      <a:r>
                        <a:rPr lang="en-US" sz="1800" dirty="0" smtClean="0">
                          <a:solidFill>
                            <a:schemeClr val="accent2"/>
                          </a:solidFill>
                        </a:rPr>
                        <a:t>Violates DII</a:t>
                      </a:r>
                      <a:endParaRPr lang="en-US" sz="1800" dirty="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79646"/>
                          </a:solidFill>
                          <a:effectLst/>
                          <a:uLnTx/>
                          <a:uFillTx/>
                          <a:latin typeface="+mn-lt"/>
                          <a:ea typeface="+mn-ea"/>
                          <a:cs typeface="+mn-cs"/>
                        </a:rPr>
                        <a:t>Only if same env.</a:t>
                      </a:r>
                    </a:p>
                  </a:txBody>
                  <a:tcPr anchor="ctr"/>
                </a:tc>
              </a:tr>
              <a:tr h="399643">
                <a:tc>
                  <a:txBody>
                    <a:bodyPr/>
                    <a:lstStyle/>
                    <a:p>
                      <a:r>
                        <a:rPr lang="en-US" dirty="0" smtClean="0"/>
                        <a:t>Output</a:t>
                      </a:r>
                      <a:endParaRPr lang="en-US" dirty="0"/>
                    </a:p>
                  </a:txBody>
                  <a:tcPr anchor="ctr"/>
                </a:tc>
                <a:tc>
                  <a:txBody>
                    <a:bodyPr/>
                    <a:lstStyle/>
                    <a:p>
                      <a:r>
                        <a:rPr lang="en-US" dirty="0" smtClean="0"/>
                        <a:t>Output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r h="399643">
                <a:tc>
                  <a:txBody>
                    <a:bodyPr/>
                    <a:lstStyle/>
                    <a:p>
                      <a:r>
                        <a:rPr lang="en-US" dirty="0" smtClean="0"/>
                        <a:t>Input</a:t>
                      </a:r>
                      <a:endParaRPr lang="en-US" dirty="0"/>
                    </a:p>
                  </a:txBody>
                  <a:tcPr anchor="ctr"/>
                </a:tc>
                <a:tc>
                  <a:txBody>
                    <a:bodyPr/>
                    <a:lstStyle/>
                    <a:p>
                      <a:r>
                        <a:rPr lang="en-US" dirty="0" smtClean="0"/>
                        <a:t>Output</a:t>
                      </a:r>
                      <a:endParaRPr lang="en-US" dirty="0"/>
                    </a:p>
                  </a:txBody>
                  <a:tcPr anchor="ctr"/>
                </a:tc>
                <a:tc>
                  <a:txBody>
                    <a:bodyPr/>
                    <a:lstStyle/>
                    <a:p>
                      <a:pPr algn="ctr"/>
                      <a:endParaRPr lang="en-US" dirty="0"/>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r h="399643">
                <a:tc>
                  <a:txBody>
                    <a:bodyPr/>
                    <a:lstStyle/>
                    <a:p>
                      <a:r>
                        <a:rPr lang="en-US" dirty="0" smtClean="0"/>
                        <a:t>Output</a:t>
                      </a:r>
                      <a:endParaRPr lang="en-US" dirty="0"/>
                    </a:p>
                  </a:txBody>
                  <a:tcPr anchor="ctr"/>
                </a:tc>
                <a:tc>
                  <a:txBody>
                    <a:bodyPr/>
                    <a:lstStyle/>
                    <a:p>
                      <a:r>
                        <a:rPr lang="en-US" dirty="0" smtClean="0"/>
                        <a:t>Input</a:t>
                      </a:r>
                      <a:endParaRPr lang="en-US" dirty="0"/>
                    </a:p>
                  </a:txBody>
                  <a:tcPr anchor="ctr"/>
                </a:tc>
                <a:tc>
                  <a:txBody>
                    <a:bodyPr/>
                    <a:lstStyle/>
                    <a:p>
                      <a:pPr algn="ctr"/>
                      <a:r>
                        <a:rPr lang="en-US" sz="1600" dirty="0" smtClean="0">
                          <a:solidFill>
                            <a:schemeClr val="accent6"/>
                          </a:solidFill>
                        </a:rPr>
                        <a:t>Only if</a:t>
                      </a:r>
                      <a:r>
                        <a:rPr lang="en-US" sz="1600" baseline="0" dirty="0" smtClean="0">
                          <a:solidFill>
                            <a:schemeClr val="accent6"/>
                          </a:solidFill>
                        </a:rPr>
                        <a:t> same env.</a:t>
                      </a:r>
                      <a:endParaRPr lang="en-US" sz="1600" dirty="0">
                        <a:solidFill>
                          <a:schemeClr val="accent6"/>
                        </a:solidFill>
                      </a:endParaRPr>
                    </a:p>
                  </a:txBody>
                  <a:tcPr anchor="ctr"/>
                </a:tc>
                <a:tc>
                  <a:txBody>
                    <a:bodyPr/>
                    <a:lstStyle/>
                    <a:p>
                      <a:pPr algn="ctr"/>
                      <a:r>
                        <a:rPr lang="en-US" dirty="0" smtClean="0">
                          <a:solidFill>
                            <a:schemeClr val="accent2"/>
                          </a:solidFill>
                        </a:rPr>
                        <a:t>Violates SI</a:t>
                      </a:r>
                      <a:endParaRPr lang="en-US" dirty="0">
                        <a:solidFill>
                          <a:schemeClr val="accent2"/>
                        </a:solidFill>
                      </a:endParaRPr>
                    </a:p>
                  </a:txBody>
                  <a:tcPr anchor="ctr"/>
                </a:tc>
              </a:tr>
            </a:tbl>
          </a:graphicData>
        </a:graphic>
      </p:graphicFrame>
      <p:sp>
        <p:nvSpPr>
          <p:cNvPr id="3" name="Arco 2"/>
          <p:cNvSpPr/>
          <p:nvPr/>
        </p:nvSpPr>
        <p:spPr>
          <a:xfrm>
            <a:off x="4860032" y="1484784"/>
            <a:ext cx="2024341" cy="1080120"/>
          </a:xfrm>
          <a:prstGeom prst="arc">
            <a:avLst/>
          </a:prstGeom>
          <a:ln>
            <a:prstDash val="sysDash"/>
            <a:headEnd type="triangle"/>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Arco 22"/>
          <p:cNvSpPr/>
          <p:nvPr/>
        </p:nvSpPr>
        <p:spPr>
          <a:xfrm flipH="1">
            <a:off x="2208752" y="1471421"/>
            <a:ext cx="2024341" cy="1080120"/>
          </a:xfrm>
          <a:prstGeom prst="arc">
            <a:avLst/>
          </a:prstGeom>
          <a:ln>
            <a:prstDash val="sysDash"/>
            <a:headEnd type="triangle"/>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7" name="CuadroTexto 26"/>
          <p:cNvSpPr txBox="1"/>
          <p:nvPr/>
        </p:nvSpPr>
        <p:spPr>
          <a:xfrm>
            <a:off x="2341184" y="909597"/>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29" name="CuadroTexto 28"/>
          <p:cNvSpPr txBox="1"/>
          <p:nvPr/>
        </p:nvSpPr>
        <p:spPr>
          <a:xfrm>
            <a:off x="6157607" y="919114"/>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grpSp>
        <p:nvGrpSpPr>
          <p:cNvPr id="49" name="Grupo 48"/>
          <p:cNvGrpSpPr/>
          <p:nvPr/>
        </p:nvGrpSpPr>
        <p:grpSpPr>
          <a:xfrm>
            <a:off x="1879923" y="3329961"/>
            <a:ext cx="5312145" cy="2663700"/>
            <a:chOff x="1807879" y="2997101"/>
            <a:chExt cx="5312145" cy="2663700"/>
          </a:xfrm>
        </p:grpSpPr>
        <p:grpSp>
          <p:nvGrpSpPr>
            <p:cNvPr id="50" name="Grupo 49"/>
            <p:cNvGrpSpPr/>
            <p:nvPr/>
          </p:nvGrpSpPr>
          <p:grpSpPr>
            <a:xfrm>
              <a:off x="1807879" y="3989792"/>
              <a:ext cx="5312145" cy="1671009"/>
              <a:chOff x="1807879" y="3989792"/>
              <a:chExt cx="5312145" cy="1671009"/>
            </a:xfrm>
          </p:grpSpPr>
          <p:sp>
            <p:nvSpPr>
              <p:cNvPr id="53" name="Rectangle 90"/>
              <p:cNvSpPr>
                <a:spLocks noChangeArrowheads="1"/>
              </p:cNvSpPr>
              <p:nvPr/>
            </p:nvSpPr>
            <p:spPr bwMode="auto">
              <a:xfrm>
                <a:off x="3851188" y="4095526"/>
                <a:ext cx="1250950" cy="1565275"/>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wrap="none" anchor="ctr">
                <a:normAutofit/>
              </a:bodyPr>
              <a:lstStyle/>
              <a:p>
                <a:pPr algn="ctr"/>
                <a:r>
                  <a:rPr lang="en-US" sz="2000" dirty="0" smtClean="0"/>
                  <a:t>FIFO</a:t>
                </a:r>
              </a:p>
              <a:p>
                <a:pPr algn="ctr"/>
                <a:r>
                  <a:rPr lang="en-US" sz="2000" dirty="0" smtClean="0"/>
                  <a:t>ctrl</a:t>
                </a:r>
                <a:endParaRPr lang="en-US" sz="2000" dirty="0"/>
              </a:p>
            </p:txBody>
          </p:sp>
          <p:sp>
            <p:nvSpPr>
              <p:cNvPr id="54" name="Line 91"/>
              <p:cNvSpPr>
                <a:spLocks noChangeShapeType="1"/>
              </p:cNvSpPr>
              <p:nvPr/>
            </p:nvSpPr>
            <p:spPr bwMode="auto">
              <a:xfrm>
                <a:off x="3059025" y="4481289"/>
                <a:ext cx="78105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5" name="Line 92"/>
              <p:cNvSpPr>
                <a:spLocks noChangeShapeType="1"/>
              </p:cNvSpPr>
              <p:nvPr/>
            </p:nvSpPr>
            <p:spPr bwMode="auto">
              <a:xfrm>
                <a:off x="5108488" y="4486051"/>
                <a:ext cx="78105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6" name="Line 93"/>
              <p:cNvSpPr>
                <a:spLocks noChangeShapeType="1"/>
              </p:cNvSpPr>
              <p:nvPr/>
            </p:nvSpPr>
            <p:spPr bwMode="auto">
              <a:xfrm flipH="1">
                <a:off x="3059025" y="5167089"/>
                <a:ext cx="78105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7" name="Line 94"/>
              <p:cNvSpPr>
                <a:spLocks noChangeShapeType="1"/>
              </p:cNvSpPr>
              <p:nvPr/>
            </p:nvSpPr>
            <p:spPr bwMode="auto">
              <a:xfrm flipH="1">
                <a:off x="5102138" y="5167089"/>
                <a:ext cx="78105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8" name="Text Box 95"/>
              <p:cNvSpPr txBox="1">
                <a:spLocks noChangeArrowheads="1"/>
              </p:cNvSpPr>
              <p:nvPr/>
            </p:nvSpPr>
            <p:spPr bwMode="auto">
              <a:xfrm>
                <a:off x="3268575" y="4048044"/>
                <a:ext cx="361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lr</a:t>
                </a:r>
                <a:endParaRPr lang="es-ES_tradnl" altLang="es-ES" sz="2400" dirty="0">
                  <a:solidFill>
                    <a:schemeClr val="tx2"/>
                  </a:solidFill>
                </a:endParaRPr>
              </a:p>
            </p:txBody>
          </p:sp>
          <p:sp>
            <p:nvSpPr>
              <p:cNvPr id="59" name="Text Box 96"/>
              <p:cNvSpPr txBox="1">
                <a:spLocks noChangeArrowheads="1"/>
              </p:cNvSpPr>
              <p:nvPr/>
            </p:nvSpPr>
            <p:spPr bwMode="auto">
              <a:xfrm>
                <a:off x="5298988" y="3989792"/>
                <a:ext cx="40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accent2"/>
                    </a:solidFill>
                  </a:rPr>
                  <a:t>rr</a:t>
                </a:r>
                <a:endParaRPr lang="es-ES_tradnl" altLang="es-ES" sz="2400" dirty="0">
                  <a:solidFill>
                    <a:schemeClr val="accent2"/>
                  </a:solidFill>
                </a:endParaRPr>
              </a:p>
            </p:txBody>
          </p:sp>
          <p:sp>
            <p:nvSpPr>
              <p:cNvPr id="60" name="Text Box 97"/>
              <p:cNvSpPr txBox="1">
                <a:spLocks noChangeArrowheads="1"/>
              </p:cNvSpPr>
              <p:nvPr/>
            </p:nvSpPr>
            <p:spPr bwMode="auto">
              <a:xfrm>
                <a:off x="3268575" y="4713574"/>
                <a:ext cx="403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smtClean="0">
                    <a:solidFill>
                      <a:schemeClr val="accent2"/>
                    </a:solidFill>
                  </a:rPr>
                  <a:t>la</a:t>
                </a:r>
                <a:endParaRPr lang="es-ES_tradnl" altLang="es-ES" sz="2400" dirty="0">
                  <a:solidFill>
                    <a:schemeClr val="accent2"/>
                  </a:solidFill>
                </a:endParaRPr>
              </a:p>
            </p:txBody>
          </p:sp>
          <p:sp>
            <p:nvSpPr>
              <p:cNvPr id="61" name="Text Box 98"/>
              <p:cNvSpPr txBox="1">
                <a:spLocks noChangeArrowheads="1"/>
              </p:cNvSpPr>
              <p:nvPr/>
            </p:nvSpPr>
            <p:spPr bwMode="auto">
              <a:xfrm>
                <a:off x="5270099" y="4713574"/>
                <a:ext cx="4333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ra</a:t>
                </a:r>
                <a:endParaRPr lang="es-ES_tradnl" altLang="es-ES" sz="2400" dirty="0">
                  <a:solidFill>
                    <a:schemeClr val="tx2"/>
                  </a:solidFill>
                </a:endParaRPr>
              </a:p>
            </p:txBody>
          </p:sp>
          <p:sp>
            <p:nvSpPr>
              <p:cNvPr id="62" name="Rectángulo redondeado 61"/>
              <p:cNvSpPr/>
              <p:nvPr/>
            </p:nvSpPr>
            <p:spPr>
              <a:xfrm>
                <a:off x="1807879" y="4246814"/>
                <a:ext cx="1224136" cy="1152128"/>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rtlCol="0" anchor="ctr"/>
              <a:lstStyle/>
              <a:p>
                <a:pPr algn="ctr"/>
                <a:r>
                  <a:rPr lang="en-US" sz="1400" dirty="0" smtClean="0"/>
                  <a:t>Left environment</a:t>
                </a:r>
                <a:endParaRPr lang="en-US" sz="1400" dirty="0"/>
              </a:p>
            </p:txBody>
          </p:sp>
          <p:sp>
            <p:nvSpPr>
              <p:cNvPr id="63" name="Rectángulo redondeado 62"/>
              <p:cNvSpPr/>
              <p:nvPr/>
            </p:nvSpPr>
            <p:spPr>
              <a:xfrm>
                <a:off x="5895888" y="4246814"/>
                <a:ext cx="1224136" cy="1152128"/>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rtlCol="0" anchor="ctr"/>
              <a:lstStyle/>
              <a:p>
                <a:pPr algn="ctr"/>
                <a:r>
                  <a:rPr lang="en-US" sz="1400" dirty="0" smtClean="0"/>
                  <a:t>Right environment</a:t>
                </a:r>
                <a:endParaRPr lang="en-US" sz="1400" dirty="0"/>
              </a:p>
            </p:txBody>
          </p:sp>
        </p:grpSp>
        <p:sp>
          <p:nvSpPr>
            <p:cNvPr id="51" name="Arco 50"/>
            <p:cNvSpPr/>
            <p:nvPr/>
          </p:nvSpPr>
          <p:spPr>
            <a:xfrm flipH="1">
              <a:off x="2401426" y="3630164"/>
              <a:ext cx="4151773" cy="1117912"/>
            </a:xfrm>
            <a:prstGeom prst="arc">
              <a:avLst>
                <a:gd name="adj1" fmla="val 10759898"/>
                <a:gd name="adj2" fmla="val 0"/>
              </a:avLst>
            </a:prstGeom>
            <a:ln>
              <a:prstDash val="sysDash"/>
              <a:headEnd type="triangle"/>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2" name="CuadroTexto 51"/>
            <p:cNvSpPr txBox="1"/>
            <p:nvPr/>
          </p:nvSpPr>
          <p:spPr>
            <a:xfrm>
              <a:off x="4178156" y="2997101"/>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grpSp>
    </p:spTree>
    <p:extLst>
      <p:ext uri="{BB962C8B-B14F-4D97-AF65-F5344CB8AC3E}">
        <p14:creationId xmlns:p14="http://schemas.microsoft.com/office/powerpoint/2010/main" val="42078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9"/>
                                        </p:tgtEl>
                                      </p:cBhvr>
                                    </p:animEffect>
                                    <p:set>
                                      <p:cBhvr>
                                        <p:cTn id="20" dur="1" fill="hold">
                                          <p:stCondLst>
                                            <p:cond delay="499"/>
                                          </p:stCondLst>
                                        </p:cTn>
                                        <p:tgtEl>
                                          <p:spTgt spid="4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Properties of the specification model</a:t>
            </a:r>
            <a:endParaRPr lang="en-US" dirty="0"/>
          </a:p>
        </p:txBody>
      </p:sp>
      <p:sp>
        <p:nvSpPr>
          <p:cNvPr id="3" name="Marcador de contenido 2"/>
          <p:cNvSpPr>
            <a:spLocks noGrp="1"/>
          </p:cNvSpPr>
          <p:nvPr>
            <p:ph idx="1"/>
          </p:nvPr>
        </p:nvSpPr>
        <p:spPr/>
        <p:txBody>
          <a:bodyPr/>
          <a:lstStyle/>
          <a:p>
            <a:r>
              <a:rPr lang="en-US" dirty="0" smtClean="0"/>
              <a:t>Enforce specific structural types of STGs</a:t>
            </a:r>
          </a:p>
          <a:p>
            <a:pPr lvl="1"/>
            <a:r>
              <a:rPr lang="en-US" dirty="0" smtClean="0"/>
              <a:t>Enhances visualization, computational cost, …</a:t>
            </a:r>
          </a:p>
          <a:p>
            <a:pPr marL="457200" lvl="1" indent="0">
              <a:buNone/>
            </a:pPr>
            <a:endParaRPr lang="en-US" sz="1600" dirty="0" smtClean="0"/>
          </a:p>
          <a:p>
            <a:r>
              <a:rPr lang="en-US" dirty="0" smtClean="0"/>
              <a:t>Marked graph</a:t>
            </a:r>
          </a:p>
          <a:p>
            <a:pPr lvl="1"/>
            <a:r>
              <a:rPr lang="en-US" b="1" dirty="0" smtClean="0"/>
              <a:t>Property</a:t>
            </a:r>
            <a:r>
              <a:rPr lang="en-US" dirty="0" smtClean="0"/>
              <a:t>: No two signals are in conflict</a:t>
            </a:r>
          </a:p>
          <a:p>
            <a:endParaRPr lang="en-US" sz="1600" dirty="0" smtClean="0"/>
          </a:p>
          <a:p>
            <a:r>
              <a:rPr lang="en-US" dirty="0" smtClean="0"/>
              <a:t>Free choice</a:t>
            </a:r>
          </a:p>
          <a:p>
            <a:pPr lvl="1"/>
            <a:r>
              <a:rPr lang="en-US" b="1" dirty="0" smtClean="0"/>
              <a:t>Property</a:t>
            </a:r>
            <a:r>
              <a:rPr lang="en-US" dirty="0" smtClean="0"/>
              <a:t>: Signals in conflict must have the same excitation set </a:t>
            </a:r>
            <a:r>
              <a:rPr lang="en-US" sz="2400" dirty="0" smtClean="0"/>
              <a:t>(see article)</a:t>
            </a:r>
            <a:endParaRPr lang="en-US" sz="2400"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18</a:t>
            </a:fld>
            <a:endParaRPr lang="en-US"/>
          </a:p>
        </p:txBody>
      </p:sp>
      <p:sp>
        <p:nvSpPr>
          <p:cNvPr id="5" name="CuadroTexto 4"/>
          <p:cNvSpPr txBox="1"/>
          <p:nvPr/>
        </p:nvSpPr>
        <p:spPr>
          <a:xfrm>
            <a:off x="5148064" y="5304110"/>
            <a:ext cx="3672408" cy="1077218"/>
          </a:xfrm>
          <a:prstGeom prst="rect">
            <a:avLst/>
          </a:prstGeom>
          <a:noFill/>
        </p:spPr>
        <p:txBody>
          <a:bodyPr wrap="square" rtlCol="0">
            <a:spAutoFit/>
          </a:bodyPr>
          <a:lstStyle/>
          <a:p>
            <a:r>
              <a:rPr lang="en-US" sz="1600" dirty="0" smtClean="0">
                <a:solidFill>
                  <a:schemeClr val="tx2"/>
                </a:solidFill>
              </a:rPr>
              <a:t>E. Best and R. </a:t>
            </a:r>
            <a:r>
              <a:rPr lang="en-US" sz="1600" dirty="0" err="1" smtClean="0">
                <a:solidFill>
                  <a:schemeClr val="tx2"/>
                </a:solidFill>
              </a:rPr>
              <a:t>Devillers</a:t>
            </a:r>
            <a:r>
              <a:rPr lang="en-US" sz="1600" dirty="0" smtClean="0">
                <a:solidFill>
                  <a:schemeClr val="tx2"/>
                </a:solidFill>
              </a:rPr>
              <a:t>,</a:t>
            </a:r>
          </a:p>
          <a:p>
            <a:r>
              <a:rPr lang="en-US" sz="1600" i="1" dirty="0" smtClean="0">
                <a:solidFill>
                  <a:schemeClr val="tx2"/>
                </a:solidFill>
              </a:rPr>
              <a:t>Characterization of the state spaces of live and bounded marked graph Petri nets,</a:t>
            </a:r>
          </a:p>
          <a:p>
            <a:r>
              <a:rPr lang="en-US" sz="1600" dirty="0" smtClean="0">
                <a:solidFill>
                  <a:schemeClr val="tx2"/>
                </a:solidFill>
              </a:rPr>
              <a:t>Language and Automata Theory 2014.</a:t>
            </a:r>
            <a:endParaRPr lang="en-US" sz="1600" dirty="0">
              <a:solidFill>
                <a:schemeClr val="tx2"/>
              </a:solidFill>
            </a:endParaRPr>
          </a:p>
        </p:txBody>
      </p:sp>
    </p:spTree>
    <p:extLst>
      <p:ext uri="{BB962C8B-B14F-4D97-AF65-F5344CB8AC3E}">
        <p14:creationId xmlns:p14="http://schemas.microsoft.com/office/powerpoint/2010/main" val="4085934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Outline</a:t>
            </a:r>
            <a:endParaRPr lang="en-US" dirty="0"/>
          </a:p>
        </p:txBody>
      </p:sp>
      <p:sp>
        <p:nvSpPr>
          <p:cNvPr id="3" name="Marcador de contenido 2"/>
          <p:cNvSpPr>
            <a:spLocks noGrp="1"/>
          </p:cNvSpPr>
          <p:nvPr>
            <p:ph idx="1"/>
          </p:nvPr>
        </p:nvSpPr>
        <p:spPr/>
        <p:txBody>
          <a:bodyPr/>
          <a:lstStyle/>
          <a:p>
            <a:pPr>
              <a:lnSpc>
                <a:spcPct val="120000"/>
              </a:lnSpc>
            </a:pPr>
            <a:r>
              <a:rPr lang="en-US" dirty="0"/>
              <a:t>Overview of specification </a:t>
            </a:r>
            <a:r>
              <a:rPr lang="en-US" dirty="0" smtClean="0"/>
              <a:t>mining</a:t>
            </a:r>
          </a:p>
          <a:p>
            <a:pPr>
              <a:lnSpc>
                <a:spcPct val="120000"/>
              </a:lnSpc>
            </a:pPr>
            <a:endParaRPr lang="en-US" dirty="0"/>
          </a:p>
          <a:p>
            <a:pPr>
              <a:lnSpc>
                <a:spcPct val="120000"/>
              </a:lnSpc>
            </a:pPr>
            <a:r>
              <a:rPr lang="en-US" dirty="0"/>
              <a:t>Modeling behavioral </a:t>
            </a:r>
            <a:r>
              <a:rPr lang="en-US" dirty="0" smtClean="0"/>
              <a:t>properties</a:t>
            </a:r>
          </a:p>
          <a:p>
            <a:pPr>
              <a:lnSpc>
                <a:spcPct val="120000"/>
              </a:lnSpc>
            </a:pPr>
            <a:endParaRPr lang="en-US" dirty="0"/>
          </a:p>
          <a:p>
            <a:pPr>
              <a:lnSpc>
                <a:spcPct val="120000"/>
              </a:lnSpc>
            </a:pPr>
            <a:r>
              <a:rPr lang="en-US" b="1" dirty="0">
                <a:solidFill>
                  <a:schemeClr val="accent2"/>
                </a:solidFill>
              </a:rPr>
              <a:t>Mining </a:t>
            </a:r>
            <a:r>
              <a:rPr lang="en-US" b="1" dirty="0" smtClean="0">
                <a:solidFill>
                  <a:schemeClr val="accent2"/>
                </a:solidFill>
              </a:rPr>
              <a:t>algorithm</a:t>
            </a:r>
          </a:p>
          <a:p>
            <a:pPr>
              <a:lnSpc>
                <a:spcPct val="120000"/>
              </a:lnSpc>
            </a:pPr>
            <a:endParaRPr lang="en-US" dirty="0"/>
          </a:p>
          <a:p>
            <a:pPr>
              <a:lnSpc>
                <a:spcPct val="120000"/>
              </a:lnSpc>
            </a:pPr>
            <a:r>
              <a:rPr lang="en-US" dirty="0"/>
              <a:t>Results and conclusions</a:t>
            </a:r>
          </a:p>
        </p:txBody>
      </p:sp>
      <p:sp>
        <p:nvSpPr>
          <p:cNvPr id="4" name="Marcador de número de diapositiva 3"/>
          <p:cNvSpPr>
            <a:spLocks noGrp="1"/>
          </p:cNvSpPr>
          <p:nvPr>
            <p:ph type="sldNum" sz="quarter" idx="12"/>
          </p:nvPr>
        </p:nvSpPr>
        <p:spPr/>
        <p:txBody>
          <a:bodyPr/>
          <a:lstStyle/>
          <a:p>
            <a:fld id="{B893DDF5-10A4-42B0-8B2B-0331E49407BA}" type="slidenum">
              <a:rPr lang="en-US" smtClean="0"/>
              <a:t>19</a:t>
            </a:fld>
            <a:endParaRPr lang="en-US"/>
          </a:p>
        </p:txBody>
      </p:sp>
    </p:spTree>
    <p:extLst>
      <p:ext uri="{BB962C8B-B14F-4D97-AF65-F5344CB8AC3E}">
        <p14:creationId xmlns:p14="http://schemas.microsoft.com/office/powerpoint/2010/main" val="3244025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Specification mining</a:t>
            </a:r>
            <a:endParaRPr lang="en-US" dirty="0"/>
          </a:p>
        </p:txBody>
      </p:sp>
      <p:grpSp>
        <p:nvGrpSpPr>
          <p:cNvPr id="53" name="Group 100"/>
          <p:cNvGrpSpPr>
            <a:grpSpLocks/>
          </p:cNvGrpSpPr>
          <p:nvPr/>
        </p:nvGrpSpPr>
        <p:grpSpPr bwMode="auto">
          <a:xfrm>
            <a:off x="2723553" y="1167318"/>
            <a:ext cx="3576638" cy="1565275"/>
            <a:chOff x="2768" y="1037"/>
            <a:chExt cx="2253" cy="986"/>
          </a:xfrm>
        </p:grpSpPr>
        <p:sp>
          <p:nvSpPr>
            <p:cNvPr id="54" name="Rectangle 90"/>
            <p:cNvSpPr>
              <a:spLocks noChangeArrowheads="1"/>
            </p:cNvSpPr>
            <p:nvPr/>
          </p:nvSpPr>
          <p:spPr bwMode="auto">
            <a:xfrm>
              <a:off x="3501" y="1037"/>
              <a:ext cx="788" cy="986"/>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wrap="none" anchor="ctr">
              <a:normAutofit/>
            </a:bodyPr>
            <a:lstStyle/>
            <a:p>
              <a:pPr algn="ctr"/>
              <a:r>
                <a:rPr lang="en-US" sz="2000" dirty="0" smtClean="0"/>
                <a:t>FIFO</a:t>
              </a:r>
            </a:p>
            <a:p>
              <a:pPr algn="ctr"/>
              <a:r>
                <a:rPr lang="en-US" sz="2000" dirty="0" smtClean="0"/>
                <a:t>ctrl</a:t>
              </a:r>
              <a:endParaRPr lang="en-US" sz="2000" dirty="0"/>
            </a:p>
          </p:txBody>
        </p:sp>
        <p:sp>
          <p:nvSpPr>
            <p:cNvPr id="55" name="Line 91"/>
            <p:cNvSpPr>
              <a:spLocks noChangeShapeType="1"/>
            </p:cNvSpPr>
            <p:nvPr/>
          </p:nvSpPr>
          <p:spPr bwMode="auto">
            <a:xfrm>
              <a:off x="3002" y="1280"/>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6" name="Line 92"/>
            <p:cNvSpPr>
              <a:spLocks noChangeShapeType="1"/>
            </p:cNvSpPr>
            <p:nvPr/>
          </p:nvSpPr>
          <p:spPr bwMode="auto">
            <a:xfrm>
              <a:off x="4293" y="1283"/>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7" name="Line 93"/>
            <p:cNvSpPr>
              <a:spLocks noChangeShapeType="1"/>
            </p:cNvSpPr>
            <p:nvPr/>
          </p:nvSpPr>
          <p:spPr bwMode="auto">
            <a:xfrm flipH="1">
              <a:off x="3002" y="1712"/>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8" name="Line 94"/>
            <p:cNvSpPr>
              <a:spLocks noChangeShapeType="1"/>
            </p:cNvSpPr>
            <p:nvPr/>
          </p:nvSpPr>
          <p:spPr bwMode="auto">
            <a:xfrm flipH="1">
              <a:off x="4289" y="1712"/>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9" name="Text Box 95"/>
            <p:cNvSpPr txBox="1">
              <a:spLocks noChangeArrowheads="1"/>
            </p:cNvSpPr>
            <p:nvPr/>
          </p:nvSpPr>
          <p:spPr bwMode="auto">
            <a:xfrm>
              <a:off x="2779" y="1140"/>
              <a:ext cx="2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lr</a:t>
              </a:r>
              <a:endParaRPr lang="es-ES_tradnl" altLang="es-ES" sz="2400" dirty="0">
                <a:solidFill>
                  <a:schemeClr val="tx2"/>
                </a:solidFill>
              </a:endParaRPr>
            </a:p>
          </p:txBody>
        </p:sp>
        <p:sp>
          <p:nvSpPr>
            <p:cNvPr id="60" name="Text Box 96"/>
            <p:cNvSpPr txBox="1">
              <a:spLocks noChangeArrowheads="1"/>
            </p:cNvSpPr>
            <p:nvPr/>
          </p:nvSpPr>
          <p:spPr bwMode="auto">
            <a:xfrm>
              <a:off x="4762" y="1130"/>
              <a:ext cx="2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accent2"/>
                  </a:solidFill>
                </a:rPr>
                <a:t>rr</a:t>
              </a:r>
              <a:endParaRPr lang="es-ES_tradnl" altLang="es-ES" sz="2400" dirty="0">
                <a:solidFill>
                  <a:schemeClr val="accent2"/>
                </a:solidFill>
              </a:endParaRPr>
            </a:p>
          </p:txBody>
        </p:sp>
        <p:sp>
          <p:nvSpPr>
            <p:cNvPr id="61" name="Text Box 97"/>
            <p:cNvSpPr txBox="1">
              <a:spLocks noChangeArrowheads="1"/>
            </p:cNvSpPr>
            <p:nvPr/>
          </p:nvSpPr>
          <p:spPr bwMode="auto">
            <a:xfrm>
              <a:off x="2768" y="1564"/>
              <a:ext cx="2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smtClean="0">
                  <a:solidFill>
                    <a:schemeClr val="accent2"/>
                  </a:solidFill>
                </a:rPr>
                <a:t>la</a:t>
              </a:r>
              <a:endParaRPr lang="es-ES_tradnl" altLang="es-ES" sz="2400" dirty="0">
                <a:solidFill>
                  <a:schemeClr val="accent2"/>
                </a:solidFill>
              </a:endParaRPr>
            </a:p>
          </p:txBody>
        </p:sp>
        <p:sp>
          <p:nvSpPr>
            <p:cNvPr id="62" name="Text Box 98"/>
            <p:cNvSpPr txBox="1">
              <a:spLocks noChangeArrowheads="1"/>
            </p:cNvSpPr>
            <p:nvPr/>
          </p:nvSpPr>
          <p:spPr bwMode="auto">
            <a:xfrm>
              <a:off x="4748" y="1564"/>
              <a:ext cx="2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ra</a:t>
              </a:r>
              <a:endParaRPr lang="es-ES_tradnl" altLang="es-ES" sz="2400" dirty="0">
                <a:solidFill>
                  <a:schemeClr val="tx2"/>
                </a:solidFill>
              </a:endParaRPr>
            </a:p>
          </p:txBody>
        </p:sp>
      </p:grpSp>
      <p:grpSp>
        <p:nvGrpSpPr>
          <p:cNvPr id="77" name="Grupo 76"/>
          <p:cNvGrpSpPr/>
          <p:nvPr/>
        </p:nvGrpSpPr>
        <p:grpSpPr>
          <a:xfrm>
            <a:off x="467544" y="3633113"/>
            <a:ext cx="2459038" cy="2514303"/>
            <a:chOff x="740973" y="3175252"/>
            <a:chExt cx="2459038" cy="2514303"/>
          </a:xfrm>
        </p:grpSpPr>
        <p:sp>
          <p:nvSpPr>
            <p:cNvPr id="35" name="Text Box 69"/>
            <p:cNvSpPr txBox="1">
              <a:spLocks noChangeArrowheads="1"/>
            </p:cNvSpPr>
            <p:nvPr/>
          </p:nvSpPr>
          <p:spPr bwMode="auto">
            <a:xfrm>
              <a:off x="1098161" y="3183190"/>
              <a:ext cx="516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err="1" smtClean="0">
                  <a:solidFill>
                    <a:schemeClr val="tx2"/>
                  </a:solidFill>
                </a:rPr>
                <a:t>lr</a:t>
              </a:r>
              <a:r>
                <a:rPr lang="es-ES_tradnl" altLang="es-ES" sz="2400" dirty="0" smtClean="0">
                  <a:solidFill>
                    <a:schemeClr val="tx2"/>
                  </a:solidFill>
                </a:rPr>
                <a:t>+</a:t>
              </a:r>
              <a:endParaRPr lang="es-ES_tradnl" altLang="es-ES" sz="2400" dirty="0">
                <a:solidFill>
                  <a:schemeClr val="tx2"/>
                </a:solidFill>
              </a:endParaRPr>
            </a:p>
          </p:txBody>
        </p:sp>
        <p:sp>
          <p:nvSpPr>
            <p:cNvPr id="36" name="Text Box 70"/>
            <p:cNvSpPr txBox="1">
              <a:spLocks noChangeArrowheads="1"/>
            </p:cNvSpPr>
            <p:nvPr/>
          </p:nvSpPr>
          <p:spPr bwMode="auto">
            <a:xfrm>
              <a:off x="1034661" y="3854702"/>
              <a:ext cx="556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smtClean="0">
                  <a:solidFill>
                    <a:schemeClr val="accent2"/>
                  </a:solidFill>
                </a:rPr>
                <a:t>la+</a:t>
              </a:r>
              <a:endParaRPr lang="es-ES_tradnl" altLang="es-ES" sz="2400" dirty="0">
                <a:solidFill>
                  <a:schemeClr val="accent2"/>
                </a:solidFill>
              </a:endParaRPr>
            </a:p>
          </p:txBody>
        </p:sp>
        <p:sp>
          <p:nvSpPr>
            <p:cNvPr id="37" name="Text Box 71"/>
            <p:cNvSpPr txBox="1">
              <a:spLocks noChangeArrowheads="1"/>
            </p:cNvSpPr>
            <p:nvPr/>
          </p:nvSpPr>
          <p:spPr bwMode="auto">
            <a:xfrm>
              <a:off x="1095792" y="4545265"/>
              <a:ext cx="457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err="1" smtClean="0">
                  <a:solidFill>
                    <a:schemeClr val="tx2"/>
                  </a:solidFill>
                </a:rPr>
                <a:t>lr</a:t>
              </a:r>
              <a:r>
                <a:rPr lang="es-ES_tradnl" altLang="es-ES" sz="2400" dirty="0" smtClean="0">
                  <a:solidFill>
                    <a:schemeClr val="tx2"/>
                  </a:solidFill>
                </a:rPr>
                <a:t>-</a:t>
              </a:r>
              <a:endParaRPr lang="es-ES_tradnl" altLang="es-ES" sz="2400" dirty="0">
                <a:solidFill>
                  <a:schemeClr val="tx2"/>
                </a:solidFill>
              </a:endParaRPr>
            </a:p>
          </p:txBody>
        </p:sp>
        <p:sp>
          <p:nvSpPr>
            <p:cNvPr id="38" name="Text Box 72"/>
            <p:cNvSpPr txBox="1">
              <a:spLocks noChangeArrowheads="1"/>
            </p:cNvSpPr>
            <p:nvPr/>
          </p:nvSpPr>
          <p:spPr bwMode="auto">
            <a:xfrm>
              <a:off x="1106709" y="5227890"/>
              <a:ext cx="4972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smtClean="0">
                  <a:solidFill>
                    <a:schemeClr val="accent2"/>
                  </a:solidFill>
                </a:rPr>
                <a:t>la-</a:t>
              </a:r>
              <a:endParaRPr lang="es-ES_tradnl" altLang="es-ES" sz="2400" dirty="0">
                <a:solidFill>
                  <a:schemeClr val="accent2"/>
                </a:solidFill>
              </a:endParaRPr>
            </a:p>
          </p:txBody>
        </p:sp>
        <p:sp>
          <p:nvSpPr>
            <p:cNvPr id="39" name="Text Box 73"/>
            <p:cNvSpPr txBox="1">
              <a:spLocks noChangeArrowheads="1"/>
            </p:cNvSpPr>
            <p:nvPr/>
          </p:nvSpPr>
          <p:spPr bwMode="auto">
            <a:xfrm>
              <a:off x="2297857" y="3175252"/>
              <a:ext cx="5533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err="1" smtClean="0">
                  <a:solidFill>
                    <a:schemeClr val="accent2"/>
                  </a:solidFill>
                </a:rPr>
                <a:t>rr</a:t>
              </a:r>
              <a:r>
                <a:rPr lang="es-ES_tradnl" altLang="es-ES" sz="2400" dirty="0" smtClean="0">
                  <a:solidFill>
                    <a:schemeClr val="accent2"/>
                  </a:solidFill>
                </a:rPr>
                <a:t>+</a:t>
              </a:r>
              <a:endParaRPr lang="es-ES_tradnl" altLang="es-ES" sz="2400" dirty="0">
                <a:solidFill>
                  <a:schemeClr val="accent2"/>
                </a:solidFill>
              </a:endParaRPr>
            </a:p>
          </p:txBody>
        </p:sp>
        <p:sp>
          <p:nvSpPr>
            <p:cNvPr id="40" name="Text Box 74"/>
            <p:cNvSpPr txBox="1">
              <a:spLocks noChangeArrowheads="1"/>
            </p:cNvSpPr>
            <p:nvPr/>
          </p:nvSpPr>
          <p:spPr bwMode="auto">
            <a:xfrm>
              <a:off x="2255562" y="3862640"/>
              <a:ext cx="587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err="1" smtClean="0">
                  <a:solidFill>
                    <a:schemeClr val="tx2"/>
                  </a:solidFill>
                </a:rPr>
                <a:t>ra</a:t>
              </a:r>
              <a:r>
                <a:rPr lang="es-ES_tradnl" altLang="es-ES" sz="2400" dirty="0" smtClean="0">
                  <a:solidFill>
                    <a:schemeClr val="tx2"/>
                  </a:solidFill>
                </a:rPr>
                <a:t>+</a:t>
              </a:r>
              <a:endParaRPr lang="es-ES_tradnl" altLang="es-ES" sz="2400" dirty="0">
                <a:solidFill>
                  <a:schemeClr val="tx2"/>
                </a:solidFill>
              </a:endParaRPr>
            </a:p>
          </p:txBody>
        </p:sp>
        <p:sp>
          <p:nvSpPr>
            <p:cNvPr id="41" name="Text Box 75"/>
            <p:cNvSpPr txBox="1">
              <a:spLocks noChangeArrowheads="1"/>
            </p:cNvSpPr>
            <p:nvPr/>
          </p:nvSpPr>
          <p:spPr bwMode="auto">
            <a:xfrm>
              <a:off x="2280681" y="4534153"/>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err="1" smtClean="0">
                  <a:solidFill>
                    <a:schemeClr val="accent2"/>
                  </a:solidFill>
                </a:rPr>
                <a:t>rr</a:t>
              </a:r>
              <a:r>
                <a:rPr lang="es-ES_tradnl" altLang="es-ES" sz="2400" dirty="0" smtClean="0">
                  <a:solidFill>
                    <a:schemeClr val="accent2"/>
                  </a:solidFill>
                </a:rPr>
                <a:t>-</a:t>
              </a:r>
              <a:endParaRPr lang="es-ES_tradnl" altLang="es-ES" sz="2400" dirty="0">
                <a:solidFill>
                  <a:schemeClr val="accent2"/>
                </a:solidFill>
              </a:endParaRPr>
            </a:p>
          </p:txBody>
        </p:sp>
        <p:sp>
          <p:nvSpPr>
            <p:cNvPr id="42" name="Text Box 76"/>
            <p:cNvSpPr txBox="1">
              <a:spLocks noChangeArrowheads="1"/>
            </p:cNvSpPr>
            <p:nvPr/>
          </p:nvSpPr>
          <p:spPr bwMode="auto">
            <a:xfrm>
              <a:off x="2224893" y="5213603"/>
              <a:ext cx="527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400" dirty="0" err="1" smtClean="0">
                  <a:solidFill>
                    <a:schemeClr val="tx2"/>
                  </a:solidFill>
                </a:rPr>
                <a:t>ra</a:t>
              </a:r>
              <a:r>
                <a:rPr lang="es-ES_tradnl" altLang="es-ES" sz="2400" dirty="0" smtClean="0">
                  <a:solidFill>
                    <a:schemeClr val="tx2"/>
                  </a:solidFill>
                </a:rPr>
                <a:t>-</a:t>
              </a:r>
              <a:endParaRPr lang="es-ES_tradnl" altLang="es-ES" sz="2400" dirty="0">
                <a:solidFill>
                  <a:schemeClr val="tx2"/>
                </a:solidFill>
              </a:endParaRPr>
            </a:p>
          </p:txBody>
        </p:sp>
        <p:sp>
          <p:nvSpPr>
            <p:cNvPr id="43" name="Line 77"/>
            <p:cNvSpPr>
              <a:spLocks noChangeShapeType="1"/>
            </p:cNvSpPr>
            <p:nvPr/>
          </p:nvSpPr>
          <p:spPr bwMode="auto">
            <a:xfrm>
              <a:off x="1310886" y="3524502"/>
              <a:ext cx="0" cy="4159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4" name="Line 78"/>
            <p:cNvSpPr>
              <a:spLocks noChangeShapeType="1"/>
            </p:cNvSpPr>
            <p:nvPr/>
          </p:nvSpPr>
          <p:spPr bwMode="auto">
            <a:xfrm>
              <a:off x="1310886" y="4210302"/>
              <a:ext cx="0" cy="4159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5" name="Line 79"/>
            <p:cNvSpPr>
              <a:spLocks noChangeShapeType="1"/>
            </p:cNvSpPr>
            <p:nvPr/>
          </p:nvSpPr>
          <p:spPr bwMode="auto">
            <a:xfrm>
              <a:off x="1310886" y="4896103"/>
              <a:ext cx="0" cy="4159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6" name="Freeform 82"/>
            <p:cNvSpPr>
              <a:spLocks/>
            </p:cNvSpPr>
            <p:nvPr/>
          </p:nvSpPr>
          <p:spPr bwMode="auto">
            <a:xfrm>
              <a:off x="806061" y="3443540"/>
              <a:ext cx="342900" cy="1960563"/>
            </a:xfrm>
            <a:custGeom>
              <a:avLst/>
              <a:gdLst>
                <a:gd name="T0" fmla="*/ 184 w 216"/>
                <a:gd name="T1" fmla="*/ 1235 h 1235"/>
                <a:gd name="T2" fmla="*/ 36 w 216"/>
                <a:gd name="T3" fmla="*/ 889 h 1235"/>
                <a:gd name="T4" fmla="*/ 30 w 216"/>
                <a:gd name="T5" fmla="*/ 153 h 1235"/>
                <a:gd name="T6" fmla="*/ 216 w 216"/>
                <a:gd name="T7" fmla="*/ 0 h 1235"/>
              </a:gdLst>
              <a:ahLst/>
              <a:cxnLst>
                <a:cxn ang="0">
                  <a:pos x="T0" y="T1"/>
                </a:cxn>
                <a:cxn ang="0">
                  <a:pos x="T2" y="T3"/>
                </a:cxn>
                <a:cxn ang="0">
                  <a:pos x="T4" y="T5"/>
                </a:cxn>
                <a:cxn ang="0">
                  <a:pos x="T6" y="T7"/>
                </a:cxn>
              </a:cxnLst>
              <a:rect l="0" t="0" r="r" b="b"/>
              <a:pathLst>
                <a:path w="216" h="1235">
                  <a:moveTo>
                    <a:pt x="184" y="1235"/>
                  </a:moveTo>
                  <a:cubicBezTo>
                    <a:pt x="123" y="1152"/>
                    <a:pt x="62" y="1069"/>
                    <a:pt x="36" y="889"/>
                  </a:cubicBezTo>
                  <a:cubicBezTo>
                    <a:pt x="10" y="709"/>
                    <a:pt x="0" y="301"/>
                    <a:pt x="30" y="153"/>
                  </a:cubicBezTo>
                  <a:cubicBezTo>
                    <a:pt x="60" y="5"/>
                    <a:pt x="138" y="2"/>
                    <a:pt x="216" y="0"/>
                  </a:cubicBezTo>
                </a:path>
              </a:pathLst>
            </a:custGeom>
            <a:noFill/>
            <a:ln w="28575"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7" name="Line 83"/>
            <p:cNvSpPr>
              <a:spLocks noChangeShapeType="1"/>
            </p:cNvSpPr>
            <p:nvPr/>
          </p:nvSpPr>
          <p:spPr bwMode="auto">
            <a:xfrm>
              <a:off x="2503098" y="3524502"/>
              <a:ext cx="0" cy="4159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8" name="Line 84"/>
            <p:cNvSpPr>
              <a:spLocks noChangeShapeType="1"/>
            </p:cNvSpPr>
            <p:nvPr/>
          </p:nvSpPr>
          <p:spPr bwMode="auto">
            <a:xfrm>
              <a:off x="2485636" y="4205540"/>
              <a:ext cx="0" cy="4159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9" name="Line 85"/>
            <p:cNvSpPr>
              <a:spLocks noChangeShapeType="1"/>
            </p:cNvSpPr>
            <p:nvPr/>
          </p:nvSpPr>
          <p:spPr bwMode="auto">
            <a:xfrm>
              <a:off x="2468173" y="4886578"/>
              <a:ext cx="0" cy="4159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0" name="Freeform 87"/>
            <p:cNvSpPr>
              <a:spLocks/>
            </p:cNvSpPr>
            <p:nvPr/>
          </p:nvSpPr>
          <p:spPr bwMode="auto">
            <a:xfrm>
              <a:off x="2703123" y="3402265"/>
              <a:ext cx="439738" cy="2032001"/>
            </a:xfrm>
            <a:custGeom>
              <a:avLst/>
              <a:gdLst>
                <a:gd name="T0" fmla="*/ 0 w 277"/>
                <a:gd name="T1" fmla="*/ 1280 h 1280"/>
                <a:gd name="T2" fmla="*/ 237 w 277"/>
                <a:gd name="T3" fmla="*/ 1024 h 1280"/>
                <a:gd name="T4" fmla="*/ 243 w 277"/>
                <a:gd name="T5" fmla="*/ 179 h 1280"/>
                <a:gd name="T6" fmla="*/ 77 w 277"/>
                <a:gd name="T7" fmla="*/ 0 h 1280"/>
              </a:gdLst>
              <a:ahLst/>
              <a:cxnLst>
                <a:cxn ang="0">
                  <a:pos x="T0" y="T1"/>
                </a:cxn>
                <a:cxn ang="0">
                  <a:pos x="T2" y="T3"/>
                </a:cxn>
                <a:cxn ang="0">
                  <a:pos x="T4" y="T5"/>
                </a:cxn>
                <a:cxn ang="0">
                  <a:pos x="T6" y="T7"/>
                </a:cxn>
              </a:cxnLst>
              <a:rect l="0" t="0" r="r" b="b"/>
              <a:pathLst>
                <a:path w="277" h="1280">
                  <a:moveTo>
                    <a:pt x="0" y="1280"/>
                  </a:moveTo>
                  <a:cubicBezTo>
                    <a:pt x="98" y="1244"/>
                    <a:pt x="197" y="1208"/>
                    <a:pt x="237" y="1024"/>
                  </a:cubicBezTo>
                  <a:cubicBezTo>
                    <a:pt x="277" y="840"/>
                    <a:pt x="270" y="350"/>
                    <a:pt x="243" y="179"/>
                  </a:cubicBezTo>
                  <a:cubicBezTo>
                    <a:pt x="216" y="8"/>
                    <a:pt x="146" y="4"/>
                    <a:pt x="77" y="0"/>
                  </a:cubicBezTo>
                </a:path>
              </a:pathLst>
            </a:custGeom>
            <a:noFill/>
            <a:ln w="28575"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1" name="Oval 88"/>
            <p:cNvSpPr>
              <a:spLocks noChangeArrowheads="1"/>
            </p:cNvSpPr>
            <p:nvPr/>
          </p:nvSpPr>
          <p:spPr bwMode="auto">
            <a:xfrm>
              <a:off x="740973" y="4265865"/>
              <a:ext cx="173038" cy="173038"/>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2" name="Oval 89"/>
            <p:cNvSpPr>
              <a:spLocks noChangeArrowheads="1"/>
            </p:cNvSpPr>
            <p:nvPr/>
          </p:nvSpPr>
          <p:spPr bwMode="auto">
            <a:xfrm>
              <a:off x="3026973" y="4249990"/>
              <a:ext cx="173038" cy="173038"/>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3" name="Line 102"/>
            <p:cNvSpPr>
              <a:spLocks noChangeShapeType="1"/>
            </p:cNvSpPr>
            <p:nvPr/>
          </p:nvSpPr>
          <p:spPr bwMode="auto">
            <a:xfrm>
              <a:off x="1630768" y="3431045"/>
              <a:ext cx="639762"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4" name="Line 103"/>
            <p:cNvSpPr>
              <a:spLocks noChangeShapeType="1"/>
            </p:cNvSpPr>
            <p:nvPr/>
          </p:nvSpPr>
          <p:spPr bwMode="auto">
            <a:xfrm flipH="1">
              <a:off x="1589493" y="3573921"/>
              <a:ext cx="722312" cy="46672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5" name="Line 104"/>
            <p:cNvSpPr>
              <a:spLocks noChangeShapeType="1"/>
            </p:cNvSpPr>
            <p:nvPr/>
          </p:nvSpPr>
          <p:spPr bwMode="auto">
            <a:xfrm>
              <a:off x="1559330" y="4193046"/>
              <a:ext cx="711200" cy="54927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6" name="Line 106"/>
            <p:cNvSpPr>
              <a:spLocks noChangeShapeType="1"/>
            </p:cNvSpPr>
            <p:nvPr/>
          </p:nvSpPr>
          <p:spPr bwMode="auto">
            <a:xfrm flipH="1">
              <a:off x="1518055" y="4883607"/>
              <a:ext cx="762000" cy="5080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81" name="Grupo 80"/>
          <p:cNvGrpSpPr/>
          <p:nvPr/>
        </p:nvGrpSpPr>
        <p:grpSpPr>
          <a:xfrm>
            <a:off x="3710770" y="3733200"/>
            <a:ext cx="5040706" cy="2117849"/>
            <a:chOff x="4355976" y="3573016"/>
            <a:chExt cx="5040706" cy="2117849"/>
          </a:xfrm>
        </p:grpSpPr>
        <p:sp>
          <p:nvSpPr>
            <p:cNvPr id="15" name="Line 53"/>
            <p:cNvSpPr>
              <a:spLocks noChangeShapeType="1"/>
            </p:cNvSpPr>
            <p:nvPr/>
          </p:nvSpPr>
          <p:spPr bwMode="auto">
            <a:xfrm flipH="1">
              <a:off x="4669857" y="3801271"/>
              <a:ext cx="1935646"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 name="Freeform 59"/>
            <p:cNvSpPr>
              <a:spLocks/>
            </p:cNvSpPr>
            <p:nvPr/>
          </p:nvSpPr>
          <p:spPr bwMode="auto">
            <a:xfrm>
              <a:off x="5788200" y="3801271"/>
              <a:ext cx="254726" cy="281969"/>
            </a:xfrm>
            <a:custGeom>
              <a:avLst/>
              <a:gdLst>
                <a:gd name="T0" fmla="*/ 187 w 187"/>
                <a:gd name="T1" fmla="*/ 0 h 207"/>
                <a:gd name="T2" fmla="*/ 187 w 187"/>
                <a:gd name="T3" fmla="*/ 207 h 207"/>
                <a:gd name="T4" fmla="*/ 0 w 187"/>
                <a:gd name="T5" fmla="*/ 207 h 207"/>
              </a:gdLst>
              <a:ahLst/>
              <a:cxnLst>
                <a:cxn ang="0">
                  <a:pos x="T0" y="T1"/>
                </a:cxn>
                <a:cxn ang="0">
                  <a:pos x="T2" y="T3"/>
                </a:cxn>
                <a:cxn ang="0">
                  <a:pos x="T4" y="T5"/>
                </a:cxn>
              </a:cxnLst>
              <a:rect l="0" t="0" r="r" b="b"/>
              <a:pathLst>
                <a:path w="187" h="207">
                  <a:moveTo>
                    <a:pt x="187" y="0"/>
                  </a:moveTo>
                  <a:lnTo>
                    <a:pt x="187" y="207"/>
                  </a:lnTo>
                  <a:lnTo>
                    <a:pt x="0" y="207"/>
                  </a:ln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2" name="Oval 26"/>
            <p:cNvSpPr>
              <a:spLocks noChangeArrowheads="1"/>
            </p:cNvSpPr>
            <p:nvPr/>
          </p:nvSpPr>
          <p:spPr bwMode="auto">
            <a:xfrm>
              <a:off x="5258315" y="3997424"/>
              <a:ext cx="633410" cy="63341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smtClean="0"/>
                <a:t>C</a:t>
              </a:r>
              <a:endParaRPr lang="en-US" sz="2000" dirty="0"/>
            </a:p>
          </p:txBody>
        </p:sp>
        <p:sp>
          <p:nvSpPr>
            <p:cNvPr id="30" name="Oval 33"/>
            <p:cNvSpPr>
              <a:spLocks noChangeArrowheads="1"/>
            </p:cNvSpPr>
            <p:nvPr/>
          </p:nvSpPr>
          <p:spPr bwMode="auto">
            <a:xfrm>
              <a:off x="7749727" y="3782201"/>
              <a:ext cx="633410" cy="63341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smtClean="0"/>
                <a:t>C</a:t>
              </a:r>
              <a:endParaRPr lang="en-US" sz="2000" dirty="0"/>
            </a:p>
          </p:txBody>
        </p:sp>
        <p:sp>
          <p:nvSpPr>
            <p:cNvPr id="8" name="Line 35"/>
            <p:cNvSpPr>
              <a:spLocks noChangeShapeType="1"/>
            </p:cNvSpPr>
            <p:nvPr/>
          </p:nvSpPr>
          <p:spPr bwMode="auto">
            <a:xfrm>
              <a:off x="8396758" y="4099586"/>
              <a:ext cx="614339"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8" name="AutoShape 36"/>
            <p:cNvSpPr>
              <a:spLocks noChangeArrowheads="1"/>
            </p:cNvSpPr>
            <p:nvPr/>
          </p:nvSpPr>
          <p:spPr bwMode="auto">
            <a:xfrm>
              <a:off x="6673611" y="4925062"/>
              <a:ext cx="513539" cy="475398"/>
            </a:xfrm>
            <a:prstGeom prst="flowChartDelay">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1" name="Line 43"/>
            <p:cNvSpPr>
              <a:spLocks noChangeShapeType="1"/>
            </p:cNvSpPr>
            <p:nvPr/>
          </p:nvSpPr>
          <p:spPr bwMode="auto">
            <a:xfrm>
              <a:off x="7316556" y="3955196"/>
              <a:ext cx="4658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2" name="Line 45"/>
            <p:cNvSpPr>
              <a:spLocks noChangeShapeType="1"/>
            </p:cNvSpPr>
            <p:nvPr/>
          </p:nvSpPr>
          <p:spPr bwMode="auto">
            <a:xfrm flipH="1">
              <a:off x="6386193" y="5513520"/>
              <a:ext cx="263444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3" name="Freeform 50"/>
            <p:cNvSpPr>
              <a:spLocks/>
            </p:cNvSpPr>
            <p:nvPr/>
          </p:nvSpPr>
          <p:spPr bwMode="auto">
            <a:xfrm>
              <a:off x="6395728" y="4141814"/>
              <a:ext cx="288780" cy="1371706"/>
            </a:xfrm>
            <a:custGeom>
              <a:avLst/>
              <a:gdLst>
                <a:gd name="T0" fmla="*/ 0 w 212"/>
                <a:gd name="T1" fmla="*/ 350 h 350"/>
                <a:gd name="T2" fmla="*/ 0 w 212"/>
                <a:gd name="T3" fmla="*/ 0 h 350"/>
                <a:gd name="T4" fmla="*/ 212 w 212"/>
                <a:gd name="T5" fmla="*/ 0 h 350"/>
              </a:gdLst>
              <a:ahLst/>
              <a:cxnLst>
                <a:cxn ang="0">
                  <a:pos x="T0" y="T1"/>
                </a:cxn>
                <a:cxn ang="0">
                  <a:pos x="T2" y="T3"/>
                </a:cxn>
                <a:cxn ang="0">
                  <a:pos x="T4" y="T5"/>
                </a:cxn>
              </a:cxnLst>
              <a:rect l="0" t="0" r="r" b="b"/>
              <a:pathLst>
                <a:path w="212" h="350">
                  <a:moveTo>
                    <a:pt x="0" y="350"/>
                  </a:moveTo>
                  <a:lnTo>
                    <a:pt x="0" y="0"/>
                  </a:lnTo>
                  <a:lnTo>
                    <a:pt x="212" y="0"/>
                  </a:ln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4" name="Freeform 52"/>
            <p:cNvSpPr>
              <a:spLocks/>
            </p:cNvSpPr>
            <p:nvPr/>
          </p:nvSpPr>
          <p:spPr bwMode="auto">
            <a:xfrm>
              <a:off x="5839962" y="4095500"/>
              <a:ext cx="2806074" cy="412738"/>
            </a:xfrm>
            <a:custGeom>
              <a:avLst/>
              <a:gdLst>
                <a:gd name="T0" fmla="*/ 2060 w 2060"/>
                <a:gd name="T1" fmla="*/ 0 h 303"/>
                <a:gd name="T2" fmla="*/ 2060 w 2060"/>
                <a:gd name="T3" fmla="*/ 303 h 303"/>
                <a:gd name="T4" fmla="*/ 0 w 2060"/>
                <a:gd name="T5" fmla="*/ 303 h 303"/>
              </a:gdLst>
              <a:ahLst/>
              <a:cxnLst>
                <a:cxn ang="0">
                  <a:pos x="T0" y="T1"/>
                </a:cxn>
                <a:cxn ang="0">
                  <a:pos x="T2" y="T3"/>
                </a:cxn>
                <a:cxn ang="0">
                  <a:pos x="T4" y="T5"/>
                </a:cxn>
              </a:cxnLst>
              <a:rect l="0" t="0" r="r" b="b"/>
              <a:pathLst>
                <a:path w="2060" h="303">
                  <a:moveTo>
                    <a:pt x="2060" y="0"/>
                  </a:moveTo>
                  <a:lnTo>
                    <a:pt x="2060" y="303"/>
                  </a:lnTo>
                  <a:lnTo>
                    <a:pt x="0" y="303"/>
                  </a:ln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6" name="Line 55"/>
            <p:cNvSpPr>
              <a:spLocks noChangeShapeType="1"/>
            </p:cNvSpPr>
            <p:nvPr/>
          </p:nvSpPr>
          <p:spPr bwMode="auto">
            <a:xfrm flipH="1">
              <a:off x="4669857" y="4312085"/>
              <a:ext cx="581647"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7" name="Freeform 56"/>
            <p:cNvSpPr>
              <a:spLocks/>
            </p:cNvSpPr>
            <p:nvPr/>
          </p:nvSpPr>
          <p:spPr bwMode="auto">
            <a:xfrm>
              <a:off x="4996778" y="4312085"/>
              <a:ext cx="1674109" cy="731486"/>
            </a:xfrm>
            <a:custGeom>
              <a:avLst/>
              <a:gdLst>
                <a:gd name="T0" fmla="*/ 0 w 1229"/>
                <a:gd name="T1" fmla="*/ 0 h 744"/>
                <a:gd name="T2" fmla="*/ 0 w 1229"/>
                <a:gd name="T3" fmla="*/ 744 h 744"/>
                <a:gd name="T4" fmla="*/ 1229 w 1229"/>
                <a:gd name="T5" fmla="*/ 744 h 744"/>
              </a:gdLst>
              <a:ahLst/>
              <a:cxnLst>
                <a:cxn ang="0">
                  <a:pos x="T0" y="T1"/>
                </a:cxn>
                <a:cxn ang="0">
                  <a:pos x="T2" y="T3"/>
                </a:cxn>
                <a:cxn ang="0">
                  <a:pos x="T4" y="T5"/>
                </a:cxn>
              </a:cxnLst>
              <a:rect l="0" t="0" r="r" b="b"/>
              <a:pathLst>
                <a:path w="1229" h="744">
                  <a:moveTo>
                    <a:pt x="0" y="0"/>
                  </a:moveTo>
                  <a:lnTo>
                    <a:pt x="0" y="744"/>
                  </a:lnTo>
                  <a:lnTo>
                    <a:pt x="1229" y="744"/>
                  </a:ln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8" name="Line 57"/>
            <p:cNvSpPr>
              <a:spLocks noChangeShapeType="1"/>
            </p:cNvSpPr>
            <p:nvPr/>
          </p:nvSpPr>
          <p:spPr bwMode="auto">
            <a:xfrm>
              <a:off x="6395728" y="5299659"/>
              <a:ext cx="268348"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9" name="Freeform 58"/>
            <p:cNvSpPr>
              <a:spLocks/>
            </p:cNvSpPr>
            <p:nvPr/>
          </p:nvSpPr>
          <p:spPr bwMode="auto">
            <a:xfrm>
              <a:off x="7292037" y="4291652"/>
              <a:ext cx="509452" cy="877238"/>
            </a:xfrm>
            <a:custGeom>
              <a:avLst/>
              <a:gdLst>
                <a:gd name="T0" fmla="*/ 0 w 374"/>
                <a:gd name="T1" fmla="*/ 644 h 644"/>
                <a:gd name="T2" fmla="*/ 197 w 374"/>
                <a:gd name="T3" fmla="*/ 644 h 644"/>
                <a:gd name="T4" fmla="*/ 197 w 374"/>
                <a:gd name="T5" fmla="*/ 0 h 644"/>
                <a:gd name="T6" fmla="*/ 374 w 374"/>
                <a:gd name="T7" fmla="*/ 0 h 644"/>
              </a:gdLst>
              <a:ahLst/>
              <a:cxnLst>
                <a:cxn ang="0">
                  <a:pos x="T0" y="T1"/>
                </a:cxn>
                <a:cxn ang="0">
                  <a:pos x="T2" y="T3"/>
                </a:cxn>
                <a:cxn ang="0">
                  <a:pos x="T4" y="T5"/>
                </a:cxn>
                <a:cxn ang="0">
                  <a:pos x="T6" y="T7"/>
                </a:cxn>
              </a:cxnLst>
              <a:rect l="0" t="0" r="r" b="b"/>
              <a:pathLst>
                <a:path w="374" h="644">
                  <a:moveTo>
                    <a:pt x="0" y="644"/>
                  </a:moveTo>
                  <a:lnTo>
                    <a:pt x="197" y="644"/>
                  </a:lnTo>
                  <a:lnTo>
                    <a:pt x="197" y="0"/>
                  </a:lnTo>
                  <a:lnTo>
                    <a:pt x="374" y="0"/>
                  </a:ln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0" name="Freeform 60"/>
            <p:cNvSpPr>
              <a:spLocks/>
            </p:cNvSpPr>
            <p:nvPr/>
          </p:nvSpPr>
          <p:spPr bwMode="auto">
            <a:xfrm>
              <a:off x="6252700" y="3964731"/>
              <a:ext cx="490382" cy="1073391"/>
            </a:xfrm>
            <a:custGeom>
              <a:avLst/>
              <a:gdLst>
                <a:gd name="T0" fmla="*/ 0 w 360"/>
                <a:gd name="T1" fmla="*/ 788 h 788"/>
                <a:gd name="T2" fmla="*/ 0 w 360"/>
                <a:gd name="T3" fmla="*/ 0 h 788"/>
                <a:gd name="T4" fmla="*/ 360 w 360"/>
                <a:gd name="T5" fmla="*/ 0 h 788"/>
              </a:gdLst>
              <a:ahLst/>
              <a:cxnLst>
                <a:cxn ang="0">
                  <a:pos x="T0" y="T1"/>
                </a:cxn>
                <a:cxn ang="0">
                  <a:pos x="T2" y="T3"/>
                </a:cxn>
                <a:cxn ang="0">
                  <a:pos x="T4" y="T5"/>
                </a:cxn>
              </a:cxnLst>
              <a:rect l="0" t="0" r="r" b="b"/>
              <a:pathLst>
                <a:path w="360" h="788">
                  <a:moveTo>
                    <a:pt x="0" y="788"/>
                  </a:moveTo>
                  <a:lnTo>
                    <a:pt x="0" y="0"/>
                  </a:lnTo>
                  <a:lnTo>
                    <a:pt x="360" y="0"/>
                  </a:ln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1" name="Text Box 62"/>
            <p:cNvSpPr txBox="1">
              <a:spLocks noChangeArrowheads="1"/>
            </p:cNvSpPr>
            <p:nvPr/>
          </p:nvSpPr>
          <p:spPr bwMode="auto">
            <a:xfrm>
              <a:off x="4366092" y="3573016"/>
              <a:ext cx="3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lr</a:t>
              </a:r>
              <a:endParaRPr lang="es-ES_tradnl" altLang="es-ES" sz="2400" dirty="0">
                <a:solidFill>
                  <a:schemeClr val="tx2"/>
                </a:solidFill>
              </a:endParaRPr>
            </a:p>
          </p:txBody>
        </p:sp>
        <p:sp>
          <p:nvSpPr>
            <p:cNvPr id="22" name="Text Box 63"/>
            <p:cNvSpPr txBox="1">
              <a:spLocks noChangeArrowheads="1"/>
            </p:cNvSpPr>
            <p:nvPr/>
          </p:nvSpPr>
          <p:spPr bwMode="auto">
            <a:xfrm>
              <a:off x="8960697" y="3831431"/>
              <a:ext cx="399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accent2"/>
                  </a:solidFill>
                </a:rPr>
                <a:t>rr</a:t>
              </a:r>
              <a:endParaRPr lang="es-ES_tradnl" altLang="es-ES" sz="2400" dirty="0">
                <a:solidFill>
                  <a:schemeClr val="accent2"/>
                </a:solidFill>
              </a:endParaRPr>
            </a:p>
          </p:txBody>
        </p:sp>
        <p:sp>
          <p:nvSpPr>
            <p:cNvPr id="23" name="Text Box 64"/>
            <p:cNvSpPr txBox="1">
              <a:spLocks noChangeArrowheads="1"/>
            </p:cNvSpPr>
            <p:nvPr/>
          </p:nvSpPr>
          <p:spPr bwMode="auto">
            <a:xfrm>
              <a:off x="8963422" y="5229200"/>
              <a:ext cx="433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ra</a:t>
              </a:r>
              <a:endParaRPr lang="es-ES_tradnl" altLang="es-ES" sz="2400" dirty="0">
                <a:solidFill>
                  <a:schemeClr val="tx2"/>
                </a:solidFill>
              </a:endParaRPr>
            </a:p>
          </p:txBody>
        </p:sp>
        <p:sp>
          <p:nvSpPr>
            <p:cNvPr id="24" name="Text Box 65"/>
            <p:cNvSpPr txBox="1">
              <a:spLocks noChangeArrowheads="1"/>
            </p:cNvSpPr>
            <p:nvPr/>
          </p:nvSpPr>
          <p:spPr bwMode="auto">
            <a:xfrm>
              <a:off x="4355976" y="4077072"/>
              <a:ext cx="402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smtClean="0">
                  <a:solidFill>
                    <a:schemeClr val="accent2"/>
                  </a:solidFill>
                </a:rPr>
                <a:t>la</a:t>
              </a:r>
              <a:endParaRPr lang="es-ES_tradnl" altLang="es-ES" sz="2400" dirty="0">
                <a:solidFill>
                  <a:schemeClr val="accent2"/>
                </a:solidFill>
              </a:endParaRPr>
            </a:p>
          </p:txBody>
        </p:sp>
        <p:sp>
          <p:nvSpPr>
            <p:cNvPr id="78" name="Oval 41"/>
            <p:cNvSpPr>
              <a:spLocks noChangeAspect="1" noChangeArrowheads="1"/>
            </p:cNvSpPr>
            <p:nvPr/>
          </p:nvSpPr>
          <p:spPr bwMode="auto">
            <a:xfrm>
              <a:off x="7209125" y="3896428"/>
              <a:ext cx="108000" cy="1080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9" name="Oval 41"/>
            <p:cNvSpPr>
              <a:spLocks noChangeAspect="1" noChangeArrowheads="1"/>
            </p:cNvSpPr>
            <p:nvPr/>
          </p:nvSpPr>
          <p:spPr bwMode="auto">
            <a:xfrm>
              <a:off x="6604809" y="3744840"/>
              <a:ext cx="108000" cy="1080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0" name="Oval 41"/>
            <p:cNvSpPr>
              <a:spLocks noChangeAspect="1" noChangeArrowheads="1"/>
            </p:cNvSpPr>
            <p:nvPr/>
          </p:nvSpPr>
          <p:spPr bwMode="auto">
            <a:xfrm>
              <a:off x="7185594" y="5103810"/>
              <a:ext cx="108000" cy="1080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6" name="AutoShape 40"/>
            <p:cNvSpPr>
              <a:spLocks noChangeArrowheads="1"/>
            </p:cNvSpPr>
            <p:nvPr/>
          </p:nvSpPr>
          <p:spPr bwMode="auto">
            <a:xfrm flipH="1">
              <a:off x="6643643" y="3692297"/>
              <a:ext cx="563939" cy="516263"/>
            </a:xfrm>
            <a:prstGeom prst="moon">
              <a:avLst>
                <a:gd name="adj" fmla="val 81644"/>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82" name="Flecha derecha 81"/>
          <p:cNvSpPr/>
          <p:nvPr/>
        </p:nvSpPr>
        <p:spPr>
          <a:xfrm>
            <a:off x="2770213" y="3737453"/>
            <a:ext cx="2081125" cy="8436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Synthesis</a:t>
            </a:r>
            <a:endParaRPr lang="en-US" sz="2000" dirty="0"/>
          </a:p>
        </p:txBody>
      </p:sp>
      <p:sp>
        <p:nvSpPr>
          <p:cNvPr id="83" name="Flecha izquierda 82"/>
          <p:cNvSpPr/>
          <p:nvPr/>
        </p:nvSpPr>
        <p:spPr>
          <a:xfrm>
            <a:off x="2088737" y="4221088"/>
            <a:ext cx="3062300" cy="1377949"/>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Specification</a:t>
            </a:r>
          </a:p>
          <a:p>
            <a:pPr algn="ctr"/>
            <a:r>
              <a:rPr lang="en-US" sz="2400" dirty="0" smtClean="0"/>
              <a:t>mining</a:t>
            </a:r>
            <a:endParaRPr lang="en-US" sz="2400" dirty="0"/>
          </a:p>
        </p:txBody>
      </p:sp>
      <p:sp>
        <p:nvSpPr>
          <p:cNvPr id="6" name="Marcador de número de diapositiva 5"/>
          <p:cNvSpPr>
            <a:spLocks noGrp="1"/>
          </p:cNvSpPr>
          <p:nvPr>
            <p:ph type="sldNum" sz="quarter" idx="12"/>
          </p:nvPr>
        </p:nvSpPr>
        <p:spPr/>
        <p:txBody>
          <a:bodyPr/>
          <a:lstStyle/>
          <a:p>
            <a:fld id="{B893DDF5-10A4-42B0-8B2B-0331E49407BA}" type="slidenum">
              <a:rPr lang="en-US" smtClean="0"/>
              <a:t>2</a:t>
            </a:fld>
            <a:endParaRPr lang="en-US"/>
          </a:p>
        </p:txBody>
      </p:sp>
      <p:sp>
        <p:nvSpPr>
          <p:cNvPr id="64" name="Flecha derecha 63"/>
          <p:cNvSpPr/>
          <p:nvPr/>
        </p:nvSpPr>
        <p:spPr>
          <a:xfrm>
            <a:off x="2824850" y="5268588"/>
            <a:ext cx="2081125" cy="84367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err="1" smtClean="0"/>
              <a:t>Resynthesis</a:t>
            </a:r>
            <a:endParaRPr lang="en-US" sz="2000" dirty="0"/>
          </a:p>
        </p:txBody>
      </p:sp>
    </p:spTree>
    <p:extLst>
      <p:ext uri="{BB962C8B-B14F-4D97-AF65-F5344CB8AC3E}">
        <p14:creationId xmlns:p14="http://schemas.microsoft.com/office/powerpoint/2010/main" val="30670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right)">
                                      <p:cBhvr>
                                        <p:cTn id="7" dur="500"/>
                                        <p:tgtEl>
                                          <p:spTgt spid="83"/>
                                        </p:tgtEl>
                                      </p:cBhvr>
                                    </p:animEffect>
                                  </p:childTnLst>
                                </p:cTn>
                              </p:par>
                              <p:par>
                                <p:cTn id="8" presetID="9" presetClass="emph" presetSubtype="0" grpId="0" nodeType="withEffect">
                                  <p:stCondLst>
                                    <p:cond delay="0"/>
                                  </p:stCondLst>
                                  <p:childTnLst>
                                    <p:set>
                                      <p:cBhvr rctx="PPT">
                                        <p:cTn id="9" dur="indefinite"/>
                                        <p:tgtEl>
                                          <p:spTgt spid="82"/>
                                        </p:tgtEl>
                                        <p:attrNameLst>
                                          <p:attrName>style.opacity</p:attrName>
                                        </p:attrNameLst>
                                      </p:cBhvr>
                                      <p:to>
                                        <p:strVal val="0.5"/>
                                      </p:to>
                                    </p:set>
                                    <p:animEffect filter="image" prLst="opacity: 0.5">
                                      <p:cBhvr rctx="IE">
                                        <p:cTn id="10" dur="indefinite"/>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SAT model</a:t>
            </a:r>
            <a:endParaRPr lang="en-US"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457200" y="3655715"/>
                <a:ext cx="8229600" cy="2524408"/>
              </a:xfrm>
            </p:spPr>
            <p:txBody>
              <a:bodyPr>
                <a:noAutofit/>
              </a:bodyPr>
              <a:lstStyle/>
              <a:p>
                <a:r>
                  <a:rPr lang="en-US" sz="2400" dirty="0" smtClean="0"/>
                  <a:t>Constraints ensure properties </a:t>
                </a:r>
                <a:r>
                  <a:rPr lang="en-US" sz="2400" dirty="0"/>
                  <a:t>are satisfied </a:t>
                </a:r>
                <a:r>
                  <a:rPr lang="en-US" sz="2400" i="1" dirty="0"/>
                  <a:t>in every </a:t>
                </a:r>
                <a:r>
                  <a:rPr lang="en-US" sz="2400" i="1" dirty="0" smtClean="0"/>
                  <a:t>state</a:t>
                </a:r>
                <a:endParaRPr lang="en-US" sz="2400" dirty="0" smtClean="0"/>
              </a:p>
              <a:p>
                <a:r>
                  <a:rPr lang="en-US" sz="2400" dirty="0" smtClean="0"/>
                  <a:t>Each assignment = LTS subset that satisfies all properties</a:t>
                </a:r>
              </a:p>
              <a:p>
                <a:pPr lvl="1"/>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6</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oMath>
                </a14:m>
                <a:endParaRPr lang="en-US" sz="2000" dirty="0" smtClean="0"/>
              </a:p>
              <a:p>
                <a:pPr lvl="1"/>
                <a14:m>
                  <m:oMath xmlns:m="http://schemas.openxmlformats.org/officeDocument/2006/math">
                    <m:r>
                      <a:rPr lang="en-US" sz="2000" b="0" i="1" smtClean="0">
                        <a:latin typeface="Cambria Math" panose="02040503050406030204" pitchFamily="18" charset="0"/>
                      </a:rPr>
                      <m:t>{}</m:t>
                    </m:r>
                  </m:oMath>
                </a14:m>
                <a:endParaRPr lang="en-US" sz="2000" dirty="0" smtClean="0"/>
              </a:p>
              <a:p>
                <a:r>
                  <a:rPr lang="en-US" sz="2400" i="1" dirty="0" err="1" smtClean="0"/>
                  <a:t>MaxSAT</a:t>
                </a:r>
                <a:r>
                  <a:rPr lang="en-US" sz="2400" dirty="0" smtClean="0"/>
                  <a:t>: Maximize </a:t>
                </a:r>
                <a14:m>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e>
                    </m:nary>
                  </m:oMath>
                </a14:m>
                <a:r>
                  <a:rPr lang="en-US" sz="2400" dirty="0" smtClean="0"/>
                  <a:t> </a:t>
                </a:r>
              </a:p>
              <a:p>
                <a:pPr lvl="1"/>
                <a:r>
                  <a:rPr lang="en-US" sz="2000" dirty="0" smtClean="0"/>
                  <a:t>Only consider </a:t>
                </a:r>
                <a:r>
                  <a:rPr lang="en-US" sz="2000" i="1" dirty="0" smtClean="0"/>
                  <a:t>maximal</a:t>
                </a:r>
                <a:r>
                  <a:rPr lang="en-US" sz="2000" dirty="0" smtClean="0"/>
                  <a:t> subsets</a:t>
                </a:r>
                <a:endParaRPr lang="en-US" sz="2400" dirty="0" smtClean="0"/>
              </a:p>
              <a:p>
                <a:pPr lvl="1"/>
                <a:endParaRPr lang="en-US" sz="18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457200" y="3655715"/>
                <a:ext cx="8229600" cy="2524408"/>
              </a:xfrm>
              <a:blipFill rotWithShape="0">
                <a:blip r:embed="rId3"/>
                <a:stretch>
                  <a:fillRect l="-963" t="-1932" b="-17874"/>
                </a:stretch>
              </a:blipFill>
            </p:spPr>
            <p:txBody>
              <a:bodyPr/>
              <a:lstStyle/>
              <a:p>
                <a:r>
                  <a:rPr lang="en-US">
                    <a:noFill/>
                  </a:rPr>
                  <a:t> </a:t>
                </a:r>
              </a:p>
            </p:txBody>
          </p:sp>
        </mc:Fallback>
      </mc:AlternateContent>
      <p:sp>
        <p:nvSpPr>
          <p:cNvPr id="4" name="Marcador de número de diapositiva 3"/>
          <p:cNvSpPr>
            <a:spLocks noGrp="1"/>
          </p:cNvSpPr>
          <p:nvPr>
            <p:ph type="sldNum" sz="quarter" idx="12"/>
          </p:nvPr>
        </p:nvSpPr>
        <p:spPr/>
        <p:txBody>
          <a:bodyPr/>
          <a:lstStyle/>
          <a:p>
            <a:fld id="{B893DDF5-10A4-42B0-8B2B-0331E49407BA}" type="slidenum">
              <a:rPr lang="en-US" smtClean="0"/>
              <a:t>20</a:t>
            </a:fld>
            <a:endParaRPr lang="en-US"/>
          </a:p>
        </p:txBody>
      </p:sp>
      <p:sp>
        <p:nvSpPr>
          <p:cNvPr id="5" name="Elipse 4"/>
          <p:cNvSpPr/>
          <p:nvPr/>
        </p:nvSpPr>
        <p:spPr>
          <a:xfrm>
            <a:off x="905551" y="1267873"/>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Elipse 5"/>
          <p:cNvSpPr/>
          <p:nvPr/>
        </p:nvSpPr>
        <p:spPr>
          <a:xfrm>
            <a:off x="905551" y="2934201"/>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Arco 6"/>
          <p:cNvSpPr/>
          <p:nvPr/>
        </p:nvSpPr>
        <p:spPr>
          <a:xfrm rot="16200000">
            <a:off x="324131" y="2210174"/>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o 7"/>
          <p:cNvSpPr/>
          <p:nvPr/>
        </p:nvSpPr>
        <p:spPr>
          <a:xfrm rot="5400000">
            <a:off x="398839" y="2207001"/>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Elipse 8"/>
          <p:cNvSpPr/>
          <p:nvPr/>
        </p:nvSpPr>
        <p:spPr>
          <a:xfrm>
            <a:off x="3204785" y="1267873"/>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Elipse 9"/>
          <p:cNvSpPr/>
          <p:nvPr/>
        </p:nvSpPr>
        <p:spPr>
          <a:xfrm>
            <a:off x="3204785" y="2934201"/>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rco 10"/>
          <p:cNvSpPr/>
          <p:nvPr/>
        </p:nvSpPr>
        <p:spPr>
          <a:xfrm rot="16200000">
            <a:off x="2623365" y="2210174"/>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o 11"/>
          <p:cNvSpPr/>
          <p:nvPr/>
        </p:nvSpPr>
        <p:spPr>
          <a:xfrm rot="5400000">
            <a:off x="2698073" y="2207001"/>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o 12"/>
          <p:cNvSpPr/>
          <p:nvPr/>
        </p:nvSpPr>
        <p:spPr>
          <a:xfrm>
            <a:off x="1183471" y="129448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o 13"/>
          <p:cNvSpPr/>
          <p:nvPr/>
        </p:nvSpPr>
        <p:spPr>
          <a:xfrm flipH="1" flipV="1">
            <a:off x="1172627" y="309679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uadroTexto 14"/>
          <p:cNvSpPr txBox="1"/>
          <p:nvPr/>
        </p:nvSpPr>
        <p:spPr>
          <a:xfrm>
            <a:off x="611560" y="1983380"/>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 name="CuadroTexto 15"/>
          <p:cNvSpPr txBox="1"/>
          <p:nvPr/>
        </p:nvSpPr>
        <p:spPr>
          <a:xfrm>
            <a:off x="1089332" y="197578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 name="CuadroTexto 16"/>
          <p:cNvSpPr txBox="1"/>
          <p:nvPr/>
        </p:nvSpPr>
        <p:spPr>
          <a:xfrm>
            <a:off x="2924969" y="1978714"/>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8" name="CuadroTexto 17"/>
          <p:cNvSpPr txBox="1"/>
          <p:nvPr/>
        </p:nvSpPr>
        <p:spPr>
          <a:xfrm>
            <a:off x="2008186" y="2836445"/>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9" name="CuadroTexto 18"/>
          <p:cNvSpPr txBox="1"/>
          <p:nvPr/>
        </p:nvSpPr>
        <p:spPr>
          <a:xfrm>
            <a:off x="2198781" y="980728"/>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 name="CuadroTexto 19"/>
              <p:cNvSpPr txBox="1"/>
              <p:nvPr/>
            </p:nvSpPr>
            <p:spPr>
              <a:xfrm>
                <a:off x="684173" y="2243001"/>
                <a:ext cx="242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1</m:t>
                          </m:r>
                        </m:sub>
                      </m:sSub>
                    </m:oMath>
                  </m:oMathPara>
                </a14:m>
                <a:endParaRPr lang="en-US" dirty="0">
                  <a:solidFill>
                    <a:schemeClr val="accent4"/>
                  </a:solidFill>
                </a:endParaRPr>
              </a:p>
            </p:txBody>
          </p:sp>
        </mc:Choice>
        <mc:Fallback xmlns="">
          <p:sp>
            <p:nvSpPr>
              <p:cNvPr id="20" name="CuadroTexto 19"/>
              <p:cNvSpPr txBox="1">
                <a:spLocks noRot="1" noChangeAspect="1" noMove="1" noResize="1" noEditPoints="1" noAdjustHandles="1" noChangeArrowheads="1" noChangeShapeType="1" noTextEdit="1"/>
              </p:cNvSpPr>
              <p:nvPr/>
            </p:nvSpPr>
            <p:spPr>
              <a:xfrm>
                <a:off x="684173" y="2243001"/>
                <a:ext cx="242887" cy="276999"/>
              </a:xfrm>
              <a:prstGeom prst="rect">
                <a:avLst/>
              </a:prstGeom>
              <a:blipFill rotWithShape="0">
                <a:blip r:embed="rId4"/>
                <a:stretch>
                  <a:fillRect l="-20000" r="-75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p:cNvSpPr txBox="1"/>
              <p:nvPr/>
            </p:nvSpPr>
            <p:spPr>
              <a:xfrm>
                <a:off x="1161332" y="2252861"/>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2</m:t>
                          </m:r>
                        </m:sub>
                      </m:sSub>
                    </m:oMath>
                  </m:oMathPara>
                </a14:m>
                <a:endParaRPr lang="en-US" dirty="0">
                  <a:solidFill>
                    <a:schemeClr val="accent4"/>
                  </a:solidFill>
                </a:endParaRPr>
              </a:p>
            </p:txBody>
          </p:sp>
        </mc:Choice>
        <mc:Fallback xmlns="">
          <p:sp>
            <p:nvSpPr>
              <p:cNvPr id="21" name="CuadroTexto 20"/>
              <p:cNvSpPr txBox="1">
                <a:spLocks noRot="1" noChangeAspect="1" noMove="1" noResize="1" noEditPoints="1" noAdjustHandles="1" noChangeArrowheads="1" noChangeShapeType="1" noTextEdit="1"/>
              </p:cNvSpPr>
              <p:nvPr/>
            </p:nvSpPr>
            <p:spPr>
              <a:xfrm>
                <a:off x="1161332" y="2252861"/>
                <a:ext cx="248208" cy="276999"/>
              </a:xfrm>
              <a:prstGeom prst="rect">
                <a:avLst/>
              </a:prstGeom>
              <a:blipFill rotWithShape="0">
                <a:blip r:embed="rId5"/>
                <a:stretch>
                  <a:fillRect l="-22500" r="-750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2278679" y="1292722"/>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3</m:t>
                          </m:r>
                        </m:sub>
                      </m:sSub>
                    </m:oMath>
                  </m:oMathPara>
                </a14:m>
                <a:endParaRPr lang="en-US" dirty="0">
                  <a:solidFill>
                    <a:schemeClr val="accent4"/>
                  </a:solidFill>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2278679" y="1292722"/>
                <a:ext cx="248208" cy="276999"/>
              </a:xfrm>
              <a:prstGeom prst="rect">
                <a:avLst/>
              </a:prstGeom>
              <a:blipFill rotWithShape="0">
                <a:blip r:embed="rId6"/>
                <a:stretch>
                  <a:fillRect l="-21951" r="-4878" b="-15217"/>
                </a:stretch>
              </a:blipFill>
            </p:spPr>
            <p:txBody>
              <a:bodyPr/>
              <a:lstStyle/>
              <a:p>
                <a:r>
                  <a:rPr lang="en-US">
                    <a:noFill/>
                  </a:rPr>
                  <a:t> </a:t>
                </a:r>
              </a:p>
            </p:txBody>
          </p:sp>
        </mc:Fallback>
      </mc:AlternateContent>
      <p:sp>
        <p:nvSpPr>
          <p:cNvPr id="23" name="CuadroTexto 22"/>
          <p:cNvSpPr txBox="1"/>
          <p:nvPr/>
        </p:nvSpPr>
        <p:spPr>
          <a:xfrm>
            <a:off x="3378182" y="197047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4" name="CuadroTexto 23"/>
              <p:cNvSpPr txBox="1"/>
              <p:nvPr/>
            </p:nvSpPr>
            <p:spPr>
              <a:xfrm>
                <a:off x="2075080" y="3161534"/>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4</m:t>
                          </m:r>
                        </m:sub>
                      </m:sSub>
                    </m:oMath>
                  </m:oMathPara>
                </a14:m>
                <a:endParaRPr lang="en-US" dirty="0">
                  <a:solidFill>
                    <a:schemeClr val="accent4"/>
                  </a:solidFill>
                </a:endParaRPr>
              </a:p>
            </p:txBody>
          </p:sp>
        </mc:Choice>
        <mc:Fallback xmlns="">
          <p:sp>
            <p:nvSpPr>
              <p:cNvPr id="24" name="CuadroTexto 23"/>
              <p:cNvSpPr txBox="1">
                <a:spLocks noRot="1" noChangeAspect="1" noMove="1" noResize="1" noEditPoints="1" noAdjustHandles="1" noChangeArrowheads="1" noChangeShapeType="1" noTextEdit="1"/>
              </p:cNvSpPr>
              <p:nvPr/>
            </p:nvSpPr>
            <p:spPr>
              <a:xfrm>
                <a:off x="2075080" y="3161534"/>
                <a:ext cx="248208" cy="276999"/>
              </a:xfrm>
              <a:prstGeom prst="rect">
                <a:avLst/>
              </a:prstGeom>
              <a:blipFill rotWithShape="0">
                <a:blip r:embed="rId7"/>
                <a:stretch>
                  <a:fillRect l="-19512" r="-731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24"/>
              <p:cNvSpPr txBox="1"/>
              <p:nvPr/>
            </p:nvSpPr>
            <p:spPr>
              <a:xfrm>
                <a:off x="2996151" y="2230624"/>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5</m:t>
                          </m:r>
                        </m:sub>
                      </m:sSub>
                    </m:oMath>
                  </m:oMathPara>
                </a14:m>
                <a:endParaRPr lang="en-US" dirty="0">
                  <a:solidFill>
                    <a:schemeClr val="accent4"/>
                  </a:solidFill>
                </a:endParaRPr>
              </a:p>
            </p:txBody>
          </p:sp>
        </mc:Choice>
        <mc:Fallback xmlns="">
          <p:sp>
            <p:nvSpPr>
              <p:cNvPr id="25" name="CuadroTexto 24"/>
              <p:cNvSpPr txBox="1">
                <a:spLocks noRot="1" noChangeAspect="1" noMove="1" noResize="1" noEditPoints="1" noAdjustHandles="1" noChangeArrowheads="1" noChangeShapeType="1" noTextEdit="1"/>
              </p:cNvSpPr>
              <p:nvPr/>
            </p:nvSpPr>
            <p:spPr>
              <a:xfrm>
                <a:off x="2996151" y="2230624"/>
                <a:ext cx="248208" cy="276999"/>
              </a:xfrm>
              <a:prstGeom prst="rect">
                <a:avLst/>
              </a:prstGeom>
              <a:blipFill rotWithShape="0">
                <a:blip r:embed="rId8"/>
                <a:stretch>
                  <a:fillRect l="-19512" r="-731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3437032" y="2223720"/>
                <a:ext cx="24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solidFill>
                                <a:schemeClr val="accent4"/>
                              </a:solidFill>
                              <a:latin typeface="Cambria Math" panose="02040503050406030204" pitchFamily="18" charset="0"/>
                            </a:rPr>
                          </m:ctrlPr>
                        </m:sSubPr>
                        <m:e>
                          <m:r>
                            <a:rPr lang="es-ES" b="0" i="1" smtClean="0">
                              <a:solidFill>
                                <a:schemeClr val="accent4"/>
                              </a:solidFill>
                              <a:latin typeface="Cambria Math" panose="02040503050406030204" pitchFamily="18" charset="0"/>
                            </a:rPr>
                            <m:t>𝑡</m:t>
                          </m:r>
                        </m:e>
                        <m:sub>
                          <m:r>
                            <a:rPr lang="es-ES" b="0" i="1" smtClean="0">
                              <a:solidFill>
                                <a:schemeClr val="accent4"/>
                              </a:solidFill>
                              <a:latin typeface="Cambria Math" panose="02040503050406030204" pitchFamily="18" charset="0"/>
                            </a:rPr>
                            <m:t>6</m:t>
                          </m:r>
                        </m:sub>
                      </m:sSub>
                    </m:oMath>
                  </m:oMathPara>
                </a14:m>
                <a:endParaRPr lang="en-US" dirty="0">
                  <a:solidFill>
                    <a:schemeClr val="accent4"/>
                  </a:solidFill>
                </a:endParaRPr>
              </a:p>
            </p:txBody>
          </p:sp>
        </mc:Choice>
        <mc:Fallback xmlns="">
          <p:sp>
            <p:nvSpPr>
              <p:cNvPr id="26" name="CuadroTexto 25"/>
              <p:cNvSpPr txBox="1">
                <a:spLocks noRot="1" noChangeAspect="1" noMove="1" noResize="1" noEditPoints="1" noAdjustHandles="1" noChangeArrowheads="1" noChangeShapeType="1" noTextEdit="1"/>
              </p:cNvSpPr>
              <p:nvPr/>
            </p:nvSpPr>
            <p:spPr>
              <a:xfrm>
                <a:off x="3437032" y="2223720"/>
                <a:ext cx="248209" cy="276999"/>
              </a:xfrm>
              <a:prstGeom prst="rect">
                <a:avLst/>
              </a:prstGeom>
              <a:blipFill rotWithShape="0">
                <a:blip r:embed="rId9"/>
                <a:stretch>
                  <a:fillRect l="-21951" r="-4878"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3964855" y="1090136"/>
                <a:ext cx="4572000" cy="2308324"/>
              </a:xfrm>
              <a:prstGeom prst="rect">
                <a:avLst/>
              </a:prstGeom>
            </p:spPr>
            <p:txBody>
              <a:bodyPr>
                <a:spAutoFit/>
              </a:bodyPr>
              <a:lstStyle/>
              <a:p>
                <a:pPr marL="285750" indent="-285750">
                  <a:spcBef>
                    <a:spcPts val="1200"/>
                  </a:spcBef>
                  <a:buFont typeface="Arial" panose="020B0604020202020204" pitchFamily="34" charset="0"/>
                  <a:buChar char="•"/>
                </a:pPr>
                <a:r>
                  <a:rPr lang="es-ES" sz="2400" dirty="0" smtClean="0"/>
                  <a:t>SAT </a:t>
                </a:r>
                <a:r>
                  <a:rPr lang="es-ES" sz="2400" dirty="0" err="1" smtClean="0"/>
                  <a:t>constraints</a:t>
                </a:r>
                <a:r>
                  <a:rPr lang="es-ES" sz="2400" dirty="0" smtClean="0"/>
                  <a:t>:</a:t>
                </a:r>
                <a:endParaRPr lang="es-ES" sz="2400" dirty="0"/>
              </a:p>
              <a:p>
                <a:pPr algn="ctr">
                  <a:spcBef>
                    <a:spcPts val="1200"/>
                  </a:spcBef>
                </a:pPr>
                <a14:m>
                  <m:oMathPara xmlns:m="http://schemas.openxmlformats.org/officeDocument/2006/math">
                    <m:oMathParaPr>
                      <m:jc m:val="centerGroup"/>
                    </m:oMathParaPr>
                    <m:oMath xmlns:m="http://schemas.openxmlformats.org/officeDocument/2006/math">
                      <m:sSub>
                        <m:sSubPr>
                          <m:ctrlPr>
                            <a:rPr lang="es-ES" sz="2400" i="1" smtClean="0">
                              <a:solidFill>
                                <a:schemeClr val="tx1"/>
                              </a:solidFill>
                              <a:latin typeface="Cambria Math" panose="02040503050406030204" pitchFamily="18" charset="0"/>
                            </a:rPr>
                          </m:ctrlPr>
                        </m:sSubPr>
                        <m:e>
                          <m:r>
                            <a:rPr lang="es-ES" sz="2400" i="1">
                              <a:solidFill>
                                <a:schemeClr val="tx1"/>
                              </a:solidFill>
                              <a:latin typeface="Cambria Math" panose="02040503050406030204" pitchFamily="18" charset="0"/>
                            </a:rPr>
                            <m:t>𝑡</m:t>
                          </m:r>
                        </m:e>
                        <m:sub>
                          <m:r>
                            <a:rPr lang="es-ES" sz="2400" i="1">
                              <a:solidFill>
                                <a:schemeClr val="tx1"/>
                              </a:solidFill>
                              <a:latin typeface="Cambria Math" panose="02040503050406030204" pitchFamily="18" charset="0"/>
                            </a:rPr>
                            <m:t>1</m:t>
                          </m:r>
                        </m:sub>
                      </m:sSub>
                      <m:r>
                        <a:rPr lang="es-ES" sz="2400" i="1">
                          <a:solidFill>
                            <a:schemeClr val="tx1"/>
                          </a:solidFill>
                          <a:latin typeface="Cambria Math" panose="02040503050406030204" pitchFamily="18" charset="0"/>
                          <a:ea typeface="Cambria Math" panose="02040503050406030204" pitchFamily="18" charset="0"/>
                        </a:rPr>
                        <m:t>⟹</m:t>
                      </m:r>
                      <m:sSub>
                        <m:sSubPr>
                          <m:ctrlPr>
                            <a:rPr lang="es-ES" sz="2400" i="1">
                              <a:solidFill>
                                <a:schemeClr val="tx1"/>
                              </a:solidFill>
                              <a:latin typeface="Cambria Math" panose="02040503050406030204" pitchFamily="18" charset="0"/>
                              <a:ea typeface="Cambria Math" panose="02040503050406030204" pitchFamily="18" charset="0"/>
                            </a:rPr>
                          </m:ctrlPr>
                        </m:sSubPr>
                        <m:e>
                          <m:r>
                            <a:rPr lang="es-ES" sz="2400" i="1">
                              <a:solidFill>
                                <a:schemeClr val="tx1"/>
                              </a:solidFill>
                              <a:latin typeface="Cambria Math" panose="02040503050406030204" pitchFamily="18" charset="0"/>
                              <a:ea typeface="Cambria Math" panose="02040503050406030204" pitchFamily="18" charset="0"/>
                            </a:rPr>
                            <m:t>𝑡</m:t>
                          </m:r>
                        </m:e>
                        <m:sub>
                          <m:r>
                            <a:rPr lang="es-ES" sz="2400" i="1">
                              <a:solidFill>
                                <a:schemeClr val="tx1"/>
                              </a:solidFill>
                              <a:latin typeface="Cambria Math" panose="02040503050406030204" pitchFamily="18" charset="0"/>
                              <a:ea typeface="Cambria Math" panose="02040503050406030204" pitchFamily="18" charset="0"/>
                            </a:rPr>
                            <m:t>3</m:t>
                          </m:r>
                        </m:sub>
                      </m:sSub>
                    </m:oMath>
                  </m:oMathPara>
                </a14:m>
                <a:endParaRPr lang="en-US" sz="2400" dirty="0">
                  <a:solidFill>
                    <a:schemeClr val="tx1"/>
                  </a:solidFill>
                </a:endParaRPr>
              </a:p>
              <a:p>
                <a:pPr algn="ctr">
                  <a:spcBef>
                    <a:spcPts val="1200"/>
                  </a:spcBef>
                </a:pPr>
                <a14:m>
                  <m:oMathPara xmlns:m="http://schemas.openxmlformats.org/officeDocument/2006/math">
                    <m:oMathParaPr>
                      <m:jc m:val="centerGroup"/>
                    </m:oMathParaPr>
                    <m:oMath xmlns:m="http://schemas.openxmlformats.org/officeDocument/2006/math">
                      <m:sSub>
                        <m:sSubPr>
                          <m:ctrlPr>
                            <a:rPr lang="es-ES" sz="2400" i="1">
                              <a:solidFill>
                                <a:schemeClr val="tx1"/>
                              </a:solidFill>
                              <a:latin typeface="Cambria Math" panose="02040503050406030204" pitchFamily="18" charset="0"/>
                            </a:rPr>
                          </m:ctrlPr>
                        </m:sSubPr>
                        <m:e>
                          <m:r>
                            <a:rPr lang="es-ES" sz="2400" i="1">
                              <a:solidFill>
                                <a:schemeClr val="tx1"/>
                              </a:solidFill>
                              <a:latin typeface="Cambria Math" panose="02040503050406030204" pitchFamily="18" charset="0"/>
                            </a:rPr>
                            <m:t>𝑡</m:t>
                          </m:r>
                        </m:e>
                        <m:sub>
                          <m:r>
                            <a:rPr lang="es-ES" sz="2400" i="1">
                              <a:solidFill>
                                <a:schemeClr val="tx1"/>
                              </a:solidFill>
                              <a:latin typeface="Cambria Math" panose="02040503050406030204" pitchFamily="18" charset="0"/>
                            </a:rPr>
                            <m:t>6</m:t>
                          </m:r>
                        </m:sub>
                      </m:sSub>
                      <m:r>
                        <a:rPr lang="es-ES" sz="2400" i="1">
                          <a:solidFill>
                            <a:schemeClr val="tx1"/>
                          </a:solidFill>
                          <a:latin typeface="Cambria Math" panose="02040503050406030204" pitchFamily="18" charset="0"/>
                          <a:ea typeface="Cambria Math" panose="02040503050406030204" pitchFamily="18" charset="0"/>
                        </a:rPr>
                        <m:t>⟹</m:t>
                      </m:r>
                      <m:sSub>
                        <m:sSubPr>
                          <m:ctrlPr>
                            <a:rPr lang="es-ES" sz="2400" i="1">
                              <a:solidFill>
                                <a:schemeClr val="tx1"/>
                              </a:solidFill>
                              <a:latin typeface="Cambria Math" panose="02040503050406030204" pitchFamily="18" charset="0"/>
                              <a:ea typeface="Cambria Math" panose="02040503050406030204" pitchFamily="18" charset="0"/>
                            </a:rPr>
                          </m:ctrlPr>
                        </m:sSubPr>
                        <m:e>
                          <m:r>
                            <a:rPr lang="es-ES" sz="2400" i="1">
                              <a:solidFill>
                                <a:schemeClr val="tx1"/>
                              </a:solidFill>
                              <a:latin typeface="Cambria Math" panose="02040503050406030204" pitchFamily="18" charset="0"/>
                              <a:ea typeface="Cambria Math" panose="02040503050406030204" pitchFamily="18" charset="0"/>
                            </a:rPr>
                            <m:t>𝑡</m:t>
                          </m:r>
                        </m:e>
                        <m:sub>
                          <m:r>
                            <a:rPr lang="es-ES" sz="2400" i="1">
                              <a:solidFill>
                                <a:schemeClr val="tx1"/>
                              </a:solidFill>
                              <a:latin typeface="Cambria Math" panose="02040503050406030204" pitchFamily="18" charset="0"/>
                              <a:ea typeface="Cambria Math" panose="02040503050406030204" pitchFamily="18" charset="0"/>
                            </a:rPr>
                            <m:t>4</m:t>
                          </m:r>
                        </m:sub>
                      </m:sSub>
                    </m:oMath>
                  </m:oMathPara>
                </a14:m>
                <a:endParaRPr lang="en-US" sz="2400" dirty="0" smtClean="0"/>
              </a:p>
              <a:p>
                <a:pPr algn="ctr">
                  <a:spcBef>
                    <a:spcPts val="1200"/>
                  </a:spcBef>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𝑡</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i="1">
                              <a:latin typeface="Cambria Math" panose="02040503050406030204" pitchFamily="18" charset="0"/>
                            </a:rPr>
                            <m:t>¬</m:t>
                          </m:r>
                          <m:r>
                            <a:rPr lang="es-ES" sz="2400" b="0" i="1" smtClean="0">
                              <a:latin typeface="Cambria Math" panose="02040503050406030204" pitchFamily="18" charset="0"/>
                            </a:rPr>
                            <m:t>𝑡</m:t>
                          </m:r>
                        </m:e>
                        <m:sub>
                          <m:r>
                            <a:rPr lang="es-ES" sz="2400" b="0" i="1" smtClean="0">
                              <a:latin typeface="Cambria Math" panose="02040503050406030204" pitchFamily="18" charset="0"/>
                            </a:rPr>
                            <m:t>3</m:t>
                          </m:r>
                        </m:sub>
                      </m:sSub>
                    </m:oMath>
                  </m:oMathPara>
                </a14:m>
                <a:endParaRPr lang="en-US" sz="2400" dirty="0" smtClean="0"/>
              </a:p>
              <a:p>
                <a:pPr algn="ctr">
                  <a:spcBef>
                    <a:spcPts val="1200"/>
                  </a:spcBef>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𝑡</m:t>
                          </m:r>
                        </m:e>
                        <m:sub>
                          <m:r>
                            <a:rPr lang="es-ES" sz="2400" i="1">
                              <a:latin typeface="Cambria Math" panose="02040503050406030204" pitchFamily="18" charset="0"/>
                            </a:rPr>
                            <m:t>2</m:t>
                          </m:r>
                        </m:sub>
                      </m:sSub>
                      <m: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m:t>
                          </m:r>
                          <m:r>
                            <a:rPr lang="es-ES" sz="2400" i="1">
                              <a:latin typeface="Cambria Math" panose="02040503050406030204" pitchFamily="18" charset="0"/>
                            </a:rPr>
                            <m:t>𝑡</m:t>
                          </m:r>
                        </m:e>
                        <m:sub>
                          <m:r>
                            <a:rPr lang="es-ES" sz="2400" b="0" i="1" smtClean="0">
                              <a:latin typeface="Cambria Math" panose="02040503050406030204" pitchFamily="18" charset="0"/>
                            </a:rPr>
                            <m:t>4</m:t>
                          </m:r>
                        </m:sub>
                      </m:sSub>
                    </m:oMath>
                  </m:oMathPara>
                </a14:m>
                <a:endParaRPr lang="en-US" sz="2400" dirty="0" smtClean="0"/>
              </a:p>
              <a:p>
                <a:pPr algn="ctr"/>
                <a:r>
                  <a:rPr lang="en-US" sz="2400" dirty="0" smtClean="0"/>
                  <a:t>…</a:t>
                </a:r>
              </a:p>
            </p:txBody>
          </p:sp>
        </mc:Choice>
        <mc:Fallback xmlns="">
          <p:sp>
            <p:nvSpPr>
              <p:cNvPr id="28" name="Rectángulo 27"/>
              <p:cNvSpPr>
                <a:spLocks noRot="1" noChangeAspect="1" noMove="1" noResize="1" noEditPoints="1" noAdjustHandles="1" noChangeArrowheads="1" noChangeShapeType="1" noTextEdit="1"/>
              </p:cNvSpPr>
              <p:nvPr/>
            </p:nvSpPr>
            <p:spPr>
              <a:xfrm>
                <a:off x="3964855" y="1090136"/>
                <a:ext cx="4572000" cy="2308324"/>
              </a:xfrm>
              <a:prstGeom prst="rect">
                <a:avLst/>
              </a:prstGeom>
              <a:blipFill rotWithShape="0">
                <a:blip r:embed="rId10"/>
                <a:stretch>
                  <a:fillRect l="-1733" t="-2116" b="-5291"/>
                </a:stretch>
              </a:blipFill>
            </p:spPr>
            <p:txBody>
              <a:bodyPr/>
              <a:lstStyle/>
              <a:p>
                <a:r>
                  <a:rPr lang="en-US">
                    <a:noFill/>
                  </a:rPr>
                  <a:t> </a:t>
                </a:r>
              </a:p>
            </p:txBody>
          </p:sp>
        </mc:Fallback>
      </mc:AlternateContent>
    </p:spTree>
    <p:extLst>
      <p:ext uri="{BB962C8B-B14F-4D97-AF65-F5344CB8AC3E}">
        <p14:creationId xmlns:p14="http://schemas.microsoft.com/office/powerpoint/2010/main" val="14481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16"/>
                                        </p:tgtEl>
                                        <p:attrNameLst>
                                          <p:attrName>style.opacity</p:attrName>
                                        </p:attrNameLst>
                                      </p:cBhvr>
                                      <p:to>
                                        <p:strVal val="0.15"/>
                                      </p:to>
                                    </p:set>
                                    <p:animEffect filter="image" prLst="opacity: 0.15">
                                      <p:cBhvr rctx="IE">
                                        <p:cTn id="11" dur="indefinite"/>
                                        <p:tgtEl>
                                          <p:spTgt spid="16"/>
                                        </p:tgtEl>
                                      </p:cBhvr>
                                    </p:animEffect>
                                  </p:childTnLst>
                                </p:cTn>
                              </p:par>
                              <p:par>
                                <p:cTn id="12" presetID="9" presetClass="emph" presetSubtype="0" grpId="0" nodeType="withEffect">
                                  <p:stCondLst>
                                    <p:cond delay="0"/>
                                  </p:stCondLst>
                                  <p:childTnLst>
                                    <p:set>
                                      <p:cBhvr rctx="PPT">
                                        <p:cTn id="13" dur="indefinite"/>
                                        <p:tgtEl>
                                          <p:spTgt spid="21"/>
                                        </p:tgtEl>
                                        <p:attrNameLst>
                                          <p:attrName>style.opacity</p:attrName>
                                        </p:attrNameLst>
                                      </p:cBhvr>
                                      <p:to>
                                        <p:strVal val="0.15"/>
                                      </p:to>
                                    </p:set>
                                    <p:animEffect filter="image" prLst="opacity: 0.15">
                                      <p:cBhvr rctx="IE">
                                        <p:cTn id="14" dur="indefinite"/>
                                        <p:tgtEl>
                                          <p:spTgt spid="21"/>
                                        </p:tgtEl>
                                      </p:cBhvr>
                                    </p:animEffect>
                                  </p:childTnLst>
                                </p:cTn>
                              </p:par>
                              <p:par>
                                <p:cTn id="15" presetID="9" presetClass="emph" presetSubtype="0" grpId="0" nodeType="withEffect">
                                  <p:stCondLst>
                                    <p:cond delay="0"/>
                                  </p:stCondLst>
                                  <p:childTnLst>
                                    <p:set>
                                      <p:cBhvr rctx="PPT">
                                        <p:cTn id="16" dur="indefinite"/>
                                        <p:tgtEl>
                                          <p:spTgt spid="8"/>
                                        </p:tgtEl>
                                        <p:attrNameLst>
                                          <p:attrName>style.opacity</p:attrName>
                                        </p:attrNameLst>
                                      </p:cBhvr>
                                      <p:to>
                                        <p:strVal val="0.15"/>
                                      </p:to>
                                    </p:set>
                                    <p:animEffect filter="image" prLst="opacity: 0.15">
                                      <p:cBhvr rctx="IE">
                                        <p:cTn id="17" dur="indefinite"/>
                                        <p:tgtEl>
                                          <p:spTgt spid="8"/>
                                        </p:tgtEl>
                                      </p:cBhvr>
                                    </p:animEffect>
                                  </p:childTnLst>
                                </p:cTn>
                              </p:par>
                              <p:par>
                                <p:cTn id="18" presetID="9" presetClass="emph" presetSubtype="0" grpId="0" nodeType="withEffect">
                                  <p:stCondLst>
                                    <p:cond delay="0"/>
                                  </p:stCondLst>
                                  <p:childTnLst>
                                    <p:set>
                                      <p:cBhvr rctx="PPT">
                                        <p:cTn id="19" dur="indefinite"/>
                                        <p:tgtEl>
                                          <p:spTgt spid="17"/>
                                        </p:tgtEl>
                                        <p:attrNameLst>
                                          <p:attrName>style.opacity</p:attrName>
                                        </p:attrNameLst>
                                      </p:cBhvr>
                                      <p:to>
                                        <p:strVal val="0.15"/>
                                      </p:to>
                                    </p:set>
                                    <p:animEffect filter="image" prLst="opacity: 0.15">
                                      <p:cBhvr rctx="IE">
                                        <p:cTn id="20" dur="indefinite"/>
                                        <p:tgtEl>
                                          <p:spTgt spid="17"/>
                                        </p:tgtEl>
                                      </p:cBhvr>
                                    </p:animEffect>
                                  </p:childTnLst>
                                </p:cTn>
                              </p:par>
                              <p:par>
                                <p:cTn id="21" presetID="9" presetClass="emph" presetSubtype="0" grpId="0" nodeType="withEffect">
                                  <p:stCondLst>
                                    <p:cond delay="0"/>
                                  </p:stCondLst>
                                  <p:childTnLst>
                                    <p:set>
                                      <p:cBhvr rctx="PPT">
                                        <p:cTn id="22" dur="indefinite"/>
                                        <p:tgtEl>
                                          <p:spTgt spid="25"/>
                                        </p:tgtEl>
                                        <p:attrNameLst>
                                          <p:attrName>style.opacity</p:attrName>
                                        </p:attrNameLst>
                                      </p:cBhvr>
                                      <p:to>
                                        <p:strVal val="0.15"/>
                                      </p:to>
                                    </p:set>
                                    <p:animEffect filter="image" prLst="opacity: 0.15">
                                      <p:cBhvr rctx="IE">
                                        <p:cTn id="23" dur="indefinite"/>
                                        <p:tgtEl>
                                          <p:spTgt spid="25"/>
                                        </p:tgtEl>
                                      </p:cBhvr>
                                    </p:animEffect>
                                  </p:childTnLst>
                                </p:cTn>
                              </p:par>
                              <p:par>
                                <p:cTn id="24" presetID="9" presetClass="emph" presetSubtype="0" grpId="0" nodeType="withEffect">
                                  <p:stCondLst>
                                    <p:cond delay="0"/>
                                  </p:stCondLst>
                                  <p:childTnLst>
                                    <p:set>
                                      <p:cBhvr rctx="PPT">
                                        <p:cTn id="25" dur="indefinite"/>
                                        <p:tgtEl>
                                          <p:spTgt spid="11"/>
                                        </p:tgtEl>
                                        <p:attrNameLst>
                                          <p:attrName>style.opacity</p:attrName>
                                        </p:attrNameLst>
                                      </p:cBhvr>
                                      <p:to>
                                        <p:strVal val="0.15"/>
                                      </p:to>
                                    </p:set>
                                    <p:animEffect filter="image" prLst="opacity: 0.15">
                                      <p:cBhvr rctx="IE">
                                        <p:cTn id="26" dur="indefinite"/>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500"/>
                            </p:stCondLst>
                            <p:childTnLst>
                              <p:par>
                                <p:cTn id="33" presetID="9" presetClass="emph" presetSubtype="0" grpId="0" nodeType="afterEffect">
                                  <p:stCondLst>
                                    <p:cond delay="0"/>
                                  </p:stCondLst>
                                  <p:childTnLst>
                                    <p:set>
                                      <p:cBhvr rctx="PPT">
                                        <p:cTn id="34" dur="indefinite"/>
                                        <p:tgtEl>
                                          <p:spTgt spid="7"/>
                                        </p:tgtEl>
                                        <p:attrNameLst>
                                          <p:attrName>style.opacity</p:attrName>
                                        </p:attrNameLst>
                                      </p:cBhvr>
                                      <p:to>
                                        <p:strVal val="0.1"/>
                                      </p:to>
                                    </p:set>
                                    <p:animEffect filter="image" prLst="opacity: 0.1">
                                      <p:cBhvr rctx="IE">
                                        <p:cTn id="35" dur="indefinite"/>
                                        <p:tgtEl>
                                          <p:spTgt spid="7"/>
                                        </p:tgtEl>
                                      </p:cBhvr>
                                    </p:animEffect>
                                  </p:childTnLst>
                                </p:cTn>
                              </p:par>
                            </p:childTnLst>
                          </p:cTn>
                        </p:par>
                        <p:par>
                          <p:cTn id="36" fill="hold">
                            <p:stCondLst>
                              <p:cond delay="500"/>
                            </p:stCondLst>
                            <p:childTnLst>
                              <p:par>
                                <p:cTn id="37" presetID="9" presetClass="emph" presetSubtype="0" grpId="0" nodeType="afterEffect">
                                  <p:stCondLst>
                                    <p:cond delay="0"/>
                                  </p:stCondLst>
                                  <p:childTnLst>
                                    <p:set>
                                      <p:cBhvr rctx="PPT">
                                        <p:cTn id="38" dur="indefinite"/>
                                        <p:tgtEl>
                                          <p:spTgt spid="15"/>
                                        </p:tgtEl>
                                        <p:attrNameLst>
                                          <p:attrName>style.opacity</p:attrName>
                                        </p:attrNameLst>
                                      </p:cBhvr>
                                      <p:to>
                                        <p:strVal val="0.1"/>
                                      </p:to>
                                    </p:set>
                                    <p:animEffect filter="image" prLst="opacity: 0.1">
                                      <p:cBhvr rctx="IE">
                                        <p:cTn id="39" dur="indefinite"/>
                                        <p:tgtEl>
                                          <p:spTgt spid="15"/>
                                        </p:tgtEl>
                                      </p:cBhvr>
                                    </p:animEffect>
                                  </p:childTnLst>
                                </p:cTn>
                              </p:par>
                            </p:childTnLst>
                          </p:cTn>
                        </p:par>
                        <p:par>
                          <p:cTn id="40" fill="hold">
                            <p:stCondLst>
                              <p:cond delay="500"/>
                            </p:stCondLst>
                            <p:childTnLst>
                              <p:par>
                                <p:cTn id="41" presetID="9" presetClass="emph" presetSubtype="0" grpId="0" nodeType="afterEffect">
                                  <p:stCondLst>
                                    <p:cond delay="0"/>
                                  </p:stCondLst>
                                  <p:childTnLst>
                                    <p:set>
                                      <p:cBhvr rctx="PPT">
                                        <p:cTn id="42" dur="indefinite"/>
                                        <p:tgtEl>
                                          <p:spTgt spid="20"/>
                                        </p:tgtEl>
                                        <p:attrNameLst>
                                          <p:attrName>style.opacity</p:attrName>
                                        </p:attrNameLst>
                                      </p:cBhvr>
                                      <p:to>
                                        <p:strVal val="0.1"/>
                                      </p:to>
                                    </p:set>
                                    <p:animEffect filter="image" prLst="opacity: 0.1">
                                      <p:cBhvr rctx="IE">
                                        <p:cTn id="43" dur="indefinite"/>
                                        <p:tgtEl>
                                          <p:spTgt spid="20"/>
                                        </p:tgtEl>
                                      </p:cBhvr>
                                    </p:animEffect>
                                  </p:childTnLst>
                                </p:cTn>
                              </p:par>
                            </p:childTnLst>
                          </p:cTn>
                        </p:par>
                        <p:par>
                          <p:cTn id="44" fill="hold">
                            <p:stCondLst>
                              <p:cond delay="500"/>
                            </p:stCondLst>
                            <p:childTnLst>
                              <p:par>
                                <p:cTn id="45" presetID="9" presetClass="emph" presetSubtype="0" grpId="0" nodeType="afterEffect">
                                  <p:stCondLst>
                                    <p:cond delay="0"/>
                                  </p:stCondLst>
                                  <p:childTnLst>
                                    <p:set>
                                      <p:cBhvr rctx="PPT">
                                        <p:cTn id="46" dur="indefinite"/>
                                        <p:tgtEl>
                                          <p:spTgt spid="5"/>
                                        </p:tgtEl>
                                        <p:attrNameLst>
                                          <p:attrName>style.opacity</p:attrName>
                                        </p:attrNameLst>
                                      </p:cBhvr>
                                      <p:to>
                                        <p:strVal val="0.1"/>
                                      </p:to>
                                    </p:set>
                                    <p:animEffect filter="image" prLst="opacity: 0.1">
                                      <p:cBhvr rctx="IE">
                                        <p:cTn id="47" dur="indefinite"/>
                                        <p:tgtEl>
                                          <p:spTgt spid="5"/>
                                        </p:tgtEl>
                                      </p:cBhvr>
                                    </p:animEffect>
                                  </p:childTnLst>
                                </p:cTn>
                              </p:par>
                            </p:childTnLst>
                          </p:cTn>
                        </p:par>
                        <p:par>
                          <p:cTn id="48" fill="hold">
                            <p:stCondLst>
                              <p:cond delay="500"/>
                            </p:stCondLst>
                            <p:childTnLst>
                              <p:par>
                                <p:cTn id="49" presetID="9" presetClass="emph" presetSubtype="0" grpId="0" nodeType="afterEffect">
                                  <p:stCondLst>
                                    <p:cond delay="0"/>
                                  </p:stCondLst>
                                  <p:childTnLst>
                                    <p:set>
                                      <p:cBhvr rctx="PPT">
                                        <p:cTn id="50" dur="indefinite"/>
                                        <p:tgtEl>
                                          <p:spTgt spid="13"/>
                                        </p:tgtEl>
                                        <p:attrNameLst>
                                          <p:attrName>style.opacity</p:attrName>
                                        </p:attrNameLst>
                                      </p:cBhvr>
                                      <p:to>
                                        <p:strVal val="0.1"/>
                                      </p:to>
                                    </p:set>
                                    <p:animEffect filter="image" prLst="opacity: 0.1">
                                      <p:cBhvr rctx="IE">
                                        <p:cTn id="51" dur="indefinite"/>
                                        <p:tgtEl>
                                          <p:spTgt spid="13"/>
                                        </p:tgtEl>
                                      </p:cBhvr>
                                    </p:animEffect>
                                  </p:childTnLst>
                                </p:cTn>
                              </p:par>
                            </p:childTnLst>
                          </p:cTn>
                        </p:par>
                        <p:par>
                          <p:cTn id="52" fill="hold">
                            <p:stCondLst>
                              <p:cond delay="500"/>
                            </p:stCondLst>
                            <p:childTnLst>
                              <p:par>
                                <p:cTn id="53" presetID="9" presetClass="emph" presetSubtype="0" grpId="0" nodeType="afterEffect">
                                  <p:stCondLst>
                                    <p:cond delay="0"/>
                                  </p:stCondLst>
                                  <p:childTnLst>
                                    <p:set>
                                      <p:cBhvr rctx="PPT">
                                        <p:cTn id="54" dur="indefinite"/>
                                        <p:tgtEl>
                                          <p:spTgt spid="19"/>
                                        </p:tgtEl>
                                        <p:attrNameLst>
                                          <p:attrName>style.opacity</p:attrName>
                                        </p:attrNameLst>
                                      </p:cBhvr>
                                      <p:to>
                                        <p:strVal val="0.1"/>
                                      </p:to>
                                    </p:set>
                                    <p:animEffect filter="image" prLst="opacity: 0.1">
                                      <p:cBhvr rctx="IE">
                                        <p:cTn id="55" dur="indefinite"/>
                                        <p:tgtEl>
                                          <p:spTgt spid="19"/>
                                        </p:tgtEl>
                                      </p:cBhvr>
                                    </p:animEffect>
                                  </p:childTnLst>
                                </p:cTn>
                              </p:par>
                            </p:childTnLst>
                          </p:cTn>
                        </p:par>
                        <p:par>
                          <p:cTn id="56" fill="hold">
                            <p:stCondLst>
                              <p:cond delay="500"/>
                            </p:stCondLst>
                            <p:childTnLst>
                              <p:par>
                                <p:cTn id="57" presetID="9" presetClass="emph" presetSubtype="0" grpId="0" nodeType="afterEffect">
                                  <p:stCondLst>
                                    <p:cond delay="0"/>
                                  </p:stCondLst>
                                  <p:childTnLst>
                                    <p:set>
                                      <p:cBhvr rctx="PPT">
                                        <p:cTn id="58" dur="indefinite"/>
                                        <p:tgtEl>
                                          <p:spTgt spid="22"/>
                                        </p:tgtEl>
                                        <p:attrNameLst>
                                          <p:attrName>style.opacity</p:attrName>
                                        </p:attrNameLst>
                                      </p:cBhvr>
                                      <p:to>
                                        <p:strVal val="0.1"/>
                                      </p:to>
                                    </p:set>
                                    <p:animEffect filter="image" prLst="opacity: 0.1">
                                      <p:cBhvr rctx="IE">
                                        <p:cTn id="59" dur="indefinite"/>
                                        <p:tgtEl>
                                          <p:spTgt spid="22"/>
                                        </p:tgtEl>
                                      </p:cBhvr>
                                    </p:animEffect>
                                  </p:childTnLst>
                                </p:cTn>
                              </p:par>
                            </p:childTnLst>
                          </p:cTn>
                        </p:par>
                        <p:par>
                          <p:cTn id="60" fill="hold">
                            <p:stCondLst>
                              <p:cond delay="500"/>
                            </p:stCondLst>
                            <p:childTnLst>
                              <p:par>
                                <p:cTn id="61" presetID="9" presetClass="emph" presetSubtype="0" grpId="0" nodeType="afterEffect">
                                  <p:stCondLst>
                                    <p:cond delay="0"/>
                                  </p:stCondLst>
                                  <p:childTnLst>
                                    <p:set>
                                      <p:cBhvr rctx="PPT">
                                        <p:cTn id="62" dur="indefinite"/>
                                        <p:tgtEl>
                                          <p:spTgt spid="9"/>
                                        </p:tgtEl>
                                        <p:attrNameLst>
                                          <p:attrName>style.opacity</p:attrName>
                                        </p:attrNameLst>
                                      </p:cBhvr>
                                      <p:to>
                                        <p:strVal val="0.1"/>
                                      </p:to>
                                    </p:set>
                                    <p:animEffect filter="image" prLst="opacity: 0.1">
                                      <p:cBhvr rctx="IE">
                                        <p:cTn id="63" dur="indefinite"/>
                                        <p:tgtEl>
                                          <p:spTgt spid="9"/>
                                        </p:tgtEl>
                                      </p:cBhvr>
                                    </p:animEffect>
                                  </p:childTnLst>
                                </p:cTn>
                              </p:par>
                            </p:childTnLst>
                          </p:cTn>
                        </p:par>
                        <p:par>
                          <p:cTn id="64" fill="hold">
                            <p:stCondLst>
                              <p:cond delay="500"/>
                            </p:stCondLst>
                            <p:childTnLst>
                              <p:par>
                                <p:cTn id="65" presetID="9" presetClass="emph" presetSubtype="0" grpId="0" nodeType="afterEffect">
                                  <p:stCondLst>
                                    <p:cond delay="0"/>
                                  </p:stCondLst>
                                  <p:childTnLst>
                                    <p:set>
                                      <p:cBhvr rctx="PPT">
                                        <p:cTn id="66" dur="indefinite"/>
                                        <p:tgtEl>
                                          <p:spTgt spid="26"/>
                                        </p:tgtEl>
                                        <p:attrNameLst>
                                          <p:attrName>style.opacity</p:attrName>
                                        </p:attrNameLst>
                                      </p:cBhvr>
                                      <p:to>
                                        <p:strVal val="0.1"/>
                                      </p:to>
                                    </p:set>
                                    <p:animEffect filter="image" prLst="opacity: 0.1">
                                      <p:cBhvr rctx="IE">
                                        <p:cTn id="67" dur="indefinite"/>
                                        <p:tgtEl>
                                          <p:spTgt spid="26"/>
                                        </p:tgtEl>
                                      </p:cBhvr>
                                    </p:animEffect>
                                  </p:childTnLst>
                                </p:cTn>
                              </p:par>
                            </p:childTnLst>
                          </p:cTn>
                        </p:par>
                        <p:par>
                          <p:cTn id="68" fill="hold">
                            <p:stCondLst>
                              <p:cond delay="500"/>
                            </p:stCondLst>
                            <p:childTnLst>
                              <p:par>
                                <p:cTn id="69" presetID="9" presetClass="emph" presetSubtype="0" grpId="0" nodeType="afterEffect">
                                  <p:stCondLst>
                                    <p:cond delay="0"/>
                                  </p:stCondLst>
                                  <p:childTnLst>
                                    <p:set>
                                      <p:cBhvr rctx="PPT">
                                        <p:cTn id="70" dur="indefinite"/>
                                        <p:tgtEl>
                                          <p:spTgt spid="23"/>
                                        </p:tgtEl>
                                        <p:attrNameLst>
                                          <p:attrName>style.opacity</p:attrName>
                                        </p:attrNameLst>
                                      </p:cBhvr>
                                      <p:to>
                                        <p:strVal val="0.1"/>
                                      </p:to>
                                    </p:set>
                                    <p:animEffect filter="image" prLst="opacity: 0.1">
                                      <p:cBhvr rctx="IE">
                                        <p:cTn id="71" dur="indefinite"/>
                                        <p:tgtEl>
                                          <p:spTgt spid="23"/>
                                        </p:tgtEl>
                                      </p:cBhvr>
                                    </p:animEffect>
                                  </p:childTnLst>
                                </p:cTn>
                              </p:par>
                            </p:childTnLst>
                          </p:cTn>
                        </p:par>
                        <p:par>
                          <p:cTn id="72" fill="hold">
                            <p:stCondLst>
                              <p:cond delay="500"/>
                            </p:stCondLst>
                            <p:childTnLst>
                              <p:par>
                                <p:cTn id="73" presetID="9" presetClass="emph" presetSubtype="0" grpId="0" nodeType="afterEffect">
                                  <p:stCondLst>
                                    <p:cond delay="0"/>
                                  </p:stCondLst>
                                  <p:childTnLst>
                                    <p:set>
                                      <p:cBhvr rctx="PPT">
                                        <p:cTn id="74" dur="indefinite"/>
                                        <p:tgtEl>
                                          <p:spTgt spid="12"/>
                                        </p:tgtEl>
                                        <p:attrNameLst>
                                          <p:attrName>style.opacity</p:attrName>
                                        </p:attrNameLst>
                                      </p:cBhvr>
                                      <p:to>
                                        <p:strVal val="0.1"/>
                                      </p:to>
                                    </p:set>
                                    <p:animEffect filter="image" prLst="opacity: 0.1">
                                      <p:cBhvr rctx="IE">
                                        <p:cTn id="75" dur="indefinite"/>
                                        <p:tgtEl>
                                          <p:spTgt spid="12"/>
                                        </p:tgtEl>
                                      </p:cBhvr>
                                    </p:animEffect>
                                  </p:childTnLst>
                                </p:cTn>
                              </p:par>
                            </p:childTnLst>
                          </p:cTn>
                        </p:par>
                        <p:par>
                          <p:cTn id="76" fill="hold">
                            <p:stCondLst>
                              <p:cond delay="500"/>
                            </p:stCondLst>
                            <p:childTnLst>
                              <p:par>
                                <p:cTn id="77" presetID="9" presetClass="emph" presetSubtype="0" grpId="0" nodeType="afterEffect">
                                  <p:stCondLst>
                                    <p:cond delay="0"/>
                                  </p:stCondLst>
                                  <p:childTnLst>
                                    <p:set>
                                      <p:cBhvr rctx="PPT">
                                        <p:cTn id="78" dur="indefinite"/>
                                        <p:tgtEl>
                                          <p:spTgt spid="10"/>
                                        </p:tgtEl>
                                        <p:attrNameLst>
                                          <p:attrName>style.opacity</p:attrName>
                                        </p:attrNameLst>
                                      </p:cBhvr>
                                      <p:to>
                                        <p:strVal val="0.1"/>
                                      </p:to>
                                    </p:set>
                                    <p:animEffect filter="image" prLst="opacity: 0.1">
                                      <p:cBhvr rctx="IE">
                                        <p:cTn id="79" dur="indefinite"/>
                                        <p:tgtEl>
                                          <p:spTgt spid="10"/>
                                        </p:tgtEl>
                                      </p:cBhvr>
                                    </p:animEffect>
                                  </p:childTnLst>
                                </p:cTn>
                              </p:par>
                            </p:childTnLst>
                          </p:cTn>
                        </p:par>
                        <p:par>
                          <p:cTn id="80" fill="hold">
                            <p:stCondLst>
                              <p:cond delay="500"/>
                            </p:stCondLst>
                            <p:childTnLst>
                              <p:par>
                                <p:cTn id="81" presetID="9" presetClass="emph" presetSubtype="0" grpId="0" nodeType="afterEffect">
                                  <p:stCondLst>
                                    <p:cond delay="0"/>
                                  </p:stCondLst>
                                  <p:childTnLst>
                                    <p:set>
                                      <p:cBhvr rctx="PPT">
                                        <p:cTn id="82" dur="indefinite"/>
                                        <p:tgtEl>
                                          <p:spTgt spid="18"/>
                                        </p:tgtEl>
                                        <p:attrNameLst>
                                          <p:attrName>style.opacity</p:attrName>
                                        </p:attrNameLst>
                                      </p:cBhvr>
                                      <p:to>
                                        <p:strVal val="0.1"/>
                                      </p:to>
                                    </p:set>
                                    <p:animEffect filter="image" prLst="opacity: 0.1">
                                      <p:cBhvr rctx="IE">
                                        <p:cTn id="83" dur="indefinite"/>
                                        <p:tgtEl>
                                          <p:spTgt spid="18"/>
                                        </p:tgtEl>
                                      </p:cBhvr>
                                    </p:animEffect>
                                  </p:childTnLst>
                                </p:cTn>
                              </p:par>
                            </p:childTnLst>
                          </p:cTn>
                        </p:par>
                        <p:par>
                          <p:cTn id="84" fill="hold">
                            <p:stCondLst>
                              <p:cond delay="500"/>
                            </p:stCondLst>
                            <p:childTnLst>
                              <p:par>
                                <p:cTn id="85" presetID="9" presetClass="emph" presetSubtype="0" grpId="0" nodeType="afterEffect">
                                  <p:stCondLst>
                                    <p:cond delay="0"/>
                                  </p:stCondLst>
                                  <p:childTnLst>
                                    <p:set>
                                      <p:cBhvr rctx="PPT">
                                        <p:cTn id="86" dur="indefinite"/>
                                        <p:tgtEl>
                                          <p:spTgt spid="24"/>
                                        </p:tgtEl>
                                        <p:attrNameLst>
                                          <p:attrName>style.opacity</p:attrName>
                                        </p:attrNameLst>
                                      </p:cBhvr>
                                      <p:to>
                                        <p:strVal val="0.1"/>
                                      </p:to>
                                    </p:set>
                                    <p:animEffect filter="image" prLst="opacity: 0.1">
                                      <p:cBhvr rctx="IE">
                                        <p:cTn id="87" dur="indefinite"/>
                                        <p:tgtEl>
                                          <p:spTgt spid="24"/>
                                        </p:tgtEl>
                                      </p:cBhvr>
                                    </p:animEffect>
                                  </p:childTnLst>
                                </p:cTn>
                              </p:par>
                            </p:childTnLst>
                          </p:cTn>
                        </p:par>
                        <p:par>
                          <p:cTn id="88" fill="hold">
                            <p:stCondLst>
                              <p:cond delay="500"/>
                            </p:stCondLst>
                            <p:childTnLst>
                              <p:par>
                                <p:cTn id="89" presetID="9" presetClass="emph" presetSubtype="0" grpId="0" nodeType="afterEffect">
                                  <p:stCondLst>
                                    <p:cond delay="0"/>
                                  </p:stCondLst>
                                  <p:childTnLst>
                                    <p:set>
                                      <p:cBhvr rctx="PPT">
                                        <p:cTn id="90" dur="indefinite"/>
                                        <p:tgtEl>
                                          <p:spTgt spid="14"/>
                                        </p:tgtEl>
                                        <p:attrNameLst>
                                          <p:attrName>style.opacity</p:attrName>
                                        </p:attrNameLst>
                                      </p:cBhvr>
                                      <p:to>
                                        <p:strVal val="0.1"/>
                                      </p:to>
                                    </p:set>
                                    <p:animEffect filter="image" prLst="opacity: 0.1">
                                      <p:cBhvr rctx="IE">
                                        <p:cTn id="91" dur="indefinite"/>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fade">
                                      <p:cBhvr>
                                        <p:cTn id="96" dur="500"/>
                                        <p:tgtEl>
                                          <p:spTgt spid="3">
                                            <p:txEl>
                                              <p:pRg st="4" end="4"/>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Effect transition="in" filter="fade">
                                      <p:cBhvr>
                                        <p:cTn id="9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Mining algorithm: </a:t>
            </a:r>
            <a:r>
              <a:rPr lang="en-US" dirty="0" err="1" smtClean="0"/>
              <a:t>MaxSAT</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21</a:t>
            </a:fld>
            <a:endParaRPr lang="en-US"/>
          </a:p>
        </p:txBody>
      </p:sp>
      <p:pic>
        <p:nvPicPr>
          <p:cNvPr id="5" name="Imagen 4"/>
          <p:cNvPicPr>
            <a:picLocks noChangeAspect="1"/>
          </p:cNvPicPr>
          <p:nvPr/>
        </p:nvPicPr>
        <p:blipFill>
          <a:blip r:embed="rId3"/>
          <a:stretch>
            <a:fillRect/>
          </a:stretch>
        </p:blipFill>
        <p:spPr>
          <a:xfrm>
            <a:off x="346649" y="3632063"/>
            <a:ext cx="4139315" cy="1368152"/>
          </a:xfrm>
          <a:prstGeom prst="rect">
            <a:avLst/>
          </a:prstGeom>
        </p:spPr>
      </p:pic>
      <p:pic>
        <p:nvPicPr>
          <p:cNvPr id="7" name="Imagen 6"/>
          <p:cNvPicPr>
            <a:picLocks noChangeAspect="1"/>
          </p:cNvPicPr>
          <p:nvPr/>
        </p:nvPicPr>
        <p:blipFill>
          <a:blip r:embed="rId4"/>
          <a:stretch>
            <a:fillRect/>
          </a:stretch>
        </p:blipFill>
        <p:spPr>
          <a:xfrm>
            <a:off x="260615" y="3285698"/>
            <a:ext cx="4311385" cy="1804236"/>
          </a:xfrm>
          <a:prstGeom prst="rect">
            <a:avLst/>
          </a:prstGeom>
        </p:spPr>
      </p:pic>
      <p:grpSp>
        <p:nvGrpSpPr>
          <p:cNvPr id="9" name="Grupo 8"/>
          <p:cNvGrpSpPr/>
          <p:nvPr/>
        </p:nvGrpSpPr>
        <p:grpSpPr>
          <a:xfrm>
            <a:off x="457200" y="1062312"/>
            <a:ext cx="2088000" cy="2088000"/>
            <a:chOff x="765839" y="1062312"/>
            <a:chExt cx="2088000" cy="2088000"/>
          </a:xfrm>
        </p:grpSpPr>
        <p:sp>
          <p:nvSpPr>
            <p:cNvPr id="248" name="Elipse 247"/>
            <p:cNvSpPr>
              <a:spLocks noChangeAspect="1"/>
            </p:cNvSpPr>
            <p:nvPr/>
          </p:nvSpPr>
          <p:spPr>
            <a:xfrm>
              <a:off x="765839" y="1062312"/>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50" name="Elipse 249"/>
            <p:cNvSpPr/>
            <p:nvPr/>
          </p:nvSpPr>
          <p:spPr>
            <a:xfrm rot="2954076">
              <a:off x="1298175" y="1786546"/>
              <a:ext cx="636673" cy="10172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rmAutofit/>
            </a:bodyPr>
            <a:lstStyle/>
            <a:p>
              <a:pPr algn="ctr"/>
              <a:endParaRPr lang="en-US" dirty="0"/>
            </a:p>
          </p:txBody>
        </p:sp>
        <p:sp>
          <p:nvSpPr>
            <p:cNvPr id="251" name="Elipse 250"/>
            <p:cNvSpPr/>
            <p:nvPr/>
          </p:nvSpPr>
          <p:spPr>
            <a:xfrm>
              <a:off x="1494575" y="2024333"/>
              <a:ext cx="952729" cy="3388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2" name="CuadroTexto 251"/>
            <p:cNvSpPr txBox="1"/>
            <p:nvPr/>
          </p:nvSpPr>
          <p:spPr>
            <a:xfrm>
              <a:off x="1503535" y="1986721"/>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 #2</a:t>
              </a:r>
              <a:endParaRPr lang="en-US" sz="1200" dirty="0">
                <a:solidFill>
                  <a:schemeClr val="bg1"/>
                </a:solidFill>
              </a:endParaRPr>
            </a:p>
          </p:txBody>
        </p:sp>
        <p:sp>
          <p:nvSpPr>
            <p:cNvPr id="253" name="CuadroTexto 252"/>
            <p:cNvSpPr txBox="1"/>
            <p:nvPr/>
          </p:nvSpPr>
          <p:spPr>
            <a:xfrm>
              <a:off x="1053864" y="2272996"/>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 #1</a:t>
              </a:r>
              <a:endParaRPr lang="en-US" sz="1200" dirty="0">
                <a:solidFill>
                  <a:schemeClr val="bg1"/>
                </a:solidFill>
              </a:endParaRPr>
            </a:p>
          </p:txBody>
        </p:sp>
      </p:grpSp>
      <p:sp>
        <p:nvSpPr>
          <p:cNvPr id="8" name="CuadroTexto 7"/>
          <p:cNvSpPr txBox="1"/>
          <p:nvPr/>
        </p:nvSpPr>
        <p:spPr>
          <a:xfrm>
            <a:off x="2875021" y="1062312"/>
            <a:ext cx="608946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No single specification may cover all behavior without violating some property</a:t>
            </a:r>
          </a:p>
          <a:p>
            <a:pPr marL="800100" lvl="1" indent="-342900">
              <a:buFont typeface="Arial" panose="020B0604020202020204" pitchFamily="34" charset="0"/>
              <a:buChar char="•"/>
            </a:pPr>
            <a:r>
              <a:rPr lang="en-US" sz="2400" dirty="0" smtClean="0"/>
              <a:t>E.g., marked graphs</a:t>
            </a:r>
          </a:p>
          <a:p>
            <a:pPr marL="342900" indent="-342900">
              <a:buFont typeface="Wingdings" panose="05000000000000000000" pitchFamily="2" charset="2"/>
              <a:buChar char="Ø"/>
            </a:pPr>
            <a:r>
              <a:rPr lang="en-US" sz="2400" dirty="0" smtClean="0"/>
              <a:t>Discover </a:t>
            </a:r>
            <a:r>
              <a:rPr lang="en-US" sz="2400" i="1" dirty="0" smtClean="0"/>
              <a:t>a set of maximal </a:t>
            </a:r>
            <a:r>
              <a:rPr lang="en-US" sz="2400" dirty="0" smtClean="0"/>
              <a:t>specifications</a:t>
            </a:r>
            <a:endParaRPr lang="en-US" sz="2400" dirty="0"/>
          </a:p>
        </p:txBody>
      </p:sp>
      <p:pic>
        <p:nvPicPr>
          <p:cNvPr id="11" name="Imagen 10"/>
          <p:cNvPicPr>
            <a:picLocks noChangeAspect="1"/>
          </p:cNvPicPr>
          <p:nvPr/>
        </p:nvPicPr>
        <p:blipFill>
          <a:blip r:embed="rId5"/>
          <a:stretch>
            <a:fillRect/>
          </a:stretch>
        </p:blipFill>
        <p:spPr>
          <a:xfrm>
            <a:off x="349757" y="3320148"/>
            <a:ext cx="3840154" cy="1680067"/>
          </a:xfrm>
          <a:prstGeom prst="rect">
            <a:avLst/>
          </a:prstGeom>
        </p:spPr>
      </p:pic>
      <mc:AlternateContent xmlns:mc="http://schemas.openxmlformats.org/markup-compatibility/2006" xmlns:a14="http://schemas.microsoft.com/office/drawing/2010/main">
        <mc:Choice Requires="a14">
          <p:sp>
            <p:nvSpPr>
              <p:cNvPr id="137" name="Rectángulo 136"/>
              <p:cNvSpPr/>
              <p:nvPr/>
            </p:nvSpPr>
            <p:spPr>
              <a:xfrm>
                <a:off x="611560" y="5347107"/>
                <a:ext cx="1989327" cy="830997"/>
              </a:xfrm>
              <a:prstGeom prst="rect">
                <a:avLst/>
              </a:prstGeom>
            </p:spPr>
            <p:txBody>
              <a:bodyPr wrap="none">
                <a:spAutoFit/>
              </a:bodyPr>
              <a:lstStyle/>
              <a:p>
                <a:r>
                  <a:rPr lang="en-US" sz="2400" dirty="0" smtClean="0"/>
                  <a:t>Maximize </a:t>
                </a:r>
                <a14:m>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e>
                    </m:nary>
                  </m:oMath>
                </a14:m>
                <a:endParaRPr lang="en-US" sz="2400" dirty="0" smtClean="0"/>
              </a:p>
              <a:p>
                <a:r>
                  <a:rPr lang="en-US" sz="2400" dirty="0" err="1" smtClean="0"/>
                  <a:t>s.t.</a:t>
                </a:r>
                <a:r>
                  <a:rPr lang="en-US" sz="2400" dirty="0" smtClean="0"/>
                  <a:t> </a:t>
                </a:r>
                <a:r>
                  <a:rPr lang="en-US" sz="2400" i="1" dirty="0" smtClean="0"/>
                  <a:t>properties </a:t>
                </a:r>
                <a:endParaRPr lang="en-US" sz="2400" i="1" dirty="0"/>
              </a:p>
            </p:txBody>
          </p:sp>
        </mc:Choice>
        <mc:Fallback xmlns="">
          <p:sp>
            <p:nvSpPr>
              <p:cNvPr id="137" name="Rectángulo 136"/>
              <p:cNvSpPr>
                <a:spLocks noRot="1" noChangeAspect="1" noMove="1" noResize="1" noEditPoints="1" noAdjustHandles="1" noChangeArrowheads="1" noChangeShapeType="1" noTextEdit="1"/>
              </p:cNvSpPr>
              <p:nvPr/>
            </p:nvSpPr>
            <p:spPr>
              <a:xfrm>
                <a:off x="611560" y="5347107"/>
                <a:ext cx="1989327" cy="830997"/>
              </a:xfrm>
              <a:prstGeom prst="rect">
                <a:avLst/>
              </a:prstGeom>
              <a:blipFill rotWithShape="0">
                <a:blip r:embed="rId6"/>
                <a:stretch>
                  <a:fillRect l="-4587" t="-72794" r="-33639" b="-64706"/>
                </a:stretch>
              </a:blipFill>
            </p:spPr>
            <p:txBody>
              <a:bodyPr/>
              <a:lstStyle/>
              <a:p>
                <a:r>
                  <a:rPr lang="en-US">
                    <a:noFill/>
                  </a:rPr>
                  <a:t> </a:t>
                </a:r>
              </a:p>
            </p:txBody>
          </p:sp>
        </mc:Fallback>
      </mc:AlternateContent>
      <p:sp>
        <p:nvSpPr>
          <p:cNvPr id="12" name="CuadroTexto 11"/>
          <p:cNvSpPr txBox="1"/>
          <p:nvPr/>
        </p:nvSpPr>
        <p:spPr>
          <a:xfrm>
            <a:off x="2428112" y="5243175"/>
            <a:ext cx="2389024" cy="707886"/>
          </a:xfrm>
          <a:prstGeom prst="rect">
            <a:avLst/>
          </a:prstGeom>
          <a:noFill/>
        </p:spPr>
        <p:txBody>
          <a:bodyPr wrap="square" rtlCol="0">
            <a:spAutoFit/>
          </a:bodyPr>
          <a:lstStyle/>
          <a:p>
            <a:r>
              <a:rPr lang="en-US" sz="2000" dirty="0" smtClean="0"/>
              <a:t>Except those already in previous snippets!</a:t>
            </a:r>
          </a:p>
        </p:txBody>
      </p:sp>
      <p:sp>
        <p:nvSpPr>
          <p:cNvPr id="13" name="CuadroTexto 12"/>
          <p:cNvSpPr txBox="1"/>
          <p:nvPr/>
        </p:nvSpPr>
        <p:spPr>
          <a:xfrm>
            <a:off x="6333428" y="6094740"/>
            <a:ext cx="439544" cy="523220"/>
          </a:xfrm>
          <a:prstGeom prst="rect">
            <a:avLst/>
          </a:prstGeom>
          <a:noFill/>
        </p:spPr>
        <p:txBody>
          <a:bodyPr wrap="none" rtlCol="0">
            <a:spAutoFit/>
          </a:bodyPr>
          <a:lstStyle/>
          <a:p>
            <a:r>
              <a:rPr lang="en-US" sz="2800" b="1" dirty="0" smtClean="0">
                <a:ln w="22225">
                  <a:solidFill>
                    <a:schemeClr val="accent2"/>
                  </a:solidFill>
                  <a:prstDash val="solid"/>
                </a:ln>
                <a:solidFill>
                  <a:schemeClr val="accent2">
                    <a:lumMod val="40000"/>
                    <a:lumOff val="60000"/>
                  </a:schemeClr>
                </a:solidFill>
              </a:rPr>
              <a:t>…</a:t>
            </a:r>
            <a:endParaRPr lang="en-US"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082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3.88889E-6 1.85185E-6 L 0.45243 -0.01389 " pathEditMode="relative" rAng="0" ptsTypes="AA">
                                      <p:cBhvr>
                                        <p:cTn id="16" dur="750" fill="hold"/>
                                        <p:tgtEl>
                                          <p:spTgt spid="5"/>
                                        </p:tgtEl>
                                        <p:attrNameLst>
                                          <p:attrName>ppt_x</p:attrName>
                                          <p:attrName>ppt_y</p:attrName>
                                        </p:attrNameLst>
                                      </p:cBhvr>
                                      <p:rCtr x="22622" y="-69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42" presetClass="path" presetSubtype="0" accel="50000" decel="50000" fill="hold" nodeType="withEffect">
                                  <p:stCondLst>
                                    <p:cond delay="0"/>
                                  </p:stCondLst>
                                  <p:childTnLst>
                                    <p:animMotion origin="layout" path="M 3.88889E-6 1.85185E-6 L 0.45243 0.20579 " pathEditMode="relative" rAng="0" ptsTypes="AA">
                                      <p:cBhvr>
                                        <p:cTn id="27" dur="750" fill="hold"/>
                                        <p:tgtEl>
                                          <p:spTgt spid="7"/>
                                        </p:tgtEl>
                                        <p:attrNameLst>
                                          <p:attrName>ppt_x</p:attrName>
                                          <p:attrName>ppt_y</p:attrName>
                                        </p:attrNameLst>
                                      </p:cBhvr>
                                      <p:rCtr x="22622" y="10278"/>
                                    </p:animMotion>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Overview of mining flow</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22</a:t>
            </a:fld>
            <a:endParaRPr lang="en-US"/>
          </a:p>
        </p:txBody>
      </p:sp>
      <p:sp>
        <p:nvSpPr>
          <p:cNvPr id="42" name="Rectángulo redondeado 41"/>
          <p:cNvSpPr/>
          <p:nvPr/>
        </p:nvSpPr>
        <p:spPr>
          <a:xfrm>
            <a:off x="339201" y="909653"/>
            <a:ext cx="1800200"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dirty="0" smtClean="0"/>
              <a:t>Circuit</a:t>
            </a:r>
          </a:p>
        </p:txBody>
      </p:sp>
      <p:pic>
        <p:nvPicPr>
          <p:cNvPr id="41" name="Imagen 40"/>
          <p:cNvPicPr>
            <a:picLocks noChangeAspect="1"/>
          </p:cNvPicPr>
          <p:nvPr/>
        </p:nvPicPr>
        <p:blipFill>
          <a:blip r:embed="rId3"/>
          <a:stretch>
            <a:fillRect/>
          </a:stretch>
        </p:blipFill>
        <p:spPr>
          <a:xfrm>
            <a:off x="375205" y="1619130"/>
            <a:ext cx="1728192" cy="864096"/>
          </a:xfrm>
          <a:prstGeom prst="rect">
            <a:avLst/>
          </a:prstGeom>
          <a:noFill/>
        </p:spPr>
      </p:pic>
      <p:sp>
        <p:nvSpPr>
          <p:cNvPr id="44" name="Flecha derecha 43"/>
          <p:cNvSpPr/>
          <p:nvPr/>
        </p:nvSpPr>
        <p:spPr>
          <a:xfrm>
            <a:off x="2139401" y="1539250"/>
            <a:ext cx="488383" cy="541006"/>
          </a:xfrm>
          <a:prstGeom prst="rightArrow">
            <a:avLst/>
          </a:prstGeom>
        </p:spPr>
        <p:style>
          <a:lnRef idx="1">
            <a:schemeClr val="accent1"/>
          </a:lnRef>
          <a:fillRef idx="3">
            <a:schemeClr val="accent1"/>
          </a:fillRef>
          <a:effectRef idx="2">
            <a:schemeClr val="accent1"/>
          </a:effectRef>
          <a:fontRef idx="minor">
            <a:schemeClr val="lt1"/>
          </a:fontRef>
        </p:style>
        <p:txBody>
          <a:bodyPr lIns="36000" rIns="0" rtlCol="0" anchor="ctr"/>
          <a:lstStyle/>
          <a:p>
            <a:pPr algn="ctr"/>
            <a:endParaRPr lang="en-US" sz="1400" dirty="0"/>
          </a:p>
        </p:txBody>
      </p:sp>
      <p:grpSp>
        <p:nvGrpSpPr>
          <p:cNvPr id="3" name="Grupo 2"/>
          <p:cNvGrpSpPr/>
          <p:nvPr/>
        </p:nvGrpSpPr>
        <p:grpSpPr>
          <a:xfrm>
            <a:off x="2627784" y="909653"/>
            <a:ext cx="1800200" cy="1800200"/>
            <a:chOff x="2505032" y="991331"/>
            <a:chExt cx="1800200" cy="1800200"/>
          </a:xfrm>
        </p:grpSpPr>
        <p:sp>
          <p:nvSpPr>
            <p:cNvPr id="45" name="Rectángulo redondeado 44"/>
            <p:cNvSpPr/>
            <p:nvPr/>
          </p:nvSpPr>
          <p:spPr>
            <a:xfrm>
              <a:off x="2505032" y="991331"/>
              <a:ext cx="1800200"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dirty="0" smtClean="0"/>
                <a:t>LTS </a:t>
              </a:r>
            </a:p>
            <a:p>
              <a:pPr algn="ctr"/>
              <a:r>
                <a:rPr lang="en-US" sz="1600" dirty="0" smtClean="0"/>
                <a:t>(free env.)</a:t>
              </a:r>
            </a:p>
          </p:txBody>
        </p:sp>
        <p:pic>
          <p:nvPicPr>
            <p:cNvPr id="175" name="Imagen 174"/>
            <p:cNvPicPr>
              <a:picLocks noChangeAspect="1"/>
            </p:cNvPicPr>
            <p:nvPr/>
          </p:nvPicPr>
          <p:blipFill>
            <a:blip r:embed="rId4"/>
            <a:stretch>
              <a:fillRect/>
            </a:stretch>
          </p:blipFill>
          <p:spPr>
            <a:xfrm>
              <a:off x="2523034" y="1831694"/>
              <a:ext cx="1764196" cy="759617"/>
            </a:xfrm>
            <a:prstGeom prst="rect">
              <a:avLst/>
            </a:prstGeom>
          </p:spPr>
        </p:pic>
      </p:grpSp>
      <p:grpSp>
        <p:nvGrpSpPr>
          <p:cNvPr id="6" name="Grupo 5"/>
          <p:cNvGrpSpPr/>
          <p:nvPr/>
        </p:nvGrpSpPr>
        <p:grpSpPr>
          <a:xfrm>
            <a:off x="4283968" y="3068960"/>
            <a:ext cx="1800200" cy="1800200"/>
            <a:chOff x="4067944" y="2642415"/>
            <a:chExt cx="1800200" cy="1800200"/>
          </a:xfrm>
        </p:grpSpPr>
        <p:sp>
          <p:nvSpPr>
            <p:cNvPr id="49" name="Rectángulo redondeado 48"/>
            <p:cNvSpPr/>
            <p:nvPr/>
          </p:nvSpPr>
          <p:spPr>
            <a:xfrm>
              <a:off x="4067944" y="2642415"/>
              <a:ext cx="1800200" cy="1800200"/>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t" anchorCtr="0"/>
            <a:lstStyle/>
            <a:p>
              <a:pPr algn="ctr"/>
              <a:r>
                <a:rPr lang="en-US" dirty="0" smtClean="0"/>
                <a:t>LTS snippet 1</a:t>
              </a:r>
            </a:p>
            <a:p>
              <a:pPr algn="ctr"/>
              <a:r>
                <a:rPr lang="en-US" dirty="0" smtClean="0"/>
                <a:t> </a:t>
              </a:r>
              <a:r>
                <a:rPr lang="en-US" sz="1600" dirty="0" smtClean="0"/>
                <a:t>(constrained env.)</a:t>
              </a:r>
            </a:p>
          </p:txBody>
        </p:sp>
        <p:pic>
          <p:nvPicPr>
            <p:cNvPr id="176" name="Imagen 175"/>
            <p:cNvPicPr>
              <a:picLocks noChangeAspect="1"/>
            </p:cNvPicPr>
            <p:nvPr/>
          </p:nvPicPr>
          <p:blipFill>
            <a:blip r:embed="rId5"/>
            <a:stretch>
              <a:fillRect/>
            </a:stretch>
          </p:blipFill>
          <p:spPr>
            <a:xfrm>
              <a:off x="4374959" y="3406622"/>
              <a:ext cx="1176967" cy="1035993"/>
            </a:xfrm>
            <a:prstGeom prst="rect">
              <a:avLst/>
            </a:prstGeom>
          </p:spPr>
        </p:pic>
      </p:grpSp>
      <p:grpSp>
        <p:nvGrpSpPr>
          <p:cNvPr id="10" name="Grupo 9"/>
          <p:cNvGrpSpPr/>
          <p:nvPr/>
        </p:nvGrpSpPr>
        <p:grpSpPr>
          <a:xfrm>
            <a:off x="6847644" y="3068960"/>
            <a:ext cx="1800200" cy="1800200"/>
            <a:chOff x="6372200" y="2642415"/>
            <a:chExt cx="1800200" cy="1800200"/>
          </a:xfrm>
        </p:grpSpPr>
        <p:sp>
          <p:nvSpPr>
            <p:cNvPr id="52" name="Rectángulo redondeado 51"/>
            <p:cNvSpPr/>
            <p:nvPr/>
          </p:nvSpPr>
          <p:spPr>
            <a:xfrm>
              <a:off x="6372200" y="2642415"/>
              <a:ext cx="1800200" cy="1800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dirty="0" smtClean="0"/>
                <a:t>STG 1</a:t>
              </a:r>
            </a:p>
          </p:txBody>
        </p:sp>
        <p:pic>
          <p:nvPicPr>
            <p:cNvPr id="214" name="Imagen 213"/>
            <p:cNvPicPr>
              <a:picLocks noChangeAspect="1"/>
            </p:cNvPicPr>
            <p:nvPr/>
          </p:nvPicPr>
          <p:blipFill>
            <a:blip r:embed="rId6"/>
            <a:stretch>
              <a:fillRect/>
            </a:stretch>
          </p:blipFill>
          <p:spPr>
            <a:xfrm>
              <a:off x="7071016" y="3068960"/>
              <a:ext cx="373956" cy="1334256"/>
            </a:xfrm>
            <a:prstGeom prst="rect">
              <a:avLst/>
            </a:prstGeom>
          </p:spPr>
        </p:pic>
      </p:grpSp>
      <p:sp>
        <p:nvSpPr>
          <p:cNvPr id="230" name="Rectángulo 229"/>
          <p:cNvSpPr/>
          <p:nvPr/>
        </p:nvSpPr>
        <p:spPr>
          <a:xfrm>
            <a:off x="3010193" y="5934670"/>
            <a:ext cx="67678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8" name="Grupo 7"/>
          <p:cNvGrpSpPr/>
          <p:nvPr/>
        </p:nvGrpSpPr>
        <p:grpSpPr>
          <a:xfrm>
            <a:off x="4278302" y="4922896"/>
            <a:ext cx="1800200" cy="1800200"/>
            <a:chOff x="4067944" y="4557500"/>
            <a:chExt cx="1800200" cy="1800200"/>
          </a:xfrm>
        </p:grpSpPr>
        <p:sp>
          <p:nvSpPr>
            <p:cNvPr id="219" name="Rectángulo redondeado 218"/>
            <p:cNvSpPr/>
            <p:nvPr/>
          </p:nvSpPr>
          <p:spPr>
            <a:xfrm>
              <a:off x="4067944" y="4557500"/>
              <a:ext cx="1800200" cy="1800200"/>
            </a:xfrm>
            <a:prstGeom prst="roundRect">
              <a:avLst/>
            </a:prstGeom>
          </p:spPr>
          <p:style>
            <a:lnRef idx="0">
              <a:schemeClr val="accent5"/>
            </a:lnRef>
            <a:fillRef idx="3">
              <a:schemeClr val="accent5"/>
            </a:fillRef>
            <a:effectRef idx="3">
              <a:schemeClr val="accent5"/>
            </a:effectRef>
            <a:fontRef idx="minor">
              <a:schemeClr val="lt1"/>
            </a:fontRef>
          </p:style>
          <p:txBody>
            <a:bodyPr lIns="0" rIns="0" rtlCol="0" anchor="t" anchorCtr="0"/>
            <a:lstStyle/>
            <a:p>
              <a:pPr algn="ctr"/>
              <a:r>
                <a:rPr lang="en-US" dirty="0" smtClean="0"/>
                <a:t>LTS snippet 2</a:t>
              </a:r>
            </a:p>
            <a:p>
              <a:pPr algn="ctr"/>
              <a:r>
                <a:rPr lang="en-US" dirty="0" smtClean="0"/>
                <a:t> </a:t>
              </a:r>
              <a:r>
                <a:rPr lang="en-US" sz="1600" dirty="0" smtClean="0"/>
                <a:t>(constrained env.)</a:t>
              </a:r>
            </a:p>
          </p:txBody>
        </p:sp>
        <p:pic>
          <p:nvPicPr>
            <p:cNvPr id="280" name="Imagen 279"/>
            <p:cNvPicPr>
              <a:picLocks noChangeAspect="1"/>
            </p:cNvPicPr>
            <p:nvPr/>
          </p:nvPicPr>
          <p:blipFill>
            <a:blip r:embed="rId7"/>
            <a:stretch>
              <a:fillRect/>
            </a:stretch>
          </p:blipFill>
          <p:spPr>
            <a:xfrm>
              <a:off x="4692386" y="5242906"/>
              <a:ext cx="578430" cy="994406"/>
            </a:xfrm>
            <a:prstGeom prst="rect">
              <a:avLst/>
            </a:prstGeom>
          </p:spPr>
        </p:pic>
      </p:grpSp>
      <p:grpSp>
        <p:nvGrpSpPr>
          <p:cNvPr id="9" name="Grupo 8"/>
          <p:cNvGrpSpPr/>
          <p:nvPr/>
        </p:nvGrpSpPr>
        <p:grpSpPr>
          <a:xfrm>
            <a:off x="6833338" y="4921275"/>
            <a:ext cx="1800200" cy="1800200"/>
            <a:chOff x="6372200" y="4557500"/>
            <a:chExt cx="1800200" cy="1800200"/>
          </a:xfrm>
        </p:grpSpPr>
        <p:sp>
          <p:nvSpPr>
            <p:cNvPr id="221" name="Rectángulo redondeado 220"/>
            <p:cNvSpPr/>
            <p:nvPr/>
          </p:nvSpPr>
          <p:spPr>
            <a:xfrm>
              <a:off x="6372200" y="4557500"/>
              <a:ext cx="1800200"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dirty="0" smtClean="0"/>
                <a:t>STG 2</a:t>
              </a:r>
            </a:p>
          </p:txBody>
        </p:sp>
        <p:pic>
          <p:nvPicPr>
            <p:cNvPr id="329" name="Imagen 328"/>
            <p:cNvPicPr>
              <a:picLocks noChangeAspect="1"/>
            </p:cNvPicPr>
            <p:nvPr/>
          </p:nvPicPr>
          <p:blipFill>
            <a:blip r:embed="rId8"/>
            <a:stretch>
              <a:fillRect/>
            </a:stretch>
          </p:blipFill>
          <p:spPr>
            <a:xfrm>
              <a:off x="7071016" y="5013176"/>
              <a:ext cx="359338" cy="1140508"/>
            </a:xfrm>
            <a:prstGeom prst="rect">
              <a:avLst/>
            </a:prstGeom>
          </p:spPr>
        </p:pic>
      </p:grpSp>
      <p:grpSp>
        <p:nvGrpSpPr>
          <p:cNvPr id="7" name="Grupo 6"/>
          <p:cNvGrpSpPr/>
          <p:nvPr/>
        </p:nvGrpSpPr>
        <p:grpSpPr>
          <a:xfrm>
            <a:off x="5500208" y="908720"/>
            <a:ext cx="1800200" cy="1800200"/>
            <a:chOff x="5932257" y="986231"/>
            <a:chExt cx="1800200" cy="1800200"/>
          </a:xfrm>
        </p:grpSpPr>
        <p:sp>
          <p:nvSpPr>
            <p:cNvPr id="333" name="Rectángulo redondeado 332"/>
            <p:cNvSpPr/>
            <p:nvPr/>
          </p:nvSpPr>
          <p:spPr>
            <a:xfrm>
              <a:off x="5932257" y="986231"/>
              <a:ext cx="1800200" cy="180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dirty="0" smtClean="0"/>
                <a:t>Properties</a:t>
              </a:r>
            </a:p>
          </p:txBody>
        </p:sp>
        <p:sp>
          <p:nvSpPr>
            <p:cNvPr id="334" name="CuadroTexto 333"/>
            <p:cNvSpPr txBox="1"/>
            <p:nvPr/>
          </p:nvSpPr>
          <p:spPr>
            <a:xfrm>
              <a:off x="6012160" y="1754232"/>
              <a:ext cx="160096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SI</a:t>
              </a:r>
            </a:p>
            <a:p>
              <a:pPr marL="285750" indent="-285750">
                <a:buFont typeface="Arial" panose="020B0604020202020204" pitchFamily="34" charset="0"/>
                <a:buChar char="•"/>
              </a:pPr>
              <a:r>
                <a:rPr lang="en-US" sz="1400" dirty="0" smtClean="0">
                  <a:solidFill>
                    <a:schemeClr val="bg1"/>
                  </a:solidFill>
                </a:rPr>
                <a:t>DI interfacing</a:t>
              </a:r>
            </a:p>
            <a:p>
              <a:pPr lvl="1"/>
              <a:r>
                <a:rPr lang="en-US" sz="1400" dirty="0" smtClean="0">
                  <a:solidFill>
                    <a:schemeClr val="bg1"/>
                  </a:solidFill>
                </a:rPr>
                <a:t>…</a:t>
              </a:r>
              <a:endParaRPr lang="en-US" sz="1400" dirty="0">
                <a:solidFill>
                  <a:schemeClr val="bg1"/>
                </a:solidFill>
              </a:endParaRPr>
            </a:p>
          </p:txBody>
        </p:sp>
      </p:grpSp>
      <p:sp>
        <p:nvSpPr>
          <p:cNvPr id="11" name="Flecha doblada hacia arriba 10"/>
          <p:cNvSpPr/>
          <p:nvPr/>
        </p:nvSpPr>
        <p:spPr>
          <a:xfrm rot="5400000">
            <a:off x="3379032" y="3244147"/>
            <a:ext cx="1161799" cy="648072"/>
          </a:xfrm>
          <a:prstGeom prst="bentUpArrow">
            <a:avLst>
              <a:gd name="adj1" fmla="val 31390"/>
              <a:gd name="adj2" fmla="val 28769"/>
              <a:gd name="adj3" fmla="val 25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ángulo 12"/>
          <p:cNvSpPr/>
          <p:nvPr/>
        </p:nvSpPr>
        <p:spPr>
          <a:xfrm>
            <a:off x="3203847" y="2708920"/>
            <a:ext cx="648072" cy="278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echa derecha 13"/>
          <p:cNvSpPr/>
          <p:nvPr/>
        </p:nvSpPr>
        <p:spPr>
          <a:xfrm>
            <a:off x="6084168" y="3746599"/>
            <a:ext cx="763476" cy="50653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noAutofit/>
          </a:bodyPr>
          <a:lstStyle/>
          <a:p>
            <a:pPr algn="ctr"/>
            <a:r>
              <a:rPr lang="en-US" sz="1400" dirty="0" smtClean="0">
                <a:solidFill>
                  <a:schemeClr val="accent4"/>
                </a:solidFill>
              </a:rPr>
              <a:t>Petrify</a:t>
            </a:r>
            <a:endParaRPr lang="en-US" sz="1400" dirty="0">
              <a:solidFill>
                <a:schemeClr val="accent4"/>
              </a:solidFill>
            </a:endParaRPr>
          </a:p>
        </p:txBody>
      </p:sp>
      <p:sp>
        <p:nvSpPr>
          <p:cNvPr id="38" name="Flecha doblada hacia arriba 37"/>
          <p:cNvSpPr/>
          <p:nvPr/>
        </p:nvSpPr>
        <p:spPr>
          <a:xfrm rot="5400000">
            <a:off x="2326768" y="4081837"/>
            <a:ext cx="3046086" cy="856982"/>
          </a:xfrm>
          <a:prstGeom prst="bentUpArrow">
            <a:avLst>
              <a:gd name="adj1" fmla="val 24166"/>
              <a:gd name="adj2" fmla="val 28769"/>
              <a:gd name="adj3" fmla="val 25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ángulo 14"/>
          <p:cNvSpPr/>
          <p:nvPr/>
        </p:nvSpPr>
        <p:spPr>
          <a:xfrm>
            <a:off x="3275856" y="2987282"/>
            <a:ext cx="145463" cy="3322038"/>
          </a:xfrm>
          <a:prstGeom prst="rect">
            <a:avLst/>
          </a:prstGeom>
          <a:gradFill>
            <a:gsLst>
              <a:gs pos="40000">
                <a:srgbClr val="346CB0"/>
              </a:gs>
              <a:gs pos="0">
                <a:schemeClr val="accent1">
                  <a:shade val="51000"/>
                  <a:satMod val="130000"/>
                  <a:alpha val="50000"/>
                </a:schemeClr>
              </a:gs>
              <a:gs pos="80000">
                <a:schemeClr val="accent1">
                  <a:shade val="93000"/>
                  <a:satMod val="130000"/>
                </a:schemeClr>
              </a:gs>
              <a:gs pos="100000">
                <a:schemeClr val="accent1">
                  <a:shade val="94000"/>
                  <a:satMod val="135000"/>
                </a:schemeClr>
              </a:gs>
            </a:gsLst>
          </a:gra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rma en L 11"/>
          <p:cNvSpPr/>
          <p:nvPr/>
        </p:nvSpPr>
        <p:spPr>
          <a:xfrm flipH="1">
            <a:off x="3211625" y="2707379"/>
            <a:ext cx="3427342" cy="279903"/>
          </a:xfrm>
          <a:prstGeom prst="corner">
            <a:avLst>
              <a:gd name="adj1" fmla="val 24290"/>
              <a:gd name="adj2" fmla="val 18263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echa derecha 39"/>
          <p:cNvSpPr/>
          <p:nvPr/>
        </p:nvSpPr>
        <p:spPr>
          <a:xfrm>
            <a:off x="6074182" y="5526838"/>
            <a:ext cx="763476" cy="5065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noAutofit/>
          </a:bodyPr>
          <a:lstStyle/>
          <a:p>
            <a:pPr algn="ctr"/>
            <a:r>
              <a:rPr lang="en-US" sz="1400" dirty="0" smtClean="0">
                <a:solidFill>
                  <a:schemeClr val="accent5"/>
                </a:solidFill>
              </a:rPr>
              <a:t>Petrify</a:t>
            </a:r>
            <a:endParaRPr lang="en-US" sz="1400" dirty="0">
              <a:solidFill>
                <a:schemeClr val="accent5"/>
              </a:solidFill>
            </a:endParaRPr>
          </a:p>
        </p:txBody>
      </p:sp>
    </p:spTree>
    <p:extLst>
      <p:ext uri="{BB962C8B-B14F-4D97-AF65-F5344CB8AC3E}">
        <p14:creationId xmlns:p14="http://schemas.microsoft.com/office/powerpoint/2010/main" val="9455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4">
                                            <p:txEl>
                                              <p:pRg st="0" end="0"/>
                                            </p:txEl>
                                          </p:spTgt>
                                        </p:tgtEl>
                                        <p:attrNameLst>
                                          <p:attrName>style.color</p:attrName>
                                        </p:attrNameLst>
                                      </p:cBhvr>
                                      <p:to>
                                        <a:srgbClr val="FFFFFF"/>
                                      </p:to>
                                    </p:animClr>
                                  </p:childTnLst>
                                </p:cTn>
                              </p:par>
                              <p:par>
                                <p:cTn id="7" presetID="3" presetClass="emph" presetSubtype="2" fill="hold" nodeType="withEffect">
                                  <p:stCondLst>
                                    <p:cond delay="0"/>
                                  </p:stCondLst>
                                  <p:childTnLst>
                                    <p:animClr clrSpc="rgb" dir="cw">
                                      <p:cBhvr override="childStyle">
                                        <p:cTn id="8" dur="500" fill="hold"/>
                                        <p:tgtEl>
                                          <p:spTgt spid="40">
                                            <p:txEl>
                                              <p:pRg st="0" end="0"/>
                                            </p:txEl>
                                          </p:spTgt>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Outline</a:t>
            </a:r>
            <a:endParaRPr lang="en-US" dirty="0"/>
          </a:p>
        </p:txBody>
      </p:sp>
      <p:sp>
        <p:nvSpPr>
          <p:cNvPr id="3" name="Marcador de contenido 2"/>
          <p:cNvSpPr>
            <a:spLocks noGrp="1"/>
          </p:cNvSpPr>
          <p:nvPr>
            <p:ph idx="1"/>
          </p:nvPr>
        </p:nvSpPr>
        <p:spPr/>
        <p:txBody>
          <a:bodyPr/>
          <a:lstStyle/>
          <a:p>
            <a:pPr>
              <a:lnSpc>
                <a:spcPct val="120000"/>
              </a:lnSpc>
            </a:pPr>
            <a:r>
              <a:rPr lang="en-US" dirty="0"/>
              <a:t>Overview of specification </a:t>
            </a:r>
            <a:r>
              <a:rPr lang="en-US" dirty="0" smtClean="0"/>
              <a:t>mining</a:t>
            </a:r>
          </a:p>
          <a:p>
            <a:pPr>
              <a:lnSpc>
                <a:spcPct val="120000"/>
              </a:lnSpc>
            </a:pPr>
            <a:endParaRPr lang="en-US" dirty="0"/>
          </a:p>
          <a:p>
            <a:pPr>
              <a:lnSpc>
                <a:spcPct val="120000"/>
              </a:lnSpc>
            </a:pPr>
            <a:r>
              <a:rPr lang="en-US" dirty="0"/>
              <a:t>Modeling behavioral </a:t>
            </a:r>
            <a:r>
              <a:rPr lang="en-US" dirty="0" smtClean="0"/>
              <a:t>properties</a:t>
            </a:r>
          </a:p>
          <a:p>
            <a:pPr>
              <a:lnSpc>
                <a:spcPct val="120000"/>
              </a:lnSpc>
            </a:pPr>
            <a:endParaRPr lang="en-US" dirty="0"/>
          </a:p>
          <a:p>
            <a:pPr>
              <a:lnSpc>
                <a:spcPct val="120000"/>
              </a:lnSpc>
            </a:pPr>
            <a:r>
              <a:rPr lang="en-US" dirty="0"/>
              <a:t>Mining </a:t>
            </a:r>
            <a:r>
              <a:rPr lang="en-US" dirty="0" smtClean="0"/>
              <a:t>algorithm</a:t>
            </a:r>
          </a:p>
          <a:p>
            <a:pPr>
              <a:lnSpc>
                <a:spcPct val="120000"/>
              </a:lnSpc>
            </a:pPr>
            <a:endParaRPr lang="en-US" dirty="0"/>
          </a:p>
          <a:p>
            <a:pPr>
              <a:lnSpc>
                <a:spcPct val="120000"/>
              </a:lnSpc>
            </a:pPr>
            <a:r>
              <a:rPr lang="en-US" b="1" dirty="0">
                <a:solidFill>
                  <a:schemeClr val="accent2"/>
                </a:solidFill>
              </a:rPr>
              <a:t>Results and conclusions</a:t>
            </a:r>
          </a:p>
        </p:txBody>
      </p:sp>
      <p:sp>
        <p:nvSpPr>
          <p:cNvPr id="4" name="Marcador de número de diapositiva 3"/>
          <p:cNvSpPr>
            <a:spLocks noGrp="1"/>
          </p:cNvSpPr>
          <p:nvPr>
            <p:ph type="sldNum" sz="quarter" idx="12"/>
          </p:nvPr>
        </p:nvSpPr>
        <p:spPr/>
        <p:txBody>
          <a:bodyPr/>
          <a:lstStyle/>
          <a:p>
            <a:fld id="{B893DDF5-10A4-42B0-8B2B-0331E49407BA}" type="slidenum">
              <a:rPr lang="en-US" smtClean="0"/>
              <a:t>23</a:t>
            </a:fld>
            <a:endParaRPr lang="en-US"/>
          </a:p>
        </p:txBody>
      </p:sp>
    </p:spTree>
    <p:extLst>
      <p:ext uri="{BB962C8B-B14F-4D97-AF65-F5344CB8AC3E}">
        <p14:creationId xmlns:p14="http://schemas.microsoft.com/office/powerpoint/2010/main" val="216156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Case study: 4-phase latch controller</a:t>
            </a:r>
            <a:endParaRPr lang="en-US" dirty="0"/>
          </a:p>
        </p:txBody>
      </p:sp>
      <p:sp>
        <p:nvSpPr>
          <p:cNvPr id="33" name="Marcador de contenido 32"/>
          <p:cNvSpPr>
            <a:spLocks noGrp="1"/>
          </p:cNvSpPr>
          <p:nvPr>
            <p:ph idx="1"/>
          </p:nvPr>
        </p:nvSpPr>
        <p:spPr>
          <a:xfrm>
            <a:off x="457200" y="2975480"/>
            <a:ext cx="8229600" cy="3150683"/>
          </a:xfrm>
        </p:spPr>
        <p:txBody>
          <a:bodyPr>
            <a:normAutofit/>
          </a:bodyPr>
          <a:lstStyle/>
          <a:p>
            <a:r>
              <a:rPr lang="en-US" sz="2800" dirty="0" smtClean="0"/>
              <a:t>137 possible speed-independent specifications</a:t>
            </a:r>
            <a:endParaRPr lang="en-US" sz="2800" dirty="0" smtClean="0">
              <a:solidFill>
                <a:schemeClr val="tx2"/>
              </a:solidFill>
            </a:endParaRPr>
          </a:p>
          <a:p>
            <a:r>
              <a:rPr lang="en-US" sz="2800" dirty="0" smtClean="0"/>
              <a:t>Synthesized with </a:t>
            </a:r>
            <a:r>
              <a:rPr lang="en-US" sz="2800" i="1" dirty="0" smtClean="0"/>
              <a:t>Petrify</a:t>
            </a:r>
            <a:r>
              <a:rPr lang="en-US" sz="2800" dirty="0" smtClean="0"/>
              <a:t>, then STGs mined assuming:</a:t>
            </a:r>
          </a:p>
          <a:p>
            <a:pPr lvl="1"/>
            <a:r>
              <a:rPr lang="en-US" sz="2400" i="1" dirty="0" smtClean="0"/>
              <a:t>Speed-independence</a:t>
            </a:r>
          </a:p>
          <a:p>
            <a:pPr lvl="1"/>
            <a:r>
              <a:rPr lang="en-US" sz="2400" i="1" dirty="0" smtClean="0"/>
              <a:t>Delay insensitive interfacing</a:t>
            </a:r>
          </a:p>
          <a:p>
            <a:pPr lvl="1"/>
            <a:r>
              <a:rPr lang="en-US" sz="2400" i="1" dirty="0" smtClean="0"/>
              <a:t>Multi-environment (L, R)</a:t>
            </a:r>
          </a:p>
          <a:p>
            <a:r>
              <a:rPr lang="en-US" dirty="0" smtClean="0"/>
              <a:t>All </a:t>
            </a:r>
            <a:r>
              <a:rPr lang="en-US" sz="2800" dirty="0" smtClean="0"/>
              <a:t>mined</a:t>
            </a:r>
            <a:r>
              <a:rPr lang="en-US" dirty="0" smtClean="0"/>
              <a:t> STGs identical to original ones</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24</a:t>
            </a:fld>
            <a:endParaRPr lang="en-US"/>
          </a:p>
        </p:txBody>
      </p:sp>
      <p:sp>
        <p:nvSpPr>
          <p:cNvPr id="5" name="CuadroTexto 4"/>
          <p:cNvSpPr txBox="1"/>
          <p:nvPr/>
        </p:nvSpPr>
        <p:spPr>
          <a:xfrm>
            <a:off x="5014392" y="1330831"/>
            <a:ext cx="3672408" cy="1077218"/>
          </a:xfrm>
          <a:prstGeom prst="rect">
            <a:avLst/>
          </a:prstGeom>
          <a:noFill/>
        </p:spPr>
        <p:txBody>
          <a:bodyPr wrap="square" rtlCol="0">
            <a:spAutoFit/>
          </a:bodyPr>
          <a:lstStyle/>
          <a:p>
            <a:r>
              <a:rPr lang="en-US" sz="1600" dirty="0" smtClean="0">
                <a:solidFill>
                  <a:schemeClr val="tx2"/>
                </a:solidFill>
              </a:rPr>
              <a:t>G. </a:t>
            </a:r>
            <a:r>
              <a:rPr lang="en-US" sz="1600" dirty="0" err="1" smtClean="0">
                <a:solidFill>
                  <a:schemeClr val="tx2"/>
                </a:solidFill>
              </a:rPr>
              <a:t>Birtwistle</a:t>
            </a:r>
            <a:r>
              <a:rPr lang="en-US" sz="1600" dirty="0" smtClean="0">
                <a:solidFill>
                  <a:schemeClr val="tx2"/>
                </a:solidFill>
              </a:rPr>
              <a:t> and K. Stevens</a:t>
            </a:r>
          </a:p>
          <a:p>
            <a:r>
              <a:rPr lang="en-US" sz="1600" i="1" dirty="0" smtClean="0">
                <a:solidFill>
                  <a:schemeClr val="tx2"/>
                </a:solidFill>
              </a:rPr>
              <a:t>Modelling mixed 4-phase pipelines: structures and patterns,</a:t>
            </a:r>
          </a:p>
          <a:p>
            <a:r>
              <a:rPr lang="en-US" sz="1600" dirty="0" smtClean="0">
                <a:solidFill>
                  <a:schemeClr val="tx2"/>
                </a:solidFill>
              </a:rPr>
              <a:t>ASYNC 2014.</a:t>
            </a:r>
            <a:endParaRPr lang="en-US" sz="1600" dirty="0">
              <a:solidFill>
                <a:schemeClr val="tx2"/>
              </a:solidFill>
            </a:endParaRPr>
          </a:p>
        </p:txBody>
      </p:sp>
      <p:grpSp>
        <p:nvGrpSpPr>
          <p:cNvPr id="22" name="Group 100"/>
          <p:cNvGrpSpPr>
            <a:grpSpLocks/>
          </p:cNvGrpSpPr>
          <p:nvPr/>
        </p:nvGrpSpPr>
        <p:grpSpPr bwMode="auto">
          <a:xfrm>
            <a:off x="923354" y="1167318"/>
            <a:ext cx="3576638" cy="1565275"/>
            <a:chOff x="2768" y="1037"/>
            <a:chExt cx="2253" cy="986"/>
          </a:xfrm>
        </p:grpSpPr>
        <p:sp>
          <p:nvSpPr>
            <p:cNvPr id="23" name="Rectangle 90"/>
            <p:cNvSpPr>
              <a:spLocks noChangeArrowheads="1"/>
            </p:cNvSpPr>
            <p:nvPr/>
          </p:nvSpPr>
          <p:spPr bwMode="auto">
            <a:xfrm>
              <a:off x="3501" y="1037"/>
              <a:ext cx="788" cy="986"/>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wrap="none" anchor="ctr">
              <a:normAutofit/>
            </a:bodyPr>
            <a:lstStyle/>
            <a:p>
              <a:pPr algn="ctr"/>
              <a:r>
                <a:rPr lang="en-US" sz="2000" dirty="0" smtClean="0"/>
                <a:t>FIFO</a:t>
              </a:r>
            </a:p>
            <a:p>
              <a:pPr algn="ctr"/>
              <a:r>
                <a:rPr lang="en-US" sz="2000" dirty="0" smtClean="0"/>
                <a:t>ctrl</a:t>
              </a:r>
              <a:endParaRPr lang="en-US" sz="2000" dirty="0"/>
            </a:p>
          </p:txBody>
        </p:sp>
        <p:sp>
          <p:nvSpPr>
            <p:cNvPr id="24" name="Line 91"/>
            <p:cNvSpPr>
              <a:spLocks noChangeShapeType="1"/>
            </p:cNvSpPr>
            <p:nvPr/>
          </p:nvSpPr>
          <p:spPr bwMode="auto">
            <a:xfrm>
              <a:off x="3002" y="1280"/>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5" name="Line 92"/>
            <p:cNvSpPr>
              <a:spLocks noChangeShapeType="1"/>
            </p:cNvSpPr>
            <p:nvPr/>
          </p:nvSpPr>
          <p:spPr bwMode="auto">
            <a:xfrm>
              <a:off x="4293" y="1283"/>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6" name="Line 93"/>
            <p:cNvSpPr>
              <a:spLocks noChangeShapeType="1"/>
            </p:cNvSpPr>
            <p:nvPr/>
          </p:nvSpPr>
          <p:spPr bwMode="auto">
            <a:xfrm flipH="1">
              <a:off x="3002" y="1712"/>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7" name="Line 94"/>
            <p:cNvSpPr>
              <a:spLocks noChangeShapeType="1"/>
            </p:cNvSpPr>
            <p:nvPr/>
          </p:nvSpPr>
          <p:spPr bwMode="auto">
            <a:xfrm flipH="1">
              <a:off x="4289" y="1712"/>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8" name="Text Box 95"/>
            <p:cNvSpPr txBox="1">
              <a:spLocks noChangeArrowheads="1"/>
            </p:cNvSpPr>
            <p:nvPr/>
          </p:nvSpPr>
          <p:spPr bwMode="auto">
            <a:xfrm>
              <a:off x="2779" y="1140"/>
              <a:ext cx="2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lr</a:t>
              </a:r>
              <a:endParaRPr lang="es-ES_tradnl" altLang="es-ES" sz="2400" dirty="0">
                <a:solidFill>
                  <a:schemeClr val="tx2"/>
                </a:solidFill>
              </a:endParaRPr>
            </a:p>
          </p:txBody>
        </p:sp>
        <p:sp>
          <p:nvSpPr>
            <p:cNvPr id="29" name="Text Box 96"/>
            <p:cNvSpPr txBox="1">
              <a:spLocks noChangeArrowheads="1"/>
            </p:cNvSpPr>
            <p:nvPr/>
          </p:nvSpPr>
          <p:spPr bwMode="auto">
            <a:xfrm>
              <a:off x="4762" y="1130"/>
              <a:ext cx="2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accent2"/>
                  </a:solidFill>
                </a:rPr>
                <a:t>rr</a:t>
              </a:r>
              <a:endParaRPr lang="es-ES_tradnl" altLang="es-ES" sz="2400" dirty="0">
                <a:solidFill>
                  <a:schemeClr val="accent2"/>
                </a:solidFill>
              </a:endParaRPr>
            </a:p>
          </p:txBody>
        </p:sp>
        <p:sp>
          <p:nvSpPr>
            <p:cNvPr id="30" name="Text Box 97"/>
            <p:cNvSpPr txBox="1">
              <a:spLocks noChangeArrowheads="1"/>
            </p:cNvSpPr>
            <p:nvPr/>
          </p:nvSpPr>
          <p:spPr bwMode="auto">
            <a:xfrm>
              <a:off x="2768" y="1564"/>
              <a:ext cx="2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smtClean="0">
                  <a:solidFill>
                    <a:schemeClr val="accent2"/>
                  </a:solidFill>
                </a:rPr>
                <a:t>la</a:t>
              </a:r>
              <a:endParaRPr lang="es-ES_tradnl" altLang="es-ES" sz="2400" dirty="0">
                <a:solidFill>
                  <a:schemeClr val="accent2"/>
                </a:solidFill>
              </a:endParaRPr>
            </a:p>
          </p:txBody>
        </p:sp>
        <p:sp>
          <p:nvSpPr>
            <p:cNvPr id="31" name="Text Box 98"/>
            <p:cNvSpPr txBox="1">
              <a:spLocks noChangeArrowheads="1"/>
            </p:cNvSpPr>
            <p:nvPr/>
          </p:nvSpPr>
          <p:spPr bwMode="auto">
            <a:xfrm>
              <a:off x="4748" y="1564"/>
              <a:ext cx="2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ra</a:t>
              </a:r>
              <a:endParaRPr lang="es-ES_tradnl" altLang="es-ES" sz="2400" dirty="0">
                <a:solidFill>
                  <a:schemeClr val="tx2"/>
                </a:solidFill>
              </a:endParaRPr>
            </a:p>
          </p:txBody>
        </p:sp>
      </p:grpSp>
    </p:spTree>
    <p:extLst>
      <p:ext uri="{BB962C8B-B14F-4D97-AF65-F5344CB8AC3E}">
        <p14:creationId xmlns:p14="http://schemas.microsoft.com/office/powerpoint/2010/main" val="3954353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Some 4-phase examples</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25</a:t>
            </a:fld>
            <a:endParaRPr lang="en-U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8666" y="3789040"/>
            <a:ext cx="2073839" cy="2416818"/>
          </a:xfrm>
          <a:prstGeom prst="rect">
            <a:avLst/>
          </a:prstGeom>
        </p:spPr>
      </p:pic>
      <p:sp useBgFill="1">
        <p:nvSpPr>
          <p:cNvPr id="3" name="Rectángulo 2"/>
          <p:cNvSpPr/>
          <p:nvPr/>
        </p:nvSpPr>
        <p:spPr>
          <a:xfrm>
            <a:off x="2555776" y="3356992"/>
            <a:ext cx="4104456"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33" y="1029766"/>
            <a:ext cx="3566018" cy="2364243"/>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666" y="1073436"/>
            <a:ext cx="2157710" cy="2283556"/>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3850169"/>
            <a:ext cx="3641221" cy="2171119"/>
          </a:xfrm>
          <a:prstGeom prst="rect">
            <a:avLst/>
          </a:prstGeom>
        </p:spPr>
      </p:pic>
      <p:sp>
        <p:nvSpPr>
          <p:cNvPr id="14" name="Flecha derecha 13"/>
          <p:cNvSpPr/>
          <p:nvPr/>
        </p:nvSpPr>
        <p:spPr>
          <a:xfrm>
            <a:off x="4282684" y="1664804"/>
            <a:ext cx="1296143" cy="86409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Flecha derecha 14"/>
          <p:cNvSpPr/>
          <p:nvPr/>
        </p:nvSpPr>
        <p:spPr>
          <a:xfrm>
            <a:off x="4282684" y="4503680"/>
            <a:ext cx="1296143" cy="86409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91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doblada hacia arriba 10"/>
          <p:cNvSpPr/>
          <p:nvPr/>
        </p:nvSpPr>
        <p:spPr>
          <a:xfrm rot="5400000">
            <a:off x="3738854" y="3223824"/>
            <a:ext cx="2786924" cy="893023"/>
          </a:xfrm>
          <a:prstGeom prst="bentUpArrow">
            <a:avLst>
              <a:gd name="adj1" fmla="val 37603"/>
              <a:gd name="adj2" fmla="val 40753"/>
              <a:gd name="adj3" fmla="val 439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ítulo 1"/>
          <p:cNvSpPr>
            <a:spLocks noGrp="1"/>
          </p:cNvSpPr>
          <p:nvPr>
            <p:ph type="title"/>
          </p:nvPr>
        </p:nvSpPr>
        <p:spPr/>
        <p:txBody>
          <a:bodyPr>
            <a:normAutofit fontScale="90000"/>
          </a:bodyPr>
          <a:lstStyle/>
          <a:p>
            <a:r>
              <a:rPr lang="en-US" dirty="0" smtClean="0"/>
              <a:t>Why multi-environment constraint?</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26</a:t>
            </a:fld>
            <a:endParaRPr lang="en-U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425" y="3805187"/>
            <a:ext cx="1756935" cy="2248895"/>
          </a:xfrm>
          <a:prstGeom prst="rect">
            <a:avLst/>
          </a:prstGeom>
        </p:spPr>
      </p:pic>
      <p:grpSp>
        <p:nvGrpSpPr>
          <p:cNvPr id="15" name="Group 100"/>
          <p:cNvGrpSpPr>
            <a:grpSpLocks/>
          </p:cNvGrpSpPr>
          <p:nvPr/>
        </p:nvGrpSpPr>
        <p:grpSpPr bwMode="auto">
          <a:xfrm>
            <a:off x="899592" y="4290333"/>
            <a:ext cx="3576638" cy="1565275"/>
            <a:chOff x="2768" y="1037"/>
            <a:chExt cx="2253" cy="986"/>
          </a:xfrm>
        </p:grpSpPr>
        <p:sp>
          <p:nvSpPr>
            <p:cNvPr id="16" name="Rectangle 90"/>
            <p:cNvSpPr>
              <a:spLocks noChangeArrowheads="1"/>
            </p:cNvSpPr>
            <p:nvPr/>
          </p:nvSpPr>
          <p:spPr bwMode="auto">
            <a:xfrm>
              <a:off x="3501" y="1037"/>
              <a:ext cx="788" cy="986"/>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wrap="none" anchor="ctr">
              <a:normAutofit/>
            </a:bodyPr>
            <a:lstStyle/>
            <a:p>
              <a:pPr algn="ctr"/>
              <a:r>
                <a:rPr lang="en-US" sz="2000" dirty="0" smtClean="0"/>
                <a:t>FIFO</a:t>
              </a:r>
            </a:p>
            <a:p>
              <a:pPr algn="ctr"/>
              <a:r>
                <a:rPr lang="en-US" sz="2000" dirty="0" smtClean="0"/>
                <a:t>ctrl</a:t>
              </a:r>
              <a:endParaRPr lang="en-US" sz="2000" dirty="0"/>
            </a:p>
          </p:txBody>
        </p:sp>
        <p:sp>
          <p:nvSpPr>
            <p:cNvPr id="17" name="Line 91"/>
            <p:cNvSpPr>
              <a:spLocks noChangeShapeType="1"/>
            </p:cNvSpPr>
            <p:nvPr/>
          </p:nvSpPr>
          <p:spPr bwMode="auto">
            <a:xfrm>
              <a:off x="3002" y="1280"/>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8" name="Line 92"/>
            <p:cNvSpPr>
              <a:spLocks noChangeShapeType="1"/>
            </p:cNvSpPr>
            <p:nvPr/>
          </p:nvSpPr>
          <p:spPr bwMode="auto">
            <a:xfrm>
              <a:off x="4293" y="1283"/>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9" name="Line 93"/>
            <p:cNvSpPr>
              <a:spLocks noChangeShapeType="1"/>
            </p:cNvSpPr>
            <p:nvPr/>
          </p:nvSpPr>
          <p:spPr bwMode="auto">
            <a:xfrm flipH="1">
              <a:off x="3002" y="1712"/>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0" name="Line 94"/>
            <p:cNvSpPr>
              <a:spLocks noChangeShapeType="1"/>
            </p:cNvSpPr>
            <p:nvPr/>
          </p:nvSpPr>
          <p:spPr bwMode="auto">
            <a:xfrm flipH="1">
              <a:off x="4289" y="1712"/>
              <a:ext cx="4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1" name="Text Box 95"/>
            <p:cNvSpPr txBox="1">
              <a:spLocks noChangeArrowheads="1"/>
            </p:cNvSpPr>
            <p:nvPr/>
          </p:nvSpPr>
          <p:spPr bwMode="auto">
            <a:xfrm>
              <a:off x="2779" y="1140"/>
              <a:ext cx="2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lr</a:t>
              </a:r>
              <a:endParaRPr lang="es-ES_tradnl" altLang="es-ES" sz="2400" dirty="0">
                <a:solidFill>
                  <a:schemeClr val="tx2"/>
                </a:solidFill>
              </a:endParaRPr>
            </a:p>
          </p:txBody>
        </p:sp>
        <p:sp>
          <p:nvSpPr>
            <p:cNvPr id="22" name="Text Box 96"/>
            <p:cNvSpPr txBox="1">
              <a:spLocks noChangeArrowheads="1"/>
            </p:cNvSpPr>
            <p:nvPr/>
          </p:nvSpPr>
          <p:spPr bwMode="auto">
            <a:xfrm>
              <a:off x="4762" y="1130"/>
              <a:ext cx="2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accent2"/>
                  </a:solidFill>
                </a:rPr>
                <a:t>rr</a:t>
              </a:r>
              <a:endParaRPr lang="es-ES_tradnl" altLang="es-ES" sz="2400" dirty="0">
                <a:solidFill>
                  <a:schemeClr val="accent2"/>
                </a:solidFill>
              </a:endParaRPr>
            </a:p>
          </p:txBody>
        </p:sp>
        <p:sp>
          <p:nvSpPr>
            <p:cNvPr id="23" name="Text Box 97"/>
            <p:cNvSpPr txBox="1">
              <a:spLocks noChangeArrowheads="1"/>
            </p:cNvSpPr>
            <p:nvPr/>
          </p:nvSpPr>
          <p:spPr bwMode="auto">
            <a:xfrm>
              <a:off x="2768" y="1564"/>
              <a:ext cx="2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smtClean="0">
                  <a:solidFill>
                    <a:schemeClr val="accent2"/>
                  </a:solidFill>
                </a:rPr>
                <a:t>la</a:t>
              </a:r>
              <a:endParaRPr lang="es-ES_tradnl" altLang="es-ES" sz="2400" dirty="0">
                <a:solidFill>
                  <a:schemeClr val="accent2"/>
                </a:solidFill>
              </a:endParaRPr>
            </a:p>
          </p:txBody>
        </p:sp>
        <p:sp>
          <p:nvSpPr>
            <p:cNvPr id="24" name="Text Box 98"/>
            <p:cNvSpPr txBox="1">
              <a:spLocks noChangeArrowheads="1"/>
            </p:cNvSpPr>
            <p:nvPr/>
          </p:nvSpPr>
          <p:spPr bwMode="auto">
            <a:xfrm>
              <a:off x="4748" y="1564"/>
              <a:ext cx="2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2400" dirty="0" err="1" smtClean="0">
                  <a:solidFill>
                    <a:schemeClr val="tx2"/>
                  </a:solidFill>
                </a:rPr>
                <a:t>ra</a:t>
              </a:r>
              <a:endParaRPr lang="es-ES_tradnl" altLang="es-ES" sz="2400" dirty="0">
                <a:solidFill>
                  <a:schemeClr val="tx2"/>
                </a:solidFill>
              </a:endParaRPr>
            </a:p>
          </p:txBody>
        </p:sp>
      </p:grpSp>
      <p:cxnSp>
        <p:nvCxnSpPr>
          <p:cNvPr id="26" name="Conector angular 25"/>
          <p:cNvCxnSpPr>
            <a:stCxn id="22" idx="0"/>
            <a:endCxn id="21" idx="0"/>
          </p:cNvCxnSpPr>
          <p:nvPr/>
        </p:nvCxnSpPr>
        <p:spPr>
          <a:xfrm rot="16200000" flipH="1" flipV="1">
            <a:off x="2673623" y="2862377"/>
            <a:ext cx="15875" cy="3167062"/>
          </a:xfrm>
          <a:prstGeom prst="bentConnector3">
            <a:avLst>
              <a:gd name="adj1" fmla="val -2921146"/>
            </a:avLst>
          </a:prstGeom>
          <a:ln>
            <a:prstDash val="solid"/>
            <a:tailEnd type="triangle"/>
          </a:ln>
        </p:spPr>
        <p:style>
          <a:lnRef idx="3">
            <a:schemeClr val="accent2"/>
          </a:lnRef>
          <a:fillRef idx="0">
            <a:schemeClr val="accent2"/>
          </a:fillRef>
          <a:effectRef idx="2">
            <a:schemeClr val="accent2"/>
          </a:effectRef>
          <a:fontRef idx="minor">
            <a:schemeClr val="tx1"/>
          </a:fontRef>
        </p:style>
      </p:cxnSp>
      <p:cxnSp>
        <p:nvCxnSpPr>
          <p:cNvPr id="10" name="Conector angular 9"/>
          <p:cNvCxnSpPr/>
          <p:nvPr/>
        </p:nvCxnSpPr>
        <p:spPr>
          <a:xfrm rot="16200000" flipV="1">
            <a:off x="6885416" y="4917282"/>
            <a:ext cx="206374" cy="204787"/>
          </a:xfrm>
          <a:prstGeom prst="bentConnector3">
            <a:avLst>
              <a:gd name="adj1" fmla="val 99230"/>
            </a:avLst>
          </a:prstGeom>
        </p:spPr>
        <p:style>
          <a:lnRef idx="3">
            <a:schemeClr val="accent2"/>
          </a:lnRef>
          <a:fillRef idx="0">
            <a:schemeClr val="accent2"/>
          </a:fillRef>
          <a:effectRef idx="2">
            <a:schemeClr val="accent2"/>
          </a:effectRef>
          <a:fontRef idx="minor">
            <a:schemeClr val="tx1"/>
          </a:fontRef>
        </p:style>
      </p:cxnSp>
      <p:cxnSp>
        <p:nvCxnSpPr>
          <p:cNvPr id="50" name="Conector angular 49"/>
          <p:cNvCxnSpPr/>
          <p:nvPr/>
        </p:nvCxnSpPr>
        <p:spPr>
          <a:xfrm rot="16200000" flipV="1">
            <a:off x="6409960" y="4138612"/>
            <a:ext cx="455611" cy="207963"/>
          </a:xfrm>
          <a:prstGeom prst="bentConnector3">
            <a:avLst>
              <a:gd name="adj1" fmla="val 99826"/>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4" name="Conector angular 43"/>
          <p:cNvCxnSpPr/>
          <p:nvPr/>
        </p:nvCxnSpPr>
        <p:spPr>
          <a:xfrm rot="16200000" flipV="1">
            <a:off x="6591273" y="4620873"/>
            <a:ext cx="445410" cy="144464"/>
          </a:xfrm>
          <a:prstGeom prst="bentConnector3">
            <a:avLst>
              <a:gd name="adj1" fmla="val -611"/>
            </a:avLst>
          </a:prstGeom>
        </p:spPr>
        <p:style>
          <a:lnRef idx="3">
            <a:schemeClr val="accent2"/>
          </a:lnRef>
          <a:fillRef idx="0">
            <a:schemeClr val="accent2"/>
          </a:fillRef>
          <a:effectRef idx="2">
            <a:schemeClr val="accent2"/>
          </a:effectRef>
          <a:fontRef idx="minor">
            <a:schemeClr val="tx1"/>
          </a:fontRef>
        </p:style>
      </p:cxnSp>
      <p:sp useBgFill="1">
        <p:nvSpPr>
          <p:cNvPr id="54" name="Rectángulo 53"/>
          <p:cNvSpPr/>
          <p:nvPr/>
        </p:nvSpPr>
        <p:spPr>
          <a:xfrm>
            <a:off x="2699792" y="3356992"/>
            <a:ext cx="62073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ángulo 54"/>
          <p:cNvSpPr/>
          <p:nvPr/>
        </p:nvSpPr>
        <p:spPr>
          <a:xfrm>
            <a:off x="5841675" y="3261915"/>
            <a:ext cx="62073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1977443" y="6177719"/>
            <a:ext cx="5189113" cy="369332"/>
          </a:xfrm>
          <a:prstGeom prst="rect">
            <a:avLst/>
          </a:prstGeom>
          <a:noFill/>
        </p:spPr>
        <p:txBody>
          <a:bodyPr wrap="none" rtlCol="0">
            <a:spAutoFit/>
          </a:bodyPr>
          <a:lstStyle/>
          <a:p>
            <a:r>
              <a:rPr lang="en-US" dirty="0" smtClean="0"/>
              <a:t>Without multi-environments, 2 snippets are obtained</a:t>
            </a:r>
            <a:endParaRPr lang="en-US" dirty="0"/>
          </a:p>
        </p:txBody>
      </p:sp>
      <p:sp>
        <p:nvSpPr>
          <p:cNvPr id="8" name="CuadroTexto 7"/>
          <p:cNvSpPr txBox="1"/>
          <p:nvPr/>
        </p:nvSpPr>
        <p:spPr>
          <a:xfrm>
            <a:off x="1080021" y="3537317"/>
            <a:ext cx="3124766" cy="369332"/>
          </a:xfrm>
          <a:prstGeom prst="rect">
            <a:avLst/>
          </a:prstGeom>
          <a:noFill/>
        </p:spPr>
        <p:txBody>
          <a:bodyPr wrap="none" rtlCol="0">
            <a:spAutoFit/>
          </a:bodyPr>
          <a:lstStyle/>
          <a:p>
            <a:pPr algn="ctr"/>
            <a:r>
              <a:rPr lang="en-US" dirty="0" smtClean="0"/>
              <a:t>Right </a:t>
            </a:r>
            <a:r>
              <a:rPr lang="en-US" dirty="0" err="1" smtClean="0"/>
              <a:t>env</a:t>
            </a:r>
            <a:r>
              <a:rPr lang="en-US" dirty="0" smtClean="0"/>
              <a:t>. </a:t>
            </a:r>
            <a:r>
              <a:rPr lang="en-US" dirty="0" smtClean="0"/>
              <a:t>is triggering left </a:t>
            </a:r>
            <a:r>
              <a:rPr lang="en-US" dirty="0" err="1" smtClean="0"/>
              <a:t>env</a:t>
            </a:r>
            <a:r>
              <a:rPr lang="en-US" dirty="0" smtClean="0"/>
              <a:t>.</a:t>
            </a:r>
            <a:endParaRPr lang="en-US" dirty="0"/>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33" y="1029766"/>
            <a:ext cx="3566018" cy="2364243"/>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666" y="1073436"/>
            <a:ext cx="2157710" cy="2283556"/>
          </a:xfrm>
          <a:prstGeom prst="rect">
            <a:avLst/>
          </a:prstGeom>
        </p:spPr>
      </p:pic>
      <p:sp>
        <p:nvSpPr>
          <p:cNvPr id="30" name="Flecha derecha 29"/>
          <p:cNvSpPr/>
          <p:nvPr/>
        </p:nvSpPr>
        <p:spPr>
          <a:xfrm>
            <a:off x="4282684" y="1664804"/>
            <a:ext cx="1296143" cy="86409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6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Controllers with choice</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76834509"/>
              </p:ext>
            </p:extLst>
          </p:nvPr>
        </p:nvGraphicFramePr>
        <p:xfrm>
          <a:off x="827584" y="1556792"/>
          <a:ext cx="7416822" cy="3528395"/>
        </p:xfrm>
        <a:graphic>
          <a:graphicData uri="http://schemas.openxmlformats.org/drawingml/2006/table">
            <a:tbl>
              <a:tblPr firstRow="1" bandRow="1">
                <a:tableStyleId>{5C22544A-7EE6-4342-B048-85BDC9FD1C3A}</a:tableStyleId>
              </a:tblPr>
              <a:tblGrid>
                <a:gridCol w="2112224"/>
                <a:gridCol w="1363228"/>
                <a:gridCol w="1970685"/>
                <a:gridCol w="1970685"/>
              </a:tblGrid>
              <a:tr h="742283">
                <a:tc>
                  <a:txBody>
                    <a:bodyPr/>
                    <a:lstStyle/>
                    <a:p>
                      <a:r>
                        <a:rPr lang="es-ES" dirty="0" err="1" smtClean="0"/>
                        <a:t>Benchmark</a:t>
                      </a:r>
                      <a:endParaRPr lang="es-ES" dirty="0"/>
                    </a:p>
                  </a:txBody>
                  <a:tcPr/>
                </a:tc>
                <a:tc>
                  <a:txBody>
                    <a:bodyPr/>
                    <a:lstStyle/>
                    <a:p>
                      <a:pPr algn="ctr"/>
                      <a:r>
                        <a:rPr lang="es-ES" dirty="0" err="1" smtClean="0"/>
                        <a:t>Num</a:t>
                      </a:r>
                      <a:r>
                        <a:rPr lang="es-ES" dirty="0" smtClean="0"/>
                        <a:t>.</a:t>
                      </a:r>
                      <a:r>
                        <a:rPr lang="es-ES" baseline="0" dirty="0" smtClean="0"/>
                        <a:t> of </a:t>
                      </a:r>
                      <a:r>
                        <a:rPr lang="es-ES" baseline="0" dirty="0" err="1" smtClean="0"/>
                        <a:t>snippets</a:t>
                      </a:r>
                      <a:endParaRPr lang="es-ES" dirty="0"/>
                    </a:p>
                  </a:txBody>
                  <a:tcPr/>
                </a:tc>
                <a:tc>
                  <a:txBody>
                    <a:bodyPr/>
                    <a:lstStyle/>
                    <a:p>
                      <a:pPr algn="ctr"/>
                      <a:r>
                        <a:rPr lang="es-ES" dirty="0" err="1" smtClean="0"/>
                        <a:t>Gurobi</a:t>
                      </a:r>
                      <a:r>
                        <a:rPr lang="es-ES" dirty="0" smtClean="0"/>
                        <a:t> </a:t>
                      </a:r>
                      <a:r>
                        <a:rPr lang="es-ES" dirty="0" err="1" smtClean="0"/>
                        <a:t>runtime</a:t>
                      </a:r>
                      <a:r>
                        <a:rPr lang="es-ES" dirty="0" smtClean="0"/>
                        <a:t> [</a:t>
                      </a:r>
                      <a:r>
                        <a:rPr lang="es-ES" dirty="0" err="1" smtClean="0"/>
                        <a:t>seconds</a:t>
                      </a:r>
                      <a:r>
                        <a:rPr lang="es-ES" dirty="0" smtClean="0"/>
                        <a:t>]</a:t>
                      </a:r>
                      <a:endParaRPr lang="es-ES" dirty="0"/>
                    </a:p>
                  </a:txBody>
                  <a:tcPr/>
                </a:tc>
                <a:tc>
                  <a:txBody>
                    <a:bodyPr/>
                    <a:lstStyle/>
                    <a:p>
                      <a:pPr algn="ctr"/>
                      <a:r>
                        <a:rPr lang="es-ES" dirty="0" err="1" smtClean="0"/>
                        <a:t>Num</a:t>
                      </a:r>
                      <a:r>
                        <a:rPr lang="es-ES" dirty="0" smtClean="0"/>
                        <a:t>. of </a:t>
                      </a:r>
                      <a:r>
                        <a:rPr lang="es-ES" dirty="0" err="1" smtClean="0"/>
                        <a:t>signals</a:t>
                      </a:r>
                      <a:endParaRPr lang="es-ES" dirty="0" smtClean="0"/>
                    </a:p>
                    <a:p>
                      <a:pPr algn="ctr"/>
                      <a:r>
                        <a:rPr lang="es-ES" dirty="0" smtClean="0"/>
                        <a:t>in</a:t>
                      </a:r>
                      <a:r>
                        <a:rPr lang="es-ES" baseline="0" dirty="0" smtClean="0"/>
                        <a:t> </a:t>
                      </a:r>
                      <a:r>
                        <a:rPr lang="es-ES" baseline="0" dirty="0" err="1" smtClean="0"/>
                        <a:t>orig</a:t>
                      </a:r>
                      <a:r>
                        <a:rPr lang="es-ES" baseline="0" dirty="0" smtClean="0"/>
                        <a:t>. </a:t>
                      </a:r>
                      <a:r>
                        <a:rPr lang="es-ES" baseline="0" dirty="0" err="1" smtClean="0"/>
                        <a:t>circuit</a:t>
                      </a:r>
                      <a:endParaRPr lang="es-ES" dirty="0"/>
                    </a:p>
                  </a:txBody>
                  <a:tcPr/>
                </a:tc>
              </a:tr>
              <a:tr h="398016">
                <a:tc>
                  <a:txBody>
                    <a:bodyPr/>
                    <a:lstStyle/>
                    <a:p>
                      <a:r>
                        <a:rPr lang="es-ES" dirty="0" smtClean="0"/>
                        <a:t>SM-</a:t>
                      </a:r>
                      <a:r>
                        <a:rPr lang="es-ES" dirty="0" err="1" smtClean="0"/>
                        <a:t>latch</a:t>
                      </a:r>
                      <a:endParaRPr lang="es-ES" dirty="0"/>
                    </a:p>
                  </a:txBody>
                  <a:tcPr/>
                </a:tc>
                <a:tc>
                  <a:txBody>
                    <a:bodyPr/>
                    <a:lstStyle/>
                    <a:p>
                      <a:pPr algn="ctr"/>
                      <a:r>
                        <a:rPr lang="es-ES" dirty="0" smtClean="0"/>
                        <a:t>1</a:t>
                      </a:r>
                      <a:endParaRPr lang="es-ES" dirty="0"/>
                    </a:p>
                  </a:txBody>
                  <a:tcPr/>
                </a:tc>
                <a:tc>
                  <a:txBody>
                    <a:bodyPr/>
                    <a:lstStyle/>
                    <a:p>
                      <a:pPr algn="ctr"/>
                      <a:r>
                        <a:rPr lang="es-ES" dirty="0" smtClean="0"/>
                        <a:t>0.10</a:t>
                      </a:r>
                      <a:endParaRPr lang="es-ES" dirty="0"/>
                    </a:p>
                  </a:txBody>
                  <a:tcPr/>
                </a:tc>
                <a:tc>
                  <a:txBody>
                    <a:bodyPr/>
                    <a:lstStyle/>
                    <a:p>
                      <a:pPr algn="ctr"/>
                      <a:r>
                        <a:rPr lang="es-ES" dirty="0" smtClean="0"/>
                        <a:t>3</a:t>
                      </a:r>
                      <a:endParaRPr lang="es-ES" dirty="0"/>
                    </a:p>
                  </a:txBody>
                  <a:tcPr/>
                </a:tc>
              </a:tr>
              <a:tr h="398016">
                <a:tc>
                  <a:txBody>
                    <a:bodyPr/>
                    <a:lstStyle/>
                    <a:p>
                      <a:r>
                        <a:rPr lang="es-ES" dirty="0" smtClean="0"/>
                        <a:t>RLM</a:t>
                      </a:r>
                      <a:endParaRPr lang="es-ES" dirty="0"/>
                    </a:p>
                  </a:txBody>
                  <a:tcPr/>
                </a:tc>
                <a:tc>
                  <a:txBody>
                    <a:bodyPr/>
                    <a:lstStyle/>
                    <a:p>
                      <a:pPr algn="ctr"/>
                      <a:r>
                        <a:rPr lang="es-ES" dirty="0" smtClean="0"/>
                        <a:t>4</a:t>
                      </a:r>
                      <a:endParaRPr lang="es-ES" dirty="0"/>
                    </a:p>
                  </a:txBody>
                  <a:tcPr/>
                </a:tc>
                <a:tc>
                  <a:txBody>
                    <a:bodyPr/>
                    <a:lstStyle/>
                    <a:p>
                      <a:pPr algn="ctr"/>
                      <a:r>
                        <a:rPr lang="es-ES" dirty="0" smtClean="0"/>
                        <a:t>0.14</a:t>
                      </a:r>
                      <a:endParaRPr lang="es-ES" dirty="0"/>
                    </a:p>
                  </a:txBody>
                  <a:tcPr/>
                </a:tc>
                <a:tc>
                  <a:txBody>
                    <a:bodyPr/>
                    <a:lstStyle/>
                    <a:p>
                      <a:pPr algn="ctr"/>
                      <a:r>
                        <a:rPr lang="es-ES" dirty="0" smtClean="0"/>
                        <a:t>6</a:t>
                      </a:r>
                      <a:endParaRPr lang="es-ES" dirty="0"/>
                    </a:p>
                  </a:txBody>
                  <a:tcPr/>
                </a:tc>
              </a:tr>
              <a:tr h="398016">
                <a:tc>
                  <a:txBody>
                    <a:bodyPr/>
                    <a:lstStyle/>
                    <a:p>
                      <a:r>
                        <a:rPr lang="es-ES" dirty="0" smtClean="0"/>
                        <a:t>1-bit variable</a:t>
                      </a:r>
                      <a:endParaRPr lang="es-ES" dirty="0"/>
                    </a:p>
                  </a:txBody>
                  <a:tcPr/>
                </a:tc>
                <a:tc>
                  <a:txBody>
                    <a:bodyPr/>
                    <a:lstStyle/>
                    <a:p>
                      <a:pPr algn="ctr"/>
                      <a:r>
                        <a:rPr lang="es-ES" dirty="0" smtClean="0"/>
                        <a:t>1</a:t>
                      </a:r>
                      <a:endParaRPr lang="es-ES" dirty="0"/>
                    </a:p>
                  </a:txBody>
                  <a:tcPr/>
                </a:tc>
                <a:tc>
                  <a:txBody>
                    <a:bodyPr/>
                    <a:lstStyle/>
                    <a:p>
                      <a:pPr algn="ctr"/>
                      <a:r>
                        <a:rPr lang="es-ES" dirty="0" smtClean="0"/>
                        <a:t>0.31</a:t>
                      </a:r>
                      <a:endParaRPr lang="es-ES" dirty="0"/>
                    </a:p>
                  </a:txBody>
                  <a:tcPr/>
                </a:tc>
                <a:tc>
                  <a:txBody>
                    <a:bodyPr/>
                    <a:lstStyle/>
                    <a:p>
                      <a:pPr algn="ctr"/>
                      <a:r>
                        <a:rPr lang="es-ES" dirty="0" smtClean="0"/>
                        <a:t>6 i/o + 2 </a:t>
                      </a:r>
                      <a:r>
                        <a:rPr lang="es-ES" dirty="0" err="1" smtClean="0"/>
                        <a:t>internal</a:t>
                      </a:r>
                      <a:endParaRPr lang="es-ES" dirty="0"/>
                    </a:p>
                  </a:txBody>
                  <a:tcPr/>
                </a:tc>
              </a:tr>
              <a:tr h="398016">
                <a:tc>
                  <a:txBody>
                    <a:bodyPr/>
                    <a:lstStyle/>
                    <a:p>
                      <a:r>
                        <a:rPr lang="es-ES" dirty="0" err="1" smtClean="0"/>
                        <a:t>alloc-outbound</a:t>
                      </a:r>
                      <a:endParaRPr lang="es-ES" dirty="0"/>
                    </a:p>
                  </a:txBody>
                  <a:tcPr/>
                </a:tc>
                <a:tc>
                  <a:txBody>
                    <a:bodyPr/>
                    <a:lstStyle/>
                    <a:p>
                      <a:pPr algn="ctr"/>
                      <a:r>
                        <a:rPr lang="es-ES" dirty="0" smtClean="0"/>
                        <a:t>3</a:t>
                      </a:r>
                      <a:endParaRPr lang="es-ES" dirty="0"/>
                    </a:p>
                  </a:txBody>
                  <a:tcPr/>
                </a:tc>
                <a:tc>
                  <a:txBody>
                    <a:bodyPr/>
                    <a:lstStyle/>
                    <a:p>
                      <a:pPr algn="ctr"/>
                      <a:r>
                        <a:rPr lang="es-ES" dirty="0" smtClean="0"/>
                        <a:t>0.73</a:t>
                      </a:r>
                      <a:endParaRPr lang="es-ES" dirty="0"/>
                    </a:p>
                  </a:txBody>
                  <a:tcPr/>
                </a:tc>
                <a:tc>
                  <a:txBody>
                    <a:bodyPr/>
                    <a:lstStyle/>
                    <a:p>
                      <a:pPr algn="ctr"/>
                      <a:r>
                        <a:rPr lang="es-ES" dirty="0" smtClean="0"/>
                        <a:t>7 i/o + 2 </a:t>
                      </a:r>
                      <a:r>
                        <a:rPr lang="es-ES" dirty="0" err="1" smtClean="0"/>
                        <a:t>internal</a:t>
                      </a:r>
                      <a:endParaRPr lang="es-ES" dirty="0"/>
                    </a:p>
                  </a:txBody>
                  <a:tcPr/>
                </a:tc>
              </a:tr>
              <a:tr h="398016">
                <a:tc>
                  <a:txBody>
                    <a:bodyPr/>
                    <a:lstStyle/>
                    <a:p>
                      <a:r>
                        <a:rPr lang="es-ES" dirty="0" err="1" smtClean="0"/>
                        <a:t>vmebus</a:t>
                      </a:r>
                      <a:endParaRPr lang="es-ES" dirty="0"/>
                    </a:p>
                  </a:txBody>
                  <a:tcPr/>
                </a:tc>
                <a:tc>
                  <a:txBody>
                    <a:bodyPr/>
                    <a:lstStyle/>
                    <a:p>
                      <a:pPr algn="ctr"/>
                      <a:r>
                        <a:rPr lang="es-ES" dirty="0" smtClean="0"/>
                        <a:t>4</a:t>
                      </a:r>
                      <a:endParaRPr lang="es-ES" dirty="0"/>
                    </a:p>
                  </a:txBody>
                  <a:tcPr/>
                </a:tc>
                <a:tc>
                  <a:txBody>
                    <a:bodyPr/>
                    <a:lstStyle/>
                    <a:p>
                      <a:pPr algn="ctr"/>
                      <a:r>
                        <a:rPr lang="es-ES" dirty="0" smtClean="0"/>
                        <a:t>0.12</a:t>
                      </a:r>
                      <a:endParaRPr lang="es-ES" dirty="0"/>
                    </a:p>
                  </a:txBody>
                  <a:tcPr/>
                </a:tc>
                <a:tc>
                  <a:txBody>
                    <a:bodyPr/>
                    <a:lstStyle/>
                    <a:p>
                      <a:pPr algn="ctr"/>
                      <a:r>
                        <a:rPr lang="es-ES" dirty="0" smtClean="0"/>
                        <a:t>6 i/o + 1 </a:t>
                      </a:r>
                      <a:r>
                        <a:rPr lang="es-ES" dirty="0" err="1" smtClean="0"/>
                        <a:t>internal</a:t>
                      </a:r>
                      <a:endParaRPr lang="es-ES" dirty="0"/>
                    </a:p>
                  </a:txBody>
                  <a:tcPr/>
                </a:tc>
              </a:tr>
              <a:tr h="398016">
                <a:tc>
                  <a:txBody>
                    <a:bodyPr/>
                    <a:lstStyle/>
                    <a:p>
                      <a:r>
                        <a:rPr lang="es-ES" dirty="0" smtClean="0"/>
                        <a:t>A/D </a:t>
                      </a:r>
                      <a:r>
                        <a:rPr lang="es-ES" dirty="0" err="1" smtClean="0"/>
                        <a:t>converter</a:t>
                      </a:r>
                      <a:r>
                        <a:rPr lang="es-ES" baseline="0" dirty="0" smtClean="0"/>
                        <a:t> </a:t>
                      </a:r>
                      <a:r>
                        <a:rPr lang="es-ES" baseline="0" dirty="0" err="1" smtClean="0"/>
                        <a:t>ctrl</a:t>
                      </a:r>
                      <a:r>
                        <a:rPr lang="es-ES" baseline="0" dirty="0" smtClean="0"/>
                        <a:t>.</a:t>
                      </a:r>
                      <a:endParaRPr lang="es-ES" dirty="0"/>
                    </a:p>
                  </a:txBody>
                  <a:tcPr/>
                </a:tc>
                <a:tc>
                  <a:txBody>
                    <a:bodyPr/>
                    <a:lstStyle/>
                    <a:p>
                      <a:pPr algn="ctr"/>
                      <a:r>
                        <a:rPr lang="es-ES" dirty="0" smtClean="0"/>
                        <a:t>1</a:t>
                      </a:r>
                      <a:endParaRPr lang="es-ES" dirty="0"/>
                    </a:p>
                  </a:txBody>
                  <a:tcPr/>
                </a:tc>
                <a:tc>
                  <a:txBody>
                    <a:bodyPr/>
                    <a:lstStyle/>
                    <a:p>
                      <a:pPr algn="ctr"/>
                      <a:r>
                        <a:rPr lang="es-ES" dirty="0" smtClean="0"/>
                        <a:t>0.43</a:t>
                      </a:r>
                      <a:endParaRPr lang="es-ES" dirty="0"/>
                    </a:p>
                  </a:txBody>
                  <a:tcPr/>
                </a:tc>
                <a:tc>
                  <a:txBody>
                    <a:bodyPr/>
                    <a:lstStyle/>
                    <a:p>
                      <a:pPr algn="ctr"/>
                      <a:r>
                        <a:rPr lang="es-ES" dirty="0" smtClean="0"/>
                        <a:t>7</a:t>
                      </a:r>
                      <a:endParaRPr lang="es-ES" dirty="0"/>
                    </a:p>
                  </a:txBody>
                  <a:tcPr/>
                </a:tc>
              </a:tr>
              <a:tr h="398016">
                <a:tc>
                  <a:txBody>
                    <a:bodyPr/>
                    <a:lstStyle/>
                    <a:p>
                      <a:r>
                        <a:rPr lang="es-ES" dirty="0" err="1" smtClean="0"/>
                        <a:t>tsend-csm</a:t>
                      </a:r>
                      <a:endParaRPr lang="es-ES" dirty="0"/>
                    </a:p>
                  </a:txBody>
                  <a:tcPr/>
                </a:tc>
                <a:tc>
                  <a:txBody>
                    <a:bodyPr/>
                    <a:lstStyle/>
                    <a:p>
                      <a:pPr algn="ctr"/>
                      <a:r>
                        <a:rPr lang="es-ES" baseline="0" dirty="0" smtClean="0"/>
                        <a:t>- </a:t>
                      </a:r>
                      <a:endParaRPr lang="es-ES" dirty="0"/>
                    </a:p>
                  </a:txBody>
                  <a:tcPr/>
                </a:tc>
                <a:tc>
                  <a:txBody>
                    <a:bodyPr/>
                    <a:lstStyle/>
                    <a:p>
                      <a:pPr algn="ctr"/>
                      <a:r>
                        <a:rPr lang="es-ES" dirty="0" smtClean="0"/>
                        <a:t>&gt; 1 </a:t>
                      </a:r>
                      <a:r>
                        <a:rPr lang="es-ES" dirty="0" err="1" smtClean="0"/>
                        <a:t>hour</a:t>
                      </a:r>
                      <a:endParaRPr lang="es-ES" dirty="0"/>
                    </a:p>
                  </a:txBody>
                  <a:tcPr/>
                </a:tc>
                <a:tc>
                  <a:txBody>
                    <a:bodyPr/>
                    <a:lstStyle/>
                    <a:p>
                      <a:pPr algn="ctr"/>
                      <a:r>
                        <a:rPr lang="es-ES" dirty="0" smtClean="0"/>
                        <a:t>9 i/o + 2 </a:t>
                      </a:r>
                      <a:r>
                        <a:rPr lang="es-ES" dirty="0" err="1" smtClean="0"/>
                        <a:t>internal</a:t>
                      </a:r>
                      <a:endParaRPr lang="es-ES" dirty="0"/>
                    </a:p>
                  </a:txBody>
                  <a:tcPr/>
                </a:tc>
              </a:tr>
            </a:tbl>
          </a:graphicData>
        </a:graphic>
      </p:graphicFrame>
      <p:sp>
        <p:nvSpPr>
          <p:cNvPr id="4" name="Marcador de número de diapositiva 3"/>
          <p:cNvSpPr>
            <a:spLocks noGrp="1"/>
          </p:cNvSpPr>
          <p:nvPr>
            <p:ph type="sldNum" sz="quarter" idx="12"/>
          </p:nvPr>
        </p:nvSpPr>
        <p:spPr/>
        <p:txBody>
          <a:bodyPr/>
          <a:lstStyle/>
          <a:p>
            <a:fld id="{B893DDF5-10A4-42B0-8B2B-0331E49407BA}" type="slidenum">
              <a:rPr lang="en-US" smtClean="0"/>
              <a:t>27</a:t>
            </a:fld>
            <a:endParaRPr lang="en-US"/>
          </a:p>
        </p:txBody>
      </p:sp>
      <p:sp>
        <p:nvSpPr>
          <p:cNvPr id="3" name="Flecha derecha 2"/>
          <p:cNvSpPr/>
          <p:nvPr/>
        </p:nvSpPr>
        <p:spPr>
          <a:xfrm>
            <a:off x="228600" y="3501008"/>
            <a:ext cx="457200" cy="36004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Flecha derecha 5"/>
          <p:cNvSpPr/>
          <p:nvPr/>
        </p:nvSpPr>
        <p:spPr>
          <a:xfrm>
            <a:off x="225083" y="3091198"/>
            <a:ext cx="457200" cy="36004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CuadroTexto 6"/>
          <p:cNvSpPr txBox="1"/>
          <p:nvPr/>
        </p:nvSpPr>
        <p:spPr>
          <a:xfrm>
            <a:off x="1110337" y="5536102"/>
            <a:ext cx="7134069" cy="369332"/>
          </a:xfrm>
          <a:prstGeom prst="rect">
            <a:avLst/>
          </a:prstGeom>
          <a:noFill/>
        </p:spPr>
        <p:txBody>
          <a:bodyPr wrap="none" rtlCol="0">
            <a:spAutoFit/>
          </a:bodyPr>
          <a:lstStyle/>
          <a:p>
            <a:r>
              <a:rPr lang="en-US" dirty="0" smtClean="0"/>
              <a:t>For each benchmark one snippet was identical to the original specification</a:t>
            </a:r>
            <a:endParaRPr lang="en-US" dirty="0"/>
          </a:p>
        </p:txBody>
      </p:sp>
      <p:sp>
        <p:nvSpPr>
          <p:cNvPr id="8" name="Flecha arriba 7"/>
          <p:cNvSpPr/>
          <p:nvPr/>
        </p:nvSpPr>
        <p:spPr>
          <a:xfrm>
            <a:off x="3563888" y="5085187"/>
            <a:ext cx="216024" cy="4509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Example: </a:t>
            </a:r>
            <a:r>
              <a:rPr lang="en-US" dirty="0" err="1" smtClean="0"/>
              <a:t>alloc</a:t>
            </a:r>
            <a:r>
              <a:rPr lang="en-US" dirty="0" smtClean="0"/>
              <a:t>-outbound</a:t>
            </a:r>
            <a:endParaRPr lang="en-US"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420888"/>
            <a:ext cx="3922101" cy="2304256"/>
          </a:xfrm>
        </p:spPr>
      </p:pic>
      <p:sp>
        <p:nvSpPr>
          <p:cNvPr id="4" name="Marcador de número de diapositiva 3"/>
          <p:cNvSpPr>
            <a:spLocks noGrp="1"/>
          </p:cNvSpPr>
          <p:nvPr>
            <p:ph type="sldNum" sz="quarter" idx="12"/>
          </p:nvPr>
        </p:nvSpPr>
        <p:spPr/>
        <p:txBody>
          <a:bodyPr/>
          <a:lstStyle/>
          <a:p>
            <a:fld id="{B893DDF5-10A4-42B0-8B2B-0331E49407BA}" type="slidenum">
              <a:rPr lang="en-US" smtClean="0"/>
              <a:t>28</a:t>
            </a:fld>
            <a:endParaRPr lang="en-U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772816"/>
            <a:ext cx="3904832" cy="3328217"/>
          </a:xfrm>
          <a:prstGeom prst="rect">
            <a:avLst/>
          </a:prstGeom>
        </p:spPr>
      </p:pic>
      <p:sp>
        <p:nvSpPr>
          <p:cNvPr id="7" name="Flecha derecha 6"/>
          <p:cNvSpPr/>
          <p:nvPr/>
        </p:nvSpPr>
        <p:spPr>
          <a:xfrm>
            <a:off x="4120782" y="3176972"/>
            <a:ext cx="902435" cy="79208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196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Resynthesis</a:t>
            </a:r>
            <a:r>
              <a:rPr lang="es-ES" dirty="0" smtClean="0"/>
              <a:t>: 1-bit variable</a:t>
            </a:r>
            <a:endParaRPr lang="es-ES" dirty="0"/>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3501008"/>
            <a:ext cx="5309457" cy="1554655"/>
          </a:xfrm>
        </p:spPr>
      </p:pic>
      <p:sp>
        <p:nvSpPr>
          <p:cNvPr id="4" name="Marcador de número de diapositiva 3"/>
          <p:cNvSpPr>
            <a:spLocks noGrp="1"/>
          </p:cNvSpPr>
          <p:nvPr>
            <p:ph type="sldNum" sz="quarter" idx="12"/>
          </p:nvPr>
        </p:nvSpPr>
        <p:spPr/>
        <p:txBody>
          <a:bodyPr/>
          <a:lstStyle/>
          <a:p>
            <a:fld id="{B893DDF5-10A4-42B0-8B2B-0331E49407BA}" type="slidenum">
              <a:rPr lang="en-US" smtClean="0"/>
              <a:t>29</a:t>
            </a:fld>
            <a:endParaRPr lang="en-US"/>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715568"/>
            <a:ext cx="5309454" cy="1554655"/>
          </a:xfrm>
          <a:prstGeom prst="rect">
            <a:avLst/>
          </a:prstGeom>
        </p:spPr>
      </p:pic>
      <p:sp>
        <p:nvSpPr>
          <p:cNvPr id="3" name="Elipse 2"/>
          <p:cNvSpPr/>
          <p:nvPr/>
        </p:nvSpPr>
        <p:spPr>
          <a:xfrm>
            <a:off x="2555776" y="1821062"/>
            <a:ext cx="1368152" cy="1391914"/>
          </a:xfrm>
          <a:prstGeom prst="ellipse">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2555776" y="3565176"/>
            <a:ext cx="1368152" cy="1375992"/>
          </a:xfrm>
          <a:prstGeom prst="ellipse">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043608" y="828001"/>
            <a:ext cx="7200800" cy="584775"/>
          </a:xfrm>
          <a:prstGeom prst="rect">
            <a:avLst/>
          </a:prstGeom>
          <a:noFill/>
        </p:spPr>
        <p:txBody>
          <a:bodyPr wrap="square" rtlCol="0">
            <a:spAutoFit/>
          </a:bodyPr>
          <a:lstStyle/>
          <a:p>
            <a:r>
              <a:rPr lang="en-US" sz="1600" dirty="0">
                <a:solidFill>
                  <a:schemeClr val="tx2"/>
                </a:solidFill>
              </a:rPr>
              <a:t>K. v. </a:t>
            </a:r>
            <a:r>
              <a:rPr lang="en-US" sz="1600" dirty="0" err="1">
                <a:solidFill>
                  <a:schemeClr val="tx2"/>
                </a:solidFill>
              </a:rPr>
              <a:t>Berkel</a:t>
            </a:r>
            <a:r>
              <a:rPr lang="en-US" sz="1600" dirty="0">
                <a:solidFill>
                  <a:schemeClr val="tx2"/>
                </a:solidFill>
              </a:rPr>
              <a:t>. </a:t>
            </a:r>
            <a:r>
              <a:rPr lang="en-US" sz="1600" i="1" dirty="0">
                <a:solidFill>
                  <a:schemeClr val="tx2"/>
                </a:solidFill>
              </a:rPr>
              <a:t>Handshake Circuits: an Asynchronous Architecture for VLSI </a:t>
            </a:r>
            <a:r>
              <a:rPr lang="en-US" sz="1600" i="1" dirty="0" smtClean="0">
                <a:solidFill>
                  <a:schemeClr val="tx2"/>
                </a:solidFill>
              </a:rPr>
              <a:t>Programming</a:t>
            </a:r>
            <a:endParaRPr lang="en-US" sz="1600" dirty="0">
              <a:solidFill>
                <a:schemeClr val="tx2"/>
              </a:solidFill>
            </a:endParaRPr>
          </a:p>
          <a:p>
            <a:r>
              <a:rPr lang="en-US" sz="1600" dirty="0" smtClean="0">
                <a:solidFill>
                  <a:schemeClr val="tx2"/>
                </a:solidFill>
              </a:rPr>
              <a:t>Cambridge </a:t>
            </a:r>
            <a:r>
              <a:rPr lang="en-US" sz="1600" dirty="0">
                <a:solidFill>
                  <a:schemeClr val="tx2"/>
                </a:solidFill>
              </a:rPr>
              <a:t>University Press, </a:t>
            </a:r>
            <a:r>
              <a:rPr lang="en-US" sz="1600" dirty="0" smtClean="0">
                <a:solidFill>
                  <a:schemeClr val="tx2"/>
                </a:solidFill>
              </a:rPr>
              <a:t>1993.</a:t>
            </a:r>
            <a:endParaRPr lang="en-US" sz="1600" dirty="0">
              <a:solidFill>
                <a:schemeClr val="tx2"/>
              </a:solidFill>
            </a:endParaRPr>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4854" y="1844824"/>
            <a:ext cx="2317625" cy="2808582"/>
          </a:xfrm>
          <a:prstGeom prst="rect">
            <a:avLst/>
          </a:prstGeom>
        </p:spPr>
      </p:pic>
      <p:sp>
        <p:nvSpPr>
          <p:cNvPr id="11" name="Flecha derecha 10"/>
          <p:cNvSpPr/>
          <p:nvPr/>
        </p:nvSpPr>
        <p:spPr>
          <a:xfrm>
            <a:off x="5580111" y="2219625"/>
            <a:ext cx="994739" cy="576064"/>
          </a:xfrm>
          <a:prstGeom prst="rightArrow">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s-ES" sz="1200" dirty="0" err="1" smtClean="0"/>
              <a:t>Spec</a:t>
            </a:r>
            <a:r>
              <a:rPr lang="es-ES" sz="1200" dirty="0" smtClean="0"/>
              <a:t>. </a:t>
            </a:r>
            <a:r>
              <a:rPr lang="es-ES" sz="1200" dirty="0" err="1" smtClean="0"/>
              <a:t>mining</a:t>
            </a:r>
            <a:endParaRPr lang="es-ES" sz="1200" dirty="0"/>
          </a:p>
        </p:txBody>
      </p:sp>
      <p:sp>
        <p:nvSpPr>
          <p:cNvPr id="12" name="Flecha derecha 11"/>
          <p:cNvSpPr/>
          <p:nvPr/>
        </p:nvSpPr>
        <p:spPr>
          <a:xfrm flipH="1">
            <a:off x="5508102" y="4041068"/>
            <a:ext cx="1066747" cy="612068"/>
          </a:xfrm>
          <a:prstGeom prst="rightArrow">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es-ES" sz="1200" dirty="0" err="1" smtClean="0"/>
              <a:t>Resynthesis</a:t>
            </a:r>
            <a:endParaRPr lang="es-ES" sz="1200" dirty="0"/>
          </a:p>
        </p:txBody>
      </p:sp>
      <p:sp>
        <p:nvSpPr>
          <p:cNvPr id="13" name="CuadroTexto 12"/>
          <p:cNvSpPr txBox="1"/>
          <p:nvPr/>
        </p:nvSpPr>
        <p:spPr>
          <a:xfrm>
            <a:off x="5690418" y="4633391"/>
            <a:ext cx="774123" cy="307777"/>
          </a:xfrm>
          <a:prstGeom prst="rect">
            <a:avLst/>
          </a:prstGeom>
          <a:noFill/>
        </p:spPr>
        <p:txBody>
          <a:bodyPr wrap="none" rtlCol="0">
            <a:spAutoFit/>
          </a:bodyPr>
          <a:lstStyle/>
          <a:p>
            <a:r>
              <a:rPr lang="en-US" sz="1400" dirty="0" smtClean="0"/>
              <a:t>(Petrify)</a:t>
            </a:r>
            <a:endParaRPr lang="en-US" sz="1400" dirty="0"/>
          </a:p>
        </p:txBody>
      </p:sp>
    </p:spTree>
    <p:extLst>
      <p:ext uri="{BB962C8B-B14F-4D97-AF65-F5344CB8AC3E}">
        <p14:creationId xmlns:p14="http://schemas.microsoft.com/office/powerpoint/2010/main" val="39681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Outline</a:t>
            </a:r>
            <a:endParaRPr lang="en-US" dirty="0"/>
          </a:p>
        </p:txBody>
      </p:sp>
      <p:sp>
        <p:nvSpPr>
          <p:cNvPr id="3" name="Marcador de contenido 2"/>
          <p:cNvSpPr>
            <a:spLocks noGrp="1"/>
          </p:cNvSpPr>
          <p:nvPr>
            <p:ph idx="1"/>
          </p:nvPr>
        </p:nvSpPr>
        <p:spPr/>
        <p:txBody>
          <a:bodyPr/>
          <a:lstStyle/>
          <a:p>
            <a:pPr>
              <a:lnSpc>
                <a:spcPct val="120000"/>
              </a:lnSpc>
            </a:pPr>
            <a:r>
              <a:rPr lang="en-US" dirty="0"/>
              <a:t>Overview of specification </a:t>
            </a:r>
            <a:r>
              <a:rPr lang="en-US" dirty="0" smtClean="0"/>
              <a:t>mining</a:t>
            </a:r>
          </a:p>
          <a:p>
            <a:pPr>
              <a:lnSpc>
                <a:spcPct val="120000"/>
              </a:lnSpc>
            </a:pPr>
            <a:endParaRPr lang="en-US" dirty="0"/>
          </a:p>
          <a:p>
            <a:pPr>
              <a:lnSpc>
                <a:spcPct val="120000"/>
              </a:lnSpc>
            </a:pPr>
            <a:r>
              <a:rPr lang="en-US" dirty="0"/>
              <a:t>Modeling behavioral </a:t>
            </a:r>
            <a:r>
              <a:rPr lang="en-US" dirty="0" smtClean="0"/>
              <a:t>properties</a:t>
            </a:r>
          </a:p>
          <a:p>
            <a:pPr>
              <a:lnSpc>
                <a:spcPct val="120000"/>
              </a:lnSpc>
            </a:pPr>
            <a:endParaRPr lang="en-US" dirty="0"/>
          </a:p>
          <a:p>
            <a:pPr>
              <a:lnSpc>
                <a:spcPct val="120000"/>
              </a:lnSpc>
            </a:pPr>
            <a:r>
              <a:rPr lang="en-US" dirty="0"/>
              <a:t>Mining </a:t>
            </a:r>
            <a:r>
              <a:rPr lang="en-US" dirty="0" smtClean="0"/>
              <a:t>algorithm</a:t>
            </a:r>
          </a:p>
          <a:p>
            <a:pPr>
              <a:lnSpc>
                <a:spcPct val="120000"/>
              </a:lnSpc>
            </a:pPr>
            <a:endParaRPr lang="en-US" dirty="0"/>
          </a:p>
          <a:p>
            <a:pPr>
              <a:lnSpc>
                <a:spcPct val="120000"/>
              </a:lnSpc>
            </a:pPr>
            <a:r>
              <a:rPr lang="en-US" dirty="0"/>
              <a:t>Results and conclusions</a:t>
            </a:r>
          </a:p>
        </p:txBody>
      </p:sp>
      <p:sp>
        <p:nvSpPr>
          <p:cNvPr id="4" name="Marcador de número de diapositiva 3"/>
          <p:cNvSpPr>
            <a:spLocks noGrp="1"/>
          </p:cNvSpPr>
          <p:nvPr>
            <p:ph type="sldNum" sz="quarter" idx="12"/>
          </p:nvPr>
        </p:nvSpPr>
        <p:spPr/>
        <p:txBody>
          <a:bodyPr/>
          <a:lstStyle/>
          <a:p>
            <a:fld id="{B893DDF5-10A4-42B0-8B2B-0331E49407BA}" type="slidenum">
              <a:rPr lang="en-US" smtClean="0"/>
              <a:t>3</a:t>
            </a:fld>
            <a:endParaRPr lang="en-US"/>
          </a:p>
        </p:txBody>
      </p:sp>
    </p:spTree>
    <p:extLst>
      <p:ext uri="{BB962C8B-B14F-4D97-AF65-F5344CB8AC3E}">
        <p14:creationId xmlns:p14="http://schemas.microsoft.com/office/powerpoint/2010/main" val="40317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Conclusions</a:t>
            </a:r>
            <a:endParaRPr lang="en-US" dirty="0"/>
          </a:p>
        </p:txBody>
      </p:sp>
      <p:sp>
        <p:nvSpPr>
          <p:cNvPr id="3" name="Marcador de contenido 2"/>
          <p:cNvSpPr>
            <a:spLocks noGrp="1"/>
          </p:cNvSpPr>
          <p:nvPr>
            <p:ph idx="1"/>
          </p:nvPr>
        </p:nvSpPr>
        <p:spPr/>
        <p:txBody>
          <a:bodyPr/>
          <a:lstStyle/>
          <a:p>
            <a:r>
              <a:rPr lang="en-US" dirty="0" smtClean="0"/>
              <a:t>Specifications can be successfully recovered for several types of controllers</a:t>
            </a:r>
          </a:p>
          <a:p>
            <a:r>
              <a:rPr lang="en-US" dirty="0" smtClean="0"/>
              <a:t>Useful for reverse engineering, </a:t>
            </a:r>
            <a:r>
              <a:rPr lang="en-US" dirty="0" err="1" smtClean="0"/>
              <a:t>resynthesis</a:t>
            </a:r>
            <a:r>
              <a:rPr lang="en-US" dirty="0" smtClean="0"/>
              <a:t>, compositional verification, …</a:t>
            </a:r>
          </a:p>
          <a:p>
            <a:endParaRPr lang="en-US" dirty="0"/>
          </a:p>
          <a:p>
            <a:r>
              <a:rPr lang="en-US" dirty="0" smtClean="0"/>
              <a:t>Future work:</a:t>
            </a:r>
          </a:p>
          <a:p>
            <a:pPr lvl="1"/>
            <a:r>
              <a:rPr lang="en-US" dirty="0" smtClean="0"/>
              <a:t>Heuristics to handle large exploration spaces</a:t>
            </a:r>
          </a:p>
          <a:p>
            <a:pPr lvl="1"/>
            <a:r>
              <a:rPr lang="en-US" dirty="0" smtClean="0"/>
              <a:t>Circuits with bounded delays</a:t>
            </a:r>
          </a:p>
        </p:txBody>
      </p:sp>
      <p:sp>
        <p:nvSpPr>
          <p:cNvPr id="4" name="Marcador de número de diapositiva 3"/>
          <p:cNvSpPr>
            <a:spLocks noGrp="1"/>
          </p:cNvSpPr>
          <p:nvPr>
            <p:ph type="sldNum" sz="quarter" idx="12"/>
          </p:nvPr>
        </p:nvSpPr>
        <p:spPr/>
        <p:txBody>
          <a:bodyPr/>
          <a:lstStyle/>
          <a:p>
            <a:fld id="{B893DDF5-10A4-42B0-8B2B-0331E49407BA}" type="slidenum">
              <a:rPr lang="en-US" smtClean="0"/>
              <a:t>30</a:t>
            </a:fld>
            <a:endParaRPr lang="en-US"/>
          </a:p>
        </p:txBody>
      </p:sp>
    </p:spTree>
    <p:extLst>
      <p:ext uri="{BB962C8B-B14F-4D97-AF65-F5344CB8AC3E}">
        <p14:creationId xmlns:p14="http://schemas.microsoft.com/office/powerpoint/2010/main" val="2858544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número de diapositiva 3"/>
          <p:cNvSpPr>
            <a:spLocks noGrp="1"/>
          </p:cNvSpPr>
          <p:nvPr>
            <p:ph type="sldNum" sz="quarter" idx="12"/>
          </p:nvPr>
        </p:nvSpPr>
        <p:spPr/>
        <p:txBody>
          <a:bodyPr/>
          <a:lstStyle/>
          <a:p>
            <a:fld id="{B893DDF5-10A4-42B0-8B2B-0331E49407BA}" type="slidenum">
              <a:rPr lang="en-US" smtClean="0"/>
              <a:t>31</a:t>
            </a:fld>
            <a:endParaRPr lang="en-US"/>
          </a:p>
        </p:txBody>
      </p:sp>
    </p:spTree>
    <p:extLst>
      <p:ext uri="{BB962C8B-B14F-4D97-AF65-F5344CB8AC3E}">
        <p14:creationId xmlns:p14="http://schemas.microsoft.com/office/powerpoint/2010/main" val="2210842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smtClean="0"/>
              <a:t>BACKUP</a:t>
            </a:r>
            <a:endParaRPr lang="en-US" dirty="0"/>
          </a:p>
        </p:txBody>
      </p:sp>
      <p:sp>
        <p:nvSpPr>
          <p:cNvPr id="6" name="Marcador de texto 5"/>
          <p:cNvSpPr>
            <a:spLocks noGrp="1"/>
          </p:cNvSpPr>
          <p:nvPr>
            <p:ph type="body" idx="1"/>
          </p:nvPr>
        </p:nvSpPr>
        <p:spPr/>
        <p:txBody>
          <a:bodyPr/>
          <a:lstStyle/>
          <a:p>
            <a:endParaRPr lang="en-US"/>
          </a:p>
        </p:txBody>
      </p:sp>
      <p:sp>
        <p:nvSpPr>
          <p:cNvPr id="4" name="Marcador de número de diapositiva 3"/>
          <p:cNvSpPr>
            <a:spLocks noGrp="1"/>
          </p:cNvSpPr>
          <p:nvPr>
            <p:ph type="sldNum" sz="quarter" idx="12"/>
          </p:nvPr>
        </p:nvSpPr>
        <p:spPr/>
        <p:txBody>
          <a:bodyPr/>
          <a:lstStyle/>
          <a:p>
            <a:fld id="{B893DDF5-10A4-42B0-8B2B-0331E49407BA}" type="slidenum">
              <a:rPr lang="en-US" smtClean="0"/>
              <a:t>32</a:t>
            </a:fld>
            <a:endParaRPr lang="en-US"/>
          </a:p>
        </p:txBody>
      </p:sp>
    </p:spTree>
    <p:extLst>
      <p:ext uri="{BB962C8B-B14F-4D97-AF65-F5344CB8AC3E}">
        <p14:creationId xmlns:p14="http://schemas.microsoft.com/office/powerpoint/2010/main" val="2591870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smtClean="0"/>
              <a:t>OLD</a:t>
            </a:r>
            <a:endParaRPr lang="en-US" dirty="0"/>
          </a:p>
        </p:txBody>
      </p:sp>
      <p:sp>
        <p:nvSpPr>
          <p:cNvPr id="6" name="Marcador de texto 5"/>
          <p:cNvSpPr>
            <a:spLocks noGrp="1"/>
          </p:cNvSpPr>
          <p:nvPr>
            <p:ph type="body" idx="1"/>
          </p:nvPr>
        </p:nvSpPr>
        <p:spPr/>
        <p:txBody>
          <a:bodyPr/>
          <a:lstStyle/>
          <a:p>
            <a:endParaRPr lang="en-US"/>
          </a:p>
        </p:txBody>
      </p:sp>
      <p:sp>
        <p:nvSpPr>
          <p:cNvPr id="4" name="Marcador de número de diapositiva 3"/>
          <p:cNvSpPr>
            <a:spLocks noGrp="1"/>
          </p:cNvSpPr>
          <p:nvPr>
            <p:ph type="sldNum" sz="quarter" idx="12"/>
          </p:nvPr>
        </p:nvSpPr>
        <p:spPr/>
        <p:txBody>
          <a:bodyPr/>
          <a:lstStyle/>
          <a:p>
            <a:fld id="{B893DDF5-10A4-42B0-8B2B-0331E49407BA}" type="slidenum">
              <a:rPr lang="en-US" smtClean="0"/>
              <a:t>33</a:t>
            </a:fld>
            <a:endParaRPr lang="en-US"/>
          </a:p>
        </p:txBody>
      </p:sp>
    </p:spTree>
    <p:extLst>
      <p:ext uri="{BB962C8B-B14F-4D97-AF65-F5344CB8AC3E}">
        <p14:creationId xmlns:p14="http://schemas.microsoft.com/office/powerpoint/2010/main" val="3717327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Marcador de número de diapositiva 184"/>
          <p:cNvSpPr>
            <a:spLocks noGrp="1"/>
          </p:cNvSpPr>
          <p:nvPr>
            <p:ph type="sldNum" sz="quarter" idx="12"/>
          </p:nvPr>
        </p:nvSpPr>
        <p:spPr/>
        <p:txBody>
          <a:bodyPr/>
          <a:lstStyle/>
          <a:p>
            <a:fld id="{B893DDF5-10A4-42B0-8B2B-0331E49407BA}" type="slidenum">
              <a:rPr lang="en-US" smtClean="0"/>
              <a:t>34</a:t>
            </a:fld>
            <a:endParaRPr lang="en-US" dirty="0"/>
          </a:p>
        </p:txBody>
      </p:sp>
      <p:sp>
        <p:nvSpPr>
          <p:cNvPr id="25" name="Título 24"/>
          <p:cNvSpPr>
            <a:spLocks noGrp="1"/>
          </p:cNvSpPr>
          <p:nvPr>
            <p:ph type="title"/>
          </p:nvPr>
        </p:nvSpPr>
        <p:spPr/>
        <p:txBody>
          <a:bodyPr>
            <a:normAutofit/>
          </a:bodyPr>
          <a:lstStyle/>
          <a:p>
            <a:r>
              <a:rPr lang="en-US" dirty="0" smtClean="0"/>
              <a:t>Big LTS template</a:t>
            </a:r>
            <a:endParaRPr lang="en-US" dirty="0"/>
          </a:p>
        </p:txBody>
      </p:sp>
      <p:sp>
        <p:nvSpPr>
          <p:cNvPr id="200" name="Arco 199"/>
          <p:cNvSpPr/>
          <p:nvPr/>
        </p:nvSpPr>
        <p:spPr>
          <a:xfrm flipH="1">
            <a:off x="1900517" y="4661636"/>
            <a:ext cx="6802144" cy="808326"/>
          </a:xfrm>
          <a:prstGeom prst="arc">
            <a:avLst>
              <a:gd name="adj1" fmla="val 10846088"/>
              <a:gd name="adj2" fmla="val 215667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CuadroTexto 200"/>
          <p:cNvSpPr txBox="1"/>
          <p:nvPr/>
        </p:nvSpPr>
        <p:spPr>
          <a:xfrm>
            <a:off x="4905449" y="266175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7" name="Arco 196"/>
          <p:cNvSpPr/>
          <p:nvPr/>
        </p:nvSpPr>
        <p:spPr>
          <a:xfrm>
            <a:off x="1913604" y="2996952"/>
            <a:ext cx="6802144" cy="808326"/>
          </a:xfrm>
          <a:prstGeom prst="arc">
            <a:avLst>
              <a:gd name="adj1" fmla="val 10846088"/>
              <a:gd name="adj2" fmla="val 2154494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0" name="CuadroTexto 179"/>
              <p:cNvSpPr txBox="1"/>
              <p:nvPr/>
            </p:nvSpPr>
            <p:spPr>
              <a:xfrm>
                <a:off x="72377" y="622333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=00</m:t>
                      </m:r>
                    </m:oMath>
                  </m:oMathPara>
                </a14:m>
                <a:endParaRPr lang="en-US" sz="1600" dirty="0"/>
              </a:p>
            </p:txBody>
          </p:sp>
        </mc:Choice>
        <mc:Fallback xmlns="">
          <p:sp>
            <p:nvSpPr>
              <p:cNvPr id="180" name="CuadroTexto 179"/>
              <p:cNvSpPr txBox="1">
                <a:spLocks noRot="1" noChangeAspect="1" noMove="1" noResize="1" noEditPoints="1" noAdjustHandles="1" noChangeArrowheads="1" noChangeShapeType="1" noTextEdit="1"/>
              </p:cNvSpPr>
              <p:nvPr/>
            </p:nvSpPr>
            <p:spPr>
              <a:xfrm>
                <a:off x="72377" y="6223339"/>
                <a:ext cx="755207" cy="246221"/>
              </a:xfrm>
              <a:prstGeom prst="rect">
                <a:avLst/>
              </a:prstGeom>
              <a:blipFill rotWithShape="0">
                <a:blip r:embed="rId3"/>
                <a:stretch>
                  <a:fillRect l="-6452" r="-4032" b="-7500"/>
                </a:stretch>
              </a:blipFill>
            </p:spPr>
            <p:txBody>
              <a:bodyPr/>
              <a:lstStyle/>
              <a:p>
                <a:r>
                  <a:rPr lang="en-US">
                    <a:noFill/>
                  </a:rPr>
                  <a:t> </a:t>
                </a:r>
              </a:p>
            </p:txBody>
          </p:sp>
        </mc:Fallback>
      </mc:AlternateContent>
      <p:sp>
        <p:nvSpPr>
          <p:cNvPr id="96" name="Arco 95"/>
          <p:cNvSpPr/>
          <p:nvPr/>
        </p:nvSpPr>
        <p:spPr>
          <a:xfrm>
            <a:off x="968843"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o 97"/>
          <p:cNvSpPr/>
          <p:nvPr/>
        </p:nvSpPr>
        <p:spPr>
          <a:xfrm>
            <a:off x="97658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o 100"/>
          <p:cNvSpPr/>
          <p:nvPr/>
        </p:nvSpPr>
        <p:spPr>
          <a:xfrm flipH="1" flipV="1">
            <a:off x="1953924"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o 102"/>
          <p:cNvSpPr/>
          <p:nvPr/>
        </p:nvSpPr>
        <p:spPr>
          <a:xfrm flipH="1" flipV="1">
            <a:off x="1964569" y="352495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Elipse 15"/>
          <p:cNvSpPr/>
          <p:nvPr/>
        </p:nvSpPr>
        <p:spPr>
          <a:xfrm>
            <a:off x="689916"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Elipse 16"/>
          <p:cNvSpPr/>
          <p:nvPr/>
        </p:nvSpPr>
        <p:spPr>
          <a:xfrm>
            <a:off x="1697916"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Elipse 17"/>
          <p:cNvSpPr/>
          <p:nvPr/>
        </p:nvSpPr>
        <p:spPr>
          <a:xfrm>
            <a:off x="169791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Elipse 18"/>
          <p:cNvSpPr/>
          <p:nvPr/>
        </p:nvSpPr>
        <p:spPr>
          <a:xfrm>
            <a:off x="68991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Arco 31"/>
          <p:cNvSpPr/>
          <p:nvPr/>
        </p:nvSpPr>
        <p:spPr>
          <a:xfrm rot="19214127">
            <a:off x="816846"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o 32"/>
          <p:cNvSpPr/>
          <p:nvPr/>
        </p:nvSpPr>
        <p:spPr>
          <a:xfrm rot="8400000">
            <a:off x="875102"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CuadroTexto 38"/>
          <p:cNvSpPr txBox="1"/>
          <p:nvPr/>
        </p:nvSpPr>
        <p:spPr>
          <a:xfrm>
            <a:off x="947442" y="3528439"/>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0" name="CuadroTexto 39"/>
          <p:cNvSpPr txBox="1"/>
          <p:nvPr/>
        </p:nvSpPr>
        <p:spPr>
          <a:xfrm>
            <a:off x="1366147" y="381620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1" name="CuadroTexto 40"/>
          <p:cNvSpPr txBox="1"/>
          <p:nvPr/>
        </p:nvSpPr>
        <p:spPr>
          <a:xfrm>
            <a:off x="369834" y="494116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42" name="Arco 41"/>
          <p:cNvSpPr/>
          <p:nvPr/>
        </p:nvSpPr>
        <p:spPr>
          <a:xfrm rot="16200000">
            <a:off x="108496"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o 42"/>
          <p:cNvSpPr/>
          <p:nvPr/>
        </p:nvSpPr>
        <p:spPr>
          <a:xfrm rot="5400000">
            <a:off x="183204"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CuadroTexto 43"/>
          <p:cNvSpPr txBox="1"/>
          <p:nvPr/>
        </p:nvSpPr>
        <p:spPr>
          <a:xfrm>
            <a:off x="879674" y="494702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8" name="Arco 67"/>
          <p:cNvSpPr/>
          <p:nvPr/>
        </p:nvSpPr>
        <p:spPr>
          <a:xfrm rot="16200000">
            <a:off x="1114758"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o 68"/>
          <p:cNvSpPr/>
          <p:nvPr/>
        </p:nvSpPr>
        <p:spPr>
          <a:xfrm rot="5400000">
            <a:off x="1189466"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o 69"/>
          <p:cNvSpPr/>
          <p:nvPr/>
        </p:nvSpPr>
        <p:spPr>
          <a:xfrm rot="19214127">
            <a:off x="813777"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o 70"/>
          <p:cNvSpPr/>
          <p:nvPr/>
        </p:nvSpPr>
        <p:spPr>
          <a:xfrm rot="8400000">
            <a:off x="87203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Elipse 83"/>
          <p:cNvSpPr/>
          <p:nvPr/>
        </p:nvSpPr>
        <p:spPr>
          <a:xfrm>
            <a:off x="2993268"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Elipse 84"/>
          <p:cNvSpPr/>
          <p:nvPr/>
        </p:nvSpPr>
        <p:spPr>
          <a:xfrm>
            <a:off x="4001268"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Elipse 85"/>
          <p:cNvSpPr/>
          <p:nvPr/>
        </p:nvSpPr>
        <p:spPr>
          <a:xfrm>
            <a:off x="400126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Elipse 86"/>
          <p:cNvSpPr/>
          <p:nvPr/>
        </p:nvSpPr>
        <p:spPr>
          <a:xfrm>
            <a:off x="2993268" y="58052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Arco 87"/>
          <p:cNvSpPr/>
          <p:nvPr/>
        </p:nvSpPr>
        <p:spPr>
          <a:xfrm rot="19214127">
            <a:off x="3120198"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o 88"/>
          <p:cNvSpPr/>
          <p:nvPr/>
        </p:nvSpPr>
        <p:spPr>
          <a:xfrm rot="8400000">
            <a:off x="3178454"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o 89"/>
          <p:cNvSpPr/>
          <p:nvPr/>
        </p:nvSpPr>
        <p:spPr>
          <a:xfrm rot="16200000">
            <a:off x="2411848"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o 90"/>
          <p:cNvSpPr/>
          <p:nvPr/>
        </p:nvSpPr>
        <p:spPr>
          <a:xfrm rot="5400000">
            <a:off x="2486556"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o 91"/>
          <p:cNvSpPr/>
          <p:nvPr/>
        </p:nvSpPr>
        <p:spPr>
          <a:xfrm rot="16200000">
            <a:off x="3418110"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o 92"/>
          <p:cNvSpPr/>
          <p:nvPr/>
        </p:nvSpPr>
        <p:spPr>
          <a:xfrm rot="5400000">
            <a:off x="3492818"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o 93"/>
          <p:cNvSpPr/>
          <p:nvPr/>
        </p:nvSpPr>
        <p:spPr>
          <a:xfrm rot="19214127">
            <a:off x="311712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o 94"/>
          <p:cNvSpPr/>
          <p:nvPr/>
        </p:nvSpPr>
        <p:spPr>
          <a:xfrm rot="8400000">
            <a:off x="3175385"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Elipse 103"/>
          <p:cNvSpPr/>
          <p:nvPr/>
        </p:nvSpPr>
        <p:spPr>
          <a:xfrm>
            <a:off x="5292502"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Elipse 104"/>
          <p:cNvSpPr/>
          <p:nvPr/>
        </p:nvSpPr>
        <p:spPr>
          <a:xfrm>
            <a:off x="6300502"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Elipse 105"/>
          <p:cNvSpPr/>
          <p:nvPr/>
        </p:nvSpPr>
        <p:spPr>
          <a:xfrm>
            <a:off x="6300502"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Elipse 106"/>
          <p:cNvSpPr/>
          <p:nvPr/>
        </p:nvSpPr>
        <p:spPr>
          <a:xfrm>
            <a:off x="5292502"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Arco 107"/>
          <p:cNvSpPr/>
          <p:nvPr/>
        </p:nvSpPr>
        <p:spPr>
          <a:xfrm rot="19214127">
            <a:off x="5419432"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o 108"/>
          <p:cNvSpPr/>
          <p:nvPr/>
        </p:nvSpPr>
        <p:spPr>
          <a:xfrm rot="8400000">
            <a:off x="5477688"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o 109"/>
          <p:cNvSpPr/>
          <p:nvPr/>
        </p:nvSpPr>
        <p:spPr>
          <a:xfrm rot="16200000">
            <a:off x="4711082"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o 110"/>
          <p:cNvSpPr/>
          <p:nvPr/>
        </p:nvSpPr>
        <p:spPr>
          <a:xfrm rot="5400000">
            <a:off x="4785790"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o 111"/>
          <p:cNvSpPr/>
          <p:nvPr/>
        </p:nvSpPr>
        <p:spPr>
          <a:xfrm rot="16200000">
            <a:off x="5717344"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o 112"/>
          <p:cNvSpPr/>
          <p:nvPr/>
        </p:nvSpPr>
        <p:spPr>
          <a:xfrm rot="5400000">
            <a:off x="5792052"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o 113"/>
          <p:cNvSpPr/>
          <p:nvPr/>
        </p:nvSpPr>
        <p:spPr>
          <a:xfrm rot="19214127">
            <a:off x="5416363"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o 114"/>
          <p:cNvSpPr/>
          <p:nvPr/>
        </p:nvSpPr>
        <p:spPr>
          <a:xfrm rot="8400000">
            <a:off x="5474619"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Elipse 115"/>
          <p:cNvSpPr/>
          <p:nvPr/>
        </p:nvSpPr>
        <p:spPr>
          <a:xfrm>
            <a:off x="7595854"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Elipse 116"/>
          <p:cNvSpPr/>
          <p:nvPr/>
        </p:nvSpPr>
        <p:spPr>
          <a:xfrm>
            <a:off x="8603854"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Elipse 117"/>
          <p:cNvSpPr/>
          <p:nvPr/>
        </p:nvSpPr>
        <p:spPr>
          <a:xfrm>
            <a:off x="8603854"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Elipse 118"/>
          <p:cNvSpPr/>
          <p:nvPr/>
        </p:nvSpPr>
        <p:spPr>
          <a:xfrm>
            <a:off x="7595854"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Arco 119"/>
          <p:cNvSpPr/>
          <p:nvPr/>
        </p:nvSpPr>
        <p:spPr>
          <a:xfrm rot="19214127">
            <a:off x="7722784"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o 120"/>
          <p:cNvSpPr/>
          <p:nvPr/>
        </p:nvSpPr>
        <p:spPr>
          <a:xfrm rot="8400000">
            <a:off x="7781040"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o 121"/>
          <p:cNvSpPr/>
          <p:nvPr/>
        </p:nvSpPr>
        <p:spPr>
          <a:xfrm rot="16200000">
            <a:off x="7014434"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o 122"/>
          <p:cNvSpPr/>
          <p:nvPr/>
        </p:nvSpPr>
        <p:spPr>
          <a:xfrm rot="5400000">
            <a:off x="7089142"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o 123"/>
          <p:cNvSpPr/>
          <p:nvPr/>
        </p:nvSpPr>
        <p:spPr>
          <a:xfrm rot="16200000">
            <a:off x="8020696"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o 124"/>
          <p:cNvSpPr/>
          <p:nvPr/>
        </p:nvSpPr>
        <p:spPr>
          <a:xfrm rot="5400000">
            <a:off x="8095404"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o 125"/>
          <p:cNvSpPr/>
          <p:nvPr/>
        </p:nvSpPr>
        <p:spPr>
          <a:xfrm rot="19214127">
            <a:off x="7719715"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Arco 126"/>
          <p:cNvSpPr/>
          <p:nvPr/>
        </p:nvSpPr>
        <p:spPr>
          <a:xfrm rot="8400000">
            <a:off x="7777971"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o 127"/>
          <p:cNvSpPr/>
          <p:nvPr/>
        </p:nvSpPr>
        <p:spPr>
          <a:xfrm>
            <a:off x="5571429"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o 129"/>
          <p:cNvSpPr/>
          <p:nvPr/>
        </p:nvSpPr>
        <p:spPr>
          <a:xfrm>
            <a:off x="5579174"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o 131"/>
          <p:cNvSpPr/>
          <p:nvPr/>
        </p:nvSpPr>
        <p:spPr>
          <a:xfrm>
            <a:off x="6575099" y="505378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Arco 133"/>
          <p:cNvSpPr/>
          <p:nvPr/>
        </p:nvSpPr>
        <p:spPr>
          <a:xfrm>
            <a:off x="6585744" y="338957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Arco 135"/>
          <p:cNvSpPr/>
          <p:nvPr/>
        </p:nvSpPr>
        <p:spPr>
          <a:xfrm>
            <a:off x="3271188"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Arco 138"/>
          <p:cNvSpPr/>
          <p:nvPr/>
        </p:nvSpPr>
        <p:spPr>
          <a:xfrm flipH="1" flipV="1">
            <a:off x="3260344" y="596785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o 140"/>
          <p:cNvSpPr/>
          <p:nvPr/>
        </p:nvSpPr>
        <p:spPr>
          <a:xfrm flipH="1" flipV="1">
            <a:off x="4256269" y="518578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o 141"/>
          <p:cNvSpPr/>
          <p:nvPr/>
        </p:nvSpPr>
        <p:spPr>
          <a:xfrm>
            <a:off x="4285503" y="338619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CuadroTexto 145"/>
          <p:cNvSpPr txBox="1"/>
          <p:nvPr/>
        </p:nvSpPr>
        <p:spPr>
          <a:xfrm>
            <a:off x="974741" y="5219109"/>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7" name="CuadroTexto 146"/>
          <p:cNvSpPr txBox="1"/>
          <p:nvPr/>
        </p:nvSpPr>
        <p:spPr>
          <a:xfrm>
            <a:off x="1417540" y="545617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8" name="CuadroTexto 147"/>
          <p:cNvSpPr txBox="1"/>
          <p:nvPr/>
        </p:nvSpPr>
        <p:spPr>
          <a:xfrm>
            <a:off x="1389000" y="420215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49" name="CuadroTexto 148"/>
          <p:cNvSpPr txBox="1"/>
          <p:nvPr/>
        </p:nvSpPr>
        <p:spPr>
          <a:xfrm>
            <a:off x="1898461" y="420336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0" name="CuadroTexto 149"/>
          <p:cNvSpPr txBox="1"/>
          <p:nvPr/>
        </p:nvSpPr>
        <p:spPr>
          <a:xfrm>
            <a:off x="3130951" y="364834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1" name="CuadroTexto 150"/>
          <p:cNvSpPr txBox="1"/>
          <p:nvPr/>
        </p:nvSpPr>
        <p:spPr>
          <a:xfrm>
            <a:off x="3634300" y="386104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2" name="CuadroTexto 151"/>
          <p:cNvSpPr txBox="1"/>
          <p:nvPr/>
        </p:nvSpPr>
        <p:spPr>
          <a:xfrm>
            <a:off x="2699277" y="485444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3" name="CuadroTexto 152"/>
          <p:cNvSpPr txBox="1"/>
          <p:nvPr/>
        </p:nvSpPr>
        <p:spPr>
          <a:xfrm>
            <a:off x="3177049" y="48468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4" name="CuadroTexto 153"/>
          <p:cNvSpPr txBox="1"/>
          <p:nvPr/>
        </p:nvSpPr>
        <p:spPr>
          <a:xfrm>
            <a:off x="3270932" y="52242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5" name="CuadroTexto 154"/>
          <p:cNvSpPr txBox="1"/>
          <p:nvPr/>
        </p:nvSpPr>
        <p:spPr>
          <a:xfrm>
            <a:off x="3698376" y="5493262"/>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6" name="CuadroTexto 155"/>
          <p:cNvSpPr txBox="1"/>
          <p:nvPr/>
        </p:nvSpPr>
        <p:spPr>
          <a:xfrm>
            <a:off x="3707458" y="423713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7" name="CuadroTexto 156"/>
          <p:cNvSpPr txBox="1"/>
          <p:nvPr/>
        </p:nvSpPr>
        <p:spPr>
          <a:xfrm>
            <a:off x="4179729" y="422624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8" name="CuadroTexto 157"/>
          <p:cNvSpPr txBox="1"/>
          <p:nvPr/>
        </p:nvSpPr>
        <p:spPr>
          <a:xfrm>
            <a:off x="5453808" y="364462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9" name="CuadroTexto 158"/>
          <p:cNvSpPr txBox="1"/>
          <p:nvPr/>
        </p:nvSpPr>
        <p:spPr>
          <a:xfrm>
            <a:off x="5946052" y="385175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0" name="CuadroTexto 159"/>
          <p:cNvSpPr txBox="1"/>
          <p:nvPr/>
        </p:nvSpPr>
        <p:spPr>
          <a:xfrm>
            <a:off x="5012686" y="484977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1" name="CuadroTexto 160"/>
          <p:cNvSpPr txBox="1"/>
          <p:nvPr/>
        </p:nvSpPr>
        <p:spPr>
          <a:xfrm>
            <a:off x="5465899" y="484153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2" name="CuadroTexto 161"/>
          <p:cNvSpPr txBox="1"/>
          <p:nvPr/>
        </p:nvSpPr>
        <p:spPr>
          <a:xfrm>
            <a:off x="5534883" y="5252080"/>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3" name="CuadroTexto 162"/>
          <p:cNvSpPr txBox="1"/>
          <p:nvPr/>
        </p:nvSpPr>
        <p:spPr>
          <a:xfrm>
            <a:off x="6028211" y="544993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4" name="CuadroTexto 163"/>
          <p:cNvSpPr txBox="1"/>
          <p:nvPr/>
        </p:nvSpPr>
        <p:spPr>
          <a:xfrm>
            <a:off x="6003539" y="424448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5" name="CuadroTexto 164"/>
          <p:cNvSpPr txBox="1"/>
          <p:nvPr/>
        </p:nvSpPr>
        <p:spPr>
          <a:xfrm>
            <a:off x="6473934" y="4223410"/>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6" name="CuadroTexto 165"/>
          <p:cNvSpPr txBox="1"/>
          <p:nvPr/>
        </p:nvSpPr>
        <p:spPr>
          <a:xfrm>
            <a:off x="7726954" y="364462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7" name="CuadroTexto 166"/>
          <p:cNvSpPr txBox="1"/>
          <p:nvPr/>
        </p:nvSpPr>
        <p:spPr>
          <a:xfrm>
            <a:off x="8250308" y="385175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8" name="CuadroTexto 167"/>
          <p:cNvSpPr txBox="1"/>
          <p:nvPr/>
        </p:nvSpPr>
        <p:spPr>
          <a:xfrm>
            <a:off x="7295085"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9" name="CuadroTexto 168"/>
          <p:cNvSpPr txBox="1"/>
          <p:nvPr/>
        </p:nvSpPr>
        <p:spPr>
          <a:xfrm>
            <a:off x="7763634"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0" name="CuadroTexto 169"/>
          <p:cNvSpPr txBox="1"/>
          <p:nvPr/>
        </p:nvSpPr>
        <p:spPr>
          <a:xfrm>
            <a:off x="7902458" y="517093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1" name="CuadroTexto 170"/>
          <p:cNvSpPr txBox="1"/>
          <p:nvPr/>
        </p:nvSpPr>
        <p:spPr>
          <a:xfrm>
            <a:off x="8352725" y="545037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2" name="CuadroTexto 171"/>
          <p:cNvSpPr txBox="1"/>
          <p:nvPr/>
        </p:nvSpPr>
        <p:spPr>
          <a:xfrm>
            <a:off x="8311408" y="4211296"/>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3" name="CuadroTexto 172"/>
          <p:cNvSpPr txBox="1"/>
          <p:nvPr/>
        </p:nvSpPr>
        <p:spPr>
          <a:xfrm>
            <a:off x="8781823" y="419889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4" name="CuadroTexto 173"/>
          <p:cNvSpPr txBox="1"/>
          <p:nvPr/>
        </p:nvSpPr>
        <p:spPr>
          <a:xfrm>
            <a:off x="1864988" y="574578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5" name="CuadroTexto 174"/>
          <p:cNvSpPr txBox="1"/>
          <p:nvPr/>
        </p:nvSpPr>
        <p:spPr>
          <a:xfrm>
            <a:off x="2717109" y="324918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6" name="CuadroTexto 175"/>
          <p:cNvSpPr txBox="1"/>
          <p:nvPr/>
        </p:nvSpPr>
        <p:spPr>
          <a:xfrm>
            <a:off x="2462207" y="515037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81" name="CuadroTexto 180"/>
              <p:cNvSpPr txBox="1"/>
              <p:nvPr/>
            </p:nvSpPr>
            <p:spPr>
              <a:xfrm>
                <a:off x="994398" y="5971746"/>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=01</m:t>
                      </m:r>
                    </m:oMath>
                  </m:oMathPara>
                </a14:m>
                <a:endParaRPr lang="en-US" sz="1600" dirty="0"/>
              </a:p>
            </p:txBody>
          </p:sp>
        </mc:Choice>
        <mc:Fallback xmlns="">
          <p:sp>
            <p:nvSpPr>
              <p:cNvPr id="181" name="CuadroTexto 180"/>
              <p:cNvSpPr txBox="1">
                <a:spLocks noRot="1" noChangeAspect="1" noMove="1" noResize="1" noEditPoints="1" noAdjustHandles="1" noChangeArrowheads="1" noChangeShapeType="1" noTextEdit="1"/>
              </p:cNvSpPr>
              <p:nvPr/>
            </p:nvSpPr>
            <p:spPr>
              <a:xfrm>
                <a:off x="994398" y="5971746"/>
                <a:ext cx="745589" cy="246221"/>
              </a:xfrm>
              <a:prstGeom prst="rect">
                <a:avLst/>
              </a:prstGeom>
              <a:blipFill rotWithShape="0">
                <a:blip r:embed="rId4"/>
                <a:stretch>
                  <a:fillRect l="-6557" r="-573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CuadroTexto 182"/>
              <p:cNvSpPr txBox="1"/>
              <p:nvPr/>
            </p:nvSpPr>
            <p:spPr>
              <a:xfrm>
                <a:off x="5063723" y="6135107"/>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=10</m:t>
                      </m:r>
                    </m:oMath>
                  </m:oMathPara>
                </a14:m>
                <a:endParaRPr lang="en-US" sz="1600" dirty="0"/>
              </a:p>
            </p:txBody>
          </p:sp>
        </mc:Choice>
        <mc:Fallback xmlns="">
          <p:sp>
            <p:nvSpPr>
              <p:cNvPr id="183" name="CuadroTexto 182"/>
              <p:cNvSpPr txBox="1">
                <a:spLocks noRot="1" noChangeAspect="1" noMove="1" noResize="1" noEditPoints="1" noAdjustHandles="1" noChangeArrowheads="1" noChangeShapeType="1" noTextEdit="1"/>
              </p:cNvSpPr>
              <p:nvPr/>
            </p:nvSpPr>
            <p:spPr>
              <a:xfrm>
                <a:off x="5063723" y="6135107"/>
                <a:ext cx="745589" cy="246221"/>
              </a:xfrm>
              <a:prstGeom prst="rect">
                <a:avLst/>
              </a:prstGeom>
              <a:blipFill rotWithShape="0">
                <a:blip r:embed="rId5"/>
                <a:stretch>
                  <a:fillRect l="-6557" r="-4918" b="-21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CuadroTexto 183"/>
              <p:cNvSpPr txBox="1"/>
              <p:nvPr/>
            </p:nvSpPr>
            <p:spPr>
              <a:xfrm>
                <a:off x="7929377" y="5972340"/>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=11</m:t>
                      </m:r>
                    </m:oMath>
                  </m:oMathPara>
                </a14:m>
                <a:endParaRPr lang="en-US" sz="1600" dirty="0"/>
              </a:p>
            </p:txBody>
          </p:sp>
        </mc:Choice>
        <mc:Fallback xmlns="">
          <p:sp>
            <p:nvSpPr>
              <p:cNvPr id="184" name="CuadroTexto 183"/>
              <p:cNvSpPr txBox="1">
                <a:spLocks noRot="1" noChangeAspect="1" noMove="1" noResize="1" noEditPoints="1" noAdjustHandles="1" noChangeArrowheads="1" noChangeShapeType="1" noTextEdit="1"/>
              </p:cNvSpPr>
              <p:nvPr/>
            </p:nvSpPr>
            <p:spPr>
              <a:xfrm>
                <a:off x="7929377" y="5972340"/>
                <a:ext cx="745589" cy="246221"/>
              </a:xfrm>
              <a:prstGeom prst="rect">
                <a:avLst/>
              </a:prstGeom>
              <a:blipFill rotWithShape="0">
                <a:blip r:embed="rId6"/>
                <a:stretch>
                  <a:fillRect l="-6557" r="-4918" b="-25000"/>
                </a:stretch>
              </a:blipFill>
            </p:spPr>
            <p:txBody>
              <a:bodyPr/>
              <a:lstStyle/>
              <a:p>
                <a:r>
                  <a:rPr lang="en-US">
                    <a:noFill/>
                  </a:rPr>
                  <a:t> </a:t>
                </a:r>
              </a:p>
            </p:txBody>
          </p:sp>
        </mc:Fallback>
      </mc:AlternateContent>
      <p:sp>
        <p:nvSpPr>
          <p:cNvPr id="186" name="CuadroTexto 185"/>
          <p:cNvSpPr txBox="1"/>
          <p:nvPr/>
        </p:nvSpPr>
        <p:spPr>
          <a:xfrm>
            <a:off x="2113634" y="380189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87" name="CuadroTexto 186"/>
          <p:cNvSpPr txBox="1"/>
          <p:nvPr/>
        </p:nvSpPr>
        <p:spPr>
          <a:xfrm>
            <a:off x="4095903" y="5707508"/>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88" name="CuadroTexto 187"/>
          <p:cNvSpPr txBox="1"/>
          <p:nvPr/>
        </p:nvSpPr>
        <p:spPr>
          <a:xfrm>
            <a:off x="5040475" y="3058674"/>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89" name="CuadroTexto 188"/>
          <p:cNvSpPr txBox="1"/>
          <p:nvPr/>
        </p:nvSpPr>
        <p:spPr>
          <a:xfrm>
            <a:off x="4815703" y="513481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0" name="CuadroTexto 189"/>
          <p:cNvSpPr txBox="1"/>
          <p:nvPr/>
        </p:nvSpPr>
        <p:spPr>
          <a:xfrm>
            <a:off x="4286498"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2" name="Arco 191"/>
          <p:cNvSpPr/>
          <p:nvPr/>
        </p:nvSpPr>
        <p:spPr>
          <a:xfrm flipV="1">
            <a:off x="617460" y="4060834"/>
            <a:ext cx="7274245" cy="808326"/>
          </a:xfrm>
          <a:prstGeom prst="arc">
            <a:avLst>
              <a:gd name="adj1" fmla="val 10713516"/>
              <a:gd name="adj2" fmla="val 7903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Arco 198"/>
          <p:cNvSpPr/>
          <p:nvPr/>
        </p:nvSpPr>
        <p:spPr>
          <a:xfrm flipH="1" flipV="1">
            <a:off x="640650" y="5723116"/>
            <a:ext cx="7274245" cy="808326"/>
          </a:xfrm>
          <a:prstGeom prst="arc">
            <a:avLst>
              <a:gd name="adj1" fmla="val 10716183"/>
              <a:gd name="adj2" fmla="val 9563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CuadroTexto 201"/>
          <p:cNvSpPr txBox="1"/>
          <p:nvPr/>
        </p:nvSpPr>
        <p:spPr>
          <a:xfrm>
            <a:off x="4751011" y="4350393"/>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3" name="CuadroTexto 202"/>
          <p:cNvSpPr txBox="1"/>
          <p:nvPr/>
        </p:nvSpPr>
        <p:spPr>
          <a:xfrm>
            <a:off x="7327223" y="331464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4" name="CuadroTexto 203"/>
          <p:cNvSpPr txBox="1"/>
          <p:nvPr/>
        </p:nvSpPr>
        <p:spPr>
          <a:xfrm>
            <a:off x="6604164" y="384165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5" name="CuadroTexto 204"/>
          <p:cNvSpPr txBox="1"/>
          <p:nvPr/>
        </p:nvSpPr>
        <p:spPr>
          <a:xfrm>
            <a:off x="6497490"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6" name="CuadroTexto 205"/>
          <p:cNvSpPr txBox="1"/>
          <p:nvPr/>
        </p:nvSpPr>
        <p:spPr>
          <a:xfrm>
            <a:off x="7147221" y="4949704"/>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7" name="CuadroTexto 206"/>
          <p:cNvSpPr txBox="1"/>
          <p:nvPr/>
        </p:nvSpPr>
        <p:spPr>
          <a:xfrm>
            <a:off x="4164029" y="6217967"/>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208" name="CuadroTexto 207"/>
          <p:cNvSpPr txBox="1"/>
          <p:nvPr/>
        </p:nvSpPr>
        <p:spPr>
          <a:xfrm>
            <a:off x="4563461" y="4774846"/>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82" name="CuadroTexto 181"/>
              <p:cNvSpPr txBox="1"/>
              <p:nvPr/>
            </p:nvSpPr>
            <p:spPr>
              <a:xfrm>
                <a:off x="2758157" y="6130375"/>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m:t>
                      </m:r>
                      <m:r>
                        <a:rPr lang="es-ES" sz="1600" b="0" i="0" smtClean="0">
                          <a:latin typeface="Cambria Math" panose="02040503050406030204" pitchFamily="18" charset="0"/>
                        </a:rPr>
                        <m:t>0</m:t>
                      </m:r>
                    </m:oMath>
                  </m:oMathPara>
                </a14:m>
                <a:endParaRPr lang="en-US" sz="1600" dirty="0"/>
              </a:p>
            </p:txBody>
          </p:sp>
        </mc:Choice>
        <mc:Fallback xmlns="">
          <p:sp>
            <p:nvSpPr>
              <p:cNvPr id="182" name="CuadroTexto 181"/>
              <p:cNvSpPr txBox="1">
                <a:spLocks noRot="1" noChangeAspect="1" noMove="1" noResize="1" noEditPoints="1" noAdjustHandles="1" noChangeArrowheads="1" noChangeShapeType="1" noTextEdit="1"/>
              </p:cNvSpPr>
              <p:nvPr/>
            </p:nvSpPr>
            <p:spPr>
              <a:xfrm>
                <a:off x="2758157" y="6130375"/>
                <a:ext cx="745589" cy="246221"/>
              </a:xfrm>
              <a:prstGeom prst="rect">
                <a:avLst/>
              </a:prstGeom>
              <a:blipFill rotWithShape="0">
                <a:blip r:embed="rId7"/>
                <a:stretch>
                  <a:fillRect l="-6504" r="-487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CuadroTexto 128"/>
              <p:cNvSpPr txBox="1"/>
              <p:nvPr/>
            </p:nvSpPr>
            <p:spPr>
              <a:xfrm>
                <a:off x="43323" y="3910797"/>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=10</m:t>
                      </m:r>
                    </m:oMath>
                  </m:oMathPara>
                </a14:m>
                <a:endParaRPr lang="en-US" sz="1600" dirty="0"/>
              </a:p>
            </p:txBody>
          </p:sp>
        </mc:Choice>
        <mc:Fallback xmlns="">
          <p:sp>
            <p:nvSpPr>
              <p:cNvPr id="129" name="CuadroTexto 128"/>
              <p:cNvSpPr txBox="1">
                <a:spLocks noRot="1" noChangeAspect="1" noMove="1" noResize="1" noEditPoints="1" noAdjustHandles="1" noChangeArrowheads="1" noChangeShapeType="1" noTextEdit="1"/>
              </p:cNvSpPr>
              <p:nvPr/>
            </p:nvSpPr>
            <p:spPr>
              <a:xfrm>
                <a:off x="43323" y="3910797"/>
                <a:ext cx="755207" cy="246221"/>
              </a:xfrm>
              <a:prstGeom prst="rect">
                <a:avLst/>
              </a:prstGeom>
              <a:blipFill rotWithShape="0">
                <a:blip r:embed="rId8"/>
                <a:stretch>
                  <a:fillRect l="-6452" r="-4839"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CuadroTexto 130"/>
              <p:cNvSpPr txBox="1"/>
              <p:nvPr/>
            </p:nvSpPr>
            <p:spPr>
              <a:xfrm>
                <a:off x="960491" y="3086094"/>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=11</m:t>
                      </m:r>
                    </m:oMath>
                  </m:oMathPara>
                </a14:m>
                <a:endParaRPr lang="en-US" sz="1600" dirty="0"/>
              </a:p>
            </p:txBody>
          </p:sp>
        </mc:Choice>
        <mc:Fallback xmlns="">
          <p:sp>
            <p:nvSpPr>
              <p:cNvPr id="131" name="CuadroTexto 130"/>
              <p:cNvSpPr txBox="1">
                <a:spLocks noRot="1" noChangeAspect="1" noMove="1" noResize="1" noEditPoints="1" noAdjustHandles="1" noChangeArrowheads="1" noChangeShapeType="1" noTextEdit="1"/>
              </p:cNvSpPr>
              <p:nvPr/>
            </p:nvSpPr>
            <p:spPr>
              <a:xfrm>
                <a:off x="960491" y="3086094"/>
                <a:ext cx="755207" cy="246221"/>
              </a:xfrm>
              <a:prstGeom prst="rect">
                <a:avLst/>
              </a:prstGeom>
              <a:blipFill rotWithShape="0">
                <a:blip r:embed="rId9"/>
                <a:stretch>
                  <a:fillRect l="-6504" r="-487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CuadroTexto 132"/>
              <p:cNvSpPr txBox="1"/>
              <p:nvPr/>
            </p:nvSpPr>
            <p:spPr>
              <a:xfrm>
                <a:off x="1005823" y="478835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=01</m:t>
                      </m:r>
                    </m:oMath>
                  </m:oMathPara>
                </a14:m>
                <a:endParaRPr lang="en-US" sz="1600" dirty="0"/>
              </a:p>
            </p:txBody>
          </p:sp>
        </mc:Choice>
        <mc:Fallback xmlns="">
          <p:sp>
            <p:nvSpPr>
              <p:cNvPr id="133" name="CuadroTexto 132"/>
              <p:cNvSpPr txBox="1">
                <a:spLocks noRot="1" noChangeAspect="1" noMove="1" noResize="1" noEditPoints="1" noAdjustHandles="1" noChangeArrowheads="1" noChangeShapeType="1" noTextEdit="1"/>
              </p:cNvSpPr>
              <p:nvPr/>
            </p:nvSpPr>
            <p:spPr>
              <a:xfrm>
                <a:off x="1005823" y="4788359"/>
                <a:ext cx="755207" cy="246221"/>
              </a:xfrm>
              <a:prstGeom prst="rect">
                <a:avLst/>
              </a:prstGeom>
              <a:blipFill rotWithShape="0">
                <a:blip r:embed="rId10"/>
                <a:stretch>
                  <a:fillRect l="-6452" r="-4032" b="-4878"/>
                </a:stretch>
              </a:blipFill>
            </p:spPr>
            <p:txBody>
              <a:bodyPr/>
              <a:lstStyle/>
              <a:p>
                <a:r>
                  <a:rPr lang="en-US">
                    <a:noFill/>
                  </a:rPr>
                  <a:t> </a:t>
                </a:r>
              </a:p>
            </p:txBody>
          </p:sp>
        </mc:Fallback>
      </mc:AlternateContent>
    </p:spTree>
    <p:extLst>
      <p:ext uri="{BB962C8B-B14F-4D97-AF65-F5344CB8AC3E}">
        <p14:creationId xmlns:p14="http://schemas.microsoft.com/office/powerpoint/2010/main" val="1426091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Snippet 2</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35</a:t>
            </a:fld>
            <a:endParaRPr lang="en-US"/>
          </a:p>
        </p:txBody>
      </p:sp>
      <p:grpSp>
        <p:nvGrpSpPr>
          <p:cNvPr id="5" name="Grupo 4"/>
          <p:cNvGrpSpPr/>
          <p:nvPr/>
        </p:nvGrpSpPr>
        <p:grpSpPr>
          <a:xfrm>
            <a:off x="971600" y="1772816"/>
            <a:ext cx="2159312" cy="1824403"/>
            <a:chOff x="3564816" y="1772816"/>
            <a:chExt cx="2159312" cy="1824403"/>
          </a:xfrm>
        </p:grpSpPr>
        <p:sp>
          <p:nvSpPr>
            <p:cNvPr id="6" name="Elipse 5"/>
            <p:cNvSpPr/>
            <p:nvPr/>
          </p:nvSpPr>
          <p:spPr>
            <a:xfrm>
              <a:off x="4839841" y="1772816"/>
              <a:ext cx="288032" cy="28803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Conector recto de flecha 6"/>
            <p:cNvCxnSpPr>
              <a:stCxn id="6" idx="2"/>
              <a:endCxn id="11" idx="6"/>
            </p:cNvCxnSpPr>
            <p:nvPr/>
          </p:nvCxnSpPr>
          <p:spPr>
            <a:xfrm flipH="1">
              <a:off x="3852848" y="1916832"/>
              <a:ext cx="9869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CuadroTexto 7"/>
            <p:cNvSpPr txBox="1"/>
            <p:nvPr/>
          </p:nvSpPr>
          <p:spPr>
            <a:xfrm>
              <a:off x="4108807" y="18257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9" name="Conector recto de flecha 8"/>
            <p:cNvCxnSpPr>
              <a:stCxn id="6" idx="5"/>
              <a:endCxn id="10" idx="1"/>
            </p:cNvCxnSpPr>
            <p:nvPr/>
          </p:nvCxnSpPr>
          <p:spPr>
            <a:xfrm>
              <a:off x="5085692" y="2018667"/>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Elipse 9"/>
            <p:cNvSpPr/>
            <p:nvPr/>
          </p:nvSpPr>
          <p:spPr>
            <a:xfrm>
              <a:off x="5436096" y="230816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Elipse 10"/>
            <p:cNvSpPr/>
            <p:nvPr/>
          </p:nvSpPr>
          <p:spPr>
            <a:xfrm>
              <a:off x="3564816" y="177281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CuadroTexto 11"/>
            <p:cNvSpPr txBox="1"/>
            <p:nvPr/>
          </p:nvSpPr>
          <p:spPr>
            <a:xfrm>
              <a:off x="5220072" y="184922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3" name="Elipse 12"/>
            <p:cNvSpPr/>
            <p:nvPr/>
          </p:nvSpPr>
          <p:spPr>
            <a:xfrm>
              <a:off x="4839841" y="28490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Conector recto de flecha 13"/>
            <p:cNvCxnSpPr/>
            <p:nvPr/>
          </p:nvCxnSpPr>
          <p:spPr>
            <a:xfrm flipH="1">
              <a:off x="5099076" y="2564904"/>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CuadroTexto 14"/>
            <p:cNvSpPr txBox="1"/>
            <p:nvPr/>
          </p:nvSpPr>
          <p:spPr>
            <a:xfrm>
              <a:off x="5258505" y="2623766"/>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16" name="Conector recto de flecha 15"/>
            <p:cNvCxnSpPr>
              <a:stCxn id="17" idx="5"/>
              <a:endCxn id="6" idx="3"/>
            </p:cNvCxnSpPr>
            <p:nvPr/>
          </p:nvCxnSpPr>
          <p:spPr>
            <a:xfrm flipV="1">
              <a:off x="4572442" y="2018667"/>
              <a:ext cx="309580" cy="330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Elipse 16"/>
            <p:cNvSpPr/>
            <p:nvPr/>
          </p:nvSpPr>
          <p:spPr>
            <a:xfrm flipV="1">
              <a:off x="4326591" y="230669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CuadroTexto 17"/>
            <p:cNvSpPr txBox="1"/>
            <p:nvPr/>
          </p:nvSpPr>
          <p:spPr>
            <a:xfrm>
              <a:off x="4654947" y="2443968"/>
              <a:ext cx="439544"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b−</a:t>
              </a:r>
            </a:p>
          </p:txBody>
        </p:sp>
        <p:cxnSp>
          <p:nvCxnSpPr>
            <p:cNvPr id="19" name="Conector recto de flecha 18"/>
            <p:cNvCxnSpPr>
              <a:endCxn id="17" idx="7"/>
            </p:cNvCxnSpPr>
            <p:nvPr/>
          </p:nvCxnSpPr>
          <p:spPr>
            <a:xfrm flipH="1" flipV="1">
              <a:off x="4572442" y="2552550"/>
              <a:ext cx="294168" cy="3470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p:cNvCxnSpPr>
              <a:stCxn id="11" idx="4"/>
              <a:endCxn id="21" idx="0"/>
            </p:cNvCxnSpPr>
            <p:nvPr/>
          </p:nvCxnSpPr>
          <p:spPr>
            <a:xfrm>
              <a:off x="3708832" y="2060848"/>
              <a:ext cx="0" cy="3843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Elipse 20"/>
            <p:cNvSpPr/>
            <p:nvPr/>
          </p:nvSpPr>
          <p:spPr>
            <a:xfrm>
              <a:off x="3564816" y="244519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CuadroTexto 21"/>
            <p:cNvSpPr txBox="1"/>
            <p:nvPr/>
          </p:nvSpPr>
          <p:spPr>
            <a:xfrm>
              <a:off x="3711358" y="1991902"/>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23" name="Conector recto de flecha 22"/>
            <p:cNvCxnSpPr>
              <a:endCxn id="24" idx="0"/>
            </p:cNvCxnSpPr>
            <p:nvPr/>
          </p:nvCxnSpPr>
          <p:spPr>
            <a:xfrm>
              <a:off x="3708832" y="2746896"/>
              <a:ext cx="0" cy="3843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Elipse 23"/>
            <p:cNvSpPr/>
            <p:nvPr/>
          </p:nvSpPr>
          <p:spPr>
            <a:xfrm>
              <a:off x="3564816" y="3131238"/>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CuadroTexto 24"/>
            <p:cNvSpPr txBox="1"/>
            <p:nvPr/>
          </p:nvSpPr>
          <p:spPr>
            <a:xfrm>
              <a:off x="3711358" y="2677950"/>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6" name="Elipse 25"/>
            <p:cNvSpPr/>
            <p:nvPr/>
          </p:nvSpPr>
          <p:spPr>
            <a:xfrm flipV="1">
              <a:off x="4321365" y="313348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Conector recto de flecha 26"/>
            <p:cNvCxnSpPr>
              <a:stCxn id="26" idx="4"/>
              <a:endCxn id="17" idx="0"/>
            </p:cNvCxnSpPr>
            <p:nvPr/>
          </p:nvCxnSpPr>
          <p:spPr>
            <a:xfrm flipV="1">
              <a:off x="4465381" y="2594731"/>
              <a:ext cx="5226" cy="5387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CuadroTexto 27"/>
            <p:cNvSpPr txBox="1"/>
            <p:nvPr/>
          </p:nvSpPr>
          <p:spPr>
            <a:xfrm>
              <a:off x="4085447" y="2711485"/>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29" name="Conector recto de flecha 28"/>
            <p:cNvCxnSpPr>
              <a:stCxn id="24" idx="6"/>
              <a:endCxn id="26" idx="2"/>
            </p:cNvCxnSpPr>
            <p:nvPr/>
          </p:nvCxnSpPr>
          <p:spPr>
            <a:xfrm>
              <a:off x="3852848" y="3275254"/>
              <a:ext cx="468517" cy="22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CuadroTexto 29"/>
            <p:cNvSpPr txBox="1"/>
            <p:nvPr/>
          </p:nvSpPr>
          <p:spPr>
            <a:xfrm>
              <a:off x="3830664" y="3227887"/>
              <a:ext cx="425117"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a−</a:t>
              </a:r>
            </a:p>
          </p:txBody>
        </p:sp>
        <p:sp>
          <p:nvSpPr>
            <p:cNvPr id="31" name="CuadroTexto 30"/>
            <p:cNvSpPr txBox="1"/>
            <p:nvPr/>
          </p:nvSpPr>
          <p:spPr>
            <a:xfrm>
              <a:off x="4683000" y="2051556"/>
              <a:ext cx="39305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grpSp>
        <p:nvGrpSpPr>
          <p:cNvPr id="74" name="Grupo 73"/>
          <p:cNvGrpSpPr/>
          <p:nvPr/>
        </p:nvGrpSpPr>
        <p:grpSpPr>
          <a:xfrm>
            <a:off x="793462" y="4018466"/>
            <a:ext cx="1397537" cy="2439930"/>
            <a:chOff x="5981847" y="1711564"/>
            <a:chExt cx="1397537" cy="2439930"/>
          </a:xfrm>
        </p:grpSpPr>
        <p:sp>
          <p:nvSpPr>
            <p:cNvPr id="33" name="Elipse 32"/>
            <p:cNvSpPr/>
            <p:nvPr/>
          </p:nvSpPr>
          <p:spPr>
            <a:xfrm>
              <a:off x="6495097" y="1711564"/>
              <a:ext cx="288032" cy="28803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6" name="Conector recto de flecha 35"/>
            <p:cNvCxnSpPr>
              <a:stCxn id="33" idx="5"/>
              <a:endCxn id="37" idx="1"/>
            </p:cNvCxnSpPr>
            <p:nvPr/>
          </p:nvCxnSpPr>
          <p:spPr>
            <a:xfrm>
              <a:off x="6740948" y="1957415"/>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Elipse 36"/>
            <p:cNvSpPr/>
            <p:nvPr/>
          </p:nvSpPr>
          <p:spPr>
            <a:xfrm>
              <a:off x="7091352" y="224691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CuadroTexto 38"/>
            <p:cNvSpPr txBox="1"/>
            <p:nvPr/>
          </p:nvSpPr>
          <p:spPr>
            <a:xfrm>
              <a:off x="6875328" y="1787975"/>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0" name="Elipse 39"/>
            <p:cNvSpPr/>
            <p:nvPr/>
          </p:nvSpPr>
          <p:spPr>
            <a:xfrm>
              <a:off x="6495097" y="278783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 name="Conector recto de flecha 40"/>
            <p:cNvCxnSpPr/>
            <p:nvPr/>
          </p:nvCxnSpPr>
          <p:spPr>
            <a:xfrm flipH="1">
              <a:off x="6754332" y="2503652"/>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2" name="CuadroTexto 41"/>
            <p:cNvSpPr txBox="1"/>
            <p:nvPr/>
          </p:nvSpPr>
          <p:spPr>
            <a:xfrm>
              <a:off x="6913761" y="2562514"/>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43" name="Conector recto de flecha 42"/>
            <p:cNvCxnSpPr>
              <a:stCxn id="44" idx="5"/>
              <a:endCxn id="33" idx="3"/>
            </p:cNvCxnSpPr>
            <p:nvPr/>
          </p:nvCxnSpPr>
          <p:spPr>
            <a:xfrm flipV="1">
              <a:off x="6227698" y="1957415"/>
              <a:ext cx="309580" cy="330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Elipse 43"/>
            <p:cNvSpPr/>
            <p:nvPr/>
          </p:nvSpPr>
          <p:spPr>
            <a:xfrm flipV="1">
              <a:off x="5981847" y="2245447"/>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CuadroTexto 44"/>
            <p:cNvSpPr txBox="1"/>
            <p:nvPr/>
          </p:nvSpPr>
          <p:spPr>
            <a:xfrm>
              <a:off x="6310203" y="2382716"/>
              <a:ext cx="439544"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b−</a:t>
              </a:r>
            </a:p>
          </p:txBody>
        </p:sp>
        <p:cxnSp>
          <p:nvCxnSpPr>
            <p:cNvPr id="46" name="Conector recto de flecha 45"/>
            <p:cNvCxnSpPr>
              <a:endCxn id="44" idx="7"/>
            </p:cNvCxnSpPr>
            <p:nvPr/>
          </p:nvCxnSpPr>
          <p:spPr>
            <a:xfrm flipH="1" flipV="1">
              <a:off x="6227698" y="2491298"/>
              <a:ext cx="294168" cy="3470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8" name="CuadroTexto 57"/>
            <p:cNvSpPr txBox="1"/>
            <p:nvPr/>
          </p:nvSpPr>
          <p:spPr>
            <a:xfrm>
              <a:off x="6338256" y="1990304"/>
              <a:ext cx="39305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62" name="Conector recto de flecha 61"/>
            <p:cNvCxnSpPr>
              <a:endCxn id="63" idx="1"/>
            </p:cNvCxnSpPr>
            <p:nvPr/>
          </p:nvCxnSpPr>
          <p:spPr>
            <a:xfrm>
              <a:off x="6740948" y="3033047"/>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3" name="Elipse 62"/>
            <p:cNvSpPr/>
            <p:nvPr/>
          </p:nvSpPr>
          <p:spPr>
            <a:xfrm>
              <a:off x="7091352" y="332254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CuadroTexto 63"/>
            <p:cNvSpPr txBox="1"/>
            <p:nvPr/>
          </p:nvSpPr>
          <p:spPr>
            <a:xfrm>
              <a:off x="6882542" y="2863607"/>
              <a:ext cx="425116"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a</a:t>
              </a:r>
              <a:r>
                <a:rPr lang="en-US" dirty="0" smtClean="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p:txBody>
        </p:sp>
        <p:sp>
          <p:nvSpPr>
            <p:cNvPr id="65" name="Elipse 64"/>
            <p:cNvSpPr/>
            <p:nvPr/>
          </p:nvSpPr>
          <p:spPr>
            <a:xfrm>
              <a:off x="6495097" y="386346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6" name="Conector recto de flecha 65"/>
            <p:cNvCxnSpPr/>
            <p:nvPr/>
          </p:nvCxnSpPr>
          <p:spPr>
            <a:xfrm flipH="1">
              <a:off x="6754332" y="3579284"/>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7" name="CuadroTexto 66"/>
            <p:cNvSpPr txBox="1"/>
            <p:nvPr/>
          </p:nvSpPr>
          <p:spPr>
            <a:xfrm>
              <a:off x="6920975" y="3638146"/>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cxnSp>
          <p:nvCxnSpPr>
            <p:cNvPr id="68" name="Conector recto de flecha 67"/>
            <p:cNvCxnSpPr>
              <a:stCxn id="69" idx="5"/>
            </p:cNvCxnSpPr>
            <p:nvPr/>
          </p:nvCxnSpPr>
          <p:spPr>
            <a:xfrm flipV="1">
              <a:off x="6227698" y="3033047"/>
              <a:ext cx="309580" cy="330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9" name="Elipse 68"/>
            <p:cNvSpPr/>
            <p:nvPr/>
          </p:nvSpPr>
          <p:spPr>
            <a:xfrm flipV="1">
              <a:off x="5981847" y="332107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CuadroTexto 69"/>
            <p:cNvSpPr txBox="1"/>
            <p:nvPr/>
          </p:nvSpPr>
          <p:spPr>
            <a:xfrm>
              <a:off x="6317417" y="3458348"/>
              <a:ext cx="425116"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a</a:t>
              </a:r>
              <a:r>
                <a:rPr lang="en-US" dirty="0" smtClean="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p:txBody>
        </p:sp>
        <p:cxnSp>
          <p:nvCxnSpPr>
            <p:cNvPr id="71" name="Conector recto de flecha 70"/>
            <p:cNvCxnSpPr>
              <a:endCxn id="69" idx="7"/>
            </p:cNvCxnSpPr>
            <p:nvPr/>
          </p:nvCxnSpPr>
          <p:spPr>
            <a:xfrm flipH="1" flipV="1">
              <a:off x="6227698" y="3566930"/>
              <a:ext cx="294168" cy="3470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2" name="CuadroTexto 71"/>
            <p:cNvSpPr txBox="1"/>
            <p:nvPr/>
          </p:nvSpPr>
          <p:spPr>
            <a:xfrm>
              <a:off x="6322225" y="3065936"/>
              <a:ext cx="425117"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p>
          </p:txBody>
        </p:sp>
      </p:grpSp>
      <p:sp>
        <p:nvSpPr>
          <p:cNvPr id="113" name="Elipse 112"/>
          <p:cNvSpPr>
            <a:spLocks noChangeAspect="1"/>
          </p:cNvSpPr>
          <p:nvPr/>
        </p:nvSpPr>
        <p:spPr>
          <a:xfrm>
            <a:off x="4220608" y="1008672"/>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CuadroTexto 113"/>
          <p:cNvSpPr txBox="1"/>
          <p:nvPr/>
        </p:nvSpPr>
        <p:spPr>
          <a:xfrm>
            <a:off x="3716552" y="1481896"/>
            <a:ext cx="425116" cy="369332"/>
          </a:xfrm>
          <a:prstGeom prst="rect">
            <a:avLst/>
          </a:prstGeom>
          <a:noFill/>
        </p:spPr>
        <p:txBody>
          <a:bodyPr wrap="none" rtlCol="0">
            <a:spAutoFit/>
          </a:bodyPr>
          <a:lstStyle/>
          <a:p>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115" name="Conector recto de flecha 114"/>
          <p:cNvCxnSpPr>
            <a:stCxn id="113" idx="3"/>
          </p:cNvCxnSpPr>
          <p:nvPr/>
        </p:nvCxnSpPr>
        <p:spPr>
          <a:xfrm flipH="1">
            <a:off x="4004584" y="1285223"/>
            <a:ext cx="263473" cy="286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Elipse 115"/>
          <p:cNvSpPr>
            <a:spLocks noChangeAspect="1"/>
          </p:cNvSpPr>
          <p:nvPr/>
        </p:nvSpPr>
        <p:spPr>
          <a:xfrm>
            <a:off x="3767110" y="2056429"/>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CuadroTexto 116"/>
          <p:cNvSpPr txBox="1"/>
          <p:nvPr/>
        </p:nvSpPr>
        <p:spPr>
          <a:xfrm>
            <a:off x="3717644" y="2582338"/>
            <a:ext cx="439544"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18" name="Elipse 117"/>
          <p:cNvSpPr>
            <a:spLocks noChangeAspect="1"/>
          </p:cNvSpPr>
          <p:nvPr/>
        </p:nvSpPr>
        <p:spPr>
          <a:xfrm>
            <a:off x="4225471" y="3123437"/>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9" name="Conector recto de flecha 118"/>
          <p:cNvCxnSpPr/>
          <p:nvPr/>
        </p:nvCxnSpPr>
        <p:spPr>
          <a:xfrm>
            <a:off x="4026834" y="2912767"/>
            <a:ext cx="238539" cy="2623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CuadroTexto 119"/>
          <p:cNvSpPr txBox="1"/>
          <p:nvPr/>
        </p:nvSpPr>
        <p:spPr>
          <a:xfrm>
            <a:off x="4183048" y="3589593"/>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21" name="Elipse 120"/>
          <p:cNvSpPr>
            <a:spLocks noChangeAspect="1"/>
          </p:cNvSpPr>
          <p:nvPr/>
        </p:nvSpPr>
        <p:spPr>
          <a:xfrm>
            <a:off x="4215137" y="4184193"/>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3" name="Conector recto de flecha 122"/>
          <p:cNvCxnSpPr>
            <a:endCxn id="116" idx="0"/>
          </p:cNvCxnSpPr>
          <p:nvPr/>
        </p:nvCxnSpPr>
        <p:spPr>
          <a:xfrm flipH="1">
            <a:off x="3929110" y="1797605"/>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4" name="Conector recto de flecha 123"/>
          <p:cNvCxnSpPr>
            <a:stCxn id="116" idx="4"/>
          </p:cNvCxnSpPr>
          <p:nvPr/>
        </p:nvCxnSpPr>
        <p:spPr>
          <a:xfrm>
            <a:off x="3929110" y="2380429"/>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5" name="Conector recto de flecha 124"/>
          <p:cNvCxnSpPr/>
          <p:nvPr/>
        </p:nvCxnSpPr>
        <p:spPr>
          <a:xfrm flipH="1">
            <a:off x="4381322" y="3459943"/>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6" name="Conector recto de flecha 125"/>
          <p:cNvCxnSpPr/>
          <p:nvPr/>
        </p:nvCxnSpPr>
        <p:spPr>
          <a:xfrm>
            <a:off x="4380957" y="3909443"/>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7" name="CuadroTexto 126"/>
          <p:cNvSpPr txBox="1"/>
          <p:nvPr/>
        </p:nvSpPr>
        <p:spPr>
          <a:xfrm>
            <a:off x="3708573" y="4644234"/>
            <a:ext cx="425116" cy="369332"/>
          </a:xfrm>
          <a:prstGeom prst="rect">
            <a:avLst/>
          </a:prstGeom>
          <a:noFill/>
        </p:spPr>
        <p:txBody>
          <a:bodyPr wrap="none" rtlCol="0">
            <a:spAutoFit/>
          </a:bodyPr>
          <a:lstStyle/>
          <a:p>
            <a:r>
              <a:rPr lang="en-US" dirty="0">
                <a:solidFill>
                  <a:schemeClr val="tx2"/>
                </a:solidFill>
                <a:latin typeface="Cambria" panose="02040503050406030204" pitchFamily="18" charset="0"/>
              </a:rPr>
              <a:t>a</a:t>
            </a:r>
            <a:r>
              <a:rPr lang="en-US" dirty="0" smtClean="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p:txBody>
      </p:sp>
      <p:cxnSp>
        <p:nvCxnSpPr>
          <p:cNvPr id="128" name="Conector recto de flecha 127"/>
          <p:cNvCxnSpPr/>
          <p:nvPr/>
        </p:nvCxnSpPr>
        <p:spPr>
          <a:xfrm flipH="1">
            <a:off x="4016754" y="4452906"/>
            <a:ext cx="263473" cy="286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Elipse 128"/>
          <p:cNvSpPr>
            <a:spLocks noChangeAspect="1"/>
          </p:cNvSpPr>
          <p:nvPr/>
        </p:nvSpPr>
        <p:spPr>
          <a:xfrm>
            <a:off x="3767110" y="5218767"/>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CuadroTexto 129"/>
          <p:cNvSpPr txBox="1"/>
          <p:nvPr/>
        </p:nvSpPr>
        <p:spPr>
          <a:xfrm>
            <a:off x="3717644" y="5744676"/>
            <a:ext cx="425116" cy="369332"/>
          </a:xfrm>
          <a:prstGeom prst="rect">
            <a:avLst/>
          </a:prstGeom>
          <a:noFill/>
        </p:spPr>
        <p:txBody>
          <a:bodyPr wrap="none" rtlCol="0">
            <a:spAutoFit/>
          </a:bodyPr>
          <a:lstStyle/>
          <a:p>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31" name="Elipse 130"/>
          <p:cNvSpPr>
            <a:spLocks noChangeAspect="1"/>
          </p:cNvSpPr>
          <p:nvPr/>
        </p:nvSpPr>
        <p:spPr>
          <a:xfrm>
            <a:off x="4225020" y="6313576"/>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2" name="Conector recto de flecha 131"/>
          <p:cNvCxnSpPr/>
          <p:nvPr/>
        </p:nvCxnSpPr>
        <p:spPr>
          <a:xfrm>
            <a:off x="4029429" y="6066204"/>
            <a:ext cx="263473" cy="286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ector recto de flecha 132"/>
          <p:cNvCxnSpPr>
            <a:endCxn id="129" idx="0"/>
          </p:cNvCxnSpPr>
          <p:nvPr/>
        </p:nvCxnSpPr>
        <p:spPr>
          <a:xfrm flipH="1">
            <a:off x="3929110" y="4959943"/>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4" name="Conector recto de flecha 133"/>
          <p:cNvCxnSpPr>
            <a:stCxn id="129" idx="4"/>
          </p:cNvCxnSpPr>
          <p:nvPr/>
        </p:nvCxnSpPr>
        <p:spPr>
          <a:xfrm>
            <a:off x="3929110" y="5542767"/>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5" name="Conector recto de flecha 134"/>
          <p:cNvCxnSpPr/>
          <p:nvPr/>
        </p:nvCxnSpPr>
        <p:spPr>
          <a:xfrm flipH="1">
            <a:off x="4384669" y="6637576"/>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6" name="CuadroTexto 135"/>
          <p:cNvSpPr txBox="1"/>
          <p:nvPr/>
        </p:nvSpPr>
        <p:spPr>
          <a:xfrm>
            <a:off x="4638559" y="201109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cxnSp>
        <p:nvCxnSpPr>
          <p:cNvPr id="137" name="Conector recto de flecha 136"/>
          <p:cNvCxnSpPr>
            <a:stCxn id="113" idx="5"/>
            <a:endCxn id="136" idx="0"/>
          </p:cNvCxnSpPr>
          <p:nvPr/>
        </p:nvCxnSpPr>
        <p:spPr>
          <a:xfrm>
            <a:off x="4497159" y="1285223"/>
            <a:ext cx="361172" cy="7258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8" name="Conector recto de flecha 137"/>
          <p:cNvCxnSpPr>
            <a:endCxn id="118" idx="7"/>
          </p:cNvCxnSpPr>
          <p:nvPr/>
        </p:nvCxnSpPr>
        <p:spPr>
          <a:xfrm flipH="1">
            <a:off x="4502022" y="2381355"/>
            <a:ext cx="291699" cy="7895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9" name="CuadroTexto 138"/>
          <p:cNvSpPr txBox="1"/>
          <p:nvPr/>
        </p:nvSpPr>
        <p:spPr>
          <a:xfrm>
            <a:off x="4656994" y="5201446"/>
            <a:ext cx="4026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cxnSp>
        <p:nvCxnSpPr>
          <p:cNvPr id="140" name="Conector recto de flecha 139"/>
          <p:cNvCxnSpPr>
            <a:stCxn id="121" idx="5"/>
          </p:cNvCxnSpPr>
          <p:nvPr/>
        </p:nvCxnSpPr>
        <p:spPr>
          <a:xfrm>
            <a:off x="4491688" y="4460744"/>
            <a:ext cx="278221" cy="7352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1" name="Conector recto de flecha 140"/>
          <p:cNvCxnSpPr>
            <a:stCxn id="139" idx="2"/>
            <a:endCxn id="131" idx="7"/>
          </p:cNvCxnSpPr>
          <p:nvPr/>
        </p:nvCxnSpPr>
        <p:spPr>
          <a:xfrm flipH="1">
            <a:off x="4501571" y="5570778"/>
            <a:ext cx="356760" cy="7902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2" name="Elipse 141"/>
          <p:cNvSpPr>
            <a:spLocks noChangeAspect="1"/>
          </p:cNvSpPr>
          <p:nvPr/>
        </p:nvSpPr>
        <p:spPr>
          <a:xfrm>
            <a:off x="4688176" y="3634925"/>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3" name="Elipse 142"/>
          <p:cNvSpPr>
            <a:spLocks noChangeAspect="1"/>
          </p:cNvSpPr>
          <p:nvPr/>
        </p:nvSpPr>
        <p:spPr>
          <a:xfrm>
            <a:off x="3759588" y="3639766"/>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4" name="Conector recto de flecha 143"/>
          <p:cNvCxnSpPr>
            <a:endCxn id="143" idx="0"/>
          </p:cNvCxnSpPr>
          <p:nvPr/>
        </p:nvCxnSpPr>
        <p:spPr>
          <a:xfrm>
            <a:off x="3921588" y="2951670"/>
            <a:ext cx="0" cy="6880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5" name="Conector recto de flecha 144"/>
          <p:cNvCxnSpPr>
            <a:stCxn id="143" idx="4"/>
            <a:endCxn id="127" idx="0"/>
          </p:cNvCxnSpPr>
          <p:nvPr/>
        </p:nvCxnSpPr>
        <p:spPr>
          <a:xfrm flipH="1">
            <a:off x="3921131" y="3963766"/>
            <a:ext cx="457" cy="6804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ector recto de flecha 145"/>
          <p:cNvCxnSpPr>
            <a:stCxn id="136" idx="2"/>
          </p:cNvCxnSpPr>
          <p:nvPr/>
        </p:nvCxnSpPr>
        <p:spPr>
          <a:xfrm flipH="1">
            <a:off x="4853744" y="2380429"/>
            <a:ext cx="4587" cy="12504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7" name="Conector recto de flecha 146"/>
          <p:cNvCxnSpPr>
            <a:endCxn id="139" idx="0"/>
          </p:cNvCxnSpPr>
          <p:nvPr/>
        </p:nvCxnSpPr>
        <p:spPr>
          <a:xfrm>
            <a:off x="4853745" y="3954856"/>
            <a:ext cx="4586" cy="12465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ector angular 147"/>
          <p:cNvCxnSpPr>
            <a:endCxn id="113" idx="6"/>
          </p:cNvCxnSpPr>
          <p:nvPr/>
        </p:nvCxnSpPr>
        <p:spPr>
          <a:xfrm flipH="1" flipV="1">
            <a:off x="4544608" y="1170672"/>
            <a:ext cx="1419872" cy="4518494"/>
          </a:xfrm>
          <a:prstGeom prst="bentConnector3">
            <a:avLst>
              <a:gd name="adj1" fmla="val -161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4" name="Grupo 183"/>
          <p:cNvGrpSpPr/>
          <p:nvPr/>
        </p:nvGrpSpPr>
        <p:grpSpPr>
          <a:xfrm>
            <a:off x="6596888" y="639102"/>
            <a:ext cx="1023112" cy="3534685"/>
            <a:chOff x="6596888" y="639102"/>
            <a:chExt cx="1023112" cy="3534685"/>
          </a:xfrm>
        </p:grpSpPr>
        <p:cxnSp>
          <p:nvCxnSpPr>
            <p:cNvPr id="86" name="Conector recto de flecha 85"/>
            <p:cNvCxnSpPr/>
            <p:nvPr/>
          </p:nvCxnSpPr>
          <p:spPr>
            <a:xfrm flipH="1">
              <a:off x="6817025" y="966362"/>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9" name="CuadroTexto 98"/>
            <p:cNvSpPr txBox="1"/>
            <p:nvPr/>
          </p:nvSpPr>
          <p:spPr>
            <a:xfrm>
              <a:off x="6597253" y="114917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3" name="Elipse 152"/>
            <p:cNvSpPr>
              <a:spLocks noChangeAspect="1"/>
            </p:cNvSpPr>
            <p:nvPr/>
          </p:nvSpPr>
          <p:spPr>
            <a:xfrm>
              <a:off x="6657171" y="639102"/>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4" name="Conector recto de flecha 153"/>
            <p:cNvCxnSpPr/>
            <p:nvPr/>
          </p:nvCxnSpPr>
          <p:spPr>
            <a:xfrm flipH="1">
              <a:off x="6816660" y="1480579"/>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5" name="CuadroTexto 154"/>
            <p:cNvSpPr txBox="1"/>
            <p:nvPr/>
          </p:nvSpPr>
          <p:spPr>
            <a:xfrm>
              <a:off x="6596888" y="1632183"/>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56" name="Elipse 155"/>
            <p:cNvSpPr>
              <a:spLocks noChangeAspect="1"/>
            </p:cNvSpPr>
            <p:nvPr/>
          </p:nvSpPr>
          <p:spPr>
            <a:xfrm>
              <a:off x="6649624" y="2240904"/>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7" name="Conector recto de flecha 156"/>
            <p:cNvCxnSpPr/>
            <p:nvPr/>
          </p:nvCxnSpPr>
          <p:spPr>
            <a:xfrm>
              <a:off x="6815444" y="1966154"/>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8" name="CuadroTexto 157"/>
            <p:cNvSpPr txBox="1"/>
            <p:nvPr/>
          </p:nvSpPr>
          <p:spPr>
            <a:xfrm>
              <a:off x="7217326" y="1641085"/>
              <a:ext cx="4026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cxnSp>
          <p:nvCxnSpPr>
            <p:cNvPr id="159" name="Conector recto de flecha 158"/>
            <p:cNvCxnSpPr>
              <a:stCxn id="156" idx="7"/>
            </p:cNvCxnSpPr>
            <p:nvPr/>
          </p:nvCxnSpPr>
          <p:spPr>
            <a:xfrm flipV="1">
              <a:off x="6926175" y="1944872"/>
              <a:ext cx="384710" cy="3434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4" name="CuadroTexto 163"/>
            <p:cNvSpPr txBox="1"/>
            <p:nvPr/>
          </p:nvSpPr>
          <p:spPr>
            <a:xfrm>
              <a:off x="7217326" y="1145559"/>
              <a:ext cx="378630"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165" name="Conector recto de flecha 164"/>
            <p:cNvCxnSpPr/>
            <p:nvPr/>
          </p:nvCxnSpPr>
          <p:spPr>
            <a:xfrm flipH="1" flipV="1">
              <a:off x="7406276" y="1480579"/>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6" name="Conector recto de flecha 165"/>
            <p:cNvCxnSpPr>
              <a:endCxn id="153" idx="5"/>
            </p:cNvCxnSpPr>
            <p:nvPr/>
          </p:nvCxnSpPr>
          <p:spPr>
            <a:xfrm flipH="1" flipV="1">
              <a:off x="6933722" y="915653"/>
              <a:ext cx="369008" cy="3046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Conector recto de flecha 171"/>
            <p:cNvCxnSpPr/>
            <p:nvPr/>
          </p:nvCxnSpPr>
          <p:spPr>
            <a:xfrm flipH="1">
              <a:off x="6824572" y="2575245"/>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3" name="CuadroTexto 172"/>
            <p:cNvSpPr txBox="1"/>
            <p:nvPr/>
          </p:nvSpPr>
          <p:spPr>
            <a:xfrm>
              <a:off x="6612014" y="2758056"/>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174" name="Conector recto de flecha 173"/>
            <p:cNvCxnSpPr/>
            <p:nvPr/>
          </p:nvCxnSpPr>
          <p:spPr>
            <a:xfrm flipH="1">
              <a:off x="6824207" y="3089462"/>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5" name="CuadroTexto 174"/>
            <p:cNvSpPr txBox="1"/>
            <p:nvPr/>
          </p:nvSpPr>
          <p:spPr>
            <a:xfrm>
              <a:off x="6604435" y="3241066"/>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76" name="Elipse 175"/>
            <p:cNvSpPr>
              <a:spLocks noChangeAspect="1"/>
            </p:cNvSpPr>
            <p:nvPr/>
          </p:nvSpPr>
          <p:spPr>
            <a:xfrm>
              <a:off x="6657171" y="3849787"/>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7" name="Conector recto de flecha 176"/>
            <p:cNvCxnSpPr/>
            <p:nvPr/>
          </p:nvCxnSpPr>
          <p:spPr>
            <a:xfrm>
              <a:off x="6822991" y="3575037"/>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8" name="CuadroTexto 177"/>
            <p:cNvSpPr txBox="1"/>
            <p:nvPr/>
          </p:nvSpPr>
          <p:spPr>
            <a:xfrm>
              <a:off x="7239300" y="3249968"/>
              <a:ext cx="373820"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179" name="Conector recto de flecha 178"/>
            <p:cNvCxnSpPr>
              <a:stCxn id="176" idx="7"/>
            </p:cNvCxnSpPr>
            <p:nvPr/>
          </p:nvCxnSpPr>
          <p:spPr>
            <a:xfrm flipV="1">
              <a:off x="6933722" y="3553755"/>
              <a:ext cx="384710" cy="3434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CuadroTexto 179"/>
            <p:cNvSpPr txBox="1"/>
            <p:nvPr/>
          </p:nvSpPr>
          <p:spPr>
            <a:xfrm>
              <a:off x="7224873" y="2754442"/>
              <a:ext cx="378630"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181" name="Conector recto de flecha 180"/>
            <p:cNvCxnSpPr/>
            <p:nvPr/>
          </p:nvCxnSpPr>
          <p:spPr>
            <a:xfrm flipH="1" flipV="1">
              <a:off x="7413823" y="3089462"/>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2" name="Conector recto de flecha 181"/>
            <p:cNvCxnSpPr>
              <a:endCxn id="156" idx="5"/>
            </p:cNvCxnSpPr>
            <p:nvPr/>
          </p:nvCxnSpPr>
          <p:spPr>
            <a:xfrm flipH="1" flipV="1">
              <a:off x="6926175" y="2517455"/>
              <a:ext cx="384102" cy="311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1636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425003" y="900209"/>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a:solidFill>
            <a:schemeClr val="accent6">
              <a:alpha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200" name="Arco 199"/>
          <p:cNvSpPr/>
          <p:nvPr/>
        </p:nvSpPr>
        <p:spPr>
          <a:xfrm flipH="1">
            <a:off x="1750601" y="4661636"/>
            <a:ext cx="6802144" cy="808326"/>
          </a:xfrm>
          <a:prstGeom prst="arc">
            <a:avLst>
              <a:gd name="adj1" fmla="val 10846088"/>
              <a:gd name="adj2" fmla="val 215667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Arco 196"/>
          <p:cNvSpPr/>
          <p:nvPr/>
        </p:nvSpPr>
        <p:spPr>
          <a:xfrm>
            <a:off x="1763688" y="2996952"/>
            <a:ext cx="6802144" cy="808326"/>
          </a:xfrm>
          <a:prstGeom prst="arc">
            <a:avLst>
              <a:gd name="adj1" fmla="val 10846088"/>
              <a:gd name="adj2" fmla="val 2154494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0" name="CuadroTexto 179"/>
              <p:cNvSpPr txBox="1"/>
              <p:nvPr/>
            </p:nvSpPr>
            <p:spPr>
              <a:xfrm>
                <a:off x="629011" y="5040305"/>
                <a:ext cx="849592"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=01</m:t>
                      </m:r>
                    </m:oMath>
                  </m:oMathPara>
                </a14:m>
                <a:endParaRPr lang="en-US" dirty="0"/>
              </a:p>
            </p:txBody>
          </p:sp>
        </mc:Choice>
        <mc:Fallback xmlns="">
          <p:sp>
            <p:nvSpPr>
              <p:cNvPr id="180" name="CuadroTexto 179"/>
              <p:cNvSpPr txBox="1">
                <a:spLocks noRot="1" noChangeAspect="1" noMove="1" noResize="1" noEditPoints="1" noAdjustHandles="1" noChangeArrowheads="1" noChangeShapeType="1" noTextEdit="1"/>
              </p:cNvSpPr>
              <p:nvPr/>
            </p:nvSpPr>
            <p:spPr>
              <a:xfrm>
                <a:off x="629011" y="5040305"/>
                <a:ext cx="849592" cy="276999"/>
              </a:xfrm>
              <a:prstGeom prst="rect">
                <a:avLst/>
              </a:prstGeom>
              <a:blipFill rotWithShape="0">
                <a:blip r:embed="rId3"/>
                <a:stretch>
                  <a:fillRect l="-6429" r="-6429" b="-8889"/>
                </a:stretch>
              </a:blipFill>
            </p:spPr>
            <p:txBody>
              <a:bodyPr/>
              <a:lstStyle/>
              <a:p>
                <a:r>
                  <a:rPr lang="en-US">
                    <a:noFill/>
                  </a:rPr>
                  <a:t> </a:t>
                </a:r>
              </a:p>
            </p:txBody>
          </p:sp>
        </mc:Fallback>
      </mc:AlternateContent>
      <p:sp>
        <p:nvSpPr>
          <p:cNvPr id="96" name="Arco 95"/>
          <p:cNvSpPr/>
          <p:nvPr/>
        </p:nvSpPr>
        <p:spPr>
          <a:xfrm>
            <a:off x="818927"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o 97"/>
          <p:cNvSpPr/>
          <p:nvPr/>
        </p:nvSpPr>
        <p:spPr>
          <a:xfrm>
            <a:off x="826672"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o 100"/>
          <p:cNvSpPr/>
          <p:nvPr/>
        </p:nvSpPr>
        <p:spPr>
          <a:xfrm flipH="1" flipV="1">
            <a:off x="1804008"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o 102"/>
          <p:cNvSpPr/>
          <p:nvPr/>
        </p:nvSpPr>
        <p:spPr>
          <a:xfrm flipH="1" flipV="1">
            <a:off x="1814653" y="352495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ítulo 1"/>
          <p:cNvSpPr>
            <a:spLocks noGrp="1"/>
          </p:cNvSpPr>
          <p:nvPr>
            <p:ph type="title"/>
          </p:nvPr>
        </p:nvSpPr>
        <p:spPr/>
        <p:txBody>
          <a:bodyPr/>
          <a:lstStyle/>
          <a:p>
            <a:r>
              <a:rPr lang="en-US" dirty="0" smtClean="0"/>
              <a:t>LTS under free environment</a:t>
            </a:r>
            <a:endParaRPr lang="en-US" dirty="0"/>
          </a:p>
        </p:txBody>
      </p:sp>
      <p:grpSp>
        <p:nvGrpSpPr>
          <p:cNvPr id="4" name="Grupo 3"/>
          <p:cNvGrpSpPr/>
          <p:nvPr/>
        </p:nvGrpSpPr>
        <p:grpSpPr>
          <a:xfrm>
            <a:off x="457200" y="1320908"/>
            <a:ext cx="2462026" cy="1169853"/>
            <a:chOff x="611460" y="2060848"/>
            <a:chExt cx="2462026" cy="1169853"/>
          </a:xfrm>
        </p:grpSpPr>
        <p:cxnSp>
          <p:nvCxnSpPr>
            <p:cNvPr id="5" name="Conector recto 4"/>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riángulo isósceles 5"/>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Conector recto 6"/>
            <p:cNvCxnSpPr>
              <a:endCxn id="6"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Conector recto 7"/>
            <p:cNvCxnSpPr>
              <a:stCxn id="6"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ector recto 8"/>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ector angular 9"/>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12" name="CuadroTexto 11"/>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3" name="CuadroTexto 12"/>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 name="CuadroTexto 13"/>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5" name="CuadroTexto 14"/>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16" name="Elipse 15"/>
          <p:cNvSpPr/>
          <p:nvPr/>
        </p:nvSpPr>
        <p:spPr>
          <a:xfrm>
            <a:off x="540000"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Elipse 16"/>
          <p:cNvSpPr/>
          <p:nvPr/>
        </p:nvSpPr>
        <p:spPr>
          <a:xfrm>
            <a:off x="1548000"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Elipse 17"/>
          <p:cNvSpPr/>
          <p:nvPr/>
        </p:nvSpPr>
        <p:spPr>
          <a:xfrm>
            <a:off x="1548000"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Elipse 18"/>
          <p:cNvSpPr/>
          <p:nvPr/>
        </p:nvSpPr>
        <p:spPr>
          <a:xfrm>
            <a:off x="540000"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Arco 31"/>
          <p:cNvSpPr/>
          <p:nvPr/>
        </p:nvSpPr>
        <p:spPr>
          <a:xfrm rot="19214127">
            <a:off x="666930"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o 32"/>
          <p:cNvSpPr/>
          <p:nvPr/>
        </p:nvSpPr>
        <p:spPr>
          <a:xfrm rot="8400000">
            <a:off x="725186"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CuadroTexto 38"/>
          <p:cNvSpPr txBox="1"/>
          <p:nvPr/>
        </p:nvSpPr>
        <p:spPr>
          <a:xfrm>
            <a:off x="718248" y="366692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0" name="CuadroTexto 39"/>
          <p:cNvSpPr txBox="1"/>
          <p:nvPr/>
        </p:nvSpPr>
        <p:spPr>
          <a:xfrm>
            <a:off x="1156350" y="383732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1" name="CuadroTexto 40"/>
          <p:cNvSpPr txBox="1"/>
          <p:nvPr/>
        </p:nvSpPr>
        <p:spPr>
          <a:xfrm>
            <a:off x="241254" y="538137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42" name="Arco 41"/>
          <p:cNvSpPr/>
          <p:nvPr/>
        </p:nvSpPr>
        <p:spPr>
          <a:xfrm rot="16200000">
            <a:off x="-41420"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o 42"/>
          <p:cNvSpPr/>
          <p:nvPr/>
        </p:nvSpPr>
        <p:spPr>
          <a:xfrm rot="5400000">
            <a:off x="33288"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CuadroTexto 43"/>
          <p:cNvSpPr txBox="1"/>
          <p:nvPr/>
        </p:nvSpPr>
        <p:spPr>
          <a:xfrm>
            <a:off x="701554" y="436420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8" name="Arco 67"/>
          <p:cNvSpPr/>
          <p:nvPr/>
        </p:nvSpPr>
        <p:spPr>
          <a:xfrm rot="16200000">
            <a:off x="964842"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o 68"/>
          <p:cNvSpPr/>
          <p:nvPr/>
        </p:nvSpPr>
        <p:spPr>
          <a:xfrm rot="5400000">
            <a:off x="1039550"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o 69"/>
          <p:cNvSpPr/>
          <p:nvPr/>
        </p:nvSpPr>
        <p:spPr>
          <a:xfrm rot="19214127">
            <a:off x="663861"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o 70"/>
          <p:cNvSpPr/>
          <p:nvPr/>
        </p:nvSpPr>
        <p:spPr>
          <a:xfrm rot="8400000">
            <a:off x="722117"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Elipse 83"/>
          <p:cNvSpPr/>
          <p:nvPr/>
        </p:nvSpPr>
        <p:spPr>
          <a:xfrm>
            <a:off x="2843352"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Elipse 84"/>
          <p:cNvSpPr/>
          <p:nvPr/>
        </p:nvSpPr>
        <p:spPr>
          <a:xfrm>
            <a:off x="3851352"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Elipse 85"/>
          <p:cNvSpPr/>
          <p:nvPr/>
        </p:nvSpPr>
        <p:spPr>
          <a:xfrm>
            <a:off x="3851352"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Elipse 86"/>
          <p:cNvSpPr/>
          <p:nvPr/>
        </p:nvSpPr>
        <p:spPr>
          <a:xfrm>
            <a:off x="2843352" y="5805264"/>
            <a:ext cx="288032" cy="28803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Arco 87"/>
          <p:cNvSpPr/>
          <p:nvPr/>
        </p:nvSpPr>
        <p:spPr>
          <a:xfrm rot="19214127">
            <a:off x="2970282"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o 88"/>
          <p:cNvSpPr/>
          <p:nvPr/>
        </p:nvSpPr>
        <p:spPr>
          <a:xfrm rot="8400000">
            <a:off x="3028538"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o 89"/>
          <p:cNvSpPr/>
          <p:nvPr/>
        </p:nvSpPr>
        <p:spPr>
          <a:xfrm rot="16200000">
            <a:off x="2261932"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o 90"/>
          <p:cNvSpPr/>
          <p:nvPr/>
        </p:nvSpPr>
        <p:spPr>
          <a:xfrm rot="5400000">
            <a:off x="2336640"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o 91"/>
          <p:cNvSpPr/>
          <p:nvPr/>
        </p:nvSpPr>
        <p:spPr>
          <a:xfrm rot="16200000">
            <a:off x="3268194"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o 92"/>
          <p:cNvSpPr/>
          <p:nvPr/>
        </p:nvSpPr>
        <p:spPr>
          <a:xfrm rot="5400000">
            <a:off x="3342902"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o 93"/>
          <p:cNvSpPr/>
          <p:nvPr/>
        </p:nvSpPr>
        <p:spPr>
          <a:xfrm rot="19214127">
            <a:off x="2967213"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o 94"/>
          <p:cNvSpPr/>
          <p:nvPr/>
        </p:nvSpPr>
        <p:spPr>
          <a:xfrm rot="8400000">
            <a:off x="3025469"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Elipse 103"/>
          <p:cNvSpPr/>
          <p:nvPr/>
        </p:nvSpPr>
        <p:spPr>
          <a:xfrm>
            <a:off x="5142586"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Elipse 104"/>
          <p:cNvSpPr/>
          <p:nvPr/>
        </p:nvSpPr>
        <p:spPr>
          <a:xfrm>
            <a:off x="6150586"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Elipse 105"/>
          <p:cNvSpPr/>
          <p:nvPr/>
        </p:nvSpPr>
        <p:spPr>
          <a:xfrm>
            <a:off x="615058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Elipse 106"/>
          <p:cNvSpPr/>
          <p:nvPr/>
        </p:nvSpPr>
        <p:spPr>
          <a:xfrm>
            <a:off x="514258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Arco 107"/>
          <p:cNvSpPr/>
          <p:nvPr/>
        </p:nvSpPr>
        <p:spPr>
          <a:xfrm rot="19214127">
            <a:off x="5269516"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o 108"/>
          <p:cNvSpPr/>
          <p:nvPr/>
        </p:nvSpPr>
        <p:spPr>
          <a:xfrm rot="8400000">
            <a:off x="5327772"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o 109"/>
          <p:cNvSpPr/>
          <p:nvPr/>
        </p:nvSpPr>
        <p:spPr>
          <a:xfrm rot="16200000">
            <a:off x="4561166"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o 110"/>
          <p:cNvSpPr/>
          <p:nvPr/>
        </p:nvSpPr>
        <p:spPr>
          <a:xfrm rot="5400000">
            <a:off x="4635874"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o 111"/>
          <p:cNvSpPr/>
          <p:nvPr/>
        </p:nvSpPr>
        <p:spPr>
          <a:xfrm rot="16200000">
            <a:off x="5567428"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o 112"/>
          <p:cNvSpPr/>
          <p:nvPr/>
        </p:nvSpPr>
        <p:spPr>
          <a:xfrm rot="5400000">
            <a:off x="5642136"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o 113"/>
          <p:cNvSpPr/>
          <p:nvPr/>
        </p:nvSpPr>
        <p:spPr>
          <a:xfrm rot="19214127">
            <a:off x="5266447"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o 114"/>
          <p:cNvSpPr/>
          <p:nvPr/>
        </p:nvSpPr>
        <p:spPr>
          <a:xfrm rot="8400000">
            <a:off x="532470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Elipse 115"/>
          <p:cNvSpPr/>
          <p:nvPr/>
        </p:nvSpPr>
        <p:spPr>
          <a:xfrm>
            <a:off x="7445938"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Elipse 116"/>
          <p:cNvSpPr/>
          <p:nvPr/>
        </p:nvSpPr>
        <p:spPr>
          <a:xfrm>
            <a:off x="8453938"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Elipse 117"/>
          <p:cNvSpPr/>
          <p:nvPr/>
        </p:nvSpPr>
        <p:spPr>
          <a:xfrm>
            <a:off x="845393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Elipse 118"/>
          <p:cNvSpPr/>
          <p:nvPr/>
        </p:nvSpPr>
        <p:spPr>
          <a:xfrm>
            <a:off x="7445938"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Arco 119"/>
          <p:cNvSpPr/>
          <p:nvPr/>
        </p:nvSpPr>
        <p:spPr>
          <a:xfrm rot="19214127">
            <a:off x="7572868"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o 120"/>
          <p:cNvSpPr/>
          <p:nvPr/>
        </p:nvSpPr>
        <p:spPr>
          <a:xfrm rot="8400000">
            <a:off x="7631124"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o 121"/>
          <p:cNvSpPr/>
          <p:nvPr/>
        </p:nvSpPr>
        <p:spPr>
          <a:xfrm rot="16200000">
            <a:off x="6864518"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o 122"/>
          <p:cNvSpPr/>
          <p:nvPr/>
        </p:nvSpPr>
        <p:spPr>
          <a:xfrm rot="5400000">
            <a:off x="6939226"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o 123"/>
          <p:cNvSpPr/>
          <p:nvPr/>
        </p:nvSpPr>
        <p:spPr>
          <a:xfrm rot="16200000">
            <a:off x="7870780"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o 124"/>
          <p:cNvSpPr/>
          <p:nvPr/>
        </p:nvSpPr>
        <p:spPr>
          <a:xfrm rot="5400000">
            <a:off x="7945488"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o 125"/>
          <p:cNvSpPr/>
          <p:nvPr/>
        </p:nvSpPr>
        <p:spPr>
          <a:xfrm rot="19214127">
            <a:off x="756979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Arco 126"/>
          <p:cNvSpPr/>
          <p:nvPr/>
        </p:nvSpPr>
        <p:spPr>
          <a:xfrm rot="8400000">
            <a:off x="7628055"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o 127"/>
          <p:cNvSpPr/>
          <p:nvPr/>
        </p:nvSpPr>
        <p:spPr>
          <a:xfrm>
            <a:off x="5421513"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o 129"/>
          <p:cNvSpPr/>
          <p:nvPr/>
        </p:nvSpPr>
        <p:spPr>
          <a:xfrm>
            <a:off x="542925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o 131"/>
          <p:cNvSpPr/>
          <p:nvPr/>
        </p:nvSpPr>
        <p:spPr>
          <a:xfrm>
            <a:off x="6425183" y="505378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Arco 133"/>
          <p:cNvSpPr/>
          <p:nvPr/>
        </p:nvSpPr>
        <p:spPr>
          <a:xfrm>
            <a:off x="6435828" y="338957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Arco 135"/>
          <p:cNvSpPr/>
          <p:nvPr/>
        </p:nvSpPr>
        <p:spPr>
          <a:xfrm>
            <a:off x="3121272"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Arco 138"/>
          <p:cNvSpPr/>
          <p:nvPr/>
        </p:nvSpPr>
        <p:spPr>
          <a:xfrm flipH="1" flipV="1">
            <a:off x="3110428" y="596785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o 140"/>
          <p:cNvSpPr/>
          <p:nvPr/>
        </p:nvSpPr>
        <p:spPr>
          <a:xfrm flipH="1" flipV="1">
            <a:off x="4106353" y="518578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o 141"/>
          <p:cNvSpPr/>
          <p:nvPr/>
        </p:nvSpPr>
        <p:spPr>
          <a:xfrm>
            <a:off x="4135587" y="338619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CuadroTexto 145"/>
          <p:cNvSpPr txBox="1"/>
          <p:nvPr/>
        </p:nvSpPr>
        <p:spPr>
          <a:xfrm>
            <a:off x="730264" y="531923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7" name="CuadroTexto 146"/>
          <p:cNvSpPr txBox="1"/>
          <p:nvPr/>
        </p:nvSpPr>
        <p:spPr>
          <a:xfrm>
            <a:off x="1254720" y="544163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8" name="CuadroTexto 147"/>
          <p:cNvSpPr txBox="1"/>
          <p:nvPr/>
        </p:nvSpPr>
        <p:spPr>
          <a:xfrm>
            <a:off x="1273635" y="469744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49" name="CuadroTexto 148"/>
          <p:cNvSpPr txBox="1"/>
          <p:nvPr/>
        </p:nvSpPr>
        <p:spPr>
          <a:xfrm>
            <a:off x="1709216" y="360923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0" name="CuadroTexto 149"/>
          <p:cNvSpPr txBox="1"/>
          <p:nvPr/>
        </p:nvSpPr>
        <p:spPr>
          <a:xfrm>
            <a:off x="3021747" y="367150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1" name="CuadroTexto 150"/>
          <p:cNvSpPr txBox="1"/>
          <p:nvPr/>
        </p:nvSpPr>
        <p:spPr>
          <a:xfrm>
            <a:off x="3469793" y="382221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2" name="CuadroTexto 151"/>
          <p:cNvSpPr txBox="1"/>
          <p:nvPr/>
        </p:nvSpPr>
        <p:spPr>
          <a:xfrm>
            <a:off x="2544753" y="538595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3" name="CuadroTexto 152"/>
          <p:cNvSpPr txBox="1"/>
          <p:nvPr/>
        </p:nvSpPr>
        <p:spPr>
          <a:xfrm>
            <a:off x="3005053" y="436878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4" name="CuadroTexto 153"/>
          <p:cNvSpPr txBox="1"/>
          <p:nvPr/>
        </p:nvSpPr>
        <p:spPr>
          <a:xfrm>
            <a:off x="3033763" y="532381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5" name="CuadroTexto 154"/>
          <p:cNvSpPr txBox="1"/>
          <p:nvPr/>
        </p:nvSpPr>
        <p:spPr>
          <a:xfrm>
            <a:off x="3558219" y="544621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6" name="CuadroTexto 155"/>
          <p:cNvSpPr txBox="1"/>
          <p:nvPr/>
        </p:nvSpPr>
        <p:spPr>
          <a:xfrm>
            <a:off x="3577134" y="470202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7" name="CuadroTexto 156"/>
          <p:cNvSpPr txBox="1"/>
          <p:nvPr/>
        </p:nvSpPr>
        <p:spPr>
          <a:xfrm>
            <a:off x="4012715" y="361381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8" name="CuadroTexto 157"/>
          <p:cNvSpPr txBox="1"/>
          <p:nvPr/>
        </p:nvSpPr>
        <p:spPr>
          <a:xfrm>
            <a:off x="5316638" y="367620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9" name="CuadroTexto 158"/>
          <p:cNvSpPr txBox="1"/>
          <p:nvPr/>
        </p:nvSpPr>
        <p:spPr>
          <a:xfrm>
            <a:off x="5802618" y="382765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0" name="CuadroTexto 159"/>
          <p:cNvSpPr txBox="1"/>
          <p:nvPr/>
        </p:nvSpPr>
        <p:spPr>
          <a:xfrm>
            <a:off x="4839644" y="53906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1" name="CuadroTexto 160"/>
          <p:cNvSpPr txBox="1"/>
          <p:nvPr/>
        </p:nvSpPr>
        <p:spPr>
          <a:xfrm>
            <a:off x="5299944" y="4373484"/>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2" name="CuadroTexto 161"/>
          <p:cNvSpPr txBox="1"/>
          <p:nvPr/>
        </p:nvSpPr>
        <p:spPr>
          <a:xfrm>
            <a:off x="5328654" y="532851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3" name="CuadroTexto 162"/>
          <p:cNvSpPr txBox="1"/>
          <p:nvPr/>
        </p:nvSpPr>
        <p:spPr>
          <a:xfrm>
            <a:off x="5853110" y="545091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4" name="CuadroTexto 163"/>
          <p:cNvSpPr txBox="1"/>
          <p:nvPr/>
        </p:nvSpPr>
        <p:spPr>
          <a:xfrm>
            <a:off x="5872025" y="470672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5" name="CuadroTexto 164"/>
          <p:cNvSpPr txBox="1"/>
          <p:nvPr/>
        </p:nvSpPr>
        <p:spPr>
          <a:xfrm>
            <a:off x="6307606" y="361851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6" name="CuadroTexto 165"/>
          <p:cNvSpPr txBox="1"/>
          <p:nvPr/>
        </p:nvSpPr>
        <p:spPr>
          <a:xfrm>
            <a:off x="7614257" y="367620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7" name="CuadroTexto 166"/>
          <p:cNvSpPr txBox="1"/>
          <p:nvPr/>
        </p:nvSpPr>
        <p:spPr>
          <a:xfrm>
            <a:off x="8138713" y="37986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8" name="CuadroTexto 167"/>
          <p:cNvSpPr txBox="1"/>
          <p:nvPr/>
        </p:nvSpPr>
        <p:spPr>
          <a:xfrm>
            <a:off x="7137263" y="53906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9" name="CuadroTexto 168"/>
          <p:cNvSpPr txBox="1"/>
          <p:nvPr/>
        </p:nvSpPr>
        <p:spPr>
          <a:xfrm>
            <a:off x="7597563" y="4373484"/>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0" name="CuadroTexto 169"/>
          <p:cNvSpPr txBox="1"/>
          <p:nvPr/>
        </p:nvSpPr>
        <p:spPr>
          <a:xfrm>
            <a:off x="7626273" y="532851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1" name="CuadroTexto 170"/>
          <p:cNvSpPr txBox="1"/>
          <p:nvPr/>
        </p:nvSpPr>
        <p:spPr>
          <a:xfrm>
            <a:off x="8150729" y="545091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2" name="CuadroTexto 171"/>
          <p:cNvSpPr txBox="1"/>
          <p:nvPr/>
        </p:nvSpPr>
        <p:spPr>
          <a:xfrm>
            <a:off x="8169644" y="470672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3" name="CuadroTexto 172"/>
          <p:cNvSpPr txBox="1"/>
          <p:nvPr/>
        </p:nvSpPr>
        <p:spPr>
          <a:xfrm>
            <a:off x="8605225" y="361851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4" name="CuadroTexto 173"/>
          <p:cNvSpPr txBox="1"/>
          <p:nvPr/>
        </p:nvSpPr>
        <p:spPr>
          <a:xfrm>
            <a:off x="1743689"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5" name="CuadroTexto 174"/>
          <p:cNvSpPr txBox="1"/>
          <p:nvPr/>
        </p:nvSpPr>
        <p:spPr>
          <a:xfrm>
            <a:off x="2567193" y="324918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6" name="CuadroTexto 175"/>
          <p:cNvSpPr txBox="1"/>
          <p:nvPr/>
        </p:nvSpPr>
        <p:spPr>
          <a:xfrm>
            <a:off x="2267744" y="493396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77" name="CuadroTexto 176"/>
              <p:cNvSpPr txBox="1"/>
              <p:nvPr/>
            </p:nvSpPr>
            <p:spPr>
              <a:xfrm>
                <a:off x="606030" y="3338591"/>
                <a:ext cx="869084"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=11</m:t>
                      </m:r>
                    </m:oMath>
                  </m:oMathPara>
                </a14:m>
                <a:endParaRPr lang="en-US" dirty="0"/>
              </a:p>
            </p:txBody>
          </p:sp>
        </mc:Choice>
        <mc:Fallback xmlns="">
          <p:sp>
            <p:nvSpPr>
              <p:cNvPr id="177" name="CuadroTexto 176"/>
              <p:cNvSpPr txBox="1">
                <a:spLocks noRot="1" noChangeAspect="1" noMove="1" noResize="1" noEditPoints="1" noAdjustHandles="1" noChangeArrowheads="1" noChangeShapeType="1" noTextEdit="1"/>
              </p:cNvSpPr>
              <p:nvPr/>
            </p:nvSpPr>
            <p:spPr>
              <a:xfrm>
                <a:off x="606030" y="3338591"/>
                <a:ext cx="869084" cy="276999"/>
              </a:xfrm>
              <a:prstGeom prst="rect">
                <a:avLst/>
              </a:prstGeom>
              <a:blipFill rotWithShape="0">
                <a:blip r:embed="rId4"/>
                <a:stretch>
                  <a:fillRect l="-4895" r="-4895"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CuadroTexto 177"/>
              <p:cNvSpPr txBox="1"/>
              <p:nvPr/>
            </p:nvSpPr>
            <p:spPr>
              <a:xfrm>
                <a:off x="-42412" y="3895055"/>
                <a:ext cx="869084" cy="276999"/>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=10</m:t>
                      </m:r>
                    </m:oMath>
                  </m:oMathPara>
                </a14:m>
                <a:endParaRPr lang="en-US" dirty="0"/>
              </a:p>
            </p:txBody>
          </p:sp>
        </mc:Choice>
        <mc:Fallback xmlns="">
          <p:sp>
            <p:nvSpPr>
              <p:cNvPr id="178" name="CuadroTexto 177"/>
              <p:cNvSpPr txBox="1">
                <a:spLocks noRot="1" noChangeAspect="1" noMove="1" noResize="1" noEditPoints="1" noAdjustHandles="1" noChangeArrowheads="1" noChangeShapeType="1" noTextEdit="1"/>
              </p:cNvSpPr>
              <p:nvPr/>
            </p:nvSpPr>
            <p:spPr>
              <a:xfrm>
                <a:off x="-42412" y="3895055"/>
                <a:ext cx="869084" cy="276999"/>
              </a:xfrm>
              <a:prstGeom prst="rect">
                <a:avLst/>
              </a:prstGeom>
              <a:blipFill rotWithShape="0">
                <a:blip r:embed="rId5"/>
                <a:stretch>
                  <a:fillRect l="-699" r="-9790"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9" name="CuadroTexto 178"/>
              <p:cNvSpPr txBox="1"/>
              <p:nvPr/>
            </p:nvSpPr>
            <p:spPr>
              <a:xfrm>
                <a:off x="-36512" y="6032321"/>
                <a:ext cx="869084" cy="276999"/>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=0</m:t>
                      </m:r>
                      <m:r>
                        <a:rPr lang="es-ES" b="0" i="0" smtClean="0">
                          <a:latin typeface="Cambria Math" panose="02040503050406030204" pitchFamily="18" charset="0"/>
                        </a:rPr>
                        <m:t>0</m:t>
                      </m:r>
                    </m:oMath>
                  </m:oMathPara>
                </a14:m>
                <a:endParaRPr lang="en-US" dirty="0"/>
              </a:p>
            </p:txBody>
          </p:sp>
        </mc:Choice>
        <mc:Fallback xmlns="">
          <p:sp>
            <p:nvSpPr>
              <p:cNvPr id="179" name="CuadroTexto 178"/>
              <p:cNvSpPr txBox="1">
                <a:spLocks noRot="1" noChangeAspect="1" noMove="1" noResize="1" noEditPoints="1" noAdjustHandles="1" noChangeArrowheads="1" noChangeShapeType="1" noTextEdit="1"/>
              </p:cNvSpPr>
              <p:nvPr/>
            </p:nvSpPr>
            <p:spPr>
              <a:xfrm>
                <a:off x="-36512" y="6032321"/>
                <a:ext cx="869084" cy="276999"/>
              </a:xfrm>
              <a:prstGeom prst="rect">
                <a:avLst/>
              </a:prstGeom>
              <a:blipFill rotWithShape="0">
                <a:blip r:embed="rId6"/>
                <a:stretch>
                  <a:fillRect l="-699" r="-9790"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1" name="CuadroTexto 180"/>
              <p:cNvSpPr txBox="1"/>
              <p:nvPr/>
            </p:nvSpPr>
            <p:spPr>
              <a:xfrm>
                <a:off x="740343" y="6170940"/>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=01</m:t>
                      </m:r>
                    </m:oMath>
                  </m:oMathPara>
                </a14:m>
                <a:endParaRPr lang="en-US" dirty="0"/>
              </a:p>
            </p:txBody>
          </p:sp>
        </mc:Choice>
        <mc:Fallback xmlns="">
          <p:sp>
            <p:nvSpPr>
              <p:cNvPr id="181" name="CuadroTexto 180"/>
              <p:cNvSpPr txBox="1">
                <a:spLocks noRot="1" noChangeAspect="1" noMove="1" noResize="1" noEditPoints="1" noAdjustHandles="1" noChangeArrowheads="1" noChangeShapeType="1" noTextEdit="1"/>
              </p:cNvSpPr>
              <p:nvPr/>
            </p:nvSpPr>
            <p:spPr>
              <a:xfrm>
                <a:off x="740343" y="6170940"/>
                <a:ext cx="839974" cy="276999"/>
              </a:xfrm>
              <a:prstGeom prst="rect">
                <a:avLst/>
              </a:prstGeom>
              <a:blipFill rotWithShape="0">
                <a:blip r:embed="rId7"/>
                <a:stretch>
                  <a:fillRect l="-6522" r="-652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CuadroTexto 182"/>
              <p:cNvSpPr txBox="1"/>
              <p:nvPr/>
            </p:nvSpPr>
            <p:spPr>
              <a:xfrm>
                <a:off x="5439982" y="6176337"/>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=10</m:t>
                      </m:r>
                    </m:oMath>
                  </m:oMathPara>
                </a14:m>
                <a:endParaRPr lang="en-US" dirty="0"/>
              </a:p>
            </p:txBody>
          </p:sp>
        </mc:Choice>
        <mc:Fallback xmlns="">
          <p:sp>
            <p:nvSpPr>
              <p:cNvPr id="183" name="CuadroTexto 182"/>
              <p:cNvSpPr txBox="1">
                <a:spLocks noRot="1" noChangeAspect="1" noMove="1" noResize="1" noEditPoints="1" noAdjustHandles="1" noChangeArrowheads="1" noChangeShapeType="1" noTextEdit="1"/>
              </p:cNvSpPr>
              <p:nvPr/>
            </p:nvSpPr>
            <p:spPr>
              <a:xfrm>
                <a:off x="5439982" y="6176337"/>
                <a:ext cx="839974" cy="276999"/>
              </a:xfrm>
              <a:prstGeom prst="rect">
                <a:avLst/>
              </a:prstGeom>
              <a:blipFill rotWithShape="0">
                <a:blip r:embed="rId9"/>
                <a:stretch>
                  <a:fillRect l="-6522" r="-652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CuadroTexto 183"/>
              <p:cNvSpPr txBox="1"/>
              <p:nvPr/>
            </p:nvSpPr>
            <p:spPr>
              <a:xfrm>
                <a:off x="7700513" y="6172212"/>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=11</m:t>
                      </m:r>
                    </m:oMath>
                  </m:oMathPara>
                </a14:m>
                <a:endParaRPr lang="en-US" dirty="0"/>
              </a:p>
            </p:txBody>
          </p:sp>
        </mc:Choice>
        <mc:Fallback xmlns="">
          <p:sp>
            <p:nvSpPr>
              <p:cNvPr id="184" name="CuadroTexto 183"/>
              <p:cNvSpPr txBox="1">
                <a:spLocks noRot="1" noChangeAspect="1" noMove="1" noResize="1" noEditPoints="1" noAdjustHandles="1" noChangeArrowheads="1" noChangeShapeType="1" noTextEdit="1"/>
              </p:cNvSpPr>
              <p:nvPr/>
            </p:nvSpPr>
            <p:spPr>
              <a:xfrm>
                <a:off x="7700513" y="6172212"/>
                <a:ext cx="839974" cy="276999"/>
              </a:xfrm>
              <a:prstGeom prst="rect">
                <a:avLst/>
              </a:prstGeom>
              <a:blipFill rotWithShape="0">
                <a:blip r:embed="rId10"/>
                <a:stretch>
                  <a:fillRect l="-6522" r="-6522" b="-26667"/>
                </a:stretch>
              </a:blipFill>
            </p:spPr>
            <p:txBody>
              <a:bodyPr/>
              <a:lstStyle/>
              <a:p>
                <a:r>
                  <a:rPr lang="en-US">
                    <a:noFill/>
                  </a:rPr>
                  <a:t> </a:t>
                </a:r>
              </a:p>
            </p:txBody>
          </p:sp>
        </mc:Fallback>
      </mc:AlternateContent>
      <p:sp>
        <p:nvSpPr>
          <p:cNvPr id="185" name="Marcador de número de diapositiva 184"/>
          <p:cNvSpPr>
            <a:spLocks noGrp="1"/>
          </p:cNvSpPr>
          <p:nvPr>
            <p:ph type="sldNum" sz="quarter" idx="12"/>
          </p:nvPr>
        </p:nvSpPr>
        <p:spPr/>
        <p:txBody>
          <a:bodyPr/>
          <a:lstStyle/>
          <a:p>
            <a:fld id="{B893DDF5-10A4-42B0-8B2B-0331E49407BA}" type="slidenum">
              <a:rPr lang="en-US" smtClean="0"/>
              <a:t>36</a:t>
            </a:fld>
            <a:endParaRPr lang="en-US"/>
          </a:p>
        </p:txBody>
      </p:sp>
      <p:sp>
        <p:nvSpPr>
          <p:cNvPr id="186" name="CuadroTexto 185"/>
          <p:cNvSpPr txBox="1"/>
          <p:nvPr/>
        </p:nvSpPr>
        <p:spPr>
          <a:xfrm>
            <a:off x="1810439" y="385175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87" name="CuadroTexto 186"/>
          <p:cNvSpPr txBox="1"/>
          <p:nvPr/>
        </p:nvSpPr>
        <p:spPr>
          <a:xfrm>
            <a:off x="3945987" y="5707508"/>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88" name="CuadroTexto 187"/>
          <p:cNvSpPr txBox="1"/>
          <p:nvPr/>
        </p:nvSpPr>
        <p:spPr>
          <a:xfrm>
            <a:off x="4890559" y="3058674"/>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89" name="CuadroTexto 188"/>
          <p:cNvSpPr txBox="1"/>
          <p:nvPr/>
        </p:nvSpPr>
        <p:spPr>
          <a:xfrm>
            <a:off x="4572000" y="4941168"/>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0" name="CuadroTexto 189"/>
          <p:cNvSpPr txBox="1"/>
          <p:nvPr/>
        </p:nvSpPr>
        <p:spPr>
          <a:xfrm>
            <a:off x="4136582"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2" name="Arco 191"/>
          <p:cNvSpPr/>
          <p:nvPr/>
        </p:nvSpPr>
        <p:spPr>
          <a:xfrm flipV="1">
            <a:off x="467544" y="4060834"/>
            <a:ext cx="7274245" cy="808326"/>
          </a:xfrm>
          <a:prstGeom prst="arc">
            <a:avLst>
              <a:gd name="adj1" fmla="val 10713516"/>
              <a:gd name="adj2" fmla="val 790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Arco 198"/>
          <p:cNvSpPr/>
          <p:nvPr/>
        </p:nvSpPr>
        <p:spPr>
          <a:xfrm flipH="1" flipV="1">
            <a:off x="490734" y="5723116"/>
            <a:ext cx="7274245" cy="808326"/>
          </a:xfrm>
          <a:prstGeom prst="arc">
            <a:avLst>
              <a:gd name="adj1" fmla="val 10716183"/>
              <a:gd name="adj2" fmla="val 95636"/>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CuadroTexto 200"/>
          <p:cNvSpPr txBox="1"/>
          <p:nvPr/>
        </p:nvSpPr>
        <p:spPr>
          <a:xfrm>
            <a:off x="4118730" y="2712890"/>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2" name="CuadroTexto 201"/>
          <p:cNvSpPr txBox="1"/>
          <p:nvPr/>
        </p:nvSpPr>
        <p:spPr>
          <a:xfrm>
            <a:off x="4041308" y="4355241"/>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3" name="CuadroTexto 202"/>
          <p:cNvSpPr txBox="1"/>
          <p:nvPr/>
        </p:nvSpPr>
        <p:spPr>
          <a:xfrm>
            <a:off x="7177307" y="3069154"/>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4" name="CuadroTexto 203"/>
          <p:cNvSpPr txBox="1"/>
          <p:nvPr/>
        </p:nvSpPr>
        <p:spPr>
          <a:xfrm>
            <a:off x="6454248" y="384165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5" name="CuadroTexto 204"/>
          <p:cNvSpPr txBox="1"/>
          <p:nvPr/>
        </p:nvSpPr>
        <p:spPr>
          <a:xfrm>
            <a:off x="6347574"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6" name="CuadroTexto 205"/>
          <p:cNvSpPr txBox="1"/>
          <p:nvPr/>
        </p:nvSpPr>
        <p:spPr>
          <a:xfrm>
            <a:off x="6876256" y="4714677"/>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7" name="CuadroTexto 206"/>
          <p:cNvSpPr txBox="1"/>
          <p:nvPr/>
        </p:nvSpPr>
        <p:spPr>
          <a:xfrm>
            <a:off x="4156656" y="6456197"/>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208" name="CuadroTexto 207"/>
          <p:cNvSpPr txBox="1"/>
          <p:nvPr/>
        </p:nvSpPr>
        <p:spPr>
          <a:xfrm>
            <a:off x="4413545" y="4774846"/>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9" name="CuadroTexto 208"/>
          <p:cNvSpPr txBox="1"/>
          <p:nvPr/>
        </p:nvSpPr>
        <p:spPr>
          <a:xfrm>
            <a:off x="3239263" y="1150445"/>
            <a:ext cx="543342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Nothing is known from the environment</a:t>
            </a:r>
            <a:endParaRPr lang="en-US" sz="2000" dirty="0"/>
          </a:p>
          <a:p>
            <a:pPr marL="342900" indent="-342900">
              <a:buFont typeface="Wingdings" panose="05000000000000000000" pitchFamily="2" charset="2"/>
              <a:buChar char="Ø"/>
            </a:pPr>
            <a:r>
              <a:rPr lang="en-US" sz="2000" dirty="0" smtClean="0"/>
              <a:t>Assume free environment</a:t>
            </a:r>
          </a:p>
          <a:p>
            <a:pPr marL="800100" lvl="1" indent="-342900">
              <a:buFont typeface="Arial" panose="020B0604020202020204" pitchFamily="34" charset="0"/>
              <a:buChar char="•"/>
            </a:pPr>
            <a:r>
              <a:rPr lang="en-US" sz="2000" dirty="0" smtClean="0"/>
              <a:t>All input transitions enabled</a:t>
            </a:r>
          </a:p>
        </p:txBody>
      </p:sp>
      <p:sp useBgFill="1">
        <p:nvSpPr>
          <p:cNvPr id="265" name="Rectángulo redondeado 264"/>
          <p:cNvSpPr/>
          <p:nvPr/>
        </p:nvSpPr>
        <p:spPr>
          <a:xfrm>
            <a:off x="6150586" y="548680"/>
            <a:ext cx="2536214" cy="2335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lipse 2"/>
          <p:cNvSpPr/>
          <p:nvPr/>
        </p:nvSpPr>
        <p:spPr>
          <a:xfrm>
            <a:off x="1952953" y="5009830"/>
            <a:ext cx="2036102" cy="1770997"/>
          </a:xfrm>
          <a:prstGeom prst="ellipse">
            <a:avLst/>
          </a:prstGeom>
          <a:noFill/>
          <a:ln w="38100">
            <a:solidFill>
              <a:schemeClr val="accent4"/>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20" name="CuadroTexto 19"/>
          <p:cNvSpPr txBox="1"/>
          <p:nvPr/>
        </p:nvSpPr>
        <p:spPr>
          <a:xfrm>
            <a:off x="1397077" y="6311055"/>
            <a:ext cx="1356077" cy="400110"/>
          </a:xfrm>
          <a:prstGeom prst="rect">
            <a:avLst/>
          </a:prstGeom>
          <a:solidFill>
            <a:schemeClr val="accent1">
              <a:lumMod val="20000"/>
              <a:lumOff val="80000"/>
              <a:alpha val="90000"/>
            </a:schemeClr>
          </a:solidFill>
        </p:spPr>
        <p:txBody>
          <a:bodyPr wrap="none" rtlCol="0">
            <a:spAutoFit/>
          </a:bodyPr>
          <a:lstStyle/>
          <a:p>
            <a:r>
              <a:rPr lang="es-ES" sz="2000" b="1" dirty="0" err="1" smtClean="0">
                <a:solidFill>
                  <a:schemeClr val="accent4"/>
                </a:solidFill>
              </a:rPr>
              <a:t>Reset</a:t>
            </a:r>
            <a:r>
              <a:rPr lang="es-ES" sz="2000" b="1" dirty="0" smtClean="0">
                <a:solidFill>
                  <a:schemeClr val="accent4"/>
                </a:solidFill>
              </a:rPr>
              <a:t> </a:t>
            </a:r>
            <a:r>
              <a:rPr lang="es-ES" sz="2000" b="1" dirty="0" err="1" smtClean="0">
                <a:solidFill>
                  <a:schemeClr val="accent4"/>
                </a:solidFill>
              </a:rPr>
              <a:t>state</a:t>
            </a:r>
            <a:endParaRPr lang="es-ES" sz="2000" b="1" dirty="0">
              <a:solidFill>
                <a:schemeClr val="accent4"/>
              </a:solidFill>
            </a:endParaRPr>
          </a:p>
        </p:txBody>
      </p:sp>
      <mc:AlternateContent xmlns:mc="http://schemas.openxmlformats.org/markup-compatibility/2006" xmlns:a14="http://schemas.microsoft.com/office/drawing/2010/main">
        <mc:Choice Requires="a14">
          <p:sp>
            <p:nvSpPr>
              <p:cNvPr id="143" name="CuadroTexto 142"/>
              <p:cNvSpPr txBox="1"/>
              <p:nvPr/>
            </p:nvSpPr>
            <p:spPr>
              <a:xfrm>
                <a:off x="2009588" y="5997420"/>
                <a:ext cx="869084" cy="276999"/>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=0</m:t>
                      </m:r>
                      <m:r>
                        <a:rPr lang="es-ES" b="0" i="0" smtClean="0">
                          <a:latin typeface="Cambria Math" panose="02040503050406030204" pitchFamily="18" charset="0"/>
                        </a:rPr>
                        <m:t>0</m:t>
                      </m:r>
                    </m:oMath>
                  </m:oMathPara>
                </a14:m>
                <a:endParaRPr lang="en-US" dirty="0"/>
              </a:p>
            </p:txBody>
          </p:sp>
        </mc:Choice>
        <mc:Fallback xmlns="">
          <p:sp>
            <p:nvSpPr>
              <p:cNvPr id="143" name="CuadroTexto 142"/>
              <p:cNvSpPr txBox="1">
                <a:spLocks noRot="1" noChangeAspect="1" noMove="1" noResize="1" noEditPoints="1" noAdjustHandles="1" noChangeArrowheads="1" noChangeShapeType="1" noTextEdit="1"/>
              </p:cNvSpPr>
              <p:nvPr/>
            </p:nvSpPr>
            <p:spPr>
              <a:xfrm>
                <a:off x="2009588" y="5997420"/>
                <a:ext cx="869084" cy="276999"/>
              </a:xfrm>
              <a:prstGeom prst="rect">
                <a:avLst/>
              </a:prstGeom>
              <a:blipFill rotWithShape="0">
                <a:blip r:embed="rId12"/>
                <a:stretch>
                  <a:fillRect l="-704" r="-9859"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2" name="CuadroTexto 181"/>
              <p:cNvSpPr txBox="1"/>
              <p:nvPr/>
            </p:nvSpPr>
            <p:spPr>
              <a:xfrm>
                <a:off x="3086282" y="6166033"/>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=0</m:t>
                      </m:r>
                      <m:r>
                        <a:rPr lang="es-ES" b="0" i="0" smtClean="0">
                          <a:latin typeface="Cambria Math" panose="02040503050406030204" pitchFamily="18" charset="0"/>
                        </a:rPr>
                        <m:t>0</m:t>
                      </m:r>
                    </m:oMath>
                  </m:oMathPara>
                </a14:m>
                <a:endParaRPr lang="en-US" dirty="0"/>
              </a:p>
            </p:txBody>
          </p:sp>
        </mc:Choice>
        <mc:Fallback xmlns="">
          <p:sp>
            <p:nvSpPr>
              <p:cNvPr id="182" name="CuadroTexto 181"/>
              <p:cNvSpPr txBox="1">
                <a:spLocks noRot="1" noChangeAspect="1" noMove="1" noResize="1" noEditPoints="1" noAdjustHandles="1" noChangeArrowheads="1" noChangeShapeType="1" noTextEdit="1"/>
              </p:cNvSpPr>
              <p:nvPr/>
            </p:nvSpPr>
            <p:spPr>
              <a:xfrm>
                <a:off x="3086282" y="6166033"/>
                <a:ext cx="839974" cy="276999"/>
              </a:xfrm>
              <a:prstGeom prst="rect">
                <a:avLst/>
              </a:prstGeom>
              <a:blipFill rotWithShape="0">
                <a:blip r:embed="rId13"/>
                <a:stretch>
                  <a:fillRect l="-6522" r="-6522" b="-23913"/>
                </a:stretch>
              </a:blipFill>
            </p:spPr>
            <p:txBody>
              <a:bodyPr/>
              <a:lstStyle/>
              <a:p>
                <a:r>
                  <a:rPr lang="es-ES">
                    <a:noFill/>
                  </a:rPr>
                  <a:t> </a:t>
                </a:r>
              </a:p>
            </p:txBody>
          </p:sp>
        </mc:Fallback>
      </mc:AlternateContent>
      <p:sp>
        <p:nvSpPr>
          <p:cNvPr id="22" name="CuadroTexto 21"/>
          <p:cNvSpPr txBox="1"/>
          <p:nvPr/>
        </p:nvSpPr>
        <p:spPr>
          <a:xfrm>
            <a:off x="992903" y="893421"/>
            <a:ext cx="1388457" cy="369332"/>
          </a:xfrm>
          <a:prstGeom prst="rect">
            <a:avLst/>
          </a:prstGeom>
          <a:noFill/>
        </p:spPr>
        <p:txBody>
          <a:bodyPr wrap="none" rtlCol="0">
            <a:spAutoFit/>
          </a:bodyPr>
          <a:lstStyle/>
          <a:p>
            <a:r>
              <a:rPr lang="en-US" dirty="0" smtClean="0">
                <a:solidFill>
                  <a:schemeClr val="bg1"/>
                </a:solidFill>
              </a:rPr>
              <a:t>Environment</a:t>
            </a:r>
            <a:endParaRPr lang="en-US" dirty="0">
              <a:solidFill>
                <a:schemeClr val="bg1"/>
              </a:solidFill>
            </a:endParaRPr>
          </a:p>
        </p:txBody>
      </p:sp>
      <p:pic>
        <p:nvPicPr>
          <p:cNvPr id="23" name="Imagen 22"/>
          <p:cNvPicPr>
            <a:picLocks noChangeAspect="1"/>
          </p:cNvPicPr>
          <p:nvPr/>
        </p:nvPicPr>
        <p:blipFill>
          <a:blip r:embed="rId14"/>
          <a:stretch>
            <a:fillRect/>
          </a:stretch>
        </p:blipFill>
        <p:spPr>
          <a:xfrm>
            <a:off x="6347574" y="739511"/>
            <a:ext cx="2188654" cy="1926503"/>
          </a:xfrm>
          <a:prstGeom prst="rect">
            <a:avLst/>
          </a:prstGeom>
        </p:spPr>
      </p:pic>
      <p:sp>
        <p:nvSpPr>
          <p:cNvPr id="24" name="CuadroTexto 23"/>
          <p:cNvSpPr txBox="1"/>
          <p:nvPr/>
        </p:nvSpPr>
        <p:spPr>
          <a:xfrm>
            <a:off x="6372200" y="2483604"/>
            <a:ext cx="2149114" cy="369332"/>
          </a:xfrm>
          <a:prstGeom prst="rect">
            <a:avLst/>
          </a:prstGeom>
          <a:noFill/>
        </p:spPr>
        <p:txBody>
          <a:bodyPr wrap="none" rtlCol="0">
            <a:spAutoFit/>
          </a:bodyPr>
          <a:lstStyle/>
          <a:p>
            <a:pPr algn="ctr"/>
            <a:r>
              <a:rPr lang="en-US" dirty="0" smtClean="0"/>
              <a:t>Original specification</a:t>
            </a:r>
            <a:endParaRPr lang="en-US" dirty="0"/>
          </a:p>
        </p:txBody>
      </p:sp>
    </p:spTree>
    <p:extLst>
      <p:ext uri="{BB962C8B-B14F-4D97-AF65-F5344CB8AC3E}">
        <p14:creationId xmlns:p14="http://schemas.microsoft.com/office/powerpoint/2010/main" val="16195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500"/>
                                        <p:tgtEl>
                                          <p:spTgt spid="1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500"/>
                                        <p:tgtEl>
                                          <p:spTgt spid="8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500"/>
                                        <p:tgtEl>
                                          <p:spTgt spid="9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500"/>
                                        <p:tgtEl>
                                          <p:spTgt spid="9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500"/>
                                        <p:tgtEl>
                                          <p:spTgt spid="9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fade">
                                      <p:cBhvr>
                                        <p:cTn id="112" dur="500"/>
                                        <p:tgtEl>
                                          <p:spTgt spid="10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fade">
                                      <p:cBhvr>
                                        <p:cTn id="115" dur="500"/>
                                        <p:tgtEl>
                                          <p:spTgt spid="10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6"/>
                                        </p:tgtEl>
                                        <p:attrNameLst>
                                          <p:attrName>style.visibility</p:attrName>
                                        </p:attrNameLst>
                                      </p:cBhvr>
                                      <p:to>
                                        <p:strVal val="visible"/>
                                      </p:to>
                                    </p:set>
                                    <p:animEffect transition="in" filter="fade">
                                      <p:cBhvr>
                                        <p:cTn id="118" dur="500"/>
                                        <p:tgtEl>
                                          <p:spTgt spid="10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7"/>
                                        </p:tgtEl>
                                        <p:attrNameLst>
                                          <p:attrName>style.visibility</p:attrName>
                                        </p:attrNameLst>
                                      </p:cBhvr>
                                      <p:to>
                                        <p:strVal val="visible"/>
                                      </p:to>
                                    </p:set>
                                    <p:animEffect transition="in" filter="fade">
                                      <p:cBhvr>
                                        <p:cTn id="121" dur="500"/>
                                        <p:tgtEl>
                                          <p:spTgt spid="10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fade">
                                      <p:cBhvr>
                                        <p:cTn id="127" dur="500"/>
                                        <p:tgtEl>
                                          <p:spTgt spid="10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fade">
                                      <p:cBhvr>
                                        <p:cTn id="130" dur="500"/>
                                        <p:tgtEl>
                                          <p:spTgt spid="11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fade">
                                      <p:cBhvr>
                                        <p:cTn id="133" dur="500"/>
                                        <p:tgtEl>
                                          <p:spTgt spid="11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fade">
                                      <p:cBhvr>
                                        <p:cTn id="136" dur="500"/>
                                        <p:tgtEl>
                                          <p:spTgt spid="11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3"/>
                                        </p:tgtEl>
                                        <p:attrNameLst>
                                          <p:attrName>style.visibility</p:attrName>
                                        </p:attrNameLst>
                                      </p:cBhvr>
                                      <p:to>
                                        <p:strVal val="visible"/>
                                      </p:to>
                                    </p:set>
                                    <p:animEffect transition="in" filter="fade">
                                      <p:cBhvr>
                                        <p:cTn id="139" dur="500"/>
                                        <p:tgtEl>
                                          <p:spTgt spid="11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14"/>
                                        </p:tgtEl>
                                        <p:attrNameLst>
                                          <p:attrName>style.visibility</p:attrName>
                                        </p:attrNameLst>
                                      </p:cBhvr>
                                      <p:to>
                                        <p:strVal val="visible"/>
                                      </p:to>
                                    </p:set>
                                    <p:animEffect transition="in" filter="fade">
                                      <p:cBhvr>
                                        <p:cTn id="142" dur="500"/>
                                        <p:tgtEl>
                                          <p:spTgt spid="11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15"/>
                                        </p:tgtEl>
                                        <p:attrNameLst>
                                          <p:attrName>style.visibility</p:attrName>
                                        </p:attrNameLst>
                                      </p:cBhvr>
                                      <p:to>
                                        <p:strVal val="visible"/>
                                      </p:to>
                                    </p:set>
                                    <p:animEffect transition="in" filter="fade">
                                      <p:cBhvr>
                                        <p:cTn id="145" dur="500"/>
                                        <p:tgtEl>
                                          <p:spTgt spid="11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6"/>
                                        </p:tgtEl>
                                        <p:attrNameLst>
                                          <p:attrName>style.visibility</p:attrName>
                                        </p:attrNameLst>
                                      </p:cBhvr>
                                      <p:to>
                                        <p:strVal val="visible"/>
                                      </p:to>
                                    </p:set>
                                    <p:animEffect transition="in" filter="fade">
                                      <p:cBhvr>
                                        <p:cTn id="148" dur="500"/>
                                        <p:tgtEl>
                                          <p:spTgt spid="11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fade">
                                      <p:cBhvr>
                                        <p:cTn id="151" dur="500"/>
                                        <p:tgtEl>
                                          <p:spTgt spid="11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18"/>
                                        </p:tgtEl>
                                        <p:attrNameLst>
                                          <p:attrName>style.visibility</p:attrName>
                                        </p:attrNameLst>
                                      </p:cBhvr>
                                      <p:to>
                                        <p:strVal val="visible"/>
                                      </p:to>
                                    </p:set>
                                    <p:animEffect transition="in" filter="fade">
                                      <p:cBhvr>
                                        <p:cTn id="154" dur="500"/>
                                        <p:tgtEl>
                                          <p:spTgt spid="11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19"/>
                                        </p:tgtEl>
                                        <p:attrNameLst>
                                          <p:attrName>style.visibility</p:attrName>
                                        </p:attrNameLst>
                                      </p:cBhvr>
                                      <p:to>
                                        <p:strVal val="visible"/>
                                      </p:to>
                                    </p:set>
                                    <p:animEffect transition="in" filter="fade">
                                      <p:cBhvr>
                                        <p:cTn id="157" dur="500"/>
                                        <p:tgtEl>
                                          <p:spTgt spid="11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fade">
                                      <p:cBhvr>
                                        <p:cTn id="160" dur="500"/>
                                        <p:tgtEl>
                                          <p:spTgt spid="12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fade">
                                      <p:cBhvr>
                                        <p:cTn id="163" dur="500"/>
                                        <p:tgtEl>
                                          <p:spTgt spid="12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22"/>
                                        </p:tgtEl>
                                        <p:attrNameLst>
                                          <p:attrName>style.visibility</p:attrName>
                                        </p:attrNameLst>
                                      </p:cBhvr>
                                      <p:to>
                                        <p:strVal val="visible"/>
                                      </p:to>
                                    </p:set>
                                    <p:animEffect transition="in" filter="fade">
                                      <p:cBhvr>
                                        <p:cTn id="166" dur="500"/>
                                        <p:tgtEl>
                                          <p:spTgt spid="12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fade">
                                      <p:cBhvr>
                                        <p:cTn id="169" dur="500"/>
                                        <p:tgtEl>
                                          <p:spTgt spid="12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24"/>
                                        </p:tgtEl>
                                        <p:attrNameLst>
                                          <p:attrName>style.visibility</p:attrName>
                                        </p:attrNameLst>
                                      </p:cBhvr>
                                      <p:to>
                                        <p:strVal val="visible"/>
                                      </p:to>
                                    </p:set>
                                    <p:animEffect transition="in" filter="fade">
                                      <p:cBhvr>
                                        <p:cTn id="172" dur="500"/>
                                        <p:tgtEl>
                                          <p:spTgt spid="12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25"/>
                                        </p:tgtEl>
                                        <p:attrNameLst>
                                          <p:attrName>style.visibility</p:attrName>
                                        </p:attrNameLst>
                                      </p:cBhvr>
                                      <p:to>
                                        <p:strVal val="visible"/>
                                      </p:to>
                                    </p:set>
                                    <p:animEffect transition="in" filter="fade">
                                      <p:cBhvr>
                                        <p:cTn id="175" dur="500"/>
                                        <p:tgtEl>
                                          <p:spTgt spid="125"/>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26"/>
                                        </p:tgtEl>
                                        <p:attrNameLst>
                                          <p:attrName>style.visibility</p:attrName>
                                        </p:attrNameLst>
                                      </p:cBhvr>
                                      <p:to>
                                        <p:strVal val="visible"/>
                                      </p:to>
                                    </p:set>
                                    <p:animEffect transition="in" filter="fade">
                                      <p:cBhvr>
                                        <p:cTn id="178" dur="500"/>
                                        <p:tgtEl>
                                          <p:spTgt spid="12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27"/>
                                        </p:tgtEl>
                                        <p:attrNameLst>
                                          <p:attrName>style.visibility</p:attrName>
                                        </p:attrNameLst>
                                      </p:cBhvr>
                                      <p:to>
                                        <p:strVal val="visible"/>
                                      </p:to>
                                    </p:set>
                                    <p:animEffect transition="in" filter="fade">
                                      <p:cBhvr>
                                        <p:cTn id="181" dur="500"/>
                                        <p:tgtEl>
                                          <p:spTgt spid="12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28"/>
                                        </p:tgtEl>
                                        <p:attrNameLst>
                                          <p:attrName>style.visibility</p:attrName>
                                        </p:attrNameLst>
                                      </p:cBhvr>
                                      <p:to>
                                        <p:strVal val="visible"/>
                                      </p:to>
                                    </p:set>
                                    <p:animEffect transition="in" filter="fade">
                                      <p:cBhvr>
                                        <p:cTn id="184" dur="500"/>
                                        <p:tgtEl>
                                          <p:spTgt spid="12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0"/>
                                        </p:tgtEl>
                                        <p:attrNameLst>
                                          <p:attrName>style.visibility</p:attrName>
                                        </p:attrNameLst>
                                      </p:cBhvr>
                                      <p:to>
                                        <p:strVal val="visible"/>
                                      </p:to>
                                    </p:set>
                                    <p:animEffect transition="in" filter="fade">
                                      <p:cBhvr>
                                        <p:cTn id="187" dur="500"/>
                                        <p:tgtEl>
                                          <p:spTgt spid="13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2"/>
                                        </p:tgtEl>
                                        <p:attrNameLst>
                                          <p:attrName>style.visibility</p:attrName>
                                        </p:attrNameLst>
                                      </p:cBhvr>
                                      <p:to>
                                        <p:strVal val="visible"/>
                                      </p:to>
                                    </p:set>
                                    <p:animEffect transition="in" filter="fade">
                                      <p:cBhvr>
                                        <p:cTn id="190" dur="500"/>
                                        <p:tgtEl>
                                          <p:spTgt spid="13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4"/>
                                        </p:tgtEl>
                                        <p:attrNameLst>
                                          <p:attrName>style.visibility</p:attrName>
                                        </p:attrNameLst>
                                      </p:cBhvr>
                                      <p:to>
                                        <p:strVal val="visible"/>
                                      </p:to>
                                    </p:set>
                                    <p:animEffect transition="in" filter="fade">
                                      <p:cBhvr>
                                        <p:cTn id="193" dur="500"/>
                                        <p:tgtEl>
                                          <p:spTgt spid="13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6"/>
                                        </p:tgtEl>
                                        <p:attrNameLst>
                                          <p:attrName>style.visibility</p:attrName>
                                        </p:attrNameLst>
                                      </p:cBhvr>
                                      <p:to>
                                        <p:strVal val="visible"/>
                                      </p:to>
                                    </p:set>
                                    <p:animEffect transition="in" filter="fade">
                                      <p:cBhvr>
                                        <p:cTn id="196" dur="500"/>
                                        <p:tgtEl>
                                          <p:spTgt spid="13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9"/>
                                        </p:tgtEl>
                                        <p:attrNameLst>
                                          <p:attrName>style.visibility</p:attrName>
                                        </p:attrNameLst>
                                      </p:cBhvr>
                                      <p:to>
                                        <p:strVal val="visible"/>
                                      </p:to>
                                    </p:set>
                                    <p:animEffect transition="in" filter="fade">
                                      <p:cBhvr>
                                        <p:cTn id="199" dur="500"/>
                                        <p:tgtEl>
                                          <p:spTgt spid="13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41"/>
                                        </p:tgtEl>
                                        <p:attrNameLst>
                                          <p:attrName>style.visibility</p:attrName>
                                        </p:attrNameLst>
                                      </p:cBhvr>
                                      <p:to>
                                        <p:strVal val="visible"/>
                                      </p:to>
                                    </p:set>
                                    <p:animEffect transition="in" filter="fade">
                                      <p:cBhvr>
                                        <p:cTn id="202" dur="500"/>
                                        <p:tgtEl>
                                          <p:spTgt spid="14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42"/>
                                        </p:tgtEl>
                                        <p:attrNameLst>
                                          <p:attrName>style.visibility</p:attrName>
                                        </p:attrNameLst>
                                      </p:cBhvr>
                                      <p:to>
                                        <p:strVal val="visible"/>
                                      </p:to>
                                    </p:set>
                                    <p:animEffect transition="in" filter="fade">
                                      <p:cBhvr>
                                        <p:cTn id="205" dur="500"/>
                                        <p:tgtEl>
                                          <p:spTgt spid="14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46"/>
                                        </p:tgtEl>
                                        <p:attrNameLst>
                                          <p:attrName>style.visibility</p:attrName>
                                        </p:attrNameLst>
                                      </p:cBhvr>
                                      <p:to>
                                        <p:strVal val="visible"/>
                                      </p:to>
                                    </p:set>
                                    <p:animEffect transition="in" filter="fade">
                                      <p:cBhvr>
                                        <p:cTn id="208" dur="500"/>
                                        <p:tgtEl>
                                          <p:spTgt spid="146"/>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47"/>
                                        </p:tgtEl>
                                        <p:attrNameLst>
                                          <p:attrName>style.visibility</p:attrName>
                                        </p:attrNameLst>
                                      </p:cBhvr>
                                      <p:to>
                                        <p:strVal val="visible"/>
                                      </p:to>
                                    </p:set>
                                    <p:animEffect transition="in" filter="fade">
                                      <p:cBhvr>
                                        <p:cTn id="211" dur="500"/>
                                        <p:tgtEl>
                                          <p:spTgt spid="147"/>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48"/>
                                        </p:tgtEl>
                                        <p:attrNameLst>
                                          <p:attrName>style.visibility</p:attrName>
                                        </p:attrNameLst>
                                      </p:cBhvr>
                                      <p:to>
                                        <p:strVal val="visible"/>
                                      </p:to>
                                    </p:set>
                                    <p:animEffect transition="in" filter="fade">
                                      <p:cBhvr>
                                        <p:cTn id="214" dur="500"/>
                                        <p:tgtEl>
                                          <p:spTgt spid="14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49"/>
                                        </p:tgtEl>
                                        <p:attrNameLst>
                                          <p:attrName>style.visibility</p:attrName>
                                        </p:attrNameLst>
                                      </p:cBhvr>
                                      <p:to>
                                        <p:strVal val="visible"/>
                                      </p:to>
                                    </p:set>
                                    <p:animEffect transition="in" filter="fade">
                                      <p:cBhvr>
                                        <p:cTn id="217" dur="500"/>
                                        <p:tgtEl>
                                          <p:spTgt spid="14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50"/>
                                        </p:tgtEl>
                                        <p:attrNameLst>
                                          <p:attrName>style.visibility</p:attrName>
                                        </p:attrNameLst>
                                      </p:cBhvr>
                                      <p:to>
                                        <p:strVal val="visible"/>
                                      </p:to>
                                    </p:set>
                                    <p:animEffect transition="in" filter="fade">
                                      <p:cBhvr>
                                        <p:cTn id="220" dur="500"/>
                                        <p:tgtEl>
                                          <p:spTgt spid="15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51"/>
                                        </p:tgtEl>
                                        <p:attrNameLst>
                                          <p:attrName>style.visibility</p:attrName>
                                        </p:attrNameLst>
                                      </p:cBhvr>
                                      <p:to>
                                        <p:strVal val="visible"/>
                                      </p:to>
                                    </p:set>
                                    <p:animEffect transition="in" filter="fade">
                                      <p:cBhvr>
                                        <p:cTn id="223" dur="500"/>
                                        <p:tgtEl>
                                          <p:spTgt spid="151"/>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52"/>
                                        </p:tgtEl>
                                        <p:attrNameLst>
                                          <p:attrName>style.visibility</p:attrName>
                                        </p:attrNameLst>
                                      </p:cBhvr>
                                      <p:to>
                                        <p:strVal val="visible"/>
                                      </p:to>
                                    </p:set>
                                    <p:animEffect transition="in" filter="fade">
                                      <p:cBhvr>
                                        <p:cTn id="226" dur="500"/>
                                        <p:tgtEl>
                                          <p:spTgt spid="152"/>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53"/>
                                        </p:tgtEl>
                                        <p:attrNameLst>
                                          <p:attrName>style.visibility</p:attrName>
                                        </p:attrNameLst>
                                      </p:cBhvr>
                                      <p:to>
                                        <p:strVal val="visible"/>
                                      </p:to>
                                    </p:set>
                                    <p:animEffect transition="in" filter="fade">
                                      <p:cBhvr>
                                        <p:cTn id="229" dur="500"/>
                                        <p:tgtEl>
                                          <p:spTgt spid="153"/>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54"/>
                                        </p:tgtEl>
                                        <p:attrNameLst>
                                          <p:attrName>style.visibility</p:attrName>
                                        </p:attrNameLst>
                                      </p:cBhvr>
                                      <p:to>
                                        <p:strVal val="visible"/>
                                      </p:to>
                                    </p:set>
                                    <p:animEffect transition="in" filter="fade">
                                      <p:cBhvr>
                                        <p:cTn id="232" dur="500"/>
                                        <p:tgtEl>
                                          <p:spTgt spid="154"/>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Effect transition="in" filter="fade">
                                      <p:cBhvr>
                                        <p:cTn id="235" dur="500"/>
                                        <p:tgtEl>
                                          <p:spTgt spid="155"/>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56"/>
                                        </p:tgtEl>
                                        <p:attrNameLst>
                                          <p:attrName>style.visibility</p:attrName>
                                        </p:attrNameLst>
                                      </p:cBhvr>
                                      <p:to>
                                        <p:strVal val="visible"/>
                                      </p:to>
                                    </p:set>
                                    <p:animEffect transition="in" filter="fade">
                                      <p:cBhvr>
                                        <p:cTn id="238" dur="500"/>
                                        <p:tgtEl>
                                          <p:spTgt spid="156"/>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57"/>
                                        </p:tgtEl>
                                        <p:attrNameLst>
                                          <p:attrName>style.visibility</p:attrName>
                                        </p:attrNameLst>
                                      </p:cBhvr>
                                      <p:to>
                                        <p:strVal val="visible"/>
                                      </p:to>
                                    </p:set>
                                    <p:animEffect transition="in" filter="fade">
                                      <p:cBhvr>
                                        <p:cTn id="241" dur="500"/>
                                        <p:tgtEl>
                                          <p:spTgt spid="157"/>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58"/>
                                        </p:tgtEl>
                                        <p:attrNameLst>
                                          <p:attrName>style.visibility</p:attrName>
                                        </p:attrNameLst>
                                      </p:cBhvr>
                                      <p:to>
                                        <p:strVal val="visible"/>
                                      </p:to>
                                    </p:set>
                                    <p:animEffect transition="in" filter="fade">
                                      <p:cBhvr>
                                        <p:cTn id="244" dur="500"/>
                                        <p:tgtEl>
                                          <p:spTgt spid="158"/>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59"/>
                                        </p:tgtEl>
                                        <p:attrNameLst>
                                          <p:attrName>style.visibility</p:attrName>
                                        </p:attrNameLst>
                                      </p:cBhvr>
                                      <p:to>
                                        <p:strVal val="visible"/>
                                      </p:to>
                                    </p:set>
                                    <p:animEffect transition="in" filter="fade">
                                      <p:cBhvr>
                                        <p:cTn id="247" dur="500"/>
                                        <p:tgtEl>
                                          <p:spTgt spid="159"/>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60"/>
                                        </p:tgtEl>
                                        <p:attrNameLst>
                                          <p:attrName>style.visibility</p:attrName>
                                        </p:attrNameLst>
                                      </p:cBhvr>
                                      <p:to>
                                        <p:strVal val="visible"/>
                                      </p:to>
                                    </p:set>
                                    <p:animEffect transition="in" filter="fade">
                                      <p:cBhvr>
                                        <p:cTn id="250" dur="500"/>
                                        <p:tgtEl>
                                          <p:spTgt spid="160"/>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61"/>
                                        </p:tgtEl>
                                        <p:attrNameLst>
                                          <p:attrName>style.visibility</p:attrName>
                                        </p:attrNameLst>
                                      </p:cBhvr>
                                      <p:to>
                                        <p:strVal val="visible"/>
                                      </p:to>
                                    </p:set>
                                    <p:animEffect transition="in" filter="fade">
                                      <p:cBhvr>
                                        <p:cTn id="253" dur="500"/>
                                        <p:tgtEl>
                                          <p:spTgt spid="16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62"/>
                                        </p:tgtEl>
                                        <p:attrNameLst>
                                          <p:attrName>style.visibility</p:attrName>
                                        </p:attrNameLst>
                                      </p:cBhvr>
                                      <p:to>
                                        <p:strVal val="visible"/>
                                      </p:to>
                                    </p:set>
                                    <p:animEffect transition="in" filter="fade">
                                      <p:cBhvr>
                                        <p:cTn id="256" dur="500"/>
                                        <p:tgtEl>
                                          <p:spTgt spid="16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63"/>
                                        </p:tgtEl>
                                        <p:attrNameLst>
                                          <p:attrName>style.visibility</p:attrName>
                                        </p:attrNameLst>
                                      </p:cBhvr>
                                      <p:to>
                                        <p:strVal val="visible"/>
                                      </p:to>
                                    </p:set>
                                    <p:animEffect transition="in" filter="fade">
                                      <p:cBhvr>
                                        <p:cTn id="259" dur="500"/>
                                        <p:tgtEl>
                                          <p:spTgt spid="163"/>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64"/>
                                        </p:tgtEl>
                                        <p:attrNameLst>
                                          <p:attrName>style.visibility</p:attrName>
                                        </p:attrNameLst>
                                      </p:cBhvr>
                                      <p:to>
                                        <p:strVal val="visible"/>
                                      </p:to>
                                    </p:set>
                                    <p:animEffect transition="in" filter="fade">
                                      <p:cBhvr>
                                        <p:cTn id="262" dur="500"/>
                                        <p:tgtEl>
                                          <p:spTgt spid="164"/>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65"/>
                                        </p:tgtEl>
                                        <p:attrNameLst>
                                          <p:attrName>style.visibility</p:attrName>
                                        </p:attrNameLst>
                                      </p:cBhvr>
                                      <p:to>
                                        <p:strVal val="visible"/>
                                      </p:to>
                                    </p:set>
                                    <p:animEffect transition="in" filter="fade">
                                      <p:cBhvr>
                                        <p:cTn id="265" dur="500"/>
                                        <p:tgtEl>
                                          <p:spTgt spid="165"/>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66"/>
                                        </p:tgtEl>
                                        <p:attrNameLst>
                                          <p:attrName>style.visibility</p:attrName>
                                        </p:attrNameLst>
                                      </p:cBhvr>
                                      <p:to>
                                        <p:strVal val="visible"/>
                                      </p:to>
                                    </p:set>
                                    <p:animEffect transition="in" filter="fade">
                                      <p:cBhvr>
                                        <p:cTn id="268" dur="500"/>
                                        <p:tgtEl>
                                          <p:spTgt spid="166"/>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67"/>
                                        </p:tgtEl>
                                        <p:attrNameLst>
                                          <p:attrName>style.visibility</p:attrName>
                                        </p:attrNameLst>
                                      </p:cBhvr>
                                      <p:to>
                                        <p:strVal val="visible"/>
                                      </p:to>
                                    </p:set>
                                    <p:animEffect transition="in" filter="fade">
                                      <p:cBhvr>
                                        <p:cTn id="271" dur="500"/>
                                        <p:tgtEl>
                                          <p:spTgt spid="167"/>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68"/>
                                        </p:tgtEl>
                                        <p:attrNameLst>
                                          <p:attrName>style.visibility</p:attrName>
                                        </p:attrNameLst>
                                      </p:cBhvr>
                                      <p:to>
                                        <p:strVal val="visible"/>
                                      </p:to>
                                    </p:set>
                                    <p:animEffect transition="in" filter="fade">
                                      <p:cBhvr>
                                        <p:cTn id="274" dur="500"/>
                                        <p:tgtEl>
                                          <p:spTgt spid="168"/>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69"/>
                                        </p:tgtEl>
                                        <p:attrNameLst>
                                          <p:attrName>style.visibility</p:attrName>
                                        </p:attrNameLst>
                                      </p:cBhvr>
                                      <p:to>
                                        <p:strVal val="visible"/>
                                      </p:to>
                                    </p:set>
                                    <p:animEffect transition="in" filter="fade">
                                      <p:cBhvr>
                                        <p:cTn id="277" dur="500"/>
                                        <p:tgtEl>
                                          <p:spTgt spid="169"/>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70"/>
                                        </p:tgtEl>
                                        <p:attrNameLst>
                                          <p:attrName>style.visibility</p:attrName>
                                        </p:attrNameLst>
                                      </p:cBhvr>
                                      <p:to>
                                        <p:strVal val="visible"/>
                                      </p:to>
                                    </p:set>
                                    <p:animEffect transition="in" filter="fade">
                                      <p:cBhvr>
                                        <p:cTn id="280" dur="500"/>
                                        <p:tgtEl>
                                          <p:spTgt spid="170"/>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71"/>
                                        </p:tgtEl>
                                        <p:attrNameLst>
                                          <p:attrName>style.visibility</p:attrName>
                                        </p:attrNameLst>
                                      </p:cBhvr>
                                      <p:to>
                                        <p:strVal val="visible"/>
                                      </p:to>
                                    </p:set>
                                    <p:animEffect transition="in" filter="fade">
                                      <p:cBhvr>
                                        <p:cTn id="283" dur="500"/>
                                        <p:tgtEl>
                                          <p:spTgt spid="171"/>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172"/>
                                        </p:tgtEl>
                                        <p:attrNameLst>
                                          <p:attrName>style.visibility</p:attrName>
                                        </p:attrNameLst>
                                      </p:cBhvr>
                                      <p:to>
                                        <p:strVal val="visible"/>
                                      </p:to>
                                    </p:set>
                                    <p:animEffect transition="in" filter="fade">
                                      <p:cBhvr>
                                        <p:cTn id="286" dur="500"/>
                                        <p:tgtEl>
                                          <p:spTgt spid="172"/>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73"/>
                                        </p:tgtEl>
                                        <p:attrNameLst>
                                          <p:attrName>style.visibility</p:attrName>
                                        </p:attrNameLst>
                                      </p:cBhvr>
                                      <p:to>
                                        <p:strVal val="visible"/>
                                      </p:to>
                                    </p:set>
                                    <p:animEffect transition="in" filter="fade">
                                      <p:cBhvr>
                                        <p:cTn id="289" dur="500"/>
                                        <p:tgtEl>
                                          <p:spTgt spid="173"/>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74"/>
                                        </p:tgtEl>
                                        <p:attrNameLst>
                                          <p:attrName>style.visibility</p:attrName>
                                        </p:attrNameLst>
                                      </p:cBhvr>
                                      <p:to>
                                        <p:strVal val="visible"/>
                                      </p:to>
                                    </p:set>
                                    <p:animEffect transition="in" filter="fade">
                                      <p:cBhvr>
                                        <p:cTn id="292" dur="500"/>
                                        <p:tgtEl>
                                          <p:spTgt spid="174"/>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75"/>
                                        </p:tgtEl>
                                        <p:attrNameLst>
                                          <p:attrName>style.visibility</p:attrName>
                                        </p:attrNameLst>
                                      </p:cBhvr>
                                      <p:to>
                                        <p:strVal val="visible"/>
                                      </p:to>
                                    </p:set>
                                    <p:animEffect transition="in" filter="fade">
                                      <p:cBhvr>
                                        <p:cTn id="295" dur="500"/>
                                        <p:tgtEl>
                                          <p:spTgt spid="175"/>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76"/>
                                        </p:tgtEl>
                                        <p:attrNameLst>
                                          <p:attrName>style.visibility</p:attrName>
                                        </p:attrNameLst>
                                      </p:cBhvr>
                                      <p:to>
                                        <p:strVal val="visible"/>
                                      </p:to>
                                    </p:set>
                                    <p:animEffect transition="in" filter="fade">
                                      <p:cBhvr>
                                        <p:cTn id="298" dur="500"/>
                                        <p:tgtEl>
                                          <p:spTgt spid="176"/>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177"/>
                                        </p:tgtEl>
                                        <p:attrNameLst>
                                          <p:attrName>style.visibility</p:attrName>
                                        </p:attrNameLst>
                                      </p:cBhvr>
                                      <p:to>
                                        <p:strVal val="visible"/>
                                      </p:to>
                                    </p:set>
                                    <p:animEffect transition="in" filter="fade">
                                      <p:cBhvr>
                                        <p:cTn id="301" dur="500"/>
                                        <p:tgtEl>
                                          <p:spTgt spid="177"/>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78"/>
                                        </p:tgtEl>
                                        <p:attrNameLst>
                                          <p:attrName>style.visibility</p:attrName>
                                        </p:attrNameLst>
                                      </p:cBhvr>
                                      <p:to>
                                        <p:strVal val="visible"/>
                                      </p:to>
                                    </p:set>
                                    <p:animEffect transition="in" filter="fade">
                                      <p:cBhvr>
                                        <p:cTn id="304" dur="500"/>
                                        <p:tgtEl>
                                          <p:spTgt spid="178"/>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79"/>
                                        </p:tgtEl>
                                        <p:attrNameLst>
                                          <p:attrName>style.visibility</p:attrName>
                                        </p:attrNameLst>
                                      </p:cBhvr>
                                      <p:to>
                                        <p:strVal val="visible"/>
                                      </p:to>
                                    </p:set>
                                    <p:animEffect transition="in" filter="fade">
                                      <p:cBhvr>
                                        <p:cTn id="307" dur="500"/>
                                        <p:tgtEl>
                                          <p:spTgt spid="179"/>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81"/>
                                        </p:tgtEl>
                                        <p:attrNameLst>
                                          <p:attrName>style.visibility</p:attrName>
                                        </p:attrNameLst>
                                      </p:cBhvr>
                                      <p:to>
                                        <p:strVal val="visible"/>
                                      </p:to>
                                    </p:set>
                                    <p:animEffect transition="in" filter="fade">
                                      <p:cBhvr>
                                        <p:cTn id="310" dur="500"/>
                                        <p:tgtEl>
                                          <p:spTgt spid="181"/>
                                        </p:tgtEl>
                                      </p:cBhvr>
                                    </p:animEffect>
                                  </p:childTnLst>
                                </p:cTn>
                              </p:par>
                              <p:par>
                                <p:cTn id="311" presetID="10" presetClass="entr" presetSubtype="0" fill="hold" grpId="0" nodeType="withEffect">
                                  <p:stCondLst>
                                    <p:cond delay="0"/>
                                  </p:stCondLst>
                                  <p:iterate type="lt">
                                    <p:tmPct val="0"/>
                                  </p:iterate>
                                  <p:childTnLst>
                                    <p:set>
                                      <p:cBhvr>
                                        <p:cTn id="312" dur="1" fill="hold">
                                          <p:stCondLst>
                                            <p:cond delay="0"/>
                                          </p:stCondLst>
                                        </p:cTn>
                                        <p:tgtEl>
                                          <p:spTgt spid="182"/>
                                        </p:tgtEl>
                                        <p:attrNameLst>
                                          <p:attrName>style.visibility</p:attrName>
                                        </p:attrNameLst>
                                      </p:cBhvr>
                                      <p:to>
                                        <p:strVal val="visible"/>
                                      </p:to>
                                    </p:set>
                                    <p:animEffect transition="in" filter="fade">
                                      <p:cBhvr>
                                        <p:cTn id="313" dur="500"/>
                                        <p:tgtEl>
                                          <p:spTgt spid="182"/>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83"/>
                                        </p:tgtEl>
                                        <p:attrNameLst>
                                          <p:attrName>style.visibility</p:attrName>
                                        </p:attrNameLst>
                                      </p:cBhvr>
                                      <p:to>
                                        <p:strVal val="visible"/>
                                      </p:to>
                                    </p:set>
                                    <p:animEffect transition="in" filter="fade">
                                      <p:cBhvr>
                                        <p:cTn id="316" dur="500"/>
                                        <p:tgtEl>
                                          <p:spTgt spid="183"/>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84"/>
                                        </p:tgtEl>
                                        <p:attrNameLst>
                                          <p:attrName>style.visibility</p:attrName>
                                        </p:attrNameLst>
                                      </p:cBhvr>
                                      <p:to>
                                        <p:strVal val="visible"/>
                                      </p:to>
                                    </p:set>
                                    <p:animEffect transition="in" filter="fade">
                                      <p:cBhvr>
                                        <p:cTn id="319" dur="500"/>
                                        <p:tgtEl>
                                          <p:spTgt spid="184"/>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186"/>
                                        </p:tgtEl>
                                        <p:attrNameLst>
                                          <p:attrName>style.visibility</p:attrName>
                                        </p:attrNameLst>
                                      </p:cBhvr>
                                      <p:to>
                                        <p:strVal val="visible"/>
                                      </p:to>
                                    </p:set>
                                    <p:animEffect transition="in" filter="fade">
                                      <p:cBhvr>
                                        <p:cTn id="322" dur="500"/>
                                        <p:tgtEl>
                                          <p:spTgt spid="186"/>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187"/>
                                        </p:tgtEl>
                                        <p:attrNameLst>
                                          <p:attrName>style.visibility</p:attrName>
                                        </p:attrNameLst>
                                      </p:cBhvr>
                                      <p:to>
                                        <p:strVal val="visible"/>
                                      </p:to>
                                    </p:set>
                                    <p:animEffect transition="in" filter="fade">
                                      <p:cBhvr>
                                        <p:cTn id="325" dur="500"/>
                                        <p:tgtEl>
                                          <p:spTgt spid="187"/>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188"/>
                                        </p:tgtEl>
                                        <p:attrNameLst>
                                          <p:attrName>style.visibility</p:attrName>
                                        </p:attrNameLst>
                                      </p:cBhvr>
                                      <p:to>
                                        <p:strVal val="visible"/>
                                      </p:to>
                                    </p:set>
                                    <p:animEffect transition="in" filter="fade">
                                      <p:cBhvr>
                                        <p:cTn id="328" dur="500"/>
                                        <p:tgtEl>
                                          <p:spTgt spid="188"/>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189"/>
                                        </p:tgtEl>
                                        <p:attrNameLst>
                                          <p:attrName>style.visibility</p:attrName>
                                        </p:attrNameLst>
                                      </p:cBhvr>
                                      <p:to>
                                        <p:strVal val="visible"/>
                                      </p:to>
                                    </p:set>
                                    <p:animEffect transition="in" filter="fade">
                                      <p:cBhvr>
                                        <p:cTn id="331" dur="500"/>
                                        <p:tgtEl>
                                          <p:spTgt spid="189"/>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190"/>
                                        </p:tgtEl>
                                        <p:attrNameLst>
                                          <p:attrName>style.visibility</p:attrName>
                                        </p:attrNameLst>
                                      </p:cBhvr>
                                      <p:to>
                                        <p:strVal val="visible"/>
                                      </p:to>
                                    </p:set>
                                    <p:animEffect transition="in" filter="fade">
                                      <p:cBhvr>
                                        <p:cTn id="334" dur="500"/>
                                        <p:tgtEl>
                                          <p:spTgt spid="190"/>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192"/>
                                        </p:tgtEl>
                                        <p:attrNameLst>
                                          <p:attrName>style.visibility</p:attrName>
                                        </p:attrNameLst>
                                      </p:cBhvr>
                                      <p:to>
                                        <p:strVal val="visible"/>
                                      </p:to>
                                    </p:set>
                                    <p:animEffect transition="in" filter="fade">
                                      <p:cBhvr>
                                        <p:cTn id="337" dur="500"/>
                                        <p:tgtEl>
                                          <p:spTgt spid="192"/>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199"/>
                                        </p:tgtEl>
                                        <p:attrNameLst>
                                          <p:attrName>style.visibility</p:attrName>
                                        </p:attrNameLst>
                                      </p:cBhvr>
                                      <p:to>
                                        <p:strVal val="visible"/>
                                      </p:to>
                                    </p:set>
                                    <p:animEffect transition="in" filter="fade">
                                      <p:cBhvr>
                                        <p:cTn id="340" dur="500"/>
                                        <p:tgtEl>
                                          <p:spTgt spid="19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02"/>
                                        </p:tgtEl>
                                        <p:attrNameLst>
                                          <p:attrName>style.visibility</p:attrName>
                                        </p:attrNameLst>
                                      </p:cBhvr>
                                      <p:to>
                                        <p:strVal val="visible"/>
                                      </p:to>
                                    </p:set>
                                    <p:animEffect transition="in" filter="fade">
                                      <p:cBhvr>
                                        <p:cTn id="343" dur="500"/>
                                        <p:tgtEl>
                                          <p:spTgt spid="202"/>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203"/>
                                        </p:tgtEl>
                                        <p:attrNameLst>
                                          <p:attrName>style.visibility</p:attrName>
                                        </p:attrNameLst>
                                      </p:cBhvr>
                                      <p:to>
                                        <p:strVal val="visible"/>
                                      </p:to>
                                    </p:set>
                                    <p:animEffect transition="in" filter="fade">
                                      <p:cBhvr>
                                        <p:cTn id="346" dur="500"/>
                                        <p:tgtEl>
                                          <p:spTgt spid="203"/>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04"/>
                                        </p:tgtEl>
                                        <p:attrNameLst>
                                          <p:attrName>style.visibility</p:attrName>
                                        </p:attrNameLst>
                                      </p:cBhvr>
                                      <p:to>
                                        <p:strVal val="visible"/>
                                      </p:to>
                                    </p:set>
                                    <p:animEffect transition="in" filter="fade">
                                      <p:cBhvr>
                                        <p:cTn id="349" dur="500"/>
                                        <p:tgtEl>
                                          <p:spTgt spid="204"/>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205"/>
                                        </p:tgtEl>
                                        <p:attrNameLst>
                                          <p:attrName>style.visibility</p:attrName>
                                        </p:attrNameLst>
                                      </p:cBhvr>
                                      <p:to>
                                        <p:strVal val="visible"/>
                                      </p:to>
                                    </p:set>
                                    <p:animEffect transition="in" filter="fade">
                                      <p:cBhvr>
                                        <p:cTn id="352" dur="500"/>
                                        <p:tgtEl>
                                          <p:spTgt spid="205"/>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06"/>
                                        </p:tgtEl>
                                        <p:attrNameLst>
                                          <p:attrName>style.visibility</p:attrName>
                                        </p:attrNameLst>
                                      </p:cBhvr>
                                      <p:to>
                                        <p:strVal val="visible"/>
                                      </p:to>
                                    </p:set>
                                    <p:animEffect transition="in" filter="fade">
                                      <p:cBhvr>
                                        <p:cTn id="355" dur="500"/>
                                        <p:tgtEl>
                                          <p:spTgt spid="206"/>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07"/>
                                        </p:tgtEl>
                                        <p:attrNameLst>
                                          <p:attrName>style.visibility</p:attrName>
                                        </p:attrNameLst>
                                      </p:cBhvr>
                                      <p:to>
                                        <p:strVal val="visible"/>
                                      </p:to>
                                    </p:set>
                                    <p:animEffect transition="in" filter="fade">
                                      <p:cBhvr>
                                        <p:cTn id="358" dur="500"/>
                                        <p:tgtEl>
                                          <p:spTgt spid="207"/>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208"/>
                                        </p:tgtEl>
                                        <p:attrNameLst>
                                          <p:attrName>style.visibility</p:attrName>
                                        </p:attrNameLst>
                                      </p:cBhvr>
                                      <p:to>
                                        <p:strVal val="visible"/>
                                      </p:to>
                                    </p:set>
                                    <p:animEffect transition="in" filter="fade">
                                      <p:cBhvr>
                                        <p:cTn id="361" dur="500"/>
                                        <p:tgtEl>
                                          <p:spTgt spid="208"/>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01"/>
                                        </p:tgtEl>
                                        <p:attrNameLst>
                                          <p:attrName>style.visibility</p:attrName>
                                        </p:attrNameLst>
                                      </p:cBhvr>
                                      <p:to>
                                        <p:strVal val="visible"/>
                                      </p:to>
                                    </p:set>
                                    <p:animEffect transition="in" filter="fade">
                                      <p:cBhvr>
                                        <p:cTn id="364" dur="500"/>
                                        <p:tgtEl>
                                          <p:spTgt spid="201"/>
                                        </p:tgtEl>
                                      </p:cBhvr>
                                    </p:animEffect>
                                  </p:childTnLst>
                                </p:cTn>
                              </p:par>
                            </p:childTnLst>
                          </p:cTn>
                        </p:par>
                      </p:childTnLst>
                    </p:cTn>
                  </p:par>
                  <p:par>
                    <p:cTn id="365" fill="hold">
                      <p:stCondLst>
                        <p:cond delay="indefinite"/>
                      </p:stCondLst>
                      <p:childTnLst>
                        <p:par>
                          <p:cTn id="366" fill="hold">
                            <p:stCondLst>
                              <p:cond delay="0"/>
                            </p:stCondLst>
                            <p:childTnLst>
                              <p:par>
                                <p:cTn id="367" presetID="10" presetClass="entr" presetSubtype="0" fill="hold" grpId="0" nodeType="clickEffect">
                                  <p:stCondLst>
                                    <p:cond delay="0"/>
                                  </p:stCondLst>
                                  <p:childTnLst>
                                    <p:set>
                                      <p:cBhvr>
                                        <p:cTn id="368" dur="1" fill="hold">
                                          <p:stCondLst>
                                            <p:cond delay="0"/>
                                          </p:stCondLst>
                                        </p:cTn>
                                        <p:tgtEl>
                                          <p:spTgt spid="3"/>
                                        </p:tgtEl>
                                        <p:attrNameLst>
                                          <p:attrName>style.visibility</p:attrName>
                                        </p:attrNameLst>
                                      </p:cBhvr>
                                      <p:to>
                                        <p:strVal val="visible"/>
                                      </p:to>
                                    </p:set>
                                    <p:animEffect transition="in" filter="fade">
                                      <p:cBhvr>
                                        <p:cTn id="369" dur="500"/>
                                        <p:tgtEl>
                                          <p:spTgt spid="3"/>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20"/>
                                        </p:tgtEl>
                                        <p:attrNameLst>
                                          <p:attrName>style.visibility</p:attrName>
                                        </p:attrNameLst>
                                      </p:cBhvr>
                                      <p:to>
                                        <p:strVal val="visible"/>
                                      </p:to>
                                    </p:set>
                                    <p:animEffect transition="in" filter="fade">
                                      <p:cBhvr>
                                        <p:cTn id="372" dur="500"/>
                                        <p:tgtEl>
                                          <p:spTgt spid="20"/>
                                        </p:tgtEl>
                                      </p:cBhvr>
                                    </p:animEffect>
                                  </p:childTnLst>
                                </p:cTn>
                              </p:par>
                              <p:par>
                                <p:cTn id="373" presetID="10" presetClass="entr" presetSubtype="0" fill="hold" grpId="0" nodeType="withEffect">
                                  <p:stCondLst>
                                    <p:cond delay="0"/>
                                  </p:stCondLst>
                                  <p:iterate type="lt">
                                    <p:tmPct val="0"/>
                                  </p:iterate>
                                  <p:childTnLst>
                                    <p:set>
                                      <p:cBhvr>
                                        <p:cTn id="374" dur="1" fill="hold">
                                          <p:stCondLst>
                                            <p:cond delay="0"/>
                                          </p:stCondLst>
                                        </p:cTn>
                                        <p:tgtEl>
                                          <p:spTgt spid="143"/>
                                        </p:tgtEl>
                                        <p:attrNameLst>
                                          <p:attrName>style.visibility</p:attrName>
                                        </p:attrNameLst>
                                      </p:cBhvr>
                                      <p:to>
                                        <p:strVal val="visible"/>
                                      </p:to>
                                    </p:set>
                                    <p:animEffect transition="in" filter="fade">
                                      <p:cBhvr>
                                        <p:cTn id="375" dur="500"/>
                                        <p:tgtEl>
                                          <p:spTgt spid="143"/>
                                        </p:tgtEl>
                                      </p:cBhvr>
                                    </p:animEffect>
                                  </p:childTnLst>
                                </p:cTn>
                              </p:par>
                            </p:childTnLst>
                          </p:cTn>
                        </p:par>
                        <p:par>
                          <p:cTn id="376" fill="hold">
                            <p:stCondLst>
                              <p:cond delay="500"/>
                            </p:stCondLst>
                            <p:childTnLst>
                              <p:par>
                                <p:cTn id="377" presetID="7" presetClass="emph" presetSubtype="2" fill="hold" nodeType="afterEffect">
                                  <p:stCondLst>
                                    <p:cond delay="0"/>
                                  </p:stCondLst>
                                  <p:childTnLst>
                                    <p:animClr clrSpc="rgb" dir="cw">
                                      <p:cBhvr>
                                        <p:cTn id="378" dur="500" fill="hold"/>
                                        <p:tgtEl>
                                          <p:spTgt spid="94"/>
                                        </p:tgtEl>
                                        <p:attrNameLst>
                                          <p:attrName>stroke.color</p:attrName>
                                        </p:attrNameLst>
                                      </p:cBhvr>
                                      <p:to>
                                        <a:schemeClr val="tx2"/>
                                      </p:to>
                                    </p:animClr>
                                    <p:set>
                                      <p:cBhvr>
                                        <p:cTn id="379" dur="500" fill="hold"/>
                                        <p:tgtEl>
                                          <p:spTgt spid="94"/>
                                        </p:tgtEl>
                                        <p:attrNameLst>
                                          <p:attrName>stroke.on</p:attrName>
                                        </p:attrNameLst>
                                      </p:cBhvr>
                                      <p:to>
                                        <p:strVal val="true"/>
                                      </p:to>
                                    </p:set>
                                  </p:childTnLst>
                                  <p:subTnLst>
                                    <p:animClr clrSpc="rgb" dir="cw">
                                      <p:cBhvr override="childStyle">
                                        <p:cTn dur="1" fill="hold" display="0" masterRel="nextClick" afterEffect="1"/>
                                        <p:tgtEl>
                                          <p:spTgt spid="94"/>
                                        </p:tgtEl>
                                        <p:attrNameLst>
                                          <p:attrName>ppt_c</p:attrName>
                                        </p:attrNameLst>
                                      </p:cBhvr>
                                      <p:to>
                                        <a:schemeClr val="tx1"/>
                                      </p:to>
                                    </p:animClr>
                                  </p:subTnLst>
                                </p:cTn>
                              </p:par>
                              <p:par>
                                <p:cTn id="380" presetID="7" presetClass="emph" presetSubtype="2" fill="hold" nodeType="withEffect">
                                  <p:stCondLst>
                                    <p:cond delay="0"/>
                                  </p:stCondLst>
                                  <p:childTnLst>
                                    <p:animClr clrSpc="rgb" dir="cw">
                                      <p:cBhvr>
                                        <p:cTn id="381" dur="500" fill="hold"/>
                                        <p:tgtEl>
                                          <p:spTgt spid="101"/>
                                        </p:tgtEl>
                                        <p:attrNameLst>
                                          <p:attrName>stroke.color</p:attrName>
                                        </p:attrNameLst>
                                      </p:cBhvr>
                                      <p:to>
                                        <a:schemeClr val="accent2"/>
                                      </p:to>
                                    </p:animClr>
                                    <p:set>
                                      <p:cBhvr>
                                        <p:cTn id="382" dur="500" fill="hold"/>
                                        <p:tgtEl>
                                          <p:spTgt spid="101"/>
                                        </p:tgtEl>
                                        <p:attrNameLst>
                                          <p:attrName>stroke.on</p:attrName>
                                        </p:attrNameLst>
                                      </p:cBhvr>
                                      <p:to>
                                        <p:strVal val="true"/>
                                      </p:to>
                                    </p:set>
                                  </p:childTnLst>
                                  <p:subTnLst>
                                    <p:animClr clrSpc="rgb" dir="cw">
                                      <p:cBhvr override="childStyle">
                                        <p:cTn dur="1" fill="hold" display="0" masterRel="nextClick" afterEffect="1"/>
                                        <p:tgtEl>
                                          <p:spTgt spid="101"/>
                                        </p:tgtEl>
                                        <p:attrNameLst>
                                          <p:attrName>ppt_c</p:attrName>
                                        </p:attrNameLst>
                                      </p:cBhvr>
                                      <p:to>
                                        <a:schemeClr val="tx1"/>
                                      </p:to>
                                    </p:animClr>
                                  </p:subTnLst>
                                </p:cTn>
                              </p:par>
                              <p:par>
                                <p:cTn id="383" presetID="15" presetClass="emph" presetSubtype="0" grpId="1" nodeType="withEffect">
                                  <p:stCondLst>
                                    <p:cond delay="0"/>
                                  </p:stCondLst>
                                  <p:iterate type="lt">
                                    <p:tmAbs val="25"/>
                                  </p:iterate>
                                  <p:childTnLst>
                                    <p:set>
                                      <p:cBhvr override="childStyle">
                                        <p:cTn id="384" dur="indefinite"/>
                                        <p:tgtEl>
                                          <p:spTgt spid="182"/>
                                        </p:tgtEl>
                                        <p:attrNameLst>
                                          <p:attrName>style.fontWeight</p:attrName>
                                        </p:attrNameLst>
                                      </p:cBhvr>
                                      <p:to>
                                        <p:strVal val="bold"/>
                                      </p:to>
                                    </p:set>
                                  </p:childTnLst>
                                </p:cTn>
                              </p:par>
                              <p:par>
                                <p:cTn id="385" presetID="15" presetClass="emph" presetSubtype="0" grpId="1" nodeType="withEffect">
                                  <p:stCondLst>
                                    <p:cond delay="0"/>
                                  </p:stCondLst>
                                  <p:iterate type="lt">
                                    <p:tmAbs val="25"/>
                                  </p:iterate>
                                  <p:childTnLst>
                                    <p:set>
                                      <p:cBhvr override="childStyle">
                                        <p:cTn id="386" dur="indefinite"/>
                                        <p:tgtEl>
                                          <p:spTgt spid="143"/>
                                        </p:tgtEl>
                                        <p:attrNameLst>
                                          <p:attrName>style.fontWeight</p:attrName>
                                        </p:attrNameLst>
                                      </p:cBhvr>
                                      <p:to>
                                        <p:strVal val="bold"/>
                                      </p:to>
                                    </p:set>
                                  </p:childTnLst>
                                </p:cTn>
                              </p:par>
                            </p:childTnLst>
                          </p:cTn>
                        </p:par>
                      </p:childTnLst>
                    </p:cTn>
                  </p:par>
                  <p:par>
                    <p:cTn id="387" fill="hold">
                      <p:stCondLst>
                        <p:cond delay="indefinite"/>
                      </p:stCondLst>
                      <p:childTnLst>
                        <p:par>
                          <p:cTn id="388" fill="hold">
                            <p:stCondLst>
                              <p:cond delay="0"/>
                            </p:stCondLst>
                            <p:childTnLst>
                              <p:par>
                                <p:cTn id="389" presetID="10" presetClass="exit" presetSubtype="0" fill="hold" grpId="1" nodeType="clickEffect">
                                  <p:stCondLst>
                                    <p:cond delay="0"/>
                                  </p:stCondLst>
                                  <p:childTnLst>
                                    <p:animEffect transition="out" filter="fade">
                                      <p:cBhvr>
                                        <p:cTn id="390" dur="500"/>
                                        <p:tgtEl>
                                          <p:spTgt spid="3"/>
                                        </p:tgtEl>
                                      </p:cBhvr>
                                    </p:animEffect>
                                    <p:set>
                                      <p:cBhvr>
                                        <p:cTn id="391" dur="1" fill="hold">
                                          <p:stCondLst>
                                            <p:cond delay="499"/>
                                          </p:stCondLst>
                                        </p:cTn>
                                        <p:tgtEl>
                                          <p:spTgt spid="3"/>
                                        </p:tgtEl>
                                        <p:attrNameLst>
                                          <p:attrName>style.visibility</p:attrName>
                                        </p:attrNameLst>
                                      </p:cBhvr>
                                      <p:to>
                                        <p:strVal val="hidden"/>
                                      </p:to>
                                    </p:set>
                                  </p:childTnLst>
                                </p:cTn>
                              </p:par>
                              <p:par>
                                <p:cTn id="392" presetID="10" presetClass="exit" presetSubtype="0" fill="hold" grpId="1" nodeType="withEffect">
                                  <p:stCondLst>
                                    <p:cond delay="0"/>
                                  </p:stCondLst>
                                  <p:childTnLst>
                                    <p:animEffect transition="out" filter="fade">
                                      <p:cBhvr>
                                        <p:cTn id="393" dur="500"/>
                                        <p:tgtEl>
                                          <p:spTgt spid="20"/>
                                        </p:tgtEl>
                                      </p:cBhvr>
                                    </p:animEffect>
                                    <p:set>
                                      <p:cBhvr>
                                        <p:cTn id="394" dur="1" fill="hold">
                                          <p:stCondLst>
                                            <p:cond delay="499"/>
                                          </p:stCondLst>
                                        </p:cTn>
                                        <p:tgtEl>
                                          <p:spTgt spid="20"/>
                                        </p:tgtEl>
                                        <p:attrNameLst>
                                          <p:attrName>style.visibility</p:attrName>
                                        </p:attrNameLst>
                                      </p:cBhvr>
                                      <p:to>
                                        <p:strVal val="hidden"/>
                                      </p:to>
                                    </p:set>
                                  </p:childTnLst>
                                </p:cTn>
                              </p:par>
                              <p:par>
                                <p:cTn id="395" presetID="10" presetClass="entr" presetSubtype="0" fill="hold" grpId="0" nodeType="withEffect">
                                  <p:stCondLst>
                                    <p:cond delay="0"/>
                                  </p:stCondLst>
                                  <p:childTnLst>
                                    <p:set>
                                      <p:cBhvr>
                                        <p:cTn id="396" dur="1" fill="hold">
                                          <p:stCondLst>
                                            <p:cond delay="0"/>
                                          </p:stCondLst>
                                        </p:cTn>
                                        <p:tgtEl>
                                          <p:spTgt spid="265"/>
                                        </p:tgtEl>
                                        <p:attrNameLst>
                                          <p:attrName>style.visibility</p:attrName>
                                        </p:attrNameLst>
                                      </p:cBhvr>
                                      <p:to>
                                        <p:strVal val="visible"/>
                                      </p:to>
                                    </p:set>
                                    <p:animEffect transition="in" filter="fade">
                                      <p:cBhvr>
                                        <p:cTn id="397" dur="500"/>
                                        <p:tgtEl>
                                          <p:spTgt spid="265"/>
                                        </p:tgtEl>
                                      </p:cBhvr>
                                    </p:animEffect>
                                  </p:childTnLst>
                                </p:cTn>
                              </p:par>
                              <p:par>
                                <p:cTn id="398" presetID="10" presetClass="entr" presetSubtype="0" fill="hold" nodeType="withEffect">
                                  <p:stCondLst>
                                    <p:cond delay="0"/>
                                  </p:stCondLst>
                                  <p:childTnLst>
                                    <p:set>
                                      <p:cBhvr>
                                        <p:cTn id="399" dur="1" fill="hold">
                                          <p:stCondLst>
                                            <p:cond delay="0"/>
                                          </p:stCondLst>
                                        </p:cTn>
                                        <p:tgtEl>
                                          <p:spTgt spid="23"/>
                                        </p:tgtEl>
                                        <p:attrNameLst>
                                          <p:attrName>style.visibility</p:attrName>
                                        </p:attrNameLst>
                                      </p:cBhvr>
                                      <p:to>
                                        <p:strVal val="visible"/>
                                      </p:to>
                                    </p:set>
                                    <p:animEffect transition="in" filter="fade">
                                      <p:cBhvr>
                                        <p:cTn id="400" dur="500"/>
                                        <p:tgtEl>
                                          <p:spTgt spid="23"/>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24"/>
                                        </p:tgtEl>
                                        <p:attrNameLst>
                                          <p:attrName>style.visibility</p:attrName>
                                        </p:attrNameLst>
                                      </p:cBhvr>
                                      <p:to>
                                        <p:strVal val="visible"/>
                                      </p:to>
                                    </p:set>
                                    <p:animEffect transition="in" filter="fade">
                                      <p:cBhvr>
                                        <p:cTn id="4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97" grpId="0" animBg="1"/>
      <p:bldP spid="180" grpId="0"/>
      <p:bldP spid="96" grpId="0" animBg="1"/>
      <p:bldP spid="98" grpId="0" animBg="1"/>
      <p:bldP spid="101" grpId="0" animBg="1"/>
      <p:bldP spid="103" grpId="0" animBg="1"/>
      <p:bldP spid="16" grpId="0" animBg="1"/>
      <p:bldP spid="17" grpId="0" animBg="1"/>
      <p:bldP spid="18" grpId="0" animBg="1"/>
      <p:bldP spid="19" grpId="0" animBg="1"/>
      <p:bldP spid="32" grpId="0" animBg="1"/>
      <p:bldP spid="33" grpId="0" animBg="1"/>
      <p:bldP spid="39" grpId="0"/>
      <p:bldP spid="40" grpId="0"/>
      <p:bldP spid="41" grpId="0"/>
      <p:bldP spid="42" grpId="0" animBg="1"/>
      <p:bldP spid="43" grpId="0" animBg="1"/>
      <p:bldP spid="44" grpId="0"/>
      <p:bldP spid="68" grpId="0" animBg="1"/>
      <p:bldP spid="69" grpId="0" animBg="1"/>
      <p:bldP spid="70" grpId="0" animBg="1"/>
      <p:bldP spid="71"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30" grpId="0" animBg="1"/>
      <p:bldP spid="132" grpId="0" animBg="1"/>
      <p:bldP spid="134" grpId="0" animBg="1"/>
      <p:bldP spid="136" grpId="0" animBg="1"/>
      <p:bldP spid="139" grpId="0" animBg="1"/>
      <p:bldP spid="141" grpId="0" animBg="1"/>
      <p:bldP spid="142" grpId="0" animBg="1"/>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1" grpId="0"/>
      <p:bldP spid="183" grpId="0"/>
      <p:bldP spid="184" grpId="0"/>
      <p:bldP spid="186" grpId="0"/>
      <p:bldP spid="187" grpId="0"/>
      <p:bldP spid="188" grpId="0"/>
      <p:bldP spid="189" grpId="0"/>
      <p:bldP spid="190" grpId="0"/>
      <p:bldP spid="192" grpId="0" animBg="1"/>
      <p:bldP spid="199" grpId="0" animBg="1"/>
      <p:bldP spid="201" grpId="0"/>
      <p:bldP spid="202" grpId="0"/>
      <p:bldP spid="203" grpId="0"/>
      <p:bldP spid="204" grpId="0"/>
      <p:bldP spid="205" grpId="0"/>
      <p:bldP spid="206" grpId="0"/>
      <p:bldP spid="207" grpId="0"/>
      <p:bldP spid="208" grpId="0"/>
      <p:bldP spid="265" grpId="0" animBg="1"/>
      <p:bldP spid="3" grpId="0" animBg="1"/>
      <p:bldP spid="3" grpId="1" animBg="1"/>
      <p:bldP spid="20" grpId="0" animBg="1"/>
      <p:bldP spid="20" grpId="1" animBg="1"/>
      <p:bldP spid="143" grpId="0"/>
      <p:bldP spid="143" grpId="1"/>
      <p:bldP spid="182" grpId="0"/>
      <p:bldP spid="182" grpId="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425003" y="900209"/>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a:solidFill>
            <a:schemeClr val="accent6">
              <a:alpha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200" name="Arco 199"/>
          <p:cNvSpPr/>
          <p:nvPr/>
        </p:nvSpPr>
        <p:spPr>
          <a:xfrm flipH="1">
            <a:off x="1750601" y="4661636"/>
            <a:ext cx="6802144" cy="808326"/>
          </a:xfrm>
          <a:prstGeom prst="arc">
            <a:avLst>
              <a:gd name="adj1" fmla="val 10846088"/>
              <a:gd name="adj2" fmla="val 215667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Arco 196"/>
          <p:cNvSpPr/>
          <p:nvPr/>
        </p:nvSpPr>
        <p:spPr>
          <a:xfrm>
            <a:off x="1763688" y="2996952"/>
            <a:ext cx="6802144" cy="808326"/>
          </a:xfrm>
          <a:prstGeom prst="arc">
            <a:avLst>
              <a:gd name="adj1" fmla="val 10846088"/>
              <a:gd name="adj2" fmla="val 2154494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0" name="CuadroTexto 179"/>
              <p:cNvSpPr txBox="1"/>
              <p:nvPr/>
            </p:nvSpPr>
            <p:spPr>
              <a:xfrm>
                <a:off x="629011" y="5040305"/>
                <a:ext cx="849592"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=01</m:t>
                      </m:r>
                    </m:oMath>
                  </m:oMathPara>
                </a14:m>
                <a:endParaRPr lang="en-US" dirty="0"/>
              </a:p>
            </p:txBody>
          </p:sp>
        </mc:Choice>
        <mc:Fallback xmlns="">
          <p:sp>
            <p:nvSpPr>
              <p:cNvPr id="180" name="CuadroTexto 179"/>
              <p:cNvSpPr txBox="1">
                <a:spLocks noRot="1" noChangeAspect="1" noMove="1" noResize="1" noEditPoints="1" noAdjustHandles="1" noChangeArrowheads="1" noChangeShapeType="1" noTextEdit="1"/>
              </p:cNvSpPr>
              <p:nvPr/>
            </p:nvSpPr>
            <p:spPr>
              <a:xfrm>
                <a:off x="629011" y="5040305"/>
                <a:ext cx="849592" cy="276999"/>
              </a:xfrm>
              <a:prstGeom prst="rect">
                <a:avLst/>
              </a:prstGeom>
              <a:blipFill rotWithShape="0">
                <a:blip r:embed="rId3"/>
                <a:stretch>
                  <a:fillRect l="-6429" r="-6429" b="-8889"/>
                </a:stretch>
              </a:blipFill>
            </p:spPr>
            <p:txBody>
              <a:bodyPr/>
              <a:lstStyle/>
              <a:p>
                <a:r>
                  <a:rPr lang="en-US">
                    <a:noFill/>
                  </a:rPr>
                  <a:t> </a:t>
                </a:r>
              </a:p>
            </p:txBody>
          </p:sp>
        </mc:Fallback>
      </mc:AlternateContent>
      <p:sp>
        <p:nvSpPr>
          <p:cNvPr id="96" name="Arco 95"/>
          <p:cNvSpPr/>
          <p:nvPr/>
        </p:nvSpPr>
        <p:spPr>
          <a:xfrm>
            <a:off x="818927"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o 97"/>
          <p:cNvSpPr/>
          <p:nvPr/>
        </p:nvSpPr>
        <p:spPr>
          <a:xfrm>
            <a:off x="826672"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o 100"/>
          <p:cNvSpPr/>
          <p:nvPr/>
        </p:nvSpPr>
        <p:spPr>
          <a:xfrm flipH="1" flipV="1">
            <a:off x="1804008"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o 102"/>
          <p:cNvSpPr/>
          <p:nvPr/>
        </p:nvSpPr>
        <p:spPr>
          <a:xfrm flipH="1" flipV="1">
            <a:off x="1814653" y="352495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ítulo 1"/>
          <p:cNvSpPr>
            <a:spLocks noGrp="1"/>
          </p:cNvSpPr>
          <p:nvPr>
            <p:ph type="title"/>
          </p:nvPr>
        </p:nvSpPr>
        <p:spPr/>
        <p:txBody>
          <a:bodyPr/>
          <a:lstStyle/>
          <a:p>
            <a:r>
              <a:rPr lang="en-US" dirty="0" smtClean="0"/>
              <a:t>Constraining environment</a:t>
            </a:r>
            <a:endParaRPr lang="en-US" dirty="0"/>
          </a:p>
        </p:txBody>
      </p:sp>
      <p:grpSp>
        <p:nvGrpSpPr>
          <p:cNvPr id="4" name="Grupo 3"/>
          <p:cNvGrpSpPr/>
          <p:nvPr/>
        </p:nvGrpSpPr>
        <p:grpSpPr>
          <a:xfrm>
            <a:off x="457200" y="1320908"/>
            <a:ext cx="2462026" cy="1169853"/>
            <a:chOff x="611460" y="2060848"/>
            <a:chExt cx="2462026" cy="1169853"/>
          </a:xfrm>
        </p:grpSpPr>
        <p:cxnSp>
          <p:nvCxnSpPr>
            <p:cNvPr id="5" name="Conector recto 4"/>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riángulo isósceles 5"/>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Conector recto 6"/>
            <p:cNvCxnSpPr>
              <a:endCxn id="6"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Conector recto 7"/>
            <p:cNvCxnSpPr>
              <a:stCxn id="6"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ector recto 8"/>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ector angular 9"/>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12" name="CuadroTexto 11"/>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3" name="CuadroTexto 12"/>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 name="CuadroTexto 13"/>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5" name="CuadroTexto 14"/>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16" name="Elipse 15"/>
          <p:cNvSpPr/>
          <p:nvPr/>
        </p:nvSpPr>
        <p:spPr>
          <a:xfrm>
            <a:off x="540000"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Elipse 16"/>
          <p:cNvSpPr/>
          <p:nvPr/>
        </p:nvSpPr>
        <p:spPr>
          <a:xfrm>
            <a:off x="1548000"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Elipse 17"/>
          <p:cNvSpPr/>
          <p:nvPr/>
        </p:nvSpPr>
        <p:spPr>
          <a:xfrm>
            <a:off x="1548000"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Elipse 18"/>
          <p:cNvSpPr/>
          <p:nvPr/>
        </p:nvSpPr>
        <p:spPr>
          <a:xfrm>
            <a:off x="540000"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Arco 31"/>
          <p:cNvSpPr/>
          <p:nvPr/>
        </p:nvSpPr>
        <p:spPr>
          <a:xfrm rot="19214127">
            <a:off x="666930"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o 32"/>
          <p:cNvSpPr/>
          <p:nvPr/>
        </p:nvSpPr>
        <p:spPr>
          <a:xfrm rot="8400000">
            <a:off x="725186"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CuadroTexto 38"/>
          <p:cNvSpPr txBox="1"/>
          <p:nvPr/>
        </p:nvSpPr>
        <p:spPr>
          <a:xfrm>
            <a:off x="718248" y="366692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0" name="CuadroTexto 39"/>
          <p:cNvSpPr txBox="1"/>
          <p:nvPr/>
        </p:nvSpPr>
        <p:spPr>
          <a:xfrm>
            <a:off x="1156350" y="383732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1" name="CuadroTexto 40"/>
          <p:cNvSpPr txBox="1"/>
          <p:nvPr/>
        </p:nvSpPr>
        <p:spPr>
          <a:xfrm>
            <a:off x="241254" y="538137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42" name="Arco 41"/>
          <p:cNvSpPr/>
          <p:nvPr/>
        </p:nvSpPr>
        <p:spPr>
          <a:xfrm rot="16200000">
            <a:off x="-41420"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o 42"/>
          <p:cNvSpPr/>
          <p:nvPr/>
        </p:nvSpPr>
        <p:spPr>
          <a:xfrm rot="5400000">
            <a:off x="33288"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CuadroTexto 43"/>
          <p:cNvSpPr txBox="1"/>
          <p:nvPr/>
        </p:nvSpPr>
        <p:spPr>
          <a:xfrm>
            <a:off x="701554" y="436420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8" name="Arco 67"/>
          <p:cNvSpPr/>
          <p:nvPr/>
        </p:nvSpPr>
        <p:spPr>
          <a:xfrm rot="16200000">
            <a:off x="964842"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o 68"/>
          <p:cNvSpPr/>
          <p:nvPr/>
        </p:nvSpPr>
        <p:spPr>
          <a:xfrm rot="5400000">
            <a:off x="1039550"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o 69"/>
          <p:cNvSpPr/>
          <p:nvPr/>
        </p:nvSpPr>
        <p:spPr>
          <a:xfrm rot="19214127">
            <a:off x="663861"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o 70"/>
          <p:cNvSpPr/>
          <p:nvPr/>
        </p:nvSpPr>
        <p:spPr>
          <a:xfrm rot="8400000">
            <a:off x="722117"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Elipse 83"/>
          <p:cNvSpPr/>
          <p:nvPr/>
        </p:nvSpPr>
        <p:spPr>
          <a:xfrm>
            <a:off x="2843352"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Elipse 84"/>
          <p:cNvSpPr/>
          <p:nvPr/>
        </p:nvSpPr>
        <p:spPr>
          <a:xfrm>
            <a:off x="3851352"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Elipse 85"/>
          <p:cNvSpPr/>
          <p:nvPr/>
        </p:nvSpPr>
        <p:spPr>
          <a:xfrm>
            <a:off x="3851352"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Elipse 86"/>
          <p:cNvSpPr/>
          <p:nvPr/>
        </p:nvSpPr>
        <p:spPr>
          <a:xfrm>
            <a:off x="2843352" y="5805264"/>
            <a:ext cx="288032" cy="28803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Arco 87"/>
          <p:cNvSpPr/>
          <p:nvPr/>
        </p:nvSpPr>
        <p:spPr>
          <a:xfrm rot="19214127">
            <a:off x="2970282"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o 88"/>
          <p:cNvSpPr/>
          <p:nvPr/>
        </p:nvSpPr>
        <p:spPr>
          <a:xfrm rot="8400000">
            <a:off x="3028538"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o 89"/>
          <p:cNvSpPr/>
          <p:nvPr/>
        </p:nvSpPr>
        <p:spPr>
          <a:xfrm rot="16200000">
            <a:off x="2261932"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o 90"/>
          <p:cNvSpPr/>
          <p:nvPr/>
        </p:nvSpPr>
        <p:spPr>
          <a:xfrm rot="5400000">
            <a:off x="2336640"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o 91"/>
          <p:cNvSpPr/>
          <p:nvPr/>
        </p:nvSpPr>
        <p:spPr>
          <a:xfrm rot="16200000">
            <a:off x="3268194"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o 92"/>
          <p:cNvSpPr/>
          <p:nvPr/>
        </p:nvSpPr>
        <p:spPr>
          <a:xfrm rot="5400000">
            <a:off x="3342902"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o 93"/>
          <p:cNvSpPr/>
          <p:nvPr/>
        </p:nvSpPr>
        <p:spPr>
          <a:xfrm rot="19214127">
            <a:off x="2967213"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o 94"/>
          <p:cNvSpPr/>
          <p:nvPr/>
        </p:nvSpPr>
        <p:spPr>
          <a:xfrm rot="8400000">
            <a:off x="3025469"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Elipse 103"/>
          <p:cNvSpPr/>
          <p:nvPr/>
        </p:nvSpPr>
        <p:spPr>
          <a:xfrm>
            <a:off x="5142586"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Elipse 104"/>
          <p:cNvSpPr/>
          <p:nvPr/>
        </p:nvSpPr>
        <p:spPr>
          <a:xfrm>
            <a:off x="6150586"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Elipse 105"/>
          <p:cNvSpPr/>
          <p:nvPr/>
        </p:nvSpPr>
        <p:spPr>
          <a:xfrm>
            <a:off x="615058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Elipse 106"/>
          <p:cNvSpPr/>
          <p:nvPr/>
        </p:nvSpPr>
        <p:spPr>
          <a:xfrm>
            <a:off x="514258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Arco 107"/>
          <p:cNvSpPr/>
          <p:nvPr/>
        </p:nvSpPr>
        <p:spPr>
          <a:xfrm rot="19214127">
            <a:off x="5269516"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o 108"/>
          <p:cNvSpPr/>
          <p:nvPr/>
        </p:nvSpPr>
        <p:spPr>
          <a:xfrm rot="8400000">
            <a:off x="5327772"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o 109"/>
          <p:cNvSpPr/>
          <p:nvPr/>
        </p:nvSpPr>
        <p:spPr>
          <a:xfrm rot="16200000">
            <a:off x="4561166"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o 110"/>
          <p:cNvSpPr/>
          <p:nvPr/>
        </p:nvSpPr>
        <p:spPr>
          <a:xfrm rot="5400000">
            <a:off x="4635874"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o 111"/>
          <p:cNvSpPr/>
          <p:nvPr/>
        </p:nvSpPr>
        <p:spPr>
          <a:xfrm rot="16200000">
            <a:off x="5567428"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o 112"/>
          <p:cNvSpPr/>
          <p:nvPr/>
        </p:nvSpPr>
        <p:spPr>
          <a:xfrm rot="5400000">
            <a:off x="5642136"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o 113"/>
          <p:cNvSpPr/>
          <p:nvPr/>
        </p:nvSpPr>
        <p:spPr>
          <a:xfrm rot="19214127">
            <a:off x="5266447"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o 114"/>
          <p:cNvSpPr/>
          <p:nvPr/>
        </p:nvSpPr>
        <p:spPr>
          <a:xfrm rot="8400000">
            <a:off x="532470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Elipse 115"/>
          <p:cNvSpPr/>
          <p:nvPr/>
        </p:nvSpPr>
        <p:spPr>
          <a:xfrm>
            <a:off x="7445938"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Elipse 116"/>
          <p:cNvSpPr/>
          <p:nvPr/>
        </p:nvSpPr>
        <p:spPr>
          <a:xfrm>
            <a:off x="8453938"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Elipse 117"/>
          <p:cNvSpPr/>
          <p:nvPr/>
        </p:nvSpPr>
        <p:spPr>
          <a:xfrm>
            <a:off x="845393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Elipse 118"/>
          <p:cNvSpPr/>
          <p:nvPr/>
        </p:nvSpPr>
        <p:spPr>
          <a:xfrm>
            <a:off x="7445938"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Arco 119"/>
          <p:cNvSpPr/>
          <p:nvPr/>
        </p:nvSpPr>
        <p:spPr>
          <a:xfrm rot="19214127">
            <a:off x="7572868"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o 120"/>
          <p:cNvSpPr/>
          <p:nvPr/>
        </p:nvSpPr>
        <p:spPr>
          <a:xfrm rot="8400000">
            <a:off x="7631124"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o 121"/>
          <p:cNvSpPr/>
          <p:nvPr/>
        </p:nvSpPr>
        <p:spPr>
          <a:xfrm rot="16200000">
            <a:off x="6864518"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o 122"/>
          <p:cNvSpPr/>
          <p:nvPr/>
        </p:nvSpPr>
        <p:spPr>
          <a:xfrm rot="5400000">
            <a:off x="6939226"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o 123"/>
          <p:cNvSpPr/>
          <p:nvPr/>
        </p:nvSpPr>
        <p:spPr>
          <a:xfrm rot="16200000">
            <a:off x="7870780"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o 124"/>
          <p:cNvSpPr/>
          <p:nvPr/>
        </p:nvSpPr>
        <p:spPr>
          <a:xfrm rot="5400000">
            <a:off x="7945488"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o 125"/>
          <p:cNvSpPr/>
          <p:nvPr/>
        </p:nvSpPr>
        <p:spPr>
          <a:xfrm rot="19214127">
            <a:off x="756979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Arco 126"/>
          <p:cNvSpPr/>
          <p:nvPr/>
        </p:nvSpPr>
        <p:spPr>
          <a:xfrm rot="8400000">
            <a:off x="7628055"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o 127"/>
          <p:cNvSpPr/>
          <p:nvPr/>
        </p:nvSpPr>
        <p:spPr>
          <a:xfrm>
            <a:off x="5421513"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o 129"/>
          <p:cNvSpPr/>
          <p:nvPr/>
        </p:nvSpPr>
        <p:spPr>
          <a:xfrm>
            <a:off x="542925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o 131"/>
          <p:cNvSpPr/>
          <p:nvPr/>
        </p:nvSpPr>
        <p:spPr>
          <a:xfrm>
            <a:off x="6425183" y="505378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Arco 133"/>
          <p:cNvSpPr/>
          <p:nvPr/>
        </p:nvSpPr>
        <p:spPr>
          <a:xfrm>
            <a:off x="6435828" y="338957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Arco 135"/>
          <p:cNvSpPr/>
          <p:nvPr/>
        </p:nvSpPr>
        <p:spPr>
          <a:xfrm>
            <a:off x="3121272"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Arco 138"/>
          <p:cNvSpPr/>
          <p:nvPr/>
        </p:nvSpPr>
        <p:spPr>
          <a:xfrm flipH="1" flipV="1">
            <a:off x="3110428" y="596785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o 140"/>
          <p:cNvSpPr/>
          <p:nvPr/>
        </p:nvSpPr>
        <p:spPr>
          <a:xfrm flipH="1" flipV="1">
            <a:off x="4106353" y="518578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o 141"/>
          <p:cNvSpPr/>
          <p:nvPr/>
        </p:nvSpPr>
        <p:spPr>
          <a:xfrm>
            <a:off x="4135587" y="338619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CuadroTexto 145"/>
          <p:cNvSpPr txBox="1"/>
          <p:nvPr/>
        </p:nvSpPr>
        <p:spPr>
          <a:xfrm>
            <a:off x="730264" y="531923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7" name="CuadroTexto 146"/>
          <p:cNvSpPr txBox="1"/>
          <p:nvPr/>
        </p:nvSpPr>
        <p:spPr>
          <a:xfrm>
            <a:off x="1254720" y="544163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48" name="CuadroTexto 147"/>
          <p:cNvSpPr txBox="1"/>
          <p:nvPr/>
        </p:nvSpPr>
        <p:spPr>
          <a:xfrm>
            <a:off x="1273635" y="469744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49" name="CuadroTexto 148"/>
          <p:cNvSpPr txBox="1"/>
          <p:nvPr/>
        </p:nvSpPr>
        <p:spPr>
          <a:xfrm>
            <a:off x="1709216" y="360923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0" name="CuadroTexto 149"/>
          <p:cNvSpPr txBox="1"/>
          <p:nvPr/>
        </p:nvSpPr>
        <p:spPr>
          <a:xfrm>
            <a:off x="3021747" y="367150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1" name="CuadroTexto 150"/>
          <p:cNvSpPr txBox="1"/>
          <p:nvPr/>
        </p:nvSpPr>
        <p:spPr>
          <a:xfrm>
            <a:off x="3469793" y="382221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2" name="CuadroTexto 151"/>
          <p:cNvSpPr txBox="1"/>
          <p:nvPr/>
        </p:nvSpPr>
        <p:spPr>
          <a:xfrm>
            <a:off x="2544753" y="538595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3" name="CuadroTexto 152"/>
          <p:cNvSpPr txBox="1"/>
          <p:nvPr/>
        </p:nvSpPr>
        <p:spPr>
          <a:xfrm>
            <a:off x="3005053" y="436878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4" name="CuadroTexto 153"/>
          <p:cNvSpPr txBox="1"/>
          <p:nvPr/>
        </p:nvSpPr>
        <p:spPr>
          <a:xfrm>
            <a:off x="3033763" y="532381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5" name="CuadroTexto 154"/>
          <p:cNvSpPr txBox="1"/>
          <p:nvPr/>
        </p:nvSpPr>
        <p:spPr>
          <a:xfrm>
            <a:off x="3558219" y="544621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6" name="CuadroTexto 155"/>
          <p:cNvSpPr txBox="1"/>
          <p:nvPr/>
        </p:nvSpPr>
        <p:spPr>
          <a:xfrm>
            <a:off x="3577134" y="4702022"/>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7" name="CuadroTexto 156"/>
          <p:cNvSpPr txBox="1"/>
          <p:nvPr/>
        </p:nvSpPr>
        <p:spPr>
          <a:xfrm>
            <a:off x="4012715" y="361381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58" name="CuadroTexto 157"/>
          <p:cNvSpPr txBox="1"/>
          <p:nvPr/>
        </p:nvSpPr>
        <p:spPr>
          <a:xfrm>
            <a:off x="5316638" y="367620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59" name="CuadroTexto 158"/>
          <p:cNvSpPr txBox="1"/>
          <p:nvPr/>
        </p:nvSpPr>
        <p:spPr>
          <a:xfrm>
            <a:off x="5802618" y="382765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0" name="CuadroTexto 159"/>
          <p:cNvSpPr txBox="1"/>
          <p:nvPr/>
        </p:nvSpPr>
        <p:spPr>
          <a:xfrm>
            <a:off x="4839644" y="53906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1" name="CuadroTexto 160"/>
          <p:cNvSpPr txBox="1"/>
          <p:nvPr/>
        </p:nvSpPr>
        <p:spPr>
          <a:xfrm>
            <a:off x="5299944" y="4373484"/>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2" name="CuadroTexto 161"/>
          <p:cNvSpPr txBox="1"/>
          <p:nvPr/>
        </p:nvSpPr>
        <p:spPr>
          <a:xfrm>
            <a:off x="5328654" y="532851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3" name="CuadroTexto 162"/>
          <p:cNvSpPr txBox="1"/>
          <p:nvPr/>
        </p:nvSpPr>
        <p:spPr>
          <a:xfrm>
            <a:off x="5853110" y="545091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4" name="CuadroTexto 163"/>
          <p:cNvSpPr txBox="1"/>
          <p:nvPr/>
        </p:nvSpPr>
        <p:spPr>
          <a:xfrm>
            <a:off x="5872025" y="470672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5" name="CuadroTexto 164"/>
          <p:cNvSpPr txBox="1"/>
          <p:nvPr/>
        </p:nvSpPr>
        <p:spPr>
          <a:xfrm>
            <a:off x="6307606" y="361851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6" name="CuadroTexto 165"/>
          <p:cNvSpPr txBox="1"/>
          <p:nvPr/>
        </p:nvSpPr>
        <p:spPr>
          <a:xfrm>
            <a:off x="7614257" y="367620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7" name="CuadroTexto 166"/>
          <p:cNvSpPr txBox="1"/>
          <p:nvPr/>
        </p:nvSpPr>
        <p:spPr>
          <a:xfrm>
            <a:off x="8138713" y="37986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68" name="CuadroTexto 167"/>
          <p:cNvSpPr txBox="1"/>
          <p:nvPr/>
        </p:nvSpPr>
        <p:spPr>
          <a:xfrm>
            <a:off x="7137263" y="53906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69" name="CuadroTexto 168"/>
          <p:cNvSpPr txBox="1"/>
          <p:nvPr/>
        </p:nvSpPr>
        <p:spPr>
          <a:xfrm>
            <a:off x="7597563" y="4373484"/>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0" name="CuadroTexto 169"/>
          <p:cNvSpPr txBox="1"/>
          <p:nvPr/>
        </p:nvSpPr>
        <p:spPr>
          <a:xfrm>
            <a:off x="7626273" y="532851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1" name="CuadroTexto 170"/>
          <p:cNvSpPr txBox="1"/>
          <p:nvPr/>
        </p:nvSpPr>
        <p:spPr>
          <a:xfrm>
            <a:off x="8150729" y="545091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2" name="CuadroTexto 171"/>
          <p:cNvSpPr txBox="1"/>
          <p:nvPr/>
        </p:nvSpPr>
        <p:spPr>
          <a:xfrm>
            <a:off x="8169644" y="470672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3" name="CuadroTexto 172"/>
          <p:cNvSpPr txBox="1"/>
          <p:nvPr/>
        </p:nvSpPr>
        <p:spPr>
          <a:xfrm>
            <a:off x="8605225" y="361851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4" name="CuadroTexto 173"/>
          <p:cNvSpPr txBox="1"/>
          <p:nvPr/>
        </p:nvSpPr>
        <p:spPr>
          <a:xfrm>
            <a:off x="1743689"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5" name="CuadroTexto 174"/>
          <p:cNvSpPr txBox="1"/>
          <p:nvPr/>
        </p:nvSpPr>
        <p:spPr>
          <a:xfrm>
            <a:off x="2567193" y="324918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76" name="CuadroTexto 175"/>
          <p:cNvSpPr txBox="1"/>
          <p:nvPr/>
        </p:nvSpPr>
        <p:spPr>
          <a:xfrm>
            <a:off x="2267744" y="493396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77" name="CuadroTexto 176"/>
              <p:cNvSpPr txBox="1"/>
              <p:nvPr/>
            </p:nvSpPr>
            <p:spPr>
              <a:xfrm>
                <a:off x="606030" y="3338591"/>
                <a:ext cx="869084"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=11</m:t>
                      </m:r>
                    </m:oMath>
                  </m:oMathPara>
                </a14:m>
                <a:endParaRPr lang="en-US" dirty="0"/>
              </a:p>
            </p:txBody>
          </p:sp>
        </mc:Choice>
        <mc:Fallback xmlns="">
          <p:sp>
            <p:nvSpPr>
              <p:cNvPr id="177" name="CuadroTexto 176"/>
              <p:cNvSpPr txBox="1">
                <a:spLocks noRot="1" noChangeAspect="1" noMove="1" noResize="1" noEditPoints="1" noAdjustHandles="1" noChangeArrowheads="1" noChangeShapeType="1" noTextEdit="1"/>
              </p:cNvSpPr>
              <p:nvPr/>
            </p:nvSpPr>
            <p:spPr>
              <a:xfrm>
                <a:off x="606030" y="3338591"/>
                <a:ext cx="869084" cy="276999"/>
              </a:xfrm>
              <a:prstGeom prst="rect">
                <a:avLst/>
              </a:prstGeom>
              <a:blipFill rotWithShape="0">
                <a:blip r:embed="rId4"/>
                <a:stretch>
                  <a:fillRect l="-4895" r="-4895"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CuadroTexto 177"/>
              <p:cNvSpPr txBox="1"/>
              <p:nvPr/>
            </p:nvSpPr>
            <p:spPr>
              <a:xfrm>
                <a:off x="-42412" y="3895055"/>
                <a:ext cx="869084" cy="276999"/>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=10</m:t>
                      </m:r>
                    </m:oMath>
                  </m:oMathPara>
                </a14:m>
                <a:endParaRPr lang="en-US" dirty="0"/>
              </a:p>
            </p:txBody>
          </p:sp>
        </mc:Choice>
        <mc:Fallback xmlns="">
          <p:sp>
            <p:nvSpPr>
              <p:cNvPr id="178" name="CuadroTexto 177"/>
              <p:cNvSpPr txBox="1">
                <a:spLocks noRot="1" noChangeAspect="1" noMove="1" noResize="1" noEditPoints="1" noAdjustHandles="1" noChangeArrowheads="1" noChangeShapeType="1" noTextEdit="1"/>
              </p:cNvSpPr>
              <p:nvPr/>
            </p:nvSpPr>
            <p:spPr>
              <a:xfrm>
                <a:off x="-42412" y="3895055"/>
                <a:ext cx="869084" cy="276999"/>
              </a:xfrm>
              <a:prstGeom prst="rect">
                <a:avLst/>
              </a:prstGeom>
              <a:blipFill rotWithShape="0">
                <a:blip r:embed="rId5"/>
                <a:stretch>
                  <a:fillRect l="-699" r="-9790"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9" name="CuadroTexto 178"/>
              <p:cNvSpPr txBox="1"/>
              <p:nvPr/>
            </p:nvSpPr>
            <p:spPr>
              <a:xfrm>
                <a:off x="-36512" y="6032321"/>
                <a:ext cx="869084" cy="276999"/>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r>
                        <m:rPr>
                          <m:nor/>
                        </m:rPr>
                        <a:rPr lang="es-ES" b="0" i="0" smtClean="0">
                          <a:latin typeface="Cambria Math" panose="02040503050406030204" pitchFamily="18" charset="0"/>
                        </a:rPr>
                        <m:t>ab</m:t>
                      </m:r>
                      <m:r>
                        <a:rPr lang="es-ES" b="0" i="1" smtClean="0">
                          <a:latin typeface="Cambria Math" panose="02040503050406030204" pitchFamily="18" charset="0"/>
                        </a:rPr>
                        <m:t>=0</m:t>
                      </m:r>
                      <m:r>
                        <a:rPr lang="es-ES" b="0" i="0" smtClean="0">
                          <a:latin typeface="Cambria Math" panose="02040503050406030204" pitchFamily="18" charset="0"/>
                        </a:rPr>
                        <m:t>0</m:t>
                      </m:r>
                    </m:oMath>
                  </m:oMathPara>
                </a14:m>
                <a:endParaRPr lang="en-US" dirty="0"/>
              </a:p>
            </p:txBody>
          </p:sp>
        </mc:Choice>
        <mc:Fallback xmlns="">
          <p:sp>
            <p:nvSpPr>
              <p:cNvPr id="179" name="CuadroTexto 178"/>
              <p:cNvSpPr txBox="1">
                <a:spLocks noRot="1" noChangeAspect="1" noMove="1" noResize="1" noEditPoints="1" noAdjustHandles="1" noChangeArrowheads="1" noChangeShapeType="1" noTextEdit="1"/>
              </p:cNvSpPr>
              <p:nvPr/>
            </p:nvSpPr>
            <p:spPr>
              <a:xfrm>
                <a:off x="-36512" y="6032321"/>
                <a:ext cx="869084" cy="276999"/>
              </a:xfrm>
              <a:prstGeom prst="rect">
                <a:avLst/>
              </a:prstGeom>
              <a:blipFill rotWithShape="0">
                <a:blip r:embed="rId6"/>
                <a:stretch>
                  <a:fillRect l="-699" r="-9790"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1" name="CuadroTexto 180"/>
              <p:cNvSpPr txBox="1"/>
              <p:nvPr/>
            </p:nvSpPr>
            <p:spPr>
              <a:xfrm>
                <a:off x="740343" y="6170940"/>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=01</m:t>
                      </m:r>
                    </m:oMath>
                  </m:oMathPara>
                </a14:m>
                <a:endParaRPr lang="en-US" dirty="0"/>
              </a:p>
            </p:txBody>
          </p:sp>
        </mc:Choice>
        <mc:Fallback xmlns="">
          <p:sp>
            <p:nvSpPr>
              <p:cNvPr id="181" name="CuadroTexto 180"/>
              <p:cNvSpPr txBox="1">
                <a:spLocks noRot="1" noChangeAspect="1" noMove="1" noResize="1" noEditPoints="1" noAdjustHandles="1" noChangeArrowheads="1" noChangeShapeType="1" noTextEdit="1"/>
              </p:cNvSpPr>
              <p:nvPr/>
            </p:nvSpPr>
            <p:spPr>
              <a:xfrm>
                <a:off x="740343" y="6170940"/>
                <a:ext cx="839974" cy="276999"/>
              </a:xfrm>
              <a:prstGeom prst="rect">
                <a:avLst/>
              </a:prstGeom>
              <a:blipFill rotWithShape="0">
                <a:blip r:embed="rId7"/>
                <a:stretch>
                  <a:fillRect l="-6522" r="-652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CuadroTexto 182"/>
              <p:cNvSpPr txBox="1"/>
              <p:nvPr/>
            </p:nvSpPr>
            <p:spPr>
              <a:xfrm>
                <a:off x="5439982" y="6176337"/>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=10</m:t>
                      </m:r>
                    </m:oMath>
                  </m:oMathPara>
                </a14:m>
                <a:endParaRPr lang="en-US" dirty="0"/>
              </a:p>
            </p:txBody>
          </p:sp>
        </mc:Choice>
        <mc:Fallback xmlns="">
          <p:sp>
            <p:nvSpPr>
              <p:cNvPr id="183" name="CuadroTexto 182"/>
              <p:cNvSpPr txBox="1">
                <a:spLocks noRot="1" noChangeAspect="1" noMove="1" noResize="1" noEditPoints="1" noAdjustHandles="1" noChangeArrowheads="1" noChangeShapeType="1" noTextEdit="1"/>
              </p:cNvSpPr>
              <p:nvPr/>
            </p:nvSpPr>
            <p:spPr>
              <a:xfrm>
                <a:off x="5439982" y="6176337"/>
                <a:ext cx="839974" cy="276999"/>
              </a:xfrm>
              <a:prstGeom prst="rect">
                <a:avLst/>
              </a:prstGeom>
              <a:blipFill rotWithShape="0">
                <a:blip r:embed="rId9"/>
                <a:stretch>
                  <a:fillRect l="-6522" r="-652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CuadroTexto 183"/>
              <p:cNvSpPr txBox="1"/>
              <p:nvPr/>
            </p:nvSpPr>
            <p:spPr>
              <a:xfrm>
                <a:off x="7700513" y="6172212"/>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=11</m:t>
                      </m:r>
                    </m:oMath>
                  </m:oMathPara>
                </a14:m>
                <a:endParaRPr lang="en-US" dirty="0"/>
              </a:p>
            </p:txBody>
          </p:sp>
        </mc:Choice>
        <mc:Fallback xmlns="">
          <p:sp>
            <p:nvSpPr>
              <p:cNvPr id="184" name="CuadroTexto 183"/>
              <p:cNvSpPr txBox="1">
                <a:spLocks noRot="1" noChangeAspect="1" noMove="1" noResize="1" noEditPoints="1" noAdjustHandles="1" noChangeArrowheads="1" noChangeShapeType="1" noTextEdit="1"/>
              </p:cNvSpPr>
              <p:nvPr/>
            </p:nvSpPr>
            <p:spPr>
              <a:xfrm>
                <a:off x="7700513" y="6172212"/>
                <a:ext cx="839974" cy="276999"/>
              </a:xfrm>
              <a:prstGeom prst="rect">
                <a:avLst/>
              </a:prstGeom>
              <a:blipFill rotWithShape="0">
                <a:blip r:embed="rId10"/>
                <a:stretch>
                  <a:fillRect l="-6522" r="-6522" b="-26667"/>
                </a:stretch>
              </a:blipFill>
            </p:spPr>
            <p:txBody>
              <a:bodyPr/>
              <a:lstStyle/>
              <a:p>
                <a:r>
                  <a:rPr lang="en-US">
                    <a:noFill/>
                  </a:rPr>
                  <a:t> </a:t>
                </a:r>
              </a:p>
            </p:txBody>
          </p:sp>
        </mc:Fallback>
      </mc:AlternateContent>
      <p:sp>
        <p:nvSpPr>
          <p:cNvPr id="185" name="Marcador de número de diapositiva 184"/>
          <p:cNvSpPr>
            <a:spLocks noGrp="1"/>
          </p:cNvSpPr>
          <p:nvPr>
            <p:ph type="sldNum" sz="quarter" idx="12"/>
          </p:nvPr>
        </p:nvSpPr>
        <p:spPr/>
        <p:txBody>
          <a:bodyPr/>
          <a:lstStyle/>
          <a:p>
            <a:fld id="{B893DDF5-10A4-42B0-8B2B-0331E49407BA}" type="slidenum">
              <a:rPr lang="en-US" smtClean="0"/>
              <a:t>37</a:t>
            </a:fld>
            <a:endParaRPr lang="en-US"/>
          </a:p>
        </p:txBody>
      </p:sp>
      <p:sp>
        <p:nvSpPr>
          <p:cNvPr id="186" name="CuadroTexto 185"/>
          <p:cNvSpPr txBox="1"/>
          <p:nvPr/>
        </p:nvSpPr>
        <p:spPr>
          <a:xfrm>
            <a:off x="1810439" y="385175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87" name="CuadroTexto 186"/>
          <p:cNvSpPr txBox="1"/>
          <p:nvPr/>
        </p:nvSpPr>
        <p:spPr>
          <a:xfrm>
            <a:off x="3945987" y="5707508"/>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88" name="CuadroTexto 187"/>
          <p:cNvSpPr txBox="1"/>
          <p:nvPr/>
        </p:nvSpPr>
        <p:spPr>
          <a:xfrm>
            <a:off x="4890559" y="3058674"/>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89" name="CuadroTexto 188"/>
          <p:cNvSpPr txBox="1"/>
          <p:nvPr/>
        </p:nvSpPr>
        <p:spPr>
          <a:xfrm>
            <a:off x="4572000" y="4941168"/>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0" name="CuadroTexto 189"/>
          <p:cNvSpPr txBox="1"/>
          <p:nvPr/>
        </p:nvSpPr>
        <p:spPr>
          <a:xfrm>
            <a:off x="4136582"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92" name="Arco 191"/>
          <p:cNvSpPr/>
          <p:nvPr/>
        </p:nvSpPr>
        <p:spPr>
          <a:xfrm flipV="1">
            <a:off x="467544" y="4060834"/>
            <a:ext cx="7274245" cy="808326"/>
          </a:xfrm>
          <a:prstGeom prst="arc">
            <a:avLst>
              <a:gd name="adj1" fmla="val 10713516"/>
              <a:gd name="adj2" fmla="val 790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Arco 198"/>
          <p:cNvSpPr/>
          <p:nvPr/>
        </p:nvSpPr>
        <p:spPr>
          <a:xfrm flipH="1" flipV="1">
            <a:off x="490734" y="5723116"/>
            <a:ext cx="7274245" cy="808326"/>
          </a:xfrm>
          <a:prstGeom prst="arc">
            <a:avLst>
              <a:gd name="adj1" fmla="val 10716183"/>
              <a:gd name="adj2" fmla="val 95636"/>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CuadroTexto 200"/>
          <p:cNvSpPr txBox="1"/>
          <p:nvPr/>
        </p:nvSpPr>
        <p:spPr>
          <a:xfrm>
            <a:off x="4118730" y="2712890"/>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2" name="CuadroTexto 201"/>
          <p:cNvSpPr txBox="1"/>
          <p:nvPr/>
        </p:nvSpPr>
        <p:spPr>
          <a:xfrm>
            <a:off x="4041308" y="4355241"/>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3" name="CuadroTexto 202"/>
          <p:cNvSpPr txBox="1"/>
          <p:nvPr/>
        </p:nvSpPr>
        <p:spPr>
          <a:xfrm>
            <a:off x="7177307" y="3069154"/>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4" name="CuadroTexto 203"/>
          <p:cNvSpPr txBox="1"/>
          <p:nvPr/>
        </p:nvSpPr>
        <p:spPr>
          <a:xfrm>
            <a:off x="6454248" y="384165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5" name="CuadroTexto 204"/>
          <p:cNvSpPr txBox="1"/>
          <p:nvPr/>
        </p:nvSpPr>
        <p:spPr>
          <a:xfrm>
            <a:off x="6347574"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6" name="CuadroTexto 205"/>
          <p:cNvSpPr txBox="1"/>
          <p:nvPr/>
        </p:nvSpPr>
        <p:spPr>
          <a:xfrm>
            <a:off x="6876256" y="4714677"/>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07" name="CuadroTexto 206"/>
          <p:cNvSpPr txBox="1"/>
          <p:nvPr/>
        </p:nvSpPr>
        <p:spPr>
          <a:xfrm>
            <a:off x="4156656" y="6456197"/>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208" name="CuadroTexto 207"/>
          <p:cNvSpPr txBox="1"/>
          <p:nvPr/>
        </p:nvSpPr>
        <p:spPr>
          <a:xfrm>
            <a:off x="4413545" y="4774846"/>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9" name="CuadroTexto 208"/>
          <p:cNvSpPr txBox="1"/>
          <p:nvPr/>
        </p:nvSpPr>
        <p:spPr>
          <a:xfrm>
            <a:off x="3239263" y="1150445"/>
            <a:ext cx="5433425" cy="707886"/>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Speed-independent</a:t>
            </a:r>
          </a:p>
          <a:p>
            <a:pPr marL="342900" indent="-342900">
              <a:buFont typeface="Wingdings" panose="05000000000000000000" pitchFamily="2" charset="2"/>
              <a:buChar char="q"/>
            </a:pPr>
            <a:r>
              <a:rPr lang="en-US" sz="2000" dirty="0" smtClean="0"/>
              <a:t>Delay-insensitive interfacing</a:t>
            </a:r>
          </a:p>
        </p:txBody>
      </p:sp>
      <p:sp useBgFill="1">
        <p:nvSpPr>
          <p:cNvPr id="265" name="Rectángulo redondeado 264"/>
          <p:cNvSpPr/>
          <p:nvPr/>
        </p:nvSpPr>
        <p:spPr>
          <a:xfrm>
            <a:off x="6150586" y="548680"/>
            <a:ext cx="2536214" cy="2335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2" name="CuadroTexto 181"/>
              <p:cNvSpPr txBox="1"/>
              <p:nvPr/>
            </p:nvSpPr>
            <p:spPr>
              <a:xfrm>
                <a:off x="3086282" y="6166033"/>
                <a:ext cx="839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panose="02040503050406030204" pitchFamily="18" charset="0"/>
                        </a:rPr>
                        <m:t>xy</m:t>
                      </m:r>
                      <m:r>
                        <a:rPr lang="es-ES" b="0" i="1" smtClean="0">
                          <a:latin typeface="Cambria Math" panose="02040503050406030204" pitchFamily="18" charset="0"/>
                        </a:rPr>
                        <m:t>=0</m:t>
                      </m:r>
                      <m:r>
                        <a:rPr lang="es-ES" b="0" i="0" smtClean="0">
                          <a:latin typeface="Cambria Math" panose="02040503050406030204" pitchFamily="18" charset="0"/>
                        </a:rPr>
                        <m:t>0</m:t>
                      </m:r>
                    </m:oMath>
                  </m:oMathPara>
                </a14:m>
                <a:endParaRPr lang="en-US" dirty="0"/>
              </a:p>
            </p:txBody>
          </p:sp>
        </mc:Choice>
        <mc:Fallback xmlns="">
          <p:sp>
            <p:nvSpPr>
              <p:cNvPr id="182" name="CuadroTexto 181"/>
              <p:cNvSpPr txBox="1">
                <a:spLocks noRot="1" noChangeAspect="1" noMove="1" noResize="1" noEditPoints="1" noAdjustHandles="1" noChangeArrowheads="1" noChangeShapeType="1" noTextEdit="1"/>
              </p:cNvSpPr>
              <p:nvPr/>
            </p:nvSpPr>
            <p:spPr>
              <a:xfrm>
                <a:off x="3086282" y="6166033"/>
                <a:ext cx="839974" cy="276999"/>
              </a:xfrm>
              <a:prstGeom prst="rect">
                <a:avLst/>
              </a:prstGeom>
              <a:blipFill rotWithShape="0">
                <a:blip r:embed="rId13"/>
                <a:stretch>
                  <a:fillRect l="-6522" r="-6522" b="-23913"/>
                </a:stretch>
              </a:blipFill>
            </p:spPr>
            <p:txBody>
              <a:bodyPr/>
              <a:lstStyle/>
              <a:p>
                <a:r>
                  <a:rPr lang="es-ES">
                    <a:noFill/>
                  </a:rPr>
                  <a:t> </a:t>
                </a:r>
              </a:p>
            </p:txBody>
          </p:sp>
        </mc:Fallback>
      </mc:AlternateContent>
      <p:sp>
        <p:nvSpPr>
          <p:cNvPr id="22" name="CuadroTexto 21"/>
          <p:cNvSpPr txBox="1"/>
          <p:nvPr/>
        </p:nvSpPr>
        <p:spPr>
          <a:xfrm>
            <a:off x="992903" y="893421"/>
            <a:ext cx="1388457" cy="369332"/>
          </a:xfrm>
          <a:prstGeom prst="rect">
            <a:avLst/>
          </a:prstGeom>
          <a:noFill/>
        </p:spPr>
        <p:txBody>
          <a:bodyPr wrap="none" rtlCol="0">
            <a:spAutoFit/>
          </a:bodyPr>
          <a:lstStyle/>
          <a:p>
            <a:r>
              <a:rPr lang="en-US" dirty="0" smtClean="0">
                <a:solidFill>
                  <a:schemeClr val="bg1"/>
                </a:solidFill>
              </a:rPr>
              <a:t>Environment</a:t>
            </a:r>
            <a:endParaRPr lang="en-US" dirty="0">
              <a:solidFill>
                <a:schemeClr val="bg1"/>
              </a:solidFill>
            </a:endParaRPr>
          </a:p>
        </p:txBody>
      </p:sp>
      <p:pic>
        <p:nvPicPr>
          <p:cNvPr id="23" name="Imagen 22"/>
          <p:cNvPicPr>
            <a:picLocks noChangeAspect="1"/>
          </p:cNvPicPr>
          <p:nvPr/>
        </p:nvPicPr>
        <p:blipFill>
          <a:blip r:embed="rId14"/>
          <a:stretch>
            <a:fillRect/>
          </a:stretch>
        </p:blipFill>
        <p:spPr>
          <a:xfrm>
            <a:off x="6347574" y="739511"/>
            <a:ext cx="2188654" cy="1926503"/>
          </a:xfrm>
          <a:prstGeom prst="rect">
            <a:avLst/>
          </a:prstGeom>
        </p:spPr>
      </p:pic>
      <p:sp>
        <p:nvSpPr>
          <p:cNvPr id="24" name="CuadroTexto 23"/>
          <p:cNvSpPr txBox="1"/>
          <p:nvPr/>
        </p:nvSpPr>
        <p:spPr>
          <a:xfrm>
            <a:off x="6372200" y="2483604"/>
            <a:ext cx="2149114" cy="369332"/>
          </a:xfrm>
          <a:prstGeom prst="rect">
            <a:avLst/>
          </a:prstGeom>
          <a:noFill/>
        </p:spPr>
        <p:txBody>
          <a:bodyPr wrap="none" rtlCol="0">
            <a:spAutoFit/>
          </a:bodyPr>
          <a:lstStyle/>
          <a:p>
            <a:pPr algn="ctr"/>
            <a:r>
              <a:rPr lang="en-US" dirty="0" smtClean="0"/>
              <a:t>Original specification</a:t>
            </a:r>
            <a:endParaRPr lang="en-US" dirty="0"/>
          </a:p>
        </p:txBody>
      </p:sp>
      <p:sp>
        <p:nvSpPr>
          <p:cNvPr id="26" name="CuadroTexto 25"/>
          <p:cNvSpPr txBox="1"/>
          <p:nvPr/>
        </p:nvSpPr>
        <p:spPr>
          <a:xfrm>
            <a:off x="3239263" y="1118194"/>
            <a:ext cx="377026" cy="400110"/>
          </a:xfrm>
          <a:prstGeom prst="rect">
            <a:avLst/>
          </a:prstGeom>
          <a:noFill/>
        </p:spPr>
        <p:txBody>
          <a:bodyPr wrap="none" rtlCol="0">
            <a:spAutoFit/>
          </a:bodyPr>
          <a:lstStyle/>
          <a:p>
            <a:r>
              <a:rPr lang="es-ES" sz="2000" i="1" dirty="0"/>
              <a:t>✓</a:t>
            </a:r>
            <a:endParaRPr lang="en-US" sz="2000" dirty="0"/>
          </a:p>
        </p:txBody>
      </p:sp>
      <p:sp>
        <p:nvSpPr>
          <p:cNvPr id="191" name="CuadroTexto 190"/>
          <p:cNvSpPr txBox="1"/>
          <p:nvPr/>
        </p:nvSpPr>
        <p:spPr>
          <a:xfrm>
            <a:off x="3239263" y="1418092"/>
            <a:ext cx="377026" cy="400110"/>
          </a:xfrm>
          <a:prstGeom prst="rect">
            <a:avLst/>
          </a:prstGeom>
          <a:noFill/>
        </p:spPr>
        <p:txBody>
          <a:bodyPr wrap="none" rtlCol="0">
            <a:spAutoFit/>
          </a:bodyPr>
          <a:lstStyle/>
          <a:p>
            <a:r>
              <a:rPr lang="es-ES" sz="2000" i="1" dirty="0"/>
              <a:t>✓</a:t>
            </a:r>
            <a:endParaRPr lang="en-US" sz="2000" dirty="0"/>
          </a:p>
        </p:txBody>
      </p:sp>
      <p:sp>
        <p:nvSpPr>
          <p:cNvPr id="27" name="Igual que 26"/>
          <p:cNvSpPr/>
          <p:nvPr/>
        </p:nvSpPr>
        <p:spPr>
          <a:xfrm rot="19046055">
            <a:off x="5489106" y="2586727"/>
            <a:ext cx="1001630" cy="998820"/>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34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09">
                                            <p:txEl>
                                              <p:pRg st="0" end="0"/>
                                            </p:txEl>
                                          </p:spTgt>
                                        </p:tgtEl>
                                        <p:attrNameLst>
                                          <p:attrName>style.color</p:attrName>
                                        </p:attrNameLst>
                                      </p:cBhvr>
                                      <p:to>
                                        <a:schemeClr val="accent2"/>
                                      </p:to>
                                    </p:animClr>
                                  </p:childTnLst>
                                </p:cTn>
                              </p:par>
                              <p:par>
                                <p:cTn id="7" presetID="7" presetClass="emph" presetSubtype="2" fill="hold" nodeType="withEffect">
                                  <p:stCondLst>
                                    <p:cond delay="0"/>
                                  </p:stCondLst>
                                  <p:childTnLst>
                                    <p:animClr clrSpc="rgb" dir="cw">
                                      <p:cBhvr>
                                        <p:cTn id="8" dur="500" fill="hold"/>
                                        <p:tgtEl>
                                          <p:spTgt spid="192"/>
                                        </p:tgtEl>
                                        <p:attrNameLst>
                                          <p:attrName>stroke.color</p:attrName>
                                        </p:attrNameLst>
                                      </p:cBhvr>
                                      <p:to>
                                        <a:schemeClr val="accent2"/>
                                      </p:to>
                                    </p:animClr>
                                    <p:set>
                                      <p:cBhvr>
                                        <p:cTn id="9" dur="500" fill="hold"/>
                                        <p:tgtEl>
                                          <p:spTgt spid="192"/>
                                        </p:tgtEl>
                                        <p:attrNameLst>
                                          <p:attrName>stroke.on</p:attrName>
                                        </p:attrNameLst>
                                      </p:cBhvr>
                                      <p:to>
                                        <p:strVal val="true"/>
                                      </p:to>
                                    </p:set>
                                  </p:childTnLst>
                                </p:cTn>
                              </p:par>
                              <p:par>
                                <p:cTn id="10" presetID="7" presetClass="emph" presetSubtype="2" fill="hold" nodeType="withEffect">
                                  <p:stCondLst>
                                    <p:cond delay="0"/>
                                  </p:stCondLst>
                                  <p:childTnLst>
                                    <p:animClr clrSpc="rgb" dir="cw">
                                      <p:cBhvr>
                                        <p:cTn id="11" dur="500" fill="hold"/>
                                        <p:tgtEl>
                                          <p:spTgt spid="139"/>
                                        </p:tgtEl>
                                        <p:attrNameLst>
                                          <p:attrName>stroke.color</p:attrName>
                                        </p:attrNameLst>
                                      </p:cBhvr>
                                      <p:to>
                                        <a:schemeClr val="accent2"/>
                                      </p:to>
                                    </p:animClr>
                                    <p:set>
                                      <p:cBhvr>
                                        <p:cTn id="12" dur="500" fill="hold"/>
                                        <p:tgtEl>
                                          <p:spTgt spid="139"/>
                                        </p:tgtEl>
                                        <p:attrNameLst>
                                          <p:attrName>stroke.on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6"/>
                                        </p:tgtEl>
                                        <p:attrNameLst>
                                          <p:attrName>style.color</p:attrName>
                                        </p:attrNameLst>
                                      </p:cBhvr>
                                      <p:to>
                                        <a:schemeClr val="accent2"/>
                                      </p:to>
                                    </p:animClr>
                                    <p:animClr clrSpc="rgb" dir="cw">
                                      <p:cBhvr>
                                        <p:cTn id="15" dur="500" fill="hold"/>
                                        <p:tgtEl>
                                          <p:spTgt spid="16"/>
                                        </p:tgtEl>
                                        <p:attrNameLst>
                                          <p:attrName>fillcolor</p:attrName>
                                        </p:attrNameLst>
                                      </p:cBhvr>
                                      <p:to>
                                        <a:schemeClr val="accent2"/>
                                      </p:to>
                                    </p:animClr>
                                    <p:set>
                                      <p:cBhvr>
                                        <p:cTn id="16" dur="500" fill="hold"/>
                                        <p:tgtEl>
                                          <p:spTgt spid="16"/>
                                        </p:tgtEl>
                                        <p:attrNameLst>
                                          <p:attrName>fill.type</p:attrName>
                                        </p:attrNameLst>
                                      </p:cBhvr>
                                      <p:to>
                                        <p:strVal val="solid"/>
                                      </p:to>
                                    </p:set>
                                    <p:set>
                                      <p:cBhvr>
                                        <p:cTn id="17" dur="500" fill="hold"/>
                                        <p:tgtEl>
                                          <p:spTgt spid="16"/>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7"/>
                                        </p:tgtEl>
                                        <p:attrNameLst>
                                          <p:attrName>style.color</p:attrName>
                                        </p:attrNameLst>
                                      </p:cBhvr>
                                      <p:to>
                                        <a:schemeClr val="accent2"/>
                                      </p:to>
                                    </p:animClr>
                                    <p:animClr clrSpc="rgb" dir="cw">
                                      <p:cBhvr>
                                        <p:cTn id="20" dur="500" fill="hold"/>
                                        <p:tgtEl>
                                          <p:spTgt spid="107"/>
                                        </p:tgtEl>
                                        <p:attrNameLst>
                                          <p:attrName>fillcolor</p:attrName>
                                        </p:attrNameLst>
                                      </p:cBhvr>
                                      <p:to>
                                        <a:schemeClr val="accent2"/>
                                      </p:to>
                                    </p:animClr>
                                    <p:set>
                                      <p:cBhvr>
                                        <p:cTn id="21" dur="500" fill="hold"/>
                                        <p:tgtEl>
                                          <p:spTgt spid="107"/>
                                        </p:tgtEl>
                                        <p:attrNameLst>
                                          <p:attrName>fill.type</p:attrName>
                                        </p:attrNameLst>
                                      </p:cBhvr>
                                      <p:to>
                                        <p:strVal val="solid"/>
                                      </p:to>
                                    </p:set>
                                    <p:set>
                                      <p:cBhvr>
                                        <p:cTn id="22" dur="500" fill="hold"/>
                                        <p:tgtEl>
                                          <p:spTgt spid="10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5"/>
                                        </p:tgtEl>
                                      </p:cBhvr>
                                    </p:animEffect>
                                    <p:set>
                                      <p:cBhvr>
                                        <p:cTn id="27" dur="1" fill="hold">
                                          <p:stCondLst>
                                            <p:cond delay="499"/>
                                          </p:stCondLst>
                                        </p:cTn>
                                        <p:tgtEl>
                                          <p:spTgt spid="11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63"/>
                                        </p:tgtEl>
                                      </p:cBhvr>
                                    </p:animEffect>
                                    <p:set>
                                      <p:cBhvr>
                                        <p:cTn id="30" dur="1" fill="hold">
                                          <p:stCondLst>
                                            <p:cond delay="499"/>
                                          </p:stCondLst>
                                        </p:cTn>
                                        <p:tgtEl>
                                          <p:spTgt spid="163"/>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11"/>
                                        </p:tgtEl>
                                      </p:cBhvr>
                                    </p:animEffect>
                                    <p:set>
                                      <p:cBhvr>
                                        <p:cTn id="33" dur="1" fill="hold">
                                          <p:stCondLst>
                                            <p:cond delay="499"/>
                                          </p:stCondLst>
                                        </p:cTn>
                                        <p:tgtEl>
                                          <p:spTgt spid="11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61"/>
                                        </p:tgtEl>
                                      </p:cBhvr>
                                    </p:animEffect>
                                    <p:set>
                                      <p:cBhvr>
                                        <p:cTn id="36" dur="1" fill="hold">
                                          <p:stCondLst>
                                            <p:cond delay="499"/>
                                          </p:stCondLst>
                                        </p:cTn>
                                        <p:tgtEl>
                                          <p:spTgt spid="16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41"/>
                                        </p:tgtEl>
                                      </p:cBhvr>
                                    </p:animEffect>
                                    <p:set>
                                      <p:cBhvr>
                                        <p:cTn id="48" dur="1" fill="hold">
                                          <p:stCondLst>
                                            <p:cond delay="499"/>
                                          </p:stCondLst>
                                        </p:cTn>
                                        <p:tgtEl>
                                          <p:spTgt spid="4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39"/>
                                        </p:tgtEl>
                                      </p:cBhvr>
                                    </p:animEffect>
                                    <p:set>
                                      <p:cBhvr>
                                        <p:cTn id="53" dur="1" fill="hold">
                                          <p:stCondLst>
                                            <p:cond delay="499"/>
                                          </p:stCondLst>
                                        </p:cTn>
                                        <p:tgtEl>
                                          <p:spTgt spid="13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7"/>
                                        </p:tgtEl>
                                      </p:cBhvr>
                                    </p:animEffect>
                                    <p:set>
                                      <p:cBhvr>
                                        <p:cTn id="56" dur="1" fill="hold">
                                          <p:stCondLst>
                                            <p:cond delay="499"/>
                                          </p:stCondLst>
                                        </p:cTn>
                                        <p:tgtEl>
                                          <p:spTgt spid="107"/>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87"/>
                                        </p:tgtEl>
                                      </p:cBhvr>
                                    </p:animEffect>
                                    <p:set>
                                      <p:cBhvr>
                                        <p:cTn id="59" dur="1" fill="hold">
                                          <p:stCondLst>
                                            <p:cond delay="499"/>
                                          </p:stCondLst>
                                        </p:cTn>
                                        <p:tgtEl>
                                          <p:spTgt spid="187"/>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30"/>
                                        </p:tgtEl>
                                      </p:cBhvr>
                                    </p:animEffect>
                                    <p:set>
                                      <p:cBhvr>
                                        <p:cTn id="62" dur="1" fill="hold">
                                          <p:stCondLst>
                                            <p:cond delay="499"/>
                                          </p:stCondLst>
                                        </p:cTn>
                                        <p:tgtEl>
                                          <p:spTgt spid="130"/>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05"/>
                                        </p:tgtEl>
                                      </p:cBhvr>
                                    </p:animEffect>
                                    <p:set>
                                      <p:cBhvr>
                                        <p:cTn id="65" dur="1" fill="hold">
                                          <p:stCondLst>
                                            <p:cond delay="499"/>
                                          </p:stCondLst>
                                        </p:cTn>
                                        <p:tgtEl>
                                          <p:spTgt spid="205"/>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162"/>
                                        </p:tgtEl>
                                      </p:cBhvr>
                                    </p:animEffect>
                                    <p:set>
                                      <p:cBhvr>
                                        <p:cTn id="68" dur="1" fill="hold">
                                          <p:stCondLst>
                                            <p:cond delay="499"/>
                                          </p:stCondLst>
                                        </p:cTn>
                                        <p:tgtEl>
                                          <p:spTgt spid="162"/>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114"/>
                                        </p:tgtEl>
                                      </p:cBhvr>
                                    </p:animEffect>
                                    <p:set>
                                      <p:cBhvr>
                                        <p:cTn id="71" dur="1" fill="hold">
                                          <p:stCondLst>
                                            <p:cond delay="499"/>
                                          </p:stCondLst>
                                        </p:cTn>
                                        <p:tgtEl>
                                          <p:spTgt spid="114"/>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160"/>
                                        </p:tgtEl>
                                      </p:cBhvr>
                                    </p:animEffect>
                                    <p:set>
                                      <p:cBhvr>
                                        <p:cTn id="74" dur="1" fill="hold">
                                          <p:stCondLst>
                                            <p:cond delay="499"/>
                                          </p:stCondLst>
                                        </p:cTn>
                                        <p:tgtEl>
                                          <p:spTgt spid="16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110"/>
                                        </p:tgtEl>
                                      </p:cBhvr>
                                    </p:animEffect>
                                    <p:set>
                                      <p:cBhvr>
                                        <p:cTn id="77" dur="1" fill="hold">
                                          <p:stCondLst>
                                            <p:cond delay="499"/>
                                          </p:stCondLst>
                                        </p:cTn>
                                        <p:tgtEl>
                                          <p:spTgt spid="110"/>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192"/>
                                        </p:tgtEl>
                                      </p:cBhvr>
                                    </p:animEffect>
                                    <p:set>
                                      <p:cBhvr>
                                        <p:cTn id="80" dur="1" fill="hold">
                                          <p:stCondLst>
                                            <p:cond delay="499"/>
                                          </p:stCondLst>
                                        </p:cTn>
                                        <p:tgtEl>
                                          <p:spTgt spid="19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43"/>
                                        </p:tgtEl>
                                      </p:cBhvr>
                                    </p:animEffect>
                                    <p:set>
                                      <p:cBhvr>
                                        <p:cTn id="98" dur="1" fill="hold">
                                          <p:stCondLst>
                                            <p:cond delay="499"/>
                                          </p:stCondLst>
                                        </p:cTn>
                                        <p:tgtEl>
                                          <p:spTgt spid="43"/>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44"/>
                                        </p:tgtEl>
                                      </p:cBhvr>
                                    </p:animEffect>
                                    <p:set>
                                      <p:cBhvr>
                                        <p:cTn id="101" dur="1" fill="hold">
                                          <p:stCondLst>
                                            <p:cond delay="499"/>
                                          </p:stCondLst>
                                        </p:cTn>
                                        <p:tgtEl>
                                          <p:spTgt spid="44"/>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9"/>
                                        </p:tgtEl>
                                      </p:cBhvr>
                                    </p:animEffect>
                                    <p:set>
                                      <p:cBhvr>
                                        <p:cTn id="104" dur="1" fill="hold">
                                          <p:stCondLst>
                                            <p:cond delay="499"/>
                                          </p:stCondLst>
                                        </p:cTn>
                                        <p:tgtEl>
                                          <p:spTgt spid="39"/>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32"/>
                                        </p:tgtEl>
                                      </p:cBhvr>
                                    </p:animEffect>
                                    <p:set>
                                      <p:cBhvr>
                                        <p:cTn id="107" dur="1" fill="hold">
                                          <p:stCondLst>
                                            <p:cond delay="499"/>
                                          </p:stCondLst>
                                        </p:cTn>
                                        <p:tgtEl>
                                          <p:spTgt spid="32"/>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208"/>
                                        </p:tgtEl>
                                      </p:cBhvr>
                                    </p:animEffect>
                                    <p:set>
                                      <p:cBhvr>
                                        <p:cTn id="110" dur="1" fill="hold">
                                          <p:stCondLst>
                                            <p:cond delay="499"/>
                                          </p:stCondLst>
                                        </p:cTn>
                                        <p:tgtEl>
                                          <p:spTgt spid="208"/>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86"/>
                                        </p:tgtEl>
                                      </p:cBhvr>
                                    </p:animEffect>
                                    <p:set>
                                      <p:cBhvr>
                                        <p:cTn id="113" dur="1" fill="hold">
                                          <p:stCondLst>
                                            <p:cond delay="499"/>
                                          </p:stCondLst>
                                        </p:cTn>
                                        <p:tgtEl>
                                          <p:spTgt spid="186"/>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96"/>
                                        </p:tgtEl>
                                      </p:cBhvr>
                                    </p:animEffect>
                                    <p:set>
                                      <p:cBhvr>
                                        <p:cTn id="116" dur="1" fill="hold">
                                          <p:stCondLst>
                                            <p:cond delay="499"/>
                                          </p:stCondLst>
                                        </p:cTn>
                                        <p:tgtEl>
                                          <p:spTgt spid="96"/>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70"/>
                                        </p:tgtEl>
                                      </p:cBhvr>
                                    </p:animEffect>
                                    <p:set>
                                      <p:cBhvr>
                                        <p:cTn id="119" dur="1" fill="hold">
                                          <p:stCondLst>
                                            <p:cond delay="499"/>
                                          </p:stCondLst>
                                        </p:cTn>
                                        <p:tgtEl>
                                          <p:spTgt spid="70"/>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500"/>
                                        <p:tgtEl>
                                          <p:spTgt spid="146"/>
                                        </p:tgtEl>
                                      </p:cBhvr>
                                    </p:animEffect>
                                    <p:set>
                                      <p:cBhvr>
                                        <p:cTn id="122" dur="1" fill="hold">
                                          <p:stCondLst>
                                            <p:cond delay="499"/>
                                          </p:stCondLst>
                                        </p:cTn>
                                        <p:tgtEl>
                                          <p:spTgt spid="146"/>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155"/>
                                        </p:tgtEl>
                                      </p:cBhvr>
                                    </p:animEffect>
                                    <p:set>
                                      <p:cBhvr>
                                        <p:cTn id="125" dur="1" fill="hold">
                                          <p:stCondLst>
                                            <p:cond delay="499"/>
                                          </p:stCondLst>
                                        </p:cTn>
                                        <p:tgtEl>
                                          <p:spTgt spid="155"/>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95"/>
                                        </p:tgtEl>
                                      </p:cBhvr>
                                    </p:animEffect>
                                    <p:set>
                                      <p:cBhvr>
                                        <p:cTn id="128" dur="1" fill="hold">
                                          <p:stCondLst>
                                            <p:cond delay="499"/>
                                          </p:stCondLst>
                                        </p:cTn>
                                        <p:tgtEl>
                                          <p:spTgt spid="95"/>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170"/>
                                        </p:tgtEl>
                                      </p:cBhvr>
                                    </p:animEffect>
                                    <p:set>
                                      <p:cBhvr>
                                        <p:cTn id="131" dur="1" fill="hold">
                                          <p:stCondLst>
                                            <p:cond delay="499"/>
                                          </p:stCondLst>
                                        </p:cTn>
                                        <p:tgtEl>
                                          <p:spTgt spid="170"/>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126"/>
                                        </p:tgtEl>
                                      </p:cBhvr>
                                    </p:animEffect>
                                    <p:set>
                                      <p:cBhvr>
                                        <p:cTn id="134" dur="1" fill="hold">
                                          <p:stCondLst>
                                            <p:cond delay="499"/>
                                          </p:stCondLst>
                                        </p:cTn>
                                        <p:tgtEl>
                                          <p:spTgt spid="126"/>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500"/>
                                        <p:tgtEl>
                                          <p:spTgt spid="164"/>
                                        </p:tgtEl>
                                      </p:cBhvr>
                                    </p:animEffect>
                                    <p:set>
                                      <p:cBhvr>
                                        <p:cTn id="137" dur="1" fill="hold">
                                          <p:stCondLst>
                                            <p:cond delay="499"/>
                                          </p:stCondLst>
                                        </p:cTn>
                                        <p:tgtEl>
                                          <p:spTgt spid="164"/>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112"/>
                                        </p:tgtEl>
                                      </p:cBhvr>
                                    </p:animEffect>
                                    <p:set>
                                      <p:cBhvr>
                                        <p:cTn id="140" dur="1" fill="hold">
                                          <p:stCondLst>
                                            <p:cond delay="499"/>
                                          </p:stCondLst>
                                        </p:cTn>
                                        <p:tgtEl>
                                          <p:spTgt spid="112"/>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172"/>
                                        </p:tgtEl>
                                      </p:cBhvr>
                                    </p:animEffect>
                                    <p:set>
                                      <p:cBhvr>
                                        <p:cTn id="143" dur="1" fill="hold">
                                          <p:stCondLst>
                                            <p:cond delay="499"/>
                                          </p:stCondLst>
                                        </p:cTn>
                                        <p:tgtEl>
                                          <p:spTgt spid="172"/>
                                        </p:tgtEl>
                                        <p:attrNameLst>
                                          <p:attrName>style.visibility</p:attrName>
                                        </p:attrNameLst>
                                      </p:cBhvr>
                                      <p:to>
                                        <p:strVal val="hidden"/>
                                      </p:to>
                                    </p:set>
                                  </p:childTnLst>
                                </p:cTn>
                              </p:par>
                              <p:par>
                                <p:cTn id="144" presetID="10" presetClass="exit" presetSubtype="0" fill="hold" grpId="0" nodeType="withEffect">
                                  <p:stCondLst>
                                    <p:cond delay="0"/>
                                  </p:stCondLst>
                                  <p:childTnLst>
                                    <p:animEffect transition="out" filter="fade">
                                      <p:cBhvr>
                                        <p:cTn id="145" dur="500"/>
                                        <p:tgtEl>
                                          <p:spTgt spid="124"/>
                                        </p:tgtEl>
                                      </p:cBhvr>
                                    </p:animEffect>
                                    <p:set>
                                      <p:cBhvr>
                                        <p:cTn id="146" dur="1" fill="hold">
                                          <p:stCondLst>
                                            <p:cond delay="499"/>
                                          </p:stCondLst>
                                        </p:cTn>
                                        <p:tgtEl>
                                          <p:spTgt spid="124"/>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157"/>
                                        </p:tgtEl>
                                      </p:cBhvr>
                                    </p:animEffect>
                                    <p:set>
                                      <p:cBhvr>
                                        <p:cTn id="149" dur="1" fill="hold">
                                          <p:stCondLst>
                                            <p:cond delay="499"/>
                                          </p:stCondLst>
                                        </p:cTn>
                                        <p:tgtEl>
                                          <p:spTgt spid="157"/>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93"/>
                                        </p:tgtEl>
                                      </p:cBhvr>
                                    </p:animEffect>
                                    <p:set>
                                      <p:cBhvr>
                                        <p:cTn id="152" dur="1" fill="hold">
                                          <p:stCondLst>
                                            <p:cond delay="499"/>
                                          </p:stCondLst>
                                        </p:cTn>
                                        <p:tgtEl>
                                          <p:spTgt spid="93"/>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500"/>
                                        <p:tgtEl>
                                          <p:spTgt spid="149"/>
                                        </p:tgtEl>
                                      </p:cBhvr>
                                    </p:animEffect>
                                    <p:set>
                                      <p:cBhvr>
                                        <p:cTn id="155" dur="1" fill="hold">
                                          <p:stCondLst>
                                            <p:cond delay="499"/>
                                          </p:stCondLst>
                                        </p:cTn>
                                        <p:tgtEl>
                                          <p:spTgt spid="149"/>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69"/>
                                        </p:tgtEl>
                                      </p:cBhvr>
                                    </p:animEffect>
                                    <p:set>
                                      <p:cBhvr>
                                        <p:cTn id="158" dur="1" fill="hold">
                                          <p:stCondLst>
                                            <p:cond delay="499"/>
                                          </p:stCondLst>
                                        </p:cTn>
                                        <p:tgtEl>
                                          <p:spTgt spid="69"/>
                                        </p:tgtEl>
                                        <p:attrNameLst>
                                          <p:attrName>style.visibility</p:attrName>
                                        </p:attrNameLst>
                                      </p:cBhvr>
                                      <p:to>
                                        <p:strVal val="hidden"/>
                                      </p:to>
                                    </p:set>
                                  </p:childTnLst>
                                </p:cTn>
                              </p:par>
                              <p:par>
                                <p:cTn id="159" presetID="10" presetClass="exit" presetSubtype="0" fill="hold" grpId="0" nodeType="withEffect">
                                  <p:stCondLst>
                                    <p:cond delay="0"/>
                                  </p:stCondLst>
                                  <p:childTnLst>
                                    <p:animEffect transition="out" filter="fade">
                                      <p:cBhvr>
                                        <p:cTn id="160" dur="500"/>
                                        <p:tgtEl>
                                          <p:spTgt spid="153"/>
                                        </p:tgtEl>
                                      </p:cBhvr>
                                    </p:animEffect>
                                    <p:set>
                                      <p:cBhvr>
                                        <p:cTn id="161" dur="1" fill="hold">
                                          <p:stCondLst>
                                            <p:cond delay="499"/>
                                          </p:stCondLst>
                                        </p:cTn>
                                        <p:tgtEl>
                                          <p:spTgt spid="153"/>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91"/>
                                        </p:tgtEl>
                                      </p:cBhvr>
                                    </p:animEffect>
                                    <p:set>
                                      <p:cBhvr>
                                        <p:cTn id="164" dur="1" fill="hold">
                                          <p:stCondLst>
                                            <p:cond delay="499"/>
                                          </p:stCondLst>
                                        </p:cTn>
                                        <p:tgtEl>
                                          <p:spTgt spid="91"/>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151"/>
                                        </p:tgtEl>
                                      </p:cBhvr>
                                    </p:animEffect>
                                    <p:set>
                                      <p:cBhvr>
                                        <p:cTn id="167" dur="1" fill="hold">
                                          <p:stCondLst>
                                            <p:cond delay="499"/>
                                          </p:stCondLst>
                                        </p:cTn>
                                        <p:tgtEl>
                                          <p:spTgt spid="151"/>
                                        </p:tgtEl>
                                        <p:attrNameLst>
                                          <p:attrName>style.visibility</p:attrName>
                                        </p:attrNameLst>
                                      </p:cBhvr>
                                      <p:to>
                                        <p:strVal val="hidden"/>
                                      </p:to>
                                    </p:set>
                                  </p:childTnLst>
                                </p:cTn>
                              </p:par>
                              <p:par>
                                <p:cTn id="168" presetID="10" presetClass="exit" presetSubtype="0" fill="hold" grpId="0" nodeType="withEffect">
                                  <p:stCondLst>
                                    <p:cond delay="0"/>
                                  </p:stCondLst>
                                  <p:childTnLst>
                                    <p:animEffect transition="out" filter="fade">
                                      <p:cBhvr>
                                        <p:cTn id="169" dur="500"/>
                                        <p:tgtEl>
                                          <p:spTgt spid="89"/>
                                        </p:tgtEl>
                                      </p:cBhvr>
                                    </p:animEffect>
                                    <p:set>
                                      <p:cBhvr>
                                        <p:cTn id="170" dur="1" fill="hold">
                                          <p:stCondLst>
                                            <p:cond delay="499"/>
                                          </p:stCondLst>
                                        </p:cTn>
                                        <p:tgtEl>
                                          <p:spTgt spid="89"/>
                                        </p:tgtEl>
                                        <p:attrNameLst>
                                          <p:attrName>style.visibility</p:attrName>
                                        </p:attrNameLst>
                                      </p:cBhvr>
                                      <p:to>
                                        <p:strVal val="hidden"/>
                                      </p:to>
                                    </p:set>
                                  </p:childTnLst>
                                </p:cTn>
                              </p:par>
                              <p:par>
                                <p:cTn id="171" presetID="10" presetClass="exit" presetSubtype="0" fill="hold" grpId="0" nodeType="withEffect">
                                  <p:stCondLst>
                                    <p:cond delay="0"/>
                                  </p:stCondLst>
                                  <p:childTnLst>
                                    <p:animEffect transition="out" filter="fade">
                                      <p:cBhvr>
                                        <p:cTn id="172" dur="500"/>
                                        <p:tgtEl>
                                          <p:spTgt spid="168"/>
                                        </p:tgtEl>
                                      </p:cBhvr>
                                    </p:animEffect>
                                    <p:set>
                                      <p:cBhvr>
                                        <p:cTn id="173" dur="1" fill="hold">
                                          <p:stCondLst>
                                            <p:cond delay="499"/>
                                          </p:stCondLst>
                                        </p:cTn>
                                        <p:tgtEl>
                                          <p:spTgt spid="168"/>
                                        </p:tgtEl>
                                        <p:attrNameLst>
                                          <p:attrName>style.visibility</p:attrName>
                                        </p:attrNameLst>
                                      </p:cBhvr>
                                      <p:to>
                                        <p:strVal val="hidden"/>
                                      </p:to>
                                    </p:set>
                                  </p:childTnLst>
                                </p:cTn>
                              </p:par>
                              <p:par>
                                <p:cTn id="174" presetID="10" presetClass="exit" presetSubtype="0" fill="hold" grpId="0" nodeType="withEffect">
                                  <p:stCondLst>
                                    <p:cond delay="0"/>
                                  </p:stCondLst>
                                  <p:childTnLst>
                                    <p:animEffect transition="out" filter="fade">
                                      <p:cBhvr>
                                        <p:cTn id="175" dur="500"/>
                                        <p:tgtEl>
                                          <p:spTgt spid="122"/>
                                        </p:tgtEl>
                                      </p:cBhvr>
                                    </p:animEffect>
                                    <p:set>
                                      <p:cBhvr>
                                        <p:cTn id="176" dur="1" fill="hold">
                                          <p:stCondLst>
                                            <p:cond delay="499"/>
                                          </p:stCondLst>
                                        </p:cTn>
                                        <p:tgtEl>
                                          <p:spTgt spid="122"/>
                                        </p:tgtEl>
                                        <p:attrNameLst>
                                          <p:attrName>style.visibility</p:attrName>
                                        </p:attrNameLst>
                                      </p:cBhvr>
                                      <p:to>
                                        <p:strVal val="hidden"/>
                                      </p:to>
                                    </p:set>
                                  </p:childTnLst>
                                </p:cTn>
                              </p:par>
                            </p:childTnLst>
                          </p:cTn>
                        </p:par>
                        <p:par>
                          <p:cTn id="177" fill="hold">
                            <p:stCondLst>
                              <p:cond delay="500"/>
                            </p:stCondLst>
                            <p:childTnLst>
                              <p:par>
                                <p:cTn id="178" presetID="22" presetClass="entr" presetSubtype="8" fill="hold" grpId="0" nodeType="afterEffect">
                                  <p:stCondLst>
                                    <p:cond delay="0"/>
                                  </p:stCondLst>
                                  <p:childTnLst>
                                    <p:set>
                                      <p:cBhvr>
                                        <p:cTn id="179" dur="1" fill="hold">
                                          <p:stCondLst>
                                            <p:cond delay="0"/>
                                          </p:stCondLst>
                                        </p:cTn>
                                        <p:tgtEl>
                                          <p:spTgt spid="26"/>
                                        </p:tgtEl>
                                        <p:attrNameLst>
                                          <p:attrName>style.visibility</p:attrName>
                                        </p:attrNameLst>
                                      </p:cBhvr>
                                      <p:to>
                                        <p:strVal val="visible"/>
                                      </p:to>
                                    </p:set>
                                    <p:animEffect transition="in" filter="wipe(left)">
                                      <p:cBhvr>
                                        <p:cTn id="180" dur="500"/>
                                        <p:tgtEl>
                                          <p:spTgt spid="26"/>
                                        </p:tgtEl>
                                      </p:cBhvr>
                                    </p:animEffect>
                                  </p:childTnLst>
                                </p:cTn>
                              </p:par>
                              <p:par>
                                <p:cTn id="181" presetID="3" presetClass="emph" presetSubtype="2" fill="hold" nodeType="withEffect">
                                  <p:stCondLst>
                                    <p:cond delay="0"/>
                                  </p:stCondLst>
                                  <p:childTnLst>
                                    <p:animClr clrSpc="rgb" dir="cw">
                                      <p:cBhvr override="childStyle">
                                        <p:cTn id="182" dur="500" fill="hold"/>
                                        <p:tgtEl>
                                          <p:spTgt spid="209">
                                            <p:txEl>
                                              <p:pRg st="0" end="0"/>
                                            </p:txEl>
                                          </p:spTgt>
                                        </p:tgtEl>
                                        <p:attrNameLst>
                                          <p:attrName>style.color</p:attrName>
                                        </p:attrNameLst>
                                      </p:cBhvr>
                                      <p:to>
                                        <a:schemeClr val="tx1"/>
                                      </p:to>
                                    </p:animClr>
                                  </p:childTnLst>
                                </p:cTn>
                              </p:par>
                            </p:childTnLst>
                          </p:cTn>
                        </p:par>
                      </p:childTnLst>
                    </p:cTn>
                  </p:par>
                  <p:par>
                    <p:cTn id="183" fill="hold">
                      <p:stCondLst>
                        <p:cond delay="indefinite"/>
                      </p:stCondLst>
                      <p:childTnLst>
                        <p:par>
                          <p:cTn id="184" fill="hold">
                            <p:stCondLst>
                              <p:cond delay="0"/>
                            </p:stCondLst>
                            <p:childTnLst>
                              <p:par>
                                <p:cTn id="185" presetID="3" presetClass="emph" presetSubtype="2" fill="hold" nodeType="clickEffect">
                                  <p:stCondLst>
                                    <p:cond delay="0"/>
                                  </p:stCondLst>
                                  <p:childTnLst>
                                    <p:animClr clrSpc="rgb" dir="cw">
                                      <p:cBhvr override="childStyle">
                                        <p:cTn id="186" dur="500" fill="hold"/>
                                        <p:tgtEl>
                                          <p:spTgt spid="209">
                                            <p:txEl>
                                              <p:pRg st="1" end="1"/>
                                            </p:txEl>
                                          </p:spTgt>
                                        </p:tgtEl>
                                        <p:attrNameLst>
                                          <p:attrName>style.color</p:attrName>
                                        </p:attrNameLst>
                                      </p:cBhvr>
                                      <p:to>
                                        <a:schemeClr val="accent2"/>
                                      </p:to>
                                    </p:animClr>
                                  </p:childTnLst>
                                </p:cTn>
                              </p:par>
                            </p:childTnLst>
                          </p:cTn>
                        </p:par>
                        <p:par>
                          <p:cTn id="187" fill="hold">
                            <p:stCondLst>
                              <p:cond delay="500"/>
                            </p:stCondLst>
                            <p:childTnLst>
                              <p:par>
                                <p:cTn id="188" presetID="7" presetClass="emph" presetSubtype="2" fill="hold" nodeType="afterEffect">
                                  <p:stCondLst>
                                    <p:cond delay="0"/>
                                  </p:stCondLst>
                                  <p:childTnLst>
                                    <p:animClr clrSpc="rgb" dir="cw">
                                      <p:cBhvr>
                                        <p:cTn id="189" dur="500" fill="hold"/>
                                        <p:tgtEl>
                                          <p:spTgt spid="108"/>
                                        </p:tgtEl>
                                        <p:attrNameLst>
                                          <p:attrName>stroke.color</p:attrName>
                                        </p:attrNameLst>
                                      </p:cBhvr>
                                      <p:to>
                                        <a:schemeClr val="accent2"/>
                                      </p:to>
                                    </p:animClr>
                                    <p:set>
                                      <p:cBhvr>
                                        <p:cTn id="190" dur="500" fill="hold"/>
                                        <p:tgtEl>
                                          <p:spTgt spid="108"/>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500" fill="hold"/>
                                        <p:tgtEl>
                                          <p:spTgt spid="120"/>
                                        </p:tgtEl>
                                        <p:attrNameLst>
                                          <p:attrName>stroke.color</p:attrName>
                                        </p:attrNameLst>
                                      </p:cBhvr>
                                      <p:to>
                                        <a:schemeClr val="accent2"/>
                                      </p:to>
                                    </p:animClr>
                                    <p:set>
                                      <p:cBhvr>
                                        <p:cTn id="193" dur="500" fill="hold"/>
                                        <p:tgtEl>
                                          <p:spTgt spid="120"/>
                                        </p:tgtEl>
                                        <p:attrNameLst>
                                          <p:attrName>stroke.on</p:attrName>
                                        </p:attrNameLst>
                                      </p:cBhvr>
                                      <p:to>
                                        <p:strVal val="true"/>
                                      </p:to>
                                    </p:se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0" nodeType="clickEffect">
                                  <p:stCondLst>
                                    <p:cond delay="0"/>
                                  </p:stCondLst>
                                  <p:childTnLst>
                                    <p:animEffect transition="out" filter="fade">
                                      <p:cBhvr>
                                        <p:cTn id="197" dur="500"/>
                                        <p:tgtEl>
                                          <p:spTgt spid="108"/>
                                        </p:tgtEl>
                                      </p:cBhvr>
                                    </p:animEffect>
                                    <p:set>
                                      <p:cBhvr>
                                        <p:cTn id="198" dur="1" fill="hold">
                                          <p:stCondLst>
                                            <p:cond delay="499"/>
                                          </p:stCondLst>
                                        </p:cTn>
                                        <p:tgtEl>
                                          <p:spTgt spid="108"/>
                                        </p:tgtEl>
                                        <p:attrNameLst>
                                          <p:attrName>style.visibility</p:attrName>
                                        </p:attrNameLst>
                                      </p:cBhvr>
                                      <p:to>
                                        <p:strVal val="hidden"/>
                                      </p:to>
                                    </p:set>
                                  </p:childTnLst>
                                </p:cTn>
                              </p:par>
                              <p:par>
                                <p:cTn id="199" presetID="10" presetClass="exit" presetSubtype="0" fill="hold" grpId="0" nodeType="withEffect">
                                  <p:stCondLst>
                                    <p:cond delay="0"/>
                                  </p:stCondLst>
                                  <p:childTnLst>
                                    <p:animEffect transition="out" filter="fade">
                                      <p:cBhvr>
                                        <p:cTn id="200" dur="500"/>
                                        <p:tgtEl>
                                          <p:spTgt spid="120"/>
                                        </p:tgtEl>
                                      </p:cBhvr>
                                    </p:animEffect>
                                    <p:set>
                                      <p:cBhvr>
                                        <p:cTn id="201" dur="1" fill="hold">
                                          <p:stCondLst>
                                            <p:cond delay="499"/>
                                          </p:stCondLst>
                                        </p:cTn>
                                        <p:tgtEl>
                                          <p:spTgt spid="120"/>
                                        </p:tgtEl>
                                        <p:attrNameLst>
                                          <p:attrName>style.visibility</p:attrName>
                                        </p:attrNameLst>
                                      </p:cBhvr>
                                      <p:to>
                                        <p:strVal val="hidden"/>
                                      </p:to>
                                    </p:set>
                                  </p:childTnLst>
                                </p:cTn>
                              </p:par>
                              <p:par>
                                <p:cTn id="202" presetID="10" presetClass="exit" presetSubtype="0" fill="hold" grpId="0" nodeType="withEffect">
                                  <p:stCondLst>
                                    <p:cond delay="0"/>
                                  </p:stCondLst>
                                  <p:childTnLst>
                                    <p:animEffect transition="out" filter="fade">
                                      <p:cBhvr>
                                        <p:cTn id="203" dur="500"/>
                                        <p:tgtEl>
                                          <p:spTgt spid="158"/>
                                        </p:tgtEl>
                                      </p:cBhvr>
                                    </p:animEffect>
                                    <p:set>
                                      <p:cBhvr>
                                        <p:cTn id="204" dur="1" fill="hold">
                                          <p:stCondLst>
                                            <p:cond delay="499"/>
                                          </p:stCondLst>
                                        </p:cTn>
                                        <p:tgtEl>
                                          <p:spTgt spid="158"/>
                                        </p:tgtEl>
                                        <p:attrNameLst>
                                          <p:attrName>style.visibility</p:attrName>
                                        </p:attrNameLst>
                                      </p:cBhvr>
                                      <p:to>
                                        <p:strVal val="hidden"/>
                                      </p:to>
                                    </p:set>
                                  </p:childTnLst>
                                </p:cTn>
                              </p:par>
                              <p:par>
                                <p:cTn id="205" presetID="10" presetClass="exit" presetSubtype="0" fill="hold" grpId="0" nodeType="withEffect">
                                  <p:stCondLst>
                                    <p:cond delay="0"/>
                                  </p:stCondLst>
                                  <p:childTnLst>
                                    <p:animEffect transition="out" filter="fade">
                                      <p:cBhvr>
                                        <p:cTn id="206" dur="500"/>
                                        <p:tgtEl>
                                          <p:spTgt spid="166"/>
                                        </p:tgtEl>
                                      </p:cBhvr>
                                    </p:animEffect>
                                    <p:set>
                                      <p:cBhvr>
                                        <p:cTn id="207" dur="1" fill="hold">
                                          <p:stCondLst>
                                            <p:cond delay="499"/>
                                          </p:stCondLst>
                                        </p:cTn>
                                        <p:tgtEl>
                                          <p:spTgt spid="166"/>
                                        </p:tgtEl>
                                        <p:attrNameLst>
                                          <p:attrName>style.visibility</p:attrName>
                                        </p:attrNameLst>
                                      </p:cBhvr>
                                      <p:to>
                                        <p:strVal val="hidden"/>
                                      </p:to>
                                    </p:set>
                                  </p:childTnLst>
                                </p:cTn>
                              </p:par>
                              <p:par>
                                <p:cTn id="208" presetID="10" presetClass="exit" presetSubtype="0" fill="hold" grpId="0" nodeType="withEffect">
                                  <p:stCondLst>
                                    <p:cond delay="0"/>
                                  </p:stCondLst>
                                  <p:childTnLst>
                                    <p:animEffect transition="out" filter="fade">
                                      <p:cBhvr>
                                        <p:cTn id="209" dur="500"/>
                                        <p:tgtEl>
                                          <p:spTgt spid="197"/>
                                        </p:tgtEl>
                                      </p:cBhvr>
                                    </p:animEffect>
                                    <p:set>
                                      <p:cBhvr>
                                        <p:cTn id="210" dur="1" fill="hold">
                                          <p:stCondLst>
                                            <p:cond delay="499"/>
                                          </p:stCondLst>
                                        </p:cTn>
                                        <p:tgtEl>
                                          <p:spTgt spid="197"/>
                                        </p:tgtEl>
                                        <p:attrNameLst>
                                          <p:attrName>style.visibility</p:attrName>
                                        </p:attrNameLst>
                                      </p:cBhvr>
                                      <p:to>
                                        <p:strVal val="hidden"/>
                                      </p:to>
                                    </p:set>
                                  </p:childTnLst>
                                </p:cTn>
                              </p:par>
                              <p:par>
                                <p:cTn id="211" presetID="10" presetClass="exit" presetSubtype="0" fill="hold" grpId="0" nodeType="withEffect">
                                  <p:stCondLst>
                                    <p:cond delay="0"/>
                                  </p:stCondLst>
                                  <p:childTnLst>
                                    <p:animEffect transition="out" filter="fade">
                                      <p:cBhvr>
                                        <p:cTn id="212" dur="500"/>
                                        <p:tgtEl>
                                          <p:spTgt spid="17"/>
                                        </p:tgtEl>
                                      </p:cBhvr>
                                    </p:animEffect>
                                    <p:set>
                                      <p:cBhvr>
                                        <p:cTn id="213" dur="1" fill="hold">
                                          <p:stCondLst>
                                            <p:cond delay="499"/>
                                          </p:stCondLst>
                                        </p:cTn>
                                        <p:tgtEl>
                                          <p:spTgt spid="17"/>
                                        </p:tgtEl>
                                        <p:attrNameLst>
                                          <p:attrName>style.visibility</p:attrName>
                                        </p:attrNameLst>
                                      </p:cBhvr>
                                      <p:to>
                                        <p:strVal val="hidden"/>
                                      </p:to>
                                    </p:set>
                                  </p:childTnLst>
                                </p:cTn>
                              </p:par>
                              <p:par>
                                <p:cTn id="214" presetID="10" presetClass="exit" presetSubtype="0" fill="hold" grpId="0" nodeType="withEffect">
                                  <p:stCondLst>
                                    <p:cond delay="0"/>
                                  </p:stCondLst>
                                  <p:childTnLst>
                                    <p:animEffect transition="out" filter="fade">
                                      <p:cBhvr>
                                        <p:cTn id="215" dur="500"/>
                                        <p:tgtEl>
                                          <p:spTgt spid="85"/>
                                        </p:tgtEl>
                                      </p:cBhvr>
                                    </p:animEffect>
                                    <p:set>
                                      <p:cBhvr>
                                        <p:cTn id="216" dur="1" fill="hold">
                                          <p:stCondLst>
                                            <p:cond delay="499"/>
                                          </p:stCondLst>
                                        </p:cTn>
                                        <p:tgtEl>
                                          <p:spTgt spid="85"/>
                                        </p:tgtEl>
                                        <p:attrNameLst>
                                          <p:attrName>style.visibility</p:attrName>
                                        </p:attrNameLst>
                                      </p:cBhvr>
                                      <p:to>
                                        <p:strVal val="hidden"/>
                                      </p:to>
                                    </p:set>
                                  </p:childTnLst>
                                </p:cTn>
                              </p:par>
                              <p:par>
                                <p:cTn id="217" presetID="10" presetClass="exit" presetSubtype="0" fill="hold" grpId="0" nodeType="withEffect">
                                  <p:stCondLst>
                                    <p:cond delay="0"/>
                                  </p:stCondLst>
                                  <p:childTnLst>
                                    <p:animEffect transition="out" filter="fade">
                                      <p:cBhvr>
                                        <p:cTn id="218" dur="500"/>
                                        <p:tgtEl>
                                          <p:spTgt spid="175"/>
                                        </p:tgtEl>
                                      </p:cBhvr>
                                    </p:animEffect>
                                    <p:set>
                                      <p:cBhvr>
                                        <p:cTn id="219" dur="1" fill="hold">
                                          <p:stCondLst>
                                            <p:cond delay="499"/>
                                          </p:stCondLst>
                                        </p:cTn>
                                        <p:tgtEl>
                                          <p:spTgt spid="175"/>
                                        </p:tgtEl>
                                        <p:attrNameLst>
                                          <p:attrName>style.visibility</p:attrName>
                                        </p:attrNameLst>
                                      </p:cBhvr>
                                      <p:to>
                                        <p:strVal val="hidden"/>
                                      </p:to>
                                    </p:set>
                                  </p:childTnLst>
                                </p:cTn>
                              </p:par>
                              <p:par>
                                <p:cTn id="220" presetID="10" presetClass="exit" presetSubtype="0" fill="hold" grpId="0" nodeType="withEffect">
                                  <p:stCondLst>
                                    <p:cond delay="0"/>
                                  </p:stCondLst>
                                  <p:childTnLst>
                                    <p:animEffect transition="out" filter="fade">
                                      <p:cBhvr>
                                        <p:cTn id="221" dur="500"/>
                                        <p:tgtEl>
                                          <p:spTgt spid="103"/>
                                        </p:tgtEl>
                                      </p:cBhvr>
                                    </p:animEffect>
                                    <p:set>
                                      <p:cBhvr>
                                        <p:cTn id="222" dur="1" fill="hold">
                                          <p:stCondLst>
                                            <p:cond delay="499"/>
                                          </p:stCondLst>
                                        </p:cTn>
                                        <p:tgtEl>
                                          <p:spTgt spid="103"/>
                                        </p:tgtEl>
                                        <p:attrNameLst>
                                          <p:attrName>style.visibility</p:attrName>
                                        </p:attrNameLst>
                                      </p:cBhvr>
                                      <p:to>
                                        <p:strVal val="hidden"/>
                                      </p:to>
                                    </p:set>
                                  </p:childTnLst>
                                </p:cTn>
                              </p:par>
                              <p:par>
                                <p:cTn id="223" presetID="10" presetClass="exit" presetSubtype="0" fill="hold" grpId="0" nodeType="withEffect">
                                  <p:stCondLst>
                                    <p:cond delay="0"/>
                                  </p:stCondLst>
                                  <p:childTnLst>
                                    <p:animEffect transition="out" filter="fade">
                                      <p:cBhvr>
                                        <p:cTn id="224" dur="500"/>
                                        <p:tgtEl>
                                          <p:spTgt spid="188"/>
                                        </p:tgtEl>
                                      </p:cBhvr>
                                    </p:animEffect>
                                    <p:set>
                                      <p:cBhvr>
                                        <p:cTn id="225" dur="1" fill="hold">
                                          <p:stCondLst>
                                            <p:cond delay="499"/>
                                          </p:stCondLst>
                                        </p:cTn>
                                        <p:tgtEl>
                                          <p:spTgt spid="188"/>
                                        </p:tgtEl>
                                        <p:attrNameLst>
                                          <p:attrName>style.visibility</p:attrName>
                                        </p:attrNameLst>
                                      </p:cBhvr>
                                      <p:to>
                                        <p:strVal val="hidden"/>
                                      </p:to>
                                    </p:set>
                                  </p:childTnLst>
                                </p:cTn>
                              </p:par>
                              <p:par>
                                <p:cTn id="226" presetID="10" presetClass="exit" presetSubtype="0" fill="hold" grpId="0" nodeType="withEffect">
                                  <p:stCondLst>
                                    <p:cond delay="0"/>
                                  </p:stCondLst>
                                  <p:childTnLst>
                                    <p:animEffect transition="out" filter="fade">
                                      <p:cBhvr>
                                        <p:cTn id="227" dur="500"/>
                                        <p:tgtEl>
                                          <p:spTgt spid="142"/>
                                        </p:tgtEl>
                                      </p:cBhvr>
                                    </p:animEffect>
                                    <p:set>
                                      <p:cBhvr>
                                        <p:cTn id="228" dur="1" fill="hold">
                                          <p:stCondLst>
                                            <p:cond delay="499"/>
                                          </p:stCondLst>
                                        </p:cTn>
                                        <p:tgtEl>
                                          <p:spTgt spid="142"/>
                                        </p:tgtEl>
                                        <p:attrNameLst>
                                          <p:attrName>style.visibility</p:attrName>
                                        </p:attrNameLst>
                                      </p:cBhvr>
                                      <p:to>
                                        <p:strVal val="hidden"/>
                                      </p:to>
                                    </p:set>
                                  </p:childTnLst>
                                </p:cTn>
                              </p:par>
                              <p:par>
                                <p:cTn id="229" presetID="10" presetClass="exit" presetSubtype="0" fill="hold" grpId="0" nodeType="withEffect">
                                  <p:stCondLst>
                                    <p:cond delay="0"/>
                                  </p:stCondLst>
                                  <p:childTnLst>
                                    <p:animEffect transition="out" filter="fade">
                                      <p:cBhvr>
                                        <p:cTn id="230" dur="500"/>
                                        <p:tgtEl>
                                          <p:spTgt spid="203"/>
                                        </p:tgtEl>
                                      </p:cBhvr>
                                    </p:animEffect>
                                    <p:set>
                                      <p:cBhvr>
                                        <p:cTn id="231" dur="1" fill="hold">
                                          <p:stCondLst>
                                            <p:cond delay="499"/>
                                          </p:stCondLst>
                                        </p:cTn>
                                        <p:tgtEl>
                                          <p:spTgt spid="203"/>
                                        </p:tgtEl>
                                        <p:attrNameLst>
                                          <p:attrName>style.visibility</p:attrName>
                                        </p:attrNameLst>
                                      </p:cBhvr>
                                      <p:to>
                                        <p:strVal val="hidden"/>
                                      </p:to>
                                    </p:set>
                                  </p:childTnLst>
                                </p:cTn>
                              </p:par>
                              <p:par>
                                <p:cTn id="232" presetID="10" presetClass="exit" presetSubtype="0" fill="hold" grpId="0" nodeType="withEffect">
                                  <p:stCondLst>
                                    <p:cond delay="0"/>
                                  </p:stCondLst>
                                  <p:childTnLst>
                                    <p:animEffect transition="out" filter="fade">
                                      <p:cBhvr>
                                        <p:cTn id="233" dur="500"/>
                                        <p:tgtEl>
                                          <p:spTgt spid="134"/>
                                        </p:tgtEl>
                                      </p:cBhvr>
                                    </p:animEffect>
                                    <p:set>
                                      <p:cBhvr>
                                        <p:cTn id="234" dur="1" fill="hold">
                                          <p:stCondLst>
                                            <p:cond delay="499"/>
                                          </p:stCondLst>
                                        </p:cTn>
                                        <p:tgtEl>
                                          <p:spTgt spid="134"/>
                                        </p:tgtEl>
                                        <p:attrNameLst>
                                          <p:attrName>style.visibility</p:attrName>
                                        </p:attrNameLst>
                                      </p:cBhvr>
                                      <p:to>
                                        <p:strVal val="hidden"/>
                                      </p:to>
                                    </p:set>
                                  </p:childTnLst>
                                </p:cTn>
                              </p:par>
                              <p:par>
                                <p:cTn id="235" presetID="10" presetClass="exit" presetSubtype="0" fill="hold" grpId="0" nodeType="withEffect">
                                  <p:stCondLst>
                                    <p:cond delay="0"/>
                                  </p:stCondLst>
                                  <p:childTnLst>
                                    <p:animEffect transition="out" filter="fade">
                                      <p:cBhvr>
                                        <p:cTn id="236" dur="500"/>
                                        <p:tgtEl>
                                          <p:spTgt spid="105"/>
                                        </p:tgtEl>
                                      </p:cBhvr>
                                    </p:animEffect>
                                    <p:set>
                                      <p:cBhvr>
                                        <p:cTn id="237" dur="1" fill="hold">
                                          <p:stCondLst>
                                            <p:cond delay="499"/>
                                          </p:stCondLst>
                                        </p:cTn>
                                        <p:tgtEl>
                                          <p:spTgt spid="105"/>
                                        </p:tgtEl>
                                        <p:attrNameLst>
                                          <p:attrName>style.visibility</p:attrName>
                                        </p:attrNameLst>
                                      </p:cBhvr>
                                      <p:to>
                                        <p:strVal val="hidden"/>
                                      </p:to>
                                    </p:set>
                                  </p:childTnLst>
                                </p:cTn>
                              </p:par>
                              <p:par>
                                <p:cTn id="238" presetID="10" presetClass="exit" presetSubtype="0" fill="hold" grpId="0" nodeType="withEffect">
                                  <p:stCondLst>
                                    <p:cond delay="0"/>
                                  </p:stCondLst>
                                  <p:childTnLst>
                                    <p:animEffect transition="out" filter="fade">
                                      <p:cBhvr>
                                        <p:cTn id="239" dur="500"/>
                                        <p:tgtEl>
                                          <p:spTgt spid="117"/>
                                        </p:tgtEl>
                                      </p:cBhvr>
                                    </p:animEffect>
                                    <p:set>
                                      <p:cBhvr>
                                        <p:cTn id="240" dur="1" fill="hold">
                                          <p:stCondLst>
                                            <p:cond delay="499"/>
                                          </p:stCondLst>
                                        </p:cTn>
                                        <p:tgtEl>
                                          <p:spTgt spid="117"/>
                                        </p:tgtEl>
                                        <p:attrNameLst>
                                          <p:attrName>style.visibility</p:attrName>
                                        </p:attrNameLst>
                                      </p:cBhvr>
                                      <p:to>
                                        <p:strVal val="hidden"/>
                                      </p:to>
                                    </p:set>
                                  </p:childTnLst>
                                </p:cTn>
                              </p:par>
                              <p:par>
                                <p:cTn id="241" presetID="10" presetClass="exit" presetSubtype="0" fill="hold" grpId="0" nodeType="withEffect">
                                  <p:stCondLst>
                                    <p:cond delay="0"/>
                                  </p:stCondLst>
                                  <p:childTnLst>
                                    <p:animEffect transition="out" filter="fade">
                                      <p:cBhvr>
                                        <p:cTn id="242" dur="500"/>
                                        <p:tgtEl>
                                          <p:spTgt spid="201"/>
                                        </p:tgtEl>
                                      </p:cBhvr>
                                    </p:animEffect>
                                    <p:set>
                                      <p:cBhvr>
                                        <p:cTn id="243" dur="1" fill="hold">
                                          <p:stCondLst>
                                            <p:cond delay="499"/>
                                          </p:stCondLst>
                                        </p:cTn>
                                        <p:tgtEl>
                                          <p:spTgt spid="201"/>
                                        </p:tgtEl>
                                        <p:attrNameLst>
                                          <p:attrName>style.visibility</p:attrName>
                                        </p:attrNameLst>
                                      </p:cBhvr>
                                      <p:to>
                                        <p:strVal val="hidden"/>
                                      </p:to>
                                    </p:set>
                                  </p:childTnLst>
                                </p:cTn>
                              </p:par>
                              <p:par>
                                <p:cTn id="244" presetID="10" presetClass="exit" presetSubtype="0" fill="hold" grpId="0" nodeType="withEffect">
                                  <p:stCondLst>
                                    <p:cond delay="0"/>
                                  </p:stCondLst>
                                  <p:childTnLst>
                                    <p:animEffect transition="out" filter="fade">
                                      <p:cBhvr>
                                        <p:cTn id="245" dur="500"/>
                                        <p:tgtEl>
                                          <p:spTgt spid="150"/>
                                        </p:tgtEl>
                                      </p:cBhvr>
                                    </p:animEffect>
                                    <p:set>
                                      <p:cBhvr>
                                        <p:cTn id="246" dur="1" fill="hold">
                                          <p:stCondLst>
                                            <p:cond delay="499"/>
                                          </p:stCondLst>
                                        </p:cTn>
                                        <p:tgtEl>
                                          <p:spTgt spid="150"/>
                                        </p:tgtEl>
                                        <p:attrNameLst>
                                          <p:attrName>style.visibility</p:attrName>
                                        </p:attrNameLst>
                                      </p:cBhvr>
                                      <p:to>
                                        <p:strVal val="hidden"/>
                                      </p:to>
                                    </p:set>
                                  </p:childTnLst>
                                </p:cTn>
                              </p:par>
                              <p:par>
                                <p:cTn id="247" presetID="10" presetClass="exit" presetSubtype="0" fill="hold" grpId="0" nodeType="withEffect">
                                  <p:stCondLst>
                                    <p:cond delay="0"/>
                                  </p:stCondLst>
                                  <p:childTnLst>
                                    <p:animEffect transition="out" filter="fade">
                                      <p:cBhvr>
                                        <p:cTn id="248" dur="500"/>
                                        <p:tgtEl>
                                          <p:spTgt spid="88"/>
                                        </p:tgtEl>
                                      </p:cBhvr>
                                    </p:animEffect>
                                    <p:set>
                                      <p:cBhvr>
                                        <p:cTn id="249" dur="1" fill="hold">
                                          <p:stCondLst>
                                            <p:cond delay="499"/>
                                          </p:stCondLst>
                                        </p:cTn>
                                        <p:tgtEl>
                                          <p:spTgt spid="88"/>
                                        </p:tgtEl>
                                        <p:attrNameLst>
                                          <p:attrName>style.visibility</p:attrName>
                                        </p:attrNameLst>
                                      </p:cBhvr>
                                      <p:to>
                                        <p:strVal val="hidden"/>
                                      </p:to>
                                    </p:set>
                                  </p:childTnLst>
                                </p:cTn>
                              </p:par>
                              <p:par>
                                <p:cTn id="250" presetID="10" presetClass="exit" presetSubtype="0" fill="hold" grpId="0" nodeType="withEffect">
                                  <p:stCondLst>
                                    <p:cond delay="0"/>
                                  </p:stCondLst>
                                  <p:childTnLst>
                                    <p:animEffect transition="out" filter="fade">
                                      <p:cBhvr>
                                        <p:cTn id="251" dur="500"/>
                                        <p:tgtEl>
                                          <p:spTgt spid="159"/>
                                        </p:tgtEl>
                                      </p:cBhvr>
                                    </p:animEffect>
                                    <p:set>
                                      <p:cBhvr>
                                        <p:cTn id="252" dur="1" fill="hold">
                                          <p:stCondLst>
                                            <p:cond delay="499"/>
                                          </p:stCondLst>
                                        </p:cTn>
                                        <p:tgtEl>
                                          <p:spTgt spid="159"/>
                                        </p:tgtEl>
                                        <p:attrNameLst>
                                          <p:attrName>style.visibility</p:attrName>
                                        </p:attrNameLst>
                                      </p:cBhvr>
                                      <p:to>
                                        <p:strVal val="hidden"/>
                                      </p:to>
                                    </p:set>
                                  </p:childTnLst>
                                </p:cTn>
                              </p:par>
                              <p:par>
                                <p:cTn id="253" presetID="10" presetClass="exit" presetSubtype="0" fill="hold" grpId="0" nodeType="withEffect">
                                  <p:stCondLst>
                                    <p:cond delay="0"/>
                                  </p:stCondLst>
                                  <p:childTnLst>
                                    <p:animEffect transition="out" filter="fade">
                                      <p:cBhvr>
                                        <p:cTn id="254" dur="500"/>
                                        <p:tgtEl>
                                          <p:spTgt spid="109"/>
                                        </p:tgtEl>
                                      </p:cBhvr>
                                    </p:animEffect>
                                    <p:set>
                                      <p:cBhvr>
                                        <p:cTn id="255" dur="1" fill="hold">
                                          <p:stCondLst>
                                            <p:cond delay="499"/>
                                          </p:stCondLst>
                                        </p:cTn>
                                        <p:tgtEl>
                                          <p:spTgt spid="109"/>
                                        </p:tgtEl>
                                        <p:attrNameLst>
                                          <p:attrName>style.visibility</p:attrName>
                                        </p:attrNameLst>
                                      </p:cBhvr>
                                      <p:to>
                                        <p:strVal val="hidden"/>
                                      </p:to>
                                    </p:set>
                                  </p:childTnLst>
                                </p:cTn>
                              </p:par>
                              <p:par>
                                <p:cTn id="256" presetID="10" presetClass="exit" presetSubtype="0" fill="hold" grpId="0" nodeType="withEffect">
                                  <p:stCondLst>
                                    <p:cond delay="0"/>
                                  </p:stCondLst>
                                  <p:childTnLst>
                                    <p:animEffect transition="out" filter="fade">
                                      <p:cBhvr>
                                        <p:cTn id="257" dur="500"/>
                                        <p:tgtEl>
                                          <p:spTgt spid="173"/>
                                        </p:tgtEl>
                                      </p:cBhvr>
                                    </p:animEffect>
                                    <p:set>
                                      <p:cBhvr>
                                        <p:cTn id="258" dur="1" fill="hold">
                                          <p:stCondLst>
                                            <p:cond delay="499"/>
                                          </p:stCondLst>
                                        </p:cTn>
                                        <p:tgtEl>
                                          <p:spTgt spid="173"/>
                                        </p:tgtEl>
                                        <p:attrNameLst>
                                          <p:attrName>style.visibility</p:attrName>
                                        </p:attrNameLst>
                                      </p:cBhvr>
                                      <p:to>
                                        <p:strVal val="hidden"/>
                                      </p:to>
                                    </p:set>
                                  </p:childTnLst>
                                </p:cTn>
                              </p:par>
                              <p:par>
                                <p:cTn id="259" presetID="10" presetClass="exit" presetSubtype="0" fill="hold" grpId="0" nodeType="withEffect">
                                  <p:stCondLst>
                                    <p:cond delay="0"/>
                                  </p:stCondLst>
                                  <p:childTnLst>
                                    <p:animEffect transition="out" filter="fade">
                                      <p:cBhvr>
                                        <p:cTn id="260" dur="500"/>
                                        <p:tgtEl>
                                          <p:spTgt spid="167"/>
                                        </p:tgtEl>
                                      </p:cBhvr>
                                    </p:animEffect>
                                    <p:set>
                                      <p:cBhvr>
                                        <p:cTn id="261" dur="1" fill="hold">
                                          <p:stCondLst>
                                            <p:cond delay="499"/>
                                          </p:stCondLst>
                                        </p:cTn>
                                        <p:tgtEl>
                                          <p:spTgt spid="167"/>
                                        </p:tgtEl>
                                        <p:attrNameLst>
                                          <p:attrName>style.visibility</p:attrName>
                                        </p:attrNameLst>
                                      </p:cBhvr>
                                      <p:to>
                                        <p:strVal val="hidden"/>
                                      </p:to>
                                    </p:set>
                                  </p:childTnLst>
                                </p:cTn>
                              </p:par>
                              <p:par>
                                <p:cTn id="262" presetID="10" presetClass="exit" presetSubtype="0" fill="hold" grpId="0" nodeType="withEffect">
                                  <p:stCondLst>
                                    <p:cond delay="0"/>
                                  </p:stCondLst>
                                  <p:childTnLst>
                                    <p:animEffect transition="out" filter="fade">
                                      <p:cBhvr>
                                        <p:cTn id="263" dur="500"/>
                                        <p:tgtEl>
                                          <p:spTgt spid="121"/>
                                        </p:tgtEl>
                                      </p:cBhvr>
                                    </p:animEffect>
                                    <p:set>
                                      <p:cBhvr>
                                        <p:cTn id="264" dur="1" fill="hold">
                                          <p:stCondLst>
                                            <p:cond delay="499"/>
                                          </p:stCondLst>
                                        </p:cTn>
                                        <p:tgtEl>
                                          <p:spTgt spid="121"/>
                                        </p:tgtEl>
                                        <p:attrNameLst>
                                          <p:attrName>style.visibility</p:attrName>
                                        </p:attrNameLst>
                                      </p:cBhvr>
                                      <p:to>
                                        <p:strVal val="hidden"/>
                                      </p:to>
                                    </p:set>
                                  </p:childTnLst>
                                </p:cTn>
                              </p:par>
                              <p:par>
                                <p:cTn id="265" presetID="10" presetClass="exit" presetSubtype="0" fill="hold" grpId="0" nodeType="withEffect">
                                  <p:stCondLst>
                                    <p:cond delay="0"/>
                                  </p:stCondLst>
                                  <p:childTnLst>
                                    <p:animEffect transition="out" filter="fade">
                                      <p:cBhvr>
                                        <p:cTn id="266" dur="500"/>
                                        <p:tgtEl>
                                          <p:spTgt spid="148"/>
                                        </p:tgtEl>
                                      </p:cBhvr>
                                    </p:animEffect>
                                    <p:set>
                                      <p:cBhvr>
                                        <p:cTn id="267" dur="1" fill="hold">
                                          <p:stCondLst>
                                            <p:cond delay="499"/>
                                          </p:stCondLst>
                                        </p:cTn>
                                        <p:tgtEl>
                                          <p:spTgt spid="148"/>
                                        </p:tgtEl>
                                        <p:attrNameLst>
                                          <p:attrName>style.visibility</p:attrName>
                                        </p:attrNameLst>
                                      </p:cBhvr>
                                      <p:to>
                                        <p:strVal val="hidden"/>
                                      </p:to>
                                    </p:set>
                                  </p:childTnLst>
                                </p:cTn>
                              </p:par>
                              <p:par>
                                <p:cTn id="268" presetID="10" presetClass="exit" presetSubtype="0" fill="hold" grpId="0" nodeType="withEffect">
                                  <p:stCondLst>
                                    <p:cond delay="0"/>
                                  </p:stCondLst>
                                  <p:childTnLst>
                                    <p:animEffect transition="out" filter="fade">
                                      <p:cBhvr>
                                        <p:cTn id="269" dur="500"/>
                                        <p:tgtEl>
                                          <p:spTgt spid="68"/>
                                        </p:tgtEl>
                                      </p:cBhvr>
                                    </p:animEffect>
                                    <p:set>
                                      <p:cBhvr>
                                        <p:cTn id="270" dur="1" fill="hold">
                                          <p:stCondLst>
                                            <p:cond delay="499"/>
                                          </p:stCondLst>
                                        </p:cTn>
                                        <p:tgtEl>
                                          <p:spTgt spid="68"/>
                                        </p:tgtEl>
                                        <p:attrNameLst>
                                          <p:attrName>style.visibility</p:attrName>
                                        </p:attrNameLst>
                                      </p:cBhvr>
                                      <p:to>
                                        <p:strVal val="hidden"/>
                                      </p:to>
                                    </p:set>
                                  </p:childTnLst>
                                </p:cTn>
                              </p:par>
                              <p:par>
                                <p:cTn id="271" presetID="10" presetClass="exit" presetSubtype="0" fill="hold" grpId="0" nodeType="withEffect">
                                  <p:stCondLst>
                                    <p:cond delay="0"/>
                                  </p:stCondLst>
                                  <p:childTnLst>
                                    <p:animEffect transition="out" filter="fade">
                                      <p:cBhvr>
                                        <p:cTn id="272" dur="500"/>
                                        <p:tgtEl>
                                          <p:spTgt spid="156"/>
                                        </p:tgtEl>
                                      </p:cBhvr>
                                    </p:animEffect>
                                    <p:set>
                                      <p:cBhvr>
                                        <p:cTn id="273" dur="1" fill="hold">
                                          <p:stCondLst>
                                            <p:cond delay="499"/>
                                          </p:stCondLst>
                                        </p:cTn>
                                        <p:tgtEl>
                                          <p:spTgt spid="156"/>
                                        </p:tgtEl>
                                        <p:attrNameLst>
                                          <p:attrName>style.visibility</p:attrName>
                                        </p:attrNameLst>
                                      </p:cBhvr>
                                      <p:to>
                                        <p:strVal val="hidden"/>
                                      </p:to>
                                    </p:set>
                                  </p:childTnLst>
                                </p:cTn>
                              </p:par>
                              <p:par>
                                <p:cTn id="274" presetID="10" presetClass="exit" presetSubtype="0" fill="hold" grpId="0" nodeType="withEffect">
                                  <p:stCondLst>
                                    <p:cond delay="0"/>
                                  </p:stCondLst>
                                  <p:childTnLst>
                                    <p:animEffect transition="out" filter="fade">
                                      <p:cBhvr>
                                        <p:cTn id="275" dur="500"/>
                                        <p:tgtEl>
                                          <p:spTgt spid="92"/>
                                        </p:tgtEl>
                                      </p:cBhvr>
                                    </p:animEffect>
                                    <p:set>
                                      <p:cBhvr>
                                        <p:cTn id="276" dur="1" fill="hold">
                                          <p:stCondLst>
                                            <p:cond delay="499"/>
                                          </p:stCondLst>
                                        </p:cTn>
                                        <p:tgtEl>
                                          <p:spTgt spid="92"/>
                                        </p:tgtEl>
                                        <p:attrNameLst>
                                          <p:attrName>style.visibility</p:attrName>
                                        </p:attrNameLst>
                                      </p:cBhvr>
                                      <p:to>
                                        <p:strVal val="hidden"/>
                                      </p:to>
                                    </p:set>
                                  </p:childTnLst>
                                </p:cTn>
                              </p:par>
                              <p:par>
                                <p:cTn id="277" presetID="10" presetClass="exit" presetSubtype="0" fill="hold" grpId="0" nodeType="withEffect">
                                  <p:stCondLst>
                                    <p:cond delay="0"/>
                                  </p:stCondLst>
                                  <p:childTnLst>
                                    <p:animEffect transition="out" filter="fade">
                                      <p:cBhvr>
                                        <p:cTn id="278" dur="500"/>
                                        <p:tgtEl>
                                          <p:spTgt spid="165"/>
                                        </p:tgtEl>
                                      </p:cBhvr>
                                    </p:animEffect>
                                    <p:set>
                                      <p:cBhvr>
                                        <p:cTn id="279" dur="1" fill="hold">
                                          <p:stCondLst>
                                            <p:cond delay="499"/>
                                          </p:stCondLst>
                                        </p:cTn>
                                        <p:tgtEl>
                                          <p:spTgt spid="165"/>
                                        </p:tgtEl>
                                        <p:attrNameLst>
                                          <p:attrName>style.visibility</p:attrName>
                                        </p:attrNameLst>
                                      </p:cBhvr>
                                      <p:to>
                                        <p:strVal val="hidden"/>
                                      </p:to>
                                    </p:set>
                                  </p:childTnLst>
                                </p:cTn>
                              </p:par>
                              <p:par>
                                <p:cTn id="280" presetID="10" presetClass="exit" presetSubtype="0" fill="hold" grpId="0" nodeType="withEffect">
                                  <p:stCondLst>
                                    <p:cond delay="0"/>
                                  </p:stCondLst>
                                  <p:childTnLst>
                                    <p:animEffect transition="out" filter="fade">
                                      <p:cBhvr>
                                        <p:cTn id="281" dur="500"/>
                                        <p:tgtEl>
                                          <p:spTgt spid="113"/>
                                        </p:tgtEl>
                                      </p:cBhvr>
                                    </p:animEffect>
                                    <p:set>
                                      <p:cBhvr>
                                        <p:cTn id="282" dur="1" fill="hold">
                                          <p:stCondLst>
                                            <p:cond delay="499"/>
                                          </p:stCondLst>
                                        </p:cTn>
                                        <p:tgtEl>
                                          <p:spTgt spid="113"/>
                                        </p:tgtEl>
                                        <p:attrNameLst>
                                          <p:attrName>style.visibility</p:attrName>
                                        </p:attrNameLst>
                                      </p:cBhvr>
                                      <p:to>
                                        <p:strVal val="hidden"/>
                                      </p:to>
                                    </p:set>
                                  </p:childTnLst>
                                </p:cTn>
                              </p:par>
                              <p:par>
                                <p:cTn id="283" presetID="10" presetClass="exit" presetSubtype="0" fill="hold" grpId="0" nodeType="withEffect">
                                  <p:stCondLst>
                                    <p:cond delay="0"/>
                                  </p:stCondLst>
                                  <p:childTnLst>
                                    <p:animEffect transition="out" filter="fade">
                                      <p:cBhvr>
                                        <p:cTn id="284" dur="500"/>
                                        <p:tgtEl>
                                          <p:spTgt spid="202"/>
                                        </p:tgtEl>
                                      </p:cBhvr>
                                    </p:animEffect>
                                    <p:set>
                                      <p:cBhvr>
                                        <p:cTn id="285" dur="1" fill="hold">
                                          <p:stCondLst>
                                            <p:cond delay="499"/>
                                          </p:stCondLst>
                                        </p:cTn>
                                        <p:tgtEl>
                                          <p:spTgt spid="202"/>
                                        </p:tgtEl>
                                        <p:attrNameLst>
                                          <p:attrName>style.visibility</p:attrName>
                                        </p:attrNameLst>
                                      </p:cBhvr>
                                      <p:to>
                                        <p:strVal val="hidden"/>
                                      </p:to>
                                    </p:set>
                                  </p:childTnLst>
                                </p:cTn>
                              </p:par>
                              <p:par>
                                <p:cTn id="286" presetID="10" presetClass="exit" presetSubtype="0" fill="hold" grpId="0" nodeType="withEffect">
                                  <p:stCondLst>
                                    <p:cond delay="0"/>
                                  </p:stCondLst>
                                  <p:childTnLst>
                                    <p:animEffect transition="out" filter="fade">
                                      <p:cBhvr>
                                        <p:cTn id="287" dur="500"/>
                                        <p:tgtEl>
                                          <p:spTgt spid="200"/>
                                        </p:tgtEl>
                                      </p:cBhvr>
                                    </p:animEffect>
                                    <p:set>
                                      <p:cBhvr>
                                        <p:cTn id="288" dur="1" fill="hold">
                                          <p:stCondLst>
                                            <p:cond delay="499"/>
                                          </p:stCondLst>
                                        </p:cTn>
                                        <p:tgtEl>
                                          <p:spTgt spid="200"/>
                                        </p:tgtEl>
                                        <p:attrNameLst>
                                          <p:attrName>style.visibility</p:attrName>
                                        </p:attrNameLst>
                                      </p:cBhvr>
                                      <p:to>
                                        <p:strVal val="hidden"/>
                                      </p:to>
                                    </p:set>
                                  </p:childTnLst>
                                </p:cTn>
                              </p:par>
                              <p:par>
                                <p:cTn id="289" presetID="10" presetClass="exit" presetSubtype="0" fill="hold" grpId="0" nodeType="withEffect">
                                  <p:stCondLst>
                                    <p:cond delay="0"/>
                                  </p:stCondLst>
                                  <p:childTnLst>
                                    <p:animEffect transition="out" filter="fade">
                                      <p:cBhvr>
                                        <p:cTn id="290" dur="500"/>
                                        <p:tgtEl>
                                          <p:spTgt spid="125"/>
                                        </p:tgtEl>
                                      </p:cBhvr>
                                    </p:animEffect>
                                    <p:set>
                                      <p:cBhvr>
                                        <p:cTn id="291" dur="1" fill="hold">
                                          <p:stCondLst>
                                            <p:cond delay="499"/>
                                          </p:stCondLst>
                                        </p:cTn>
                                        <p:tgtEl>
                                          <p:spTgt spid="125"/>
                                        </p:tgtEl>
                                        <p:attrNameLst>
                                          <p:attrName>style.visibility</p:attrName>
                                        </p:attrNameLst>
                                      </p:cBhvr>
                                      <p:to>
                                        <p:strVal val="hidden"/>
                                      </p:to>
                                    </p:set>
                                  </p:childTnLst>
                                </p:cTn>
                              </p:par>
                              <p:par>
                                <p:cTn id="292" presetID="10" presetClass="exit" presetSubtype="0" fill="hold" grpId="0" nodeType="withEffect">
                                  <p:stCondLst>
                                    <p:cond delay="0"/>
                                  </p:stCondLst>
                                  <p:childTnLst>
                                    <p:animEffect transition="out" filter="fade">
                                      <p:cBhvr>
                                        <p:cTn id="293" dur="500"/>
                                        <p:tgtEl>
                                          <p:spTgt spid="189"/>
                                        </p:tgtEl>
                                      </p:cBhvr>
                                    </p:animEffect>
                                    <p:set>
                                      <p:cBhvr>
                                        <p:cTn id="294" dur="1" fill="hold">
                                          <p:stCondLst>
                                            <p:cond delay="499"/>
                                          </p:stCondLst>
                                        </p:cTn>
                                        <p:tgtEl>
                                          <p:spTgt spid="189"/>
                                        </p:tgtEl>
                                        <p:attrNameLst>
                                          <p:attrName>style.visibility</p:attrName>
                                        </p:attrNameLst>
                                      </p:cBhvr>
                                      <p:to>
                                        <p:strVal val="hidden"/>
                                      </p:to>
                                    </p:set>
                                  </p:childTnLst>
                                </p:cTn>
                              </p:par>
                              <p:par>
                                <p:cTn id="295" presetID="10" presetClass="exit" presetSubtype="0" fill="hold" grpId="0" nodeType="withEffect">
                                  <p:stCondLst>
                                    <p:cond delay="0"/>
                                  </p:stCondLst>
                                  <p:childTnLst>
                                    <p:animEffect transition="out" filter="fade">
                                      <p:cBhvr>
                                        <p:cTn id="296" dur="500"/>
                                        <p:tgtEl>
                                          <p:spTgt spid="141"/>
                                        </p:tgtEl>
                                      </p:cBhvr>
                                    </p:animEffect>
                                    <p:set>
                                      <p:cBhvr>
                                        <p:cTn id="297" dur="1" fill="hold">
                                          <p:stCondLst>
                                            <p:cond delay="499"/>
                                          </p:stCondLst>
                                        </p:cTn>
                                        <p:tgtEl>
                                          <p:spTgt spid="141"/>
                                        </p:tgtEl>
                                        <p:attrNameLst>
                                          <p:attrName>style.visibility</p:attrName>
                                        </p:attrNameLst>
                                      </p:cBhvr>
                                      <p:to>
                                        <p:strVal val="hidden"/>
                                      </p:to>
                                    </p:set>
                                  </p:childTnLst>
                                </p:cTn>
                              </p:par>
                              <p:par>
                                <p:cTn id="298" presetID="10" presetClass="exit" presetSubtype="0" fill="hold" grpId="0" nodeType="withEffect">
                                  <p:stCondLst>
                                    <p:cond delay="0"/>
                                  </p:stCondLst>
                                  <p:childTnLst>
                                    <p:animEffect transition="out" filter="fade">
                                      <p:cBhvr>
                                        <p:cTn id="299" dur="500"/>
                                        <p:tgtEl>
                                          <p:spTgt spid="206"/>
                                        </p:tgtEl>
                                      </p:cBhvr>
                                    </p:animEffect>
                                    <p:set>
                                      <p:cBhvr>
                                        <p:cTn id="300" dur="1" fill="hold">
                                          <p:stCondLst>
                                            <p:cond delay="499"/>
                                          </p:stCondLst>
                                        </p:cTn>
                                        <p:tgtEl>
                                          <p:spTgt spid="206"/>
                                        </p:tgtEl>
                                        <p:attrNameLst>
                                          <p:attrName>style.visibility</p:attrName>
                                        </p:attrNameLst>
                                      </p:cBhvr>
                                      <p:to>
                                        <p:strVal val="hidden"/>
                                      </p:to>
                                    </p:set>
                                  </p:childTnLst>
                                </p:cTn>
                              </p:par>
                              <p:par>
                                <p:cTn id="301" presetID="10" presetClass="exit" presetSubtype="0" fill="hold" grpId="0" nodeType="withEffect">
                                  <p:stCondLst>
                                    <p:cond delay="0"/>
                                  </p:stCondLst>
                                  <p:childTnLst>
                                    <p:animEffect transition="out" filter="fade">
                                      <p:cBhvr>
                                        <p:cTn id="302" dur="500"/>
                                        <p:tgtEl>
                                          <p:spTgt spid="132"/>
                                        </p:tgtEl>
                                      </p:cBhvr>
                                    </p:animEffect>
                                    <p:set>
                                      <p:cBhvr>
                                        <p:cTn id="303" dur="1" fill="hold">
                                          <p:stCondLst>
                                            <p:cond delay="499"/>
                                          </p:stCondLst>
                                        </p:cTn>
                                        <p:tgtEl>
                                          <p:spTgt spid="132"/>
                                        </p:tgtEl>
                                        <p:attrNameLst>
                                          <p:attrName>style.visibility</p:attrName>
                                        </p:attrNameLst>
                                      </p:cBhvr>
                                      <p:to>
                                        <p:strVal val="hidden"/>
                                      </p:to>
                                    </p:set>
                                  </p:childTnLst>
                                </p:cTn>
                              </p:par>
                              <p:par>
                                <p:cTn id="304" presetID="10" presetClass="exit" presetSubtype="0" fill="hold" grpId="0" nodeType="withEffect">
                                  <p:stCondLst>
                                    <p:cond delay="0"/>
                                  </p:stCondLst>
                                  <p:childTnLst>
                                    <p:animEffect transition="out" filter="fade">
                                      <p:cBhvr>
                                        <p:cTn id="305" dur="500"/>
                                        <p:tgtEl>
                                          <p:spTgt spid="106"/>
                                        </p:tgtEl>
                                      </p:cBhvr>
                                    </p:animEffect>
                                    <p:set>
                                      <p:cBhvr>
                                        <p:cTn id="306" dur="1" fill="hold">
                                          <p:stCondLst>
                                            <p:cond delay="499"/>
                                          </p:stCondLst>
                                        </p:cTn>
                                        <p:tgtEl>
                                          <p:spTgt spid="106"/>
                                        </p:tgtEl>
                                        <p:attrNameLst>
                                          <p:attrName>style.visibility</p:attrName>
                                        </p:attrNameLst>
                                      </p:cBhvr>
                                      <p:to>
                                        <p:strVal val="hidden"/>
                                      </p:to>
                                    </p:set>
                                  </p:childTnLst>
                                </p:cTn>
                              </p:par>
                              <p:par>
                                <p:cTn id="307" presetID="10" presetClass="exit" presetSubtype="0" fill="hold" grpId="0" nodeType="withEffect">
                                  <p:stCondLst>
                                    <p:cond delay="0"/>
                                  </p:stCondLst>
                                  <p:childTnLst>
                                    <p:animEffect transition="out" filter="fade">
                                      <p:cBhvr>
                                        <p:cTn id="308" dur="500"/>
                                        <p:tgtEl>
                                          <p:spTgt spid="118"/>
                                        </p:tgtEl>
                                      </p:cBhvr>
                                    </p:animEffect>
                                    <p:set>
                                      <p:cBhvr>
                                        <p:cTn id="309" dur="1" fill="hold">
                                          <p:stCondLst>
                                            <p:cond delay="499"/>
                                          </p:stCondLst>
                                        </p:cTn>
                                        <p:tgtEl>
                                          <p:spTgt spid="118"/>
                                        </p:tgtEl>
                                        <p:attrNameLst>
                                          <p:attrName>style.visibility</p:attrName>
                                        </p:attrNameLst>
                                      </p:cBhvr>
                                      <p:to>
                                        <p:strVal val="hidden"/>
                                      </p:to>
                                    </p:set>
                                  </p:childTnLst>
                                </p:cTn>
                              </p:par>
                              <p:par>
                                <p:cTn id="310" presetID="10" presetClass="exit" presetSubtype="0" fill="hold" grpId="0" nodeType="withEffect">
                                  <p:stCondLst>
                                    <p:cond delay="0"/>
                                  </p:stCondLst>
                                  <p:childTnLst>
                                    <p:animEffect transition="out" filter="fade">
                                      <p:cBhvr>
                                        <p:cTn id="311" dur="500"/>
                                        <p:tgtEl>
                                          <p:spTgt spid="171"/>
                                        </p:tgtEl>
                                      </p:cBhvr>
                                    </p:animEffect>
                                    <p:set>
                                      <p:cBhvr>
                                        <p:cTn id="312" dur="1" fill="hold">
                                          <p:stCondLst>
                                            <p:cond delay="499"/>
                                          </p:stCondLst>
                                        </p:cTn>
                                        <p:tgtEl>
                                          <p:spTgt spid="171"/>
                                        </p:tgtEl>
                                        <p:attrNameLst>
                                          <p:attrName>style.visibility</p:attrName>
                                        </p:attrNameLst>
                                      </p:cBhvr>
                                      <p:to>
                                        <p:strVal val="hidden"/>
                                      </p:to>
                                    </p:set>
                                  </p:childTnLst>
                                </p:cTn>
                              </p:par>
                              <p:par>
                                <p:cTn id="313" presetID="10" presetClass="exit" presetSubtype="0" fill="hold" grpId="0" nodeType="withEffect">
                                  <p:stCondLst>
                                    <p:cond delay="0"/>
                                  </p:stCondLst>
                                  <p:childTnLst>
                                    <p:animEffect transition="out" filter="fade">
                                      <p:cBhvr>
                                        <p:cTn id="314" dur="500"/>
                                        <p:tgtEl>
                                          <p:spTgt spid="127"/>
                                        </p:tgtEl>
                                      </p:cBhvr>
                                    </p:animEffect>
                                    <p:set>
                                      <p:cBhvr>
                                        <p:cTn id="315" dur="1" fill="hold">
                                          <p:stCondLst>
                                            <p:cond delay="499"/>
                                          </p:stCondLst>
                                        </p:cTn>
                                        <p:tgtEl>
                                          <p:spTgt spid="127"/>
                                        </p:tgtEl>
                                        <p:attrNameLst>
                                          <p:attrName>style.visibility</p:attrName>
                                        </p:attrNameLst>
                                      </p:cBhvr>
                                      <p:to>
                                        <p:strVal val="hidden"/>
                                      </p:to>
                                    </p:set>
                                  </p:childTnLst>
                                </p:cTn>
                              </p:par>
                            </p:childTnLst>
                          </p:cTn>
                        </p:par>
                        <p:par>
                          <p:cTn id="316" fill="hold">
                            <p:stCondLst>
                              <p:cond delay="500"/>
                            </p:stCondLst>
                            <p:childTnLst>
                              <p:par>
                                <p:cTn id="317" presetID="22" presetClass="entr" presetSubtype="8" fill="hold" grpId="0" nodeType="afterEffect">
                                  <p:stCondLst>
                                    <p:cond delay="0"/>
                                  </p:stCondLst>
                                  <p:childTnLst>
                                    <p:set>
                                      <p:cBhvr>
                                        <p:cTn id="318" dur="1" fill="hold">
                                          <p:stCondLst>
                                            <p:cond delay="0"/>
                                          </p:stCondLst>
                                        </p:cTn>
                                        <p:tgtEl>
                                          <p:spTgt spid="191"/>
                                        </p:tgtEl>
                                        <p:attrNameLst>
                                          <p:attrName>style.visibility</p:attrName>
                                        </p:attrNameLst>
                                      </p:cBhvr>
                                      <p:to>
                                        <p:strVal val="visible"/>
                                      </p:to>
                                    </p:set>
                                    <p:animEffect transition="in" filter="wipe(left)">
                                      <p:cBhvr>
                                        <p:cTn id="319" dur="500"/>
                                        <p:tgtEl>
                                          <p:spTgt spid="191"/>
                                        </p:tgtEl>
                                      </p:cBhvr>
                                    </p:animEffect>
                                  </p:childTnLst>
                                </p:cTn>
                              </p:par>
                            </p:childTnLst>
                          </p:cTn>
                        </p:par>
                      </p:childTnLst>
                    </p:cTn>
                  </p:par>
                  <p:par>
                    <p:cTn id="320" fill="hold">
                      <p:stCondLst>
                        <p:cond delay="indefinite"/>
                      </p:stCondLst>
                      <p:childTnLst>
                        <p:par>
                          <p:cTn id="321" fill="hold">
                            <p:stCondLst>
                              <p:cond delay="0"/>
                            </p:stCondLst>
                            <p:childTnLst>
                              <p:par>
                                <p:cTn id="322" presetID="10" presetClass="entr" presetSubtype="0" fill="hold" nodeType="clickEffect">
                                  <p:stCondLst>
                                    <p:cond delay="0"/>
                                  </p:stCondLst>
                                  <p:childTnLst>
                                    <p:set>
                                      <p:cBhvr>
                                        <p:cTn id="323" dur="1" fill="hold">
                                          <p:stCondLst>
                                            <p:cond delay="0"/>
                                          </p:stCondLst>
                                        </p:cTn>
                                        <p:tgtEl>
                                          <p:spTgt spid="23"/>
                                        </p:tgtEl>
                                        <p:attrNameLst>
                                          <p:attrName>style.visibility</p:attrName>
                                        </p:attrNameLst>
                                      </p:cBhvr>
                                      <p:to>
                                        <p:strVal val="visible"/>
                                      </p:to>
                                    </p:set>
                                    <p:animEffect transition="in" filter="fade">
                                      <p:cBhvr>
                                        <p:cTn id="324" dur="500"/>
                                        <p:tgtEl>
                                          <p:spTgt spid="23"/>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4"/>
                                        </p:tgtEl>
                                        <p:attrNameLst>
                                          <p:attrName>style.visibility</p:attrName>
                                        </p:attrNameLst>
                                      </p:cBhvr>
                                      <p:to>
                                        <p:strVal val="visible"/>
                                      </p:to>
                                    </p:set>
                                    <p:animEffect transition="in" filter="fade">
                                      <p:cBhvr>
                                        <p:cTn id="327" dur="500"/>
                                        <p:tgtEl>
                                          <p:spTgt spid="24"/>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265"/>
                                        </p:tgtEl>
                                        <p:attrNameLst>
                                          <p:attrName>style.visibility</p:attrName>
                                        </p:attrNameLst>
                                      </p:cBhvr>
                                      <p:to>
                                        <p:strVal val="visible"/>
                                      </p:to>
                                    </p:set>
                                    <p:animEffect transition="in" filter="fade">
                                      <p:cBhvr>
                                        <p:cTn id="330" dur="500"/>
                                        <p:tgtEl>
                                          <p:spTgt spid="265"/>
                                        </p:tgtEl>
                                      </p:cBhvr>
                                    </p:animEffect>
                                  </p:childTnLst>
                                </p:cTn>
                              </p:par>
                            </p:childTnLst>
                          </p:cTn>
                        </p:par>
                        <p:par>
                          <p:cTn id="331" fill="hold">
                            <p:stCondLst>
                              <p:cond delay="500"/>
                            </p:stCondLst>
                            <p:childTnLst>
                              <p:par>
                                <p:cTn id="332" presetID="10" presetClass="entr" presetSubtype="0" fill="hold" grpId="0" nodeType="afterEffect">
                                  <p:stCondLst>
                                    <p:cond delay="0"/>
                                  </p:stCondLst>
                                  <p:childTnLst>
                                    <p:set>
                                      <p:cBhvr>
                                        <p:cTn id="333" dur="1" fill="hold">
                                          <p:stCondLst>
                                            <p:cond delay="0"/>
                                          </p:stCondLst>
                                        </p:cTn>
                                        <p:tgtEl>
                                          <p:spTgt spid="27"/>
                                        </p:tgtEl>
                                        <p:attrNameLst>
                                          <p:attrName>style.visibility</p:attrName>
                                        </p:attrNameLst>
                                      </p:cBhvr>
                                      <p:to>
                                        <p:strVal val="visible"/>
                                      </p:to>
                                    </p:set>
                                    <p:animEffect transition="in" filter="fade">
                                      <p:cBhvr>
                                        <p:cTn id="334" dur="500"/>
                                        <p:tgtEl>
                                          <p:spTgt spid="27"/>
                                        </p:tgtEl>
                                      </p:cBhvr>
                                    </p:animEffect>
                                  </p:childTnLst>
                                </p:cTn>
                              </p:par>
                              <p:par>
                                <p:cTn id="335" presetID="3" presetClass="emph" presetSubtype="2" fill="hold" nodeType="withEffect">
                                  <p:stCondLst>
                                    <p:cond delay="0"/>
                                  </p:stCondLst>
                                  <p:childTnLst>
                                    <p:animClr clrSpc="rgb" dir="cw">
                                      <p:cBhvr override="childStyle">
                                        <p:cTn id="336" dur="2000" fill="hold"/>
                                        <p:tgtEl>
                                          <p:spTgt spid="209">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97" grpId="0" animBg="1"/>
      <p:bldP spid="96" grpId="0" animBg="1"/>
      <p:bldP spid="103" grpId="0" animBg="1"/>
      <p:bldP spid="16" grpId="0" animBg="1"/>
      <p:bldP spid="16" grpId="1" animBg="1"/>
      <p:bldP spid="17" grpId="0" animBg="1"/>
      <p:bldP spid="32" grpId="0" animBg="1"/>
      <p:bldP spid="33" grpId="0" animBg="1"/>
      <p:bldP spid="33" grpId="1" animBg="1"/>
      <p:bldP spid="39" grpId="0"/>
      <p:bldP spid="40" grpId="0"/>
      <p:bldP spid="40" grpId="1"/>
      <p:bldP spid="41" grpId="0"/>
      <p:bldP spid="41" grpId="1"/>
      <p:bldP spid="42" grpId="0" animBg="1"/>
      <p:bldP spid="42" grpId="1" animBg="1"/>
      <p:bldP spid="43" grpId="0" animBg="1"/>
      <p:bldP spid="44" grpId="0"/>
      <p:bldP spid="68" grpId="0" animBg="1"/>
      <p:bldP spid="69" grpId="0" animBg="1"/>
      <p:bldP spid="70" grpId="0" animBg="1"/>
      <p:bldP spid="85" grpId="0" animBg="1"/>
      <p:bldP spid="88" grpId="0" animBg="1"/>
      <p:bldP spid="89" grpId="0" animBg="1"/>
      <p:bldP spid="91" grpId="0" animBg="1"/>
      <p:bldP spid="92" grpId="0" animBg="1"/>
      <p:bldP spid="93" grpId="0" animBg="1"/>
      <p:bldP spid="95" grpId="0" animBg="1"/>
      <p:bldP spid="105" grpId="0" animBg="1"/>
      <p:bldP spid="106" grpId="0" animBg="1"/>
      <p:bldP spid="107" grpId="0" animBg="1"/>
      <p:bldP spid="107" grpId="1" animBg="1"/>
      <p:bldP spid="108" grpId="0" animBg="1"/>
      <p:bldP spid="109" grpId="0" animBg="1"/>
      <p:bldP spid="110" grpId="0" animBg="1"/>
      <p:bldP spid="111" grpId="0" animBg="1"/>
      <p:bldP spid="112" grpId="0" animBg="1"/>
      <p:bldP spid="113" grpId="0" animBg="1"/>
      <p:bldP spid="114" grpId="0" animBg="1"/>
      <p:bldP spid="115" grpId="0" animBg="1"/>
      <p:bldP spid="117" grpId="0" animBg="1"/>
      <p:bldP spid="118" grpId="0" animBg="1"/>
      <p:bldP spid="120" grpId="0" animBg="1"/>
      <p:bldP spid="121" grpId="0" animBg="1"/>
      <p:bldP spid="122" grpId="0" animBg="1"/>
      <p:bldP spid="124" grpId="0" animBg="1"/>
      <p:bldP spid="125" grpId="0" animBg="1"/>
      <p:bldP spid="126" grpId="0" animBg="1"/>
      <p:bldP spid="127" grpId="0" animBg="1"/>
      <p:bldP spid="130" grpId="0" animBg="1"/>
      <p:bldP spid="132" grpId="0" animBg="1"/>
      <p:bldP spid="134" grpId="0" animBg="1"/>
      <p:bldP spid="139" grpId="0" animBg="1"/>
      <p:bldP spid="141" grpId="0" animBg="1"/>
      <p:bldP spid="142" grpId="0" animBg="1"/>
      <p:bldP spid="146" grpId="0"/>
      <p:bldP spid="148" grpId="0"/>
      <p:bldP spid="149" grpId="0"/>
      <p:bldP spid="150" grpId="0"/>
      <p:bldP spid="151" grpId="0"/>
      <p:bldP spid="153"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70" grpId="0"/>
      <p:bldP spid="171" grpId="0"/>
      <p:bldP spid="172" grpId="0"/>
      <p:bldP spid="173" grpId="0"/>
      <p:bldP spid="175" grpId="0"/>
      <p:bldP spid="186" grpId="0"/>
      <p:bldP spid="187" grpId="0"/>
      <p:bldP spid="188" grpId="0"/>
      <p:bldP spid="189" grpId="0"/>
      <p:bldP spid="192" grpId="0" animBg="1"/>
      <p:bldP spid="201" grpId="0"/>
      <p:bldP spid="202" grpId="0"/>
      <p:bldP spid="203" grpId="0"/>
      <p:bldP spid="205" grpId="0"/>
      <p:bldP spid="206" grpId="0"/>
      <p:bldP spid="208" grpId="0"/>
      <p:bldP spid="265" grpId="0" animBg="1"/>
      <p:bldP spid="24" grpId="0"/>
      <p:bldP spid="26" grpId="0"/>
      <p:bldP spid="191"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Objectives of this work</a:t>
            </a:r>
            <a:endParaRPr lang="en-US" dirty="0"/>
          </a:p>
        </p:txBody>
      </p:sp>
      <p:sp useBgFill="1">
        <p:nvSpPr>
          <p:cNvPr id="4" name="2 Marcador de contenido"/>
          <p:cNvSpPr>
            <a:spLocks noGrp="1"/>
          </p:cNvSpPr>
          <p:nvPr>
            <p:ph idx="1"/>
          </p:nvPr>
        </p:nvSpPr>
        <p:spPr/>
        <p:txBody>
          <a:bodyPr>
            <a:normAutofit/>
          </a:bodyPr>
          <a:lstStyle/>
          <a:p>
            <a:pPr marL="0" indent="0">
              <a:buNone/>
            </a:pPr>
            <a:r>
              <a:rPr lang="en-US" dirty="0" smtClean="0"/>
              <a:t>Can we discover a specification </a:t>
            </a:r>
            <a:r>
              <a:rPr lang="en-US" i="1" dirty="0" smtClean="0"/>
              <a:t>of the interface </a:t>
            </a:r>
            <a:r>
              <a:rPr lang="en-US" dirty="0" smtClean="0"/>
              <a:t>that guarantees a </a:t>
            </a:r>
            <a:r>
              <a:rPr lang="en-US" i="1" dirty="0" smtClean="0"/>
              <a:t>speed-independent</a:t>
            </a:r>
            <a:r>
              <a:rPr lang="en-US" dirty="0" smtClean="0"/>
              <a:t> behavior of the circuit?</a:t>
            </a:r>
          </a:p>
        </p:txBody>
      </p:sp>
      <p:sp>
        <p:nvSpPr>
          <p:cNvPr id="5" name="Marcador de número de diapositiva 4"/>
          <p:cNvSpPr>
            <a:spLocks noGrp="1"/>
          </p:cNvSpPr>
          <p:nvPr>
            <p:ph type="sldNum" sz="quarter" idx="12"/>
          </p:nvPr>
        </p:nvSpPr>
        <p:spPr/>
        <p:txBody>
          <a:bodyPr/>
          <a:lstStyle/>
          <a:p>
            <a:fld id="{B893DDF5-10A4-42B0-8B2B-0331E49407BA}" type="slidenum">
              <a:rPr lang="en-US" smtClean="0"/>
              <a:t>38</a:t>
            </a:fld>
            <a:endParaRPr lang="en-US"/>
          </a:p>
        </p:txBody>
      </p:sp>
      <p:pic>
        <p:nvPicPr>
          <p:cNvPr id="245" name="Imagen 244"/>
          <p:cNvPicPr>
            <a:picLocks noChangeAspect="1"/>
          </p:cNvPicPr>
          <p:nvPr/>
        </p:nvPicPr>
        <p:blipFill>
          <a:blip r:embed="rId3"/>
          <a:stretch>
            <a:fillRect/>
          </a:stretch>
        </p:blipFill>
        <p:spPr>
          <a:xfrm>
            <a:off x="540480" y="3789040"/>
            <a:ext cx="4393190" cy="1894123"/>
          </a:xfrm>
          <a:prstGeom prst="rect">
            <a:avLst/>
          </a:prstGeom>
        </p:spPr>
      </p:pic>
      <p:grpSp>
        <p:nvGrpSpPr>
          <p:cNvPr id="246" name="Grupo 245"/>
          <p:cNvGrpSpPr/>
          <p:nvPr/>
        </p:nvGrpSpPr>
        <p:grpSpPr>
          <a:xfrm>
            <a:off x="6013088" y="3785245"/>
            <a:ext cx="2159312" cy="1824403"/>
            <a:chOff x="3348792" y="1268760"/>
            <a:chExt cx="2159312" cy="1824403"/>
          </a:xfrm>
        </p:grpSpPr>
        <p:sp>
          <p:nvSpPr>
            <p:cNvPr id="247" name="Elipse 246"/>
            <p:cNvSpPr/>
            <p:nvPr/>
          </p:nvSpPr>
          <p:spPr>
            <a:xfrm>
              <a:off x="4623817" y="1268760"/>
              <a:ext cx="288032" cy="28803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8" name="Conector recto de flecha 247"/>
            <p:cNvCxnSpPr>
              <a:stCxn id="247" idx="2"/>
              <a:endCxn id="252" idx="6"/>
            </p:cNvCxnSpPr>
            <p:nvPr/>
          </p:nvCxnSpPr>
          <p:spPr>
            <a:xfrm flipH="1">
              <a:off x="3636824" y="1412776"/>
              <a:ext cx="9869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9" name="CuadroTexto 248"/>
            <p:cNvSpPr txBox="1"/>
            <p:nvPr/>
          </p:nvSpPr>
          <p:spPr>
            <a:xfrm>
              <a:off x="3892783" y="132169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250" name="Conector recto de flecha 249"/>
            <p:cNvCxnSpPr>
              <a:stCxn id="247" idx="5"/>
              <a:endCxn id="251" idx="1"/>
            </p:cNvCxnSpPr>
            <p:nvPr/>
          </p:nvCxnSpPr>
          <p:spPr>
            <a:xfrm>
              <a:off x="4869668" y="1514611"/>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1" name="Elipse 250"/>
            <p:cNvSpPr/>
            <p:nvPr/>
          </p:nvSpPr>
          <p:spPr>
            <a:xfrm>
              <a:off x="5220072" y="180410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2" name="Elipse 251"/>
            <p:cNvSpPr/>
            <p:nvPr/>
          </p:nvSpPr>
          <p:spPr>
            <a:xfrm>
              <a:off x="3348792" y="126876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3" name="CuadroTexto 252"/>
            <p:cNvSpPr txBox="1"/>
            <p:nvPr/>
          </p:nvSpPr>
          <p:spPr>
            <a:xfrm>
              <a:off x="5004048" y="134517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4" name="Elipse 253"/>
            <p:cNvSpPr/>
            <p:nvPr/>
          </p:nvSpPr>
          <p:spPr>
            <a:xfrm>
              <a:off x="4623817" y="234502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55" name="Conector recto de flecha 254"/>
            <p:cNvCxnSpPr/>
            <p:nvPr/>
          </p:nvCxnSpPr>
          <p:spPr>
            <a:xfrm flipH="1">
              <a:off x="4883052" y="2060848"/>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6" name="CuadroTexto 255"/>
            <p:cNvSpPr txBox="1"/>
            <p:nvPr/>
          </p:nvSpPr>
          <p:spPr>
            <a:xfrm>
              <a:off x="5042481" y="2119710"/>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257" name="Conector recto de flecha 256"/>
            <p:cNvCxnSpPr>
              <a:stCxn id="258" idx="5"/>
              <a:endCxn id="247" idx="3"/>
            </p:cNvCxnSpPr>
            <p:nvPr/>
          </p:nvCxnSpPr>
          <p:spPr>
            <a:xfrm flipV="1">
              <a:off x="4356418" y="1514611"/>
              <a:ext cx="309580" cy="330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8" name="Elipse 257"/>
            <p:cNvSpPr/>
            <p:nvPr/>
          </p:nvSpPr>
          <p:spPr>
            <a:xfrm flipV="1">
              <a:off x="4110567" y="1802643"/>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9" name="CuadroTexto 258"/>
            <p:cNvSpPr txBox="1"/>
            <p:nvPr/>
          </p:nvSpPr>
          <p:spPr>
            <a:xfrm>
              <a:off x="4438923" y="1939912"/>
              <a:ext cx="439544"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b−</a:t>
              </a:r>
            </a:p>
          </p:txBody>
        </p:sp>
        <p:cxnSp>
          <p:nvCxnSpPr>
            <p:cNvPr id="260" name="Conector recto de flecha 259"/>
            <p:cNvCxnSpPr>
              <a:endCxn id="258" idx="7"/>
            </p:cNvCxnSpPr>
            <p:nvPr/>
          </p:nvCxnSpPr>
          <p:spPr>
            <a:xfrm flipH="1" flipV="1">
              <a:off x="4356418" y="2048494"/>
              <a:ext cx="294168" cy="3470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1" name="Conector recto de flecha 260"/>
            <p:cNvCxnSpPr>
              <a:stCxn id="252" idx="4"/>
              <a:endCxn id="262" idx="0"/>
            </p:cNvCxnSpPr>
            <p:nvPr/>
          </p:nvCxnSpPr>
          <p:spPr>
            <a:xfrm>
              <a:off x="3492808" y="1556792"/>
              <a:ext cx="0" cy="3843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2" name="Elipse 261"/>
            <p:cNvSpPr/>
            <p:nvPr/>
          </p:nvSpPr>
          <p:spPr>
            <a:xfrm>
              <a:off x="3348792" y="194113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3" name="CuadroTexto 262"/>
            <p:cNvSpPr txBox="1"/>
            <p:nvPr/>
          </p:nvSpPr>
          <p:spPr>
            <a:xfrm>
              <a:off x="3495334" y="1487846"/>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264" name="Conector recto de flecha 263"/>
            <p:cNvCxnSpPr>
              <a:endCxn id="265" idx="0"/>
            </p:cNvCxnSpPr>
            <p:nvPr/>
          </p:nvCxnSpPr>
          <p:spPr>
            <a:xfrm>
              <a:off x="3492808" y="2242840"/>
              <a:ext cx="0" cy="3843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5" name="Elipse 264"/>
            <p:cNvSpPr/>
            <p:nvPr/>
          </p:nvSpPr>
          <p:spPr>
            <a:xfrm>
              <a:off x="3348792" y="2627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6" name="CuadroTexto 265"/>
            <p:cNvSpPr txBox="1"/>
            <p:nvPr/>
          </p:nvSpPr>
          <p:spPr>
            <a:xfrm>
              <a:off x="3495334" y="2173894"/>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267" name="Elipse 266"/>
            <p:cNvSpPr/>
            <p:nvPr/>
          </p:nvSpPr>
          <p:spPr>
            <a:xfrm flipV="1">
              <a:off x="4105341" y="2629433"/>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68" name="Conector recto de flecha 267"/>
            <p:cNvCxnSpPr>
              <a:stCxn id="267" idx="4"/>
              <a:endCxn id="258" idx="0"/>
            </p:cNvCxnSpPr>
            <p:nvPr/>
          </p:nvCxnSpPr>
          <p:spPr>
            <a:xfrm flipV="1">
              <a:off x="4249357" y="2090675"/>
              <a:ext cx="5226" cy="5387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9" name="CuadroTexto 268"/>
            <p:cNvSpPr txBox="1"/>
            <p:nvPr/>
          </p:nvSpPr>
          <p:spPr>
            <a:xfrm>
              <a:off x="3869423" y="220742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270" name="Conector recto de flecha 269"/>
            <p:cNvCxnSpPr>
              <a:stCxn id="265" idx="6"/>
              <a:endCxn id="267" idx="2"/>
            </p:cNvCxnSpPr>
            <p:nvPr/>
          </p:nvCxnSpPr>
          <p:spPr>
            <a:xfrm>
              <a:off x="3636824" y="2771198"/>
              <a:ext cx="468517" cy="22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1" name="CuadroTexto 270"/>
            <p:cNvSpPr txBox="1"/>
            <p:nvPr/>
          </p:nvSpPr>
          <p:spPr>
            <a:xfrm>
              <a:off x="3614640" y="2723831"/>
              <a:ext cx="425117"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a−</a:t>
              </a:r>
            </a:p>
          </p:txBody>
        </p:sp>
      </p:grpSp>
      <p:sp>
        <p:nvSpPr>
          <p:cNvPr id="272" name="Flecha derecha 271"/>
          <p:cNvSpPr/>
          <p:nvPr/>
        </p:nvSpPr>
        <p:spPr>
          <a:xfrm>
            <a:off x="3912432" y="3795217"/>
            <a:ext cx="2433355" cy="16364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Removing input transitions only</a:t>
            </a:r>
            <a:endParaRPr lang="en-US" dirty="0"/>
          </a:p>
        </p:txBody>
      </p:sp>
    </p:spTree>
    <p:extLst>
      <p:ext uri="{BB962C8B-B14F-4D97-AF65-F5344CB8AC3E}">
        <p14:creationId xmlns:p14="http://schemas.microsoft.com/office/powerpoint/2010/main" val="87121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o 36"/>
          <p:cNvGrpSpPr/>
          <p:nvPr/>
        </p:nvGrpSpPr>
        <p:grpSpPr>
          <a:xfrm>
            <a:off x="6286438" y="2060848"/>
            <a:ext cx="2462026" cy="1169853"/>
            <a:chOff x="611460" y="2060848"/>
            <a:chExt cx="2462026" cy="1169853"/>
          </a:xfrm>
        </p:grpSpPr>
        <p:cxnSp>
          <p:nvCxnSpPr>
            <p:cNvPr id="6" name="Conector recto 5"/>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riángulo isósceles 6"/>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Conector recto 8"/>
            <p:cNvCxnSpPr>
              <a:endCxn id="7"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Conector recto 16"/>
            <p:cNvCxnSpPr>
              <a:stCxn id="7"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Conector recto 17"/>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Conector angular 20"/>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29" name="CuadroTexto 28"/>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30" name="CuadroTexto 29"/>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31" name="CuadroTexto 30"/>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32" name="CuadroTexto 31"/>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36" name="Título 35"/>
          <p:cNvSpPr>
            <a:spLocks noGrp="1"/>
          </p:cNvSpPr>
          <p:nvPr>
            <p:ph type="title"/>
          </p:nvPr>
        </p:nvSpPr>
        <p:spPr/>
        <p:txBody>
          <a:bodyPr/>
          <a:lstStyle/>
          <a:p>
            <a:r>
              <a:rPr lang="en-US" dirty="0" smtClean="0"/>
              <a:t>Background</a:t>
            </a:r>
            <a:endParaRPr lang="en-US" dirty="0"/>
          </a:p>
        </p:txBody>
      </p:sp>
      <p:grpSp>
        <p:nvGrpSpPr>
          <p:cNvPr id="2" name="Grupo 1"/>
          <p:cNvGrpSpPr/>
          <p:nvPr/>
        </p:nvGrpSpPr>
        <p:grpSpPr>
          <a:xfrm>
            <a:off x="3564816" y="1772816"/>
            <a:ext cx="2159312" cy="1824403"/>
            <a:chOff x="3564816" y="1772816"/>
            <a:chExt cx="2159312" cy="1824403"/>
          </a:xfrm>
        </p:grpSpPr>
        <p:sp>
          <p:nvSpPr>
            <p:cNvPr id="33" name="Elipse 32"/>
            <p:cNvSpPr/>
            <p:nvPr/>
          </p:nvSpPr>
          <p:spPr>
            <a:xfrm>
              <a:off x="4839841" y="1772816"/>
              <a:ext cx="288032" cy="28803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Conector recto de flecha 34"/>
            <p:cNvCxnSpPr>
              <a:stCxn id="33" idx="2"/>
              <a:endCxn id="44" idx="6"/>
            </p:cNvCxnSpPr>
            <p:nvPr/>
          </p:nvCxnSpPr>
          <p:spPr>
            <a:xfrm flipH="1">
              <a:off x="3852848" y="1916832"/>
              <a:ext cx="9869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CuadroTexto 37"/>
            <p:cNvSpPr txBox="1"/>
            <p:nvPr/>
          </p:nvSpPr>
          <p:spPr>
            <a:xfrm>
              <a:off x="4108807" y="18257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39" name="Conector recto de flecha 38"/>
            <p:cNvCxnSpPr>
              <a:stCxn id="33" idx="5"/>
              <a:endCxn id="42" idx="1"/>
            </p:cNvCxnSpPr>
            <p:nvPr/>
          </p:nvCxnSpPr>
          <p:spPr>
            <a:xfrm>
              <a:off x="5085692" y="2018667"/>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2" name="Elipse 41"/>
            <p:cNvSpPr/>
            <p:nvPr/>
          </p:nvSpPr>
          <p:spPr>
            <a:xfrm>
              <a:off x="5436096" y="230816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Elipse 43"/>
            <p:cNvSpPr/>
            <p:nvPr/>
          </p:nvSpPr>
          <p:spPr>
            <a:xfrm>
              <a:off x="3564816" y="177281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CuadroTexto 46"/>
            <p:cNvSpPr txBox="1"/>
            <p:nvPr/>
          </p:nvSpPr>
          <p:spPr>
            <a:xfrm>
              <a:off x="5220072" y="184922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48" name="Elipse 47"/>
            <p:cNvSpPr/>
            <p:nvPr/>
          </p:nvSpPr>
          <p:spPr>
            <a:xfrm>
              <a:off x="4839841" y="28490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9" name="Conector recto de flecha 58"/>
            <p:cNvCxnSpPr/>
            <p:nvPr/>
          </p:nvCxnSpPr>
          <p:spPr>
            <a:xfrm flipH="1">
              <a:off x="5099076" y="2564904"/>
              <a:ext cx="392585" cy="331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0" name="CuadroTexto 59"/>
            <p:cNvSpPr txBox="1"/>
            <p:nvPr/>
          </p:nvSpPr>
          <p:spPr>
            <a:xfrm>
              <a:off x="5258505" y="2623766"/>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61" name="Conector recto de flecha 60"/>
            <p:cNvCxnSpPr>
              <a:stCxn id="62" idx="5"/>
              <a:endCxn id="33" idx="3"/>
            </p:cNvCxnSpPr>
            <p:nvPr/>
          </p:nvCxnSpPr>
          <p:spPr>
            <a:xfrm flipV="1">
              <a:off x="4572442" y="2018667"/>
              <a:ext cx="309580" cy="330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2" name="Elipse 61"/>
            <p:cNvSpPr/>
            <p:nvPr/>
          </p:nvSpPr>
          <p:spPr>
            <a:xfrm flipV="1">
              <a:off x="4326591" y="230669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CuadroTexto 62"/>
            <p:cNvSpPr txBox="1"/>
            <p:nvPr/>
          </p:nvSpPr>
          <p:spPr>
            <a:xfrm>
              <a:off x="4654947" y="2443968"/>
              <a:ext cx="439544"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b−</a:t>
              </a:r>
            </a:p>
          </p:txBody>
        </p:sp>
        <p:cxnSp>
          <p:nvCxnSpPr>
            <p:cNvPr id="65" name="Conector recto de flecha 64"/>
            <p:cNvCxnSpPr>
              <a:endCxn id="62" idx="7"/>
            </p:cNvCxnSpPr>
            <p:nvPr/>
          </p:nvCxnSpPr>
          <p:spPr>
            <a:xfrm flipH="1" flipV="1">
              <a:off x="4572442" y="2552550"/>
              <a:ext cx="294168" cy="3470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5" name="Conector recto de flecha 74"/>
            <p:cNvCxnSpPr>
              <a:stCxn id="44" idx="4"/>
              <a:endCxn id="78" idx="0"/>
            </p:cNvCxnSpPr>
            <p:nvPr/>
          </p:nvCxnSpPr>
          <p:spPr>
            <a:xfrm>
              <a:off x="3708832" y="2060848"/>
              <a:ext cx="0" cy="3843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8" name="Elipse 77"/>
            <p:cNvSpPr/>
            <p:nvPr/>
          </p:nvSpPr>
          <p:spPr>
            <a:xfrm>
              <a:off x="3564816" y="2445190"/>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CuadroTexto 81"/>
            <p:cNvSpPr txBox="1"/>
            <p:nvPr/>
          </p:nvSpPr>
          <p:spPr>
            <a:xfrm>
              <a:off x="3711358" y="1991902"/>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83" name="Conector recto de flecha 82"/>
            <p:cNvCxnSpPr>
              <a:endCxn id="84" idx="0"/>
            </p:cNvCxnSpPr>
            <p:nvPr/>
          </p:nvCxnSpPr>
          <p:spPr>
            <a:xfrm>
              <a:off x="3708832" y="2746896"/>
              <a:ext cx="0" cy="3843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4" name="Elipse 83"/>
            <p:cNvSpPr/>
            <p:nvPr/>
          </p:nvSpPr>
          <p:spPr>
            <a:xfrm>
              <a:off x="3564816" y="3131238"/>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CuadroTexto 84"/>
            <p:cNvSpPr txBox="1"/>
            <p:nvPr/>
          </p:nvSpPr>
          <p:spPr>
            <a:xfrm>
              <a:off x="3711358" y="2677950"/>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86" name="Elipse 85"/>
            <p:cNvSpPr/>
            <p:nvPr/>
          </p:nvSpPr>
          <p:spPr>
            <a:xfrm flipV="1">
              <a:off x="4321365" y="3133489"/>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8" name="Conector recto de flecha 87"/>
            <p:cNvCxnSpPr>
              <a:stCxn id="86" idx="4"/>
              <a:endCxn id="62" idx="0"/>
            </p:cNvCxnSpPr>
            <p:nvPr/>
          </p:nvCxnSpPr>
          <p:spPr>
            <a:xfrm flipV="1">
              <a:off x="4465381" y="2594731"/>
              <a:ext cx="5226" cy="5387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9" name="CuadroTexto 88"/>
            <p:cNvSpPr txBox="1"/>
            <p:nvPr/>
          </p:nvSpPr>
          <p:spPr>
            <a:xfrm>
              <a:off x="4085447" y="2711485"/>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92" name="Conector recto de flecha 91"/>
            <p:cNvCxnSpPr>
              <a:stCxn id="84" idx="6"/>
              <a:endCxn id="86" idx="2"/>
            </p:cNvCxnSpPr>
            <p:nvPr/>
          </p:nvCxnSpPr>
          <p:spPr>
            <a:xfrm>
              <a:off x="3852848" y="3275254"/>
              <a:ext cx="468517" cy="22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5" name="CuadroTexto 94"/>
            <p:cNvSpPr txBox="1"/>
            <p:nvPr/>
          </p:nvSpPr>
          <p:spPr>
            <a:xfrm>
              <a:off x="3830664" y="3227887"/>
              <a:ext cx="425117" cy="369332"/>
            </a:xfrm>
            <a:prstGeom prst="rect">
              <a:avLst/>
            </a:prstGeom>
            <a:noFill/>
          </p:spPr>
          <p:txBody>
            <a:bodyPr wrap="none" rtlCol="0">
              <a:spAutoFit/>
            </a:bodyPr>
            <a:lstStyle/>
            <a:p>
              <a:pPr algn="ctr"/>
              <a:r>
                <a:rPr lang="en-US" dirty="0">
                  <a:solidFill>
                    <a:schemeClr val="tx2"/>
                  </a:solidFill>
                  <a:latin typeface="Cambria" panose="02040503050406030204" pitchFamily="18" charset="0"/>
                </a:rPr>
                <a:t>a−</a:t>
              </a:r>
            </a:p>
          </p:txBody>
        </p:sp>
        <p:sp>
          <p:nvSpPr>
            <p:cNvPr id="104" name="CuadroTexto 103"/>
            <p:cNvSpPr txBox="1"/>
            <p:nvPr/>
          </p:nvSpPr>
          <p:spPr>
            <a:xfrm>
              <a:off x="4683000" y="2051556"/>
              <a:ext cx="39305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grpSp>
        <p:nvGrpSpPr>
          <p:cNvPr id="202" name="Grupo 201"/>
          <p:cNvGrpSpPr/>
          <p:nvPr/>
        </p:nvGrpSpPr>
        <p:grpSpPr>
          <a:xfrm>
            <a:off x="741475" y="599116"/>
            <a:ext cx="1369530" cy="6142252"/>
            <a:chOff x="524577" y="608517"/>
            <a:chExt cx="1369530" cy="6142252"/>
          </a:xfrm>
        </p:grpSpPr>
        <p:sp>
          <p:nvSpPr>
            <p:cNvPr id="105" name="Elipse 104"/>
            <p:cNvSpPr>
              <a:spLocks noChangeAspect="1"/>
            </p:cNvSpPr>
            <p:nvPr/>
          </p:nvSpPr>
          <p:spPr>
            <a:xfrm>
              <a:off x="1036612" y="608517"/>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CuadroTexto 107"/>
            <p:cNvSpPr txBox="1"/>
            <p:nvPr/>
          </p:nvSpPr>
          <p:spPr>
            <a:xfrm>
              <a:off x="532556" y="1081741"/>
              <a:ext cx="425116" cy="369332"/>
            </a:xfrm>
            <a:prstGeom prst="rect">
              <a:avLst/>
            </a:prstGeom>
            <a:noFill/>
          </p:spPr>
          <p:txBody>
            <a:bodyPr wrap="none" rtlCol="0">
              <a:spAutoFit/>
            </a:bodyPr>
            <a:lstStyle/>
            <a:p>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cxnSp>
          <p:nvCxnSpPr>
            <p:cNvPr id="110" name="Conector recto de flecha 109"/>
            <p:cNvCxnSpPr>
              <a:stCxn id="105" idx="3"/>
            </p:cNvCxnSpPr>
            <p:nvPr/>
          </p:nvCxnSpPr>
          <p:spPr>
            <a:xfrm flipH="1">
              <a:off x="820588" y="885068"/>
              <a:ext cx="263473" cy="286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Elipse 110"/>
            <p:cNvSpPr>
              <a:spLocks noChangeAspect="1"/>
            </p:cNvSpPr>
            <p:nvPr/>
          </p:nvSpPr>
          <p:spPr>
            <a:xfrm>
              <a:off x="583114" y="1656274"/>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CuadroTexto 111"/>
            <p:cNvSpPr txBox="1"/>
            <p:nvPr/>
          </p:nvSpPr>
          <p:spPr>
            <a:xfrm>
              <a:off x="533648" y="2182183"/>
              <a:ext cx="439544"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13" name="Elipse 112"/>
            <p:cNvSpPr>
              <a:spLocks noChangeAspect="1"/>
            </p:cNvSpPr>
            <p:nvPr/>
          </p:nvSpPr>
          <p:spPr>
            <a:xfrm>
              <a:off x="1041475" y="2723282"/>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4" name="Conector recto de flecha 113"/>
            <p:cNvCxnSpPr/>
            <p:nvPr/>
          </p:nvCxnSpPr>
          <p:spPr>
            <a:xfrm>
              <a:off x="842838" y="2512612"/>
              <a:ext cx="238539" cy="2623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CuadroTexto 114"/>
            <p:cNvSpPr txBox="1"/>
            <p:nvPr/>
          </p:nvSpPr>
          <p:spPr>
            <a:xfrm>
              <a:off x="999052" y="3189438"/>
              <a:ext cx="43954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16" name="Elipse 115"/>
            <p:cNvSpPr>
              <a:spLocks noChangeAspect="1"/>
            </p:cNvSpPr>
            <p:nvPr/>
          </p:nvSpPr>
          <p:spPr>
            <a:xfrm>
              <a:off x="1031141" y="3784038"/>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CuadroTexto 116"/>
            <p:cNvSpPr txBox="1"/>
            <p:nvPr/>
          </p:nvSpPr>
          <p:spPr>
            <a:xfrm>
              <a:off x="1033093" y="6381437"/>
              <a:ext cx="378630" cy="369332"/>
            </a:xfrm>
            <a:prstGeom prst="rect">
              <a:avLst/>
            </a:prstGeom>
            <a:noFill/>
          </p:spPr>
          <p:txBody>
            <a:bodyPr wrap="none" rtlCol="0">
              <a:spAutoFit/>
            </a:bodyPr>
            <a:lstStyle/>
            <a:p>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cxnSp>
          <p:nvCxnSpPr>
            <p:cNvPr id="119" name="Conector recto de flecha 118"/>
            <p:cNvCxnSpPr>
              <a:endCxn id="111" idx="0"/>
            </p:cNvCxnSpPr>
            <p:nvPr/>
          </p:nvCxnSpPr>
          <p:spPr>
            <a:xfrm flipH="1">
              <a:off x="745114" y="1397450"/>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1" name="Conector recto de flecha 120"/>
            <p:cNvCxnSpPr>
              <a:stCxn id="111" idx="4"/>
            </p:cNvCxnSpPr>
            <p:nvPr/>
          </p:nvCxnSpPr>
          <p:spPr>
            <a:xfrm>
              <a:off x="745114" y="1980274"/>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5" name="Conector recto de flecha 124"/>
            <p:cNvCxnSpPr/>
            <p:nvPr/>
          </p:nvCxnSpPr>
          <p:spPr>
            <a:xfrm flipH="1">
              <a:off x="1197326" y="3059788"/>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9" name="Conector recto de flecha 128"/>
            <p:cNvCxnSpPr/>
            <p:nvPr/>
          </p:nvCxnSpPr>
          <p:spPr>
            <a:xfrm>
              <a:off x="1196961" y="3509288"/>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1" name="CuadroTexto 130"/>
            <p:cNvSpPr txBox="1"/>
            <p:nvPr/>
          </p:nvSpPr>
          <p:spPr>
            <a:xfrm>
              <a:off x="524577" y="4244079"/>
              <a:ext cx="425116" cy="369332"/>
            </a:xfrm>
            <a:prstGeom prst="rect">
              <a:avLst/>
            </a:prstGeom>
            <a:noFill/>
          </p:spPr>
          <p:txBody>
            <a:bodyPr wrap="none" rtlCol="0">
              <a:spAutoFit/>
            </a:bodyPr>
            <a:lstStyle/>
            <a:p>
              <a:r>
                <a:rPr lang="en-US" dirty="0">
                  <a:solidFill>
                    <a:schemeClr val="tx2"/>
                  </a:solidFill>
                  <a:latin typeface="Cambria" panose="02040503050406030204" pitchFamily="18" charset="0"/>
                </a:rPr>
                <a:t>a</a:t>
              </a:r>
              <a:r>
                <a:rPr lang="en-US" dirty="0" smtClean="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p:txBody>
        </p:sp>
        <p:cxnSp>
          <p:nvCxnSpPr>
            <p:cNvPr id="132" name="Conector recto de flecha 131"/>
            <p:cNvCxnSpPr/>
            <p:nvPr/>
          </p:nvCxnSpPr>
          <p:spPr>
            <a:xfrm flipH="1">
              <a:off x="832758" y="4052751"/>
              <a:ext cx="263473" cy="286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Elipse 132"/>
            <p:cNvSpPr>
              <a:spLocks noChangeAspect="1"/>
            </p:cNvSpPr>
            <p:nvPr/>
          </p:nvSpPr>
          <p:spPr>
            <a:xfrm>
              <a:off x="583114" y="4818612"/>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CuadroTexto 133"/>
            <p:cNvSpPr txBox="1"/>
            <p:nvPr/>
          </p:nvSpPr>
          <p:spPr>
            <a:xfrm>
              <a:off x="533648" y="5344521"/>
              <a:ext cx="425116" cy="369332"/>
            </a:xfrm>
            <a:prstGeom prst="rect">
              <a:avLst/>
            </a:prstGeom>
            <a:noFill/>
          </p:spPr>
          <p:txBody>
            <a:bodyPr wrap="none" rtlCol="0">
              <a:spAutoFit/>
            </a:bodyPr>
            <a:lstStyle/>
            <a:p>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35" name="Elipse 134"/>
            <p:cNvSpPr>
              <a:spLocks noChangeAspect="1"/>
            </p:cNvSpPr>
            <p:nvPr/>
          </p:nvSpPr>
          <p:spPr>
            <a:xfrm>
              <a:off x="1041024" y="5913421"/>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6" name="Conector recto de flecha 135"/>
            <p:cNvCxnSpPr/>
            <p:nvPr/>
          </p:nvCxnSpPr>
          <p:spPr>
            <a:xfrm>
              <a:off x="845433" y="5666049"/>
              <a:ext cx="263473" cy="286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ector recto de flecha 136"/>
            <p:cNvCxnSpPr>
              <a:endCxn id="133" idx="0"/>
            </p:cNvCxnSpPr>
            <p:nvPr/>
          </p:nvCxnSpPr>
          <p:spPr>
            <a:xfrm flipH="1">
              <a:off x="745114" y="4559788"/>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8" name="Conector recto de flecha 137"/>
            <p:cNvCxnSpPr>
              <a:stCxn id="133" idx="4"/>
            </p:cNvCxnSpPr>
            <p:nvPr/>
          </p:nvCxnSpPr>
          <p:spPr>
            <a:xfrm>
              <a:off x="745114" y="5142612"/>
              <a:ext cx="0" cy="26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9" name="Conector recto de flecha 138"/>
            <p:cNvCxnSpPr/>
            <p:nvPr/>
          </p:nvCxnSpPr>
          <p:spPr>
            <a:xfrm flipH="1">
              <a:off x="1200673" y="6237421"/>
              <a:ext cx="365" cy="258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0" name="CuadroTexto 139"/>
            <p:cNvSpPr txBox="1"/>
            <p:nvPr/>
          </p:nvSpPr>
          <p:spPr>
            <a:xfrm>
              <a:off x="1454563" y="1610942"/>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cxnSp>
          <p:nvCxnSpPr>
            <p:cNvPr id="142" name="Conector recto de flecha 141"/>
            <p:cNvCxnSpPr>
              <a:stCxn id="105" idx="5"/>
              <a:endCxn id="140" idx="0"/>
            </p:cNvCxnSpPr>
            <p:nvPr/>
          </p:nvCxnSpPr>
          <p:spPr>
            <a:xfrm>
              <a:off x="1313163" y="885068"/>
              <a:ext cx="361172" cy="7258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4" name="Conector recto de flecha 143"/>
            <p:cNvCxnSpPr>
              <a:endCxn id="113" idx="7"/>
            </p:cNvCxnSpPr>
            <p:nvPr/>
          </p:nvCxnSpPr>
          <p:spPr>
            <a:xfrm flipH="1">
              <a:off x="1318026" y="1981200"/>
              <a:ext cx="291699" cy="7895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7" name="CuadroTexto 146"/>
            <p:cNvSpPr txBox="1"/>
            <p:nvPr/>
          </p:nvSpPr>
          <p:spPr>
            <a:xfrm>
              <a:off x="1472998" y="4801291"/>
              <a:ext cx="4026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cxnSp>
          <p:nvCxnSpPr>
            <p:cNvPr id="149" name="Conector recto de flecha 148"/>
            <p:cNvCxnSpPr>
              <a:stCxn id="116" idx="5"/>
            </p:cNvCxnSpPr>
            <p:nvPr/>
          </p:nvCxnSpPr>
          <p:spPr>
            <a:xfrm>
              <a:off x="1307692" y="4060589"/>
              <a:ext cx="278221" cy="7352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1" name="Conector recto de flecha 150"/>
            <p:cNvCxnSpPr>
              <a:stCxn id="147" idx="2"/>
              <a:endCxn id="135" idx="7"/>
            </p:cNvCxnSpPr>
            <p:nvPr/>
          </p:nvCxnSpPr>
          <p:spPr>
            <a:xfrm flipH="1">
              <a:off x="1317575" y="5170623"/>
              <a:ext cx="356760" cy="7902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2" name="Elipse 151"/>
            <p:cNvSpPr>
              <a:spLocks noChangeAspect="1"/>
            </p:cNvSpPr>
            <p:nvPr/>
          </p:nvSpPr>
          <p:spPr>
            <a:xfrm>
              <a:off x="1504180" y="3234770"/>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Elipse 152"/>
            <p:cNvSpPr>
              <a:spLocks noChangeAspect="1"/>
            </p:cNvSpPr>
            <p:nvPr/>
          </p:nvSpPr>
          <p:spPr>
            <a:xfrm>
              <a:off x="575592" y="3239611"/>
              <a:ext cx="324000" cy="324000"/>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5" name="Conector recto de flecha 154"/>
            <p:cNvCxnSpPr>
              <a:endCxn id="153" idx="0"/>
            </p:cNvCxnSpPr>
            <p:nvPr/>
          </p:nvCxnSpPr>
          <p:spPr>
            <a:xfrm>
              <a:off x="737592" y="2551515"/>
              <a:ext cx="0" cy="6880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1" name="Conector recto de flecha 160"/>
            <p:cNvCxnSpPr>
              <a:stCxn id="153" idx="4"/>
              <a:endCxn id="131" idx="0"/>
            </p:cNvCxnSpPr>
            <p:nvPr/>
          </p:nvCxnSpPr>
          <p:spPr>
            <a:xfrm flipH="1">
              <a:off x="737135" y="3563611"/>
              <a:ext cx="457" cy="6804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onector recto de flecha 186"/>
            <p:cNvCxnSpPr>
              <a:stCxn id="140" idx="2"/>
            </p:cNvCxnSpPr>
            <p:nvPr/>
          </p:nvCxnSpPr>
          <p:spPr>
            <a:xfrm flipH="1">
              <a:off x="1669748" y="1980274"/>
              <a:ext cx="4587" cy="12504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8" name="Conector recto de flecha 187"/>
            <p:cNvCxnSpPr>
              <a:endCxn id="147" idx="0"/>
            </p:cNvCxnSpPr>
            <p:nvPr/>
          </p:nvCxnSpPr>
          <p:spPr>
            <a:xfrm>
              <a:off x="1669749" y="3554701"/>
              <a:ext cx="4586" cy="12465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Conector angular 197"/>
            <p:cNvCxnSpPr>
              <a:stCxn id="117" idx="3"/>
              <a:endCxn id="105" idx="6"/>
            </p:cNvCxnSpPr>
            <p:nvPr/>
          </p:nvCxnSpPr>
          <p:spPr>
            <a:xfrm flipH="1" flipV="1">
              <a:off x="1360612" y="770517"/>
              <a:ext cx="51111" cy="5795586"/>
            </a:xfrm>
            <a:prstGeom prst="bentConnector3">
              <a:avLst>
                <a:gd name="adj1" fmla="val -153624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0" name="CuadroTexto 199"/>
          <p:cNvSpPr txBox="1"/>
          <p:nvPr/>
        </p:nvSpPr>
        <p:spPr>
          <a:xfrm>
            <a:off x="265242" y="5763334"/>
            <a:ext cx="234096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Signal Transition </a:t>
            </a:r>
            <a:r>
              <a:rPr lang="en-US" dirty="0" smtClean="0"/>
              <a:t>Graph</a:t>
            </a:r>
            <a:endParaRPr lang="en-US" i="1" dirty="0"/>
          </a:p>
        </p:txBody>
      </p:sp>
      <p:sp>
        <p:nvSpPr>
          <p:cNvPr id="203" name="CuadroTexto 202"/>
          <p:cNvSpPr txBox="1"/>
          <p:nvPr/>
        </p:nvSpPr>
        <p:spPr>
          <a:xfrm>
            <a:off x="3931130" y="5754128"/>
            <a:ext cx="129137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State Graph</a:t>
            </a:r>
            <a:endParaRPr lang="en-US" dirty="0"/>
          </a:p>
        </p:txBody>
      </p:sp>
      <p:sp>
        <p:nvSpPr>
          <p:cNvPr id="204" name="CuadroTexto 203"/>
          <p:cNvSpPr txBox="1"/>
          <p:nvPr/>
        </p:nvSpPr>
        <p:spPr>
          <a:xfrm>
            <a:off x="7153077" y="5751036"/>
            <a:ext cx="7948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Netlist</a:t>
            </a:r>
            <a:endParaRPr lang="en-US" dirty="0"/>
          </a:p>
        </p:txBody>
      </p:sp>
      <p:sp>
        <p:nvSpPr>
          <p:cNvPr id="207" name="Flecha curvada hacia abajo 206"/>
          <p:cNvSpPr/>
          <p:nvPr/>
        </p:nvSpPr>
        <p:spPr>
          <a:xfrm>
            <a:off x="1257922" y="978868"/>
            <a:ext cx="6682358" cy="1442020"/>
          </a:xfrm>
          <a:prstGeom prst="curvedDownArrow">
            <a:avLst>
              <a:gd name="adj1" fmla="val 2144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9" name="Flecha curvada hacia arriba 208"/>
          <p:cNvSpPr/>
          <p:nvPr/>
        </p:nvSpPr>
        <p:spPr>
          <a:xfrm flipH="1">
            <a:off x="1043608" y="3520663"/>
            <a:ext cx="3208119" cy="1612547"/>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0" name="Flecha curvada hacia arriba 209"/>
          <p:cNvSpPr/>
          <p:nvPr/>
        </p:nvSpPr>
        <p:spPr>
          <a:xfrm flipH="1">
            <a:off x="4572000" y="3520663"/>
            <a:ext cx="3208119" cy="1612547"/>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1" name="Rectángulo redondeado 210"/>
          <p:cNvSpPr/>
          <p:nvPr/>
        </p:nvSpPr>
        <p:spPr>
          <a:xfrm>
            <a:off x="3995936" y="847484"/>
            <a:ext cx="1222496" cy="399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Synthesis</a:t>
            </a:r>
            <a:endParaRPr lang="en-US" dirty="0"/>
          </a:p>
        </p:txBody>
      </p:sp>
      <p:sp>
        <p:nvSpPr>
          <p:cNvPr id="212" name="Rectángulo redondeado 211"/>
          <p:cNvSpPr/>
          <p:nvPr/>
        </p:nvSpPr>
        <p:spPr>
          <a:xfrm>
            <a:off x="3844352" y="4790698"/>
            <a:ext cx="1447728" cy="5613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Specification Mining</a:t>
            </a:r>
            <a:endParaRPr lang="en-US" dirty="0"/>
          </a:p>
        </p:txBody>
      </p:sp>
      <p:sp>
        <p:nvSpPr>
          <p:cNvPr id="213" name="Marcador de número de diapositiva 212"/>
          <p:cNvSpPr>
            <a:spLocks noGrp="1"/>
          </p:cNvSpPr>
          <p:nvPr>
            <p:ph type="sldNum" sz="quarter" idx="12"/>
          </p:nvPr>
        </p:nvSpPr>
        <p:spPr/>
        <p:txBody>
          <a:bodyPr/>
          <a:lstStyle/>
          <a:p>
            <a:fld id="{B893DDF5-10A4-42B0-8B2B-0331E49407BA}" type="slidenum">
              <a:rPr lang="en-US" smtClean="0"/>
              <a:t>4</a:t>
            </a:fld>
            <a:endParaRPr lang="en-US"/>
          </a:p>
        </p:txBody>
      </p:sp>
      <p:sp>
        <p:nvSpPr>
          <p:cNvPr id="214" name="CuadroTexto 213"/>
          <p:cNvSpPr txBox="1"/>
          <p:nvPr/>
        </p:nvSpPr>
        <p:spPr>
          <a:xfrm>
            <a:off x="2926689" y="6131232"/>
            <a:ext cx="330026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(Labeled Transition </a:t>
            </a:r>
            <a:r>
              <a:rPr lang="en-US" dirty="0" smtClean="0"/>
              <a:t>System - </a:t>
            </a:r>
            <a:r>
              <a:rPr lang="en-US" i="1" dirty="0" smtClean="0"/>
              <a:t>LTS</a:t>
            </a:r>
            <a:r>
              <a:rPr lang="en-US" dirty="0" smtClean="0"/>
              <a:t>)</a:t>
            </a:r>
            <a:endParaRPr lang="en-US" dirty="0"/>
          </a:p>
        </p:txBody>
      </p:sp>
      <p:sp>
        <p:nvSpPr>
          <p:cNvPr id="3" name="Elipse 2"/>
          <p:cNvSpPr>
            <a:spLocks noChangeAspect="1"/>
          </p:cNvSpPr>
          <p:nvPr/>
        </p:nvSpPr>
        <p:spPr>
          <a:xfrm>
            <a:off x="1347059" y="693377"/>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CuadroTexto 90"/>
          <p:cNvSpPr txBox="1"/>
          <p:nvPr/>
        </p:nvSpPr>
        <p:spPr>
          <a:xfrm>
            <a:off x="857198" y="6148003"/>
            <a:ext cx="11570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(Petri Net)</a:t>
            </a:r>
            <a:endParaRPr lang="en-US" dirty="0"/>
          </a:p>
        </p:txBody>
      </p:sp>
    </p:spTree>
    <p:extLst>
      <p:ext uri="{BB962C8B-B14F-4D97-AF65-F5344CB8AC3E}">
        <p14:creationId xmlns:p14="http://schemas.microsoft.com/office/powerpoint/2010/main" val="25810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left)">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500"/>
                                        <p:tgtEl>
                                          <p:spTgt spid="2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500"/>
                                        <p:tgtEl>
                                          <p:spTgt spid="2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fade">
                                      <p:cBhvr>
                                        <p:cTn id="18" dur="500"/>
                                        <p:tgtEl>
                                          <p:spTgt spid="2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9"/>
                                        </p:tgtEl>
                                        <p:attrNameLst>
                                          <p:attrName>style.visibility</p:attrName>
                                        </p:attrNameLst>
                                      </p:cBhvr>
                                      <p:to>
                                        <p:strVal val="visible"/>
                                      </p:to>
                                    </p:set>
                                    <p:animEffect transition="in" filter="fade">
                                      <p:cBhvr>
                                        <p:cTn id="23"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9" grpId="0" animBg="1"/>
      <p:bldP spid="210" grpId="0" animBg="1"/>
      <p:bldP spid="211" grpId="0" animBg="1"/>
      <p:bldP spid="2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Specifications with properties</a:t>
            </a:r>
            <a:endParaRPr lang="en-US" dirty="0"/>
          </a:p>
        </p:txBody>
      </p:sp>
      <p:sp>
        <p:nvSpPr>
          <p:cNvPr id="3" name="Marcador de contenido 2"/>
          <p:cNvSpPr>
            <a:spLocks noGrp="1"/>
          </p:cNvSpPr>
          <p:nvPr>
            <p:ph idx="1"/>
          </p:nvPr>
        </p:nvSpPr>
        <p:spPr>
          <a:xfrm>
            <a:off x="3139526" y="980728"/>
            <a:ext cx="5547274" cy="5145435"/>
          </a:xfrm>
        </p:spPr>
        <p:txBody>
          <a:bodyPr>
            <a:normAutofit/>
          </a:bodyPr>
          <a:lstStyle/>
          <a:p>
            <a:pPr marL="252000" indent="-252000"/>
            <a:r>
              <a:rPr lang="en-US" sz="2400" dirty="0" smtClean="0"/>
              <a:t>Mined specifications must satisfy a set of</a:t>
            </a:r>
            <a:r>
              <a:rPr lang="en-US" sz="2400" dirty="0"/>
              <a:t> </a:t>
            </a:r>
            <a:r>
              <a:rPr lang="en-US" sz="2400" dirty="0" smtClean="0"/>
              <a:t>behavioral </a:t>
            </a:r>
            <a:r>
              <a:rPr lang="en-US" sz="2400" i="1" dirty="0" smtClean="0"/>
              <a:t>properties</a:t>
            </a:r>
          </a:p>
          <a:p>
            <a:pPr lvl="1"/>
            <a:r>
              <a:rPr lang="en-US" sz="2000" dirty="0" smtClean="0"/>
              <a:t>E.g., only show hazard-free behavior</a:t>
            </a:r>
          </a:p>
          <a:p>
            <a:pPr marL="0" indent="0">
              <a:buNone/>
            </a:pPr>
            <a:endParaRPr lang="en-US" sz="2000" dirty="0" smtClean="0"/>
          </a:p>
          <a:p>
            <a:pPr marL="252000" indent="-252000"/>
            <a:r>
              <a:rPr lang="en-US" sz="2400" dirty="0" smtClean="0"/>
              <a:t>Nothing is known about the environment</a:t>
            </a:r>
          </a:p>
          <a:p>
            <a:pPr lvl="1"/>
            <a:r>
              <a:rPr lang="en-US" sz="2000" dirty="0" smtClean="0"/>
              <a:t>Initially assume free (unrestricted) env.</a:t>
            </a:r>
          </a:p>
          <a:p>
            <a:pPr lvl="1"/>
            <a:r>
              <a:rPr lang="en-US" sz="2000" dirty="0" smtClean="0"/>
              <a:t>Circuit may exhibit hazards under free env.</a:t>
            </a:r>
          </a:p>
          <a:p>
            <a:pPr lvl="1"/>
            <a:endParaRPr lang="en-US" sz="2000" dirty="0"/>
          </a:p>
          <a:p>
            <a:r>
              <a:rPr lang="en-US" sz="2400" dirty="0" smtClean="0"/>
              <a:t>To ensure the specification satisfies the set of properties…</a:t>
            </a:r>
          </a:p>
          <a:p>
            <a:pPr lvl="1"/>
            <a:r>
              <a:rPr lang="en-US" sz="2000" dirty="0" smtClean="0"/>
              <a:t>Circuit behavior cannot be changed</a:t>
            </a:r>
          </a:p>
          <a:p>
            <a:pPr lvl="1">
              <a:buFont typeface="Wingdings" panose="05000000000000000000" pitchFamily="2" charset="2"/>
              <a:buChar char="Ø"/>
            </a:pPr>
            <a:r>
              <a:rPr lang="en-US" sz="2000" dirty="0" smtClean="0"/>
              <a:t>Discover c</a:t>
            </a:r>
            <a:r>
              <a:rPr lang="en-US" sz="2000" i="1" dirty="0" smtClean="0"/>
              <a:t>onstrained</a:t>
            </a:r>
            <a:r>
              <a:rPr lang="en-US" sz="2000" dirty="0" smtClean="0"/>
              <a:t> environment where the circuit satisfies all properties</a:t>
            </a:r>
          </a:p>
        </p:txBody>
      </p:sp>
      <p:sp>
        <p:nvSpPr>
          <p:cNvPr id="4" name="Marcador de número de diapositiva 3"/>
          <p:cNvSpPr>
            <a:spLocks noGrp="1"/>
          </p:cNvSpPr>
          <p:nvPr>
            <p:ph type="sldNum" sz="quarter" idx="12"/>
          </p:nvPr>
        </p:nvSpPr>
        <p:spPr/>
        <p:txBody>
          <a:bodyPr/>
          <a:lstStyle/>
          <a:p>
            <a:fld id="{B893DDF5-10A4-42B0-8B2B-0331E49407BA}" type="slidenum">
              <a:rPr lang="en-US" smtClean="0"/>
              <a:t>5</a:t>
            </a:fld>
            <a:endParaRPr lang="en-US"/>
          </a:p>
        </p:txBody>
      </p:sp>
      <p:grpSp>
        <p:nvGrpSpPr>
          <p:cNvPr id="5" name="Grupo 4"/>
          <p:cNvGrpSpPr/>
          <p:nvPr/>
        </p:nvGrpSpPr>
        <p:grpSpPr>
          <a:xfrm>
            <a:off x="425003" y="1088653"/>
            <a:ext cx="2524259" cy="1599475"/>
            <a:chOff x="425003" y="1088653"/>
            <a:chExt cx="2524259" cy="1599475"/>
          </a:xfrm>
        </p:grpSpPr>
        <p:sp>
          <p:nvSpPr>
            <p:cNvPr id="6" name="Forma libre 5"/>
            <p:cNvSpPr/>
            <p:nvPr/>
          </p:nvSpPr>
          <p:spPr>
            <a:xfrm>
              <a:off x="425003" y="1095441"/>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7" name="CuadroTexto 6"/>
            <p:cNvSpPr txBox="1"/>
            <p:nvPr/>
          </p:nvSpPr>
          <p:spPr>
            <a:xfrm>
              <a:off x="992903" y="1088653"/>
              <a:ext cx="1388457" cy="369332"/>
            </a:xfrm>
            <a:prstGeom prst="rect">
              <a:avLst/>
            </a:prstGeom>
            <a:noFill/>
            <a:effectLst/>
          </p:spPr>
          <p:txBody>
            <a:bodyPr wrap="none" rtlCol="0">
              <a:spAutoFit/>
            </a:bodyPr>
            <a:lstStyle/>
            <a:p>
              <a:r>
                <a:rPr lang="en-US" dirty="0" smtClean="0">
                  <a:solidFill>
                    <a:schemeClr val="bg1"/>
                  </a:solidFill>
                </a:rPr>
                <a:t>Environment</a:t>
              </a:r>
              <a:endParaRPr lang="en-US" dirty="0">
                <a:solidFill>
                  <a:schemeClr val="bg1"/>
                </a:solidFill>
              </a:endParaRPr>
            </a:p>
          </p:txBody>
        </p:sp>
      </p:grpSp>
      <p:sp>
        <p:nvSpPr>
          <p:cNvPr id="8" name="CuadroTexto 7"/>
          <p:cNvSpPr txBox="1"/>
          <p:nvPr/>
        </p:nvSpPr>
        <p:spPr>
          <a:xfrm>
            <a:off x="1026822" y="2771636"/>
            <a:ext cx="1320618" cy="369332"/>
          </a:xfrm>
          <a:prstGeom prst="rect">
            <a:avLst/>
          </a:prstGeom>
          <a:noFill/>
        </p:spPr>
        <p:txBody>
          <a:bodyPr wrap="none" rtlCol="0">
            <a:spAutoFit/>
          </a:bodyPr>
          <a:lstStyle/>
          <a:p>
            <a:pPr algn="ctr"/>
            <a:r>
              <a:rPr lang="en-US" dirty="0" smtClean="0"/>
              <a:t>Input netlist</a:t>
            </a:r>
            <a:endParaRPr lang="en-US" dirty="0"/>
          </a:p>
        </p:txBody>
      </p:sp>
      <p:grpSp>
        <p:nvGrpSpPr>
          <p:cNvPr id="9" name="Grupo 8"/>
          <p:cNvGrpSpPr/>
          <p:nvPr/>
        </p:nvGrpSpPr>
        <p:grpSpPr>
          <a:xfrm>
            <a:off x="457200" y="1516140"/>
            <a:ext cx="2462026" cy="1169853"/>
            <a:chOff x="611460" y="2060848"/>
            <a:chExt cx="2462026" cy="1169853"/>
          </a:xfrm>
        </p:grpSpPr>
        <p:cxnSp>
          <p:nvCxnSpPr>
            <p:cNvPr id="10" name="Conector recto 9"/>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Triángulo isósceles 10"/>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Conector recto 11"/>
            <p:cNvCxnSpPr>
              <a:endCxn id="11"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Conector recto 12"/>
            <p:cNvCxnSpPr>
              <a:stCxn id="11"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Conector recto 13"/>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Conector angular 14"/>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17" name="CuadroTexto 16"/>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8" name="CuadroTexto 17"/>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9" name="CuadroTexto 18"/>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20" name="CuadroTexto 19"/>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21" name="Elipse 20"/>
          <p:cNvSpPr>
            <a:spLocks noChangeAspect="1"/>
          </p:cNvSpPr>
          <p:nvPr/>
        </p:nvSpPr>
        <p:spPr>
          <a:xfrm>
            <a:off x="643131" y="3865149"/>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79" name="Grupo 78"/>
          <p:cNvGrpSpPr/>
          <p:nvPr/>
        </p:nvGrpSpPr>
        <p:grpSpPr>
          <a:xfrm>
            <a:off x="658312" y="3927735"/>
            <a:ext cx="2105004" cy="2094400"/>
            <a:chOff x="658312" y="3927735"/>
            <a:chExt cx="2105004" cy="2094400"/>
          </a:xfrm>
        </p:grpSpPr>
        <p:sp>
          <p:nvSpPr>
            <p:cNvPr id="22" name="CuadroTexto 21"/>
            <p:cNvSpPr txBox="1"/>
            <p:nvPr/>
          </p:nvSpPr>
          <p:spPr>
            <a:xfrm>
              <a:off x="2018084" y="43600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 name="CuadroTexto 44"/>
            <p:cNvSpPr txBox="1"/>
            <p:nvPr/>
          </p:nvSpPr>
          <p:spPr>
            <a:xfrm>
              <a:off x="902260" y="50125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 name="CuadroTexto 45"/>
            <p:cNvSpPr txBox="1"/>
            <p:nvPr/>
          </p:nvSpPr>
          <p:spPr>
            <a:xfrm>
              <a:off x="944644" y="45461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 name="CuadroTexto 46"/>
            <p:cNvSpPr txBox="1"/>
            <p:nvPr/>
          </p:nvSpPr>
          <p:spPr>
            <a:xfrm>
              <a:off x="747880" y="43569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 name="CuadroTexto 47"/>
            <p:cNvSpPr txBox="1"/>
            <p:nvPr/>
          </p:nvSpPr>
          <p:spPr>
            <a:xfrm>
              <a:off x="658312" y="473543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 name="CuadroTexto 48"/>
            <p:cNvSpPr txBox="1"/>
            <p:nvPr/>
          </p:nvSpPr>
          <p:spPr>
            <a:xfrm>
              <a:off x="2170484" y="45124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0" name="CuadroTexto 49"/>
            <p:cNvSpPr txBox="1"/>
            <p:nvPr/>
          </p:nvSpPr>
          <p:spPr>
            <a:xfrm>
              <a:off x="1046927" y="409642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1" name="CuadroTexto 50"/>
            <p:cNvSpPr txBox="1"/>
            <p:nvPr/>
          </p:nvSpPr>
          <p:spPr>
            <a:xfrm>
              <a:off x="1301966" y="41431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2" name="CuadroTexto 51"/>
            <p:cNvSpPr txBox="1"/>
            <p:nvPr/>
          </p:nvSpPr>
          <p:spPr>
            <a:xfrm>
              <a:off x="1596048" y="403445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3" name="CuadroTexto 52"/>
            <p:cNvSpPr txBox="1"/>
            <p:nvPr/>
          </p:nvSpPr>
          <p:spPr>
            <a:xfrm>
              <a:off x="2322884" y="46648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5" name="CuadroTexto 54"/>
            <p:cNvSpPr txBox="1"/>
            <p:nvPr/>
          </p:nvSpPr>
          <p:spPr>
            <a:xfrm>
              <a:off x="2311435" y="4300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6" name="CuadroTexto 55"/>
            <p:cNvSpPr txBox="1"/>
            <p:nvPr/>
          </p:nvSpPr>
          <p:spPr>
            <a:xfrm>
              <a:off x="2262851" y="492707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7" name="CuadroTexto 56"/>
            <p:cNvSpPr txBox="1"/>
            <p:nvPr/>
          </p:nvSpPr>
          <p:spPr>
            <a:xfrm>
              <a:off x="1685703" y="510354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8" name="CuadroTexto 57"/>
            <p:cNvSpPr txBox="1"/>
            <p:nvPr/>
          </p:nvSpPr>
          <p:spPr>
            <a:xfrm>
              <a:off x="2258491" y="51853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59" name="CuadroTexto 58"/>
            <p:cNvSpPr txBox="1"/>
            <p:nvPr/>
          </p:nvSpPr>
          <p:spPr>
            <a:xfrm>
              <a:off x="2475284" y="48172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0" name="CuadroTexto 59"/>
            <p:cNvSpPr txBox="1"/>
            <p:nvPr/>
          </p:nvSpPr>
          <p:spPr>
            <a:xfrm>
              <a:off x="1890923" y="531836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1" name="CuadroTexto 60"/>
            <p:cNvSpPr txBox="1"/>
            <p:nvPr/>
          </p:nvSpPr>
          <p:spPr>
            <a:xfrm>
              <a:off x="849150" y="533604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2" name="CuadroTexto 61"/>
            <p:cNvSpPr txBox="1"/>
            <p:nvPr/>
          </p:nvSpPr>
          <p:spPr>
            <a:xfrm>
              <a:off x="978855" y="476473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3" name="CuadroTexto 62"/>
            <p:cNvSpPr txBox="1"/>
            <p:nvPr/>
          </p:nvSpPr>
          <p:spPr>
            <a:xfrm>
              <a:off x="1115149" y="538544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4" name="CuadroTexto 63"/>
            <p:cNvSpPr txBox="1"/>
            <p:nvPr/>
          </p:nvSpPr>
          <p:spPr>
            <a:xfrm>
              <a:off x="1377087" y="52474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5" name="CuadroTexto 64"/>
            <p:cNvSpPr txBox="1"/>
            <p:nvPr/>
          </p:nvSpPr>
          <p:spPr>
            <a:xfrm>
              <a:off x="1654457" y="52666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6" name="CuadroTexto 65"/>
            <p:cNvSpPr txBox="1"/>
            <p:nvPr/>
          </p:nvSpPr>
          <p:spPr>
            <a:xfrm>
              <a:off x="2118835" y="544866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7" name="CuadroTexto 66"/>
            <p:cNvSpPr txBox="1"/>
            <p:nvPr/>
          </p:nvSpPr>
          <p:spPr>
            <a:xfrm>
              <a:off x="1777101" y="56444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8" name="CuadroTexto 67"/>
            <p:cNvSpPr txBox="1"/>
            <p:nvPr/>
          </p:nvSpPr>
          <p:spPr>
            <a:xfrm>
              <a:off x="1290124" y="565280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69" name="CuadroTexto 68"/>
            <p:cNvSpPr txBox="1"/>
            <p:nvPr/>
          </p:nvSpPr>
          <p:spPr>
            <a:xfrm>
              <a:off x="1836062" y="39956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0" name="CuadroTexto 69"/>
            <p:cNvSpPr txBox="1"/>
            <p:nvPr/>
          </p:nvSpPr>
          <p:spPr>
            <a:xfrm>
              <a:off x="2071089" y="408734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1" name="CuadroTexto 70"/>
            <p:cNvSpPr txBox="1"/>
            <p:nvPr/>
          </p:nvSpPr>
          <p:spPr>
            <a:xfrm>
              <a:off x="784917" y="410145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2" name="CuadroTexto 71"/>
            <p:cNvSpPr txBox="1"/>
            <p:nvPr/>
          </p:nvSpPr>
          <p:spPr>
            <a:xfrm>
              <a:off x="1098083" y="43680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3" name="CuadroTexto 72"/>
            <p:cNvSpPr txBox="1"/>
            <p:nvPr/>
          </p:nvSpPr>
          <p:spPr>
            <a:xfrm>
              <a:off x="1863604" y="49659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4" name="CuadroTexto 73"/>
            <p:cNvSpPr txBox="1"/>
            <p:nvPr/>
          </p:nvSpPr>
          <p:spPr>
            <a:xfrm>
              <a:off x="671143" y="50333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75" name="CuadroTexto 74"/>
            <p:cNvSpPr txBox="1"/>
            <p:nvPr/>
          </p:nvSpPr>
          <p:spPr>
            <a:xfrm>
              <a:off x="1759397" y="439540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89" name="CuadroTexto 88"/>
            <p:cNvSpPr txBox="1"/>
            <p:nvPr/>
          </p:nvSpPr>
          <p:spPr>
            <a:xfrm>
              <a:off x="1191148" y="392773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90" name="CuadroTexto 89"/>
            <p:cNvSpPr txBox="1"/>
            <p:nvPr/>
          </p:nvSpPr>
          <p:spPr>
            <a:xfrm>
              <a:off x="1514801" y="5482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91" name="CuadroTexto 90"/>
            <p:cNvSpPr txBox="1"/>
            <p:nvPr/>
          </p:nvSpPr>
          <p:spPr>
            <a:xfrm>
              <a:off x="1766077" y="545117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92" name="CuadroTexto 91"/>
            <p:cNvSpPr txBox="1"/>
            <p:nvPr/>
          </p:nvSpPr>
          <p:spPr>
            <a:xfrm>
              <a:off x="1944684" y="4523682"/>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grpSp>
      <p:sp>
        <p:nvSpPr>
          <p:cNvPr id="76" name="CuadroTexto 75"/>
          <p:cNvSpPr txBox="1"/>
          <p:nvPr/>
        </p:nvSpPr>
        <p:spPr>
          <a:xfrm>
            <a:off x="2800445" y="3995772"/>
            <a:ext cx="905536" cy="369332"/>
          </a:xfrm>
          <a:prstGeom prst="rect">
            <a:avLst/>
          </a:prstGeom>
          <a:noFill/>
        </p:spPr>
        <p:txBody>
          <a:bodyPr wrap="square" rtlCol="0">
            <a:spAutoFit/>
          </a:bodyPr>
          <a:lstStyle/>
          <a:p>
            <a:pPr algn="ctr"/>
            <a:r>
              <a:rPr lang="en-US" dirty="0" smtClean="0">
                <a:solidFill>
                  <a:schemeClr val="accent2"/>
                </a:solidFill>
                <a:effectLst>
                  <a:outerShdw blurRad="38100" dist="38100" dir="2700000" algn="tl">
                    <a:srgbClr val="000000">
                      <a:alpha val="43137"/>
                    </a:srgbClr>
                  </a:outerShdw>
                </a:effectLst>
              </a:rPr>
              <a:t>Hazard</a:t>
            </a:r>
            <a:endParaRPr lang="en-US" dirty="0">
              <a:solidFill>
                <a:schemeClr val="accent2"/>
              </a:solidFill>
              <a:effectLst>
                <a:outerShdw blurRad="38100" dist="38100" dir="2700000" algn="tl">
                  <a:srgbClr val="000000">
                    <a:alpha val="43137"/>
                  </a:srgbClr>
                </a:outerShdw>
              </a:effectLst>
            </a:endParaRPr>
          </a:p>
        </p:txBody>
      </p:sp>
      <p:cxnSp>
        <p:nvCxnSpPr>
          <p:cNvPr id="77" name="Conector recto de flecha 76"/>
          <p:cNvCxnSpPr/>
          <p:nvPr/>
        </p:nvCxnSpPr>
        <p:spPr>
          <a:xfrm flipH="1">
            <a:off x="2052044" y="4180289"/>
            <a:ext cx="7454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2" name="Elipse 81"/>
          <p:cNvSpPr/>
          <p:nvPr/>
        </p:nvSpPr>
        <p:spPr>
          <a:xfrm rot="2954076">
            <a:off x="1257738" y="4526951"/>
            <a:ext cx="636673" cy="101728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5" name="Elipse 84"/>
          <p:cNvSpPr/>
          <p:nvPr/>
        </p:nvSpPr>
        <p:spPr>
          <a:xfrm>
            <a:off x="2091258" y="4804053"/>
            <a:ext cx="269599" cy="75831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6" name="Elipse 85"/>
          <p:cNvSpPr/>
          <p:nvPr/>
        </p:nvSpPr>
        <p:spPr>
          <a:xfrm>
            <a:off x="1306890" y="4364954"/>
            <a:ext cx="590979" cy="941621"/>
          </a:xfrm>
          <a:prstGeom prst="ellipse">
            <a:avLst/>
          </a:prstGeom>
          <a:solidFill>
            <a:schemeClr val="accent5">
              <a:alpha val="7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500" fill="hold"/>
                                        <p:tgtEl>
                                          <p:spTgt spid="3">
                                            <p:txEl>
                                              <p:pRg st="4" end="4"/>
                                            </p:txEl>
                                          </p:spTgt>
                                        </p:tgtEl>
                                        <p:attrNameLst>
                                          <p:attrName>style.color</p:attrName>
                                        </p:attrNameLst>
                                      </p:cBhvr>
                                      <p:to>
                                        <a:schemeClr val="tx2"/>
                                      </p:to>
                                    </p:animClr>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500" fill="hold"/>
                                        <p:tgtEl>
                                          <p:spTgt spid="3">
                                            <p:txEl>
                                              <p:pRg st="5" end="5"/>
                                            </p:txEl>
                                          </p:spTgt>
                                        </p:tgtEl>
                                        <p:attrNameLst>
                                          <p:attrName>style.color</p:attrName>
                                        </p:attrNameLst>
                                      </p:cBhvr>
                                      <p:to>
                                        <a:schemeClr val="accent2"/>
                                      </p:to>
                                    </p:animClr>
                                  </p:childTnLst>
                                  <p:subTnLst>
                                    <p:animClr clrSpc="rgb" dir="cw">
                                      <p:cBhvr override="childStyle">
                                        <p:cTn dur="1" fill="hold" display="0" masterRel="nextClick" afterEffect="1"/>
                                        <p:tgtEl>
                                          <p:spTgt spid="3">
                                            <p:txEl>
                                              <p:pRg st="5" end="5"/>
                                            </p:txEl>
                                          </p:spTgt>
                                        </p:tgtEl>
                                        <p:attrNameLst>
                                          <p:attrName>ppt_c</p:attrName>
                                        </p:attrNameLst>
                                      </p:cBhvr>
                                      <p:to>
                                        <a:schemeClr val="tx1"/>
                                      </p:to>
                                    </p:animClr>
                                  </p:subTnLst>
                                </p:cTn>
                              </p:par>
                              <p:par>
                                <p:cTn id="21" presetID="10"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par>
                                <p:cTn id="24" presetID="10" presetClass="entr" presetSubtype="0"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76"/>
                                        </p:tgtEl>
                                      </p:cBhvr>
                                    </p:animEffect>
                                    <p:set>
                                      <p:cBhvr>
                                        <p:cTn id="34" dur="1" fill="hold">
                                          <p:stCondLst>
                                            <p:cond delay="499"/>
                                          </p:stCondLst>
                                        </p:cTn>
                                        <p:tgtEl>
                                          <p:spTgt spid="7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7"/>
                                        </p:tgtEl>
                                      </p:cBhvr>
                                    </p:animEffect>
                                    <p:set>
                                      <p:cBhvr>
                                        <p:cTn id="37" dur="1" fill="hold">
                                          <p:stCondLst>
                                            <p:cond delay="499"/>
                                          </p:stCondLst>
                                        </p:cTn>
                                        <p:tgtEl>
                                          <p:spTgt spid="7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par>
                                <p:cTn id="52" presetID="3" presetClass="emph" presetSubtype="2" fill="hold" nodeType="withEffect">
                                  <p:stCondLst>
                                    <p:cond delay="0"/>
                                  </p:stCondLst>
                                  <p:childTnLst>
                                    <p:animClr clrSpc="rgb" dir="cw">
                                      <p:cBhvr override="childStyle">
                                        <p:cTn id="53" dur="500" fill="hold"/>
                                        <p:tgtEl>
                                          <p:spTgt spid="3">
                                            <p:txEl>
                                              <p:pRg st="9" end="9"/>
                                            </p:txEl>
                                          </p:spTgt>
                                        </p:tgtEl>
                                        <p:attrNameLst>
                                          <p:attrName>style.color</p:attrName>
                                        </p:attrNameLst>
                                      </p:cBhvr>
                                      <p:to>
                                        <a:srgbClr val="4BACC6"/>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6" grpId="0"/>
      <p:bldP spid="76" grpId="1"/>
      <p:bldP spid="82"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LTS under free environment</a:t>
            </a:r>
            <a:endParaRPr lang="en-US" dirty="0"/>
          </a:p>
        </p:txBody>
      </p:sp>
      <p:grpSp>
        <p:nvGrpSpPr>
          <p:cNvPr id="35" name="Grupo 34"/>
          <p:cNvGrpSpPr/>
          <p:nvPr/>
        </p:nvGrpSpPr>
        <p:grpSpPr>
          <a:xfrm>
            <a:off x="43323" y="2661759"/>
            <a:ext cx="9163616" cy="3925540"/>
            <a:chOff x="43323" y="2661759"/>
            <a:chExt cx="9163616" cy="3925540"/>
          </a:xfrm>
        </p:grpSpPr>
        <p:sp>
          <p:nvSpPr>
            <p:cNvPr id="36" name="Arco 35"/>
            <p:cNvSpPr/>
            <p:nvPr/>
          </p:nvSpPr>
          <p:spPr>
            <a:xfrm flipH="1">
              <a:off x="1900517" y="4661636"/>
              <a:ext cx="6802144" cy="808326"/>
            </a:xfrm>
            <a:prstGeom prst="arc">
              <a:avLst>
                <a:gd name="adj1" fmla="val 10846088"/>
                <a:gd name="adj2" fmla="val 215667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CuadroTexto 36"/>
            <p:cNvSpPr txBox="1"/>
            <p:nvPr/>
          </p:nvSpPr>
          <p:spPr>
            <a:xfrm>
              <a:off x="4905449" y="266175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38" name="Arco 37"/>
            <p:cNvSpPr/>
            <p:nvPr/>
          </p:nvSpPr>
          <p:spPr>
            <a:xfrm>
              <a:off x="1913604" y="2996952"/>
              <a:ext cx="6802144" cy="808326"/>
            </a:xfrm>
            <a:prstGeom prst="arc">
              <a:avLst>
                <a:gd name="adj1" fmla="val 10846088"/>
                <a:gd name="adj2" fmla="val 2154494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CuadroTexto 38"/>
                <p:cNvSpPr txBox="1"/>
                <p:nvPr/>
              </p:nvSpPr>
              <p:spPr>
                <a:xfrm>
                  <a:off x="72377" y="622333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=00</m:t>
                        </m:r>
                      </m:oMath>
                    </m:oMathPara>
                  </a14:m>
                  <a:endParaRPr lang="en-US" sz="16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72377" y="6223339"/>
                  <a:ext cx="755207" cy="246221"/>
                </a:xfrm>
                <a:prstGeom prst="rect">
                  <a:avLst/>
                </a:prstGeom>
                <a:blipFill rotWithShape="0">
                  <a:blip r:embed="rId3"/>
                  <a:stretch>
                    <a:fillRect l="-6452" r="-4032" b="-7500"/>
                  </a:stretch>
                </a:blipFill>
              </p:spPr>
              <p:txBody>
                <a:bodyPr/>
                <a:lstStyle/>
                <a:p>
                  <a:r>
                    <a:rPr lang="en-US">
                      <a:noFill/>
                    </a:rPr>
                    <a:t> </a:t>
                  </a:r>
                </a:p>
              </p:txBody>
            </p:sp>
          </mc:Fallback>
        </mc:AlternateContent>
        <p:sp>
          <p:nvSpPr>
            <p:cNvPr id="40" name="Arco 39"/>
            <p:cNvSpPr/>
            <p:nvPr/>
          </p:nvSpPr>
          <p:spPr>
            <a:xfrm>
              <a:off x="968843"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o 40"/>
            <p:cNvSpPr/>
            <p:nvPr/>
          </p:nvSpPr>
          <p:spPr>
            <a:xfrm>
              <a:off x="97658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o 41"/>
            <p:cNvSpPr/>
            <p:nvPr/>
          </p:nvSpPr>
          <p:spPr>
            <a:xfrm flipH="1" flipV="1">
              <a:off x="1953924"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o 42"/>
            <p:cNvSpPr/>
            <p:nvPr/>
          </p:nvSpPr>
          <p:spPr>
            <a:xfrm flipH="1" flipV="1">
              <a:off x="1964569" y="352495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Elipse 43"/>
            <p:cNvSpPr/>
            <p:nvPr/>
          </p:nvSpPr>
          <p:spPr>
            <a:xfrm>
              <a:off x="689916"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Elipse 44"/>
            <p:cNvSpPr/>
            <p:nvPr/>
          </p:nvSpPr>
          <p:spPr>
            <a:xfrm>
              <a:off x="1697916"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Elipse 45"/>
            <p:cNvSpPr/>
            <p:nvPr/>
          </p:nvSpPr>
          <p:spPr>
            <a:xfrm>
              <a:off x="169791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Elipse 46"/>
            <p:cNvSpPr/>
            <p:nvPr/>
          </p:nvSpPr>
          <p:spPr>
            <a:xfrm>
              <a:off x="68991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Arco 47"/>
            <p:cNvSpPr/>
            <p:nvPr/>
          </p:nvSpPr>
          <p:spPr>
            <a:xfrm rot="19214127">
              <a:off x="816846"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o 48"/>
            <p:cNvSpPr/>
            <p:nvPr/>
          </p:nvSpPr>
          <p:spPr>
            <a:xfrm rot="8400000">
              <a:off x="875102"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CuadroTexto 49"/>
            <p:cNvSpPr txBox="1"/>
            <p:nvPr/>
          </p:nvSpPr>
          <p:spPr>
            <a:xfrm>
              <a:off x="947442" y="3528439"/>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51" name="CuadroTexto 50"/>
            <p:cNvSpPr txBox="1"/>
            <p:nvPr/>
          </p:nvSpPr>
          <p:spPr>
            <a:xfrm>
              <a:off x="1366147" y="381620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52" name="CuadroTexto 51"/>
            <p:cNvSpPr txBox="1"/>
            <p:nvPr/>
          </p:nvSpPr>
          <p:spPr>
            <a:xfrm>
              <a:off x="369834" y="494116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53" name="Arco 52"/>
            <p:cNvSpPr/>
            <p:nvPr/>
          </p:nvSpPr>
          <p:spPr>
            <a:xfrm rot="16200000">
              <a:off x="108496"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o 53"/>
            <p:cNvSpPr/>
            <p:nvPr/>
          </p:nvSpPr>
          <p:spPr>
            <a:xfrm rot="5400000">
              <a:off x="183204"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CuadroTexto 54"/>
            <p:cNvSpPr txBox="1"/>
            <p:nvPr/>
          </p:nvSpPr>
          <p:spPr>
            <a:xfrm>
              <a:off x="879674" y="494702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56" name="Arco 55"/>
            <p:cNvSpPr/>
            <p:nvPr/>
          </p:nvSpPr>
          <p:spPr>
            <a:xfrm rot="16200000">
              <a:off x="1114758"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o 56"/>
            <p:cNvSpPr/>
            <p:nvPr/>
          </p:nvSpPr>
          <p:spPr>
            <a:xfrm rot="5400000">
              <a:off x="1189466"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o 57"/>
            <p:cNvSpPr/>
            <p:nvPr/>
          </p:nvSpPr>
          <p:spPr>
            <a:xfrm rot="19214127">
              <a:off x="813777"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o 58"/>
            <p:cNvSpPr/>
            <p:nvPr/>
          </p:nvSpPr>
          <p:spPr>
            <a:xfrm rot="8400000">
              <a:off x="87203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Elipse 59"/>
            <p:cNvSpPr/>
            <p:nvPr/>
          </p:nvSpPr>
          <p:spPr>
            <a:xfrm>
              <a:off x="2993268"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Elipse 60"/>
            <p:cNvSpPr/>
            <p:nvPr/>
          </p:nvSpPr>
          <p:spPr>
            <a:xfrm>
              <a:off x="4001268"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Elipse 61"/>
            <p:cNvSpPr/>
            <p:nvPr/>
          </p:nvSpPr>
          <p:spPr>
            <a:xfrm>
              <a:off x="400126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Elipse 62"/>
            <p:cNvSpPr/>
            <p:nvPr/>
          </p:nvSpPr>
          <p:spPr>
            <a:xfrm>
              <a:off x="2993268" y="58052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Arco 63"/>
            <p:cNvSpPr/>
            <p:nvPr/>
          </p:nvSpPr>
          <p:spPr>
            <a:xfrm rot="19214127">
              <a:off x="3120198"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o 64"/>
            <p:cNvSpPr/>
            <p:nvPr/>
          </p:nvSpPr>
          <p:spPr>
            <a:xfrm rot="8400000">
              <a:off x="3178454"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o 65"/>
            <p:cNvSpPr/>
            <p:nvPr/>
          </p:nvSpPr>
          <p:spPr>
            <a:xfrm rot="16200000">
              <a:off x="2411848"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o 66"/>
            <p:cNvSpPr/>
            <p:nvPr/>
          </p:nvSpPr>
          <p:spPr>
            <a:xfrm rot="5400000">
              <a:off x="2486556"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o 67"/>
            <p:cNvSpPr/>
            <p:nvPr/>
          </p:nvSpPr>
          <p:spPr>
            <a:xfrm rot="16200000">
              <a:off x="3418110"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o 68"/>
            <p:cNvSpPr/>
            <p:nvPr/>
          </p:nvSpPr>
          <p:spPr>
            <a:xfrm rot="5400000">
              <a:off x="3492818"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o 69"/>
            <p:cNvSpPr/>
            <p:nvPr/>
          </p:nvSpPr>
          <p:spPr>
            <a:xfrm rot="19214127">
              <a:off x="311712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o 70"/>
            <p:cNvSpPr/>
            <p:nvPr/>
          </p:nvSpPr>
          <p:spPr>
            <a:xfrm rot="8400000">
              <a:off x="3175385"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Elipse 71"/>
            <p:cNvSpPr/>
            <p:nvPr/>
          </p:nvSpPr>
          <p:spPr>
            <a:xfrm>
              <a:off x="5292502"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Elipse 72"/>
            <p:cNvSpPr/>
            <p:nvPr/>
          </p:nvSpPr>
          <p:spPr>
            <a:xfrm>
              <a:off x="6300502"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Elipse 73"/>
            <p:cNvSpPr/>
            <p:nvPr/>
          </p:nvSpPr>
          <p:spPr>
            <a:xfrm>
              <a:off x="6300502"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Elipse 74"/>
            <p:cNvSpPr/>
            <p:nvPr/>
          </p:nvSpPr>
          <p:spPr>
            <a:xfrm>
              <a:off x="5292502"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Arco 75"/>
            <p:cNvSpPr/>
            <p:nvPr/>
          </p:nvSpPr>
          <p:spPr>
            <a:xfrm rot="19214127">
              <a:off x="5419432"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o 76"/>
            <p:cNvSpPr/>
            <p:nvPr/>
          </p:nvSpPr>
          <p:spPr>
            <a:xfrm rot="8400000">
              <a:off x="5477688"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o 77"/>
            <p:cNvSpPr/>
            <p:nvPr/>
          </p:nvSpPr>
          <p:spPr>
            <a:xfrm rot="16200000">
              <a:off x="4711082"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o 78"/>
            <p:cNvSpPr/>
            <p:nvPr/>
          </p:nvSpPr>
          <p:spPr>
            <a:xfrm rot="5400000">
              <a:off x="4785790"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o 79"/>
            <p:cNvSpPr/>
            <p:nvPr/>
          </p:nvSpPr>
          <p:spPr>
            <a:xfrm rot="16200000">
              <a:off x="5717344"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o 80"/>
            <p:cNvSpPr/>
            <p:nvPr/>
          </p:nvSpPr>
          <p:spPr>
            <a:xfrm rot="5400000">
              <a:off x="5792052"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o 81"/>
            <p:cNvSpPr/>
            <p:nvPr/>
          </p:nvSpPr>
          <p:spPr>
            <a:xfrm rot="19214127">
              <a:off x="5416363"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o 82"/>
            <p:cNvSpPr/>
            <p:nvPr/>
          </p:nvSpPr>
          <p:spPr>
            <a:xfrm rot="8400000">
              <a:off x="5474619"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Elipse 83"/>
            <p:cNvSpPr/>
            <p:nvPr/>
          </p:nvSpPr>
          <p:spPr>
            <a:xfrm>
              <a:off x="7595854"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Elipse 84"/>
            <p:cNvSpPr/>
            <p:nvPr/>
          </p:nvSpPr>
          <p:spPr>
            <a:xfrm>
              <a:off x="8603854"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Elipse 85"/>
            <p:cNvSpPr/>
            <p:nvPr/>
          </p:nvSpPr>
          <p:spPr>
            <a:xfrm>
              <a:off x="8603854"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Elipse 86"/>
            <p:cNvSpPr/>
            <p:nvPr/>
          </p:nvSpPr>
          <p:spPr>
            <a:xfrm>
              <a:off x="7595854"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Arco 87"/>
            <p:cNvSpPr/>
            <p:nvPr/>
          </p:nvSpPr>
          <p:spPr>
            <a:xfrm rot="19214127">
              <a:off x="7722784"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o 88"/>
            <p:cNvSpPr/>
            <p:nvPr/>
          </p:nvSpPr>
          <p:spPr>
            <a:xfrm rot="8400000">
              <a:off x="7781040"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o 89"/>
            <p:cNvSpPr/>
            <p:nvPr/>
          </p:nvSpPr>
          <p:spPr>
            <a:xfrm rot="16200000">
              <a:off x="7014434"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o 90"/>
            <p:cNvSpPr/>
            <p:nvPr/>
          </p:nvSpPr>
          <p:spPr>
            <a:xfrm rot="5400000">
              <a:off x="7089142"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o 91"/>
            <p:cNvSpPr/>
            <p:nvPr/>
          </p:nvSpPr>
          <p:spPr>
            <a:xfrm rot="16200000">
              <a:off x="8020696"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o 92"/>
            <p:cNvSpPr/>
            <p:nvPr/>
          </p:nvSpPr>
          <p:spPr>
            <a:xfrm rot="5400000">
              <a:off x="8095404"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o 93"/>
            <p:cNvSpPr/>
            <p:nvPr/>
          </p:nvSpPr>
          <p:spPr>
            <a:xfrm rot="19214127">
              <a:off x="7719715"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o 94"/>
            <p:cNvSpPr/>
            <p:nvPr/>
          </p:nvSpPr>
          <p:spPr>
            <a:xfrm rot="8400000">
              <a:off x="7777971"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o 95"/>
            <p:cNvSpPr/>
            <p:nvPr/>
          </p:nvSpPr>
          <p:spPr>
            <a:xfrm>
              <a:off x="5571429"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o 96"/>
            <p:cNvSpPr/>
            <p:nvPr/>
          </p:nvSpPr>
          <p:spPr>
            <a:xfrm>
              <a:off x="5579174"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o 97"/>
            <p:cNvSpPr/>
            <p:nvPr/>
          </p:nvSpPr>
          <p:spPr>
            <a:xfrm>
              <a:off x="6575099" y="505378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o 98"/>
            <p:cNvSpPr/>
            <p:nvPr/>
          </p:nvSpPr>
          <p:spPr>
            <a:xfrm>
              <a:off x="6585744" y="338957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o 99"/>
            <p:cNvSpPr/>
            <p:nvPr/>
          </p:nvSpPr>
          <p:spPr>
            <a:xfrm>
              <a:off x="3271188"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o 100"/>
            <p:cNvSpPr/>
            <p:nvPr/>
          </p:nvSpPr>
          <p:spPr>
            <a:xfrm flipH="1" flipV="1">
              <a:off x="3260344" y="596785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o 101"/>
            <p:cNvSpPr/>
            <p:nvPr/>
          </p:nvSpPr>
          <p:spPr>
            <a:xfrm flipH="1" flipV="1">
              <a:off x="4256269" y="518578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o 102"/>
            <p:cNvSpPr/>
            <p:nvPr/>
          </p:nvSpPr>
          <p:spPr>
            <a:xfrm>
              <a:off x="4285503" y="338619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CuadroTexto 103"/>
            <p:cNvSpPr txBox="1"/>
            <p:nvPr/>
          </p:nvSpPr>
          <p:spPr>
            <a:xfrm>
              <a:off x="974741" y="5219109"/>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05" name="CuadroTexto 104"/>
            <p:cNvSpPr txBox="1"/>
            <p:nvPr/>
          </p:nvSpPr>
          <p:spPr>
            <a:xfrm>
              <a:off x="1417540" y="545617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06" name="CuadroTexto 105"/>
            <p:cNvSpPr txBox="1"/>
            <p:nvPr/>
          </p:nvSpPr>
          <p:spPr>
            <a:xfrm>
              <a:off x="1389000" y="420215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07" name="CuadroTexto 106"/>
            <p:cNvSpPr txBox="1"/>
            <p:nvPr/>
          </p:nvSpPr>
          <p:spPr>
            <a:xfrm>
              <a:off x="1898461" y="420336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08" name="CuadroTexto 107"/>
            <p:cNvSpPr txBox="1"/>
            <p:nvPr/>
          </p:nvSpPr>
          <p:spPr>
            <a:xfrm>
              <a:off x="3130951" y="364834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09" name="CuadroTexto 108"/>
            <p:cNvSpPr txBox="1"/>
            <p:nvPr/>
          </p:nvSpPr>
          <p:spPr>
            <a:xfrm>
              <a:off x="3634300" y="386104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10" name="CuadroTexto 109"/>
            <p:cNvSpPr txBox="1"/>
            <p:nvPr/>
          </p:nvSpPr>
          <p:spPr>
            <a:xfrm>
              <a:off x="2699277" y="485444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11" name="CuadroTexto 110"/>
            <p:cNvSpPr txBox="1"/>
            <p:nvPr/>
          </p:nvSpPr>
          <p:spPr>
            <a:xfrm>
              <a:off x="3177049" y="48468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12" name="CuadroTexto 111"/>
            <p:cNvSpPr txBox="1"/>
            <p:nvPr/>
          </p:nvSpPr>
          <p:spPr>
            <a:xfrm>
              <a:off x="3270932" y="52242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13" name="CuadroTexto 112"/>
            <p:cNvSpPr txBox="1"/>
            <p:nvPr/>
          </p:nvSpPr>
          <p:spPr>
            <a:xfrm>
              <a:off x="3698376" y="5493262"/>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14" name="CuadroTexto 113"/>
            <p:cNvSpPr txBox="1"/>
            <p:nvPr/>
          </p:nvSpPr>
          <p:spPr>
            <a:xfrm>
              <a:off x="3707458" y="423713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15" name="CuadroTexto 114"/>
            <p:cNvSpPr txBox="1"/>
            <p:nvPr/>
          </p:nvSpPr>
          <p:spPr>
            <a:xfrm>
              <a:off x="4179729" y="422624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16" name="CuadroTexto 115"/>
            <p:cNvSpPr txBox="1"/>
            <p:nvPr/>
          </p:nvSpPr>
          <p:spPr>
            <a:xfrm>
              <a:off x="5453808" y="364462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17" name="CuadroTexto 116"/>
            <p:cNvSpPr txBox="1"/>
            <p:nvPr/>
          </p:nvSpPr>
          <p:spPr>
            <a:xfrm>
              <a:off x="5946052" y="385175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18" name="CuadroTexto 117"/>
            <p:cNvSpPr txBox="1"/>
            <p:nvPr/>
          </p:nvSpPr>
          <p:spPr>
            <a:xfrm>
              <a:off x="5012686" y="484977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19" name="CuadroTexto 118"/>
            <p:cNvSpPr txBox="1"/>
            <p:nvPr/>
          </p:nvSpPr>
          <p:spPr>
            <a:xfrm>
              <a:off x="5465899" y="484153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20" name="CuadroTexto 119"/>
            <p:cNvSpPr txBox="1"/>
            <p:nvPr/>
          </p:nvSpPr>
          <p:spPr>
            <a:xfrm>
              <a:off x="5534883" y="5252080"/>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21" name="CuadroTexto 120"/>
            <p:cNvSpPr txBox="1"/>
            <p:nvPr/>
          </p:nvSpPr>
          <p:spPr>
            <a:xfrm>
              <a:off x="6028211" y="544993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22" name="CuadroTexto 121"/>
            <p:cNvSpPr txBox="1"/>
            <p:nvPr/>
          </p:nvSpPr>
          <p:spPr>
            <a:xfrm>
              <a:off x="6003539" y="424448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23" name="CuadroTexto 122"/>
            <p:cNvSpPr txBox="1"/>
            <p:nvPr/>
          </p:nvSpPr>
          <p:spPr>
            <a:xfrm>
              <a:off x="6473934" y="4223410"/>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24" name="CuadroTexto 123"/>
            <p:cNvSpPr txBox="1"/>
            <p:nvPr/>
          </p:nvSpPr>
          <p:spPr>
            <a:xfrm>
              <a:off x="7726954" y="364462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25" name="CuadroTexto 124"/>
            <p:cNvSpPr txBox="1"/>
            <p:nvPr/>
          </p:nvSpPr>
          <p:spPr>
            <a:xfrm>
              <a:off x="8250308" y="385175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26" name="CuadroTexto 125"/>
            <p:cNvSpPr txBox="1"/>
            <p:nvPr/>
          </p:nvSpPr>
          <p:spPr>
            <a:xfrm>
              <a:off x="7295085"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27" name="CuadroTexto 126"/>
            <p:cNvSpPr txBox="1"/>
            <p:nvPr/>
          </p:nvSpPr>
          <p:spPr>
            <a:xfrm>
              <a:off x="7763634"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28" name="CuadroTexto 127"/>
            <p:cNvSpPr txBox="1"/>
            <p:nvPr/>
          </p:nvSpPr>
          <p:spPr>
            <a:xfrm>
              <a:off x="7902458" y="517093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29" name="CuadroTexto 128"/>
            <p:cNvSpPr txBox="1"/>
            <p:nvPr/>
          </p:nvSpPr>
          <p:spPr>
            <a:xfrm>
              <a:off x="8352725" y="545037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30" name="CuadroTexto 129"/>
            <p:cNvSpPr txBox="1"/>
            <p:nvPr/>
          </p:nvSpPr>
          <p:spPr>
            <a:xfrm>
              <a:off x="8311408" y="4211296"/>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31" name="CuadroTexto 130"/>
            <p:cNvSpPr txBox="1"/>
            <p:nvPr/>
          </p:nvSpPr>
          <p:spPr>
            <a:xfrm>
              <a:off x="8781823" y="419889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32" name="CuadroTexto 131"/>
            <p:cNvSpPr txBox="1"/>
            <p:nvPr/>
          </p:nvSpPr>
          <p:spPr>
            <a:xfrm>
              <a:off x="1864988" y="574578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33" name="CuadroTexto 132"/>
            <p:cNvSpPr txBox="1"/>
            <p:nvPr/>
          </p:nvSpPr>
          <p:spPr>
            <a:xfrm>
              <a:off x="2717109" y="324918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34" name="CuadroTexto 133"/>
            <p:cNvSpPr txBox="1"/>
            <p:nvPr/>
          </p:nvSpPr>
          <p:spPr>
            <a:xfrm>
              <a:off x="2462207" y="515037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35" name="CuadroTexto 134"/>
                <p:cNvSpPr txBox="1"/>
                <p:nvPr/>
              </p:nvSpPr>
              <p:spPr>
                <a:xfrm>
                  <a:off x="994398" y="5971746"/>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=01</m:t>
                        </m:r>
                      </m:oMath>
                    </m:oMathPara>
                  </a14:m>
                  <a:endParaRPr lang="en-US" sz="1600" dirty="0"/>
                </a:p>
              </p:txBody>
            </p:sp>
          </mc:Choice>
          <mc:Fallback xmlns="">
            <p:sp>
              <p:nvSpPr>
                <p:cNvPr id="135" name="CuadroTexto 134"/>
                <p:cNvSpPr txBox="1">
                  <a:spLocks noRot="1" noChangeAspect="1" noMove="1" noResize="1" noEditPoints="1" noAdjustHandles="1" noChangeArrowheads="1" noChangeShapeType="1" noTextEdit="1"/>
                </p:cNvSpPr>
                <p:nvPr/>
              </p:nvSpPr>
              <p:spPr>
                <a:xfrm>
                  <a:off x="994398" y="5971746"/>
                  <a:ext cx="745589" cy="246221"/>
                </a:xfrm>
                <a:prstGeom prst="rect">
                  <a:avLst/>
                </a:prstGeom>
                <a:blipFill rotWithShape="0">
                  <a:blip r:embed="rId4"/>
                  <a:stretch>
                    <a:fillRect l="-6557" r="-573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CuadroTexto 135"/>
                <p:cNvSpPr txBox="1"/>
                <p:nvPr/>
              </p:nvSpPr>
              <p:spPr>
                <a:xfrm>
                  <a:off x="5063723" y="6135107"/>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=10</m:t>
                        </m:r>
                      </m:oMath>
                    </m:oMathPara>
                  </a14:m>
                  <a:endParaRPr lang="en-US" sz="1600" dirty="0"/>
                </a:p>
              </p:txBody>
            </p:sp>
          </mc:Choice>
          <mc:Fallback xmlns="">
            <p:sp>
              <p:nvSpPr>
                <p:cNvPr id="136" name="CuadroTexto 135"/>
                <p:cNvSpPr txBox="1">
                  <a:spLocks noRot="1" noChangeAspect="1" noMove="1" noResize="1" noEditPoints="1" noAdjustHandles="1" noChangeArrowheads="1" noChangeShapeType="1" noTextEdit="1"/>
                </p:cNvSpPr>
                <p:nvPr/>
              </p:nvSpPr>
              <p:spPr>
                <a:xfrm>
                  <a:off x="5063723" y="6135107"/>
                  <a:ext cx="745589" cy="246221"/>
                </a:xfrm>
                <a:prstGeom prst="rect">
                  <a:avLst/>
                </a:prstGeom>
                <a:blipFill rotWithShape="0">
                  <a:blip r:embed="rId5"/>
                  <a:stretch>
                    <a:fillRect l="-6557" r="-4918" b="-21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CuadroTexto 136"/>
                <p:cNvSpPr txBox="1"/>
                <p:nvPr/>
              </p:nvSpPr>
              <p:spPr>
                <a:xfrm>
                  <a:off x="7929377" y="5972340"/>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=11</m:t>
                        </m:r>
                      </m:oMath>
                    </m:oMathPara>
                  </a14:m>
                  <a:endParaRPr lang="en-US" sz="1600" dirty="0"/>
                </a:p>
              </p:txBody>
            </p:sp>
          </mc:Choice>
          <mc:Fallback xmlns="">
            <p:sp>
              <p:nvSpPr>
                <p:cNvPr id="137" name="CuadroTexto 136"/>
                <p:cNvSpPr txBox="1">
                  <a:spLocks noRot="1" noChangeAspect="1" noMove="1" noResize="1" noEditPoints="1" noAdjustHandles="1" noChangeArrowheads="1" noChangeShapeType="1" noTextEdit="1"/>
                </p:cNvSpPr>
                <p:nvPr/>
              </p:nvSpPr>
              <p:spPr>
                <a:xfrm>
                  <a:off x="7929377" y="5972340"/>
                  <a:ext cx="745589" cy="246221"/>
                </a:xfrm>
                <a:prstGeom prst="rect">
                  <a:avLst/>
                </a:prstGeom>
                <a:blipFill rotWithShape="0">
                  <a:blip r:embed="rId6"/>
                  <a:stretch>
                    <a:fillRect l="-6557" r="-4918" b="-25000"/>
                  </a:stretch>
                </a:blipFill>
              </p:spPr>
              <p:txBody>
                <a:bodyPr/>
                <a:lstStyle/>
                <a:p>
                  <a:r>
                    <a:rPr lang="en-US">
                      <a:noFill/>
                    </a:rPr>
                    <a:t> </a:t>
                  </a:r>
                </a:p>
              </p:txBody>
            </p:sp>
          </mc:Fallback>
        </mc:AlternateContent>
        <p:sp>
          <p:nvSpPr>
            <p:cNvPr id="138" name="CuadroTexto 137"/>
            <p:cNvSpPr txBox="1"/>
            <p:nvPr/>
          </p:nvSpPr>
          <p:spPr>
            <a:xfrm>
              <a:off x="2113634" y="380189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39" name="CuadroTexto 138"/>
            <p:cNvSpPr txBox="1"/>
            <p:nvPr/>
          </p:nvSpPr>
          <p:spPr>
            <a:xfrm>
              <a:off x="4095903" y="5707508"/>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40" name="CuadroTexto 139"/>
            <p:cNvSpPr txBox="1"/>
            <p:nvPr/>
          </p:nvSpPr>
          <p:spPr>
            <a:xfrm>
              <a:off x="5040475" y="3058674"/>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41" name="CuadroTexto 140"/>
            <p:cNvSpPr txBox="1"/>
            <p:nvPr/>
          </p:nvSpPr>
          <p:spPr>
            <a:xfrm>
              <a:off x="4815703" y="513481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42" name="CuadroTexto 141"/>
            <p:cNvSpPr txBox="1"/>
            <p:nvPr/>
          </p:nvSpPr>
          <p:spPr>
            <a:xfrm>
              <a:off x="4286498"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43" name="Arco 142"/>
            <p:cNvSpPr/>
            <p:nvPr/>
          </p:nvSpPr>
          <p:spPr>
            <a:xfrm flipV="1">
              <a:off x="617460" y="4060834"/>
              <a:ext cx="7274245" cy="808326"/>
            </a:xfrm>
            <a:prstGeom prst="arc">
              <a:avLst>
                <a:gd name="adj1" fmla="val 10713516"/>
                <a:gd name="adj2" fmla="val 7903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Arco 143"/>
            <p:cNvSpPr/>
            <p:nvPr/>
          </p:nvSpPr>
          <p:spPr>
            <a:xfrm flipH="1" flipV="1">
              <a:off x="640650" y="5723116"/>
              <a:ext cx="7274245" cy="808326"/>
            </a:xfrm>
            <a:prstGeom prst="arc">
              <a:avLst>
                <a:gd name="adj1" fmla="val 10716183"/>
                <a:gd name="adj2" fmla="val 9563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CuadroTexto 144"/>
            <p:cNvSpPr txBox="1"/>
            <p:nvPr/>
          </p:nvSpPr>
          <p:spPr>
            <a:xfrm>
              <a:off x="4751011" y="4350393"/>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46" name="CuadroTexto 145"/>
            <p:cNvSpPr txBox="1"/>
            <p:nvPr/>
          </p:nvSpPr>
          <p:spPr>
            <a:xfrm>
              <a:off x="7327223" y="331464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47" name="CuadroTexto 146"/>
            <p:cNvSpPr txBox="1"/>
            <p:nvPr/>
          </p:nvSpPr>
          <p:spPr>
            <a:xfrm>
              <a:off x="6604164" y="384165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48" name="CuadroTexto 147"/>
            <p:cNvSpPr txBox="1"/>
            <p:nvPr/>
          </p:nvSpPr>
          <p:spPr>
            <a:xfrm>
              <a:off x="6497490"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49" name="CuadroTexto 148"/>
            <p:cNvSpPr txBox="1"/>
            <p:nvPr/>
          </p:nvSpPr>
          <p:spPr>
            <a:xfrm>
              <a:off x="7147221" y="4949704"/>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150" name="CuadroTexto 149"/>
            <p:cNvSpPr txBox="1"/>
            <p:nvPr/>
          </p:nvSpPr>
          <p:spPr>
            <a:xfrm>
              <a:off x="4164029" y="6217967"/>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151" name="CuadroTexto 150"/>
            <p:cNvSpPr txBox="1"/>
            <p:nvPr/>
          </p:nvSpPr>
          <p:spPr>
            <a:xfrm>
              <a:off x="4563461" y="4774846"/>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52" name="CuadroTexto 151"/>
                <p:cNvSpPr txBox="1"/>
                <p:nvPr/>
              </p:nvSpPr>
              <p:spPr>
                <a:xfrm>
                  <a:off x="2758157" y="6130375"/>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m:t>
                        </m:r>
                        <m:r>
                          <a:rPr lang="es-ES" sz="1600" b="0" i="0" smtClean="0">
                            <a:latin typeface="Cambria Math" panose="02040503050406030204" pitchFamily="18" charset="0"/>
                          </a:rPr>
                          <m:t>0</m:t>
                        </m:r>
                      </m:oMath>
                    </m:oMathPara>
                  </a14:m>
                  <a:endParaRPr lang="en-US" sz="1600" dirty="0"/>
                </a:p>
              </p:txBody>
            </p:sp>
          </mc:Choice>
          <mc:Fallback xmlns="">
            <p:sp>
              <p:nvSpPr>
                <p:cNvPr id="152" name="CuadroTexto 151"/>
                <p:cNvSpPr txBox="1">
                  <a:spLocks noRot="1" noChangeAspect="1" noMove="1" noResize="1" noEditPoints="1" noAdjustHandles="1" noChangeArrowheads="1" noChangeShapeType="1" noTextEdit="1"/>
                </p:cNvSpPr>
                <p:nvPr/>
              </p:nvSpPr>
              <p:spPr>
                <a:xfrm>
                  <a:off x="2758157" y="6130375"/>
                  <a:ext cx="745589" cy="246221"/>
                </a:xfrm>
                <a:prstGeom prst="rect">
                  <a:avLst/>
                </a:prstGeom>
                <a:blipFill rotWithShape="0">
                  <a:blip r:embed="rId7"/>
                  <a:stretch>
                    <a:fillRect l="-6504" r="-487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CuadroTexto 152"/>
                <p:cNvSpPr txBox="1"/>
                <p:nvPr/>
              </p:nvSpPr>
              <p:spPr>
                <a:xfrm>
                  <a:off x="43323" y="3910797"/>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=10</m:t>
                        </m:r>
                      </m:oMath>
                    </m:oMathPara>
                  </a14:m>
                  <a:endParaRPr lang="en-US" sz="1600" dirty="0"/>
                </a:p>
              </p:txBody>
            </p:sp>
          </mc:Choice>
          <mc:Fallback xmlns="">
            <p:sp>
              <p:nvSpPr>
                <p:cNvPr id="153" name="CuadroTexto 152"/>
                <p:cNvSpPr txBox="1">
                  <a:spLocks noRot="1" noChangeAspect="1" noMove="1" noResize="1" noEditPoints="1" noAdjustHandles="1" noChangeArrowheads="1" noChangeShapeType="1" noTextEdit="1"/>
                </p:cNvSpPr>
                <p:nvPr/>
              </p:nvSpPr>
              <p:spPr>
                <a:xfrm>
                  <a:off x="43323" y="3910797"/>
                  <a:ext cx="755207" cy="246221"/>
                </a:xfrm>
                <a:prstGeom prst="rect">
                  <a:avLst/>
                </a:prstGeom>
                <a:blipFill rotWithShape="0">
                  <a:blip r:embed="rId8"/>
                  <a:stretch>
                    <a:fillRect l="-6452" r="-4839"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CuadroTexto 153"/>
                <p:cNvSpPr txBox="1"/>
                <p:nvPr/>
              </p:nvSpPr>
              <p:spPr>
                <a:xfrm>
                  <a:off x="960491" y="3086094"/>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=11</m:t>
                        </m:r>
                      </m:oMath>
                    </m:oMathPara>
                  </a14:m>
                  <a:endParaRPr lang="en-US" sz="1600" dirty="0"/>
                </a:p>
              </p:txBody>
            </p:sp>
          </mc:Choice>
          <mc:Fallback xmlns="">
            <p:sp>
              <p:nvSpPr>
                <p:cNvPr id="154" name="CuadroTexto 153"/>
                <p:cNvSpPr txBox="1">
                  <a:spLocks noRot="1" noChangeAspect="1" noMove="1" noResize="1" noEditPoints="1" noAdjustHandles="1" noChangeArrowheads="1" noChangeShapeType="1" noTextEdit="1"/>
                </p:cNvSpPr>
                <p:nvPr/>
              </p:nvSpPr>
              <p:spPr>
                <a:xfrm>
                  <a:off x="960491" y="3086094"/>
                  <a:ext cx="755207" cy="246221"/>
                </a:xfrm>
                <a:prstGeom prst="rect">
                  <a:avLst/>
                </a:prstGeom>
                <a:blipFill rotWithShape="0">
                  <a:blip r:embed="rId9"/>
                  <a:stretch>
                    <a:fillRect l="-6504" r="-487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CuadroTexto 154"/>
                <p:cNvSpPr txBox="1"/>
                <p:nvPr/>
              </p:nvSpPr>
              <p:spPr>
                <a:xfrm>
                  <a:off x="1005823" y="478835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=01</m:t>
                        </m:r>
                      </m:oMath>
                    </m:oMathPara>
                  </a14:m>
                  <a:endParaRPr lang="en-US" sz="1600" dirty="0"/>
                </a:p>
              </p:txBody>
            </p:sp>
          </mc:Choice>
          <mc:Fallback xmlns="">
            <p:sp>
              <p:nvSpPr>
                <p:cNvPr id="155" name="CuadroTexto 154"/>
                <p:cNvSpPr txBox="1">
                  <a:spLocks noRot="1" noChangeAspect="1" noMove="1" noResize="1" noEditPoints="1" noAdjustHandles="1" noChangeArrowheads="1" noChangeShapeType="1" noTextEdit="1"/>
                </p:cNvSpPr>
                <p:nvPr/>
              </p:nvSpPr>
              <p:spPr>
                <a:xfrm>
                  <a:off x="1005823" y="4788359"/>
                  <a:ext cx="755207" cy="246221"/>
                </a:xfrm>
                <a:prstGeom prst="rect">
                  <a:avLst/>
                </a:prstGeom>
                <a:blipFill rotWithShape="0">
                  <a:blip r:embed="rId10"/>
                  <a:stretch>
                    <a:fillRect l="-6452" r="-4032" b="-4878"/>
                  </a:stretch>
                </a:blipFill>
              </p:spPr>
              <p:txBody>
                <a:bodyPr/>
                <a:lstStyle/>
                <a:p>
                  <a:r>
                    <a:rPr lang="en-US">
                      <a:noFill/>
                    </a:rPr>
                    <a:t> </a:t>
                  </a:r>
                </a:p>
              </p:txBody>
            </p:sp>
          </mc:Fallback>
        </mc:AlternateContent>
      </p:grpSp>
      <p:pic>
        <p:nvPicPr>
          <p:cNvPr id="4" name="Imagen 3"/>
          <p:cNvPicPr>
            <a:picLocks noChangeAspect="1"/>
          </p:cNvPicPr>
          <p:nvPr/>
        </p:nvPicPr>
        <p:blipFill>
          <a:blip r:embed="rId11"/>
          <a:stretch>
            <a:fillRect/>
          </a:stretch>
        </p:blipFill>
        <p:spPr>
          <a:xfrm>
            <a:off x="0" y="2614567"/>
            <a:ext cx="9266723" cy="4054191"/>
          </a:xfrm>
          <a:prstGeom prst="rect">
            <a:avLst/>
          </a:prstGeom>
        </p:spPr>
      </p:pic>
      <p:grpSp>
        <p:nvGrpSpPr>
          <p:cNvPr id="20" name="Grupo 19"/>
          <p:cNvGrpSpPr/>
          <p:nvPr/>
        </p:nvGrpSpPr>
        <p:grpSpPr>
          <a:xfrm>
            <a:off x="425003" y="1088653"/>
            <a:ext cx="2524259" cy="1599475"/>
            <a:chOff x="425003" y="1088653"/>
            <a:chExt cx="2524259" cy="1599475"/>
          </a:xfrm>
        </p:grpSpPr>
        <p:sp>
          <p:nvSpPr>
            <p:cNvPr id="21" name="Forma libre 20"/>
            <p:cNvSpPr/>
            <p:nvPr/>
          </p:nvSpPr>
          <p:spPr>
            <a:xfrm>
              <a:off x="425003" y="1095441"/>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CuadroTexto 21"/>
            <p:cNvSpPr txBox="1"/>
            <p:nvPr/>
          </p:nvSpPr>
          <p:spPr>
            <a:xfrm>
              <a:off x="757968" y="1088653"/>
              <a:ext cx="1858329" cy="369332"/>
            </a:xfrm>
            <a:prstGeom prst="rect">
              <a:avLst/>
            </a:prstGeom>
            <a:noFill/>
            <a:effectLst/>
          </p:spPr>
          <p:txBody>
            <a:bodyPr wrap="none" rtlCol="0">
              <a:spAutoFit/>
            </a:bodyPr>
            <a:lstStyle/>
            <a:p>
              <a:pPr algn="ctr"/>
              <a:r>
                <a:rPr lang="en-US" dirty="0" smtClean="0">
                  <a:solidFill>
                    <a:schemeClr val="bg1"/>
                  </a:solidFill>
                </a:rPr>
                <a:t>Free environment</a:t>
              </a:r>
              <a:endParaRPr lang="en-US" dirty="0">
                <a:solidFill>
                  <a:schemeClr val="bg1"/>
                </a:solidFill>
              </a:endParaRPr>
            </a:p>
          </p:txBody>
        </p:sp>
      </p:grpSp>
      <p:grpSp>
        <p:nvGrpSpPr>
          <p:cNvPr id="23" name="Grupo 22"/>
          <p:cNvGrpSpPr/>
          <p:nvPr/>
        </p:nvGrpSpPr>
        <p:grpSpPr>
          <a:xfrm>
            <a:off x="457200" y="1516140"/>
            <a:ext cx="2462026" cy="1169853"/>
            <a:chOff x="611460" y="2060848"/>
            <a:chExt cx="2462026" cy="1169853"/>
          </a:xfrm>
        </p:grpSpPr>
        <p:cxnSp>
          <p:nvCxnSpPr>
            <p:cNvPr id="24" name="Conector recto 23"/>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25" name="Triángulo isósceles 24"/>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6" name="Conector recto 25"/>
            <p:cNvCxnSpPr>
              <a:endCxn id="25"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Conector recto 26"/>
            <p:cNvCxnSpPr>
              <a:stCxn id="25"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ector angular 28"/>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31" name="CuadroTexto 30"/>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32" name="CuadroTexto 31"/>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33" name="CuadroTexto 32"/>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34" name="CuadroTexto 33"/>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659" name="Elipse 658"/>
          <p:cNvSpPr/>
          <p:nvPr/>
        </p:nvSpPr>
        <p:spPr>
          <a:xfrm>
            <a:off x="2993783"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0" name="Elipse 659"/>
          <p:cNvSpPr/>
          <p:nvPr/>
        </p:nvSpPr>
        <p:spPr>
          <a:xfrm>
            <a:off x="2993783" y="5805264"/>
            <a:ext cx="288032" cy="288032"/>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1" name="Arco 660"/>
          <p:cNvSpPr/>
          <p:nvPr/>
        </p:nvSpPr>
        <p:spPr>
          <a:xfrm rot="16200000">
            <a:off x="2412363"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Arco 661"/>
          <p:cNvSpPr/>
          <p:nvPr/>
        </p:nvSpPr>
        <p:spPr>
          <a:xfrm rot="5400000">
            <a:off x="2487071"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Elipse 662"/>
          <p:cNvSpPr/>
          <p:nvPr/>
        </p:nvSpPr>
        <p:spPr>
          <a:xfrm>
            <a:off x="5293017"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4" name="Elipse 663"/>
          <p:cNvSpPr/>
          <p:nvPr/>
        </p:nvSpPr>
        <p:spPr>
          <a:xfrm>
            <a:off x="5293017"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5" name="Arco 664"/>
          <p:cNvSpPr/>
          <p:nvPr/>
        </p:nvSpPr>
        <p:spPr>
          <a:xfrm rot="16200000">
            <a:off x="4711597"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Arco 665"/>
          <p:cNvSpPr/>
          <p:nvPr/>
        </p:nvSpPr>
        <p:spPr>
          <a:xfrm rot="5400000">
            <a:off x="4786305"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7" name="Arco 666"/>
          <p:cNvSpPr/>
          <p:nvPr/>
        </p:nvSpPr>
        <p:spPr>
          <a:xfrm>
            <a:off x="3271703"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8" name="Arco 667"/>
          <p:cNvSpPr/>
          <p:nvPr/>
        </p:nvSpPr>
        <p:spPr>
          <a:xfrm flipH="1" flipV="1">
            <a:off x="3260859" y="596785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CuadroTexto 668"/>
          <p:cNvSpPr txBox="1"/>
          <p:nvPr/>
        </p:nvSpPr>
        <p:spPr>
          <a:xfrm>
            <a:off x="2699792" y="485444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70" name="CuadroTexto 669"/>
          <p:cNvSpPr txBox="1"/>
          <p:nvPr/>
        </p:nvSpPr>
        <p:spPr>
          <a:xfrm>
            <a:off x="3177564" y="48468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71" name="CuadroTexto 670"/>
          <p:cNvSpPr txBox="1"/>
          <p:nvPr/>
        </p:nvSpPr>
        <p:spPr>
          <a:xfrm>
            <a:off x="5013201" y="484977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72" name="CuadroTexto 671"/>
          <p:cNvSpPr txBox="1"/>
          <p:nvPr/>
        </p:nvSpPr>
        <p:spPr>
          <a:xfrm>
            <a:off x="5466414" y="484153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73" name="CuadroTexto 672"/>
          <p:cNvSpPr txBox="1"/>
          <p:nvPr/>
        </p:nvSpPr>
        <p:spPr>
          <a:xfrm>
            <a:off x="4096418" y="5707508"/>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674" name="CuadroTexto 673"/>
          <p:cNvSpPr txBox="1"/>
          <p:nvPr/>
        </p:nvSpPr>
        <p:spPr>
          <a:xfrm>
            <a:off x="4287013"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85" name="Marcador de número de diapositiva 184"/>
          <p:cNvSpPr>
            <a:spLocks noGrp="1"/>
          </p:cNvSpPr>
          <p:nvPr>
            <p:ph type="sldNum" sz="quarter" idx="12"/>
          </p:nvPr>
        </p:nvSpPr>
        <p:spPr/>
        <p:txBody>
          <a:bodyPr/>
          <a:lstStyle/>
          <a:p>
            <a:fld id="{B893DDF5-10A4-42B0-8B2B-0331E49407BA}" type="slidenum">
              <a:rPr lang="en-US" smtClean="0"/>
              <a:t>6</a:t>
            </a:fld>
            <a:endParaRPr lang="en-US"/>
          </a:p>
        </p:txBody>
      </p:sp>
      <p:sp>
        <p:nvSpPr>
          <p:cNvPr id="675" name="CuadroTexto 674"/>
          <p:cNvSpPr txBox="1"/>
          <p:nvPr/>
        </p:nvSpPr>
        <p:spPr>
          <a:xfrm>
            <a:off x="3531748" y="1095441"/>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676" name="Rectángulo 675"/>
          <p:cNvSpPr/>
          <p:nvPr/>
        </p:nvSpPr>
        <p:spPr>
          <a:xfrm>
            <a:off x="3923928" y="891879"/>
            <a:ext cx="4751038" cy="778459"/>
          </a:xfrm>
          <a:prstGeom prst="rect">
            <a:avLst/>
          </a:prstGeom>
          <a:solidFill>
            <a:schemeClr val="lt1">
              <a:alpha val="3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7" name="Rectángulo 676"/>
          <p:cNvSpPr/>
          <p:nvPr/>
        </p:nvSpPr>
        <p:spPr>
          <a:xfrm>
            <a:off x="3918148" y="1814271"/>
            <a:ext cx="4756818" cy="778459"/>
          </a:xfrm>
          <a:prstGeom prst="rect">
            <a:avLst/>
          </a:prstGeom>
          <a:solidFill>
            <a:schemeClr val="lt1">
              <a:alpha val="3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8" name="CuadroTexto 677"/>
          <p:cNvSpPr txBox="1"/>
          <p:nvPr/>
        </p:nvSpPr>
        <p:spPr>
          <a:xfrm>
            <a:off x="3531748" y="1956030"/>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cxnSp>
        <p:nvCxnSpPr>
          <p:cNvPr id="680" name="Conector angular 679"/>
          <p:cNvCxnSpPr/>
          <p:nvPr/>
        </p:nvCxnSpPr>
        <p:spPr>
          <a:xfrm flipV="1">
            <a:off x="4147805" y="910447"/>
            <a:ext cx="793467" cy="739319"/>
          </a:xfrm>
          <a:prstGeom prst="bentConnector3">
            <a:avLst/>
          </a:prstGeom>
        </p:spPr>
        <p:style>
          <a:lnRef idx="3">
            <a:schemeClr val="accent6"/>
          </a:lnRef>
          <a:fillRef idx="0">
            <a:schemeClr val="accent6"/>
          </a:fillRef>
          <a:effectRef idx="2">
            <a:schemeClr val="accent6"/>
          </a:effectRef>
          <a:fontRef idx="minor">
            <a:schemeClr val="tx1"/>
          </a:fontRef>
        </p:style>
      </p:cxnSp>
      <p:cxnSp>
        <p:nvCxnSpPr>
          <p:cNvPr id="683" name="Conector recto 682"/>
          <p:cNvCxnSpPr/>
          <p:nvPr/>
        </p:nvCxnSpPr>
        <p:spPr>
          <a:xfrm>
            <a:off x="4179729" y="2564904"/>
            <a:ext cx="783840" cy="0"/>
          </a:xfrm>
          <a:prstGeom prst="line">
            <a:avLst/>
          </a:prstGeom>
        </p:spPr>
        <p:style>
          <a:lnRef idx="3">
            <a:schemeClr val="dk1"/>
          </a:lnRef>
          <a:fillRef idx="0">
            <a:schemeClr val="dk1"/>
          </a:fillRef>
          <a:effectRef idx="2">
            <a:schemeClr val="dk1"/>
          </a:effectRef>
          <a:fontRef idx="minor">
            <a:schemeClr val="tx1"/>
          </a:fontRef>
        </p:style>
      </p:cxnSp>
      <p:sp>
        <p:nvSpPr>
          <p:cNvPr id="686" name="CuadroTexto 685"/>
          <p:cNvSpPr txBox="1"/>
          <p:nvPr/>
        </p:nvSpPr>
        <p:spPr>
          <a:xfrm>
            <a:off x="3030636" y="4402865"/>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cxnSp>
        <p:nvCxnSpPr>
          <p:cNvPr id="166" name="Conector angular 165"/>
          <p:cNvCxnSpPr/>
          <p:nvPr/>
        </p:nvCxnSpPr>
        <p:spPr>
          <a:xfrm flipV="1">
            <a:off x="4963569" y="1822948"/>
            <a:ext cx="793467" cy="739319"/>
          </a:xfrm>
          <a:prstGeom prst="bentConnector3">
            <a:avLst/>
          </a:prstGeom>
          <a:ln>
            <a:prstDash val="sysDot"/>
          </a:ln>
        </p:spPr>
        <p:style>
          <a:lnRef idx="3">
            <a:schemeClr val="accent5"/>
          </a:lnRef>
          <a:fillRef idx="0">
            <a:schemeClr val="accent5"/>
          </a:fillRef>
          <a:effectRef idx="2">
            <a:schemeClr val="accent5"/>
          </a:effectRef>
          <a:fontRef idx="minor">
            <a:schemeClr val="tx1"/>
          </a:fontRef>
        </p:style>
      </p:cxnSp>
      <p:cxnSp>
        <p:nvCxnSpPr>
          <p:cNvPr id="167" name="Conector angular 166"/>
          <p:cNvCxnSpPr/>
          <p:nvPr/>
        </p:nvCxnSpPr>
        <p:spPr>
          <a:xfrm flipH="1" flipV="1">
            <a:off x="4941272" y="910447"/>
            <a:ext cx="793467" cy="739319"/>
          </a:xfrm>
          <a:prstGeom prst="bentConnector3">
            <a:avLst/>
          </a:prstGeom>
        </p:spPr>
        <p:style>
          <a:lnRef idx="3">
            <a:schemeClr val="accent6"/>
          </a:lnRef>
          <a:fillRef idx="0">
            <a:schemeClr val="accent6"/>
          </a:fillRef>
          <a:effectRef idx="2">
            <a:schemeClr val="accent6"/>
          </a:effectRef>
          <a:fontRef idx="minor">
            <a:schemeClr val="tx1"/>
          </a:fontRef>
        </p:style>
      </p:cxnSp>
      <p:sp>
        <p:nvSpPr>
          <p:cNvPr id="3" name="CuadroTexto 2"/>
          <p:cNvSpPr txBox="1"/>
          <p:nvPr/>
        </p:nvSpPr>
        <p:spPr>
          <a:xfrm>
            <a:off x="2492943" y="3313561"/>
            <a:ext cx="4280531" cy="369332"/>
          </a:xfrm>
          <a:prstGeom prst="rect">
            <a:avLst/>
          </a:prstGeom>
          <a:solidFill>
            <a:schemeClr val="bg1">
              <a:alpha val="15000"/>
            </a:schemeClr>
          </a:solidFill>
        </p:spPr>
        <p:txBody>
          <a:bodyPr wrap="none" rtlCol="0">
            <a:spAutoFit/>
          </a:bodyPr>
          <a:lstStyle/>
          <a:p>
            <a:pPr algn="ctr"/>
            <a:r>
              <a:rPr lang="en-US" dirty="0" smtClean="0">
                <a:solidFill>
                  <a:schemeClr val="accent2"/>
                </a:solidFill>
                <a:latin typeface="Cambria" panose="02040503050406030204" pitchFamily="18" charset="0"/>
              </a:rPr>
              <a:t>x+ </a:t>
            </a:r>
            <a:r>
              <a:rPr lang="en-US" dirty="0" smtClean="0"/>
              <a:t>is not </a:t>
            </a:r>
            <a:r>
              <a:rPr lang="en-US" i="1" dirty="0" smtClean="0"/>
              <a:t>persistent</a:t>
            </a:r>
            <a:r>
              <a:rPr lang="en-US" dirty="0" smtClean="0">
                <a:solidFill>
                  <a:schemeClr val="accent2"/>
                </a:solidFill>
              </a:rPr>
              <a:t> </a:t>
            </a:r>
            <a:r>
              <a:rPr lang="en-US" dirty="0" smtClean="0"/>
              <a:t>under free environment</a:t>
            </a:r>
            <a:endParaRPr lang="en-US" dirty="0"/>
          </a:p>
        </p:txBody>
      </p:sp>
      <p:sp>
        <p:nvSpPr>
          <p:cNvPr id="171" name="Elipse 170"/>
          <p:cNvSpPr>
            <a:spLocks noChangeAspect="1"/>
          </p:cNvSpPr>
          <p:nvPr/>
        </p:nvSpPr>
        <p:spPr>
          <a:xfrm>
            <a:off x="643131" y="3865149"/>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174" name="Grupo 173"/>
          <p:cNvGrpSpPr/>
          <p:nvPr/>
        </p:nvGrpSpPr>
        <p:grpSpPr>
          <a:xfrm>
            <a:off x="658312" y="3927735"/>
            <a:ext cx="2105004" cy="2094400"/>
            <a:chOff x="658312" y="3927735"/>
            <a:chExt cx="2105004" cy="2094400"/>
          </a:xfrm>
        </p:grpSpPr>
        <p:sp>
          <p:nvSpPr>
            <p:cNvPr id="175" name="CuadroTexto 174"/>
            <p:cNvSpPr txBox="1"/>
            <p:nvPr/>
          </p:nvSpPr>
          <p:spPr>
            <a:xfrm>
              <a:off x="2018084" y="43600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76" name="CuadroTexto 175"/>
            <p:cNvSpPr txBox="1"/>
            <p:nvPr/>
          </p:nvSpPr>
          <p:spPr>
            <a:xfrm>
              <a:off x="902260" y="50125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77" name="CuadroTexto 176"/>
            <p:cNvSpPr txBox="1"/>
            <p:nvPr/>
          </p:nvSpPr>
          <p:spPr>
            <a:xfrm>
              <a:off x="944644" y="45461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78" name="CuadroTexto 177"/>
            <p:cNvSpPr txBox="1"/>
            <p:nvPr/>
          </p:nvSpPr>
          <p:spPr>
            <a:xfrm>
              <a:off x="747880" y="43569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79" name="CuadroTexto 178"/>
            <p:cNvSpPr txBox="1"/>
            <p:nvPr/>
          </p:nvSpPr>
          <p:spPr>
            <a:xfrm>
              <a:off x="658312" y="473543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0" name="CuadroTexto 179"/>
            <p:cNvSpPr txBox="1"/>
            <p:nvPr/>
          </p:nvSpPr>
          <p:spPr>
            <a:xfrm>
              <a:off x="2170484" y="45124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1" name="CuadroTexto 180"/>
            <p:cNvSpPr txBox="1"/>
            <p:nvPr/>
          </p:nvSpPr>
          <p:spPr>
            <a:xfrm>
              <a:off x="1046927" y="409642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2" name="CuadroTexto 181"/>
            <p:cNvSpPr txBox="1"/>
            <p:nvPr/>
          </p:nvSpPr>
          <p:spPr>
            <a:xfrm>
              <a:off x="1301966" y="41431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3" name="CuadroTexto 182"/>
            <p:cNvSpPr txBox="1"/>
            <p:nvPr/>
          </p:nvSpPr>
          <p:spPr>
            <a:xfrm>
              <a:off x="1596048" y="403445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4" name="CuadroTexto 183"/>
            <p:cNvSpPr txBox="1"/>
            <p:nvPr/>
          </p:nvSpPr>
          <p:spPr>
            <a:xfrm>
              <a:off x="2322884" y="46648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6" name="CuadroTexto 185"/>
            <p:cNvSpPr txBox="1"/>
            <p:nvPr/>
          </p:nvSpPr>
          <p:spPr>
            <a:xfrm>
              <a:off x="2311435" y="4300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7" name="CuadroTexto 186"/>
            <p:cNvSpPr txBox="1"/>
            <p:nvPr/>
          </p:nvSpPr>
          <p:spPr>
            <a:xfrm>
              <a:off x="2262851" y="492707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8" name="CuadroTexto 187"/>
            <p:cNvSpPr txBox="1"/>
            <p:nvPr/>
          </p:nvSpPr>
          <p:spPr>
            <a:xfrm>
              <a:off x="1685703" y="510354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89" name="CuadroTexto 188"/>
            <p:cNvSpPr txBox="1"/>
            <p:nvPr/>
          </p:nvSpPr>
          <p:spPr>
            <a:xfrm>
              <a:off x="2258491" y="51853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0" name="CuadroTexto 189"/>
            <p:cNvSpPr txBox="1"/>
            <p:nvPr/>
          </p:nvSpPr>
          <p:spPr>
            <a:xfrm>
              <a:off x="2475284" y="48172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1" name="CuadroTexto 190"/>
            <p:cNvSpPr txBox="1"/>
            <p:nvPr/>
          </p:nvSpPr>
          <p:spPr>
            <a:xfrm>
              <a:off x="1890923" y="531836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2" name="CuadroTexto 191"/>
            <p:cNvSpPr txBox="1"/>
            <p:nvPr/>
          </p:nvSpPr>
          <p:spPr>
            <a:xfrm>
              <a:off x="849150" y="533604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3" name="CuadroTexto 192"/>
            <p:cNvSpPr txBox="1"/>
            <p:nvPr/>
          </p:nvSpPr>
          <p:spPr>
            <a:xfrm>
              <a:off x="978855" y="476473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4" name="CuadroTexto 193"/>
            <p:cNvSpPr txBox="1"/>
            <p:nvPr/>
          </p:nvSpPr>
          <p:spPr>
            <a:xfrm>
              <a:off x="1115149" y="538544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5" name="CuadroTexto 194"/>
            <p:cNvSpPr txBox="1"/>
            <p:nvPr/>
          </p:nvSpPr>
          <p:spPr>
            <a:xfrm>
              <a:off x="1377087" y="52474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6" name="CuadroTexto 195"/>
            <p:cNvSpPr txBox="1"/>
            <p:nvPr/>
          </p:nvSpPr>
          <p:spPr>
            <a:xfrm>
              <a:off x="1654457" y="52666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7" name="CuadroTexto 196"/>
            <p:cNvSpPr txBox="1"/>
            <p:nvPr/>
          </p:nvSpPr>
          <p:spPr>
            <a:xfrm>
              <a:off x="2118835" y="544866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8" name="CuadroTexto 197"/>
            <p:cNvSpPr txBox="1"/>
            <p:nvPr/>
          </p:nvSpPr>
          <p:spPr>
            <a:xfrm>
              <a:off x="1777101" y="56444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199" name="CuadroTexto 198"/>
            <p:cNvSpPr txBox="1"/>
            <p:nvPr/>
          </p:nvSpPr>
          <p:spPr>
            <a:xfrm>
              <a:off x="1290124" y="565280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0" name="CuadroTexto 199"/>
            <p:cNvSpPr txBox="1"/>
            <p:nvPr/>
          </p:nvSpPr>
          <p:spPr>
            <a:xfrm>
              <a:off x="1836062" y="39956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1" name="CuadroTexto 200"/>
            <p:cNvSpPr txBox="1"/>
            <p:nvPr/>
          </p:nvSpPr>
          <p:spPr>
            <a:xfrm>
              <a:off x="2071089" y="408734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2" name="CuadroTexto 201"/>
            <p:cNvSpPr txBox="1"/>
            <p:nvPr/>
          </p:nvSpPr>
          <p:spPr>
            <a:xfrm>
              <a:off x="784917" y="410145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3" name="CuadroTexto 202"/>
            <p:cNvSpPr txBox="1"/>
            <p:nvPr/>
          </p:nvSpPr>
          <p:spPr>
            <a:xfrm>
              <a:off x="1098083" y="43680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4" name="CuadroTexto 203"/>
            <p:cNvSpPr txBox="1"/>
            <p:nvPr/>
          </p:nvSpPr>
          <p:spPr>
            <a:xfrm>
              <a:off x="1863604" y="49659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5" name="CuadroTexto 204"/>
            <p:cNvSpPr txBox="1"/>
            <p:nvPr/>
          </p:nvSpPr>
          <p:spPr>
            <a:xfrm>
              <a:off x="671143" y="50333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6" name="CuadroTexto 205"/>
            <p:cNvSpPr txBox="1"/>
            <p:nvPr/>
          </p:nvSpPr>
          <p:spPr>
            <a:xfrm>
              <a:off x="1759397" y="439540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7" name="CuadroTexto 206"/>
            <p:cNvSpPr txBox="1"/>
            <p:nvPr/>
          </p:nvSpPr>
          <p:spPr>
            <a:xfrm>
              <a:off x="1191148" y="392773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8" name="CuadroTexto 207"/>
            <p:cNvSpPr txBox="1"/>
            <p:nvPr/>
          </p:nvSpPr>
          <p:spPr>
            <a:xfrm>
              <a:off x="1514801" y="5482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09" name="CuadroTexto 208"/>
            <p:cNvSpPr txBox="1"/>
            <p:nvPr/>
          </p:nvSpPr>
          <p:spPr>
            <a:xfrm>
              <a:off x="1766077" y="545117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210" name="CuadroTexto 209"/>
            <p:cNvSpPr txBox="1"/>
            <p:nvPr/>
          </p:nvSpPr>
          <p:spPr>
            <a:xfrm>
              <a:off x="1944684" y="4523682"/>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grpSp>
      <p:sp>
        <p:nvSpPr>
          <p:cNvPr id="215" name="CuadroTexto 214"/>
          <p:cNvSpPr txBox="1"/>
          <p:nvPr/>
        </p:nvSpPr>
        <p:spPr>
          <a:xfrm>
            <a:off x="5043964" y="633202"/>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216" name="Elipse 215"/>
          <p:cNvSpPr/>
          <p:nvPr/>
        </p:nvSpPr>
        <p:spPr>
          <a:xfrm rot="2954076">
            <a:off x="1257738" y="4526951"/>
            <a:ext cx="636673" cy="10172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rmAutofit/>
          </a:bodyPr>
          <a:lstStyle/>
          <a:p>
            <a:pPr algn="ctr"/>
            <a:endParaRPr lang="en-US" dirty="0"/>
          </a:p>
        </p:txBody>
      </p:sp>
      <p:sp>
        <p:nvSpPr>
          <p:cNvPr id="217" name="Arco 216"/>
          <p:cNvSpPr/>
          <p:nvPr/>
        </p:nvSpPr>
        <p:spPr>
          <a:xfrm>
            <a:off x="3280619" y="5824887"/>
            <a:ext cx="2052000" cy="72000"/>
          </a:xfrm>
          <a:prstGeom prst="arc">
            <a:avLst>
              <a:gd name="adj1" fmla="val 10790898"/>
              <a:gd name="adj2" fmla="val 0"/>
            </a:avLst>
          </a:prstGeom>
          <a:ln>
            <a:solidFill>
              <a:schemeClr val="accent5">
                <a:alpha val="50000"/>
              </a:schemeClr>
            </a:solidFill>
            <a:prstDash val="sysDot"/>
            <a:tailEnd type="triangl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218" name="CuadroTexto 217"/>
          <p:cNvSpPr txBox="1"/>
          <p:nvPr/>
        </p:nvSpPr>
        <p:spPr>
          <a:xfrm>
            <a:off x="3814138" y="5491019"/>
            <a:ext cx="522900" cy="369332"/>
          </a:xfrm>
          <a:prstGeom prst="rect">
            <a:avLst/>
          </a:prstGeom>
          <a:noFill/>
        </p:spPr>
        <p:txBody>
          <a:bodyPr wrap="none" rtlCol="0">
            <a:spAutoFit/>
          </a:bodyPr>
          <a:lstStyle/>
          <a:p>
            <a:pPr algn="ctr"/>
            <a:r>
              <a:rPr lang="en-US" dirty="0" smtClean="0">
                <a:solidFill>
                  <a:schemeClr val="accent5">
                    <a:alpha val="70000"/>
                  </a:schemeClr>
                </a:solidFill>
                <a:latin typeface="Cambria" panose="02040503050406030204" pitchFamily="18" charset="0"/>
              </a:rPr>
              <a:t>x+?</a:t>
            </a:r>
            <a:endParaRPr lang="en-US" dirty="0">
              <a:solidFill>
                <a:schemeClr val="accent5">
                  <a:alpha val="70000"/>
                </a:schemeClr>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20" name="CuadroTexto 219"/>
              <p:cNvSpPr txBox="1"/>
              <p:nvPr/>
            </p:nvSpPr>
            <p:spPr>
              <a:xfrm>
                <a:off x="2899338" y="6089993"/>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=00</m:t>
                      </m:r>
                    </m:oMath>
                  </m:oMathPara>
                </a14:m>
                <a:endParaRPr lang="en-US" sz="1600" dirty="0"/>
              </a:p>
            </p:txBody>
          </p:sp>
        </mc:Choice>
        <mc:Fallback xmlns="">
          <p:sp>
            <p:nvSpPr>
              <p:cNvPr id="220" name="CuadroTexto 219"/>
              <p:cNvSpPr txBox="1">
                <a:spLocks noRot="1" noChangeAspect="1" noMove="1" noResize="1" noEditPoints="1" noAdjustHandles="1" noChangeArrowheads="1" noChangeShapeType="1" noTextEdit="1"/>
              </p:cNvSpPr>
              <p:nvPr/>
            </p:nvSpPr>
            <p:spPr>
              <a:xfrm>
                <a:off x="2899338" y="6089993"/>
                <a:ext cx="755207" cy="246221"/>
              </a:xfrm>
              <a:prstGeom prst="rect">
                <a:avLst/>
              </a:prstGeom>
              <a:blipFill rotWithShape="0">
                <a:blip r:embed="rId12"/>
                <a:stretch>
                  <a:fillRect l="-6504" r="-4878"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CuadroTexto 220"/>
              <p:cNvSpPr txBox="1"/>
              <p:nvPr/>
            </p:nvSpPr>
            <p:spPr>
              <a:xfrm>
                <a:off x="2910557" y="6282775"/>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m:t>
                      </m:r>
                      <m:r>
                        <a:rPr lang="es-ES" sz="1600" b="0" i="0" smtClean="0">
                          <a:latin typeface="Cambria Math" panose="02040503050406030204" pitchFamily="18" charset="0"/>
                        </a:rPr>
                        <m:t>0</m:t>
                      </m:r>
                    </m:oMath>
                  </m:oMathPara>
                </a14:m>
                <a:endParaRPr lang="en-US" sz="1600" dirty="0"/>
              </a:p>
            </p:txBody>
          </p:sp>
        </mc:Choice>
        <mc:Fallback xmlns="">
          <p:sp>
            <p:nvSpPr>
              <p:cNvPr id="221" name="CuadroTexto 220"/>
              <p:cNvSpPr txBox="1">
                <a:spLocks noRot="1" noChangeAspect="1" noMove="1" noResize="1" noEditPoints="1" noAdjustHandles="1" noChangeArrowheads="1" noChangeShapeType="1" noTextEdit="1"/>
              </p:cNvSpPr>
              <p:nvPr/>
            </p:nvSpPr>
            <p:spPr>
              <a:xfrm>
                <a:off x="2910557" y="6282775"/>
                <a:ext cx="745589" cy="246221"/>
              </a:xfrm>
              <a:prstGeom prst="rect">
                <a:avLst/>
              </a:prstGeom>
              <a:blipFill rotWithShape="0">
                <a:blip r:embed="rId13"/>
                <a:stretch>
                  <a:fillRect l="-6504" r="-4878" b="-25000"/>
                </a:stretch>
              </a:blipFill>
            </p:spPr>
            <p:txBody>
              <a:bodyPr/>
              <a:lstStyle/>
              <a:p>
                <a:r>
                  <a:rPr lang="en-US">
                    <a:noFill/>
                  </a:rPr>
                  <a:t> </a:t>
                </a:r>
              </a:p>
            </p:txBody>
          </p:sp>
        </mc:Fallback>
      </mc:AlternateContent>
      <p:sp>
        <p:nvSpPr>
          <p:cNvPr id="7" name="CuadroTexto 6"/>
          <p:cNvSpPr txBox="1"/>
          <p:nvPr/>
        </p:nvSpPr>
        <p:spPr>
          <a:xfrm>
            <a:off x="5925525" y="4635445"/>
            <a:ext cx="2801246" cy="923330"/>
          </a:xfrm>
          <a:prstGeom prst="rect">
            <a:avLst/>
          </a:prstGeom>
          <a:solidFill>
            <a:schemeClr val="bg1">
              <a:alpha val="15000"/>
            </a:schemeClr>
          </a:solidFill>
        </p:spPr>
        <p:txBody>
          <a:bodyPr wrap="square" rtlCol="0">
            <a:spAutoFit/>
          </a:bodyPr>
          <a:lstStyle/>
          <a:p>
            <a:pPr algn="just"/>
            <a:r>
              <a:rPr lang="en-US" dirty="0" smtClean="0"/>
              <a:t>Select a </a:t>
            </a:r>
            <a:r>
              <a:rPr lang="en-US" dirty="0" smtClean="0">
                <a:solidFill>
                  <a:schemeClr val="accent4"/>
                </a:solidFill>
              </a:rPr>
              <a:t>subset</a:t>
            </a:r>
            <a:r>
              <a:rPr lang="en-US" dirty="0" smtClean="0"/>
              <a:t> of </a:t>
            </a:r>
            <a:r>
              <a:rPr lang="en-US" i="1" dirty="0" smtClean="0"/>
              <a:t>input transition</a:t>
            </a:r>
            <a:r>
              <a:rPr lang="en-US" dirty="0" smtClean="0"/>
              <a:t> arcs that satisfy all behavioral properties</a:t>
            </a:r>
            <a:endParaRPr lang="en-US" dirty="0"/>
          </a:p>
        </p:txBody>
      </p:sp>
      <p:sp>
        <p:nvSpPr>
          <p:cNvPr id="8" name="CuadroTexto 7"/>
          <p:cNvSpPr txBox="1"/>
          <p:nvPr/>
        </p:nvSpPr>
        <p:spPr>
          <a:xfrm>
            <a:off x="1157785" y="4804426"/>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a:t>
            </a:r>
            <a:endParaRPr lang="en-US" sz="1200" dirty="0">
              <a:solidFill>
                <a:schemeClr val="bg1"/>
              </a:solidFill>
            </a:endParaRPr>
          </a:p>
        </p:txBody>
      </p:sp>
      <p:sp>
        <p:nvSpPr>
          <p:cNvPr id="6" name="Forma libre 5"/>
          <p:cNvSpPr/>
          <p:nvPr/>
        </p:nvSpPr>
        <p:spPr>
          <a:xfrm>
            <a:off x="4981168" y="2209193"/>
            <a:ext cx="1463040" cy="385958"/>
          </a:xfrm>
          <a:custGeom>
            <a:avLst/>
            <a:gdLst>
              <a:gd name="connsiteX0" fmla="*/ 0 w 1463040"/>
              <a:gd name="connsiteY0" fmla="*/ 352117 h 385958"/>
              <a:gd name="connsiteX1" fmla="*/ 422030 w 1463040"/>
              <a:gd name="connsiteY1" fmla="*/ 352117 h 385958"/>
              <a:gd name="connsiteX2" fmla="*/ 717452 w 1463040"/>
              <a:gd name="connsiteY2" fmla="*/ 424 h 385958"/>
              <a:gd name="connsiteX3" fmla="*/ 1012874 w 1463040"/>
              <a:gd name="connsiteY3" fmla="*/ 281778 h 385958"/>
              <a:gd name="connsiteX4" fmla="*/ 1463040 w 1463040"/>
              <a:gd name="connsiteY4" fmla="*/ 352117 h 38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385958">
                <a:moveTo>
                  <a:pt x="0" y="352117"/>
                </a:moveTo>
                <a:cubicBezTo>
                  <a:pt x="151227" y="381425"/>
                  <a:pt x="302455" y="410733"/>
                  <a:pt x="422030" y="352117"/>
                </a:cubicBezTo>
                <a:cubicBezTo>
                  <a:pt x="541605" y="293501"/>
                  <a:pt x="618978" y="12147"/>
                  <a:pt x="717452" y="424"/>
                </a:cubicBezTo>
                <a:cubicBezTo>
                  <a:pt x="815926" y="-11299"/>
                  <a:pt x="888609" y="223162"/>
                  <a:pt x="1012874" y="281778"/>
                </a:cubicBezTo>
                <a:cubicBezTo>
                  <a:pt x="1137139" y="340393"/>
                  <a:pt x="1355188" y="347428"/>
                  <a:pt x="1463040" y="35211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435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1000"/>
                                        <p:tgtEl>
                                          <p:spTgt spid="35"/>
                                        </p:tgtEl>
                                      </p:cBhvr>
                                    </p:animEffect>
                                    <p:set>
                                      <p:cBhvr>
                                        <p:cTn id="10" dur="1" fill="hold">
                                          <p:stCondLst>
                                            <p:cond delay="999"/>
                                          </p:stCondLst>
                                        </p:cTn>
                                        <p:tgtEl>
                                          <p:spTgt spid="3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80"/>
                                        </p:tgtEl>
                                        <p:attrNameLst>
                                          <p:attrName>style.visibility</p:attrName>
                                        </p:attrNameLst>
                                      </p:cBhvr>
                                      <p:to>
                                        <p:strVal val="visible"/>
                                      </p:to>
                                    </p:set>
                                    <p:animEffect transition="in" filter="wipe(left)">
                                      <p:cBhvr>
                                        <p:cTn id="21" dur="500"/>
                                        <p:tgtEl>
                                          <p:spTgt spid="680"/>
                                        </p:tgtEl>
                                      </p:cBhvr>
                                    </p:animEffect>
                                  </p:childTnLst>
                                </p:cTn>
                              </p:par>
                              <p:par>
                                <p:cTn id="22" presetID="22" presetClass="entr" presetSubtype="8" fill="hold" nodeType="withEffect">
                                  <p:stCondLst>
                                    <p:cond delay="0"/>
                                  </p:stCondLst>
                                  <p:childTnLst>
                                    <p:set>
                                      <p:cBhvr>
                                        <p:cTn id="23" dur="1" fill="hold">
                                          <p:stCondLst>
                                            <p:cond delay="0"/>
                                          </p:stCondLst>
                                        </p:cTn>
                                        <p:tgtEl>
                                          <p:spTgt spid="683"/>
                                        </p:tgtEl>
                                        <p:attrNameLst>
                                          <p:attrName>style.visibility</p:attrName>
                                        </p:attrNameLst>
                                      </p:cBhvr>
                                      <p:to>
                                        <p:strVal val="visible"/>
                                      </p:to>
                                    </p:set>
                                    <p:animEffect transition="in" filter="wipe(left)">
                                      <p:cBhvr>
                                        <p:cTn id="24" dur="500"/>
                                        <p:tgtEl>
                                          <p:spTgt spid="683"/>
                                        </p:tgtEl>
                                      </p:cBhvr>
                                    </p:animEffect>
                                  </p:childTnLst>
                                </p:cTn>
                              </p:par>
                              <p:par>
                                <p:cTn id="25" presetID="7" presetClass="emph" presetSubtype="2" fill="hold" nodeType="withEffect">
                                  <p:stCondLst>
                                    <p:cond delay="0"/>
                                  </p:stCondLst>
                                  <p:childTnLst>
                                    <p:animClr clrSpc="rgb" dir="cw">
                                      <p:cBhvr>
                                        <p:cTn id="26" dur="500" fill="hold"/>
                                        <p:tgtEl>
                                          <p:spTgt spid="661"/>
                                        </p:tgtEl>
                                        <p:attrNameLst>
                                          <p:attrName>stroke.color</p:attrName>
                                        </p:attrNameLst>
                                      </p:cBhvr>
                                      <p:to>
                                        <a:srgbClr val="F79646"/>
                                      </p:to>
                                    </p:animClr>
                                    <p:set>
                                      <p:cBhvr>
                                        <p:cTn id="27" dur="500" fill="hold"/>
                                        <p:tgtEl>
                                          <p:spTgt spid="66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660"/>
                                        </p:tgtEl>
                                        <p:attrNameLst>
                                          <p:attrName>fillcolor</p:attrName>
                                        </p:attrNameLst>
                                      </p:cBhvr>
                                      <p:to>
                                        <a:srgbClr val="FFFFFF"/>
                                      </p:to>
                                    </p:animClr>
                                    <p:set>
                                      <p:cBhvr>
                                        <p:cTn id="30" dur="500" fill="hold"/>
                                        <p:tgtEl>
                                          <p:spTgt spid="660"/>
                                        </p:tgtEl>
                                        <p:attrNameLst>
                                          <p:attrName>fill.type</p:attrName>
                                        </p:attrNameLst>
                                      </p:cBhvr>
                                      <p:to>
                                        <p:strVal val="solid"/>
                                      </p:to>
                                    </p:set>
                                    <p:set>
                                      <p:cBhvr>
                                        <p:cTn id="31" dur="500" fill="hold"/>
                                        <p:tgtEl>
                                          <p:spTgt spid="660"/>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659"/>
                                        </p:tgtEl>
                                        <p:attrNameLst>
                                          <p:attrName>fillcolor</p:attrName>
                                        </p:attrNameLst>
                                      </p:cBhvr>
                                      <p:to>
                                        <a:srgbClr val="F79646"/>
                                      </p:to>
                                    </p:animClr>
                                    <p:set>
                                      <p:cBhvr>
                                        <p:cTn id="34" dur="500" fill="hold"/>
                                        <p:tgtEl>
                                          <p:spTgt spid="659"/>
                                        </p:tgtEl>
                                        <p:attrNameLst>
                                          <p:attrName>fill.type</p:attrName>
                                        </p:attrNameLst>
                                      </p:cBhvr>
                                      <p:to>
                                        <p:strVal val="solid"/>
                                      </p:to>
                                    </p:set>
                                    <p:set>
                                      <p:cBhvr>
                                        <p:cTn id="35" dur="500" fill="hold"/>
                                        <p:tgtEl>
                                          <p:spTgt spid="659"/>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500" fill="hold"/>
                                        <p:tgtEl>
                                          <p:spTgt spid="667"/>
                                        </p:tgtEl>
                                        <p:attrNameLst>
                                          <p:attrName>stroke.color</p:attrName>
                                        </p:attrNameLst>
                                      </p:cBhvr>
                                      <p:to>
                                        <a:srgbClr val="4BACC6"/>
                                      </p:to>
                                    </p:animClr>
                                    <p:set>
                                      <p:cBhvr>
                                        <p:cTn id="40" dur="500" fill="hold"/>
                                        <p:tgtEl>
                                          <p:spTgt spid="667"/>
                                        </p:tgtEl>
                                        <p:attrNameLst>
                                          <p:attrName>stroke.on</p:attrName>
                                        </p:attrNameLst>
                                      </p:cBhvr>
                                      <p:to>
                                        <p:strVal val="true"/>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66"/>
                                        </p:tgtEl>
                                        <p:attrNameLst>
                                          <p:attrName>style.visibility</p:attrName>
                                        </p:attrNameLst>
                                      </p:cBhvr>
                                      <p:to>
                                        <p:strVal val="visible"/>
                                      </p:to>
                                    </p:set>
                                    <p:animEffect transition="in" filter="wipe(left)">
                                      <p:cBhvr>
                                        <p:cTn id="44" dur="500"/>
                                        <p:tgtEl>
                                          <p:spTgt spid="16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wipe(left)">
                                      <p:cBhvr>
                                        <p:cTn id="49" dur="500"/>
                                        <p:tgtEl>
                                          <p:spTgt spid="167"/>
                                        </p:tgtEl>
                                      </p:cBhvr>
                                    </p:animEffect>
                                  </p:childTnLst>
                                </p:cTn>
                              </p:par>
                              <p:par>
                                <p:cTn id="50" presetID="7" presetClass="emph" presetSubtype="2" fill="hold" nodeType="withEffect">
                                  <p:stCondLst>
                                    <p:cond delay="0"/>
                                  </p:stCondLst>
                                  <p:childTnLst>
                                    <p:animClr clrSpc="rgb" dir="cw">
                                      <p:cBhvr>
                                        <p:cTn id="51" dur="500" fill="hold"/>
                                        <p:tgtEl>
                                          <p:spTgt spid="662"/>
                                        </p:tgtEl>
                                        <p:attrNameLst>
                                          <p:attrName>stroke.color</p:attrName>
                                        </p:attrNameLst>
                                      </p:cBhvr>
                                      <p:to>
                                        <a:srgbClr val="F79646"/>
                                      </p:to>
                                    </p:animClr>
                                    <p:set>
                                      <p:cBhvr>
                                        <p:cTn id="52" dur="500" fill="hold"/>
                                        <p:tgtEl>
                                          <p:spTgt spid="662"/>
                                        </p:tgtEl>
                                        <p:attrNameLst>
                                          <p:attrName>stroke.on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659"/>
                                        </p:tgtEl>
                                        <p:attrNameLst>
                                          <p:attrName>fillcolor</p:attrName>
                                        </p:attrNameLst>
                                      </p:cBhvr>
                                      <p:to>
                                        <a:srgbClr val="FFFFFF"/>
                                      </p:to>
                                    </p:animClr>
                                    <p:set>
                                      <p:cBhvr>
                                        <p:cTn id="55" dur="500" fill="hold"/>
                                        <p:tgtEl>
                                          <p:spTgt spid="659"/>
                                        </p:tgtEl>
                                        <p:attrNameLst>
                                          <p:attrName>fill.type</p:attrName>
                                        </p:attrNameLst>
                                      </p:cBhvr>
                                      <p:to>
                                        <p:strVal val="solid"/>
                                      </p:to>
                                    </p:set>
                                    <p:set>
                                      <p:cBhvr>
                                        <p:cTn id="56" dur="500" fill="hold"/>
                                        <p:tgtEl>
                                          <p:spTgt spid="659"/>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660"/>
                                        </p:tgtEl>
                                        <p:attrNameLst>
                                          <p:attrName>fillcolor</p:attrName>
                                        </p:attrNameLst>
                                      </p:cBhvr>
                                      <p:to>
                                        <a:srgbClr val="F79646"/>
                                      </p:to>
                                    </p:animClr>
                                    <p:set>
                                      <p:cBhvr>
                                        <p:cTn id="59" dur="500" fill="hold"/>
                                        <p:tgtEl>
                                          <p:spTgt spid="660"/>
                                        </p:tgtEl>
                                        <p:attrNameLst>
                                          <p:attrName>fill.type</p:attrName>
                                        </p:attrNameLst>
                                      </p:cBhvr>
                                      <p:to>
                                        <p:strVal val="solid"/>
                                      </p:to>
                                    </p:set>
                                    <p:set>
                                      <p:cBhvr>
                                        <p:cTn id="60" dur="500" fill="hold"/>
                                        <p:tgtEl>
                                          <p:spTgt spid="660"/>
                                        </p:tgtEl>
                                        <p:attrNameLst>
                                          <p:attrName>fill.on</p:attrName>
                                        </p:attrNameLst>
                                      </p:cBhvr>
                                      <p:to>
                                        <p:strVal val="true"/>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17"/>
                                        </p:tgtEl>
                                        <p:attrNameLst>
                                          <p:attrName>style.visibility</p:attrName>
                                        </p:attrNameLst>
                                      </p:cBhvr>
                                      <p:to>
                                        <p:strVal val="visible"/>
                                      </p:to>
                                    </p:set>
                                    <p:animEffect transition="in" filter="fade">
                                      <p:cBhvr>
                                        <p:cTn id="64" dur="500"/>
                                        <p:tgtEl>
                                          <p:spTgt spid="2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8"/>
                                        </p:tgtEl>
                                        <p:attrNameLst>
                                          <p:attrName>style.visibility</p:attrName>
                                        </p:attrNameLst>
                                      </p:cBhvr>
                                      <p:to>
                                        <p:strVal val="visible"/>
                                      </p:to>
                                    </p:set>
                                    <p:animEffect transition="in" filter="fade">
                                      <p:cBhvr>
                                        <p:cTn id="67" dur="500"/>
                                        <p:tgtEl>
                                          <p:spTgt spid="2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par>
                                <p:cTn id="75" presetID="9" presetClass="emph" presetSubtype="0" nodeType="withEffect">
                                  <p:stCondLst>
                                    <p:cond delay="0"/>
                                  </p:stCondLst>
                                  <p:childTnLst>
                                    <p:set>
                                      <p:cBhvr rctx="PPT">
                                        <p:cTn id="76" dur="indefinite"/>
                                        <p:tgtEl>
                                          <p:spTgt spid="166"/>
                                        </p:tgtEl>
                                        <p:attrNameLst>
                                          <p:attrName>style.opacity</p:attrName>
                                        </p:attrNameLst>
                                      </p:cBhvr>
                                      <p:to>
                                        <p:strVal val="0.5"/>
                                      </p:to>
                                    </p:set>
                                    <p:animEffect filter="image" prLst="opacity: 0.5">
                                      <p:cBhvr rctx="IE">
                                        <p:cTn id="77" dur="indefinite"/>
                                        <p:tgtEl>
                                          <p:spTgt spid="1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86"/>
                                        </p:tgtEl>
                                        <p:attrNameLst>
                                          <p:attrName>style.visibility</p:attrName>
                                        </p:attrNameLst>
                                      </p:cBhvr>
                                      <p:to>
                                        <p:strVal val="visible"/>
                                      </p:to>
                                    </p:set>
                                    <p:animEffect transition="in" filter="fade">
                                      <p:cBhvr>
                                        <p:cTn id="82" dur="500"/>
                                        <p:tgtEl>
                                          <p:spTgt spid="68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5"/>
                                        </p:tgtEl>
                                        <p:attrNameLst>
                                          <p:attrName>style.visibility</p:attrName>
                                        </p:attrNameLst>
                                      </p:cBhvr>
                                      <p:to>
                                        <p:strVal val="visible"/>
                                      </p:to>
                                    </p:set>
                                    <p:animEffect transition="in" filter="fade">
                                      <p:cBhvr>
                                        <p:cTn id="85" dur="500"/>
                                        <p:tgtEl>
                                          <p:spTgt spid="2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1"/>
                                        </p:tgtEl>
                                        <p:attrNameLst>
                                          <p:attrName>style.visibility</p:attrName>
                                        </p:attrNameLst>
                                      </p:cBhvr>
                                      <p:to>
                                        <p:strVal val="visible"/>
                                      </p:to>
                                    </p:set>
                                    <p:animEffect transition="in" filter="fade">
                                      <p:cBhvr>
                                        <p:cTn id="90" dur="500"/>
                                        <p:tgtEl>
                                          <p:spTgt spid="171"/>
                                        </p:tgtEl>
                                      </p:cBhvr>
                                    </p:animEffect>
                                  </p:childTnLst>
                                </p:cTn>
                              </p:par>
                              <p:par>
                                <p:cTn id="91" presetID="10" presetClass="entr" presetSubtype="0" fill="hold" nodeType="with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fade">
                                      <p:cBhvr>
                                        <p:cTn id="93" dur="500"/>
                                        <p:tgtEl>
                                          <p:spTgt spid="174"/>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216"/>
                                        </p:tgtEl>
                                        <p:attrNameLst>
                                          <p:attrName>style.visibility</p:attrName>
                                        </p:attrNameLst>
                                      </p:cBhvr>
                                      <p:to>
                                        <p:strVal val="visible"/>
                                      </p:to>
                                    </p:set>
                                    <p:animEffect transition="in" filter="diamond(in)">
                                      <p:cBhvr>
                                        <p:cTn id="98" dur="500"/>
                                        <p:tgtEl>
                                          <p:spTgt spid="21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par>
                                <p:cTn id="102" presetID="10" presetClass="exit" presetSubtype="0" fill="hold" grpId="1" nodeType="withEffect">
                                  <p:stCondLst>
                                    <p:cond delay="0"/>
                                  </p:stCondLst>
                                  <p:childTnLst>
                                    <p:animEffect transition="out" filter="fade">
                                      <p:cBhvr>
                                        <p:cTn id="103" dur="500"/>
                                        <p:tgtEl>
                                          <p:spTgt spid="217"/>
                                        </p:tgtEl>
                                      </p:cBhvr>
                                    </p:animEffect>
                                    <p:set>
                                      <p:cBhvr>
                                        <p:cTn id="104" dur="1" fill="hold">
                                          <p:stCondLst>
                                            <p:cond delay="499"/>
                                          </p:stCondLst>
                                        </p:cTn>
                                        <p:tgtEl>
                                          <p:spTgt spid="21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18"/>
                                        </p:tgtEl>
                                      </p:cBhvr>
                                    </p:animEffect>
                                    <p:set>
                                      <p:cBhvr>
                                        <p:cTn id="107" dur="1" fill="hold">
                                          <p:stCondLst>
                                            <p:cond delay="499"/>
                                          </p:stCondLst>
                                        </p:cTn>
                                        <p:tgtEl>
                                          <p:spTgt spid="218"/>
                                        </p:tgtEl>
                                        <p:attrNameLst>
                                          <p:attrName>style.visibility</p:attrName>
                                        </p:attrNameLst>
                                      </p:cBhvr>
                                      <p:to>
                                        <p:strVal val="hidden"/>
                                      </p:to>
                                    </p:set>
                                  </p:childTnLst>
                                </p:cTn>
                              </p:par>
                            </p:childTnLst>
                          </p:cTn>
                        </p:par>
                        <p:par>
                          <p:cTn id="108" fill="hold">
                            <p:stCondLst>
                              <p:cond delay="500"/>
                            </p:stCondLst>
                            <p:childTnLst>
                              <p:par>
                                <p:cTn id="109" presetID="10" presetClass="exit" presetSubtype="0" fill="hold" grpId="0" nodeType="afterEffect">
                                  <p:stCondLst>
                                    <p:cond delay="0"/>
                                  </p:stCondLst>
                                  <p:childTnLst>
                                    <p:animEffect transition="out" filter="fade">
                                      <p:cBhvr>
                                        <p:cTn id="110" dur="500"/>
                                        <p:tgtEl>
                                          <p:spTgt spid="662"/>
                                        </p:tgtEl>
                                      </p:cBhvr>
                                    </p:animEffect>
                                    <p:set>
                                      <p:cBhvr>
                                        <p:cTn id="111" dur="1" fill="hold">
                                          <p:stCondLst>
                                            <p:cond delay="499"/>
                                          </p:stCondLst>
                                        </p:cTn>
                                        <p:tgtEl>
                                          <p:spTgt spid="66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686"/>
                                        </p:tgtEl>
                                      </p:cBhvr>
                                    </p:animEffect>
                                    <p:set>
                                      <p:cBhvr>
                                        <p:cTn id="114" dur="1" fill="hold">
                                          <p:stCondLst>
                                            <p:cond delay="499"/>
                                          </p:stCondLst>
                                        </p:cTn>
                                        <p:tgtEl>
                                          <p:spTgt spid="686"/>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670"/>
                                        </p:tgtEl>
                                      </p:cBhvr>
                                    </p:animEffect>
                                    <p:set>
                                      <p:cBhvr>
                                        <p:cTn id="117" dur="1" fill="hold">
                                          <p:stCondLst>
                                            <p:cond delay="499"/>
                                          </p:stCondLst>
                                        </p:cTn>
                                        <p:tgtEl>
                                          <p:spTgt spid="670"/>
                                        </p:tgtEl>
                                        <p:attrNameLst>
                                          <p:attrName>style.visibility</p:attrName>
                                        </p:attrNameLst>
                                      </p:cBhvr>
                                      <p:to>
                                        <p:strVal val="hidden"/>
                                      </p:to>
                                    </p:set>
                                  </p:childTnLst>
                                </p:cTn>
                              </p:par>
                            </p:childTnLst>
                          </p:cTn>
                        </p:par>
                        <p:par>
                          <p:cTn id="118" fill="hold">
                            <p:stCondLst>
                              <p:cond delay="1000"/>
                            </p:stCondLst>
                            <p:childTnLst>
                              <p:par>
                                <p:cTn id="119" presetID="10" presetClass="exit" presetSubtype="0" fill="hold" grpId="0" nodeType="afterEffect">
                                  <p:stCondLst>
                                    <p:cond delay="0"/>
                                  </p:stCondLst>
                                  <p:childTnLst>
                                    <p:animEffect transition="out" filter="fade">
                                      <p:cBhvr>
                                        <p:cTn id="120" dur="500"/>
                                        <p:tgtEl>
                                          <p:spTgt spid="671"/>
                                        </p:tgtEl>
                                      </p:cBhvr>
                                    </p:animEffect>
                                    <p:set>
                                      <p:cBhvr>
                                        <p:cTn id="121" dur="1" fill="hold">
                                          <p:stCondLst>
                                            <p:cond delay="499"/>
                                          </p:stCondLst>
                                        </p:cTn>
                                        <p:tgtEl>
                                          <p:spTgt spid="671"/>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665"/>
                                        </p:tgtEl>
                                      </p:cBhvr>
                                    </p:animEffect>
                                    <p:set>
                                      <p:cBhvr>
                                        <p:cTn id="124" dur="1" fill="hold">
                                          <p:stCondLst>
                                            <p:cond delay="499"/>
                                          </p:stCondLst>
                                        </p:cTn>
                                        <p:tgtEl>
                                          <p:spTgt spid="665"/>
                                        </p:tgtEl>
                                        <p:attrNameLst>
                                          <p:attrName>style.visibility</p:attrName>
                                        </p:attrNameLst>
                                      </p:cBhvr>
                                      <p:to>
                                        <p:strVal val="hidden"/>
                                      </p:to>
                                    </p:set>
                                  </p:childTnLst>
                                </p:cTn>
                              </p:par>
                            </p:childTnLst>
                          </p:cTn>
                        </p:par>
                        <p:par>
                          <p:cTn id="125" fill="hold">
                            <p:stCondLst>
                              <p:cond delay="1500"/>
                            </p:stCondLst>
                            <p:childTnLst>
                              <p:par>
                                <p:cTn id="126" presetID="10" presetClass="exit" presetSubtype="0" fill="hold" grpId="1" nodeType="afterEffect">
                                  <p:stCondLst>
                                    <p:cond delay="0"/>
                                  </p:stCondLst>
                                  <p:childTnLst>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fade">
                                      <p:cBhvr>
                                        <p:cTn id="131" dur="500"/>
                                        <p:tgtEl>
                                          <p:spTgt spid="7"/>
                                        </p:tgtEl>
                                      </p:cBhvr>
                                    </p:animEffect>
                                  </p:childTnLst>
                                </p:cTn>
                              </p:par>
                            </p:childTnLst>
                          </p:cTn>
                        </p:par>
                        <p:par>
                          <p:cTn id="132" fill="hold">
                            <p:stCondLst>
                              <p:cond delay="2000"/>
                            </p:stCondLst>
                            <p:childTnLst>
                              <p:par>
                                <p:cTn id="133" presetID="7" presetClass="emph" presetSubtype="2" fill="hold" nodeType="afterEffect">
                                  <p:stCondLst>
                                    <p:cond delay="0"/>
                                  </p:stCondLst>
                                  <p:childTnLst>
                                    <p:animClr clrSpc="rgb" dir="cw">
                                      <p:cBhvr>
                                        <p:cTn id="134" dur="500" fill="hold"/>
                                        <p:tgtEl>
                                          <p:spTgt spid="661"/>
                                        </p:tgtEl>
                                        <p:attrNameLst>
                                          <p:attrName>stroke.color</p:attrName>
                                        </p:attrNameLst>
                                      </p:cBhvr>
                                      <p:to>
                                        <a:srgbClr val="8064A2"/>
                                      </p:to>
                                    </p:animClr>
                                    <p:set>
                                      <p:cBhvr>
                                        <p:cTn id="135" dur="500" fill="hold"/>
                                        <p:tgtEl>
                                          <p:spTgt spid="661"/>
                                        </p:tgtEl>
                                        <p:attrNameLst>
                                          <p:attrName>stroke.on</p:attrName>
                                        </p:attrNameLst>
                                      </p:cBhvr>
                                      <p:to>
                                        <p:strVal val="true"/>
                                      </p:to>
                                    </p:set>
                                  </p:childTnLst>
                                </p:cTn>
                              </p:par>
                              <p:par>
                                <p:cTn id="136" presetID="7" presetClass="emph" presetSubtype="2" fill="hold" nodeType="withEffect">
                                  <p:stCondLst>
                                    <p:cond delay="0"/>
                                  </p:stCondLst>
                                  <p:childTnLst>
                                    <p:animClr clrSpc="rgb" dir="cw">
                                      <p:cBhvr>
                                        <p:cTn id="137" dur="500" fill="hold"/>
                                        <p:tgtEl>
                                          <p:spTgt spid="667"/>
                                        </p:tgtEl>
                                        <p:attrNameLst>
                                          <p:attrName>stroke.color</p:attrName>
                                        </p:attrNameLst>
                                      </p:cBhvr>
                                      <p:to>
                                        <a:srgbClr val="8064A2"/>
                                      </p:to>
                                    </p:animClr>
                                    <p:set>
                                      <p:cBhvr>
                                        <p:cTn id="138" dur="500" fill="hold"/>
                                        <p:tgtEl>
                                          <p:spTgt spid="667"/>
                                        </p:tgtEl>
                                        <p:attrNameLst>
                                          <p:attrName>stroke.on</p:attrName>
                                        </p:attrNameLst>
                                      </p:cBhvr>
                                      <p:to>
                                        <p:strVal val="true"/>
                                      </p:to>
                                    </p:set>
                                  </p:childTnLst>
                                </p:cTn>
                              </p:par>
                              <p:par>
                                <p:cTn id="139" presetID="7" presetClass="emph" presetSubtype="2" fill="hold" nodeType="withEffect">
                                  <p:stCondLst>
                                    <p:cond delay="0"/>
                                  </p:stCondLst>
                                  <p:childTnLst>
                                    <p:animClr clrSpc="rgb" dir="cw">
                                      <p:cBhvr>
                                        <p:cTn id="140" dur="500" fill="hold"/>
                                        <p:tgtEl>
                                          <p:spTgt spid="666"/>
                                        </p:tgtEl>
                                        <p:attrNameLst>
                                          <p:attrName>stroke.color</p:attrName>
                                        </p:attrNameLst>
                                      </p:cBhvr>
                                      <p:to>
                                        <a:srgbClr val="8064A2"/>
                                      </p:to>
                                    </p:animClr>
                                    <p:set>
                                      <p:cBhvr>
                                        <p:cTn id="141" dur="500" fill="hold"/>
                                        <p:tgtEl>
                                          <p:spTgt spid="666"/>
                                        </p:tgtEl>
                                        <p:attrNameLst>
                                          <p:attrName>stroke.on</p:attrName>
                                        </p:attrNameLst>
                                      </p:cBhvr>
                                      <p:to>
                                        <p:strVal val="true"/>
                                      </p:to>
                                    </p:set>
                                  </p:childTnLst>
                                </p:cTn>
                              </p:par>
                              <p:par>
                                <p:cTn id="142" presetID="7" presetClass="emph" presetSubtype="2" fill="hold" nodeType="withEffect">
                                  <p:stCondLst>
                                    <p:cond delay="0"/>
                                  </p:stCondLst>
                                  <p:childTnLst>
                                    <p:animClr clrSpc="rgb" dir="cw">
                                      <p:cBhvr>
                                        <p:cTn id="143" dur="500" fill="hold"/>
                                        <p:tgtEl>
                                          <p:spTgt spid="668"/>
                                        </p:tgtEl>
                                        <p:attrNameLst>
                                          <p:attrName>stroke.color</p:attrName>
                                        </p:attrNameLst>
                                      </p:cBhvr>
                                      <p:to>
                                        <a:srgbClr val="8064A2"/>
                                      </p:to>
                                    </p:animClr>
                                    <p:set>
                                      <p:cBhvr>
                                        <p:cTn id="144" dur="500" fill="hold"/>
                                        <p:tgtEl>
                                          <p:spTgt spid="66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0" animBg="1"/>
      <p:bldP spid="665" grpId="0" animBg="1"/>
      <p:bldP spid="670" grpId="0"/>
      <p:bldP spid="671" grpId="0"/>
      <p:bldP spid="686" grpId="0"/>
      <p:bldP spid="686" grpId="1"/>
      <p:bldP spid="3" grpId="0" animBg="1"/>
      <p:bldP spid="3" grpId="1" animBg="1"/>
      <p:bldP spid="171" grpId="0" animBg="1"/>
      <p:bldP spid="215" grpId="0"/>
      <p:bldP spid="216" grpId="0" animBg="1"/>
      <p:bldP spid="217" grpId="0" animBg="1"/>
      <p:bldP spid="217" grpId="1" animBg="1"/>
      <p:bldP spid="218" grpId="0"/>
      <p:bldP spid="218" grpId="1"/>
      <p:bldP spid="220" grpId="0"/>
      <p:bldP spid="221" grpId="0"/>
      <p:bldP spid="7" grpId="0" animBg="1"/>
      <p:bldP spid="8"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Hazards under free environment</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7</a:t>
            </a:fld>
            <a:endParaRPr lang="en-US"/>
          </a:p>
        </p:txBody>
      </p:sp>
      <p:grpSp>
        <p:nvGrpSpPr>
          <p:cNvPr id="153" name="Grupo 152"/>
          <p:cNvGrpSpPr/>
          <p:nvPr/>
        </p:nvGrpSpPr>
        <p:grpSpPr>
          <a:xfrm>
            <a:off x="425003" y="1088653"/>
            <a:ext cx="2524259" cy="1599475"/>
            <a:chOff x="425003" y="1088653"/>
            <a:chExt cx="2524259" cy="1599475"/>
          </a:xfrm>
        </p:grpSpPr>
        <p:sp>
          <p:nvSpPr>
            <p:cNvPr id="155" name="Forma libre 154"/>
            <p:cNvSpPr/>
            <p:nvPr/>
          </p:nvSpPr>
          <p:spPr>
            <a:xfrm>
              <a:off x="425003" y="1095441"/>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6" name="CuadroTexto 155"/>
            <p:cNvSpPr txBox="1"/>
            <p:nvPr/>
          </p:nvSpPr>
          <p:spPr>
            <a:xfrm>
              <a:off x="757968" y="1088653"/>
              <a:ext cx="1858329" cy="369332"/>
            </a:xfrm>
            <a:prstGeom prst="rect">
              <a:avLst/>
            </a:prstGeom>
            <a:noFill/>
            <a:effectLst/>
          </p:spPr>
          <p:txBody>
            <a:bodyPr wrap="none" rtlCol="0">
              <a:spAutoFit/>
            </a:bodyPr>
            <a:lstStyle/>
            <a:p>
              <a:pPr algn="ctr"/>
              <a:r>
                <a:rPr lang="en-US" dirty="0" smtClean="0">
                  <a:solidFill>
                    <a:schemeClr val="bg1"/>
                  </a:solidFill>
                </a:rPr>
                <a:t>Free environment</a:t>
              </a:r>
              <a:endParaRPr lang="en-US" dirty="0">
                <a:solidFill>
                  <a:schemeClr val="bg1"/>
                </a:solidFill>
              </a:endParaRPr>
            </a:p>
          </p:txBody>
        </p:sp>
      </p:grpSp>
      <p:grpSp>
        <p:nvGrpSpPr>
          <p:cNvPr id="157" name="Grupo 156"/>
          <p:cNvGrpSpPr/>
          <p:nvPr/>
        </p:nvGrpSpPr>
        <p:grpSpPr>
          <a:xfrm>
            <a:off x="457200" y="1516140"/>
            <a:ext cx="2462026" cy="1169853"/>
            <a:chOff x="611460" y="2060848"/>
            <a:chExt cx="2462026" cy="1169853"/>
          </a:xfrm>
        </p:grpSpPr>
        <p:cxnSp>
          <p:nvCxnSpPr>
            <p:cNvPr id="158" name="Conector recto 157"/>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159" name="Triángulo isósceles 158"/>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0" name="Conector recto 159"/>
            <p:cNvCxnSpPr>
              <a:endCxn id="159"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161" name="Conector recto 160"/>
            <p:cNvCxnSpPr>
              <a:stCxn id="159"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64" name="Conector recto 163"/>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65" name="Conector angular 164"/>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170" name="CuadroTexto 169"/>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1" name="CuadroTexto 170"/>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2" name="CuadroTexto 171"/>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73" name="CuadroTexto 172"/>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174" name="Arco 173"/>
          <p:cNvSpPr/>
          <p:nvPr/>
        </p:nvSpPr>
        <p:spPr>
          <a:xfrm flipH="1">
            <a:off x="1900517" y="4661636"/>
            <a:ext cx="6802144" cy="808326"/>
          </a:xfrm>
          <a:prstGeom prst="arc">
            <a:avLst>
              <a:gd name="adj1" fmla="val 10846088"/>
              <a:gd name="adj2" fmla="val 215667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Arco 174"/>
          <p:cNvSpPr/>
          <p:nvPr/>
        </p:nvSpPr>
        <p:spPr>
          <a:xfrm>
            <a:off x="1913604" y="2996952"/>
            <a:ext cx="6802144" cy="808326"/>
          </a:xfrm>
          <a:prstGeom prst="arc">
            <a:avLst>
              <a:gd name="adj1" fmla="val 10846088"/>
              <a:gd name="adj2" fmla="val 2154494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6" name="CuadroTexto 175"/>
              <p:cNvSpPr txBox="1"/>
              <p:nvPr/>
            </p:nvSpPr>
            <p:spPr>
              <a:xfrm>
                <a:off x="72377" y="622333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=00</m:t>
                      </m:r>
                    </m:oMath>
                  </m:oMathPara>
                </a14:m>
                <a:endParaRPr lang="en-US" sz="1600" dirty="0"/>
              </a:p>
            </p:txBody>
          </p:sp>
        </mc:Choice>
        <mc:Fallback xmlns="">
          <p:sp>
            <p:nvSpPr>
              <p:cNvPr id="176" name="CuadroTexto 175"/>
              <p:cNvSpPr txBox="1">
                <a:spLocks noRot="1" noChangeAspect="1" noMove="1" noResize="1" noEditPoints="1" noAdjustHandles="1" noChangeArrowheads="1" noChangeShapeType="1" noTextEdit="1"/>
              </p:cNvSpPr>
              <p:nvPr/>
            </p:nvSpPr>
            <p:spPr>
              <a:xfrm>
                <a:off x="72377" y="6223339"/>
                <a:ext cx="755207" cy="246221"/>
              </a:xfrm>
              <a:prstGeom prst="rect">
                <a:avLst/>
              </a:prstGeom>
              <a:blipFill rotWithShape="0">
                <a:blip r:embed="rId3"/>
                <a:stretch>
                  <a:fillRect l="-6452" r="-4032" b="-7500"/>
                </a:stretch>
              </a:blipFill>
            </p:spPr>
            <p:txBody>
              <a:bodyPr/>
              <a:lstStyle/>
              <a:p>
                <a:r>
                  <a:rPr lang="en-US">
                    <a:noFill/>
                  </a:rPr>
                  <a:t> </a:t>
                </a:r>
              </a:p>
            </p:txBody>
          </p:sp>
        </mc:Fallback>
      </mc:AlternateContent>
      <p:sp>
        <p:nvSpPr>
          <p:cNvPr id="177" name="Arco 176"/>
          <p:cNvSpPr/>
          <p:nvPr/>
        </p:nvSpPr>
        <p:spPr>
          <a:xfrm>
            <a:off x="968843"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Arco 177"/>
          <p:cNvSpPr/>
          <p:nvPr/>
        </p:nvSpPr>
        <p:spPr>
          <a:xfrm>
            <a:off x="97658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Arco 178"/>
          <p:cNvSpPr/>
          <p:nvPr/>
        </p:nvSpPr>
        <p:spPr>
          <a:xfrm flipH="1" flipV="1">
            <a:off x="1953924"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Arco 179"/>
          <p:cNvSpPr/>
          <p:nvPr/>
        </p:nvSpPr>
        <p:spPr>
          <a:xfrm flipH="1" flipV="1">
            <a:off x="1964569" y="352495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Elipse 180"/>
          <p:cNvSpPr/>
          <p:nvPr/>
        </p:nvSpPr>
        <p:spPr>
          <a:xfrm>
            <a:off x="689916"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2" name="Elipse 181"/>
          <p:cNvSpPr/>
          <p:nvPr/>
        </p:nvSpPr>
        <p:spPr>
          <a:xfrm>
            <a:off x="1697916"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3" name="Elipse 182"/>
          <p:cNvSpPr/>
          <p:nvPr/>
        </p:nvSpPr>
        <p:spPr>
          <a:xfrm>
            <a:off x="169791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Elipse 183"/>
          <p:cNvSpPr/>
          <p:nvPr/>
        </p:nvSpPr>
        <p:spPr>
          <a:xfrm>
            <a:off x="68991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Arco 184"/>
          <p:cNvSpPr/>
          <p:nvPr/>
        </p:nvSpPr>
        <p:spPr>
          <a:xfrm rot="19214127">
            <a:off x="816846"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Arco 185"/>
          <p:cNvSpPr/>
          <p:nvPr/>
        </p:nvSpPr>
        <p:spPr>
          <a:xfrm rot="8400000">
            <a:off x="875102"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CuadroTexto 186"/>
          <p:cNvSpPr txBox="1"/>
          <p:nvPr/>
        </p:nvSpPr>
        <p:spPr>
          <a:xfrm>
            <a:off x="947442" y="3528439"/>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88" name="CuadroTexto 187"/>
          <p:cNvSpPr txBox="1"/>
          <p:nvPr/>
        </p:nvSpPr>
        <p:spPr>
          <a:xfrm>
            <a:off x="1366147" y="381620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89" name="CuadroTexto 188"/>
          <p:cNvSpPr txBox="1"/>
          <p:nvPr/>
        </p:nvSpPr>
        <p:spPr>
          <a:xfrm>
            <a:off x="369834" y="494116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90" name="Arco 189"/>
          <p:cNvSpPr/>
          <p:nvPr/>
        </p:nvSpPr>
        <p:spPr>
          <a:xfrm rot="16200000">
            <a:off x="108496"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Arco 190"/>
          <p:cNvSpPr/>
          <p:nvPr/>
        </p:nvSpPr>
        <p:spPr>
          <a:xfrm rot="5400000">
            <a:off x="183204"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CuadroTexto 191"/>
          <p:cNvSpPr txBox="1"/>
          <p:nvPr/>
        </p:nvSpPr>
        <p:spPr>
          <a:xfrm>
            <a:off x="879674" y="494702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93" name="Arco 192"/>
          <p:cNvSpPr/>
          <p:nvPr/>
        </p:nvSpPr>
        <p:spPr>
          <a:xfrm rot="16200000">
            <a:off x="1114758"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Arco 193"/>
          <p:cNvSpPr/>
          <p:nvPr/>
        </p:nvSpPr>
        <p:spPr>
          <a:xfrm rot="5400000">
            <a:off x="1189466"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Arco 194"/>
          <p:cNvSpPr/>
          <p:nvPr/>
        </p:nvSpPr>
        <p:spPr>
          <a:xfrm rot="19214127">
            <a:off x="813777"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Arco 195"/>
          <p:cNvSpPr/>
          <p:nvPr/>
        </p:nvSpPr>
        <p:spPr>
          <a:xfrm rot="8400000">
            <a:off x="87203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Elipse 196"/>
          <p:cNvSpPr/>
          <p:nvPr/>
        </p:nvSpPr>
        <p:spPr>
          <a:xfrm>
            <a:off x="2993268"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8" name="Elipse 197"/>
          <p:cNvSpPr/>
          <p:nvPr/>
        </p:nvSpPr>
        <p:spPr>
          <a:xfrm>
            <a:off x="4001268"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9" name="Elipse 198"/>
          <p:cNvSpPr/>
          <p:nvPr/>
        </p:nvSpPr>
        <p:spPr>
          <a:xfrm>
            <a:off x="400126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0" name="Elipse 199"/>
          <p:cNvSpPr/>
          <p:nvPr/>
        </p:nvSpPr>
        <p:spPr>
          <a:xfrm>
            <a:off x="2993268" y="58052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1" name="Arco 200"/>
          <p:cNvSpPr/>
          <p:nvPr/>
        </p:nvSpPr>
        <p:spPr>
          <a:xfrm rot="19214127">
            <a:off x="3120198"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Arco 201"/>
          <p:cNvSpPr/>
          <p:nvPr/>
        </p:nvSpPr>
        <p:spPr>
          <a:xfrm rot="8400000">
            <a:off x="3178454"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Arco 202"/>
          <p:cNvSpPr/>
          <p:nvPr/>
        </p:nvSpPr>
        <p:spPr>
          <a:xfrm rot="16200000">
            <a:off x="2411848"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Arco 203"/>
          <p:cNvSpPr/>
          <p:nvPr/>
        </p:nvSpPr>
        <p:spPr>
          <a:xfrm rot="5400000">
            <a:off x="2486556"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Arco 204"/>
          <p:cNvSpPr/>
          <p:nvPr/>
        </p:nvSpPr>
        <p:spPr>
          <a:xfrm rot="16200000">
            <a:off x="3418110"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o 205"/>
          <p:cNvSpPr/>
          <p:nvPr/>
        </p:nvSpPr>
        <p:spPr>
          <a:xfrm rot="5400000">
            <a:off x="3492818"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Arco 206"/>
          <p:cNvSpPr/>
          <p:nvPr/>
        </p:nvSpPr>
        <p:spPr>
          <a:xfrm rot="19214127">
            <a:off x="311712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Arco 207"/>
          <p:cNvSpPr/>
          <p:nvPr/>
        </p:nvSpPr>
        <p:spPr>
          <a:xfrm rot="8400000">
            <a:off x="3175385"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Elipse 208"/>
          <p:cNvSpPr/>
          <p:nvPr/>
        </p:nvSpPr>
        <p:spPr>
          <a:xfrm>
            <a:off x="5292502"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Elipse 209"/>
          <p:cNvSpPr/>
          <p:nvPr/>
        </p:nvSpPr>
        <p:spPr>
          <a:xfrm>
            <a:off x="6300502"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1" name="Elipse 210"/>
          <p:cNvSpPr/>
          <p:nvPr/>
        </p:nvSpPr>
        <p:spPr>
          <a:xfrm>
            <a:off x="6300502"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2" name="Elipse 211"/>
          <p:cNvSpPr/>
          <p:nvPr/>
        </p:nvSpPr>
        <p:spPr>
          <a:xfrm>
            <a:off x="5292502"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3" name="Arco 212"/>
          <p:cNvSpPr/>
          <p:nvPr/>
        </p:nvSpPr>
        <p:spPr>
          <a:xfrm rot="19214127">
            <a:off x="5419432"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o 213"/>
          <p:cNvSpPr/>
          <p:nvPr/>
        </p:nvSpPr>
        <p:spPr>
          <a:xfrm rot="8400000">
            <a:off x="5477688"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Arco 214"/>
          <p:cNvSpPr/>
          <p:nvPr/>
        </p:nvSpPr>
        <p:spPr>
          <a:xfrm rot="16200000">
            <a:off x="4711082"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Arco 215"/>
          <p:cNvSpPr/>
          <p:nvPr/>
        </p:nvSpPr>
        <p:spPr>
          <a:xfrm rot="5400000">
            <a:off x="4785790"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Arco 216"/>
          <p:cNvSpPr/>
          <p:nvPr/>
        </p:nvSpPr>
        <p:spPr>
          <a:xfrm rot="16200000">
            <a:off x="5717344"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Arco 217"/>
          <p:cNvSpPr/>
          <p:nvPr/>
        </p:nvSpPr>
        <p:spPr>
          <a:xfrm rot="5400000">
            <a:off x="5792052"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Arco 218"/>
          <p:cNvSpPr/>
          <p:nvPr/>
        </p:nvSpPr>
        <p:spPr>
          <a:xfrm rot="19214127">
            <a:off x="5416363"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Arco 219"/>
          <p:cNvSpPr/>
          <p:nvPr/>
        </p:nvSpPr>
        <p:spPr>
          <a:xfrm rot="8400000">
            <a:off x="5474619"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Elipse 220"/>
          <p:cNvSpPr/>
          <p:nvPr/>
        </p:nvSpPr>
        <p:spPr>
          <a:xfrm>
            <a:off x="7595854"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2" name="Elipse 221"/>
          <p:cNvSpPr/>
          <p:nvPr/>
        </p:nvSpPr>
        <p:spPr>
          <a:xfrm>
            <a:off x="8603854"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3" name="Elipse 222"/>
          <p:cNvSpPr/>
          <p:nvPr/>
        </p:nvSpPr>
        <p:spPr>
          <a:xfrm>
            <a:off x="8603854"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4" name="Elipse 223"/>
          <p:cNvSpPr/>
          <p:nvPr/>
        </p:nvSpPr>
        <p:spPr>
          <a:xfrm>
            <a:off x="7595854"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5" name="Arco 224"/>
          <p:cNvSpPr/>
          <p:nvPr/>
        </p:nvSpPr>
        <p:spPr>
          <a:xfrm rot="19214127">
            <a:off x="7722784" y="3812846"/>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Arco 225"/>
          <p:cNvSpPr/>
          <p:nvPr/>
        </p:nvSpPr>
        <p:spPr>
          <a:xfrm rot="8400000">
            <a:off x="7781040" y="3888719"/>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Arco 226"/>
          <p:cNvSpPr/>
          <p:nvPr/>
        </p:nvSpPr>
        <p:spPr>
          <a:xfrm rot="16200000">
            <a:off x="7014434"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Arco 227"/>
          <p:cNvSpPr/>
          <p:nvPr/>
        </p:nvSpPr>
        <p:spPr>
          <a:xfrm rot="5400000">
            <a:off x="7089142"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Arco 228"/>
          <p:cNvSpPr/>
          <p:nvPr/>
        </p:nvSpPr>
        <p:spPr>
          <a:xfrm rot="16200000">
            <a:off x="8020696"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Arco 229"/>
          <p:cNvSpPr/>
          <p:nvPr/>
        </p:nvSpPr>
        <p:spPr>
          <a:xfrm rot="5400000">
            <a:off x="8095404"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Arco 230"/>
          <p:cNvSpPr/>
          <p:nvPr/>
        </p:nvSpPr>
        <p:spPr>
          <a:xfrm rot="19214127">
            <a:off x="7719715"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Arco 231"/>
          <p:cNvSpPr/>
          <p:nvPr/>
        </p:nvSpPr>
        <p:spPr>
          <a:xfrm rot="8400000">
            <a:off x="7777971"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Arco 232"/>
          <p:cNvSpPr/>
          <p:nvPr/>
        </p:nvSpPr>
        <p:spPr>
          <a:xfrm>
            <a:off x="5571429"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Arco 233"/>
          <p:cNvSpPr/>
          <p:nvPr/>
        </p:nvSpPr>
        <p:spPr>
          <a:xfrm>
            <a:off x="5579174"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Arco 234"/>
          <p:cNvSpPr/>
          <p:nvPr/>
        </p:nvSpPr>
        <p:spPr>
          <a:xfrm>
            <a:off x="6575099" y="505378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Arco 235"/>
          <p:cNvSpPr/>
          <p:nvPr/>
        </p:nvSpPr>
        <p:spPr>
          <a:xfrm>
            <a:off x="6585744" y="338957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Arco 236"/>
          <p:cNvSpPr/>
          <p:nvPr/>
        </p:nvSpPr>
        <p:spPr>
          <a:xfrm>
            <a:off x="3271188"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Arco 237"/>
          <p:cNvSpPr/>
          <p:nvPr/>
        </p:nvSpPr>
        <p:spPr>
          <a:xfrm flipH="1" flipV="1">
            <a:off x="3260344" y="596785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Arco 238"/>
          <p:cNvSpPr/>
          <p:nvPr/>
        </p:nvSpPr>
        <p:spPr>
          <a:xfrm flipH="1" flipV="1">
            <a:off x="4256269" y="5185788"/>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Arco 239"/>
          <p:cNvSpPr/>
          <p:nvPr/>
        </p:nvSpPr>
        <p:spPr>
          <a:xfrm>
            <a:off x="4285503" y="3386197"/>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CuadroTexto 240"/>
          <p:cNvSpPr txBox="1"/>
          <p:nvPr/>
        </p:nvSpPr>
        <p:spPr>
          <a:xfrm>
            <a:off x="974741" y="5219109"/>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42" name="CuadroTexto 241"/>
          <p:cNvSpPr txBox="1"/>
          <p:nvPr/>
        </p:nvSpPr>
        <p:spPr>
          <a:xfrm>
            <a:off x="1417540" y="545617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43" name="CuadroTexto 242"/>
          <p:cNvSpPr txBox="1"/>
          <p:nvPr/>
        </p:nvSpPr>
        <p:spPr>
          <a:xfrm>
            <a:off x="1389000" y="420215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44" name="CuadroTexto 243"/>
          <p:cNvSpPr txBox="1"/>
          <p:nvPr/>
        </p:nvSpPr>
        <p:spPr>
          <a:xfrm>
            <a:off x="1898461" y="420336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45" name="CuadroTexto 244"/>
          <p:cNvSpPr txBox="1"/>
          <p:nvPr/>
        </p:nvSpPr>
        <p:spPr>
          <a:xfrm>
            <a:off x="3130951" y="364834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46" name="CuadroTexto 245"/>
          <p:cNvSpPr txBox="1"/>
          <p:nvPr/>
        </p:nvSpPr>
        <p:spPr>
          <a:xfrm>
            <a:off x="3634300" y="3861048"/>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47" name="CuadroTexto 246"/>
          <p:cNvSpPr txBox="1"/>
          <p:nvPr/>
        </p:nvSpPr>
        <p:spPr>
          <a:xfrm>
            <a:off x="2699277" y="485444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48" name="CuadroTexto 247"/>
          <p:cNvSpPr txBox="1"/>
          <p:nvPr/>
        </p:nvSpPr>
        <p:spPr>
          <a:xfrm>
            <a:off x="3177049" y="4846851"/>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49" name="CuadroTexto 248"/>
          <p:cNvSpPr txBox="1"/>
          <p:nvPr/>
        </p:nvSpPr>
        <p:spPr>
          <a:xfrm>
            <a:off x="3270932" y="52242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0" name="CuadroTexto 249"/>
          <p:cNvSpPr txBox="1"/>
          <p:nvPr/>
        </p:nvSpPr>
        <p:spPr>
          <a:xfrm>
            <a:off x="3698376" y="5493262"/>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1" name="CuadroTexto 250"/>
          <p:cNvSpPr txBox="1"/>
          <p:nvPr/>
        </p:nvSpPr>
        <p:spPr>
          <a:xfrm>
            <a:off x="3707458" y="423713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52" name="CuadroTexto 251"/>
          <p:cNvSpPr txBox="1"/>
          <p:nvPr/>
        </p:nvSpPr>
        <p:spPr>
          <a:xfrm>
            <a:off x="4179729" y="4226249"/>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53" name="CuadroTexto 252"/>
          <p:cNvSpPr txBox="1"/>
          <p:nvPr/>
        </p:nvSpPr>
        <p:spPr>
          <a:xfrm>
            <a:off x="5453808" y="364462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4" name="CuadroTexto 253"/>
          <p:cNvSpPr txBox="1"/>
          <p:nvPr/>
        </p:nvSpPr>
        <p:spPr>
          <a:xfrm>
            <a:off x="5946052" y="385175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5" name="CuadroTexto 254"/>
          <p:cNvSpPr txBox="1"/>
          <p:nvPr/>
        </p:nvSpPr>
        <p:spPr>
          <a:xfrm>
            <a:off x="5012686" y="4849777"/>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56" name="CuadroTexto 255"/>
          <p:cNvSpPr txBox="1"/>
          <p:nvPr/>
        </p:nvSpPr>
        <p:spPr>
          <a:xfrm>
            <a:off x="5465899" y="484153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57" name="CuadroTexto 256"/>
          <p:cNvSpPr txBox="1"/>
          <p:nvPr/>
        </p:nvSpPr>
        <p:spPr>
          <a:xfrm>
            <a:off x="5534883" y="5252080"/>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8" name="CuadroTexto 257"/>
          <p:cNvSpPr txBox="1"/>
          <p:nvPr/>
        </p:nvSpPr>
        <p:spPr>
          <a:xfrm>
            <a:off x="6028211" y="544993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59" name="CuadroTexto 258"/>
          <p:cNvSpPr txBox="1"/>
          <p:nvPr/>
        </p:nvSpPr>
        <p:spPr>
          <a:xfrm>
            <a:off x="6003539" y="424448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60" name="CuadroTexto 259"/>
          <p:cNvSpPr txBox="1"/>
          <p:nvPr/>
        </p:nvSpPr>
        <p:spPr>
          <a:xfrm>
            <a:off x="6473934" y="4223410"/>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61" name="CuadroTexto 260"/>
          <p:cNvSpPr txBox="1"/>
          <p:nvPr/>
        </p:nvSpPr>
        <p:spPr>
          <a:xfrm>
            <a:off x="7726954" y="3644621"/>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62" name="CuadroTexto 261"/>
          <p:cNvSpPr txBox="1"/>
          <p:nvPr/>
        </p:nvSpPr>
        <p:spPr>
          <a:xfrm>
            <a:off x="8250308" y="3851756"/>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63" name="CuadroTexto 262"/>
          <p:cNvSpPr txBox="1"/>
          <p:nvPr/>
        </p:nvSpPr>
        <p:spPr>
          <a:xfrm>
            <a:off x="7295085"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64" name="CuadroTexto 263"/>
          <p:cNvSpPr txBox="1"/>
          <p:nvPr/>
        </p:nvSpPr>
        <p:spPr>
          <a:xfrm>
            <a:off x="7763634"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65" name="CuadroTexto 264"/>
          <p:cNvSpPr txBox="1"/>
          <p:nvPr/>
        </p:nvSpPr>
        <p:spPr>
          <a:xfrm>
            <a:off x="7902458" y="517093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385" name="CuadroTexto 384"/>
          <p:cNvSpPr txBox="1"/>
          <p:nvPr/>
        </p:nvSpPr>
        <p:spPr>
          <a:xfrm>
            <a:off x="8352725" y="5450377"/>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387" name="CuadroTexto 386"/>
          <p:cNvSpPr txBox="1"/>
          <p:nvPr/>
        </p:nvSpPr>
        <p:spPr>
          <a:xfrm>
            <a:off x="8311408" y="4211296"/>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388" name="CuadroTexto 387"/>
          <p:cNvSpPr txBox="1"/>
          <p:nvPr/>
        </p:nvSpPr>
        <p:spPr>
          <a:xfrm>
            <a:off x="8781823" y="419889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389" name="CuadroTexto 388"/>
          <p:cNvSpPr txBox="1"/>
          <p:nvPr/>
        </p:nvSpPr>
        <p:spPr>
          <a:xfrm>
            <a:off x="1864988" y="574578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390" name="CuadroTexto 389"/>
          <p:cNvSpPr txBox="1"/>
          <p:nvPr/>
        </p:nvSpPr>
        <p:spPr>
          <a:xfrm>
            <a:off x="2717109" y="3249186"/>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391" name="CuadroTexto 390"/>
          <p:cNvSpPr txBox="1"/>
          <p:nvPr/>
        </p:nvSpPr>
        <p:spPr>
          <a:xfrm>
            <a:off x="2462207" y="515037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92" name="CuadroTexto 391"/>
              <p:cNvSpPr txBox="1"/>
              <p:nvPr/>
            </p:nvSpPr>
            <p:spPr>
              <a:xfrm>
                <a:off x="994398" y="5971746"/>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=01</m:t>
                      </m:r>
                    </m:oMath>
                  </m:oMathPara>
                </a14:m>
                <a:endParaRPr lang="en-US" sz="1600" dirty="0"/>
              </a:p>
            </p:txBody>
          </p:sp>
        </mc:Choice>
        <mc:Fallback xmlns="">
          <p:sp>
            <p:nvSpPr>
              <p:cNvPr id="392" name="CuadroTexto 391"/>
              <p:cNvSpPr txBox="1">
                <a:spLocks noRot="1" noChangeAspect="1" noMove="1" noResize="1" noEditPoints="1" noAdjustHandles="1" noChangeArrowheads="1" noChangeShapeType="1" noTextEdit="1"/>
              </p:cNvSpPr>
              <p:nvPr/>
            </p:nvSpPr>
            <p:spPr>
              <a:xfrm>
                <a:off x="994398" y="5971746"/>
                <a:ext cx="745589" cy="246221"/>
              </a:xfrm>
              <a:prstGeom prst="rect">
                <a:avLst/>
              </a:prstGeom>
              <a:blipFill rotWithShape="0">
                <a:blip r:embed="rId4"/>
                <a:stretch>
                  <a:fillRect l="-6557" r="-573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3" name="CuadroTexto 392"/>
              <p:cNvSpPr txBox="1"/>
              <p:nvPr/>
            </p:nvSpPr>
            <p:spPr>
              <a:xfrm>
                <a:off x="5063723" y="6135107"/>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=10</m:t>
                      </m:r>
                    </m:oMath>
                  </m:oMathPara>
                </a14:m>
                <a:endParaRPr lang="en-US" sz="1600" dirty="0"/>
              </a:p>
            </p:txBody>
          </p:sp>
        </mc:Choice>
        <mc:Fallback xmlns="">
          <p:sp>
            <p:nvSpPr>
              <p:cNvPr id="393" name="CuadroTexto 392"/>
              <p:cNvSpPr txBox="1">
                <a:spLocks noRot="1" noChangeAspect="1" noMove="1" noResize="1" noEditPoints="1" noAdjustHandles="1" noChangeArrowheads="1" noChangeShapeType="1" noTextEdit="1"/>
              </p:cNvSpPr>
              <p:nvPr/>
            </p:nvSpPr>
            <p:spPr>
              <a:xfrm>
                <a:off x="5063723" y="6135107"/>
                <a:ext cx="745589" cy="246221"/>
              </a:xfrm>
              <a:prstGeom prst="rect">
                <a:avLst/>
              </a:prstGeom>
              <a:blipFill rotWithShape="0">
                <a:blip r:embed="rId5"/>
                <a:stretch>
                  <a:fillRect l="-6557" r="-4918" b="-21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4" name="CuadroTexto 393"/>
              <p:cNvSpPr txBox="1"/>
              <p:nvPr/>
            </p:nvSpPr>
            <p:spPr>
              <a:xfrm>
                <a:off x="7929377" y="5972340"/>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=11</m:t>
                      </m:r>
                    </m:oMath>
                  </m:oMathPara>
                </a14:m>
                <a:endParaRPr lang="en-US" sz="1600" dirty="0"/>
              </a:p>
            </p:txBody>
          </p:sp>
        </mc:Choice>
        <mc:Fallback xmlns="">
          <p:sp>
            <p:nvSpPr>
              <p:cNvPr id="394" name="CuadroTexto 393"/>
              <p:cNvSpPr txBox="1">
                <a:spLocks noRot="1" noChangeAspect="1" noMove="1" noResize="1" noEditPoints="1" noAdjustHandles="1" noChangeArrowheads="1" noChangeShapeType="1" noTextEdit="1"/>
              </p:cNvSpPr>
              <p:nvPr/>
            </p:nvSpPr>
            <p:spPr>
              <a:xfrm>
                <a:off x="7929377" y="5972340"/>
                <a:ext cx="745589" cy="246221"/>
              </a:xfrm>
              <a:prstGeom prst="rect">
                <a:avLst/>
              </a:prstGeom>
              <a:blipFill rotWithShape="0">
                <a:blip r:embed="rId6"/>
                <a:stretch>
                  <a:fillRect l="-6557" r="-4918" b="-25000"/>
                </a:stretch>
              </a:blipFill>
            </p:spPr>
            <p:txBody>
              <a:bodyPr/>
              <a:lstStyle/>
              <a:p>
                <a:r>
                  <a:rPr lang="en-US">
                    <a:noFill/>
                  </a:rPr>
                  <a:t> </a:t>
                </a:r>
              </a:p>
            </p:txBody>
          </p:sp>
        </mc:Fallback>
      </mc:AlternateContent>
      <p:sp>
        <p:nvSpPr>
          <p:cNvPr id="395" name="CuadroTexto 394"/>
          <p:cNvSpPr txBox="1"/>
          <p:nvPr/>
        </p:nvSpPr>
        <p:spPr>
          <a:xfrm>
            <a:off x="2113634" y="380189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396" name="CuadroTexto 395"/>
          <p:cNvSpPr txBox="1"/>
          <p:nvPr/>
        </p:nvSpPr>
        <p:spPr>
          <a:xfrm>
            <a:off x="4095903" y="5707508"/>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397" name="CuadroTexto 396"/>
          <p:cNvSpPr txBox="1"/>
          <p:nvPr/>
        </p:nvSpPr>
        <p:spPr>
          <a:xfrm>
            <a:off x="5040475" y="3058674"/>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398" name="CuadroTexto 397"/>
          <p:cNvSpPr txBox="1"/>
          <p:nvPr/>
        </p:nvSpPr>
        <p:spPr>
          <a:xfrm>
            <a:off x="4815703" y="513481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399" name="CuadroTexto 398"/>
          <p:cNvSpPr txBox="1"/>
          <p:nvPr/>
        </p:nvSpPr>
        <p:spPr>
          <a:xfrm>
            <a:off x="4286498"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400" name="Arco 399"/>
          <p:cNvSpPr/>
          <p:nvPr/>
        </p:nvSpPr>
        <p:spPr>
          <a:xfrm flipV="1">
            <a:off x="617460" y="4060834"/>
            <a:ext cx="7274245" cy="808326"/>
          </a:xfrm>
          <a:prstGeom prst="arc">
            <a:avLst>
              <a:gd name="adj1" fmla="val 10713516"/>
              <a:gd name="adj2" fmla="val 7903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Arco 400"/>
          <p:cNvSpPr/>
          <p:nvPr/>
        </p:nvSpPr>
        <p:spPr>
          <a:xfrm flipH="1" flipV="1">
            <a:off x="640650" y="5723116"/>
            <a:ext cx="7274245" cy="808326"/>
          </a:xfrm>
          <a:prstGeom prst="arc">
            <a:avLst>
              <a:gd name="adj1" fmla="val 10716183"/>
              <a:gd name="adj2" fmla="val 9563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CuadroTexto 401"/>
          <p:cNvSpPr txBox="1"/>
          <p:nvPr/>
        </p:nvSpPr>
        <p:spPr>
          <a:xfrm>
            <a:off x="4751011" y="4350393"/>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403" name="CuadroTexto 402"/>
          <p:cNvSpPr txBox="1"/>
          <p:nvPr/>
        </p:nvSpPr>
        <p:spPr>
          <a:xfrm>
            <a:off x="7327223" y="331464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404" name="CuadroTexto 403"/>
          <p:cNvSpPr txBox="1"/>
          <p:nvPr/>
        </p:nvSpPr>
        <p:spPr>
          <a:xfrm>
            <a:off x="6604164" y="384165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405" name="CuadroTexto 404"/>
          <p:cNvSpPr txBox="1"/>
          <p:nvPr/>
        </p:nvSpPr>
        <p:spPr>
          <a:xfrm>
            <a:off x="6497490" y="5507940"/>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406" name="CuadroTexto 405"/>
          <p:cNvSpPr txBox="1"/>
          <p:nvPr/>
        </p:nvSpPr>
        <p:spPr>
          <a:xfrm>
            <a:off x="7147221" y="4949704"/>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407" name="CuadroTexto 406"/>
          <p:cNvSpPr txBox="1"/>
          <p:nvPr/>
        </p:nvSpPr>
        <p:spPr>
          <a:xfrm>
            <a:off x="4164029" y="6217967"/>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p:sp>
        <p:nvSpPr>
          <p:cNvPr id="408" name="CuadroTexto 407"/>
          <p:cNvSpPr txBox="1"/>
          <p:nvPr/>
        </p:nvSpPr>
        <p:spPr>
          <a:xfrm>
            <a:off x="4563461" y="4774846"/>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09" name="CuadroTexto 408"/>
              <p:cNvSpPr txBox="1"/>
              <p:nvPr/>
            </p:nvSpPr>
            <p:spPr>
              <a:xfrm>
                <a:off x="2758157" y="6130375"/>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m:t>
                      </m:r>
                      <m:r>
                        <a:rPr lang="es-ES" sz="1600" b="0" i="0" smtClean="0">
                          <a:latin typeface="Cambria Math" panose="02040503050406030204" pitchFamily="18" charset="0"/>
                        </a:rPr>
                        <m:t>0</m:t>
                      </m:r>
                    </m:oMath>
                  </m:oMathPara>
                </a14:m>
                <a:endParaRPr lang="en-US" sz="1600" dirty="0"/>
              </a:p>
            </p:txBody>
          </p:sp>
        </mc:Choice>
        <mc:Fallback xmlns="">
          <p:sp>
            <p:nvSpPr>
              <p:cNvPr id="409" name="CuadroTexto 408"/>
              <p:cNvSpPr txBox="1">
                <a:spLocks noRot="1" noChangeAspect="1" noMove="1" noResize="1" noEditPoints="1" noAdjustHandles="1" noChangeArrowheads="1" noChangeShapeType="1" noTextEdit="1"/>
              </p:cNvSpPr>
              <p:nvPr/>
            </p:nvSpPr>
            <p:spPr>
              <a:xfrm>
                <a:off x="2758157" y="6130375"/>
                <a:ext cx="745589" cy="246221"/>
              </a:xfrm>
              <a:prstGeom prst="rect">
                <a:avLst/>
              </a:prstGeom>
              <a:blipFill rotWithShape="0">
                <a:blip r:embed="rId7"/>
                <a:stretch>
                  <a:fillRect l="-6504" r="-487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 name="CuadroTexto 409"/>
              <p:cNvSpPr txBox="1"/>
              <p:nvPr/>
            </p:nvSpPr>
            <p:spPr>
              <a:xfrm>
                <a:off x="43323" y="3910797"/>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=10</m:t>
                      </m:r>
                    </m:oMath>
                  </m:oMathPara>
                </a14:m>
                <a:endParaRPr lang="en-US" sz="1600" dirty="0"/>
              </a:p>
            </p:txBody>
          </p:sp>
        </mc:Choice>
        <mc:Fallback xmlns="">
          <p:sp>
            <p:nvSpPr>
              <p:cNvPr id="410" name="CuadroTexto 409"/>
              <p:cNvSpPr txBox="1">
                <a:spLocks noRot="1" noChangeAspect="1" noMove="1" noResize="1" noEditPoints="1" noAdjustHandles="1" noChangeArrowheads="1" noChangeShapeType="1" noTextEdit="1"/>
              </p:cNvSpPr>
              <p:nvPr/>
            </p:nvSpPr>
            <p:spPr>
              <a:xfrm>
                <a:off x="43323" y="3910797"/>
                <a:ext cx="755207" cy="246221"/>
              </a:xfrm>
              <a:prstGeom prst="rect">
                <a:avLst/>
              </a:prstGeom>
              <a:blipFill rotWithShape="0">
                <a:blip r:embed="rId8"/>
                <a:stretch>
                  <a:fillRect l="-6452" r="-4839"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1" name="CuadroTexto 410"/>
              <p:cNvSpPr txBox="1"/>
              <p:nvPr/>
            </p:nvSpPr>
            <p:spPr>
              <a:xfrm>
                <a:off x="960491" y="3086094"/>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=11</m:t>
                      </m:r>
                    </m:oMath>
                  </m:oMathPara>
                </a14:m>
                <a:endParaRPr lang="en-US" sz="1600" dirty="0"/>
              </a:p>
            </p:txBody>
          </p:sp>
        </mc:Choice>
        <mc:Fallback xmlns="">
          <p:sp>
            <p:nvSpPr>
              <p:cNvPr id="411" name="CuadroTexto 410"/>
              <p:cNvSpPr txBox="1">
                <a:spLocks noRot="1" noChangeAspect="1" noMove="1" noResize="1" noEditPoints="1" noAdjustHandles="1" noChangeArrowheads="1" noChangeShapeType="1" noTextEdit="1"/>
              </p:cNvSpPr>
              <p:nvPr/>
            </p:nvSpPr>
            <p:spPr>
              <a:xfrm>
                <a:off x="960491" y="3086094"/>
                <a:ext cx="755207" cy="246221"/>
              </a:xfrm>
              <a:prstGeom prst="rect">
                <a:avLst/>
              </a:prstGeom>
              <a:blipFill rotWithShape="0">
                <a:blip r:embed="rId9"/>
                <a:stretch>
                  <a:fillRect l="-6504" r="-487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 name="CuadroTexto 411"/>
              <p:cNvSpPr txBox="1"/>
              <p:nvPr/>
            </p:nvSpPr>
            <p:spPr>
              <a:xfrm>
                <a:off x="1005823" y="478835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=01</m:t>
                      </m:r>
                    </m:oMath>
                  </m:oMathPara>
                </a14:m>
                <a:endParaRPr lang="en-US" sz="1600" dirty="0"/>
              </a:p>
            </p:txBody>
          </p:sp>
        </mc:Choice>
        <mc:Fallback xmlns="">
          <p:sp>
            <p:nvSpPr>
              <p:cNvPr id="412" name="CuadroTexto 411"/>
              <p:cNvSpPr txBox="1">
                <a:spLocks noRot="1" noChangeAspect="1" noMove="1" noResize="1" noEditPoints="1" noAdjustHandles="1" noChangeArrowheads="1" noChangeShapeType="1" noTextEdit="1"/>
              </p:cNvSpPr>
              <p:nvPr/>
            </p:nvSpPr>
            <p:spPr>
              <a:xfrm>
                <a:off x="1005823" y="4788359"/>
                <a:ext cx="755207" cy="246221"/>
              </a:xfrm>
              <a:prstGeom prst="rect">
                <a:avLst/>
              </a:prstGeom>
              <a:blipFill rotWithShape="0">
                <a:blip r:embed="rId10"/>
                <a:stretch>
                  <a:fillRect l="-6452" r="-4032" b="-4878"/>
                </a:stretch>
              </a:blipFill>
            </p:spPr>
            <p:txBody>
              <a:bodyPr/>
              <a:lstStyle/>
              <a:p>
                <a:r>
                  <a:rPr lang="en-US">
                    <a:noFill/>
                  </a:rPr>
                  <a:t> </a:t>
                </a:r>
              </a:p>
            </p:txBody>
          </p:sp>
        </mc:Fallback>
      </mc:AlternateContent>
      <p:sp>
        <p:nvSpPr>
          <p:cNvPr id="453" name="Elipse 452"/>
          <p:cNvSpPr>
            <a:spLocks noChangeAspect="1"/>
          </p:cNvSpPr>
          <p:nvPr/>
        </p:nvSpPr>
        <p:spPr>
          <a:xfrm>
            <a:off x="6516216" y="812717"/>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454" name="Grupo 453"/>
          <p:cNvGrpSpPr/>
          <p:nvPr/>
        </p:nvGrpSpPr>
        <p:grpSpPr>
          <a:xfrm>
            <a:off x="6531397" y="875303"/>
            <a:ext cx="2105004" cy="2094400"/>
            <a:chOff x="658312" y="3927735"/>
            <a:chExt cx="2105004" cy="2094400"/>
          </a:xfrm>
        </p:grpSpPr>
        <p:sp>
          <p:nvSpPr>
            <p:cNvPr id="457" name="CuadroTexto 456"/>
            <p:cNvSpPr txBox="1"/>
            <p:nvPr/>
          </p:nvSpPr>
          <p:spPr>
            <a:xfrm>
              <a:off x="2018084" y="43600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8" name="CuadroTexto 457"/>
            <p:cNvSpPr txBox="1"/>
            <p:nvPr/>
          </p:nvSpPr>
          <p:spPr>
            <a:xfrm>
              <a:off x="902260" y="50125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9" name="CuadroTexto 458"/>
            <p:cNvSpPr txBox="1"/>
            <p:nvPr/>
          </p:nvSpPr>
          <p:spPr>
            <a:xfrm>
              <a:off x="944644" y="45461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0" name="CuadroTexto 459"/>
            <p:cNvSpPr txBox="1"/>
            <p:nvPr/>
          </p:nvSpPr>
          <p:spPr>
            <a:xfrm>
              <a:off x="747880" y="43569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1" name="CuadroTexto 460"/>
            <p:cNvSpPr txBox="1"/>
            <p:nvPr/>
          </p:nvSpPr>
          <p:spPr>
            <a:xfrm>
              <a:off x="658312" y="473543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2" name="CuadroTexto 461"/>
            <p:cNvSpPr txBox="1"/>
            <p:nvPr/>
          </p:nvSpPr>
          <p:spPr>
            <a:xfrm>
              <a:off x="2170484" y="45124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3" name="CuadroTexto 462"/>
            <p:cNvSpPr txBox="1"/>
            <p:nvPr/>
          </p:nvSpPr>
          <p:spPr>
            <a:xfrm>
              <a:off x="1046927" y="409642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4" name="CuadroTexto 463"/>
            <p:cNvSpPr txBox="1"/>
            <p:nvPr/>
          </p:nvSpPr>
          <p:spPr>
            <a:xfrm>
              <a:off x="1301966" y="41431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5" name="CuadroTexto 464"/>
            <p:cNvSpPr txBox="1"/>
            <p:nvPr/>
          </p:nvSpPr>
          <p:spPr>
            <a:xfrm>
              <a:off x="1596048" y="403445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6" name="CuadroTexto 465"/>
            <p:cNvSpPr txBox="1"/>
            <p:nvPr/>
          </p:nvSpPr>
          <p:spPr>
            <a:xfrm>
              <a:off x="2322884" y="46648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7" name="CuadroTexto 466"/>
            <p:cNvSpPr txBox="1"/>
            <p:nvPr/>
          </p:nvSpPr>
          <p:spPr>
            <a:xfrm>
              <a:off x="2311435" y="4300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8" name="CuadroTexto 467"/>
            <p:cNvSpPr txBox="1"/>
            <p:nvPr/>
          </p:nvSpPr>
          <p:spPr>
            <a:xfrm>
              <a:off x="2262851" y="492707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9" name="CuadroTexto 468"/>
            <p:cNvSpPr txBox="1"/>
            <p:nvPr/>
          </p:nvSpPr>
          <p:spPr>
            <a:xfrm>
              <a:off x="1685703" y="510354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0" name="CuadroTexto 469"/>
            <p:cNvSpPr txBox="1"/>
            <p:nvPr/>
          </p:nvSpPr>
          <p:spPr>
            <a:xfrm>
              <a:off x="2258491" y="51853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1" name="CuadroTexto 470"/>
            <p:cNvSpPr txBox="1"/>
            <p:nvPr/>
          </p:nvSpPr>
          <p:spPr>
            <a:xfrm>
              <a:off x="2475284" y="48172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2" name="CuadroTexto 471"/>
            <p:cNvSpPr txBox="1"/>
            <p:nvPr/>
          </p:nvSpPr>
          <p:spPr>
            <a:xfrm>
              <a:off x="1890923" y="531836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3" name="CuadroTexto 472"/>
            <p:cNvSpPr txBox="1"/>
            <p:nvPr/>
          </p:nvSpPr>
          <p:spPr>
            <a:xfrm>
              <a:off x="849150" y="533604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4" name="CuadroTexto 473"/>
            <p:cNvSpPr txBox="1"/>
            <p:nvPr/>
          </p:nvSpPr>
          <p:spPr>
            <a:xfrm>
              <a:off x="978855" y="476473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5" name="CuadroTexto 474"/>
            <p:cNvSpPr txBox="1"/>
            <p:nvPr/>
          </p:nvSpPr>
          <p:spPr>
            <a:xfrm>
              <a:off x="1115149" y="538544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6" name="CuadroTexto 475"/>
            <p:cNvSpPr txBox="1"/>
            <p:nvPr/>
          </p:nvSpPr>
          <p:spPr>
            <a:xfrm>
              <a:off x="1377087" y="52474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7" name="CuadroTexto 476"/>
            <p:cNvSpPr txBox="1"/>
            <p:nvPr/>
          </p:nvSpPr>
          <p:spPr>
            <a:xfrm>
              <a:off x="1654457" y="52666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8" name="CuadroTexto 477"/>
            <p:cNvSpPr txBox="1"/>
            <p:nvPr/>
          </p:nvSpPr>
          <p:spPr>
            <a:xfrm>
              <a:off x="2118835" y="544866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9" name="CuadroTexto 478"/>
            <p:cNvSpPr txBox="1"/>
            <p:nvPr/>
          </p:nvSpPr>
          <p:spPr>
            <a:xfrm>
              <a:off x="1777101" y="56444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0" name="CuadroTexto 479"/>
            <p:cNvSpPr txBox="1"/>
            <p:nvPr/>
          </p:nvSpPr>
          <p:spPr>
            <a:xfrm>
              <a:off x="1290124" y="565280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1" name="CuadroTexto 480"/>
            <p:cNvSpPr txBox="1"/>
            <p:nvPr/>
          </p:nvSpPr>
          <p:spPr>
            <a:xfrm>
              <a:off x="1836062" y="39956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2" name="CuadroTexto 481"/>
            <p:cNvSpPr txBox="1"/>
            <p:nvPr/>
          </p:nvSpPr>
          <p:spPr>
            <a:xfrm>
              <a:off x="2071089" y="408734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3" name="CuadroTexto 482"/>
            <p:cNvSpPr txBox="1"/>
            <p:nvPr/>
          </p:nvSpPr>
          <p:spPr>
            <a:xfrm>
              <a:off x="784917" y="410145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4" name="CuadroTexto 483"/>
            <p:cNvSpPr txBox="1"/>
            <p:nvPr/>
          </p:nvSpPr>
          <p:spPr>
            <a:xfrm>
              <a:off x="1098083" y="43680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5" name="CuadroTexto 484"/>
            <p:cNvSpPr txBox="1"/>
            <p:nvPr/>
          </p:nvSpPr>
          <p:spPr>
            <a:xfrm>
              <a:off x="1863604" y="49659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6" name="CuadroTexto 485"/>
            <p:cNvSpPr txBox="1"/>
            <p:nvPr/>
          </p:nvSpPr>
          <p:spPr>
            <a:xfrm>
              <a:off x="671143" y="50333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7" name="CuadroTexto 486"/>
            <p:cNvSpPr txBox="1"/>
            <p:nvPr/>
          </p:nvSpPr>
          <p:spPr>
            <a:xfrm>
              <a:off x="1759397" y="439540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8" name="CuadroTexto 487"/>
            <p:cNvSpPr txBox="1"/>
            <p:nvPr/>
          </p:nvSpPr>
          <p:spPr>
            <a:xfrm>
              <a:off x="1191148" y="392773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9" name="CuadroTexto 488"/>
            <p:cNvSpPr txBox="1"/>
            <p:nvPr/>
          </p:nvSpPr>
          <p:spPr>
            <a:xfrm>
              <a:off x="1514801" y="5482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0" name="CuadroTexto 489"/>
            <p:cNvSpPr txBox="1"/>
            <p:nvPr/>
          </p:nvSpPr>
          <p:spPr>
            <a:xfrm>
              <a:off x="1766077" y="545117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1" name="CuadroTexto 490"/>
            <p:cNvSpPr txBox="1"/>
            <p:nvPr/>
          </p:nvSpPr>
          <p:spPr>
            <a:xfrm>
              <a:off x="1944684" y="4523682"/>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grpSp>
      <p:sp>
        <p:nvSpPr>
          <p:cNvPr id="492" name="CuadroTexto 491"/>
          <p:cNvSpPr txBox="1"/>
          <p:nvPr/>
        </p:nvSpPr>
        <p:spPr>
          <a:xfrm>
            <a:off x="636323" y="4507494"/>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493" name="CuadroTexto 492"/>
          <p:cNvSpPr txBox="1"/>
          <p:nvPr/>
        </p:nvSpPr>
        <p:spPr>
          <a:xfrm>
            <a:off x="3998476" y="5365353"/>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494" name="CuadroTexto 493"/>
          <p:cNvSpPr txBox="1"/>
          <p:nvPr/>
        </p:nvSpPr>
        <p:spPr>
          <a:xfrm>
            <a:off x="4905449" y="266175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496" name="CuadroTexto 495"/>
          <p:cNvSpPr txBox="1"/>
          <p:nvPr/>
        </p:nvSpPr>
        <p:spPr>
          <a:xfrm>
            <a:off x="1426681" y="3756480"/>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497" name="CuadroTexto 496"/>
          <p:cNvSpPr txBox="1"/>
          <p:nvPr/>
        </p:nvSpPr>
        <p:spPr>
          <a:xfrm>
            <a:off x="6417190" y="5214561"/>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498" name="CuadroTexto 497"/>
          <p:cNvSpPr txBox="1"/>
          <p:nvPr/>
        </p:nvSpPr>
        <p:spPr>
          <a:xfrm>
            <a:off x="7874064" y="4786588"/>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499" name="CuadroTexto 498"/>
          <p:cNvSpPr txBox="1"/>
          <p:nvPr/>
        </p:nvSpPr>
        <p:spPr>
          <a:xfrm>
            <a:off x="3026598" y="4426966"/>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0" name="CuadroTexto 499"/>
          <p:cNvSpPr txBox="1"/>
          <p:nvPr/>
        </p:nvSpPr>
        <p:spPr>
          <a:xfrm>
            <a:off x="4978763" y="4398681"/>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1" name="CuadroTexto 500"/>
          <p:cNvSpPr txBox="1"/>
          <p:nvPr/>
        </p:nvSpPr>
        <p:spPr>
          <a:xfrm>
            <a:off x="943008" y="3089960"/>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2" name="CuadroTexto 501"/>
          <p:cNvSpPr txBox="1"/>
          <p:nvPr/>
        </p:nvSpPr>
        <p:spPr>
          <a:xfrm>
            <a:off x="3468413" y="3302036"/>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3" name="CuadroTexto 502"/>
          <p:cNvSpPr txBox="1"/>
          <p:nvPr/>
        </p:nvSpPr>
        <p:spPr>
          <a:xfrm>
            <a:off x="6003206" y="3784557"/>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4" name="CuadroTexto 503"/>
          <p:cNvSpPr txBox="1"/>
          <p:nvPr/>
        </p:nvSpPr>
        <p:spPr>
          <a:xfrm>
            <a:off x="4053932" y="3769700"/>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5" name="CuadroTexto 504"/>
          <p:cNvSpPr txBox="1"/>
          <p:nvPr/>
        </p:nvSpPr>
        <p:spPr>
          <a:xfrm>
            <a:off x="7279962" y="4303701"/>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
        <p:nvSpPr>
          <p:cNvPr id="506" name="CuadroTexto 505"/>
          <p:cNvSpPr txBox="1"/>
          <p:nvPr/>
        </p:nvSpPr>
        <p:spPr>
          <a:xfrm>
            <a:off x="8257409" y="3712653"/>
            <a:ext cx="573201" cy="1200329"/>
          </a:xfrm>
          <a:prstGeom prst="rect">
            <a:avLst/>
          </a:prstGeom>
          <a:noFill/>
        </p:spPr>
        <p:txBody>
          <a:bodyPr wrap="square" rtlCol="0">
            <a:spAutoFit/>
          </a:bodyPr>
          <a:lstStyle/>
          <a:p>
            <a:pPr algn="ctr"/>
            <a:r>
              <a:rPr lang="en-US" sz="7200" b="1" dirty="0">
                <a:solidFill>
                  <a:schemeClr val="accent2"/>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162031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3"/>
                                        </p:tgtEl>
                                        <p:attrNameLst>
                                          <p:attrName>style.visibility</p:attrName>
                                        </p:attrNameLst>
                                      </p:cBhvr>
                                      <p:to>
                                        <p:strVal val="visible"/>
                                      </p:to>
                                    </p:set>
                                    <p:animEffect transition="in" filter="fade">
                                      <p:cBhvr>
                                        <p:cTn id="10" dur="500"/>
                                        <p:tgtEl>
                                          <p:spTgt spid="4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6"/>
                                        </p:tgtEl>
                                        <p:attrNameLst>
                                          <p:attrName>style.visibility</p:attrName>
                                        </p:attrNameLst>
                                      </p:cBhvr>
                                      <p:to>
                                        <p:strVal val="visible"/>
                                      </p:to>
                                    </p:set>
                                    <p:animEffect transition="in" filter="fade">
                                      <p:cBhvr>
                                        <p:cTn id="13" dur="500"/>
                                        <p:tgtEl>
                                          <p:spTgt spid="4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7"/>
                                        </p:tgtEl>
                                        <p:attrNameLst>
                                          <p:attrName>style.visibility</p:attrName>
                                        </p:attrNameLst>
                                      </p:cBhvr>
                                      <p:to>
                                        <p:strVal val="visible"/>
                                      </p:to>
                                    </p:set>
                                    <p:animEffect transition="in" filter="fade">
                                      <p:cBhvr>
                                        <p:cTn id="16" dur="500"/>
                                        <p:tgtEl>
                                          <p:spTgt spid="4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8"/>
                                        </p:tgtEl>
                                        <p:attrNameLst>
                                          <p:attrName>style.visibility</p:attrName>
                                        </p:attrNameLst>
                                      </p:cBhvr>
                                      <p:to>
                                        <p:strVal val="visible"/>
                                      </p:to>
                                    </p:set>
                                    <p:animEffect transition="in" filter="fade">
                                      <p:cBhvr>
                                        <p:cTn id="19" dur="500"/>
                                        <p:tgtEl>
                                          <p:spTgt spid="4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9"/>
                                        </p:tgtEl>
                                        <p:attrNameLst>
                                          <p:attrName>style.visibility</p:attrName>
                                        </p:attrNameLst>
                                      </p:cBhvr>
                                      <p:to>
                                        <p:strVal val="visible"/>
                                      </p:to>
                                    </p:set>
                                    <p:animEffect transition="in" filter="fade">
                                      <p:cBhvr>
                                        <p:cTn id="22" dur="500"/>
                                        <p:tgtEl>
                                          <p:spTgt spid="4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0"/>
                                        </p:tgtEl>
                                        <p:attrNameLst>
                                          <p:attrName>style.visibility</p:attrName>
                                        </p:attrNameLst>
                                      </p:cBhvr>
                                      <p:to>
                                        <p:strVal val="visible"/>
                                      </p:to>
                                    </p:set>
                                    <p:animEffect transition="in" filter="fade">
                                      <p:cBhvr>
                                        <p:cTn id="25" dur="500"/>
                                        <p:tgtEl>
                                          <p:spTgt spid="5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1"/>
                                        </p:tgtEl>
                                        <p:attrNameLst>
                                          <p:attrName>style.visibility</p:attrName>
                                        </p:attrNameLst>
                                      </p:cBhvr>
                                      <p:to>
                                        <p:strVal val="visible"/>
                                      </p:to>
                                    </p:set>
                                    <p:animEffect transition="in" filter="fade">
                                      <p:cBhvr>
                                        <p:cTn id="28" dur="500"/>
                                        <p:tgtEl>
                                          <p:spTgt spid="50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2"/>
                                        </p:tgtEl>
                                        <p:attrNameLst>
                                          <p:attrName>style.visibility</p:attrName>
                                        </p:attrNameLst>
                                      </p:cBhvr>
                                      <p:to>
                                        <p:strVal val="visible"/>
                                      </p:to>
                                    </p:set>
                                    <p:animEffect transition="in" filter="fade">
                                      <p:cBhvr>
                                        <p:cTn id="31" dur="500"/>
                                        <p:tgtEl>
                                          <p:spTgt spid="50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3"/>
                                        </p:tgtEl>
                                        <p:attrNameLst>
                                          <p:attrName>style.visibility</p:attrName>
                                        </p:attrNameLst>
                                      </p:cBhvr>
                                      <p:to>
                                        <p:strVal val="visible"/>
                                      </p:to>
                                    </p:set>
                                    <p:animEffect transition="in" filter="fade">
                                      <p:cBhvr>
                                        <p:cTn id="34" dur="500"/>
                                        <p:tgtEl>
                                          <p:spTgt spid="50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4"/>
                                        </p:tgtEl>
                                        <p:attrNameLst>
                                          <p:attrName>style.visibility</p:attrName>
                                        </p:attrNameLst>
                                      </p:cBhvr>
                                      <p:to>
                                        <p:strVal val="visible"/>
                                      </p:to>
                                    </p:set>
                                    <p:animEffect transition="in" filter="fade">
                                      <p:cBhvr>
                                        <p:cTn id="37" dur="500"/>
                                        <p:tgtEl>
                                          <p:spTgt spid="50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5"/>
                                        </p:tgtEl>
                                        <p:attrNameLst>
                                          <p:attrName>style.visibility</p:attrName>
                                        </p:attrNameLst>
                                      </p:cBhvr>
                                      <p:to>
                                        <p:strVal val="visible"/>
                                      </p:to>
                                    </p:set>
                                    <p:animEffect transition="in" filter="fade">
                                      <p:cBhvr>
                                        <p:cTn id="40" dur="500"/>
                                        <p:tgtEl>
                                          <p:spTgt spid="50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6"/>
                                        </p:tgtEl>
                                        <p:attrNameLst>
                                          <p:attrName>style.visibility</p:attrName>
                                        </p:attrNameLst>
                                      </p:cBhvr>
                                      <p:to>
                                        <p:strVal val="visible"/>
                                      </p:to>
                                    </p:set>
                                    <p:animEffect transition="in" filter="fade">
                                      <p:cBhvr>
                                        <p:cTn id="43" dur="5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P spid="493" grpId="0"/>
      <p:bldP spid="496" grpId="0"/>
      <p:bldP spid="497" grpId="0"/>
      <p:bldP spid="498" grpId="0"/>
      <p:bldP spid="499" grpId="0"/>
      <p:bldP spid="500" grpId="0"/>
      <p:bldP spid="501" grpId="0"/>
      <p:bldP spid="502" grpId="0"/>
      <p:bldP spid="503" grpId="0"/>
      <p:bldP spid="504" grpId="0"/>
      <p:bldP spid="505" grpId="0"/>
      <p:bldP spid="5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Constraining the environment</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8</a:t>
            </a:fld>
            <a:endParaRPr lang="en-US"/>
          </a:p>
        </p:txBody>
      </p:sp>
      <p:grpSp>
        <p:nvGrpSpPr>
          <p:cNvPr id="153" name="Grupo 152"/>
          <p:cNvGrpSpPr/>
          <p:nvPr/>
        </p:nvGrpSpPr>
        <p:grpSpPr>
          <a:xfrm>
            <a:off x="425003" y="1088653"/>
            <a:ext cx="2524259" cy="1599475"/>
            <a:chOff x="425003" y="1088653"/>
            <a:chExt cx="2524259" cy="1599475"/>
          </a:xfrm>
        </p:grpSpPr>
        <p:sp>
          <p:nvSpPr>
            <p:cNvPr id="155" name="Forma libre 154"/>
            <p:cNvSpPr/>
            <p:nvPr/>
          </p:nvSpPr>
          <p:spPr>
            <a:xfrm>
              <a:off x="425003" y="1095441"/>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156" name="CuadroTexto 155"/>
            <p:cNvSpPr txBox="1"/>
            <p:nvPr/>
          </p:nvSpPr>
          <p:spPr>
            <a:xfrm>
              <a:off x="808494" y="1088653"/>
              <a:ext cx="1757276" cy="369332"/>
            </a:xfrm>
            <a:prstGeom prst="rect">
              <a:avLst/>
            </a:prstGeom>
            <a:noFill/>
            <a:effectLst/>
          </p:spPr>
          <p:txBody>
            <a:bodyPr wrap="none" rtlCol="0">
              <a:spAutoFit/>
            </a:bodyPr>
            <a:lstStyle/>
            <a:p>
              <a:pPr algn="ctr"/>
              <a:r>
                <a:rPr lang="en-US" dirty="0" smtClean="0">
                  <a:solidFill>
                    <a:schemeClr val="bg1"/>
                  </a:solidFill>
                </a:rPr>
                <a:t>Constrained env.</a:t>
              </a:r>
              <a:endParaRPr lang="en-US" dirty="0">
                <a:solidFill>
                  <a:schemeClr val="bg1"/>
                </a:solidFill>
              </a:endParaRPr>
            </a:p>
          </p:txBody>
        </p:sp>
      </p:grpSp>
      <p:grpSp>
        <p:nvGrpSpPr>
          <p:cNvPr id="157" name="Grupo 156"/>
          <p:cNvGrpSpPr/>
          <p:nvPr/>
        </p:nvGrpSpPr>
        <p:grpSpPr>
          <a:xfrm>
            <a:off x="457200" y="1516140"/>
            <a:ext cx="2462026" cy="1169853"/>
            <a:chOff x="611460" y="2060848"/>
            <a:chExt cx="2462026" cy="1169853"/>
          </a:xfrm>
        </p:grpSpPr>
        <p:cxnSp>
          <p:nvCxnSpPr>
            <p:cNvPr id="158" name="Conector recto 157"/>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159" name="Triángulo isósceles 158"/>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0" name="Conector recto 159"/>
            <p:cNvCxnSpPr>
              <a:endCxn id="159"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161" name="Conector recto 160"/>
            <p:cNvCxnSpPr>
              <a:stCxn id="159"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64" name="Conector recto 163"/>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65" name="Conector angular 164"/>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170" name="CuadroTexto 169"/>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1" name="CuadroTexto 170"/>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2" name="CuadroTexto 171"/>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73" name="CuadroTexto 172"/>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76" name="CuadroTexto 175"/>
              <p:cNvSpPr txBox="1"/>
              <p:nvPr/>
            </p:nvSpPr>
            <p:spPr>
              <a:xfrm>
                <a:off x="72377" y="622333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=00</m:t>
                      </m:r>
                    </m:oMath>
                  </m:oMathPara>
                </a14:m>
                <a:endParaRPr lang="en-US" sz="1600" dirty="0"/>
              </a:p>
            </p:txBody>
          </p:sp>
        </mc:Choice>
        <mc:Fallback xmlns="">
          <p:sp>
            <p:nvSpPr>
              <p:cNvPr id="176" name="CuadroTexto 175"/>
              <p:cNvSpPr txBox="1">
                <a:spLocks noRot="1" noChangeAspect="1" noMove="1" noResize="1" noEditPoints="1" noAdjustHandles="1" noChangeArrowheads="1" noChangeShapeType="1" noTextEdit="1"/>
              </p:cNvSpPr>
              <p:nvPr/>
            </p:nvSpPr>
            <p:spPr>
              <a:xfrm>
                <a:off x="72377" y="6223339"/>
                <a:ext cx="755207" cy="246221"/>
              </a:xfrm>
              <a:prstGeom prst="rect">
                <a:avLst/>
              </a:prstGeom>
              <a:blipFill rotWithShape="0">
                <a:blip r:embed="rId3"/>
                <a:stretch>
                  <a:fillRect l="-6452" r="-4032" b="-7500"/>
                </a:stretch>
              </a:blipFill>
            </p:spPr>
            <p:txBody>
              <a:bodyPr/>
              <a:lstStyle/>
              <a:p>
                <a:r>
                  <a:rPr lang="en-US">
                    <a:noFill/>
                  </a:rPr>
                  <a:t> </a:t>
                </a:r>
              </a:p>
            </p:txBody>
          </p:sp>
        </mc:Fallback>
      </mc:AlternateContent>
      <p:sp>
        <p:nvSpPr>
          <p:cNvPr id="178" name="Arco 177"/>
          <p:cNvSpPr/>
          <p:nvPr/>
        </p:nvSpPr>
        <p:spPr>
          <a:xfrm>
            <a:off x="97658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Arco 178"/>
          <p:cNvSpPr/>
          <p:nvPr/>
        </p:nvSpPr>
        <p:spPr>
          <a:xfrm flipH="1" flipV="1">
            <a:off x="1953924"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Elipse 182"/>
          <p:cNvSpPr/>
          <p:nvPr/>
        </p:nvSpPr>
        <p:spPr>
          <a:xfrm>
            <a:off x="169791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Elipse 183"/>
          <p:cNvSpPr/>
          <p:nvPr/>
        </p:nvSpPr>
        <p:spPr>
          <a:xfrm>
            <a:off x="68991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6" name="Arco 195"/>
          <p:cNvSpPr/>
          <p:nvPr/>
        </p:nvSpPr>
        <p:spPr>
          <a:xfrm rot="8400000">
            <a:off x="87203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Elipse 196"/>
          <p:cNvSpPr/>
          <p:nvPr/>
        </p:nvSpPr>
        <p:spPr>
          <a:xfrm>
            <a:off x="2993268"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9" name="Elipse 198"/>
          <p:cNvSpPr/>
          <p:nvPr/>
        </p:nvSpPr>
        <p:spPr>
          <a:xfrm>
            <a:off x="400126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0" name="Elipse 199"/>
          <p:cNvSpPr/>
          <p:nvPr/>
        </p:nvSpPr>
        <p:spPr>
          <a:xfrm>
            <a:off x="2993268" y="58052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3" name="Arco 202"/>
          <p:cNvSpPr/>
          <p:nvPr/>
        </p:nvSpPr>
        <p:spPr>
          <a:xfrm rot="16200000">
            <a:off x="2411848" y="508123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Arco 206"/>
          <p:cNvSpPr/>
          <p:nvPr/>
        </p:nvSpPr>
        <p:spPr>
          <a:xfrm rot="19214127">
            <a:off x="311712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Elipse 208"/>
          <p:cNvSpPr/>
          <p:nvPr/>
        </p:nvSpPr>
        <p:spPr>
          <a:xfrm>
            <a:off x="5292502"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1" name="Elipse 220"/>
          <p:cNvSpPr/>
          <p:nvPr/>
        </p:nvSpPr>
        <p:spPr>
          <a:xfrm>
            <a:off x="7595854" y="413893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4" name="Elipse 223"/>
          <p:cNvSpPr/>
          <p:nvPr/>
        </p:nvSpPr>
        <p:spPr>
          <a:xfrm>
            <a:off x="7595854"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8" name="Arco 227"/>
          <p:cNvSpPr/>
          <p:nvPr/>
        </p:nvSpPr>
        <p:spPr>
          <a:xfrm rot="5400000">
            <a:off x="7089142" y="507806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Arco 232"/>
          <p:cNvSpPr/>
          <p:nvPr/>
        </p:nvSpPr>
        <p:spPr>
          <a:xfrm>
            <a:off x="5571429" y="4168921"/>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Arco 236"/>
          <p:cNvSpPr/>
          <p:nvPr/>
        </p:nvSpPr>
        <p:spPr>
          <a:xfrm>
            <a:off x="3271188" y="4165544"/>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CuadroTexto 241"/>
          <p:cNvSpPr txBox="1"/>
          <p:nvPr/>
        </p:nvSpPr>
        <p:spPr>
          <a:xfrm>
            <a:off x="1417540" y="545617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47" name="CuadroTexto 246"/>
          <p:cNvSpPr txBox="1"/>
          <p:nvPr/>
        </p:nvSpPr>
        <p:spPr>
          <a:xfrm>
            <a:off x="2699277" y="4854443"/>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49" name="CuadroTexto 248"/>
          <p:cNvSpPr txBox="1"/>
          <p:nvPr/>
        </p:nvSpPr>
        <p:spPr>
          <a:xfrm>
            <a:off x="3270932" y="52242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64" name="CuadroTexto 263"/>
          <p:cNvSpPr txBox="1"/>
          <p:nvPr/>
        </p:nvSpPr>
        <p:spPr>
          <a:xfrm>
            <a:off x="7763634" y="4724078"/>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389" name="CuadroTexto 388"/>
          <p:cNvSpPr txBox="1"/>
          <p:nvPr/>
        </p:nvSpPr>
        <p:spPr>
          <a:xfrm>
            <a:off x="1864988" y="574578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391" name="CuadroTexto 390"/>
          <p:cNvSpPr txBox="1"/>
          <p:nvPr/>
        </p:nvSpPr>
        <p:spPr>
          <a:xfrm>
            <a:off x="2462207" y="515037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92" name="CuadroTexto 391"/>
              <p:cNvSpPr txBox="1"/>
              <p:nvPr/>
            </p:nvSpPr>
            <p:spPr>
              <a:xfrm>
                <a:off x="994398" y="5971746"/>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=01</m:t>
                      </m:r>
                    </m:oMath>
                  </m:oMathPara>
                </a14:m>
                <a:endParaRPr lang="en-US" sz="1600" dirty="0"/>
              </a:p>
            </p:txBody>
          </p:sp>
        </mc:Choice>
        <mc:Fallback xmlns="">
          <p:sp>
            <p:nvSpPr>
              <p:cNvPr id="392" name="CuadroTexto 391"/>
              <p:cNvSpPr txBox="1">
                <a:spLocks noRot="1" noChangeAspect="1" noMove="1" noResize="1" noEditPoints="1" noAdjustHandles="1" noChangeArrowheads="1" noChangeShapeType="1" noTextEdit="1"/>
              </p:cNvSpPr>
              <p:nvPr/>
            </p:nvSpPr>
            <p:spPr>
              <a:xfrm>
                <a:off x="994398" y="5971746"/>
                <a:ext cx="745589" cy="246221"/>
              </a:xfrm>
              <a:prstGeom prst="rect">
                <a:avLst/>
              </a:prstGeom>
              <a:blipFill rotWithShape="0">
                <a:blip r:embed="rId4"/>
                <a:stretch>
                  <a:fillRect l="-6557" r="-573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3" name="CuadroTexto 392"/>
              <p:cNvSpPr txBox="1"/>
              <p:nvPr/>
            </p:nvSpPr>
            <p:spPr>
              <a:xfrm>
                <a:off x="5063723" y="4478923"/>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=10</m:t>
                      </m:r>
                    </m:oMath>
                  </m:oMathPara>
                </a14:m>
                <a:endParaRPr lang="en-US" sz="1600" dirty="0"/>
              </a:p>
            </p:txBody>
          </p:sp>
        </mc:Choice>
        <mc:Fallback xmlns="">
          <p:sp>
            <p:nvSpPr>
              <p:cNvPr id="393" name="CuadroTexto 392"/>
              <p:cNvSpPr txBox="1">
                <a:spLocks noRot="1" noChangeAspect="1" noMove="1" noResize="1" noEditPoints="1" noAdjustHandles="1" noChangeArrowheads="1" noChangeShapeType="1" noTextEdit="1"/>
              </p:cNvSpPr>
              <p:nvPr/>
            </p:nvSpPr>
            <p:spPr>
              <a:xfrm>
                <a:off x="5063723" y="4478923"/>
                <a:ext cx="745589" cy="246221"/>
              </a:xfrm>
              <a:prstGeom prst="rect">
                <a:avLst/>
              </a:prstGeom>
              <a:blipFill rotWithShape="0">
                <a:blip r:embed="rId5"/>
                <a:stretch>
                  <a:fillRect l="-6557" r="-491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4" name="CuadroTexto 393"/>
              <p:cNvSpPr txBox="1"/>
              <p:nvPr/>
            </p:nvSpPr>
            <p:spPr>
              <a:xfrm>
                <a:off x="7929377" y="5972340"/>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=11</m:t>
                      </m:r>
                    </m:oMath>
                  </m:oMathPara>
                </a14:m>
                <a:endParaRPr lang="en-US" sz="1600" dirty="0"/>
              </a:p>
            </p:txBody>
          </p:sp>
        </mc:Choice>
        <mc:Fallback xmlns="">
          <p:sp>
            <p:nvSpPr>
              <p:cNvPr id="394" name="CuadroTexto 393"/>
              <p:cNvSpPr txBox="1">
                <a:spLocks noRot="1" noChangeAspect="1" noMove="1" noResize="1" noEditPoints="1" noAdjustHandles="1" noChangeArrowheads="1" noChangeShapeType="1" noTextEdit="1"/>
              </p:cNvSpPr>
              <p:nvPr/>
            </p:nvSpPr>
            <p:spPr>
              <a:xfrm>
                <a:off x="7929377" y="5972340"/>
                <a:ext cx="745589" cy="246221"/>
              </a:xfrm>
              <a:prstGeom prst="rect">
                <a:avLst/>
              </a:prstGeom>
              <a:blipFill rotWithShape="0">
                <a:blip r:embed="rId6"/>
                <a:stretch>
                  <a:fillRect l="-6557" r="-4918" b="-25000"/>
                </a:stretch>
              </a:blipFill>
            </p:spPr>
            <p:txBody>
              <a:bodyPr/>
              <a:lstStyle/>
              <a:p>
                <a:r>
                  <a:rPr lang="en-US">
                    <a:noFill/>
                  </a:rPr>
                  <a:t> </a:t>
                </a:r>
              </a:p>
            </p:txBody>
          </p:sp>
        </mc:Fallback>
      </mc:AlternateContent>
      <p:sp>
        <p:nvSpPr>
          <p:cNvPr id="399" name="CuadroTexto 398"/>
          <p:cNvSpPr txBox="1"/>
          <p:nvPr/>
        </p:nvSpPr>
        <p:spPr>
          <a:xfrm>
            <a:off x="4286498" y="3851791"/>
            <a:ext cx="425117"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401" name="Arco 400"/>
          <p:cNvSpPr/>
          <p:nvPr/>
        </p:nvSpPr>
        <p:spPr>
          <a:xfrm flipH="1" flipV="1">
            <a:off x="640650" y="5723116"/>
            <a:ext cx="7274245" cy="808326"/>
          </a:xfrm>
          <a:prstGeom prst="arc">
            <a:avLst>
              <a:gd name="adj1" fmla="val 10716183"/>
              <a:gd name="adj2" fmla="val 9563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CuadroTexto 403"/>
          <p:cNvSpPr txBox="1"/>
          <p:nvPr/>
        </p:nvSpPr>
        <p:spPr>
          <a:xfrm>
            <a:off x="6604164" y="3841655"/>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407" name="CuadroTexto 406"/>
          <p:cNvSpPr txBox="1"/>
          <p:nvPr/>
        </p:nvSpPr>
        <p:spPr>
          <a:xfrm>
            <a:off x="4164029" y="6217967"/>
            <a:ext cx="425116" cy="369332"/>
          </a:xfrm>
          <a:prstGeom prst="rect">
            <a:avLst/>
          </a:prstGeom>
          <a:noFill/>
        </p:spPr>
        <p:txBody>
          <a:bodyPr wrap="none" rtlCol="0">
            <a:spAutoFit/>
          </a:bodyPr>
          <a:lstStyle/>
          <a:p>
            <a:pPr algn="ctr"/>
            <a:r>
              <a:rPr lang="en-US" dirty="0">
                <a:solidFill>
                  <a:schemeClr val="accent2"/>
                </a:solidFill>
                <a:latin typeface="Cambria" panose="02040503050406030204" pitchFamily="18" charset="0"/>
              </a:rPr>
              <a:t>x</a:t>
            </a:r>
            <a:r>
              <a:rPr lang="en-US" dirty="0" smtClean="0">
                <a:solidFill>
                  <a:schemeClr val="accent2"/>
                </a:solidFill>
                <a:latin typeface="Cambria" panose="02040503050406030204" pitchFamily="18" charset="0"/>
              </a:rPr>
              <a:t>−</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09" name="CuadroTexto 408"/>
              <p:cNvSpPr txBox="1"/>
              <p:nvPr/>
            </p:nvSpPr>
            <p:spPr>
              <a:xfrm>
                <a:off x="2758157" y="6130375"/>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m:t>
                      </m:r>
                      <m:r>
                        <a:rPr lang="es-ES" sz="1600" b="0" i="0" smtClean="0">
                          <a:latin typeface="Cambria Math" panose="02040503050406030204" pitchFamily="18" charset="0"/>
                        </a:rPr>
                        <m:t>0</m:t>
                      </m:r>
                    </m:oMath>
                  </m:oMathPara>
                </a14:m>
                <a:endParaRPr lang="en-US" sz="1600" dirty="0"/>
              </a:p>
            </p:txBody>
          </p:sp>
        </mc:Choice>
        <mc:Fallback xmlns="">
          <p:sp>
            <p:nvSpPr>
              <p:cNvPr id="409" name="CuadroTexto 408"/>
              <p:cNvSpPr txBox="1">
                <a:spLocks noRot="1" noChangeAspect="1" noMove="1" noResize="1" noEditPoints="1" noAdjustHandles="1" noChangeArrowheads="1" noChangeShapeType="1" noTextEdit="1"/>
              </p:cNvSpPr>
              <p:nvPr/>
            </p:nvSpPr>
            <p:spPr>
              <a:xfrm>
                <a:off x="2758157" y="6130375"/>
                <a:ext cx="745589" cy="246221"/>
              </a:xfrm>
              <a:prstGeom prst="rect">
                <a:avLst/>
              </a:prstGeom>
              <a:blipFill rotWithShape="0">
                <a:blip r:embed="rId7"/>
                <a:stretch>
                  <a:fillRect l="-6504" r="-487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 name="CuadroTexto 409"/>
              <p:cNvSpPr txBox="1"/>
              <p:nvPr/>
            </p:nvSpPr>
            <p:spPr>
              <a:xfrm>
                <a:off x="2195736" y="3910797"/>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=10</m:t>
                      </m:r>
                    </m:oMath>
                  </m:oMathPara>
                </a14:m>
                <a:endParaRPr lang="en-US" sz="1600" dirty="0"/>
              </a:p>
            </p:txBody>
          </p:sp>
        </mc:Choice>
        <mc:Fallback xmlns="">
          <p:sp>
            <p:nvSpPr>
              <p:cNvPr id="410" name="CuadroTexto 409"/>
              <p:cNvSpPr txBox="1">
                <a:spLocks noRot="1" noChangeAspect="1" noMove="1" noResize="1" noEditPoints="1" noAdjustHandles="1" noChangeArrowheads="1" noChangeShapeType="1" noTextEdit="1"/>
              </p:cNvSpPr>
              <p:nvPr/>
            </p:nvSpPr>
            <p:spPr>
              <a:xfrm>
                <a:off x="2195736" y="3910797"/>
                <a:ext cx="755207" cy="246221"/>
              </a:xfrm>
              <a:prstGeom prst="rect">
                <a:avLst/>
              </a:prstGeom>
              <a:blipFill rotWithShape="0">
                <a:blip r:embed="rId8"/>
                <a:stretch>
                  <a:fillRect l="-6452" r="-4839"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 name="CuadroTexto 411"/>
              <p:cNvSpPr txBox="1"/>
              <p:nvPr/>
            </p:nvSpPr>
            <p:spPr>
              <a:xfrm>
                <a:off x="1005823" y="478835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=01</m:t>
                      </m:r>
                    </m:oMath>
                  </m:oMathPara>
                </a14:m>
                <a:endParaRPr lang="en-US" sz="1600" dirty="0"/>
              </a:p>
            </p:txBody>
          </p:sp>
        </mc:Choice>
        <mc:Fallback xmlns="">
          <p:sp>
            <p:nvSpPr>
              <p:cNvPr id="412" name="CuadroTexto 411"/>
              <p:cNvSpPr txBox="1">
                <a:spLocks noRot="1" noChangeAspect="1" noMove="1" noResize="1" noEditPoints="1" noAdjustHandles="1" noChangeArrowheads="1" noChangeShapeType="1" noTextEdit="1"/>
              </p:cNvSpPr>
              <p:nvPr/>
            </p:nvSpPr>
            <p:spPr>
              <a:xfrm>
                <a:off x="1005823" y="4788359"/>
                <a:ext cx="755207" cy="246221"/>
              </a:xfrm>
              <a:prstGeom prst="rect">
                <a:avLst/>
              </a:prstGeom>
              <a:blipFill rotWithShape="0">
                <a:blip r:embed="rId9"/>
                <a:stretch>
                  <a:fillRect l="-6452" r="-4032" b="-4878"/>
                </a:stretch>
              </a:blipFill>
            </p:spPr>
            <p:txBody>
              <a:bodyPr/>
              <a:lstStyle/>
              <a:p>
                <a:r>
                  <a:rPr lang="en-US">
                    <a:noFill/>
                  </a:rPr>
                  <a:t> </a:t>
                </a:r>
              </a:p>
            </p:txBody>
          </p:sp>
        </mc:Fallback>
      </mc:AlternateContent>
      <p:sp>
        <p:nvSpPr>
          <p:cNvPr id="453" name="Elipse 452"/>
          <p:cNvSpPr>
            <a:spLocks noChangeAspect="1"/>
          </p:cNvSpPr>
          <p:nvPr/>
        </p:nvSpPr>
        <p:spPr>
          <a:xfrm>
            <a:off x="6516216" y="812717"/>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454" name="Grupo 453"/>
          <p:cNvGrpSpPr/>
          <p:nvPr/>
        </p:nvGrpSpPr>
        <p:grpSpPr>
          <a:xfrm>
            <a:off x="6531397" y="875303"/>
            <a:ext cx="2105004" cy="2094400"/>
            <a:chOff x="658312" y="3927735"/>
            <a:chExt cx="2105004" cy="2094400"/>
          </a:xfrm>
        </p:grpSpPr>
        <p:sp>
          <p:nvSpPr>
            <p:cNvPr id="457" name="CuadroTexto 456"/>
            <p:cNvSpPr txBox="1"/>
            <p:nvPr/>
          </p:nvSpPr>
          <p:spPr>
            <a:xfrm>
              <a:off x="2018084" y="43600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8" name="CuadroTexto 457"/>
            <p:cNvSpPr txBox="1"/>
            <p:nvPr/>
          </p:nvSpPr>
          <p:spPr>
            <a:xfrm>
              <a:off x="902260" y="50125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9" name="CuadroTexto 458"/>
            <p:cNvSpPr txBox="1"/>
            <p:nvPr/>
          </p:nvSpPr>
          <p:spPr>
            <a:xfrm>
              <a:off x="944644" y="45461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0" name="CuadroTexto 459"/>
            <p:cNvSpPr txBox="1"/>
            <p:nvPr/>
          </p:nvSpPr>
          <p:spPr>
            <a:xfrm>
              <a:off x="747880" y="43569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1" name="CuadroTexto 460"/>
            <p:cNvSpPr txBox="1"/>
            <p:nvPr/>
          </p:nvSpPr>
          <p:spPr>
            <a:xfrm>
              <a:off x="658312" y="473543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2" name="CuadroTexto 461"/>
            <p:cNvSpPr txBox="1"/>
            <p:nvPr/>
          </p:nvSpPr>
          <p:spPr>
            <a:xfrm>
              <a:off x="2170484" y="45124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3" name="CuadroTexto 462"/>
            <p:cNvSpPr txBox="1"/>
            <p:nvPr/>
          </p:nvSpPr>
          <p:spPr>
            <a:xfrm>
              <a:off x="1046927" y="409642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4" name="CuadroTexto 463"/>
            <p:cNvSpPr txBox="1"/>
            <p:nvPr/>
          </p:nvSpPr>
          <p:spPr>
            <a:xfrm>
              <a:off x="1301966" y="41431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5" name="CuadroTexto 464"/>
            <p:cNvSpPr txBox="1"/>
            <p:nvPr/>
          </p:nvSpPr>
          <p:spPr>
            <a:xfrm>
              <a:off x="1596048" y="403445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6" name="CuadroTexto 465"/>
            <p:cNvSpPr txBox="1"/>
            <p:nvPr/>
          </p:nvSpPr>
          <p:spPr>
            <a:xfrm>
              <a:off x="2322884" y="46648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7" name="CuadroTexto 466"/>
            <p:cNvSpPr txBox="1"/>
            <p:nvPr/>
          </p:nvSpPr>
          <p:spPr>
            <a:xfrm>
              <a:off x="2311435" y="4300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8" name="CuadroTexto 467"/>
            <p:cNvSpPr txBox="1"/>
            <p:nvPr/>
          </p:nvSpPr>
          <p:spPr>
            <a:xfrm>
              <a:off x="2262851" y="492707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9" name="CuadroTexto 468"/>
            <p:cNvSpPr txBox="1"/>
            <p:nvPr/>
          </p:nvSpPr>
          <p:spPr>
            <a:xfrm>
              <a:off x="1685703" y="510354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0" name="CuadroTexto 469"/>
            <p:cNvSpPr txBox="1"/>
            <p:nvPr/>
          </p:nvSpPr>
          <p:spPr>
            <a:xfrm>
              <a:off x="2258491" y="51853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1" name="CuadroTexto 470"/>
            <p:cNvSpPr txBox="1"/>
            <p:nvPr/>
          </p:nvSpPr>
          <p:spPr>
            <a:xfrm>
              <a:off x="2475284" y="48172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2" name="CuadroTexto 471"/>
            <p:cNvSpPr txBox="1"/>
            <p:nvPr/>
          </p:nvSpPr>
          <p:spPr>
            <a:xfrm>
              <a:off x="1890923" y="531836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3" name="CuadroTexto 472"/>
            <p:cNvSpPr txBox="1"/>
            <p:nvPr/>
          </p:nvSpPr>
          <p:spPr>
            <a:xfrm>
              <a:off x="849150" y="533604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4" name="CuadroTexto 473"/>
            <p:cNvSpPr txBox="1"/>
            <p:nvPr/>
          </p:nvSpPr>
          <p:spPr>
            <a:xfrm>
              <a:off x="978855" y="476473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5" name="CuadroTexto 474"/>
            <p:cNvSpPr txBox="1"/>
            <p:nvPr/>
          </p:nvSpPr>
          <p:spPr>
            <a:xfrm>
              <a:off x="1115149" y="538544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6" name="CuadroTexto 475"/>
            <p:cNvSpPr txBox="1"/>
            <p:nvPr/>
          </p:nvSpPr>
          <p:spPr>
            <a:xfrm>
              <a:off x="1377087" y="52474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7" name="CuadroTexto 476"/>
            <p:cNvSpPr txBox="1"/>
            <p:nvPr/>
          </p:nvSpPr>
          <p:spPr>
            <a:xfrm>
              <a:off x="1654457" y="52666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8" name="CuadroTexto 477"/>
            <p:cNvSpPr txBox="1"/>
            <p:nvPr/>
          </p:nvSpPr>
          <p:spPr>
            <a:xfrm>
              <a:off x="2118835" y="544866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9" name="CuadroTexto 478"/>
            <p:cNvSpPr txBox="1"/>
            <p:nvPr/>
          </p:nvSpPr>
          <p:spPr>
            <a:xfrm>
              <a:off x="1777101" y="56444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0" name="CuadroTexto 479"/>
            <p:cNvSpPr txBox="1"/>
            <p:nvPr/>
          </p:nvSpPr>
          <p:spPr>
            <a:xfrm>
              <a:off x="1290124" y="565280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1" name="CuadroTexto 480"/>
            <p:cNvSpPr txBox="1"/>
            <p:nvPr/>
          </p:nvSpPr>
          <p:spPr>
            <a:xfrm>
              <a:off x="1836062" y="39956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2" name="CuadroTexto 481"/>
            <p:cNvSpPr txBox="1"/>
            <p:nvPr/>
          </p:nvSpPr>
          <p:spPr>
            <a:xfrm>
              <a:off x="2071089" y="408734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3" name="CuadroTexto 482"/>
            <p:cNvSpPr txBox="1"/>
            <p:nvPr/>
          </p:nvSpPr>
          <p:spPr>
            <a:xfrm>
              <a:off x="784917" y="410145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4" name="CuadroTexto 483"/>
            <p:cNvSpPr txBox="1"/>
            <p:nvPr/>
          </p:nvSpPr>
          <p:spPr>
            <a:xfrm>
              <a:off x="1098083" y="43680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5" name="CuadroTexto 484"/>
            <p:cNvSpPr txBox="1"/>
            <p:nvPr/>
          </p:nvSpPr>
          <p:spPr>
            <a:xfrm>
              <a:off x="1863604" y="49659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6" name="CuadroTexto 485"/>
            <p:cNvSpPr txBox="1"/>
            <p:nvPr/>
          </p:nvSpPr>
          <p:spPr>
            <a:xfrm>
              <a:off x="671143" y="50333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7" name="CuadroTexto 486"/>
            <p:cNvSpPr txBox="1"/>
            <p:nvPr/>
          </p:nvSpPr>
          <p:spPr>
            <a:xfrm>
              <a:off x="1759397" y="439540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8" name="CuadroTexto 487"/>
            <p:cNvSpPr txBox="1"/>
            <p:nvPr/>
          </p:nvSpPr>
          <p:spPr>
            <a:xfrm>
              <a:off x="1191148" y="392773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9" name="CuadroTexto 488"/>
            <p:cNvSpPr txBox="1"/>
            <p:nvPr/>
          </p:nvSpPr>
          <p:spPr>
            <a:xfrm>
              <a:off x="1514801" y="5482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0" name="CuadroTexto 489"/>
            <p:cNvSpPr txBox="1"/>
            <p:nvPr/>
          </p:nvSpPr>
          <p:spPr>
            <a:xfrm>
              <a:off x="1766077" y="545117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1" name="CuadroTexto 490"/>
            <p:cNvSpPr txBox="1"/>
            <p:nvPr/>
          </p:nvSpPr>
          <p:spPr>
            <a:xfrm>
              <a:off x="1944684" y="4523682"/>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grpSp>
      <p:sp>
        <p:nvSpPr>
          <p:cNvPr id="455" name="Elipse 454"/>
          <p:cNvSpPr/>
          <p:nvPr/>
        </p:nvSpPr>
        <p:spPr>
          <a:xfrm rot="2954076">
            <a:off x="7130823" y="1474519"/>
            <a:ext cx="636673" cy="10172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rmAutofit/>
          </a:bodyPr>
          <a:lstStyle/>
          <a:p>
            <a:pPr algn="ctr"/>
            <a:endParaRPr lang="en-US" dirty="0"/>
          </a:p>
        </p:txBody>
      </p:sp>
      <p:sp>
        <p:nvSpPr>
          <p:cNvPr id="456" name="CuadroTexto 455"/>
          <p:cNvSpPr txBox="1"/>
          <p:nvPr/>
        </p:nvSpPr>
        <p:spPr>
          <a:xfrm>
            <a:off x="7030870" y="1751994"/>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a:t>
            </a:r>
            <a:endParaRPr lang="en-US" sz="1200" dirty="0">
              <a:solidFill>
                <a:schemeClr val="bg1"/>
              </a:solidFill>
            </a:endParaRPr>
          </a:p>
        </p:txBody>
      </p:sp>
      <p:sp>
        <p:nvSpPr>
          <p:cNvPr id="268" name="CuadroTexto 267"/>
          <p:cNvSpPr txBox="1"/>
          <p:nvPr/>
        </p:nvSpPr>
        <p:spPr>
          <a:xfrm>
            <a:off x="3323493" y="1358931"/>
            <a:ext cx="2801246" cy="923330"/>
          </a:xfrm>
          <a:prstGeom prst="rect">
            <a:avLst/>
          </a:prstGeom>
          <a:solidFill>
            <a:schemeClr val="bg1">
              <a:alpha val="15000"/>
            </a:schemeClr>
          </a:solidFill>
        </p:spPr>
        <p:txBody>
          <a:bodyPr wrap="square" rtlCol="0">
            <a:spAutoFit/>
          </a:bodyPr>
          <a:lstStyle/>
          <a:p>
            <a:pPr algn="just"/>
            <a:r>
              <a:rPr lang="en-US" dirty="0" smtClean="0"/>
              <a:t>Select a </a:t>
            </a:r>
            <a:r>
              <a:rPr lang="en-US" dirty="0" smtClean="0">
                <a:solidFill>
                  <a:schemeClr val="accent4"/>
                </a:solidFill>
              </a:rPr>
              <a:t>subset</a:t>
            </a:r>
            <a:r>
              <a:rPr lang="en-US" dirty="0" smtClean="0"/>
              <a:t> of </a:t>
            </a:r>
            <a:r>
              <a:rPr lang="en-US" i="1" dirty="0" smtClean="0"/>
              <a:t>input</a:t>
            </a:r>
            <a:r>
              <a:rPr lang="en-US" dirty="0" smtClean="0"/>
              <a:t> </a:t>
            </a:r>
            <a:r>
              <a:rPr lang="en-US" i="1" dirty="0" smtClean="0"/>
              <a:t>transition</a:t>
            </a:r>
            <a:r>
              <a:rPr lang="en-US" dirty="0" smtClean="0"/>
              <a:t> arcs that satisfy all behavioral properties</a:t>
            </a:r>
            <a:endParaRPr lang="en-US" dirty="0"/>
          </a:p>
        </p:txBody>
      </p:sp>
    </p:spTree>
    <p:extLst>
      <p:ext uri="{BB962C8B-B14F-4D97-AF65-F5344CB8AC3E}">
        <p14:creationId xmlns:p14="http://schemas.microsoft.com/office/powerpoint/2010/main" val="296766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More than one specification</a:t>
            </a:r>
            <a:endParaRPr lang="en-US" dirty="0"/>
          </a:p>
        </p:txBody>
      </p:sp>
      <p:sp>
        <p:nvSpPr>
          <p:cNvPr id="4" name="Marcador de número de diapositiva 3"/>
          <p:cNvSpPr>
            <a:spLocks noGrp="1"/>
          </p:cNvSpPr>
          <p:nvPr>
            <p:ph type="sldNum" sz="quarter" idx="12"/>
          </p:nvPr>
        </p:nvSpPr>
        <p:spPr/>
        <p:txBody>
          <a:bodyPr/>
          <a:lstStyle/>
          <a:p>
            <a:fld id="{B893DDF5-10A4-42B0-8B2B-0331E49407BA}" type="slidenum">
              <a:rPr lang="en-US" smtClean="0"/>
              <a:t>9</a:t>
            </a:fld>
            <a:endParaRPr lang="en-US"/>
          </a:p>
        </p:txBody>
      </p:sp>
      <p:grpSp>
        <p:nvGrpSpPr>
          <p:cNvPr id="153" name="Grupo 152"/>
          <p:cNvGrpSpPr/>
          <p:nvPr/>
        </p:nvGrpSpPr>
        <p:grpSpPr>
          <a:xfrm>
            <a:off x="425003" y="1088653"/>
            <a:ext cx="2524259" cy="1599475"/>
            <a:chOff x="425003" y="1088653"/>
            <a:chExt cx="2524259" cy="1599475"/>
          </a:xfrm>
        </p:grpSpPr>
        <p:sp>
          <p:nvSpPr>
            <p:cNvPr id="155" name="Forma libre 154"/>
            <p:cNvSpPr/>
            <p:nvPr/>
          </p:nvSpPr>
          <p:spPr>
            <a:xfrm>
              <a:off x="425003" y="1095441"/>
              <a:ext cx="2524259" cy="1592687"/>
            </a:xfrm>
            <a:custGeom>
              <a:avLst/>
              <a:gdLst>
                <a:gd name="connsiteX0" fmla="*/ 321972 w 2524259"/>
                <a:gd name="connsiteY0" fmla="*/ 1592687 h 1592687"/>
                <a:gd name="connsiteX1" fmla="*/ 321972 w 2524259"/>
                <a:gd name="connsiteY1" fmla="*/ 313386 h 1592687"/>
                <a:gd name="connsiteX2" fmla="*/ 2185115 w 2524259"/>
                <a:gd name="connsiteY2" fmla="*/ 313386 h 1592687"/>
                <a:gd name="connsiteX3" fmla="*/ 2185115 w 2524259"/>
                <a:gd name="connsiteY3" fmla="*/ 1558344 h 1592687"/>
                <a:gd name="connsiteX4" fmla="*/ 2524259 w 2524259"/>
                <a:gd name="connsiteY4" fmla="*/ 1558344 h 1592687"/>
                <a:gd name="connsiteX5" fmla="*/ 2524259 w 2524259"/>
                <a:gd name="connsiteY5" fmla="*/ 0 h 1592687"/>
                <a:gd name="connsiteX6" fmla="*/ 0 w 2524259"/>
                <a:gd name="connsiteY6" fmla="*/ 0 h 1592687"/>
                <a:gd name="connsiteX7" fmla="*/ 0 w 2524259"/>
                <a:gd name="connsiteY7" fmla="*/ 1584101 h 1592687"/>
                <a:gd name="connsiteX8" fmla="*/ 321972 w 2524259"/>
                <a:gd name="connsiteY8" fmla="*/ 1592687 h 159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259" h="1592687">
                  <a:moveTo>
                    <a:pt x="321972" y="1592687"/>
                  </a:moveTo>
                  <a:lnTo>
                    <a:pt x="321972" y="313386"/>
                  </a:lnTo>
                  <a:lnTo>
                    <a:pt x="2185115" y="313386"/>
                  </a:lnTo>
                  <a:lnTo>
                    <a:pt x="2185115" y="1558344"/>
                  </a:lnTo>
                  <a:lnTo>
                    <a:pt x="2524259" y="1558344"/>
                  </a:lnTo>
                  <a:lnTo>
                    <a:pt x="2524259" y="0"/>
                  </a:lnTo>
                  <a:lnTo>
                    <a:pt x="0" y="0"/>
                  </a:lnTo>
                  <a:lnTo>
                    <a:pt x="0" y="1584101"/>
                  </a:lnTo>
                  <a:lnTo>
                    <a:pt x="321972" y="159268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
          <p:nvSpPr>
            <p:cNvPr id="156" name="CuadroTexto 155"/>
            <p:cNvSpPr txBox="1"/>
            <p:nvPr/>
          </p:nvSpPr>
          <p:spPr>
            <a:xfrm>
              <a:off x="672882" y="1088653"/>
              <a:ext cx="2028504" cy="369332"/>
            </a:xfrm>
            <a:prstGeom prst="rect">
              <a:avLst/>
            </a:prstGeom>
            <a:noFill/>
            <a:effectLst/>
          </p:spPr>
          <p:txBody>
            <a:bodyPr wrap="none" rtlCol="0">
              <a:spAutoFit/>
            </a:bodyPr>
            <a:lstStyle/>
            <a:p>
              <a:pPr algn="ctr"/>
              <a:r>
                <a:rPr lang="en-US" dirty="0" smtClean="0">
                  <a:solidFill>
                    <a:schemeClr val="bg1"/>
                  </a:solidFill>
                </a:rPr>
                <a:t>Constrained env. #2</a:t>
              </a:r>
              <a:endParaRPr lang="en-US" dirty="0">
                <a:solidFill>
                  <a:schemeClr val="bg1"/>
                </a:solidFill>
              </a:endParaRPr>
            </a:p>
          </p:txBody>
        </p:sp>
      </p:grpSp>
      <p:grpSp>
        <p:nvGrpSpPr>
          <p:cNvPr id="157" name="Grupo 156"/>
          <p:cNvGrpSpPr/>
          <p:nvPr/>
        </p:nvGrpSpPr>
        <p:grpSpPr>
          <a:xfrm>
            <a:off x="457200" y="1516140"/>
            <a:ext cx="2462026" cy="1169853"/>
            <a:chOff x="611460" y="2060848"/>
            <a:chExt cx="2462026" cy="1169853"/>
          </a:xfrm>
        </p:grpSpPr>
        <p:cxnSp>
          <p:nvCxnSpPr>
            <p:cNvPr id="158" name="Conector recto 157"/>
            <p:cNvCxnSpPr/>
            <p:nvPr/>
          </p:nvCxnSpPr>
          <p:spPr>
            <a:xfrm>
              <a:off x="914751" y="3068960"/>
              <a:ext cx="1064961" cy="0"/>
            </a:xfrm>
            <a:prstGeom prst="line">
              <a:avLst/>
            </a:prstGeom>
            <a:ln w="28575"/>
          </p:spPr>
          <p:style>
            <a:lnRef idx="1">
              <a:schemeClr val="dk1"/>
            </a:lnRef>
            <a:fillRef idx="0">
              <a:schemeClr val="dk1"/>
            </a:fillRef>
            <a:effectRef idx="0">
              <a:schemeClr val="dk1"/>
            </a:effectRef>
            <a:fontRef idx="minor">
              <a:schemeClr val="tx1"/>
            </a:fontRef>
          </p:style>
        </p:cxnSp>
        <p:sp>
          <p:nvSpPr>
            <p:cNvPr id="159" name="Triángulo isósceles 158"/>
            <p:cNvSpPr/>
            <p:nvPr/>
          </p:nvSpPr>
          <p:spPr>
            <a:xfrm rot="5400000">
              <a:off x="1223627" y="2068428"/>
              <a:ext cx="447207" cy="432048"/>
            </a:xfrm>
            <a:prstGeom prst="triangl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0" name="Conector recto 159"/>
            <p:cNvCxnSpPr>
              <a:endCxn id="159" idx="3"/>
            </p:cNvCxnSpPr>
            <p:nvPr/>
          </p:nvCxnSpPr>
          <p:spPr>
            <a:xfrm>
              <a:off x="914749" y="2284452"/>
              <a:ext cx="316458"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161" name="Conector recto 160"/>
            <p:cNvCxnSpPr>
              <a:stCxn id="159" idx="0"/>
            </p:cNvCxnSpPr>
            <p:nvPr/>
          </p:nvCxnSpPr>
          <p:spPr>
            <a:xfrm flipV="1">
              <a:off x="1663255" y="2284452"/>
              <a:ext cx="1108545" cy="1"/>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64" name="Conector recto 163"/>
            <p:cNvCxnSpPr/>
            <p:nvPr/>
          </p:nvCxnSpPr>
          <p:spPr>
            <a:xfrm flipV="1">
              <a:off x="2483768" y="2895043"/>
              <a:ext cx="288032" cy="2"/>
            </a:xfrm>
            <a:prstGeom prst="line">
              <a:avLst/>
            </a:prstGeom>
            <a:ln w="28575">
              <a:tailEnd type="triangle"/>
            </a:ln>
          </p:spPr>
          <p:style>
            <a:lnRef idx="1">
              <a:schemeClr val="dk1"/>
            </a:lnRef>
            <a:fillRef idx="0">
              <a:schemeClr val="dk1"/>
            </a:fillRef>
            <a:effectRef idx="0">
              <a:schemeClr val="dk1"/>
            </a:effectRef>
            <a:fontRef idx="minor">
              <a:schemeClr val="tx1"/>
            </a:fontRef>
          </p:style>
        </p:cxnSp>
        <p:cxnSp>
          <p:nvCxnSpPr>
            <p:cNvPr id="165" name="Conector angular 164"/>
            <p:cNvCxnSpPr/>
            <p:nvPr/>
          </p:nvCxnSpPr>
          <p:spPr>
            <a:xfrm rot="16200000" flipH="1">
              <a:off x="1655675" y="2392464"/>
              <a:ext cx="432052" cy="216026"/>
            </a:xfrm>
            <a:prstGeom prst="bentConnector3">
              <a:avLst>
                <a:gd name="adj1" fmla="val 9850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AutoShape 40"/>
            <p:cNvSpPr>
              <a:spLocks noChangeArrowheads="1"/>
            </p:cNvSpPr>
            <p:nvPr/>
          </p:nvSpPr>
          <p:spPr bwMode="auto">
            <a:xfrm flipH="1">
              <a:off x="1919829" y="2636912"/>
              <a:ext cx="563939" cy="516263"/>
            </a:xfrm>
            <a:prstGeom prst="moon">
              <a:avLst>
                <a:gd name="adj" fmla="val 81644"/>
              </a:avLst>
            </a:prstGeom>
            <a:solidFill>
              <a:schemeClr val="bg1"/>
            </a:solidFill>
            <a:ln>
              <a:headEnd type="none" w="sm" len="sm"/>
              <a:tailEnd type="none" w="sm" len="sm"/>
            </a:ln>
            <a:extLst/>
          </p:spPr>
          <p:style>
            <a:lnRef idx="2">
              <a:schemeClr val="dk1"/>
            </a:lnRef>
            <a:fillRef idx="1">
              <a:schemeClr val="lt1"/>
            </a:fillRef>
            <a:effectRef idx="0">
              <a:schemeClr val="dk1"/>
            </a:effectRef>
            <a:fontRef idx="minor">
              <a:schemeClr val="dk1"/>
            </a:fontRef>
          </p:style>
          <p:txBody>
            <a:bodyPr wrap="none" anchor="ctr"/>
            <a:lstStyle/>
            <a:p>
              <a:endParaRPr lang="en-US" sz="2000"/>
            </a:p>
          </p:txBody>
        </p:sp>
        <p:sp>
          <p:nvSpPr>
            <p:cNvPr id="170" name="CuadroTexto 169"/>
            <p:cNvSpPr txBox="1"/>
            <p:nvPr/>
          </p:nvSpPr>
          <p:spPr>
            <a:xfrm>
              <a:off x="619475" y="2077914"/>
              <a:ext cx="29527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171" name="CuadroTexto 170"/>
            <p:cNvSpPr txBox="1"/>
            <p:nvPr/>
          </p:nvSpPr>
          <p:spPr>
            <a:xfrm>
              <a:off x="611460" y="2861369"/>
              <a:ext cx="31130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172" name="CuadroTexto 171"/>
            <p:cNvSpPr txBox="1"/>
            <p:nvPr/>
          </p:nvSpPr>
          <p:spPr>
            <a:xfrm>
              <a:off x="2771800" y="2082939"/>
              <a:ext cx="295274"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173" name="CuadroTexto 172"/>
            <p:cNvSpPr txBox="1"/>
            <p:nvPr/>
          </p:nvSpPr>
          <p:spPr>
            <a:xfrm>
              <a:off x="2771800" y="2676703"/>
              <a:ext cx="30168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grpSp>
      <p:sp>
        <p:nvSpPr>
          <p:cNvPr id="174" name="Arco 173"/>
          <p:cNvSpPr/>
          <p:nvPr/>
        </p:nvSpPr>
        <p:spPr>
          <a:xfrm flipH="1">
            <a:off x="1900517" y="4661636"/>
            <a:ext cx="6802144" cy="808326"/>
          </a:xfrm>
          <a:prstGeom prst="arc">
            <a:avLst>
              <a:gd name="adj1" fmla="val 10846088"/>
              <a:gd name="adj2" fmla="val 21566735"/>
            </a:avLst>
          </a:prstGeom>
          <a:ln w="28575">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Arco 174"/>
          <p:cNvSpPr/>
          <p:nvPr/>
        </p:nvSpPr>
        <p:spPr>
          <a:xfrm>
            <a:off x="1913604" y="2996952"/>
            <a:ext cx="6802144" cy="808326"/>
          </a:xfrm>
          <a:prstGeom prst="arc">
            <a:avLst>
              <a:gd name="adj1" fmla="val 10846088"/>
              <a:gd name="adj2" fmla="val 2154494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6" name="CuadroTexto 175"/>
              <p:cNvSpPr txBox="1"/>
              <p:nvPr/>
            </p:nvSpPr>
            <p:spPr>
              <a:xfrm>
                <a:off x="72377" y="622333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=00</m:t>
                      </m:r>
                    </m:oMath>
                  </m:oMathPara>
                </a14:m>
                <a:endParaRPr lang="en-US" sz="1600" dirty="0"/>
              </a:p>
            </p:txBody>
          </p:sp>
        </mc:Choice>
        <mc:Fallback xmlns="">
          <p:sp>
            <p:nvSpPr>
              <p:cNvPr id="176" name="CuadroTexto 175"/>
              <p:cNvSpPr txBox="1">
                <a:spLocks noRot="1" noChangeAspect="1" noMove="1" noResize="1" noEditPoints="1" noAdjustHandles="1" noChangeArrowheads="1" noChangeShapeType="1" noTextEdit="1"/>
              </p:cNvSpPr>
              <p:nvPr/>
            </p:nvSpPr>
            <p:spPr>
              <a:xfrm>
                <a:off x="72377" y="6223339"/>
                <a:ext cx="755207" cy="246221"/>
              </a:xfrm>
              <a:prstGeom prst="rect">
                <a:avLst/>
              </a:prstGeom>
              <a:blipFill rotWithShape="0">
                <a:blip r:embed="rId3"/>
                <a:stretch>
                  <a:fillRect l="-6452" r="-4032" b="-7500"/>
                </a:stretch>
              </a:blipFill>
            </p:spPr>
            <p:txBody>
              <a:bodyPr/>
              <a:lstStyle/>
              <a:p>
                <a:r>
                  <a:rPr lang="en-US">
                    <a:noFill/>
                  </a:rPr>
                  <a:t> </a:t>
                </a:r>
              </a:p>
            </p:txBody>
          </p:sp>
        </mc:Fallback>
      </mc:AlternateContent>
      <p:sp>
        <p:nvSpPr>
          <p:cNvPr id="178" name="Arco 177"/>
          <p:cNvSpPr/>
          <p:nvPr/>
        </p:nvSpPr>
        <p:spPr>
          <a:xfrm>
            <a:off x="976588" y="5835850"/>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Arco 178"/>
          <p:cNvSpPr/>
          <p:nvPr/>
        </p:nvSpPr>
        <p:spPr>
          <a:xfrm flipH="1" flipV="1">
            <a:off x="1953924" y="5189165"/>
            <a:ext cx="2052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Elipse 181"/>
          <p:cNvSpPr/>
          <p:nvPr/>
        </p:nvSpPr>
        <p:spPr>
          <a:xfrm>
            <a:off x="1697916"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3" name="Elipse 182"/>
          <p:cNvSpPr/>
          <p:nvPr/>
        </p:nvSpPr>
        <p:spPr>
          <a:xfrm>
            <a:off x="1697916"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Elipse 183"/>
          <p:cNvSpPr/>
          <p:nvPr/>
        </p:nvSpPr>
        <p:spPr>
          <a:xfrm>
            <a:off x="689916" y="5805264"/>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3" name="Arco 192"/>
          <p:cNvSpPr/>
          <p:nvPr/>
        </p:nvSpPr>
        <p:spPr>
          <a:xfrm rot="16200000">
            <a:off x="1114758" y="4285587"/>
            <a:ext cx="1380541"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Arco 195"/>
          <p:cNvSpPr/>
          <p:nvPr/>
        </p:nvSpPr>
        <p:spPr>
          <a:xfrm rot="8400000">
            <a:off x="872033" y="5562995"/>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Elipse 198"/>
          <p:cNvSpPr/>
          <p:nvPr/>
        </p:nvSpPr>
        <p:spPr>
          <a:xfrm>
            <a:off x="4001268"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0" name="Elipse 199"/>
          <p:cNvSpPr/>
          <p:nvPr/>
        </p:nvSpPr>
        <p:spPr>
          <a:xfrm>
            <a:off x="2993268" y="580526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7" name="Arco 206"/>
          <p:cNvSpPr/>
          <p:nvPr/>
        </p:nvSpPr>
        <p:spPr>
          <a:xfrm rot="19214127">
            <a:off x="3117129" y="5487122"/>
            <a:ext cx="10080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Elipse 221"/>
          <p:cNvSpPr/>
          <p:nvPr/>
        </p:nvSpPr>
        <p:spPr>
          <a:xfrm>
            <a:off x="8603854" y="3339182"/>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3" name="Elipse 222"/>
          <p:cNvSpPr/>
          <p:nvPr/>
        </p:nvSpPr>
        <p:spPr>
          <a:xfrm>
            <a:off x="8603854" y="5013176"/>
            <a:ext cx="288032" cy="288032"/>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0" name="Arco 229"/>
          <p:cNvSpPr/>
          <p:nvPr/>
        </p:nvSpPr>
        <p:spPr>
          <a:xfrm rot="5400000">
            <a:off x="8095404" y="4282414"/>
            <a:ext cx="1382400" cy="72000"/>
          </a:xfrm>
          <a:prstGeom prst="arc">
            <a:avLst>
              <a:gd name="adj1" fmla="val 10790898"/>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CuadroTexto 241"/>
          <p:cNvSpPr txBox="1"/>
          <p:nvPr/>
        </p:nvSpPr>
        <p:spPr>
          <a:xfrm>
            <a:off x="1417540" y="5456173"/>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243" name="CuadroTexto 242"/>
          <p:cNvSpPr txBox="1"/>
          <p:nvPr/>
        </p:nvSpPr>
        <p:spPr>
          <a:xfrm>
            <a:off x="1389000" y="420215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249" name="CuadroTexto 248"/>
          <p:cNvSpPr txBox="1"/>
          <p:nvPr/>
        </p:nvSpPr>
        <p:spPr>
          <a:xfrm>
            <a:off x="3270932" y="5224204"/>
            <a:ext cx="439544"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b+</a:t>
            </a:r>
            <a:endParaRPr lang="en-US" dirty="0">
              <a:solidFill>
                <a:schemeClr val="tx2"/>
              </a:solidFill>
              <a:latin typeface="Cambria" panose="02040503050406030204" pitchFamily="18" charset="0"/>
            </a:endParaRPr>
          </a:p>
        </p:txBody>
      </p:sp>
      <p:sp>
        <p:nvSpPr>
          <p:cNvPr id="388" name="CuadroTexto 387"/>
          <p:cNvSpPr txBox="1"/>
          <p:nvPr/>
        </p:nvSpPr>
        <p:spPr>
          <a:xfrm>
            <a:off x="8781823" y="4198895"/>
            <a:ext cx="425116" cy="369332"/>
          </a:xfrm>
          <a:prstGeom prst="rect">
            <a:avLst/>
          </a:prstGeom>
          <a:noFill/>
        </p:spPr>
        <p:txBody>
          <a:bodyPr wrap="none" rtlCol="0">
            <a:spAutoFit/>
          </a:bodyPr>
          <a:lstStyle/>
          <a:p>
            <a:pPr algn="ctr"/>
            <a:r>
              <a:rPr lang="en-US" dirty="0" smtClean="0">
                <a:solidFill>
                  <a:schemeClr val="tx2"/>
                </a:solidFill>
                <a:latin typeface="Cambria" panose="02040503050406030204" pitchFamily="18" charset="0"/>
              </a:rPr>
              <a:t>a−</a:t>
            </a:r>
            <a:endParaRPr lang="en-US" dirty="0">
              <a:solidFill>
                <a:schemeClr val="tx2"/>
              </a:solidFill>
              <a:latin typeface="Cambria" panose="02040503050406030204" pitchFamily="18" charset="0"/>
            </a:endParaRPr>
          </a:p>
        </p:txBody>
      </p:sp>
      <p:sp>
        <p:nvSpPr>
          <p:cNvPr id="389" name="CuadroTexto 388"/>
          <p:cNvSpPr txBox="1"/>
          <p:nvPr/>
        </p:nvSpPr>
        <p:spPr>
          <a:xfrm>
            <a:off x="1864988" y="5745789"/>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p:sp>
        <p:nvSpPr>
          <p:cNvPr id="391" name="CuadroTexto 390"/>
          <p:cNvSpPr txBox="1"/>
          <p:nvPr/>
        </p:nvSpPr>
        <p:spPr>
          <a:xfrm>
            <a:off x="2462207" y="5150371"/>
            <a:ext cx="42992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y+</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92" name="CuadroTexto 391"/>
              <p:cNvSpPr txBox="1"/>
              <p:nvPr/>
            </p:nvSpPr>
            <p:spPr>
              <a:xfrm>
                <a:off x="994398" y="5971746"/>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=01</m:t>
                      </m:r>
                    </m:oMath>
                  </m:oMathPara>
                </a14:m>
                <a:endParaRPr lang="en-US" sz="1600" dirty="0"/>
              </a:p>
            </p:txBody>
          </p:sp>
        </mc:Choice>
        <mc:Fallback xmlns="">
          <p:sp>
            <p:nvSpPr>
              <p:cNvPr id="392" name="CuadroTexto 391"/>
              <p:cNvSpPr txBox="1">
                <a:spLocks noRot="1" noChangeAspect="1" noMove="1" noResize="1" noEditPoints="1" noAdjustHandles="1" noChangeArrowheads="1" noChangeShapeType="1" noTextEdit="1"/>
              </p:cNvSpPr>
              <p:nvPr/>
            </p:nvSpPr>
            <p:spPr>
              <a:xfrm>
                <a:off x="994398" y="5971746"/>
                <a:ext cx="745589" cy="246221"/>
              </a:xfrm>
              <a:prstGeom prst="rect">
                <a:avLst/>
              </a:prstGeom>
              <a:blipFill rotWithShape="0">
                <a:blip r:embed="rId4"/>
                <a:stretch>
                  <a:fillRect l="-6557" r="-573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4" name="CuadroTexto 393"/>
              <p:cNvSpPr txBox="1"/>
              <p:nvPr/>
            </p:nvSpPr>
            <p:spPr>
              <a:xfrm>
                <a:off x="7936783" y="5308118"/>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=11</m:t>
                      </m:r>
                    </m:oMath>
                  </m:oMathPara>
                </a14:m>
                <a:endParaRPr lang="en-US" sz="1600" dirty="0"/>
              </a:p>
            </p:txBody>
          </p:sp>
        </mc:Choice>
        <mc:Fallback xmlns="">
          <p:sp>
            <p:nvSpPr>
              <p:cNvPr id="394" name="CuadroTexto 393"/>
              <p:cNvSpPr txBox="1">
                <a:spLocks noRot="1" noChangeAspect="1" noMove="1" noResize="1" noEditPoints="1" noAdjustHandles="1" noChangeArrowheads="1" noChangeShapeType="1" noTextEdit="1"/>
              </p:cNvSpPr>
              <p:nvPr/>
            </p:nvSpPr>
            <p:spPr>
              <a:xfrm>
                <a:off x="7936783" y="5308118"/>
                <a:ext cx="745589" cy="246221"/>
              </a:xfrm>
              <a:prstGeom prst="rect">
                <a:avLst/>
              </a:prstGeom>
              <a:blipFill rotWithShape="0">
                <a:blip r:embed="rId5"/>
                <a:stretch>
                  <a:fillRect l="-6557" r="-4918" b="-25000"/>
                </a:stretch>
              </a:blipFill>
            </p:spPr>
            <p:txBody>
              <a:bodyPr/>
              <a:lstStyle/>
              <a:p>
                <a:r>
                  <a:rPr lang="en-US">
                    <a:noFill/>
                  </a:rPr>
                  <a:t> </a:t>
                </a:r>
              </a:p>
            </p:txBody>
          </p:sp>
        </mc:Fallback>
      </mc:AlternateContent>
      <p:sp>
        <p:nvSpPr>
          <p:cNvPr id="402" name="CuadroTexto 401"/>
          <p:cNvSpPr txBox="1"/>
          <p:nvPr/>
        </p:nvSpPr>
        <p:spPr>
          <a:xfrm>
            <a:off x="4751011" y="4350393"/>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09" name="CuadroTexto 408"/>
              <p:cNvSpPr txBox="1"/>
              <p:nvPr/>
            </p:nvSpPr>
            <p:spPr>
              <a:xfrm>
                <a:off x="2758157" y="6130375"/>
                <a:ext cx="745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xy</m:t>
                      </m:r>
                      <m:r>
                        <a:rPr lang="es-ES" sz="1600" b="0" i="1" smtClean="0">
                          <a:latin typeface="Cambria Math" panose="02040503050406030204" pitchFamily="18" charset="0"/>
                        </a:rPr>
                        <m:t>=0</m:t>
                      </m:r>
                      <m:r>
                        <a:rPr lang="es-ES" sz="1600" b="0" i="0" smtClean="0">
                          <a:latin typeface="Cambria Math" panose="02040503050406030204" pitchFamily="18" charset="0"/>
                        </a:rPr>
                        <m:t>0</m:t>
                      </m:r>
                    </m:oMath>
                  </m:oMathPara>
                </a14:m>
                <a:endParaRPr lang="en-US" sz="1600" dirty="0"/>
              </a:p>
            </p:txBody>
          </p:sp>
        </mc:Choice>
        <mc:Fallback xmlns="">
          <p:sp>
            <p:nvSpPr>
              <p:cNvPr id="409" name="CuadroTexto 408"/>
              <p:cNvSpPr txBox="1">
                <a:spLocks noRot="1" noChangeAspect="1" noMove="1" noResize="1" noEditPoints="1" noAdjustHandles="1" noChangeArrowheads="1" noChangeShapeType="1" noTextEdit="1"/>
              </p:cNvSpPr>
              <p:nvPr/>
            </p:nvSpPr>
            <p:spPr>
              <a:xfrm>
                <a:off x="2758157" y="6130375"/>
                <a:ext cx="745589" cy="246221"/>
              </a:xfrm>
              <a:prstGeom prst="rect">
                <a:avLst/>
              </a:prstGeom>
              <a:blipFill rotWithShape="0">
                <a:blip r:embed="rId6"/>
                <a:stretch>
                  <a:fillRect l="-6504" r="-487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1" name="CuadroTexto 410"/>
              <p:cNvSpPr txBox="1"/>
              <p:nvPr/>
            </p:nvSpPr>
            <p:spPr>
              <a:xfrm>
                <a:off x="960491" y="3086094"/>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=11</m:t>
                      </m:r>
                    </m:oMath>
                  </m:oMathPara>
                </a14:m>
                <a:endParaRPr lang="en-US" sz="1600" dirty="0"/>
              </a:p>
            </p:txBody>
          </p:sp>
        </mc:Choice>
        <mc:Fallback xmlns="">
          <p:sp>
            <p:nvSpPr>
              <p:cNvPr id="411" name="CuadroTexto 410"/>
              <p:cNvSpPr txBox="1">
                <a:spLocks noRot="1" noChangeAspect="1" noMove="1" noResize="1" noEditPoints="1" noAdjustHandles="1" noChangeArrowheads="1" noChangeShapeType="1" noTextEdit="1"/>
              </p:cNvSpPr>
              <p:nvPr/>
            </p:nvSpPr>
            <p:spPr>
              <a:xfrm>
                <a:off x="960491" y="3086094"/>
                <a:ext cx="755207" cy="246221"/>
              </a:xfrm>
              <a:prstGeom prst="rect">
                <a:avLst/>
              </a:prstGeom>
              <a:blipFill rotWithShape="0">
                <a:blip r:embed="rId7"/>
                <a:stretch>
                  <a:fillRect l="-6504" r="-487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 name="CuadroTexto 411"/>
              <p:cNvSpPr txBox="1"/>
              <p:nvPr/>
            </p:nvSpPr>
            <p:spPr>
              <a:xfrm>
                <a:off x="1005823" y="4788359"/>
                <a:ext cx="755207" cy="246221"/>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m:rPr>
                          <m:nor/>
                        </m:rPr>
                        <a:rPr lang="es-ES" sz="1600" b="0" i="0" smtClean="0">
                          <a:latin typeface="Cambria Math" panose="02040503050406030204" pitchFamily="18" charset="0"/>
                        </a:rPr>
                        <m:t>ab</m:t>
                      </m:r>
                      <m:r>
                        <a:rPr lang="es-ES" sz="1600" b="0" i="1" smtClean="0">
                          <a:latin typeface="Cambria Math" panose="02040503050406030204" pitchFamily="18" charset="0"/>
                        </a:rPr>
                        <m:t>=01</m:t>
                      </m:r>
                    </m:oMath>
                  </m:oMathPara>
                </a14:m>
                <a:endParaRPr lang="en-US" sz="1600" dirty="0"/>
              </a:p>
            </p:txBody>
          </p:sp>
        </mc:Choice>
        <mc:Fallback xmlns="">
          <p:sp>
            <p:nvSpPr>
              <p:cNvPr id="412" name="CuadroTexto 411"/>
              <p:cNvSpPr txBox="1">
                <a:spLocks noRot="1" noChangeAspect="1" noMove="1" noResize="1" noEditPoints="1" noAdjustHandles="1" noChangeArrowheads="1" noChangeShapeType="1" noTextEdit="1"/>
              </p:cNvSpPr>
              <p:nvPr/>
            </p:nvSpPr>
            <p:spPr>
              <a:xfrm>
                <a:off x="1005823" y="4788359"/>
                <a:ext cx="755207" cy="246221"/>
              </a:xfrm>
              <a:prstGeom prst="rect">
                <a:avLst/>
              </a:prstGeom>
              <a:blipFill rotWithShape="0">
                <a:blip r:embed="rId8"/>
                <a:stretch>
                  <a:fillRect l="-6452" r="-4032" b="-4878"/>
                </a:stretch>
              </a:blipFill>
            </p:spPr>
            <p:txBody>
              <a:bodyPr/>
              <a:lstStyle/>
              <a:p>
                <a:r>
                  <a:rPr lang="en-US">
                    <a:noFill/>
                  </a:rPr>
                  <a:t> </a:t>
                </a:r>
              </a:p>
            </p:txBody>
          </p:sp>
        </mc:Fallback>
      </mc:AlternateContent>
      <p:sp>
        <p:nvSpPr>
          <p:cNvPr id="453" name="Elipse 452"/>
          <p:cNvSpPr>
            <a:spLocks noChangeAspect="1"/>
          </p:cNvSpPr>
          <p:nvPr/>
        </p:nvSpPr>
        <p:spPr>
          <a:xfrm>
            <a:off x="6516216" y="812717"/>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environment</a:t>
            </a:r>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454" name="Grupo 453"/>
          <p:cNvGrpSpPr/>
          <p:nvPr/>
        </p:nvGrpSpPr>
        <p:grpSpPr>
          <a:xfrm>
            <a:off x="6531397" y="875303"/>
            <a:ext cx="2105004" cy="2094400"/>
            <a:chOff x="658312" y="3927735"/>
            <a:chExt cx="2105004" cy="2094400"/>
          </a:xfrm>
        </p:grpSpPr>
        <p:sp>
          <p:nvSpPr>
            <p:cNvPr id="457" name="CuadroTexto 456"/>
            <p:cNvSpPr txBox="1"/>
            <p:nvPr/>
          </p:nvSpPr>
          <p:spPr>
            <a:xfrm>
              <a:off x="2018084" y="43600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8" name="CuadroTexto 457"/>
            <p:cNvSpPr txBox="1"/>
            <p:nvPr/>
          </p:nvSpPr>
          <p:spPr>
            <a:xfrm>
              <a:off x="902260" y="50125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59" name="CuadroTexto 458"/>
            <p:cNvSpPr txBox="1"/>
            <p:nvPr/>
          </p:nvSpPr>
          <p:spPr>
            <a:xfrm>
              <a:off x="944644" y="45461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0" name="CuadroTexto 459"/>
            <p:cNvSpPr txBox="1"/>
            <p:nvPr/>
          </p:nvSpPr>
          <p:spPr>
            <a:xfrm>
              <a:off x="747880" y="43569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1" name="CuadroTexto 460"/>
            <p:cNvSpPr txBox="1"/>
            <p:nvPr/>
          </p:nvSpPr>
          <p:spPr>
            <a:xfrm>
              <a:off x="658312" y="473543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2" name="CuadroTexto 461"/>
            <p:cNvSpPr txBox="1"/>
            <p:nvPr/>
          </p:nvSpPr>
          <p:spPr>
            <a:xfrm>
              <a:off x="2170484" y="45124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3" name="CuadroTexto 462"/>
            <p:cNvSpPr txBox="1"/>
            <p:nvPr/>
          </p:nvSpPr>
          <p:spPr>
            <a:xfrm>
              <a:off x="1046927" y="409642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4" name="CuadroTexto 463"/>
            <p:cNvSpPr txBox="1"/>
            <p:nvPr/>
          </p:nvSpPr>
          <p:spPr>
            <a:xfrm>
              <a:off x="1301966" y="41431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5" name="CuadroTexto 464"/>
            <p:cNvSpPr txBox="1"/>
            <p:nvPr/>
          </p:nvSpPr>
          <p:spPr>
            <a:xfrm>
              <a:off x="1596048" y="4034457"/>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6" name="CuadroTexto 465"/>
            <p:cNvSpPr txBox="1"/>
            <p:nvPr/>
          </p:nvSpPr>
          <p:spPr>
            <a:xfrm>
              <a:off x="2322884" y="46648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7" name="CuadroTexto 466"/>
            <p:cNvSpPr txBox="1"/>
            <p:nvPr/>
          </p:nvSpPr>
          <p:spPr>
            <a:xfrm>
              <a:off x="2311435" y="4300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8" name="CuadroTexto 467"/>
            <p:cNvSpPr txBox="1"/>
            <p:nvPr/>
          </p:nvSpPr>
          <p:spPr>
            <a:xfrm>
              <a:off x="2262851" y="492707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69" name="CuadroTexto 468"/>
            <p:cNvSpPr txBox="1"/>
            <p:nvPr/>
          </p:nvSpPr>
          <p:spPr>
            <a:xfrm>
              <a:off x="1685703" y="510354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0" name="CuadroTexto 469"/>
            <p:cNvSpPr txBox="1"/>
            <p:nvPr/>
          </p:nvSpPr>
          <p:spPr>
            <a:xfrm>
              <a:off x="2258491" y="51853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1" name="CuadroTexto 470"/>
            <p:cNvSpPr txBox="1"/>
            <p:nvPr/>
          </p:nvSpPr>
          <p:spPr>
            <a:xfrm>
              <a:off x="2475284" y="481725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2" name="CuadroTexto 471"/>
            <p:cNvSpPr txBox="1"/>
            <p:nvPr/>
          </p:nvSpPr>
          <p:spPr>
            <a:xfrm>
              <a:off x="1890923" y="531836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3" name="CuadroTexto 472"/>
            <p:cNvSpPr txBox="1"/>
            <p:nvPr/>
          </p:nvSpPr>
          <p:spPr>
            <a:xfrm>
              <a:off x="849150" y="5336040"/>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4" name="CuadroTexto 473"/>
            <p:cNvSpPr txBox="1"/>
            <p:nvPr/>
          </p:nvSpPr>
          <p:spPr>
            <a:xfrm>
              <a:off x="978855" y="476473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5" name="CuadroTexto 474"/>
            <p:cNvSpPr txBox="1"/>
            <p:nvPr/>
          </p:nvSpPr>
          <p:spPr>
            <a:xfrm>
              <a:off x="1115149" y="538544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6" name="CuadroTexto 475"/>
            <p:cNvSpPr txBox="1"/>
            <p:nvPr/>
          </p:nvSpPr>
          <p:spPr>
            <a:xfrm>
              <a:off x="1377087" y="524746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7" name="CuadroTexto 476"/>
            <p:cNvSpPr txBox="1"/>
            <p:nvPr/>
          </p:nvSpPr>
          <p:spPr>
            <a:xfrm>
              <a:off x="1654457" y="5266621"/>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8" name="CuadroTexto 477"/>
            <p:cNvSpPr txBox="1"/>
            <p:nvPr/>
          </p:nvSpPr>
          <p:spPr>
            <a:xfrm>
              <a:off x="2118835" y="544866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79" name="CuadroTexto 478"/>
            <p:cNvSpPr txBox="1"/>
            <p:nvPr/>
          </p:nvSpPr>
          <p:spPr>
            <a:xfrm>
              <a:off x="1777101" y="564441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0" name="CuadroTexto 479"/>
            <p:cNvSpPr txBox="1"/>
            <p:nvPr/>
          </p:nvSpPr>
          <p:spPr>
            <a:xfrm>
              <a:off x="1290124" y="565280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1" name="CuadroTexto 480"/>
            <p:cNvSpPr txBox="1"/>
            <p:nvPr/>
          </p:nvSpPr>
          <p:spPr>
            <a:xfrm>
              <a:off x="1836062" y="39956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2" name="CuadroTexto 481"/>
            <p:cNvSpPr txBox="1"/>
            <p:nvPr/>
          </p:nvSpPr>
          <p:spPr>
            <a:xfrm>
              <a:off x="2071089" y="408734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3" name="CuadroTexto 482"/>
            <p:cNvSpPr txBox="1"/>
            <p:nvPr/>
          </p:nvSpPr>
          <p:spPr>
            <a:xfrm>
              <a:off x="784917" y="410145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4" name="CuadroTexto 483"/>
            <p:cNvSpPr txBox="1"/>
            <p:nvPr/>
          </p:nvSpPr>
          <p:spPr>
            <a:xfrm>
              <a:off x="1098083" y="4368008"/>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5" name="CuadroTexto 484"/>
            <p:cNvSpPr txBox="1"/>
            <p:nvPr/>
          </p:nvSpPr>
          <p:spPr>
            <a:xfrm>
              <a:off x="1863604" y="49659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6" name="CuadroTexto 485"/>
            <p:cNvSpPr txBox="1"/>
            <p:nvPr/>
          </p:nvSpPr>
          <p:spPr>
            <a:xfrm>
              <a:off x="671143" y="503333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7" name="CuadroTexto 486"/>
            <p:cNvSpPr txBox="1"/>
            <p:nvPr/>
          </p:nvSpPr>
          <p:spPr>
            <a:xfrm>
              <a:off x="1759397" y="4395406"/>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8" name="CuadroTexto 487"/>
            <p:cNvSpPr txBox="1"/>
            <p:nvPr/>
          </p:nvSpPr>
          <p:spPr>
            <a:xfrm>
              <a:off x="1191148" y="3927735"/>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89" name="CuadroTexto 488"/>
            <p:cNvSpPr txBox="1"/>
            <p:nvPr/>
          </p:nvSpPr>
          <p:spPr>
            <a:xfrm>
              <a:off x="1514801" y="5482423"/>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0" name="CuadroTexto 489"/>
            <p:cNvSpPr txBox="1"/>
            <p:nvPr/>
          </p:nvSpPr>
          <p:spPr>
            <a:xfrm>
              <a:off x="1766077" y="5451179"/>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sp>
          <p:nvSpPr>
            <p:cNvPr id="491" name="CuadroTexto 490"/>
            <p:cNvSpPr txBox="1"/>
            <p:nvPr/>
          </p:nvSpPr>
          <p:spPr>
            <a:xfrm>
              <a:off x="1944684" y="4523682"/>
              <a:ext cx="288032" cy="369332"/>
            </a:xfrm>
            <a:prstGeom prst="rect">
              <a:avLst/>
            </a:prstGeom>
            <a:noFill/>
          </p:spPr>
          <p:txBody>
            <a:bodyPr wrap="square" rtlCol="0">
              <a:spAutoFit/>
            </a:bodyPr>
            <a:lstStyle/>
            <a:p>
              <a:r>
                <a:rPr lang="en-US" b="1" dirty="0">
                  <a:solidFill>
                    <a:schemeClr val="accent2"/>
                  </a:solidFill>
                  <a:effectLst>
                    <a:outerShdw blurRad="50800" dist="38100" dir="2700000" algn="tl" rotWithShape="0">
                      <a:prstClr val="black">
                        <a:alpha val="40000"/>
                      </a:prstClr>
                    </a:outerShdw>
                  </a:effectLst>
                </a:rPr>
                <a:t>×</a:t>
              </a:r>
            </a:p>
          </p:txBody>
        </p:sp>
      </p:grpSp>
      <p:sp>
        <p:nvSpPr>
          <p:cNvPr id="455" name="Elipse 454"/>
          <p:cNvSpPr/>
          <p:nvPr/>
        </p:nvSpPr>
        <p:spPr>
          <a:xfrm rot="2954076">
            <a:off x="7130823" y="1474519"/>
            <a:ext cx="636673" cy="10172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ormAutofit/>
          </a:bodyPr>
          <a:lstStyle/>
          <a:p>
            <a:pPr algn="ctr"/>
            <a:endParaRPr lang="en-US" dirty="0"/>
          </a:p>
        </p:txBody>
      </p:sp>
      <p:sp>
        <p:nvSpPr>
          <p:cNvPr id="266" name="CuadroTexto 265"/>
          <p:cNvSpPr txBox="1"/>
          <p:nvPr/>
        </p:nvSpPr>
        <p:spPr>
          <a:xfrm>
            <a:off x="4905449" y="2661759"/>
            <a:ext cx="425116" cy="369332"/>
          </a:xfrm>
          <a:prstGeom prst="rect">
            <a:avLst/>
          </a:prstGeom>
          <a:noFill/>
        </p:spPr>
        <p:txBody>
          <a:bodyPr wrap="none" rtlCol="0">
            <a:spAutoFit/>
          </a:bodyPr>
          <a:lstStyle/>
          <a:p>
            <a:pPr algn="ctr"/>
            <a:r>
              <a:rPr lang="en-US" dirty="0" smtClean="0">
                <a:solidFill>
                  <a:schemeClr val="accent2"/>
                </a:solidFill>
                <a:latin typeface="Cambria" panose="02040503050406030204" pitchFamily="18" charset="0"/>
              </a:rPr>
              <a:t>x+</a:t>
            </a:r>
            <a:endParaRPr lang="en-US" dirty="0">
              <a:solidFill>
                <a:schemeClr val="accent2"/>
              </a:solidFill>
              <a:latin typeface="Cambria" panose="02040503050406030204" pitchFamily="18" charset="0"/>
            </a:endParaRPr>
          </a:p>
        </p:txBody>
      </p:sp>
      <p:sp>
        <p:nvSpPr>
          <p:cNvPr id="3" name="Elipse 2"/>
          <p:cNvSpPr/>
          <p:nvPr/>
        </p:nvSpPr>
        <p:spPr>
          <a:xfrm>
            <a:off x="7327223" y="1712306"/>
            <a:ext cx="952729" cy="3388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6" name="CuadroTexto 455"/>
          <p:cNvSpPr txBox="1"/>
          <p:nvPr/>
        </p:nvSpPr>
        <p:spPr>
          <a:xfrm>
            <a:off x="7336183" y="1674694"/>
            <a:ext cx="934808" cy="461665"/>
          </a:xfrm>
          <a:prstGeom prst="rect">
            <a:avLst/>
          </a:prstGeom>
          <a:noFill/>
        </p:spPr>
        <p:txBody>
          <a:bodyPr wrap="none" rtlCol="0">
            <a:spAutoFit/>
          </a:bodyPr>
          <a:lstStyle/>
          <a:p>
            <a:r>
              <a:rPr lang="en-US" sz="1200" dirty="0" smtClean="0">
                <a:solidFill>
                  <a:schemeClr val="bg1"/>
                </a:solidFill>
              </a:rPr>
              <a:t>Constrained</a:t>
            </a:r>
          </a:p>
          <a:p>
            <a:pPr algn="ctr"/>
            <a:r>
              <a:rPr lang="en-US" sz="1200" dirty="0" smtClean="0">
                <a:solidFill>
                  <a:schemeClr val="bg1"/>
                </a:solidFill>
              </a:rPr>
              <a:t> env. #2</a:t>
            </a:r>
            <a:endParaRPr lang="en-US" sz="1200" dirty="0">
              <a:solidFill>
                <a:schemeClr val="bg1"/>
              </a:solidFill>
            </a:endParaRPr>
          </a:p>
        </p:txBody>
      </p:sp>
      <p:sp>
        <p:nvSpPr>
          <p:cNvPr id="88" name="CuadroTexto 87"/>
          <p:cNvSpPr txBox="1"/>
          <p:nvPr/>
        </p:nvSpPr>
        <p:spPr>
          <a:xfrm>
            <a:off x="3207948" y="1088653"/>
            <a:ext cx="3076771" cy="923330"/>
          </a:xfrm>
          <a:prstGeom prst="rect">
            <a:avLst/>
          </a:prstGeom>
          <a:solidFill>
            <a:schemeClr val="bg1">
              <a:alpha val="15000"/>
            </a:schemeClr>
          </a:solidFill>
        </p:spPr>
        <p:txBody>
          <a:bodyPr wrap="square" rtlCol="0">
            <a:spAutoFit/>
          </a:bodyPr>
          <a:lstStyle/>
          <a:p>
            <a:pPr algn="just"/>
            <a:r>
              <a:rPr lang="en-US" dirty="0" smtClean="0"/>
              <a:t>There might more than one environment that satisfies the properties</a:t>
            </a:r>
          </a:p>
        </p:txBody>
      </p:sp>
    </p:spTree>
    <p:extLst>
      <p:ext uri="{BB962C8B-B14F-4D97-AF65-F5344CB8AC3E}">
        <p14:creationId xmlns:p14="http://schemas.microsoft.com/office/powerpoint/2010/main" val="11658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Template>
  <TotalTime>3779</TotalTime>
  <Words>4650</Words>
  <Application>Microsoft Office PowerPoint</Application>
  <PresentationFormat>Presentación en pantalla (4:3)</PresentationFormat>
  <Paragraphs>1284</Paragraphs>
  <Slides>38</Slides>
  <Notes>37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Cambria</vt:lpstr>
      <vt:lpstr>Cambria Math</vt:lpstr>
      <vt:lpstr>Wingdings</vt:lpstr>
      <vt:lpstr>Tema</vt:lpstr>
      <vt:lpstr>Specification mining for asynchronous controllers</vt:lpstr>
      <vt:lpstr>Specification mining</vt:lpstr>
      <vt:lpstr>Outline</vt:lpstr>
      <vt:lpstr>Background</vt:lpstr>
      <vt:lpstr>Specifications with properties</vt:lpstr>
      <vt:lpstr>LTS under free environment</vt:lpstr>
      <vt:lpstr>Hazards under free environment</vt:lpstr>
      <vt:lpstr>Constraining the environment</vt:lpstr>
      <vt:lpstr>More than one specification</vt:lpstr>
      <vt:lpstr>Overview of mining flow</vt:lpstr>
      <vt:lpstr>Outline</vt:lpstr>
      <vt:lpstr>Properties</vt:lpstr>
      <vt:lpstr>Modeling properties using SAT</vt:lpstr>
      <vt:lpstr>Causality patterns in LTS</vt:lpstr>
      <vt:lpstr>Behavioral properties</vt:lpstr>
      <vt:lpstr>Example: speed-independence</vt:lpstr>
      <vt:lpstr>Multi-environments</vt:lpstr>
      <vt:lpstr>Properties of the specification model</vt:lpstr>
      <vt:lpstr>Outline</vt:lpstr>
      <vt:lpstr>SAT model</vt:lpstr>
      <vt:lpstr>Mining algorithm: MaxSAT</vt:lpstr>
      <vt:lpstr>Overview of mining flow</vt:lpstr>
      <vt:lpstr>Outline</vt:lpstr>
      <vt:lpstr>Case study: 4-phase latch controller</vt:lpstr>
      <vt:lpstr>Some 4-phase examples</vt:lpstr>
      <vt:lpstr>Why multi-environment constraint?</vt:lpstr>
      <vt:lpstr>Controllers with choice</vt:lpstr>
      <vt:lpstr>Example: alloc-outbound</vt:lpstr>
      <vt:lpstr>Resynthesis: 1-bit variable</vt:lpstr>
      <vt:lpstr>Conclusions</vt:lpstr>
      <vt:lpstr>Presentación de PowerPoint</vt:lpstr>
      <vt:lpstr>BACKUP</vt:lpstr>
      <vt:lpstr>OLD</vt:lpstr>
      <vt:lpstr>Big LTS template</vt:lpstr>
      <vt:lpstr>Snippet 2</vt:lpstr>
      <vt:lpstr>LTS under free environment</vt:lpstr>
      <vt:lpstr>Constraining environment</vt:lpstr>
      <vt:lpstr>Objectives of this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dc:creator>
  <cp:lastModifiedBy>Javier de San Pedro</cp:lastModifiedBy>
  <cp:revision>316</cp:revision>
  <dcterms:created xsi:type="dcterms:W3CDTF">2016-04-25T10:14:19Z</dcterms:created>
  <dcterms:modified xsi:type="dcterms:W3CDTF">2016-05-10T17:30:41Z</dcterms:modified>
</cp:coreProperties>
</file>