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6"/>
  </p:notesMasterIdLst>
  <p:sldIdLst>
    <p:sldId id="315" r:id="rId2"/>
    <p:sldId id="560" r:id="rId3"/>
    <p:sldId id="589" r:id="rId4"/>
    <p:sldId id="571" r:id="rId5"/>
    <p:sldId id="572" r:id="rId6"/>
    <p:sldId id="574" r:id="rId7"/>
    <p:sldId id="551" r:id="rId8"/>
    <p:sldId id="535" r:id="rId9"/>
    <p:sldId id="588" r:id="rId10"/>
    <p:sldId id="555" r:id="rId11"/>
    <p:sldId id="556" r:id="rId12"/>
    <p:sldId id="521" r:id="rId13"/>
    <p:sldId id="591" r:id="rId14"/>
    <p:sldId id="540" r:id="rId15"/>
    <p:sldId id="541" r:id="rId16"/>
    <p:sldId id="585" r:id="rId17"/>
    <p:sldId id="542" r:id="rId18"/>
    <p:sldId id="543" r:id="rId19"/>
    <p:sldId id="544" r:id="rId20"/>
    <p:sldId id="587" r:id="rId21"/>
    <p:sldId id="546" r:id="rId22"/>
    <p:sldId id="547" r:id="rId23"/>
    <p:sldId id="568" r:id="rId24"/>
    <p:sldId id="569" r:id="rId25"/>
    <p:sldId id="523" r:id="rId26"/>
    <p:sldId id="554" r:id="rId27"/>
    <p:sldId id="548" r:id="rId28"/>
    <p:sldId id="590" r:id="rId29"/>
    <p:sldId id="561" r:id="rId30"/>
    <p:sldId id="563" r:id="rId31"/>
    <p:sldId id="562" r:id="rId32"/>
    <p:sldId id="567" r:id="rId33"/>
    <p:sldId id="592" r:id="rId34"/>
    <p:sldId id="459" r:id="rId35"/>
  </p:sldIdLst>
  <p:sldSz cx="9144000" cy="6858000" type="screen4x3"/>
  <p:notesSz cx="6858000" cy="9144000"/>
  <p:custShowLst>
    <p:custShow name="Ring oscillators" id="0">
      <p:sldLst/>
    </p:custShow>
  </p:custShow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F6068087-EDA6-4F4A-AE11-4D1520854526}">
          <p14:sldIdLst>
            <p14:sldId id="315"/>
            <p14:sldId id="560"/>
            <p14:sldId id="589"/>
            <p14:sldId id="571"/>
            <p14:sldId id="572"/>
            <p14:sldId id="574"/>
            <p14:sldId id="551"/>
            <p14:sldId id="535"/>
            <p14:sldId id="588"/>
            <p14:sldId id="555"/>
            <p14:sldId id="556"/>
            <p14:sldId id="521"/>
            <p14:sldId id="591"/>
            <p14:sldId id="540"/>
            <p14:sldId id="541"/>
            <p14:sldId id="585"/>
            <p14:sldId id="542"/>
            <p14:sldId id="543"/>
            <p14:sldId id="544"/>
            <p14:sldId id="587"/>
            <p14:sldId id="546"/>
            <p14:sldId id="547"/>
            <p14:sldId id="568"/>
            <p14:sldId id="569"/>
            <p14:sldId id="523"/>
            <p14:sldId id="554"/>
            <p14:sldId id="548"/>
            <p14:sldId id="590"/>
            <p14:sldId id="561"/>
            <p14:sldId id="563"/>
            <p14:sldId id="562"/>
            <p14:sldId id="567"/>
            <p14:sldId id="592"/>
            <p14:sldId id="4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CC"/>
    <a:srgbClr val="F0DCA2"/>
    <a:srgbClr val="66FF99"/>
    <a:srgbClr val="00FF00"/>
    <a:srgbClr val="008000"/>
    <a:srgbClr val="D3F39F"/>
    <a:srgbClr val="00CC66"/>
    <a:srgbClr val="E9F0A2"/>
    <a:srgbClr val="EFC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4023" autoAdjust="0"/>
    <p:restoredTop sz="94591" autoAdjust="0"/>
  </p:normalViewPr>
  <p:slideViewPr>
    <p:cSldViewPr>
      <p:cViewPr varScale="1">
        <p:scale>
          <a:sx n="106" d="100"/>
          <a:sy n="106" d="100"/>
        </p:scale>
        <p:origin x="2352" y="150"/>
      </p:cViewPr>
      <p:guideLst>
        <p:guide orient="horz" pos="3072"/>
        <p:guide pos="2880"/>
      </p:guideLst>
    </p:cSldViewPr>
  </p:slideViewPr>
  <p:outlineViewPr>
    <p:cViewPr>
      <p:scale>
        <a:sx n="33" d="100"/>
        <a:sy n="33" d="100"/>
      </p:scale>
      <p:origin x="0" y="-577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697DE4-31E6-40C8-9592-3D6B153DFBCA}" type="doc">
      <dgm:prSet loTypeId="urn:microsoft.com/office/officeart/2005/8/layout/cycle1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1AB2BA-F03C-4A2F-881D-FC8C48CC13C1}">
      <dgm:prSet phldrT="[Text]"/>
      <dgm:spPr/>
      <dgm:t>
        <a:bodyPr/>
        <a:lstStyle/>
        <a:p>
          <a:endParaRPr lang="en-US" dirty="0"/>
        </a:p>
      </dgm:t>
    </dgm:pt>
    <dgm:pt modelId="{18EB5276-76B3-4951-A2AC-BC4169A9C40F}" type="parTrans" cxnId="{FA164460-0359-4924-8A98-014D60140CAB}">
      <dgm:prSet/>
      <dgm:spPr/>
      <dgm:t>
        <a:bodyPr/>
        <a:lstStyle/>
        <a:p>
          <a:endParaRPr lang="en-US"/>
        </a:p>
      </dgm:t>
    </dgm:pt>
    <dgm:pt modelId="{DDBF15E4-5212-406A-93CD-571B65D9FA46}" type="sibTrans" cxnId="{FA164460-0359-4924-8A98-014D60140CAB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5C7B8D28-0181-4218-8F7A-215D60244B67}">
      <dgm:prSet phldrT="[Text]"/>
      <dgm:spPr/>
      <dgm:t>
        <a:bodyPr/>
        <a:lstStyle/>
        <a:p>
          <a:endParaRPr lang="en-US" dirty="0"/>
        </a:p>
      </dgm:t>
    </dgm:pt>
    <dgm:pt modelId="{4117D435-1FD4-43D9-ABBF-2099F0566096}" type="parTrans" cxnId="{A1AE1611-1FF7-4B17-8719-8E3F6D968A1B}">
      <dgm:prSet/>
      <dgm:spPr/>
      <dgm:t>
        <a:bodyPr/>
        <a:lstStyle/>
        <a:p>
          <a:endParaRPr lang="en-US"/>
        </a:p>
      </dgm:t>
    </dgm:pt>
    <dgm:pt modelId="{9D7D2DB7-11AA-4847-B0C4-19C48574A2DF}" type="sibTrans" cxnId="{A1AE1611-1FF7-4B17-8719-8E3F6D968A1B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E9F6BEBE-6392-49CF-9B01-1695EC2B8086}" type="pres">
      <dgm:prSet presAssocID="{2F697DE4-31E6-40C8-9592-3D6B153DFBC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6BBCB1-BDF1-4AC1-BDCD-18AC5E9CB670}" type="pres">
      <dgm:prSet presAssocID="{8F1AB2BA-F03C-4A2F-881D-FC8C48CC13C1}" presName="dummy" presStyleCnt="0"/>
      <dgm:spPr/>
    </dgm:pt>
    <dgm:pt modelId="{379881FB-237E-446B-AD4E-B60E62D40855}" type="pres">
      <dgm:prSet presAssocID="{8F1AB2BA-F03C-4A2F-881D-FC8C48CC13C1}" presName="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77A66-C72B-4C49-B359-3D7B3544100E}" type="pres">
      <dgm:prSet presAssocID="{DDBF15E4-5212-406A-93CD-571B65D9FA46}" presName="sibTrans" presStyleLbl="node1" presStyleIdx="0" presStyleCnt="2" custLinFactNeighborY="2379" custRadScaleRad="423317" custRadScaleInc="-2147483648"/>
      <dgm:spPr/>
      <dgm:t>
        <a:bodyPr/>
        <a:lstStyle/>
        <a:p>
          <a:endParaRPr lang="en-US"/>
        </a:p>
      </dgm:t>
    </dgm:pt>
    <dgm:pt modelId="{C6E7B367-4863-407D-B358-46F095E79E63}" type="pres">
      <dgm:prSet presAssocID="{5C7B8D28-0181-4218-8F7A-215D60244B67}" presName="dummy" presStyleCnt="0"/>
      <dgm:spPr/>
    </dgm:pt>
    <dgm:pt modelId="{92B6B42E-5ECD-486D-8DAA-6C5E10ADA202}" type="pres">
      <dgm:prSet presAssocID="{5C7B8D28-0181-4218-8F7A-215D60244B67}" presName="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BCC642-2286-4E21-A4F8-8E15855F38E0}" type="pres">
      <dgm:prSet presAssocID="{9D7D2DB7-11AA-4847-B0C4-19C48574A2DF}" presName="sibTrans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FEDEEE2B-5F22-44FF-8E20-33EBC97A24A3}" type="presOf" srcId="{8F1AB2BA-F03C-4A2F-881D-FC8C48CC13C1}" destId="{379881FB-237E-446B-AD4E-B60E62D40855}" srcOrd="0" destOrd="0" presId="urn:microsoft.com/office/officeart/2005/8/layout/cycle1"/>
    <dgm:cxn modelId="{9CC8326A-A6BE-4577-9377-DB17281D2F79}" type="presOf" srcId="{9D7D2DB7-11AA-4847-B0C4-19C48574A2DF}" destId="{79BCC642-2286-4E21-A4F8-8E15855F38E0}" srcOrd="0" destOrd="0" presId="urn:microsoft.com/office/officeart/2005/8/layout/cycle1"/>
    <dgm:cxn modelId="{7A0AA7EF-46FB-4B24-98DF-A312DC8E5BE2}" type="presOf" srcId="{2F697DE4-31E6-40C8-9592-3D6B153DFBCA}" destId="{E9F6BEBE-6392-49CF-9B01-1695EC2B8086}" srcOrd="0" destOrd="0" presId="urn:microsoft.com/office/officeart/2005/8/layout/cycle1"/>
    <dgm:cxn modelId="{2505FA4A-6449-4D9A-A5CF-E7398D5E6852}" type="presOf" srcId="{DDBF15E4-5212-406A-93CD-571B65D9FA46}" destId="{3A577A66-C72B-4C49-B359-3D7B3544100E}" srcOrd="0" destOrd="0" presId="urn:microsoft.com/office/officeart/2005/8/layout/cycle1"/>
    <dgm:cxn modelId="{A1AE1611-1FF7-4B17-8719-8E3F6D968A1B}" srcId="{2F697DE4-31E6-40C8-9592-3D6B153DFBCA}" destId="{5C7B8D28-0181-4218-8F7A-215D60244B67}" srcOrd="1" destOrd="0" parTransId="{4117D435-1FD4-43D9-ABBF-2099F0566096}" sibTransId="{9D7D2DB7-11AA-4847-B0C4-19C48574A2DF}"/>
    <dgm:cxn modelId="{8C3D9733-BC88-4C03-948F-A73C4338B14B}" type="presOf" srcId="{5C7B8D28-0181-4218-8F7A-215D60244B67}" destId="{92B6B42E-5ECD-486D-8DAA-6C5E10ADA202}" srcOrd="0" destOrd="0" presId="urn:microsoft.com/office/officeart/2005/8/layout/cycle1"/>
    <dgm:cxn modelId="{FA164460-0359-4924-8A98-014D60140CAB}" srcId="{2F697DE4-31E6-40C8-9592-3D6B153DFBCA}" destId="{8F1AB2BA-F03C-4A2F-881D-FC8C48CC13C1}" srcOrd="0" destOrd="0" parTransId="{18EB5276-76B3-4951-A2AC-BC4169A9C40F}" sibTransId="{DDBF15E4-5212-406A-93CD-571B65D9FA46}"/>
    <dgm:cxn modelId="{92B266D1-2D0D-4227-89BB-4F5B7C9C2C7D}" type="presParOf" srcId="{E9F6BEBE-6392-49CF-9B01-1695EC2B8086}" destId="{256BBCB1-BDF1-4AC1-BDCD-18AC5E9CB670}" srcOrd="0" destOrd="0" presId="urn:microsoft.com/office/officeart/2005/8/layout/cycle1"/>
    <dgm:cxn modelId="{9A31E7D1-92D3-40F7-8B5A-7161B3A6F65C}" type="presParOf" srcId="{E9F6BEBE-6392-49CF-9B01-1695EC2B8086}" destId="{379881FB-237E-446B-AD4E-B60E62D40855}" srcOrd="1" destOrd="0" presId="urn:microsoft.com/office/officeart/2005/8/layout/cycle1"/>
    <dgm:cxn modelId="{9334622A-DDC2-4669-AB89-2AE4F891B770}" type="presParOf" srcId="{E9F6BEBE-6392-49CF-9B01-1695EC2B8086}" destId="{3A577A66-C72B-4C49-B359-3D7B3544100E}" srcOrd="2" destOrd="0" presId="urn:microsoft.com/office/officeart/2005/8/layout/cycle1"/>
    <dgm:cxn modelId="{848CAD6A-D556-4B3A-A427-27C19EA10757}" type="presParOf" srcId="{E9F6BEBE-6392-49CF-9B01-1695EC2B8086}" destId="{C6E7B367-4863-407D-B358-46F095E79E63}" srcOrd="3" destOrd="0" presId="urn:microsoft.com/office/officeart/2005/8/layout/cycle1"/>
    <dgm:cxn modelId="{59D1EBDF-BB13-4ECA-A925-38447183C842}" type="presParOf" srcId="{E9F6BEBE-6392-49CF-9B01-1695EC2B8086}" destId="{92B6B42E-5ECD-486D-8DAA-6C5E10ADA202}" srcOrd="4" destOrd="0" presId="urn:microsoft.com/office/officeart/2005/8/layout/cycle1"/>
    <dgm:cxn modelId="{0FF8C812-70AD-4F51-AA26-23F87966F692}" type="presParOf" srcId="{E9F6BEBE-6392-49CF-9B01-1695EC2B8086}" destId="{79BCC642-2286-4E21-A4F8-8E15855F38E0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6E1E4-2091-467A-B861-927AD65E4D1A}" type="datetimeFigureOut">
              <a:rPr lang="es-ES" smtClean="0"/>
              <a:pPr/>
              <a:t>25/05/2016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8AB51-5FF4-4D23-8A80-39A1B536D24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5384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AB51-5FF4-4D23-8A80-39A1B536D247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5801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AB51-5FF4-4D23-8A80-39A1B536D247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1724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AB51-5FF4-4D23-8A80-39A1B536D247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1172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AB51-5FF4-4D23-8A80-39A1B536D247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7192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AB51-5FF4-4D23-8A80-39A1B536D247}" type="slidenum">
              <a:rPr lang="es-ES" smtClean="0"/>
              <a:pPr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6982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AB51-5FF4-4D23-8A80-39A1B536D247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8123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B4C1F-10FE-4AD2-BCA5-A5D80BCC2BD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20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B4C1F-10FE-4AD2-BCA5-A5D80BCC2BD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77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B4C1F-10FE-4AD2-BCA5-A5D80BCC2BD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20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AB51-5FF4-4D23-8A80-39A1B536D247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0589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AB51-5FF4-4D23-8A80-39A1B536D247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9867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AB51-5FF4-4D23-8A80-39A1B536D247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6420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AB51-5FF4-4D23-8A80-39A1B536D247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6290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RO Clocks and Margins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Async 2016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8DBB7-7A62-4124-B426-8AEACD37B99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0" y="596900"/>
            <a:ext cx="9144000" cy="0"/>
          </a:xfrm>
          <a:prstGeom prst="line">
            <a:avLst/>
          </a:prstGeom>
          <a:ln w="508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685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RO Clocks and Margins</a:t>
            </a:r>
            <a:endParaRPr lang="es-E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Async 2016</a:t>
            </a: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8DBB7-7A62-4124-B426-8AEACD37B99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RO Clocks and Margins</a:t>
            </a: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Async 2016</a:t>
            </a: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8DBB7-7A62-4124-B426-8AEACD37B99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 userDrawn="1"/>
        </p:nvCxnSpPr>
        <p:spPr>
          <a:xfrm>
            <a:off x="0" y="596900"/>
            <a:ext cx="9144000" cy="0"/>
          </a:xfrm>
          <a:prstGeom prst="line">
            <a:avLst/>
          </a:prstGeom>
          <a:ln w="508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RO Clocks and Margins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Async 2016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F30D5-A3B7-4396-B131-5098A71B8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41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838200"/>
            <a:ext cx="822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r>
              <a:rPr lang="en-US" smtClean="0"/>
              <a:t>RO Clocks and Margins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r>
              <a:rPr lang="es-ES" smtClean="0"/>
              <a:t>Async 2016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C808DBB7-7A62-4124-B426-8AEACD37B99E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72" r:id="rId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central.com/results.asp?entryID=%2031901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0.png"/><Relationship Id="rId5" Type="http://schemas.openxmlformats.org/officeDocument/2006/relationships/tags" Target="../tags/tag5.xml"/><Relationship Id="rId10" Type="http://schemas.openxmlformats.org/officeDocument/2006/relationships/image" Target="../media/image9.png"/><Relationship Id="rId4" Type="http://schemas.openxmlformats.org/officeDocument/2006/relationships/tags" Target="../tags/tag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9.xml"/><Relationship Id="rId7" Type="http://schemas.openxmlformats.org/officeDocument/2006/relationships/image" Target="../media/image7.gif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5.png"/><Relationship Id="rId4" Type="http://schemas.openxmlformats.org/officeDocument/2006/relationships/tags" Target="../tags/tag10.xml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3.xml"/><Relationship Id="rId7" Type="http://schemas.openxmlformats.org/officeDocument/2006/relationships/image" Target="../media/image7.gif"/><Relationship Id="rId12" Type="http://schemas.openxmlformats.org/officeDocument/2006/relationships/image" Target="../media/image16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9.png"/><Relationship Id="rId5" Type="http://schemas.openxmlformats.org/officeDocument/2006/relationships/tags" Target="../tags/tag15.xml"/><Relationship Id="rId10" Type="http://schemas.openxmlformats.org/officeDocument/2006/relationships/image" Target="../media/image11.png"/><Relationship Id="rId4" Type="http://schemas.openxmlformats.org/officeDocument/2006/relationships/tags" Target="../tags/tag14.xml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8.xml"/><Relationship Id="rId7" Type="http://schemas.openxmlformats.org/officeDocument/2006/relationships/image" Target="../media/image7.gif"/><Relationship Id="rId12" Type="http://schemas.openxmlformats.org/officeDocument/2006/relationships/image" Target="../media/image20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9.png"/><Relationship Id="rId5" Type="http://schemas.openxmlformats.org/officeDocument/2006/relationships/tags" Target="../tags/tag20.xml"/><Relationship Id="rId10" Type="http://schemas.openxmlformats.org/officeDocument/2006/relationships/image" Target="../media/image11.png"/><Relationship Id="rId4" Type="http://schemas.openxmlformats.org/officeDocument/2006/relationships/tags" Target="../tags/tag19.xml"/><Relationship Id="rId9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Ring Oscillator Clocks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Margins</a:t>
            </a:r>
            <a:endParaRPr lang="en-US" sz="4000" i="1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219200" y="3505200"/>
            <a:ext cx="6705600" cy="2133600"/>
          </a:xfrm>
        </p:spPr>
        <p:txBody>
          <a:bodyPr/>
          <a:lstStyle/>
          <a:p>
            <a:r>
              <a:rPr lang="en-US" sz="2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Jordi Cortadella, Marc </a:t>
            </a:r>
            <a:r>
              <a:rPr lang="en-US" sz="2000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Lupon</a:t>
            </a:r>
            <a:r>
              <a:rPr lang="en-US" sz="2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Alberto Moreno,</a:t>
            </a:r>
            <a:br>
              <a:rPr lang="en-US" sz="2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Antoni Roca and Sachin S. Sapatnekar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0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Universitat Politècnica de Catalunya</a:t>
            </a:r>
            <a:b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 Minnesota</a:t>
            </a:r>
          </a:p>
        </p:txBody>
      </p:sp>
    </p:spTree>
    <p:extLst>
      <p:ext uri="{BB962C8B-B14F-4D97-AF65-F5344CB8AC3E}">
        <p14:creationId xmlns:p14="http://schemas.microsoft.com/office/powerpoint/2010/main" val="130199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Process variability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RO Clocks and Margins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Async 2016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pPr/>
              <a:t>10</a:t>
            </a:fld>
            <a:endParaRPr lang="es-E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212" y="1227929"/>
            <a:ext cx="6541575" cy="479187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706986" y="1737899"/>
            <a:ext cx="5065414" cy="3524366"/>
            <a:chOff x="2706986" y="1737899"/>
            <a:chExt cx="5065414" cy="3524366"/>
          </a:xfrm>
        </p:grpSpPr>
        <p:sp>
          <p:nvSpPr>
            <p:cNvPr id="2" name="TextBox 1"/>
            <p:cNvSpPr txBox="1"/>
            <p:nvPr/>
          </p:nvSpPr>
          <p:spPr>
            <a:xfrm>
              <a:off x="7075414" y="2205335"/>
              <a:ext cx="6969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solidFill>
                    <a:srgbClr val="FF0000"/>
                  </a:solidFill>
                </a:rPr>
                <a:t>Fast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85936" y="3962400"/>
              <a:ext cx="10677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solidFill>
                    <a:srgbClr val="0000FF"/>
                  </a:solidFill>
                </a:rPr>
                <a:t>Typical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12129" y="4800600"/>
              <a:ext cx="7996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solidFill>
                    <a:srgbClr val="00B050"/>
                  </a:solidFill>
                </a:rPr>
                <a:t>Slow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 flipV="1">
              <a:off x="2706986" y="4418091"/>
              <a:ext cx="493414" cy="45871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5078994" y="3376943"/>
              <a:ext cx="748420" cy="70563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6781800" y="1737899"/>
              <a:ext cx="585458" cy="56077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4134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Dynamic variability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RO Clocks and Margins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Async 2016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pPr/>
              <a:t>11</a:t>
            </a:fld>
            <a:endParaRPr lang="es-ES"/>
          </a:p>
        </p:txBody>
      </p:sp>
      <p:pic>
        <p:nvPicPr>
          <p:cNvPr id="9" name="Picture 2" descr="http://www.anasim.com/images/figure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2693"/>
            <a:ext cx="60198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01935" y="5522893"/>
            <a:ext cx="5466881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Raj Nair (</a:t>
            </a:r>
            <a:r>
              <a:rPr lang="en-GB" sz="1400" b="1" dirty="0" err="1" smtClean="0"/>
              <a:t>Anasim</a:t>
            </a:r>
            <a:r>
              <a:rPr lang="en-GB" sz="1400" b="1" dirty="0" smtClean="0"/>
              <a:t> Corp.),</a:t>
            </a:r>
            <a:br>
              <a:rPr lang="en-GB" sz="1400" b="1" dirty="0" smtClean="0"/>
            </a:br>
            <a:r>
              <a:rPr lang="en-GB" sz="1400" b="1" dirty="0" smtClean="0"/>
              <a:t>IC </a:t>
            </a:r>
            <a:r>
              <a:rPr lang="en-GB" sz="1400" b="1" dirty="0" err="1" smtClean="0"/>
              <a:t>floorplanning</a:t>
            </a:r>
            <a:r>
              <a:rPr lang="en-GB" sz="1400" b="1" dirty="0" smtClean="0"/>
              <a:t> and Power Integrity, </a:t>
            </a:r>
            <a:r>
              <a:rPr lang="en-GB" sz="1400" b="1" dirty="0" err="1" smtClean="0"/>
              <a:t>SOCcentral</a:t>
            </a:r>
            <a:r>
              <a:rPr lang="en-GB" sz="1400" b="1" dirty="0" smtClean="0"/>
              <a:t>, Aug 2, 2010.</a:t>
            </a:r>
          </a:p>
          <a:p>
            <a:r>
              <a:rPr lang="en-US" sz="1400" b="1" dirty="0">
                <a:hlinkClick r:id="rId3"/>
              </a:rPr>
              <a:t>http://www.soccentral.com/results.asp?entryID=31901</a:t>
            </a:r>
            <a:r>
              <a:rPr lang="en-GB" sz="1400" b="1" dirty="0" smtClean="0"/>
              <a:t>. </a:t>
            </a:r>
            <a:br>
              <a:rPr lang="en-GB" sz="1400" b="1" dirty="0" smtClean="0"/>
            </a:br>
            <a:r>
              <a:rPr lang="en-US" sz="1400" b="1" dirty="0"/>
              <a:t>From SOCcentral.com, Copyright 2002 - 2014 Tech Pro Communications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9648" y="1752600"/>
            <a:ext cx="1203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 panose="05050102010706020507" pitchFamily="18" charset="2"/>
              </a:rPr>
              <a:t></a:t>
            </a:r>
            <a:r>
              <a:rPr lang="en-GB" dirty="0" smtClean="0"/>
              <a:t>(</a:t>
            </a:r>
            <a:r>
              <a:rPr lang="en-GB" dirty="0" err="1" smtClean="0"/>
              <a:t>Vdd-Vss</a:t>
            </a:r>
            <a:r>
              <a:rPr lang="en-GB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31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Variability during 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RO Clocks and Margins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Async 2016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pPr/>
              <a:t>12</a:t>
            </a:fld>
            <a:endParaRPr lang="es-ES"/>
          </a:p>
        </p:txBody>
      </p:sp>
      <p:pic>
        <p:nvPicPr>
          <p:cNvPr id="1026" name="Picture 2" descr="Figure 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82271"/>
            <a:ext cx="781050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8701" y="6214646"/>
            <a:ext cx="3269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Source: H. Masuda et al. (ICICC 2005)</a:t>
            </a:r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457450" y="4949009"/>
            <a:ext cx="4038600" cy="4232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67050" y="4445239"/>
            <a:ext cx="289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Die-to-die (global)</a:t>
            </a:r>
            <a:endParaRPr lang="en-US" sz="2800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105650" y="1920459"/>
            <a:ext cx="8382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65935" y="937819"/>
            <a:ext cx="1768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/>
              <a:t>Within-die</a:t>
            </a:r>
            <a:br>
              <a:rPr lang="en-GB" sz="2800" b="1" dirty="0" smtClean="0"/>
            </a:br>
            <a:r>
              <a:rPr lang="en-GB" sz="2800" b="1" dirty="0" smtClean="0"/>
              <a:t>(local)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97540" y="4927226"/>
            <a:ext cx="33584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Library corners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39945" y="1898254"/>
            <a:ext cx="28957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Derating factors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(OCV)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22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7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RO Clocks and Margins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Async 2016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pPr/>
              <a:t>13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2397033" y="1066800"/>
            <a:ext cx="4352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sign-off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5" y="2514600"/>
            <a:ext cx="238125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1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914400" y="4122117"/>
            <a:ext cx="7669041" cy="975966"/>
            <a:chOff x="914400" y="4122117"/>
            <a:chExt cx="7669041" cy="975966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8583441" y="4131169"/>
              <a:ext cx="0" cy="9451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694209" y="4122117"/>
              <a:ext cx="0" cy="9451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914400" y="4152900"/>
              <a:ext cx="0" cy="9451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Timing sign-off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RO Clocks and Margins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Async 2016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pPr/>
              <a:t>14</a:t>
            </a:fld>
            <a:endParaRPr lang="es-ES"/>
          </a:p>
        </p:txBody>
      </p:sp>
      <p:sp>
        <p:nvSpPr>
          <p:cNvPr id="7" name="Rounded Rectangle 6"/>
          <p:cNvSpPr/>
          <p:nvPr/>
        </p:nvSpPr>
        <p:spPr>
          <a:xfrm>
            <a:off x="914400" y="1600200"/>
            <a:ext cx="3429000" cy="381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0000FF"/>
                </a:solidFill>
              </a:rPr>
              <a:t>Corner: Best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14400" y="2781300"/>
            <a:ext cx="4343400" cy="381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0000FF"/>
                </a:solidFill>
              </a:rPr>
              <a:t>Corner: Typical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14400" y="3962400"/>
            <a:ext cx="5791200" cy="381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0000FF"/>
                </a:solidFill>
              </a:rPr>
              <a:t>Corner: Worst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5400000">
            <a:off x="2421443" y="202730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sym typeface="Symbol" panose="05050102010706020507" pitchFamily="18" charset="2"/>
              </a:rPr>
              <a:t>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2900729" y="317622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sym typeface="Symbol" panose="05050102010706020507" pitchFamily="18" charset="2"/>
              </a:rPr>
              <a:t>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2783" y="1031875"/>
            <a:ext cx="2283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variability</a:t>
            </a:r>
            <a:endParaRPr lang="en-US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49565" y="1981200"/>
            <a:ext cx="16183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(OCV)</a:t>
            </a:r>
            <a:br>
              <a:rPr lang="en-GB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variability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712662" y="4153627"/>
            <a:ext cx="990600" cy="369332"/>
            <a:chOff x="6712662" y="4153627"/>
            <a:chExt cx="990600" cy="369332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6712662" y="4343400"/>
              <a:ext cx="990600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001347" y="4153627"/>
              <a:ext cx="44114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rIns="91440" rtlCol="0">
              <a:spAutoFit/>
            </a:bodyPr>
            <a:lstStyle/>
            <a:p>
              <a:r>
                <a:rPr lang="en-GB" b="1" dirty="0" smtClean="0">
                  <a:solidFill>
                    <a:srgbClr val="C00000"/>
                  </a:solidFill>
                </a:rPr>
                <a:t>3</a:t>
              </a:r>
              <a:r>
                <a:rPr lang="en-GB" b="1" dirty="0" smtClean="0">
                  <a:solidFill>
                    <a:srgbClr val="C00000"/>
                  </a:solidFill>
                  <a:sym typeface="Symbol" panose="05050102010706020507" pitchFamily="18" charset="2"/>
                </a:rPr>
                <a:t>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365629" y="962408"/>
            <a:ext cx="4596103" cy="3358433"/>
            <a:chOff x="3365629" y="962408"/>
            <a:chExt cx="4596103" cy="3358433"/>
          </a:xfrm>
        </p:grpSpPr>
        <p:pic>
          <p:nvPicPr>
            <p:cNvPr id="23" name="Picture 4" descr="http://www.oxfordmathcenter.com/images/notes/300-00.gi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5629" y="962408"/>
              <a:ext cx="2034766" cy="1000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http://www.oxfordmathcenter.com/images/notes/300-00.g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0053" y="2127702"/>
              <a:ext cx="2193954" cy="1000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http://www.oxfordmathcenter.com/images/notes/300-00.g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0125" y="3320155"/>
              <a:ext cx="2431607" cy="1000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Rectangle 30"/>
          <p:cNvSpPr/>
          <p:nvPr/>
        </p:nvSpPr>
        <p:spPr>
          <a:xfrm>
            <a:off x="905347" y="4876800"/>
            <a:ext cx="7696200" cy="381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Clock Period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7685156" y="4038600"/>
            <a:ext cx="907338" cy="369332"/>
            <a:chOff x="7703262" y="4320841"/>
            <a:chExt cx="907338" cy="369332"/>
          </a:xfrm>
        </p:grpSpPr>
        <p:cxnSp>
          <p:nvCxnSpPr>
            <p:cNvPr id="35" name="Straight Arrow Connector 34"/>
            <p:cNvCxnSpPr/>
            <p:nvPr/>
          </p:nvCxnSpPr>
          <p:spPr>
            <a:xfrm>
              <a:off x="7703262" y="4625491"/>
              <a:ext cx="90733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7848600" y="4320841"/>
              <a:ext cx="6549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Jitter</a:t>
              </a:r>
              <a:endParaRPr lang="en-US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848710" y="5410200"/>
            <a:ext cx="4416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C00000"/>
                </a:solidFill>
                <a:sym typeface="Symbol" panose="05050102010706020507" pitchFamily="18" charset="2"/>
              </a:rPr>
              <a:t>(1+)</a:t>
            </a:r>
            <a:r>
              <a:rPr lang="en-GB" sz="2400" dirty="0" smtClean="0">
                <a:sym typeface="Symbol" panose="05050102010706020507" pitchFamily="18" charset="2"/>
              </a:rPr>
              <a:t>  </a:t>
            </a:r>
            <a:r>
              <a:rPr lang="en-GB" sz="2400" dirty="0" err="1" smtClean="0"/>
              <a:t>PathDelay</a:t>
            </a:r>
            <a:r>
              <a:rPr lang="en-GB" sz="2400" dirty="0" smtClean="0"/>
              <a:t> &lt; </a:t>
            </a:r>
            <a:r>
              <a:rPr lang="en-GB" sz="2400" b="1" i="1" dirty="0" smtClean="0">
                <a:solidFill>
                  <a:srgbClr val="0000FF"/>
                </a:solidFill>
              </a:rPr>
              <a:t>Period</a:t>
            </a:r>
            <a:r>
              <a:rPr lang="en-GB" sz="2400" dirty="0" smtClean="0"/>
              <a:t> - Jitter</a:t>
            </a:r>
            <a:endParaRPr lang="en-US" sz="24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780149" y="5889971"/>
            <a:ext cx="2484762" cy="371302"/>
            <a:chOff x="780149" y="5979730"/>
            <a:chExt cx="2484762" cy="371302"/>
          </a:xfrm>
        </p:grpSpPr>
        <p:cxnSp>
          <p:nvCxnSpPr>
            <p:cNvPr id="44" name="Elbow Connector 43"/>
            <p:cNvCxnSpPr/>
            <p:nvPr/>
          </p:nvCxnSpPr>
          <p:spPr>
            <a:xfrm flipV="1">
              <a:off x="1201094" y="5979730"/>
              <a:ext cx="2063817" cy="204742"/>
            </a:xfrm>
            <a:prstGeom prst="bentConnector2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780149" y="5981700"/>
              <a:ext cx="206306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C00000"/>
                  </a:solidFill>
                </a:rPr>
                <a:t>OCV derating factor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841260" y="6084705"/>
            <a:ext cx="2603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  <a:sym typeface="Symbol" panose="05050102010706020507" pitchFamily="18" charset="2"/>
              </a:rPr>
              <a:t>t</a:t>
            </a:r>
            <a:r>
              <a:rPr lang="en-GB" sz="2000" dirty="0" smtClean="0">
                <a:solidFill>
                  <a:srgbClr val="C00000"/>
                </a:solidFill>
                <a:sym typeface="Symbol" panose="05050102010706020507" pitchFamily="18" charset="2"/>
              </a:rPr>
              <a:t>ypical  </a:t>
            </a:r>
            <a:r>
              <a:rPr lang="en-GB" sz="2000" dirty="0" smtClean="0">
                <a:solidFill>
                  <a:srgbClr val="C00000"/>
                </a:solidFill>
              </a:rPr>
              <a:t>  0.05 … 0.15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9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 animBg="1"/>
      <p:bldP spid="41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Timing sign-off with ROs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RO Clocks and Margins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Async 2016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pPr/>
              <a:t>15</a:t>
            </a:fld>
            <a:endParaRPr lang="es-ES"/>
          </a:p>
        </p:txBody>
      </p:sp>
      <p:sp>
        <p:nvSpPr>
          <p:cNvPr id="7" name="Rounded Rectangle 6"/>
          <p:cNvSpPr/>
          <p:nvPr/>
        </p:nvSpPr>
        <p:spPr>
          <a:xfrm>
            <a:off x="1161106" y="1323592"/>
            <a:ext cx="3429000" cy="381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0000FF"/>
                </a:solidFill>
              </a:rPr>
              <a:t>Critical Path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3" name="Picture 4" descr="http://www.oxfordmathcenter.com/images/notes/300-00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882" y="685800"/>
            <a:ext cx="1587371" cy="100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161106" y="3231452"/>
            <a:ext cx="4343400" cy="381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0000FF"/>
                </a:solidFill>
              </a:rPr>
              <a:t>Critical Path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61106" y="5105400"/>
            <a:ext cx="5791200" cy="381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0000FF"/>
                </a:solidFill>
              </a:rPr>
              <a:t>Critical Path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1" name="Picture 4" descr="http://www.oxfordmathcenter.com/images/notes/300-00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017" y="2602713"/>
            <a:ext cx="1672624" cy="100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http://www.oxfordmathcenter.com/images/notes/300-00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617" y="4474361"/>
            <a:ext cx="1825024" cy="100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161105" y="1275765"/>
            <a:ext cx="4941682" cy="1010235"/>
            <a:chOff x="1161105" y="1275765"/>
            <a:chExt cx="4941682" cy="1010235"/>
          </a:xfrm>
        </p:grpSpPr>
        <p:sp>
          <p:nvSpPr>
            <p:cNvPr id="43" name="Rounded Rectangle 42"/>
            <p:cNvSpPr/>
            <p:nvPr/>
          </p:nvSpPr>
          <p:spPr>
            <a:xfrm>
              <a:off x="1161105" y="1905000"/>
              <a:ext cx="4114801" cy="381000"/>
            </a:xfrm>
            <a:prstGeom prst="roundRect">
              <a:avLst/>
            </a:prstGeom>
            <a:solidFill>
              <a:srgbClr val="D3F39F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 smtClean="0">
                  <a:solidFill>
                    <a:srgbClr val="008000"/>
                  </a:solidFill>
                </a:rPr>
                <a:t>Ring Oscillator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pic>
          <p:nvPicPr>
            <p:cNvPr id="53" name="Picture 4" descr="http://www.oxfordmathcenter.com/images/notes/300-00.gi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5416" y="1275765"/>
              <a:ext cx="1587371" cy="1000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1161106" y="3193254"/>
            <a:ext cx="6004332" cy="1000686"/>
            <a:chOff x="1161106" y="3193254"/>
            <a:chExt cx="6004332" cy="1000686"/>
          </a:xfrm>
        </p:grpSpPr>
        <p:sp>
          <p:nvSpPr>
            <p:cNvPr id="48" name="Rounded Rectangle 47"/>
            <p:cNvSpPr/>
            <p:nvPr/>
          </p:nvSpPr>
          <p:spPr>
            <a:xfrm>
              <a:off x="1161106" y="3810000"/>
              <a:ext cx="5181600" cy="381000"/>
            </a:xfrm>
            <a:prstGeom prst="roundRect">
              <a:avLst/>
            </a:prstGeom>
            <a:solidFill>
              <a:srgbClr val="D3F39F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 smtClean="0">
                  <a:solidFill>
                    <a:srgbClr val="008000"/>
                  </a:solidFill>
                </a:rPr>
                <a:t>Ring Oscillator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pic>
          <p:nvPicPr>
            <p:cNvPr id="54" name="Picture 4" descr="http://www.oxfordmathcenter.com/images/notes/300-00.gi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8067" y="3193254"/>
              <a:ext cx="1587371" cy="1000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1161104" y="5074531"/>
            <a:ext cx="7678096" cy="1000686"/>
            <a:chOff x="1161104" y="5074531"/>
            <a:chExt cx="7678096" cy="1000686"/>
          </a:xfrm>
        </p:grpSpPr>
        <p:sp>
          <p:nvSpPr>
            <p:cNvPr id="56" name="Rounded Rectangle 55"/>
            <p:cNvSpPr/>
            <p:nvPr/>
          </p:nvSpPr>
          <p:spPr>
            <a:xfrm>
              <a:off x="1161104" y="5687841"/>
              <a:ext cx="6858001" cy="381000"/>
            </a:xfrm>
            <a:prstGeom prst="roundRect">
              <a:avLst/>
            </a:prstGeom>
            <a:solidFill>
              <a:srgbClr val="D3F39F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 smtClean="0">
                  <a:solidFill>
                    <a:srgbClr val="008000"/>
                  </a:solidFill>
                </a:rPr>
                <a:t>Ring Oscillator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pic>
          <p:nvPicPr>
            <p:cNvPr id="55" name="Picture 4" descr="http://www.oxfordmathcenter.com/images/notes/300-00.gi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1829" y="5074531"/>
              <a:ext cx="1587371" cy="1000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390132" y="1219200"/>
            <a:ext cx="724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" y="3167872"/>
            <a:ext cx="10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Typical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5525" y="5042549"/>
            <a:ext cx="929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Worst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59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sign-off with 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Goal: doing </a:t>
            </a:r>
            <a:r>
              <a:rPr lang="en-US" i="1" dirty="0" smtClean="0">
                <a:solidFill>
                  <a:srgbClr val="0000FF"/>
                </a:solidFill>
              </a:rPr>
              <a:t>classical timing sign-off</a:t>
            </a:r>
            <a:r>
              <a:rPr lang="en-US" dirty="0" smtClean="0"/>
              <a:t> using</a:t>
            </a:r>
          </a:p>
          <a:p>
            <a:pPr lvl="1"/>
            <a:r>
              <a:rPr lang="en-US" dirty="0" smtClean="0"/>
              <a:t>conventional STA tools</a:t>
            </a:r>
          </a:p>
          <a:p>
            <a:pPr lvl="1"/>
            <a:r>
              <a:rPr lang="en-US" dirty="0" smtClean="0"/>
              <a:t>designer’s library corners and OCV derating factors</a:t>
            </a:r>
          </a:p>
          <a:p>
            <a:pPr lvl="1"/>
            <a:endParaRPr lang="en-US" dirty="0"/>
          </a:p>
          <a:p>
            <a:r>
              <a:rPr lang="en-US" dirty="0" smtClean="0"/>
              <a:t>In the paper you will find</a:t>
            </a:r>
          </a:p>
          <a:p>
            <a:pPr lvl="1"/>
            <a:r>
              <a:rPr lang="en-US" dirty="0" smtClean="0"/>
              <a:t>A more sophisticated statistical delay model</a:t>
            </a:r>
            <a:br>
              <a:rPr lang="en-US" dirty="0" smtClean="0"/>
            </a:br>
            <a:r>
              <a:rPr lang="en-US" dirty="0" smtClean="0"/>
              <a:t>(1</a:t>
            </a:r>
            <a:r>
              <a:rPr lang="en-US" baseline="30000" dirty="0" smtClean="0"/>
              <a:t>st</a:t>
            </a:r>
            <a:r>
              <a:rPr lang="en-US" dirty="0" smtClean="0"/>
              <a:t>-order Taylor expansions for variability)</a:t>
            </a:r>
          </a:p>
          <a:p>
            <a:pPr lvl="1"/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his presentation:</a:t>
            </a:r>
          </a:p>
          <a:p>
            <a:pPr lvl="1"/>
            <a:r>
              <a:rPr lang="en-US" dirty="0" smtClean="0"/>
              <a:t>A simpler and complementary variability model</a:t>
            </a:r>
          </a:p>
          <a:p>
            <a:pPr lvl="1"/>
            <a:r>
              <a:rPr lang="en-US" dirty="0" smtClean="0"/>
              <a:t>Similar conclusions as the ones in the paper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RO Clocks and Margins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Async 2016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388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Timing sign-off delay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RO Clocks and Margins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Async 2016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pPr/>
              <a:t>17</a:t>
            </a:fld>
            <a:endParaRPr lang="es-ES"/>
          </a:p>
        </p:txBody>
      </p:sp>
      <p:sp>
        <p:nvSpPr>
          <p:cNvPr id="7" name="Rounded Rectangle 6"/>
          <p:cNvSpPr/>
          <p:nvPr/>
        </p:nvSpPr>
        <p:spPr>
          <a:xfrm>
            <a:off x="1447800" y="1461972"/>
            <a:ext cx="4343400" cy="381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0000FF"/>
                </a:solidFill>
              </a:rPr>
              <a:t>Critical Path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8" name="Picture 4" descr="http://www.oxfordmathcenter.com/images/notes/300-00.gif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896" y="833233"/>
            <a:ext cx="1672624" cy="100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978" y="2689860"/>
            <a:ext cx="2992374" cy="434340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5791200" y="1692928"/>
            <a:ext cx="685800" cy="276999"/>
            <a:chOff x="5791200" y="1570890"/>
            <a:chExt cx="685800" cy="276999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5791200" y="1708666"/>
              <a:ext cx="685800" cy="5108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959654" y="1570890"/>
              <a:ext cx="34881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GB" b="1" dirty="0" smtClean="0">
                  <a:solidFill>
                    <a:srgbClr val="C00000"/>
                  </a:solidFill>
                </a:rPr>
                <a:t>3</a:t>
              </a:r>
              <a:r>
                <a:rPr lang="en-GB" b="1" dirty="0" smtClean="0">
                  <a:solidFill>
                    <a:srgbClr val="C00000"/>
                  </a:solidFill>
                  <a:sym typeface="Symbol" panose="05050102010706020507" pitchFamily="18" charset="2"/>
                </a:rPr>
                <a:t>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32" name="Picture 3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642" y="3667578"/>
            <a:ext cx="4471416" cy="379476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6729674" y="1597183"/>
            <a:ext cx="1279089" cy="461665"/>
            <a:chOff x="6729674" y="1447800"/>
            <a:chExt cx="1279089" cy="461665"/>
          </a:xfrm>
        </p:grpSpPr>
        <p:sp>
          <p:nvSpPr>
            <p:cNvPr id="42" name="TextBox 41"/>
            <p:cNvSpPr txBox="1"/>
            <p:nvPr/>
          </p:nvSpPr>
          <p:spPr>
            <a:xfrm>
              <a:off x="7239000" y="1447800"/>
              <a:ext cx="7697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i="1" dirty="0" smtClean="0">
                  <a:solidFill>
                    <a:srgbClr val="C00000"/>
                  </a:solidFill>
                </a:rPr>
                <a:t>yield</a:t>
              </a:r>
              <a:endParaRPr lang="en-US" sz="2400" i="1" dirty="0">
                <a:solidFill>
                  <a:srgbClr val="C00000"/>
                </a:solidFill>
              </a:endParaRPr>
            </a:p>
          </p:txBody>
        </p:sp>
        <p:sp>
          <p:nvSpPr>
            <p:cNvPr id="44" name="Right Arrow 43"/>
            <p:cNvSpPr/>
            <p:nvPr/>
          </p:nvSpPr>
          <p:spPr>
            <a:xfrm>
              <a:off x="6729674" y="1611524"/>
              <a:ext cx="334092" cy="20946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810000" y="4618795"/>
            <a:ext cx="1751076" cy="1629605"/>
            <a:chOff x="3810000" y="4618795"/>
            <a:chExt cx="1751076" cy="1629605"/>
          </a:xfrm>
        </p:grpSpPr>
        <p:pic>
          <p:nvPicPr>
            <p:cNvPr id="47" name="Picture 4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5386578"/>
              <a:ext cx="1751076" cy="861822"/>
            </a:xfrm>
            <a:prstGeom prst="rect">
              <a:avLst/>
            </a:prstGeom>
          </p:spPr>
        </p:pic>
        <p:sp>
          <p:nvSpPr>
            <p:cNvPr id="48" name="Down Arrow 47"/>
            <p:cNvSpPr/>
            <p:nvPr/>
          </p:nvSpPr>
          <p:spPr>
            <a:xfrm>
              <a:off x="4381500" y="4618795"/>
              <a:ext cx="381000" cy="53340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743" y="709245"/>
            <a:ext cx="429768" cy="1993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717" y="1219308"/>
            <a:ext cx="416966" cy="179222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5791200" y="1274803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1447800" y="1903498"/>
            <a:ext cx="5050883" cy="503642"/>
            <a:chOff x="1447800" y="1903498"/>
            <a:chExt cx="5050883" cy="503642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1447800" y="2133600"/>
              <a:ext cx="505088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2819400" y="1903498"/>
              <a:ext cx="2160496" cy="503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8" r="78"/>
            <a:stretch/>
          </p:blipFill>
          <p:spPr>
            <a:xfrm>
              <a:off x="2926080" y="1934758"/>
              <a:ext cx="1915668" cy="379476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4" name="Group 13"/>
          <p:cNvGrpSpPr/>
          <p:nvPr/>
        </p:nvGrpSpPr>
        <p:grpSpPr>
          <a:xfrm>
            <a:off x="306381" y="2295053"/>
            <a:ext cx="2513019" cy="967333"/>
            <a:chOff x="306381" y="2295053"/>
            <a:chExt cx="2513019" cy="967333"/>
          </a:xfrm>
        </p:grpSpPr>
        <p:sp>
          <p:nvSpPr>
            <p:cNvPr id="43" name="TextBox 42"/>
            <p:cNvSpPr txBox="1"/>
            <p:nvPr/>
          </p:nvSpPr>
          <p:spPr>
            <a:xfrm>
              <a:off x="306381" y="2431389"/>
              <a:ext cx="20558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i="1" dirty="0">
                  <a:solidFill>
                    <a:srgbClr val="C00000"/>
                  </a:solidFill>
                </a:rPr>
                <a:t>d</a:t>
              </a:r>
              <a:r>
                <a:rPr lang="en-GB" sz="2400" i="1" dirty="0" smtClean="0">
                  <a:solidFill>
                    <a:srgbClr val="C00000"/>
                  </a:solidFill>
                </a:rPr>
                <a:t>erating factor</a:t>
              </a:r>
              <a:br>
                <a:rPr lang="en-GB" sz="2400" i="1" dirty="0" smtClean="0">
                  <a:solidFill>
                    <a:srgbClr val="C00000"/>
                  </a:solidFill>
                </a:rPr>
              </a:br>
              <a:r>
                <a:rPr lang="en-GB" sz="2400" i="1" dirty="0" smtClean="0">
                  <a:solidFill>
                    <a:srgbClr val="C00000"/>
                  </a:solidFill>
                </a:rPr>
                <a:t>(OCV)</a:t>
              </a:r>
              <a:endParaRPr lang="en-US" sz="2400" i="1" dirty="0">
                <a:solidFill>
                  <a:srgbClr val="C0000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2362200" y="2295053"/>
              <a:ext cx="457200" cy="35533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084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310423" y="5447518"/>
            <a:ext cx="4220477" cy="593444"/>
            <a:chOff x="2310423" y="5447518"/>
            <a:chExt cx="4220477" cy="593444"/>
          </a:xfrm>
        </p:grpSpPr>
        <p:sp>
          <p:nvSpPr>
            <p:cNvPr id="18" name="Rounded Rectangle 17"/>
            <p:cNvSpPr/>
            <p:nvPr/>
          </p:nvSpPr>
          <p:spPr>
            <a:xfrm>
              <a:off x="4549700" y="5447518"/>
              <a:ext cx="1981200" cy="593444"/>
            </a:xfrm>
            <a:prstGeom prst="roundRect">
              <a:avLst>
                <a:gd name="adj" fmla="val 22615"/>
              </a:avLst>
            </a:prstGeom>
            <a:solidFill>
              <a:srgbClr val="66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310423" y="5590131"/>
              <a:ext cx="1627554" cy="431873"/>
            </a:xfrm>
            <a:prstGeom prst="roundRect">
              <a:avLst>
                <a:gd name="adj" fmla="val 46667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99392"/>
            <a:ext cx="8839200" cy="685800"/>
          </a:xfrm>
        </p:spPr>
        <p:txBody>
          <a:bodyPr/>
          <a:lstStyle/>
          <a:p>
            <a:r>
              <a:rPr lang="en-GB" dirty="0" smtClean="0"/>
              <a:t>Timing sign-off delay model with ROs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RO Clocks and Margins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Async 2016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pPr/>
              <a:t>18</a:t>
            </a:fld>
            <a:endParaRPr lang="es-ES"/>
          </a:p>
        </p:txBody>
      </p:sp>
      <p:sp>
        <p:nvSpPr>
          <p:cNvPr id="7" name="Rounded Rectangle 6"/>
          <p:cNvSpPr/>
          <p:nvPr/>
        </p:nvSpPr>
        <p:spPr>
          <a:xfrm>
            <a:off x="1447800" y="1238339"/>
            <a:ext cx="4343400" cy="381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0000FF"/>
                </a:solidFill>
              </a:rPr>
              <a:t>Critical Path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8" name="Picture 4" descr="http://www.oxfordmathcenter.com/images/notes/300-00.gi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711" y="609600"/>
            <a:ext cx="1672624" cy="100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447800" y="1666314"/>
            <a:ext cx="6004332" cy="1000686"/>
            <a:chOff x="1161106" y="3193254"/>
            <a:chExt cx="6004332" cy="1000686"/>
          </a:xfrm>
        </p:grpSpPr>
        <p:sp>
          <p:nvSpPr>
            <p:cNvPr id="10" name="Rounded Rectangle 9"/>
            <p:cNvSpPr/>
            <p:nvPr/>
          </p:nvSpPr>
          <p:spPr>
            <a:xfrm>
              <a:off x="1161106" y="3810000"/>
              <a:ext cx="5181600" cy="381000"/>
            </a:xfrm>
            <a:prstGeom prst="roundRect">
              <a:avLst/>
            </a:prstGeom>
            <a:solidFill>
              <a:srgbClr val="D3F39F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 smtClean="0">
                  <a:solidFill>
                    <a:srgbClr val="008000"/>
                  </a:solidFill>
                </a:rPr>
                <a:t>Ring Oscillator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pic>
          <p:nvPicPr>
            <p:cNvPr id="11" name="Picture 4" descr="http://www.oxfordmathcenter.com/images/notes/300-00.gif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8067" y="3193254"/>
              <a:ext cx="1587371" cy="1000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Left Brace 12"/>
          <p:cNvSpPr/>
          <p:nvPr/>
        </p:nvSpPr>
        <p:spPr>
          <a:xfrm>
            <a:off x="1143000" y="1238339"/>
            <a:ext cx="228600" cy="1425721"/>
          </a:xfrm>
          <a:prstGeom prst="leftBrace">
            <a:avLst>
              <a:gd name="adj1" fmla="val 26282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3101" y="1628033"/>
            <a:ext cx="799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Same</a:t>
            </a:r>
            <a:br>
              <a:rPr lang="en-GB" dirty="0" smtClean="0"/>
            </a:br>
            <a:r>
              <a:rPr lang="en-GB" dirty="0" smtClean="0"/>
              <a:t>corner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483" y="3048000"/>
            <a:ext cx="2992374" cy="4343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815" y="3719649"/>
            <a:ext cx="3042666" cy="4343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648200"/>
            <a:ext cx="6151626" cy="4343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6" y="5489448"/>
            <a:ext cx="4866894" cy="9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8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009088" y="4339748"/>
            <a:ext cx="3581400" cy="1159644"/>
          </a:xfrm>
          <a:prstGeom prst="roundRect">
            <a:avLst>
              <a:gd name="adj" fmla="val 3176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Timing sign-off model with ROs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RO Clocks and Margins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Async 2016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pPr/>
              <a:t>19</a:t>
            </a:fld>
            <a:endParaRPr lang="es-ES"/>
          </a:p>
        </p:txBody>
      </p:sp>
      <p:sp>
        <p:nvSpPr>
          <p:cNvPr id="7" name="Rounded Rectangle 6"/>
          <p:cNvSpPr/>
          <p:nvPr/>
        </p:nvSpPr>
        <p:spPr>
          <a:xfrm>
            <a:off x="1447800" y="1570939"/>
            <a:ext cx="4343400" cy="381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0000FF"/>
                </a:solidFill>
              </a:rPr>
              <a:t>Critical Path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8" name="Picture 4" descr="http://www.oxfordmathcenter.com/images/notes/300-00.gi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711" y="942200"/>
            <a:ext cx="1672624" cy="100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447800" y="1408453"/>
            <a:ext cx="6004332" cy="1000686"/>
            <a:chOff x="1161106" y="3193254"/>
            <a:chExt cx="6004332" cy="1000686"/>
          </a:xfrm>
        </p:grpSpPr>
        <p:sp>
          <p:nvSpPr>
            <p:cNvPr id="10" name="Rounded Rectangle 9"/>
            <p:cNvSpPr/>
            <p:nvPr/>
          </p:nvSpPr>
          <p:spPr>
            <a:xfrm>
              <a:off x="1161106" y="3810000"/>
              <a:ext cx="5181600" cy="381000"/>
            </a:xfrm>
            <a:prstGeom prst="roundRect">
              <a:avLst/>
            </a:prstGeom>
            <a:solidFill>
              <a:srgbClr val="D3F39F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 smtClean="0">
                  <a:solidFill>
                    <a:srgbClr val="008000"/>
                  </a:solidFill>
                </a:rPr>
                <a:t>Ring Oscillator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pic>
          <p:nvPicPr>
            <p:cNvPr id="11" name="Picture 4" descr="http://www.oxfordmathcenter.com/images/notes/300-00.gif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8067" y="3193254"/>
              <a:ext cx="1587371" cy="1000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92" y="3124200"/>
            <a:ext cx="1728216" cy="9166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380" y="4360964"/>
            <a:ext cx="5349240" cy="11384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9600" y="2590800"/>
            <a:ext cx="8192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Assumption: similar index of dispersion (variance-to-mean ratio)</a:t>
            </a:r>
            <a:endParaRPr lang="en-US" sz="2400" dirty="0"/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032" y="762000"/>
            <a:ext cx="429768" cy="1993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858" y="1239181"/>
            <a:ext cx="437083" cy="19933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217140" y="3329547"/>
            <a:ext cx="2755006" cy="937653"/>
            <a:chOff x="6217140" y="3433906"/>
            <a:chExt cx="2755006" cy="937653"/>
          </a:xfrm>
        </p:grpSpPr>
        <p:sp>
          <p:nvSpPr>
            <p:cNvPr id="14" name="TextBox 13"/>
            <p:cNvSpPr txBox="1"/>
            <p:nvPr/>
          </p:nvSpPr>
          <p:spPr>
            <a:xfrm>
              <a:off x="6283397" y="3433906"/>
              <a:ext cx="26887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solidFill>
                    <a:srgbClr val="FF0000"/>
                  </a:solidFill>
                </a:rPr>
                <a:t>new</a:t>
              </a:r>
              <a:r>
                <a:rPr lang="en-GB" sz="2400" b="1" dirty="0">
                  <a:solidFill>
                    <a:srgbClr val="FF0000"/>
                  </a:solidFill>
                </a:rPr>
                <a:t> </a:t>
              </a:r>
              <a:r>
                <a:rPr lang="en-GB" sz="2400" b="1" dirty="0" smtClean="0">
                  <a:solidFill>
                    <a:srgbClr val="FF0000"/>
                  </a:solidFill>
                </a:rPr>
                <a:t>derating factor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6217140" y="3869690"/>
              <a:ext cx="564660" cy="50186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2310423" y="5625318"/>
            <a:ext cx="4220477" cy="593444"/>
            <a:chOff x="2310423" y="5447518"/>
            <a:chExt cx="4220477" cy="593444"/>
          </a:xfrm>
        </p:grpSpPr>
        <p:sp>
          <p:nvSpPr>
            <p:cNvPr id="32" name="Rounded Rectangle 31"/>
            <p:cNvSpPr/>
            <p:nvPr/>
          </p:nvSpPr>
          <p:spPr>
            <a:xfrm>
              <a:off x="4549700" y="5447518"/>
              <a:ext cx="1981200" cy="593444"/>
            </a:xfrm>
            <a:prstGeom prst="roundRect">
              <a:avLst>
                <a:gd name="adj" fmla="val 22615"/>
              </a:avLst>
            </a:prstGeom>
            <a:solidFill>
              <a:srgbClr val="66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310423" y="5590131"/>
              <a:ext cx="1627554" cy="431873"/>
            </a:xfrm>
            <a:prstGeom prst="roundRect">
              <a:avLst>
                <a:gd name="adj" fmla="val 46667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6" y="5667248"/>
            <a:ext cx="4866894" cy="9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9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Straight Connector 81"/>
          <p:cNvCxnSpPr>
            <a:stCxn id="80" idx="3"/>
          </p:cNvCxnSpPr>
          <p:nvPr/>
        </p:nvCxnSpPr>
        <p:spPr>
          <a:xfrm flipH="1">
            <a:off x="6725608" y="3781047"/>
            <a:ext cx="8528" cy="6498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2" idx="3"/>
          </p:cNvCxnSpPr>
          <p:nvPr/>
        </p:nvCxnSpPr>
        <p:spPr>
          <a:xfrm flipH="1">
            <a:off x="2220926" y="3781047"/>
            <a:ext cx="3614" cy="6386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97"/>
          <p:cNvCxnSpPr/>
          <p:nvPr/>
        </p:nvCxnSpPr>
        <p:spPr>
          <a:xfrm rot="10800000">
            <a:off x="6917767" y="5484346"/>
            <a:ext cx="910171" cy="234790"/>
          </a:xfrm>
          <a:prstGeom prst="bentConnector3">
            <a:avLst>
              <a:gd name="adj1" fmla="val 9892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Matched delay: is it long enough?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 Clocks and Margins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Async 2016</a:t>
            </a:r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2874937" y="1295400"/>
            <a:ext cx="3200400" cy="17526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Combinational</a:t>
            </a:r>
            <a:b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417737" y="2019300"/>
            <a:ext cx="4572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075337" y="1998452"/>
            <a:ext cx="4572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913537" y="1998452"/>
            <a:ext cx="9906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532537" y="1295400"/>
            <a:ext cx="381000" cy="1752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046137" y="1295400"/>
            <a:ext cx="1371600" cy="1752600"/>
            <a:chOff x="990600" y="914400"/>
            <a:chExt cx="1371600" cy="1752600"/>
          </a:xfrm>
        </p:grpSpPr>
        <p:sp>
          <p:nvSpPr>
            <p:cNvPr id="11" name="Right Arrow 10"/>
            <p:cNvSpPr/>
            <p:nvPr/>
          </p:nvSpPr>
          <p:spPr>
            <a:xfrm>
              <a:off x="990600" y="1617452"/>
              <a:ext cx="990600" cy="304800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81200" y="914400"/>
              <a:ext cx="381000" cy="17526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2" name="Isosceles Triangle 51"/>
          <p:cNvSpPr/>
          <p:nvPr/>
        </p:nvSpPr>
        <p:spPr>
          <a:xfrm>
            <a:off x="2053090" y="3476247"/>
            <a:ext cx="342900" cy="3048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2224540" y="3046012"/>
            <a:ext cx="1798" cy="45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Isosceles Triangle 79"/>
          <p:cNvSpPr/>
          <p:nvPr/>
        </p:nvSpPr>
        <p:spPr>
          <a:xfrm>
            <a:off x="6562686" y="3476247"/>
            <a:ext cx="342900" cy="3048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/>
          <p:nvPr/>
        </p:nvCxnSpPr>
        <p:spPr>
          <a:xfrm flipH="1">
            <a:off x="6734136" y="3048000"/>
            <a:ext cx="1798" cy="45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44" idx="3"/>
          </p:cNvCxnSpPr>
          <p:nvPr/>
        </p:nvCxnSpPr>
        <p:spPr>
          <a:xfrm flipH="1" flipV="1">
            <a:off x="2222741" y="4415464"/>
            <a:ext cx="1" cy="234724"/>
          </a:xfrm>
          <a:prstGeom prst="line">
            <a:avLst/>
          </a:prstGeom>
          <a:ln w="285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6725496" y="4415464"/>
            <a:ext cx="1" cy="234724"/>
          </a:xfrm>
          <a:prstGeom prst="line">
            <a:avLst/>
          </a:prstGeom>
          <a:ln w="285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222741" y="4415464"/>
            <a:ext cx="33953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5618137" y="4415464"/>
            <a:ext cx="914400" cy="1301524"/>
            <a:chOff x="5562600" y="4870676"/>
            <a:chExt cx="914400" cy="1301524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6477000" y="5783856"/>
              <a:ext cx="0" cy="388344"/>
            </a:xfrm>
            <a:prstGeom prst="line">
              <a:avLst/>
            </a:prstGeom>
            <a:ln w="2857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6172200" y="6172200"/>
              <a:ext cx="304800" cy="0"/>
            </a:xfrm>
            <a:prstGeom prst="line">
              <a:avLst/>
            </a:prstGeom>
            <a:ln w="2857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562600" y="4870676"/>
              <a:ext cx="609600" cy="1301524"/>
            </a:xfrm>
            <a:prstGeom prst="line">
              <a:avLst/>
            </a:prstGeom>
            <a:ln w="2857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6381509" y="4650188"/>
            <a:ext cx="683055" cy="832076"/>
            <a:chOff x="1763886" y="4112055"/>
            <a:chExt cx="683055" cy="832076"/>
          </a:xfrm>
        </p:grpSpPr>
        <p:sp>
          <p:nvSpPr>
            <p:cNvPr id="78" name="Flowchart: Delay 77"/>
            <p:cNvSpPr/>
            <p:nvPr/>
          </p:nvSpPr>
          <p:spPr bwMode="auto">
            <a:xfrm rot="16200000">
              <a:off x="1763886" y="4112055"/>
              <a:ext cx="683055" cy="683055"/>
            </a:xfrm>
            <a:prstGeom prst="flowChartDelay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vert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66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</a:t>
              </a: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2229295" y="4790511"/>
              <a:ext cx="153620" cy="153620"/>
            </a:xfrm>
            <a:prstGeom prst="ellipse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637189" y="4422914"/>
            <a:ext cx="1085848" cy="1290350"/>
            <a:chOff x="5581652" y="4878126"/>
            <a:chExt cx="1085848" cy="1290350"/>
          </a:xfrm>
        </p:grpSpPr>
        <p:cxnSp>
          <p:nvCxnSpPr>
            <p:cNvPr id="40" name="Straight Connector 39"/>
            <p:cNvCxnSpPr/>
            <p:nvPr/>
          </p:nvCxnSpPr>
          <p:spPr>
            <a:xfrm flipH="1">
              <a:off x="6127225" y="4878126"/>
              <a:ext cx="54027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5581652" y="4878126"/>
              <a:ext cx="564625" cy="1290350"/>
            </a:xfrm>
            <a:prstGeom prst="line">
              <a:avLst/>
            </a:prstGeom>
            <a:ln w="2857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Elbow Connector 47"/>
          <p:cNvCxnSpPr>
            <a:endCxn id="45" idx="4"/>
          </p:cNvCxnSpPr>
          <p:nvPr/>
        </p:nvCxnSpPr>
        <p:spPr>
          <a:xfrm rot="10800000">
            <a:off x="2423434" y="5482264"/>
            <a:ext cx="3213755" cy="231000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/>
          <p:cNvGrpSpPr/>
          <p:nvPr/>
        </p:nvGrpSpPr>
        <p:grpSpPr>
          <a:xfrm>
            <a:off x="1122337" y="4413637"/>
            <a:ext cx="914400" cy="1301524"/>
            <a:chOff x="5562600" y="4870676"/>
            <a:chExt cx="914400" cy="1301524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6477000" y="5783856"/>
              <a:ext cx="0" cy="388344"/>
            </a:xfrm>
            <a:prstGeom prst="line">
              <a:avLst/>
            </a:prstGeom>
            <a:ln w="2857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6172200" y="6172200"/>
              <a:ext cx="304800" cy="0"/>
            </a:xfrm>
            <a:prstGeom prst="line">
              <a:avLst/>
            </a:prstGeom>
            <a:ln w="2857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5562600" y="4870676"/>
              <a:ext cx="609600" cy="1301524"/>
            </a:xfrm>
            <a:prstGeom prst="line">
              <a:avLst/>
            </a:prstGeom>
            <a:ln w="2857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881214" y="4650188"/>
            <a:ext cx="683055" cy="832076"/>
            <a:chOff x="1763886" y="4112055"/>
            <a:chExt cx="683055" cy="832076"/>
          </a:xfrm>
        </p:grpSpPr>
        <p:sp>
          <p:nvSpPr>
            <p:cNvPr id="44" name="Flowchart: Delay 43"/>
            <p:cNvSpPr/>
            <p:nvPr/>
          </p:nvSpPr>
          <p:spPr bwMode="auto">
            <a:xfrm rot="16200000">
              <a:off x="1763886" y="4112055"/>
              <a:ext cx="683055" cy="683055"/>
            </a:xfrm>
            <a:prstGeom prst="flowChartDelay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vert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66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</a:t>
              </a: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2229295" y="4790511"/>
              <a:ext cx="153620" cy="153620"/>
            </a:xfrm>
            <a:prstGeom prst="ellipse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89" name="Straight Connector 88"/>
          <p:cNvCxnSpPr/>
          <p:nvPr/>
        </p:nvCxnSpPr>
        <p:spPr>
          <a:xfrm flipV="1">
            <a:off x="893737" y="4411489"/>
            <a:ext cx="228600" cy="21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>
            <a:off x="1122337" y="4421588"/>
            <a:ext cx="1085848" cy="1290350"/>
            <a:chOff x="5581652" y="4878126"/>
            <a:chExt cx="1085848" cy="1290350"/>
          </a:xfrm>
        </p:grpSpPr>
        <p:cxnSp>
          <p:nvCxnSpPr>
            <p:cNvPr id="93" name="Straight Connector 92"/>
            <p:cNvCxnSpPr/>
            <p:nvPr/>
          </p:nvCxnSpPr>
          <p:spPr>
            <a:xfrm flipH="1">
              <a:off x="6127225" y="4878126"/>
              <a:ext cx="54027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>
              <a:off x="5581652" y="4878126"/>
              <a:ext cx="564625" cy="1290350"/>
            </a:xfrm>
            <a:prstGeom prst="line">
              <a:avLst/>
            </a:prstGeom>
            <a:ln w="2857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5" name="Straight Connector 94"/>
          <p:cNvCxnSpPr/>
          <p:nvPr/>
        </p:nvCxnSpPr>
        <p:spPr>
          <a:xfrm flipV="1">
            <a:off x="893737" y="5716988"/>
            <a:ext cx="228600" cy="21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746622" y="4421588"/>
            <a:ext cx="108131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2887529" y="4270514"/>
            <a:ext cx="2362199" cy="304800"/>
          </a:xfrm>
          <a:prstGeom prst="roundRect">
            <a:avLst>
              <a:gd name="adj" fmla="val 50000"/>
            </a:avLst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00FF"/>
                </a:solidFill>
              </a:rPr>
              <a:t>delay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469" y="4205982"/>
            <a:ext cx="49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req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451764" y="5517799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ack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7808612" y="4206339"/>
            <a:ext cx="49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req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7815907" y="5518156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ack</a:t>
            </a:r>
            <a:endParaRPr lang="en-US" dirty="0"/>
          </a:p>
        </p:txBody>
      </p:sp>
      <p:sp>
        <p:nvSpPr>
          <p:cNvPr id="56" name="Rounded Rectangle 55"/>
          <p:cNvSpPr/>
          <p:nvPr/>
        </p:nvSpPr>
        <p:spPr>
          <a:xfrm>
            <a:off x="2895600" y="4648200"/>
            <a:ext cx="1954231" cy="304800"/>
          </a:xfrm>
          <a:prstGeom prst="roundRect">
            <a:avLst>
              <a:gd name="adj" fmla="val 50000"/>
            </a:avLst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?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2895600" y="3882878"/>
            <a:ext cx="2755532" cy="301752"/>
          </a:xfrm>
          <a:prstGeom prst="roundRect">
            <a:avLst>
              <a:gd name="adj" fmla="val 50000"/>
            </a:avLst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?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65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009088" y="4339748"/>
            <a:ext cx="3581400" cy="1159644"/>
          </a:xfrm>
          <a:prstGeom prst="roundRect">
            <a:avLst>
              <a:gd name="adj" fmla="val 3176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Timing sign-off model with ROs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RO Clocks and Margins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Async 2016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pPr/>
              <a:t>20</a:t>
            </a:fld>
            <a:endParaRPr lang="es-ES"/>
          </a:p>
        </p:txBody>
      </p:sp>
      <p:sp>
        <p:nvSpPr>
          <p:cNvPr id="7" name="Rounded Rectangle 6"/>
          <p:cNvSpPr/>
          <p:nvPr/>
        </p:nvSpPr>
        <p:spPr>
          <a:xfrm>
            <a:off x="1447800" y="1570939"/>
            <a:ext cx="4343400" cy="381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0000FF"/>
                </a:solidFill>
              </a:rPr>
              <a:t>Critical Path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8" name="Picture 4" descr="http://www.oxfordmathcenter.com/images/notes/300-00.gi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711" y="942200"/>
            <a:ext cx="1672624" cy="100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447800" y="1408453"/>
            <a:ext cx="6004332" cy="1000686"/>
            <a:chOff x="1161106" y="3193254"/>
            <a:chExt cx="6004332" cy="1000686"/>
          </a:xfrm>
        </p:grpSpPr>
        <p:sp>
          <p:nvSpPr>
            <p:cNvPr id="10" name="Rounded Rectangle 9"/>
            <p:cNvSpPr/>
            <p:nvPr/>
          </p:nvSpPr>
          <p:spPr>
            <a:xfrm>
              <a:off x="1161106" y="3810000"/>
              <a:ext cx="5181600" cy="381000"/>
            </a:xfrm>
            <a:prstGeom prst="roundRect">
              <a:avLst/>
            </a:prstGeom>
            <a:solidFill>
              <a:srgbClr val="D3F39F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 smtClean="0">
                  <a:solidFill>
                    <a:srgbClr val="008000"/>
                  </a:solidFill>
                </a:rPr>
                <a:t>Ring Oscillator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pic>
          <p:nvPicPr>
            <p:cNvPr id="11" name="Picture 4" descr="http://www.oxfordmathcenter.com/images/notes/300-00.gif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8067" y="3193254"/>
              <a:ext cx="1587371" cy="1000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92" y="3124200"/>
            <a:ext cx="1728216" cy="9166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380" y="4360964"/>
            <a:ext cx="5349240" cy="11384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9600" y="2590800"/>
            <a:ext cx="8192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Assumption: similar index of dispersion (variance-to-mean ratio)</a:t>
            </a:r>
            <a:endParaRPr lang="en-US" sz="2400" dirty="0"/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032" y="762000"/>
            <a:ext cx="429768" cy="1993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858" y="1239181"/>
            <a:ext cx="437083" cy="19933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217140" y="3329547"/>
            <a:ext cx="2755006" cy="937653"/>
            <a:chOff x="6217140" y="3433906"/>
            <a:chExt cx="2755006" cy="937653"/>
          </a:xfrm>
        </p:grpSpPr>
        <p:sp>
          <p:nvSpPr>
            <p:cNvPr id="14" name="TextBox 13"/>
            <p:cNvSpPr txBox="1"/>
            <p:nvPr/>
          </p:nvSpPr>
          <p:spPr>
            <a:xfrm>
              <a:off x="6283397" y="3433906"/>
              <a:ext cx="26887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solidFill>
                    <a:srgbClr val="FF0000"/>
                  </a:solidFill>
                </a:rPr>
                <a:t>new</a:t>
              </a:r>
              <a:r>
                <a:rPr lang="en-GB" sz="2400" b="1" dirty="0">
                  <a:solidFill>
                    <a:srgbClr val="FF0000"/>
                  </a:solidFill>
                </a:rPr>
                <a:t> </a:t>
              </a:r>
              <a:r>
                <a:rPr lang="en-GB" sz="2400" b="1" dirty="0" smtClean="0">
                  <a:solidFill>
                    <a:srgbClr val="FF0000"/>
                  </a:solidFill>
                </a:rPr>
                <a:t>derating factor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6217140" y="3869690"/>
              <a:ext cx="564660" cy="50186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Bent Arrow 20"/>
          <p:cNvSpPr/>
          <p:nvPr/>
        </p:nvSpPr>
        <p:spPr>
          <a:xfrm rot="5400000">
            <a:off x="6238874" y="737946"/>
            <a:ext cx="381000" cy="593401"/>
          </a:xfrm>
          <a:prstGeom prst="bentArrow">
            <a:avLst>
              <a:gd name="adj1" fmla="val 15608"/>
              <a:gd name="adj2" fmla="val 25000"/>
              <a:gd name="adj3" fmla="val 25000"/>
              <a:gd name="adj4" fmla="val 43750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3115" y="5862935"/>
            <a:ext cx="3295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For small values of </a:t>
            </a:r>
            <a:r>
              <a:rPr lang="en-GB" sz="2400" dirty="0" smtClean="0">
                <a:sym typeface="Symbol" panose="05050102010706020507" pitchFamily="18" charset="2"/>
              </a:rPr>
              <a:t></a:t>
            </a:r>
            <a:r>
              <a:rPr lang="en-GB" sz="2400" dirty="0">
                <a:sym typeface="Symbol" panose="05050102010706020507" pitchFamily="18" charset="2"/>
              </a:rPr>
              <a:t> </a:t>
            </a:r>
            <a:r>
              <a:rPr lang="en-GB" sz="2400" dirty="0" smtClean="0">
                <a:sym typeface="Symbol" panose="05050102010706020507" pitchFamily="18" charset="2"/>
              </a:rPr>
              <a:t>   </a:t>
            </a:r>
            <a:r>
              <a:rPr lang="en-GB" sz="2400" dirty="0" smtClean="0">
                <a:sym typeface="Wingdings" panose="05000000000000000000" pitchFamily="2" charset="2"/>
              </a:rPr>
              <a:t></a:t>
            </a:r>
            <a:endParaRPr lang="en-US" sz="24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4705882" y="5772197"/>
            <a:ext cx="3447518" cy="568033"/>
            <a:chOff x="4705882" y="5772197"/>
            <a:chExt cx="3447518" cy="568033"/>
          </a:xfrm>
        </p:grpSpPr>
        <p:sp>
          <p:nvSpPr>
            <p:cNvPr id="35" name="Rectangle 34"/>
            <p:cNvSpPr/>
            <p:nvPr/>
          </p:nvSpPr>
          <p:spPr>
            <a:xfrm>
              <a:off x="4705882" y="5772197"/>
              <a:ext cx="3447518" cy="568033"/>
            </a:xfrm>
            <a:prstGeom prst="rect">
              <a:avLst/>
            </a:prstGeom>
            <a:solidFill>
              <a:srgbClr val="66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5820727"/>
              <a:ext cx="3312414" cy="441198"/>
            </a:xfrm>
            <a:prstGeom prst="rect">
              <a:avLst/>
            </a:prstGeom>
            <a:noFill/>
          </p:spPr>
        </p:pic>
      </p:grpSp>
      <p:grpSp>
        <p:nvGrpSpPr>
          <p:cNvPr id="26" name="Group 25"/>
          <p:cNvGrpSpPr/>
          <p:nvPr/>
        </p:nvGrpSpPr>
        <p:grpSpPr>
          <a:xfrm>
            <a:off x="5130800" y="4462564"/>
            <a:ext cx="1041400" cy="363436"/>
            <a:chOff x="5130800" y="4462564"/>
            <a:chExt cx="1041400" cy="363436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5130800" y="4462564"/>
              <a:ext cx="228600" cy="36343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5943600" y="4462564"/>
              <a:ext cx="228600" cy="36343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81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4766484" y="4072518"/>
            <a:ext cx="208199" cy="147314"/>
          </a:xfrm>
          <a:custGeom>
            <a:avLst/>
            <a:gdLst>
              <a:gd name="connsiteX0" fmla="*/ 557561 w 557561"/>
              <a:gd name="connsiteY0" fmla="*/ 170986 h 170986"/>
              <a:gd name="connsiteX1" fmla="*/ 0 w 557561"/>
              <a:gd name="connsiteY1" fmla="*/ 170986 h 170986"/>
              <a:gd name="connsiteX2" fmla="*/ 0 w 557561"/>
              <a:gd name="connsiteY2" fmla="*/ 0 h 17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7561" h="170986">
                <a:moveTo>
                  <a:pt x="557561" y="170986"/>
                </a:moveTo>
                <a:lnTo>
                  <a:pt x="0" y="170986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2954410" y="762000"/>
            <a:ext cx="3200400" cy="29718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6" name="Group 5"/>
          <p:cNvGrpSpPr/>
          <p:nvPr/>
        </p:nvGrpSpPr>
        <p:grpSpPr>
          <a:xfrm>
            <a:off x="3057374" y="876300"/>
            <a:ext cx="3000139" cy="2743200"/>
            <a:chOff x="2629215" y="1143000"/>
            <a:chExt cx="4000185" cy="36576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3505200" y="2971800"/>
              <a:ext cx="228600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505200" y="1828800"/>
              <a:ext cx="0" cy="228600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791200" y="1828800"/>
              <a:ext cx="0" cy="228600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2629215" y="1150557"/>
              <a:ext cx="1699071" cy="1364043"/>
              <a:chOff x="2629215" y="1150557"/>
              <a:chExt cx="1699071" cy="1364043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2895600" y="1828800"/>
                <a:ext cx="1175747" cy="0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2895600" y="1371600"/>
                <a:ext cx="0" cy="899286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3" name="Group 72"/>
              <p:cNvGrpSpPr/>
              <p:nvPr/>
            </p:nvGrpSpPr>
            <p:grpSpPr>
              <a:xfrm>
                <a:off x="2629215" y="1150557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87" name="Straight Connector 86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oup 73"/>
              <p:cNvGrpSpPr/>
              <p:nvPr/>
            </p:nvGrpSpPr>
            <p:grpSpPr>
              <a:xfrm>
                <a:off x="3787329" y="1150557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84" name="Straight Connector 83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" name="Group 74"/>
              <p:cNvGrpSpPr/>
              <p:nvPr/>
            </p:nvGrpSpPr>
            <p:grpSpPr>
              <a:xfrm>
                <a:off x="2629215" y="2049843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81" name="Straight Connector 80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" name="Group 75"/>
              <p:cNvGrpSpPr/>
              <p:nvPr/>
            </p:nvGrpSpPr>
            <p:grpSpPr>
              <a:xfrm>
                <a:off x="3787329" y="2049843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78" name="Straight Connector 77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7" name="Straight Connector 76"/>
              <p:cNvCxnSpPr/>
              <p:nvPr/>
            </p:nvCxnSpPr>
            <p:spPr>
              <a:xfrm>
                <a:off x="4071347" y="1371600"/>
                <a:ext cx="0" cy="899286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2629215" y="3436557"/>
              <a:ext cx="1699071" cy="1364043"/>
              <a:chOff x="2629215" y="1150557"/>
              <a:chExt cx="1699071" cy="1364043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2895600" y="1828800"/>
                <a:ext cx="1175747" cy="0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2895600" y="1371600"/>
                <a:ext cx="0" cy="899286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4" name="Group 53"/>
              <p:cNvGrpSpPr/>
              <p:nvPr/>
            </p:nvGrpSpPr>
            <p:grpSpPr>
              <a:xfrm>
                <a:off x="2629215" y="1150557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/>
              <p:cNvGrpSpPr/>
              <p:nvPr/>
            </p:nvGrpSpPr>
            <p:grpSpPr>
              <a:xfrm>
                <a:off x="3787329" y="1150557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65" name="Straight Connector 64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/>
              <p:cNvGrpSpPr/>
              <p:nvPr/>
            </p:nvGrpSpPr>
            <p:grpSpPr>
              <a:xfrm>
                <a:off x="2629215" y="2049843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62" name="Straight Connector 61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/>
              <p:cNvGrpSpPr/>
              <p:nvPr/>
            </p:nvGrpSpPr>
            <p:grpSpPr>
              <a:xfrm>
                <a:off x="3787329" y="2049843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59" name="Straight Connector 58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" name="Straight Connector 57"/>
              <p:cNvCxnSpPr/>
              <p:nvPr/>
            </p:nvCxnSpPr>
            <p:spPr>
              <a:xfrm>
                <a:off x="4071347" y="1371600"/>
                <a:ext cx="0" cy="899286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4930329" y="3429000"/>
              <a:ext cx="1699071" cy="1364043"/>
              <a:chOff x="2629215" y="1150557"/>
              <a:chExt cx="1699071" cy="1364043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2895600" y="1828800"/>
                <a:ext cx="1175747" cy="0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895600" y="1371600"/>
                <a:ext cx="0" cy="899286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" name="Group 34"/>
              <p:cNvGrpSpPr/>
              <p:nvPr/>
            </p:nvGrpSpPr>
            <p:grpSpPr>
              <a:xfrm>
                <a:off x="2629215" y="1150557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49" name="Straight Connector 48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oup 35"/>
              <p:cNvGrpSpPr/>
              <p:nvPr/>
            </p:nvGrpSpPr>
            <p:grpSpPr>
              <a:xfrm>
                <a:off x="3787329" y="1150557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46" name="Straight Connector 45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36"/>
              <p:cNvGrpSpPr/>
              <p:nvPr/>
            </p:nvGrpSpPr>
            <p:grpSpPr>
              <a:xfrm>
                <a:off x="2629215" y="2049843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oup 37"/>
              <p:cNvGrpSpPr/>
              <p:nvPr/>
            </p:nvGrpSpPr>
            <p:grpSpPr>
              <a:xfrm>
                <a:off x="3787329" y="2049843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40" name="Straight Connector 39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9" name="Straight Connector 38"/>
              <p:cNvCxnSpPr/>
              <p:nvPr/>
            </p:nvCxnSpPr>
            <p:spPr>
              <a:xfrm>
                <a:off x="4071347" y="1371600"/>
                <a:ext cx="0" cy="899286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4930329" y="1143000"/>
              <a:ext cx="1699071" cy="1364043"/>
              <a:chOff x="2629215" y="1150557"/>
              <a:chExt cx="1699071" cy="1364043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2895600" y="1828800"/>
                <a:ext cx="1175747" cy="0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2895600" y="1371600"/>
                <a:ext cx="0" cy="899286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Group 15"/>
              <p:cNvGrpSpPr/>
              <p:nvPr/>
            </p:nvGrpSpPr>
            <p:grpSpPr>
              <a:xfrm>
                <a:off x="2629215" y="1150557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/>
              <p:cNvGrpSpPr/>
              <p:nvPr/>
            </p:nvGrpSpPr>
            <p:grpSpPr>
              <a:xfrm>
                <a:off x="3787329" y="1150557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/>
              <p:cNvGrpSpPr/>
              <p:nvPr/>
            </p:nvGrpSpPr>
            <p:grpSpPr>
              <a:xfrm>
                <a:off x="2629215" y="2049843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/>
              <p:cNvGrpSpPr/>
              <p:nvPr/>
            </p:nvGrpSpPr>
            <p:grpSpPr>
              <a:xfrm>
                <a:off x="3787329" y="2049843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" name="Straight Connector 19"/>
              <p:cNvCxnSpPr/>
              <p:nvPr/>
            </p:nvCxnSpPr>
            <p:spPr>
              <a:xfrm>
                <a:off x="4071347" y="1371600"/>
                <a:ext cx="0" cy="899286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0" name="Straight Connector 89"/>
          <p:cNvCxnSpPr>
            <a:endCxn id="5" idx="2"/>
          </p:cNvCxnSpPr>
          <p:nvPr/>
        </p:nvCxnSpPr>
        <p:spPr>
          <a:xfrm>
            <a:off x="4554610" y="2247900"/>
            <a:ext cx="0" cy="1485900"/>
          </a:xfrm>
          <a:prstGeom prst="line">
            <a:avLst/>
          </a:prstGeom>
          <a:ln w="28575">
            <a:solidFill>
              <a:srgbClr val="FF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Isosceles Triangle 90"/>
          <p:cNvSpPr/>
          <p:nvPr/>
        </p:nvSpPr>
        <p:spPr>
          <a:xfrm>
            <a:off x="4498876" y="2362200"/>
            <a:ext cx="114300" cy="125636"/>
          </a:xfrm>
          <a:prstGeom prst="triangl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2" name="Isosceles Triangle 91"/>
          <p:cNvSpPr/>
          <p:nvPr/>
        </p:nvSpPr>
        <p:spPr>
          <a:xfrm>
            <a:off x="4498876" y="2743200"/>
            <a:ext cx="114300" cy="125636"/>
          </a:xfrm>
          <a:prstGeom prst="triangl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3" name="Isosceles Triangle 92"/>
          <p:cNvSpPr/>
          <p:nvPr/>
        </p:nvSpPr>
        <p:spPr>
          <a:xfrm>
            <a:off x="4498876" y="3124200"/>
            <a:ext cx="114300" cy="125636"/>
          </a:xfrm>
          <a:prstGeom prst="triangl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4" name="Isosceles Triangle 93"/>
          <p:cNvSpPr/>
          <p:nvPr/>
        </p:nvSpPr>
        <p:spPr>
          <a:xfrm>
            <a:off x="4498876" y="3505200"/>
            <a:ext cx="114300" cy="125636"/>
          </a:xfrm>
          <a:prstGeom prst="triangl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Rounded Rectangle 94"/>
          <p:cNvSpPr/>
          <p:nvPr/>
        </p:nvSpPr>
        <p:spPr>
          <a:xfrm>
            <a:off x="3269432" y="3962401"/>
            <a:ext cx="599378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rgbClr val="0000FF"/>
                </a:solidFill>
              </a:rPr>
              <a:t>PLL</a:t>
            </a:r>
            <a:endParaRPr lang="en-US" sz="1350" b="1" dirty="0">
              <a:solidFill>
                <a:srgbClr val="0000FF"/>
              </a:solidFill>
            </a:endParaRPr>
          </a:p>
        </p:txBody>
      </p:sp>
      <p:sp>
        <p:nvSpPr>
          <p:cNvPr id="96" name="Freeform 95"/>
          <p:cNvSpPr/>
          <p:nvPr/>
        </p:nvSpPr>
        <p:spPr>
          <a:xfrm>
            <a:off x="3874385" y="3733800"/>
            <a:ext cx="680225" cy="455806"/>
          </a:xfrm>
          <a:custGeom>
            <a:avLst/>
            <a:gdLst>
              <a:gd name="connsiteX0" fmla="*/ 0 w 906966"/>
              <a:gd name="connsiteY0" fmla="*/ 609600 h 609600"/>
              <a:gd name="connsiteX1" fmla="*/ 446049 w 906966"/>
              <a:gd name="connsiteY1" fmla="*/ 609600 h 609600"/>
              <a:gd name="connsiteX2" fmla="*/ 446049 w 906966"/>
              <a:gd name="connsiteY2" fmla="*/ 334537 h 609600"/>
              <a:gd name="connsiteX3" fmla="*/ 906966 w 906966"/>
              <a:gd name="connsiteY3" fmla="*/ 334537 h 609600"/>
              <a:gd name="connsiteX4" fmla="*/ 906966 w 906966"/>
              <a:gd name="connsiteY4" fmla="*/ 0 h 609600"/>
              <a:gd name="connsiteX0" fmla="*/ 0 w 906966"/>
              <a:gd name="connsiteY0" fmla="*/ 609600 h 609600"/>
              <a:gd name="connsiteX1" fmla="*/ 446049 w 906966"/>
              <a:gd name="connsiteY1" fmla="*/ 609600 h 609600"/>
              <a:gd name="connsiteX2" fmla="*/ 617034 w 906966"/>
              <a:gd name="connsiteY2" fmla="*/ 334537 h 609600"/>
              <a:gd name="connsiteX3" fmla="*/ 906966 w 906966"/>
              <a:gd name="connsiteY3" fmla="*/ 334537 h 609600"/>
              <a:gd name="connsiteX4" fmla="*/ 906966 w 906966"/>
              <a:gd name="connsiteY4" fmla="*/ 0 h 609600"/>
              <a:gd name="connsiteX0" fmla="*/ 0 w 906966"/>
              <a:gd name="connsiteY0" fmla="*/ 609600 h 609600"/>
              <a:gd name="connsiteX1" fmla="*/ 446049 w 906966"/>
              <a:gd name="connsiteY1" fmla="*/ 609600 h 609600"/>
              <a:gd name="connsiteX2" fmla="*/ 594732 w 906966"/>
              <a:gd name="connsiteY2" fmla="*/ 334537 h 609600"/>
              <a:gd name="connsiteX3" fmla="*/ 906966 w 906966"/>
              <a:gd name="connsiteY3" fmla="*/ 334537 h 609600"/>
              <a:gd name="connsiteX4" fmla="*/ 906966 w 906966"/>
              <a:gd name="connsiteY4" fmla="*/ 0 h 609600"/>
              <a:gd name="connsiteX0" fmla="*/ 0 w 906966"/>
              <a:gd name="connsiteY0" fmla="*/ 609600 h 609600"/>
              <a:gd name="connsiteX1" fmla="*/ 602166 w 906966"/>
              <a:gd name="connsiteY1" fmla="*/ 609600 h 609600"/>
              <a:gd name="connsiteX2" fmla="*/ 594732 w 906966"/>
              <a:gd name="connsiteY2" fmla="*/ 334537 h 609600"/>
              <a:gd name="connsiteX3" fmla="*/ 906966 w 906966"/>
              <a:gd name="connsiteY3" fmla="*/ 334537 h 609600"/>
              <a:gd name="connsiteX4" fmla="*/ 906966 w 906966"/>
              <a:gd name="connsiteY4" fmla="*/ 0 h 609600"/>
              <a:gd name="connsiteX0" fmla="*/ 0 w 906966"/>
              <a:gd name="connsiteY0" fmla="*/ 609600 h 609600"/>
              <a:gd name="connsiteX1" fmla="*/ 594732 w 906966"/>
              <a:gd name="connsiteY1" fmla="*/ 609600 h 609600"/>
              <a:gd name="connsiteX2" fmla="*/ 594732 w 906966"/>
              <a:gd name="connsiteY2" fmla="*/ 334537 h 609600"/>
              <a:gd name="connsiteX3" fmla="*/ 906966 w 906966"/>
              <a:gd name="connsiteY3" fmla="*/ 334537 h 609600"/>
              <a:gd name="connsiteX4" fmla="*/ 906966 w 906966"/>
              <a:gd name="connsiteY4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6966" h="609600">
                <a:moveTo>
                  <a:pt x="0" y="609600"/>
                </a:moveTo>
                <a:lnTo>
                  <a:pt x="594732" y="609600"/>
                </a:lnTo>
                <a:lnTo>
                  <a:pt x="594732" y="334537"/>
                </a:lnTo>
                <a:lnTo>
                  <a:pt x="906966" y="334537"/>
                </a:lnTo>
                <a:lnTo>
                  <a:pt x="906966" y="0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7" name="Trapezoid 96"/>
          <p:cNvSpPr/>
          <p:nvPr/>
        </p:nvSpPr>
        <p:spPr>
          <a:xfrm>
            <a:off x="4211710" y="3932432"/>
            <a:ext cx="685800" cy="171450"/>
          </a:xfrm>
          <a:prstGeom prst="trapezoid">
            <a:avLst>
              <a:gd name="adj" fmla="val 47764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0" name="TextBox 99"/>
          <p:cNvSpPr txBox="1"/>
          <p:nvPr/>
        </p:nvSpPr>
        <p:spPr>
          <a:xfrm>
            <a:off x="4017758" y="1993550"/>
            <a:ext cx="11544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b="1" dirty="0">
                <a:solidFill>
                  <a:srgbClr val="FFFF00"/>
                </a:solidFill>
              </a:rPr>
              <a:t>Clock domain</a:t>
            </a:r>
            <a:endParaRPr lang="en-US" sz="1350" b="1" dirty="0">
              <a:solidFill>
                <a:srgbClr val="FFFF00"/>
              </a:solidFill>
            </a:endParaRPr>
          </a:p>
        </p:txBody>
      </p:sp>
      <p:grpSp>
        <p:nvGrpSpPr>
          <p:cNvPr id="200" name="Group 199"/>
          <p:cNvGrpSpPr/>
          <p:nvPr/>
        </p:nvGrpSpPr>
        <p:grpSpPr>
          <a:xfrm>
            <a:off x="5007791" y="3957016"/>
            <a:ext cx="2078809" cy="480055"/>
            <a:chOff x="8719156" y="502952"/>
            <a:chExt cx="2771745" cy="640073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8719156" y="640110"/>
              <a:ext cx="457195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Isosceles Triangle 1"/>
            <p:cNvSpPr/>
            <p:nvPr/>
          </p:nvSpPr>
          <p:spPr>
            <a:xfrm rot="5400000">
              <a:off x="8810596" y="548671"/>
              <a:ext cx="182878" cy="182878"/>
            </a:xfrm>
            <a:prstGeom prst="triangle">
              <a:avLst/>
            </a:prstGeom>
            <a:solidFill>
              <a:srgbClr val="00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0" name="Oval 109"/>
            <p:cNvSpPr/>
            <p:nvPr/>
          </p:nvSpPr>
          <p:spPr>
            <a:xfrm rot="5400000">
              <a:off x="8993474" y="594391"/>
              <a:ext cx="91439" cy="91439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52" name="Group 151"/>
            <p:cNvGrpSpPr/>
            <p:nvPr/>
          </p:nvGrpSpPr>
          <p:grpSpPr>
            <a:xfrm>
              <a:off x="9175511" y="502952"/>
              <a:ext cx="559225" cy="274317"/>
              <a:chOff x="1889806" y="640111"/>
              <a:chExt cx="559225" cy="274317"/>
            </a:xfrm>
          </p:grpSpPr>
          <p:cxnSp>
            <p:nvCxnSpPr>
              <p:cNvPr id="142" name="Straight Connector 141"/>
              <p:cNvCxnSpPr/>
              <p:nvPr/>
            </p:nvCxnSpPr>
            <p:spPr>
              <a:xfrm flipH="1">
                <a:off x="1889806" y="777269"/>
                <a:ext cx="559225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Flowchart: Delay 135"/>
              <p:cNvSpPr/>
              <p:nvPr/>
            </p:nvSpPr>
            <p:spPr>
              <a:xfrm>
                <a:off x="1947689" y="640111"/>
                <a:ext cx="274317" cy="274317"/>
              </a:xfrm>
              <a:prstGeom prst="flowChartDelay">
                <a:avLst/>
              </a:prstGeom>
              <a:solidFill>
                <a:srgbClr val="00FF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7" name="Flowchart: Connector 136"/>
              <p:cNvSpPr/>
              <p:nvPr/>
            </p:nvSpPr>
            <p:spPr>
              <a:xfrm>
                <a:off x="2222006" y="731550"/>
                <a:ext cx="91439" cy="91439"/>
              </a:xfrm>
              <a:prstGeom prst="flowChartConnector">
                <a:avLst/>
              </a:prstGeom>
              <a:solidFill>
                <a:srgbClr val="00FF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 flipH="1">
              <a:off x="9630292" y="502952"/>
              <a:ext cx="594354" cy="274317"/>
              <a:chOff x="1066855" y="1463953"/>
              <a:chExt cx="594354" cy="274317"/>
            </a:xfrm>
          </p:grpSpPr>
          <p:cxnSp>
            <p:nvCxnSpPr>
              <p:cNvPr id="147" name="Straight Connector 146"/>
              <p:cNvCxnSpPr/>
              <p:nvPr/>
            </p:nvCxnSpPr>
            <p:spPr>
              <a:xfrm flipH="1">
                <a:off x="1066855" y="1601111"/>
                <a:ext cx="594354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Moon 143"/>
              <p:cNvSpPr/>
              <p:nvPr/>
            </p:nvSpPr>
            <p:spPr>
              <a:xfrm>
                <a:off x="1249733" y="1463953"/>
                <a:ext cx="295386" cy="274317"/>
              </a:xfrm>
              <a:prstGeom prst="moon">
                <a:avLst>
                  <a:gd name="adj" fmla="val 81240"/>
                </a:avLst>
              </a:prstGeom>
              <a:solidFill>
                <a:srgbClr val="00FF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5" name="Flowchart: Connector 144"/>
              <p:cNvSpPr/>
              <p:nvPr/>
            </p:nvSpPr>
            <p:spPr>
              <a:xfrm>
                <a:off x="1153710" y="1555392"/>
                <a:ext cx="91439" cy="91439"/>
              </a:xfrm>
              <a:prstGeom prst="flowChartConnector">
                <a:avLst/>
              </a:prstGeom>
              <a:solidFill>
                <a:srgbClr val="00FF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53" name="Group 152"/>
            <p:cNvGrpSpPr/>
            <p:nvPr/>
          </p:nvGrpSpPr>
          <p:grpSpPr>
            <a:xfrm>
              <a:off x="10187527" y="502952"/>
              <a:ext cx="559225" cy="274317"/>
              <a:chOff x="1889806" y="640111"/>
              <a:chExt cx="559225" cy="274317"/>
            </a:xfrm>
          </p:grpSpPr>
          <p:cxnSp>
            <p:nvCxnSpPr>
              <p:cNvPr id="154" name="Straight Connector 153"/>
              <p:cNvCxnSpPr/>
              <p:nvPr/>
            </p:nvCxnSpPr>
            <p:spPr>
              <a:xfrm flipH="1">
                <a:off x="1889806" y="777269"/>
                <a:ext cx="559225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Flowchart: Delay 154"/>
              <p:cNvSpPr/>
              <p:nvPr/>
            </p:nvSpPr>
            <p:spPr>
              <a:xfrm>
                <a:off x="1947689" y="640111"/>
                <a:ext cx="274317" cy="274317"/>
              </a:xfrm>
              <a:prstGeom prst="flowChartDelay">
                <a:avLst/>
              </a:prstGeom>
              <a:solidFill>
                <a:srgbClr val="00FF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6" name="Flowchart: Connector 155"/>
              <p:cNvSpPr/>
              <p:nvPr/>
            </p:nvSpPr>
            <p:spPr>
              <a:xfrm>
                <a:off x="2222006" y="731550"/>
                <a:ext cx="91439" cy="91439"/>
              </a:xfrm>
              <a:prstGeom prst="flowChartConnector">
                <a:avLst/>
              </a:prstGeom>
              <a:solidFill>
                <a:srgbClr val="00FF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>
              <a:off x="11005131" y="548671"/>
              <a:ext cx="457195" cy="182878"/>
              <a:chOff x="1341172" y="685831"/>
              <a:chExt cx="457195" cy="182878"/>
            </a:xfrm>
          </p:grpSpPr>
          <p:cxnSp>
            <p:nvCxnSpPr>
              <p:cNvPr id="158" name="Straight Connector 157"/>
              <p:cNvCxnSpPr/>
              <p:nvPr/>
            </p:nvCxnSpPr>
            <p:spPr>
              <a:xfrm>
                <a:off x="1341172" y="777270"/>
                <a:ext cx="457195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Isosceles Triangle 158"/>
              <p:cNvSpPr/>
              <p:nvPr/>
            </p:nvSpPr>
            <p:spPr>
              <a:xfrm rot="5400000">
                <a:off x="1432612" y="685831"/>
                <a:ext cx="182878" cy="182878"/>
              </a:xfrm>
              <a:prstGeom prst="triangle">
                <a:avLst/>
              </a:prstGeom>
              <a:solidFill>
                <a:srgbClr val="00FF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0" name="Oval 159"/>
              <p:cNvSpPr/>
              <p:nvPr/>
            </p:nvSpPr>
            <p:spPr>
              <a:xfrm rot="5400000">
                <a:off x="1615490" y="731551"/>
                <a:ext cx="91439" cy="91439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cxnSp>
          <p:nvCxnSpPr>
            <p:cNvPr id="164" name="Straight Connector 163"/>
            <p:cNvCxnSpPr/>
            <p:nvPr/>
          </p:nvCxnSpPr>
          <p:spPr>
            <a:xfrm>
              <a:off x="10698741" y="640110"/>
              <a:ext cx="340991" cy="0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8" name="Group 167"/>
            <p:cNvGrpSpPr/>
            <p:nvPr/>
          </p:nvGrpSpPr>
          <p:grpSpPr>
            <a:xfrm flipH="1">
              <a:off x="11033706" y="914427"/>
              <a:ext cx="457195" cy="182878"/>
              <a:chOff x="1341172" y="685831"/>
              <a:chExt cx="457195" cy="182878"/>
            </a:xfrm>
          </p:grpSpPr>
          <p:cxnSp>
            <p:nvCxnSpPr>
              <p:cNvPr id="186" name="Straight Connector 185"/>
              <p:cNvCxnSpPr/>
              <p:nvPr/>
            </p:nvCxnSpPr>
            <p:spPr>
              <a:xfrm>
                <a:off x="1341172" y="777270"/>
                <a:ext cx="457195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Isosceles Triangle 186"/>
              <p:cNvSpPr/>
              <p:nvPr/>
            </p:nvSpPr>
            <p:spPr>
              <a:xfrm rot="5400000">
                <a:off x="1432612" y="685831"/>
                <a:ext cx="182878" cy="182878"/>
              </a:xfrm>
              <a:prstGeom prst="triangle">
                <a:avLst/>
              </a:prstGeom>
              <a:solidFill>
                <a:srgbClr val="00FF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8" name="Oval 187"/>
              <p:cNvSpPr/>
              <p:nvPr/>
            </p:nvSpPr>
            <p:spPr>
              <a:xfrm rot="5400000">
                <a:off x="1615490" y="731551"/>
                <a:ext cx="91439" cy="91439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69" name="Group 168"/>
            <p:cNvGrpSpPr/>
            <p:nvPr/>
          </p:nvGrpSpPr>
          <p:grpSpPr>
            <a:xfrm flipH="1">
              <a:off x="10475321" y="868708"/>
              <a:ext cx="559225" cy="274317"/>
              <a:chOff x="1889806" y="640111"/>
              <a:chExt cx="559225" cy="274317"/>
            </a:xfrm>
          </p:grpSpPr>
          <p:cxnSp>
            <p:nvCxnSpPr>
              <p:cNvPr id="183" name="Straight Connector 182"/>
              <p:cNvCxnSpPr/>
              <p:nvPr/>
            </p:nvCxnSpPr>
            <p:spPr>
              <a:xfrm flipH="1">
                <a:off x="1889806" y="777269"/>
                <a:ext cx="559225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" name="Flowchart: Delay 183"/>
              <p:cNvSpPr/>
              <p:nvPr/>
            </p:nvSpPr>
            <p:spPr>
              <a:xfrm>
                <a:off x="1947689" y="640111"/>
                <a:ext cx="274317" cy="274317"/>
              </a:xfrm>
              <a:prstGeom prst="flowChartDelay">
                <a:avLst/>
              </a:prstGeom>
              <a:solidFill>
                <a:srgbClr val="00FF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5" name="Flowchart: Connector 184"/>
              <p:cNvSpPr/>
              <p:nvPr/>
            </p:nvSpPr>
            <p:spPr>
              <a:xfrm>
                <a:off x="2222006" y="731550"/>
                <a:ext cx="91439" cy="91439"/>
              </a:xfrm>
              <a:prstGeom prst="flowChartConnector">
                <a:avLst/>
              </a:prstGeom>
              <a:solidFill>
                <a:srgbClr val="00FF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70" name="Group 169"/>
            <p:cNvGrpSpPr/>
            <p:nvPr/>
          </p:nvGrpSpPr>
          <p:grpSpPr>
            <a:xfrm>
              <a:off x="9985411" y="868708"/>
              <a:ext cx="594354" cy="274317"/>
              <a:chOff x="1066855" y="1463953"/>
              <a:chExt cx="594354" cy="274317"/>
            </a:xfrm>
          </p:grpSpPr>
          <p:cxnSp>
            <p:nvCxnSpPr>
              <p:cNvPr id="180" name="Straight Connector 179"/>
              <p:cNvCxnSpPr/>
              <p:nvPr/>
            </p:nvCxnSpPr>
            <p:spPr>
              <a:xfrm flipH="1">
                <a:off x="1066855" y="1601111"/>
                <a:ext cx="594354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Moon 180"/>
              <p:cNvSpPr/>
              <p:nvPr/>
            </p:nvSpPr>
            <p:spPr>
              <a:xfrm>
                <a:off x="1249733" y="1463953"/>
                <a:ext cx="295386" cy="274317"/>
              </a:xfrm>
              <a:prstGeom prst="moon">
                <a:avLst>
                  <a:gd name="adj" fmla="val 81240"/>
                </a:avLst>
              </a:prstGeom>
              <a:solidFill>
                <a:srgbClr val="00FF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2" name="Flowchart: Connector 181"/>
              <p:cNvSpPr/>
              <p:nvPr/>
            </p:nvSpPr>
            <p:spPr>
              <a:xfrm>
                <a:off x="1153710" y="1555392"/>
                <a:ext cx="91439" cy="91439"/>
              </a:xfrm>
              <a:prstGeom prst="flowChartConnector">
                <a:avLst/>
              </a:prstGeom>
              <a:solidFill>
                <a:srgbClr val="00FF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71" name="Group 170"/>
            <p:cNvGrpSpPr/>
            <p:nvPr/>
          </p:nvGrpSpPr>
          <p:grpSpPr>
            <a:xfrm flipH="1">
              <a:off x="9463305" y="868708"/>
              <a:ext cx="559225" cy="274317"/>
              <a:chOff x="1889806" y="640111"/>
              <a:chExt cx="559225" cy="274317"/>
            </a:xfrm>
          </p:grpSpPr>
          <p:cxnSp>
            <p:nvCxnSpPr>
              <p:cNvPr id="177" name="Straight Connector 176"/>
              <p:cNvCxnSpPr/>
              <p:nvPr/>
            </p:nvCxnSpPr>
            <p:spPr>
              <a:xfrm flipH="1">
                <a:off x="1889806" y="777269"/>
                <a:ext cx="559225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8" name="Flowchart: Delay 177"/>
              <p:cNvSpPr/>
              <p:nvPr/>
            </p:nvSpPr>
            <p:spPr>
              <a:xfrm>
                <a:off x="1947689" y="640111"/>
                <a:ext cx="274317" cy="274317"/>
              </a:xfrm>
              <a:prstGeom prst="flowChartDelay">
                <a:avLst/>
              </a:prstGeom>
              <a:solidFill>
                <a:srgbClr val="00FF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9" name="Flowchart: Connector 178"/>
              <p:cNvSpPr/>
              <p:nvPr/>
            </p:nvSpPr>
            <p:spPr>
              <a:xfrm>
                <a:off x="2222006" y="731550"/>
                <a:ext cx="91439" cy="91439"/>
              </a:xfrm>
              <a:prstGeom prst="flowChartConnector">
                <a:avLst/>
              </a:prstGeom>
              <a:solidFill>
                <a:srgbClr val="00FF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72" name="Group 171"/>
            <p:cNvGrpSpPr/>
            <p:nvPr/>
          </p:nvGrpSpPr>
          <p:grpSpPr>
            <a:xfrm flipH="1">
              <a:off x="8747731" y="914427"/>
              <a:ext cx="457195" cy="182878"/>
              <a:chOff x="1341172" y="685831"/>
              <a:chExt cx="457195" cy="182878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>
                <a:off x="1341172" y="777270"/>
                <a:ext cx="457195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Isosceles Triangle 174"/>
              <p:cNvSpPr/>
              <p:nvPr/>
            </p:nvSpPr>
            <p:spPr>
              <a:xfrm rot="5400000">
                <a:off x="1432612" y="685831"/>
                <a:ext cx="182878" cy="182878"/>
              </a:xfrm>
              <a:prstGeom prst="triangle">
                <a:avLst/>
              </a:prstGeom>
              <a:solidFill>
                <a:srgbClr val="00FF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6" name="Oval 175"/>
              <p:cNvSpPr/>
              <p:nvPr/>
            </p:nvSpPr>
            <p:spPr>
              <a:xfrm rot="5400000">
                <a:off x="1615490" y="731551"/>
                <a:ext cx="91439" cy="91439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cxnSp>
          <p:nvCxnSpPr>
            <p:cNvPr id="173" name="Straight Connector 172"/>
            <p:cNvCxnSpPr/>
            <p:nvPr/>
          </p:nvCxnSpPr>
          <p:spPr>
            <a:xfrm flipH="1">
              <a:off x="9170325" y="1005866"/>
              <a:ext cx="340991" cy="0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Elbow Connector 193"/>
            <p:cNvCxnSpPr>
              <a:stCxn id="176" idx="0"/>
              <a:endCxn id="2" idx="3"/>
            </p:cNvCxnSpPr>
            <p:nvPr/>
          </p:nvCxnSpPr>
          <p:spPr>
            <a:xfrm rot="10800000">
              <a:off x="8810597" y="640111"/>
              <a:ext cx="28573" cy="365757"/>
            </a:xfrm>
            <a:prstGeom prst="bentConnector3">
              <a:avLst>
                <a:gd name="adj1" fmla="val 577097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Elbow Connector 196"/>
            <p:cNvCxnSpPr>
              <a:stCxn id="160" idx="0"/>
              <a:endCxn id="187" idx="3"/>
            </p:cNvCxnSpPr>
            <p:nvPr/>
          </p:nvCxnSpPr>
          <p:spPr>
            <a:xfrm>
              <a:off x="11370888" y="640111"/>
              <a:ext cx="28573" cy="365755"/>
            </a:xfrm>
            <a:prstGeom prst="bentConnector3">
              <a:avLst>
                <a:gd name="adj1" fmla="val 459658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1" name="TextBox 200"/>
          <p:cNvSpPr txBox="1"/>
          <p:nvPr/>
        </p:nvSpPr>
        <p:spPr>
          <a:xfrm>
            <a:off x="5437408" y="3701130"/>
            <a:ext cx="11977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b="1" dirty="0">
                <a:solidFill>
                  <a:schemeClr val="accent6">
                    <a:lumMod val="50000"/>
                  </a:schemeClr>
                </a:solidFill>
              </a:rPr>
              <a:t>Ring oscillator</a:t>
            </a:r>
            <a:endParaRPr lang="en-US" sz="135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Apple-to-apple comparison</a:t>
            </a:r>
            <a:endParaRPr lang="en-US" dirty="0"/>
          </a:p>
        </p:txBody>
      </p:sp>
      <p:sp>
        <p:nvSpPr>
          <p:cNvPr id="102" name="Date Placeholder 10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RO Clocks and Margins</a:t>
            </a:r>
            <a:endParaRPr lang="es-ES" dirty="0"/>
          </a:p>
        </p:txBody>
      </p:sp>
      <p:sp>
        <p:nvSpPr>
          <p:cNvPr id="103" name="Footer Placeholder 10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Async 2016</a:t>
            </a:r>
            <a:endParaRPr lang="es-ES"/>
          </a:p>
        </p:txBody>
      </p:sp>
      <p:sp>
        <p:nvSpPr>
          <p:cNvPr id="104" name="Slide Number Placeholder 1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pPr/>
              <a:t>21</a:t>
            </a:fld>
            <a:endParaRPr lang="es-ES"/>
          </a:p>
        </p:txBody>
      </p:sp>
      <p:pic>
        <p:nvPicPr>
          <p:cNvPr id="98" name="Picture 9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" y="4946899"/>
            <a:ext cx="7680960" cy="98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16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5" y="4946899"/>
            <a:ext cx="7680960" cy="989838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4766484" y="4072518"/>
            <a:ext cx="208199" cy="147314"/>
          </a:xfrm>
          <a:custGeom>
            <a:avLst/>
            <a:gdLst>
              <a:gd name="connsiteX0" fmla="*/ 557561 w 557561"/>
              <a:gd name="connsiteY0" fmla="*/ 170986 h 170986"/>
              <a:gd name="connsiteX1" fmla="*/ 0 w 557561"/>
              <a:gd name="connsiteY1" fmla="*/ 170986 h 170986"/>
              <a:gd name="connsiteX2" fmla="*/ 0 w 557561"/>
              <a:gd name="connsiteY2" fmla="*/ 0 h 17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7561" h="170986">
                <a:moveTo>
                  <a:pt x="557561" y="170986"/>
                </a:moveTo>
                <a:lnTo>
                  <a:pt x="0" y="170986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2954410" y="762000"/>
            <a:ext cx="3200400" cy="29718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6" name="Group 5"/>
          <p:cNvGrpSpPr/>
          <p:nvPr/>
        </p:nvGrpSpPr>
        <p:grpSpPr>
          <a:xfrm>
            <a:off x="3057374" y="876300"/>
            <a:ext cx="3000139" cy="2743200"/>
            <a:chOff x="2629215" y="1143000"/>
            <a:chExt cx="4000185" cy="36576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3505200" y="2971800"/>
              <a:ext cx="228600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505200" y="1828800"/>
              <a:ext cx="0" cy="228600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791200" y="1828800"/>
              <a:ext cx="0" cy="228600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2629215" y="1150557"/>
              <a:ext cx="1699071" cy="1364043"/>
              <a:chOff x="2629215" y="1150557"/>
              <a:chExt cx="1699071" cy="1364043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2895600" y="1828800"/>
                <a:ext cx="1175747" cy="0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2895600" y="1371600"/>
                <a:ext cx="0" cy="899286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3" name="Group 72"/>
              <p:cNvGrpSpPr/>
              <p:nvPr/>
            </p:nvGrpSpPr>
            <p:grpSpPr>
              <a:xfrm>
                <a:off x="2629215" y="1150557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87" name="Straight Connector 86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oup 73"/>
              <p:cNvGrpSpPr/>
              <p:nvPr/>
            </p:nvGrpSpPr>
            <p:grpSpPr>
              <a:xfrm>
                <a:off x="3787329" y="1150557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84" name="Straight Connector 83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" name="Group 74"/>
              <p:cNvGrpSpPr/>
              <p:nvPr/>
            </p:nvGrpSpPr>
            <p:grpSpPr>
              <a:xfrm>
                <a:off x="2629215" y="2049843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81" name="Straight Connector 80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" name="Group 75"/>
              <p:cNvGrpSpPr/>
              <p:nvPr/>
            </p:nvGrpSpPr>
            <p:grpSpPr>
              <a:xfrm>
                <a:off x="3787329" y="2049843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78" name="Straight Connector 77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7" name="Straight Connector 76"/>
              <p:cNvCxnSpPr/>
              <p:nvPr/>
            </p:nvCxnSpPr>
            <p:spPr>
              <a:xfrm>
                <a:off x="4071347" y="1371600"/>
                <a:ext cx="0" cy="899286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2629215" y="3436557"/>
              <a:ext cx="1699071" cy="1364043"/>
              <a:chOff x="2629215" y="1150557"/>
              <a:chExt cx="1699071" cy="1364043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2895600" y="1828800"/>
                <a:ext cx="1175747" cy="0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2895600" y="1371600"/>
                <a:ext cx="0" cy="899286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4" name="Group 53"/>
              <p:cNvGrpSpPr/>
              <p:nvPr/>
            </p:nvGrpSpPr>
            <p:grpSpPr>
              <a:xfrm>
                <a:off x="2629215" y="1150557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/>
              <p:cNvGrpSpPr/>
              <p:nvPr/>
            </p:nvGrpSpPr>
            <p:grpSpPr>
              <a:xfrm>
                <a:off x="3787329" y="1150557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65" name="Straight Connector 64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/>
              <p:cNvGrpSpPr/>
              <p:nvPr/>
            </p:nvGrpSpPr>
            <p:grpSpPr>
              <a:xfrm>
                <a:off x="2629215" y="2049843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62" name="Straight Connector 61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/>
              <p:cNvGrpSpPr/>
              <p:nvPr/>
            </p:nvGrpSpPr>
            <p:grpSpPr>
              <a:xfrm>
                <a:off x="3787329" y="2049843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59" name="Straight Connector 58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" name="Straight Connector 57"/>
              <p:cNvCxnSpPr/>
              <p:nvPr/>
            </p:nvCxnSpPr>
            <p:spPr>
              <a:xfrm>
                <a:off x="4071347" y="1371600"/>
                <a:ext cx="0" cy="899286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4930329" y="3429000"/>
              <a:ext cx="1699071" cy="1364043"/>
              <a:chOff x="2629215" y="1150557"/>
              <a:chExt cx="1699071" cy="1364043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2895600" y="1828800"/>
                <a:ext cx="1175747" cy="0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895600" y="1371600"/>
                <a:ext cx="0" cy="899286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" name="Group 34"/>
              <p:cNvGrpSpPr/>
              <p:nvPr/>
            </p:nvGrpSpPr>
            <p:grpSpPr>
              <a:xfrm>
                <a:off x="2629215" y="1150557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49" name="Straight Connector 48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oup 35"/>
              <p:cNvGrpSpPr/>
              <p:nvPr/>
            </p:nvGrpSpPr>
            <p:grpSpPr>
              <a:xfrm>
                <a:off x="3787329" y="1150557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46" name="Straight Connector 45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36"/>
              <p:cNvGrpSpPr/>
              <p:nvPr/>
            </p:nvGrpSpPr>
            <p:grpSpPr>
              <a:xfrm>
                <a:off x="2629215" y="2049843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oup 37"/>
              <p:cNvGrpSpPr/>
              <p:nvPr/>
            </p:nvGrpSpPr>
            <p:grpSpPr>
              <a:xfrm>
                <a:off x="3787329" y="2049843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40" name="Straight Connector 39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9" name="Straight Connector 38"/>
              <p:cNvCxnSpPr/>
              <p:nvPr/>
            </p:nvCxnSpPr>
            <p:spPr>
              <a:xfrm>
                <a:off x="4071347" y="1371600"/>
                <a:ext cx="0" cy="899286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4930329" y="1143000"/>
              <a:ext cx="1699071" cy="1364043"/>
              <a:chOff x="2629215" y="1150557"/>
              <a:chExt cx="1699071" cy="1364043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2895600" y="1828800"/>
                <a:ext cx="1175747" cy="0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2895600" y="1371600"/>
                <a:ext cx="0" cy="899286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Group 15"/>
              <p:cNvGrpSpPr/>
              <p:nvPr/>
            </p:nvGrpSpPr>
            <p:grpSpPr>
              <a:xfrm>
                <a:off x="2629215" y="1150557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/>
              <p:cNvGrpSpPr/>
              <p:nvPr/>
            </p:nvGrpSpPr>
            <p:grpSpPr>
              <a:xfrm>
                <a:off x="3787329" y="1150557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/>
              <p:cNvGrpSpPr/>
              <p:nvPr/>
            </p:nvGrpSpPr>
            <p:grpSpPr>
              <a:xfrm>
                <a:off x="2629215" y="2049843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/>
              <p:cNvGrpSpPr/>
              <p:nvPr/>
            </p:nvGrpSpPr>
            <p:grpSpPr>
              <a:xfrm>
                <a:off x="3787329" y="2049843"/>
                <a:ext cx="540957" cy="464757"/>
                <a:chOff x="2629215" y="1150557"/>
                <a:chExt cx="540957" cy="464757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629215" y="1371600"/>
                  <a:ext cx="540957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2629215" y="1158114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3162615" y="1150557"/>
                  <a:ext cx="0" cy="45720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" name="Straight Connector 19"/>
              <p:cNvCxnSpPr/>
              <p:nvPr/>
            </p:nvCxnSpPr>
            <p:spPr>
              <a:xfrm>
                <a:off x="4071347" y="1371600"/>
                <a:ext cx="0" cy="899286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0" name="Straight Connector 89"/>
          <p:cNvCxnSpPr>
            <a:endCxn id="5" idx="2"/>
          </p:cNvCxnSpPr>
          <p:nvPr/>
        </p:nvCxnSpPr>
        <p:spPr>
          <a:xfrm>
            <a:off x="4554610" y="2247900"/>
            <a:ext cx="0" cy="1485900"/>
          </a:xfrm>
          <a:prstGeom prst="line">
            <a:avLst/>
          </a:prstGeom>
          <a:ln w="28575">
            <a:solidFill>
              <a:srgbClr val="FF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Isosceles Triangle 90"/>
          <p:cNvSpPr/>
          <p:nvPr/>
        </p:nvSpPr>
        <p:spPr>
          <a:xfrm>
            <a:off x="4498876" y="2362200"/>
            <a:ext cx="114300" cy="125636"/>
          </a:xfrm>
          <a:prstGeom prst="triangl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2" name="Isosceles Triangle 91"/>
          <p:cNvSpPr/>
          <p:nvPr/>
        </p:nvSpPr>
        <p:spPr>
          <a:xfrm>
            <a:off x="4498876" y="2743200"/>
            <a:ext cx="114300" cy="125636"/>
          </a:xfrm>
          <a:prstGeom prst="triangl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3" name="Isosceles Triangle 92"/>
          <p:cNvSpPr/>
          <p:nvPr/>
        </p:nvSpPr>
        <p:spPr>
          <a:xfrm>
            <a:off x="4498876" y="3124200"/>
            <a:ext cx="114300" cy="125636"/>
          </a:xfrm>
          <a:prstGeom prst="triangl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4" name="Isosceles Triangle 93"/>
          <p:cNvSpPr/>
          <p:nvPr/>
        </p:nvSpPr>
        <p:spPr>
          <a:xfrm>
            <a:off x="4498876" y="3505200"/>
            <a:ext cx="114300" cy="125636"/>
          </a:xfrm>
          <a:prstGeom prst="triangl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Rounded Rectangle 94"/>
          <p:cNvSpPr/>
          <p:nvPr/>
        </p:nvSpPr>
        <p:spPr>
          <a:xfrm>
            <a:off x="3269432" y="3962401"/>
            <a:ext cx="599378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rgbClr val="0000FF"/>
                </a:solidFill>
              </a:rPr>
              <a:t>PLL</a:t>
            </a:r>
            <a:endParaRPr lang="en-US" sz="1350" b="1" dirty="0">
              <a:solidFill>
                <a:srgbClr val="0000FF"/>
              </a:solidFill>
            </a:endParaRPr>
          </a:p>
        </p:txBody>
      </p:sp>
      <p:sp>
        <p:nvSpPr>
          <p:cNvPr id="96" name="Freeform 95"/>
          <p:cNvSpPr/>
          <p:nvPr/>
        </p:nvSpPr>
        <p:spPr>
          <a:xfrm>
            <a:off x="3874385" y="3733800"/>
            <a:ext cx="680225" cy="455806"/>
          </a:xfrm>
          <a:custGeom>
            <a:avLst/>
            <a:gdLst>
              <a:gd name="connsiteX0" fmla="*/ 0 w 906966"/>
              <a:gd name="connsiteY0" fmla="*/ 609600 h 609600"/>
              <a:gd name="connsiteX1" fmla="*/ 446049 w 906966"/>
              <a:gd name="connsiteY1" fmla="*/ 609600 h 609600"/>
              <a:gd name="connsiteX2" fmla="*/ 446049 w 906966"/>
              <a:gd name="connsiteY2" fmla="*/ 334537 h 609600"/>
              <a:gd name="connsiteX3" fmla="*/ 906966 w 906966"/>
              <a:gd name="connsiteY3" fmla="*/ 334537 h 609600"/>
              <a:gd name="connsiteX4" fmla="*/ 906966 w 906966"/>
              <a:gd name="connsiteY4" fmla="*/ 0 h 609600"/>
              <a:gd name="connsiteX0" fmla="*/ 0 w 906966"/>
              <a:gd name="connsiteY0" fmla="*/ 609600 h 609600"/>
              <a:gd name="connsiteX1" fmla="*/ 446049 w 906966"/>
              <a:gd name="connsiteY1" fmla="*/ 609600 h 609600"/>
              <a:gd name="connsiteX2" fmla="*/ 617034 w 906966"/>
              <a:gd name="connsiteY2" fmla="*/ 334537 h 609600"/>
              <a:gd name="connsiteX3" fmla="*/ 906966 w 906966"/>
              <a:gd name="connsiteY3" fmla="*/ 334537 h 609600"/>
              <a:gd name="connsiteX4" fmla="*/ 906966 w 906966"/>
              <a:gd name="connsiteY4" fmla="*/ 0 h 609600"/>
              <a:gd name="connsiteX0" fmla="*/ 0 w 906966"/>
              <a:gd name="connsiteY0" fmla="*/ 609600 h 609600"/>
              <a:gd name="connsiteX1" fmla="*/ 446049 w 906966"/>
              <a:gd name="connsiteY1" fmla="*/ 609600 h 609600"/>
              <a:gd name="connsiteX2" fmla="*/ 594732 w 906966"/>
              <a:gd name="connsiteY2" fmla="*/ 334537 h 609600"/>
              <a:gd name="connsiteX3" fmla="*/ 906966 w 906966"/>
              <a:gd name="connsiteY3" fmla="*/ 334537 h 609600"/>
              <a:gd name="connsiteX4" fmla="*/ 906966 w 906966"/>
              <a:gd name="connsiteY4" fmla="*/ 0 h 609600"/>
              <a:gd name="connsiteX0" fmla="*/ 0 w 906966"/>
              <a:gd name="connsiteY0" fmla="*/ 609600 h 609600"/>
              <a:gd name="connsiteX1" fmla="*/ 602166 w 906966"/>
              <a:gd name="connsiteY1" fmla="*/ 609600 h 609600"/>
              <a:gd name="connsiteX2" fmla="*/ 594732 w 906966"/>
              <a:gd name="connsiteY2" fmla="*/ 334537 h 609600"/>
              <a:gd name="connsiteX3" fmla="*/ 906966 w 906966"/>
              <a:gd name="connsiteY3" fmla="*/ 334537 h 609600"/>
              <a:gd name="connsiteX4" fmla="*/ 906966 w 906966"/>
              <a:gd name="connsiteY4" fmla="*/ 0 h 609600"/>
              <a:gd name="connsiteX0" fmla="*/ 0 w 906966"/>
              <a:gd name="connsiteY0" fmla="*/ 609600 h 609600"/>
              <a:gd name="connsiteX1" fmla="*/ 594732 w 906966"/>
              <a:gd name="connsiteY1" fmla="*/ 609600 h 609600"/>
              <a:gd name="connsiteX2" fmla="*/ 594732 w 906966"/>
              <a:gd name="connsiteY2" fmla="*/ 334537 h 609600"/>
              <a:gd name="connsiteX3" fmla="*/ 906966 w 906966"/>
              <a:gd name="connsiteY3" fmla="*/ 334537 h 609600"/>
              <a:gd name="connsiteX4" fmla="*/ 906966 w 906966"/>
              <a:gd name="connsiteY4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6966" h="609600">
                <a:moveTo>
                  <a:pt x="0" y="609600"/>
                </a:moveTo>
                <a:lnTo>
                  <a:pt x="594732" y="609600"/>
                </a:lnTo>
                <a:lnTo>
                  <a:pt x="594732" y="334537"/>
                </a:lnTo>
                <a:lnTo>
                  <a:pt x="906966" y="334537"/>
                </a:lnTo>
                <a:lnTo>
                  <a:pt x="906966" y="0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7" name="Trapezoid 96"/>
          <p:cNvSpPr/>
          <p:nvPr/>
        </p:nvSpPr>
        <p:spPr>
          <a:xfrm>
            <a:off x="4211710" y="3932432"/>
            <a:ext cx="685800" cy="171450"/>
          </a:xfrm>
          <a:prstGeom prst="trapezoid">
            <a:avLst>
              <a:gd name="adj" fmla="val 47764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0" name="TextBox 99"/>
          <p:cNvSpPr txBox="1"/>
          <p:nvPr/>
        </p:nvSpPr>
        <p:spPr>
          <a:xfrm>
            <a:off x="4017758" y="1993550"/>
            <a:ext cx="11544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b="1" dirty="0">
                <a:solidFill>
                  <a:srgbClr val="FFFF00"/>
                </a:solidFill>
              </a:rPr>
              <a:t>Clock domain</a:t>
            </a:r>
            <a:endParaRPr lang="en-US" sz="1350" b="1" dirty="0">
              <a:solidFill>
                <a:srgbClr val="FFFF00"/>
              </a:solidFill>
            </a:endParaRPr>
          </a:p>
        </p:txBody>
      </p:sp>
      <p:grpSp>
        <p:nvGrpSpPr>
          <p:cNvPr id="200" name="Group 199"/>
          <p:cNvGrpSpPr/>
          <p:nvPr/>
        </p:nvGrpSpPr>
        <p:grpSpPr>
          <a:xfrm>
            <a:off x="5007791" y="3957016"/>
            <a:ext cx="2078809" cy="480055"/>
            <a:chOff x="8719156" y="502952"/>
            <a:chExt cx="2771745" cy="640073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8719156" y="640110"/>
              <a:ext cx="457195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Isosceles Triangle 1"/>
            <p:cNvSpPr/>
            <p:nvPr/>
          </p:nvSpPr>
          <p:spPr>
            <a:xfrm rot="5400000">
              <a:off x="8810596" y="548671"/>
              <a:ext cx="182878" cy="182878"/>
            </a:xfrm>
            <a:prstGeom prst="triangle">
              <a:avLst/>
            </a:prstGeom>
            <a:solidFill>
              <a:srgbClr val="00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0" name="Oval 109"/>
            <p:cNvSpPr/>
            <p:nvPr/>
          </p:nvSpPr>
          <p:spPr>
            <a:xfrm rot="5400000">
              <a:off x="8993474" y="594391"/>
              <a:ext cx="91439" cy="91439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52" name="Group 151"/>
            <p:cNvGrpSpPr/>
            <p:nvPr/>
          </p:nvGrpSpPr>
          <p:grpSpPr>
            <a:xfrm>
              <a:off x="9175511" y="502952"/>
              <a:ext cx="559225" cy="274317"/>
              <a:chOff x="1889806" y="640111"/>
              <a:chExt cx="559225" cy="274317"/>
            </a:xfrm>
          </p:grpSpPr>
          <p:cxnSp>
            <p:nvCxnSpPr>
              <p:cNvPr id="142" name="Straight Connector 141"/>
              <p:cNvCxnSpPr/>
              <p:nvPr/>
            </p:nvCxnSpPr>
            <p:spPr>
              <a:xfrm flipH="1">
                <a:off x="1889806" y="777269"/>
                <a:ext cx="559225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Flowchart: Delay 135"/>
              <p:cNvSpPr/>
              <p:nvPr/>
            </p:nvSpPr>
            <p:spPr>
              <a:xfrm>
                <a:off x="1947689" y="640111"/>
                <a:ext cx="274317" cy="274317"/>
              </a:xfrm>
              <a:prstGeom prst="flowChartDelay">
                <a:avLst/>
              </a:prstGeom>
              <a:solidFill>
                <a:srgbClr val="00FF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7" name="Flowchart: Connector 136"/>
              <p:cNvSpPr/>
              <p:nvPr/>
            </p:nvSpPr>
            <p:spPr>
              <a:xfrm>
                <a:off x="2222006" y="731550"/>
                <a:ext cx="91439" cy="91439"/>
              </a:xfrm>
              <a:prstGeom prst="flowChartConnector">
                <a:avLst/>
              </a:prstGeom>
              <a:solidFill>
                <a:srgbClr val="00FF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 flipH="1">
              <a:off x="9630292" y="502952"/>
              <a:ext cx="594354" cy="274317"/>
              <a:chOff x="1066855" y="1463953"/>
              <a:chExt cx="594354" cy="274317"/>
            </a:xfrm>
          </p:grpSpPr>
          <p:cxnSp>
            <p:nvCxnSpPr>
              <p:cNvPr id="147" name="Straight Connector 146"/>
              <p:cNvCxnSpPr/>
              <p:nvPr/>
            </p:nvCxnSpPr>
            <p:spPr>
              <a:xfrm flipH="1">
                <a:off x="1066855" y="1601111"/>
                <a:ext cx="594354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Moon 143"/>
              <p:cNvSpPr/>
              <p:nvPr/>
            </p:nvSpPr>
            <p:spPr>
              <a:xfrm>
                <a:off x="1249733" y="1463953"/>
                <a:ext cx="295386" cy="274317"/>
              </a:xfrm>
              <a:prstGeom prst="moon">
                <a:avLst>
                  <a:gd name="adj" fmla="val 81240"/>
                </a:avLst>
              </a:prstGeom>
              <a:solidFill>
                <a:srgbClr val="00FF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5" name="Flowchart: Connector 144"/>
              <p:cNvSpPr/>
              <p:nvPr/>
            </p:nvSpPr>
            <p:spPr>
              <a:xfrm>
                <a:off x="1153710" y="1555392"/>
                <a:ext cx="91439" cy="91439"/>
              </a:xfrm>
              <a:prstGeom prst="flowChartConnector">
                <a:avLst/>
              </a:prstGeom>
              <a:solidFill>
                <a:srgbClr val="00FF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53" name="Group 152"/>
            <p:cNvGrpSpPr/>
            <p:nvPr/>
          </p:nvGrpSpPr>
          <p:grpSpPr>
            <a:xfrm>
              <a:off x="10187527" y="502952"/>
              <a:ext cx="559225" cy="274317"/>
              <a:chOff x="1889806" y="640111"/>
              <a:chExt cx="559225" cy="274317"/>
            </a:xfrm>
          </p:grpSpPr>
          <p:cxnSp>
            <p:nvCxnSpPr>
              <p:cNvPr id="154" name="Straight Connector 153"/>
              <p:cNvCxnSpPr/>
              <p:nvPr/>
            </p:nvCxnSpPr>
            <p:spPr>
              <a:xfrm flipH="1">
                <a:off x="1889806" y="777269"/>
                <a:ext cx="559225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Flowchart: Delay 154"/>
              <p:cNvSpPr/>
              <p:nvPr/>
            </p:nvSpPr>
            <p:spPr>
              <a:xfrm>
                <a:off x="1947689" y="640111"/>
                <a:ext cx="274317" cy="274317"/>
              </a:xfrm>
              <a:prstGeom prst="flowChartDelay">
                <a:avLst/>
              </a:prstGeom>
              <a:solidFill>
                <a:srgbClr val="00FF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6" name="Flowchart: Connector 155"/>
              <p:cNvSpPr/>
              <p:nvPr/>
            </p:nvSpPr>
            <p:spPr>
              <a:xfrm>
                <a:off x="2222006" y="731550"/>
                <a:ext cx="91439" cy="91439"/>
              </a:xfrm>
              <a:prstGeom prst="flowChartConnector">
                <a:avLst/>
              </a:prstGeom>
              <a:solidFill>
                <a:srgbClr val="00FF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>
              <a:off x="11005131" y="548671"/>
              <a:ext cx="457195" cy="182878"/>
              <a:chOff x="1341172" y="685831"/>
              <a:chExt cx="457195" cy="182878"/>
            </a:xfrm>
          </p:grpSpPr>
          <p:cxnSp>
            <p:nvCxnSpPr>
              <p:cNvPr id="158" name="Straight Connector 157"/>
              <p:cNvCxnSpPr/>
              <p:nvPr/>
            </p:nvCxnSpPr>
            <p:spPr>
              <a:xfrm>
                <a:off x="1341172" y="777270"/>
                <a:ext cx="457195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Isosceles Triangle 158"/>
              <p:cNvSpPr/>
              <p:nvPr/>
            </p:nvSpPr>
            <p:spPr>
              <a:xfrm rot="5400000">
                <a:off x="1432612" y="685831"/>
                <a:ext cx="182878" cy="182878"/>
              </a:xfrm>
              <a:prstGeom prst="triangle">
                <a:avLst/>
              </a:prstGeom>
              <a:solidFill>
                <a:srgbClr val="00FF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0" name="Oval 159"/>
              <p:cNvSpPr/>
              <p:nvPr/>
            </p:nvSpPr>
            <p:spPr>
              <a:xfrm rot="5400000">
                <a:off x="1615490" y="731551"/>
                <a:ext cx="91439" cy="91439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cxnSp>
          <p:nvCxnSpPr>
            <p:cNvPr id="164" name="Straight Connector 163"/>
            <p:cNvCxnSpPr/>
            <p:nvPr/>
          </p:nvCxnSpPr>
          <p:spPr>
            <a:xfrm>
              <a:off x="10698741" y="640110"/>
              <a:ext cx="340991" cy="0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8" name="Group 167"/>
            <p:cNvGrpSpPr/>
            <p:nvPr/>
          </p:nvGrpSpPr>
          <p:grpSpPr>
            <a:xfrm flipH="1">
              <a:off x="11033706" y="914427"/>
              <a:ext cx="457195" cy="182878"/>
              <a:chOff x="1341172" y="685831"/>
              <a:chExt cx="457195" cy="182878"/>
            </a:xfrm>
          </p:grpSpPr>
          <p:cxnSp>
            <p:nvCxnSpPr>
              <p:cNvPr id="186" name="Straight Connector 185"/>
              <p:cNvCxnSpPr/>
              <p:nvPr/>
            </p:nvCxnSpPr>
            <p:spPr>
              <a:xfrm>
                <a:off x="1341172" y="777270"/>
                <a:ext cx="457195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Isosceles Triangle 186"/>
              <p:cNvSpPr/>
              <p:nvPr/>
            </p:nvSpPr>
            <p:spPr>
              <a:xfrm rot="5400000">
                <a:off x="1432612" y="685831"/>
                <a:ext cx="182878" cy="182878"/>
              </a:xfrm>
              <a:prstGeom prst="triangle">
                <a:avLst/>
              </a:prstGeom>
              <a:solidFill>
                <a:srgbClr val="00FF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8" name="Oval 187"/>
              <p:cNvSpPr/>
              <p:nvPr/>
            </p:nvSpPr>
            <p:spPr>
              <a:xfrm rot="5400000">
                <a:off x="1615490" y="731551"/>
                <a:ext cx="91439" cy="91439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69" name="Group 168"/>
            <p:cNvGrpSpPr/>
            <p:nvPr/>
          </p:nvGrpSpPr>
          <p:grpSpPr>
            <a:xfrm flipH="1">
              <a:off x="10475321" y="868708"/>
              <a:ext cx="559225" cy="274317"/>
              <a:chOff x="1889806" y="640111"/>
              <a:chExt cx="559225" cy="274317"/>
            </a:xfrm>
          </p:grpSpPr>
          <p:cxnSp>
            <p:nvCxnSpPr>
              <p:cNvPr id="183" name="Straight Connector 182"/>
              <p:cNvCxnSpPr/>
              <p:nvPr/>
            </p:nvCxnSpPr>
            <p:spPr>
              <a:xfrm flipH="1">
                <a:off x="1889806" y="777269"/>
                <a:ext cx="559225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" name="Flowchart: Delay 183"/>
              <p:cNvSpPr/>
              <p:nvPr/>
            </p:nvSpPr>
            <p:spPr>
              <a:xfrm>
                <a:off x="1947689" y="640111"/>
                <a:ext cx="274317" cy="274317"/>
              </a:xfrm>
              <a:prstGeom prst="flowChartDelay">
                <a:avLst/>
              </a:prstGeom>
              <a:solidFill>
                <a:srgbClr val="00FF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5" name="Flowchart: Connector 184"/>
              <p:cNvSpPr/>
              <p:nvPr/>
            </p:nvSpPr>
            <p:spPr>
              <a:xfrm>
                <a:off x="2222006" y="731550"/>
                <a:ext cx="91439" cy="91439"/>
              </a:xfrm>
              <a:prstGeom prst="flowChartConnector">
                <a:avLst/>
              </a:prstGeom>
              <a:solidFill>
                <a:srgbClr val="00FF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70" name="Group 169"/>
            <p:cNvGrpSpPr/>
            <p:nvPr/>
          </p:nvGrpSpPr>
          <p:grpSpPr>
            <a:xfrm>
              <a:off x="9985411" y="868708"/>
              <a:ext cx="594354" cy="274317"/>
              <a:chOff x="1066855" y="1463953"/>
              <a:chExt cx="594354" cy="274317"/>
            </a:xfrm>
          </p:grpSpPr>
          <p:cxnSp>
            <p:nvCxnSpPr>
              <p:cNvPr id="180" name="Straight Connector 179"/>
              <p:cNvCxnSpPr/>
              <p:nvPr/>
            </p:nvCxnSpPr>
            <p:spPr>
              <a:xfrm flipH="1">
                <a:off x="1066855" y="1601111"/>
                <a:ext cx="594354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Moon 180"/>
              <p:cNvSpPr/>
              <p:nvPr/>
            </p:nvSpPr>
            <p:spPr>
              <a:xfrm>
                <a:off x="1249733" y="1463953"/>
                <a:ext cx="295386" cy="274317"/>
              </a:xfrm>
              <a:prstGeom prst="moon">
                <a:avLst>
                  <a:gd name="adj" fmla="val 81240"/>
                </a:avLst>
              </a:prstGeom>
              <a:solidFill>
                <a:srgbClr val="00FF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2" name="Flowchart: Connector 181"/>
              <p:cNvSpPr/>
              <p:nvPr/>
            </p:nvSpPr>
            <p:spPr>
              <a:xfrm>
                <a:off x="1153710" y="1555392"/>
                <a:ext cx="91439" cy="91439"/>
              </a:xfrm>
              <a:prstGeom prst="flowChartConnector">
                <a:avLst/>
              </a:prstGeom>
              <a:solidFill>
                <a:srgbClr val="00FF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71" name="Group 170"/>
            <p:cNvGrpSpPr/>
            <p:nvPr/>
          </p:nvGrpSpPr>
          <p:grpSpPr>
            <a:xfrm flipH="1">
              <a:off x="9463305" y="868708"/>
              <a:ext cx="559225" cy="274317"/>
              <a:chOff x="1889806" y="640111"/>
              <a:chExt cx="559225" cy="274317"/>
            </a:xfrm>
          </p:grpSpPr>
          <p:cxnSp>
            <p:nvCxnSpPr>
              <p:cNvPr id="177" name="Straight Connector 176"/>
              <p:cNvCxnSpPr/>
              <p:nvPr/>
            </p:nvCxnSpPr>
            <p:spPr>
              <a:xfrm flipH="1">
                <a:off x="1889806" y="777269"/>
                <a:ext cx="559225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8" name="Flowchart: Delay 177"/>
              <p:cNvSpPr/>
              <p:nvPr/>
            </p:nvSpPr>
            <p:spPr>
              <a:xfrm>
                <a:off x="1947689" y="640111"/>
                <a:ext cx="274317" cy="274317"/>
              </a:xfrm>
              <a:prstGeom prst="flowChartDelay">
                <a:avLst/>
              </a:prstGeom>
              <a:solidFill>
                <a:srgbClr val="00FF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9" name="Flowchart: Connector 178"/>
              <p:cNvSpPr/>
              <p:nvPr/>
            </p:nvSpPr>
            <p:spPr>
              <a:xfrm>
                <a:off x="2222006" y="731550"/>
                <a:ext cx="91439" cy="91439"/>
              </a:xfrm>
              <a:prstGeom prst="flowChartConnector">
                <a:avLst/>
              </a:prstGeom>
              <a:solidFill>
                <a:srgbClr val="00FF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72" name="Group 171"/>
            <p:cNvGrpSpPr/>
            <p:nvPr/>
          </p:nvGrpSpPr>
          <p:grpSpPr>
            <a:xfrm flipH="1">
              <a:off x="8747731" y="914427"/>
              <a:ext cx="457195" cy="182878"/>
              <a:chOff x="1341172" y="685831"/>
              <a:chExt cx="457195" cy="182878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>
                <a:off x="1341172" y="777270"/>
                <a:ext cx="457195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Isosceles Triangle 174"/>
              <p:cNvSpPr/>
              <p:nvPr/>
            </p:nvSpPr>
            <p:spPr>
              <a:xfrm rot="5400000">
                <a:off x="1432612" y="685831"/>
                <a:ext cx="182878" cy="182878"/>
              </a:xfrm>
              <a:prstGeom prst="triangle">
                <a:avLst/>
              </a:prstGeom>
              <a:solidFill>
                <a:srgbClr val="00FF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6" name="Oval 175"/>
              <p:cNvSpPr/>
              <p:nvPr/>
            </p:nvSpPr>
            <p:spPr>
              <a:xfrm rot="5400000">
                <a:off x="1615490" y="731551"/>
                <a:ext cx="91439" cy="91439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cxnSp>
          <p:nvCxnSpPr>
            <p:cNvPr id="173" name="Straight Connector 172"/>
            <p:cNvCxnSpPr/>
            <p:nvPr/>
          </p:nvCxnSpPr>
          <p:spPr>
            <a:xfrm flipH="1">
              <a:off x="9170325" y="1005866"/>
              <a:ext cx="340991" cy="0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Elbow Connector 193"/>
            <p:cNvCxnSpPr>
              <a:stCxn id="176" idx="0"/>
              <a:endCxn id="2" idx="3"/>
            </p:cNvCxnSpPr>
            <p:nvPr/>
          </p:nvCxnSpPr>
          <p:spPr>
            <a:xfrm rot="10800000">
              <a:off x="8810597" y="640111"/>
              <a:ext cx="28573" cy="365757"/>
            </a:xfrm>
            <a:prstGeom prst="bentConnector3">
              <a:avLst>
                <a:gd name="adj1" fmla="val 577097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Elbow Connector 196"/>
            <p:cNvCxnSpPr>
              <a:stCxn id="160" idx="0"/>
              <a:endCxn id="187" idx="3"/>
            </p:cNvCxnSpPr>
            <p:nvPr/>
          </p:nvCxnSpPr>
          <p:spPr>
            <a:xfrm>
              <a:off x="11370888" y="640111"/>
              <a:ext cx="28573" cy="365755"/>
            </a:xfrm>
            <a:prstGeom prst="bentConnector3">
              <a:avLst>
                <a:gd name="adj1" fmla="val 459658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1" name="TextBox 200"/>
          <p:cNvSpPr txBox="1"/>
          <p:nvPr/>
        </p:nvSpPr>
        <p:spPr>
          <a:xfrm>
            <a:off x="5437408" y="3701130"/>
            <a:ext cx="11977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b="1" dirty="0">
                <a:solidFill>
                  <a:schemeClr val="accent6">
                    <a:lumMod val="50000"/>
                  </a:schemeClr>
                </a:solidFill>
              </a:rPr>
              <a:t>Ring oscillator</a:t>
            </a:r>
            <a:endParaRPr lang="en-US" sz="135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Apple-to-apple comparison</a:t>
            </a:r>
            <a:endParaRPr lang="en-US" dirty="0"/>
          </a:p>
        </p:txBody>
      </p:sp>
      <p:sp>
        <p:nvSpPr>
          <p:cNvPr id="102" name="Date Placeholder 10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RO Clocks and Margins</a:t>
            </a:r>
            <a:endParaRPr lang="es-ES" dirty="0"/>
          </a:p>
        </p:txBody>
      </p:sp>
      <p:sp>
        <p:nvSpPr>
          <p:cNvPr id="103" name="Footer Placeholder 10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Async 2016</a:t>
            </a:r>
            <a:endParaRPr lang="es-ES"/>
          </a:p>
        </p:txBody>
      </p:sp>
      <p:sp>
        <p:nvSpPr>
          <p:cNvPr id="104" name="Slide Number Placeholder 1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pPr/>
              <a:t>22</a:t>
            </a:fld>
            <a:endParaRPr lang="es-ES"/>
          </a:p>
        </p:txBody>
      </p:sp>
      <p:sp>
        <p:nvSpPr>
          <p:cNvPr id="98" name="TextBox 97"/>
          <p:cNvSpPr txBox="1"/>
          <p:nvPr/>
        </p:nvSpPr>
        <p:spPr>
          <a:xfrm>
            <a:off x="3582366" y="4871214"/>
            <a:ext cx="1231866" cy="492443"/>
          </a:xfrm>
          <a:prstGeom prst="rect">
            <a:avLst/>
          </a:prstGeom>
          <a:solidFill>
            <a:srgbClr val="FFFF00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GB" sz="3200" dirty="0" smtClean="0"/>
              <a:t>1.15</a:t>
            </a:r>
            <a:endParaRPr lang="en-US" sz="3200" dirty="0"/>
          </a:p>
        </p:txBody>
      </p:sp>
      <p:sp>
        <p:nvSpPr>
          <p:cNvPr id="148" name="TextBox 147"/>
          <p:cNvSpPr txBox="1"/>
          <p:nvPr/>
        </p:nvSpPr>
        <p:spPr>
          <a:xfrm>
            <a:off x="3582366" y="5480467"/>
            <a:ext cx="1719642" cy="492443"/>
          </a:xfrm>
          <a:prstGeom prst="rect">
            <a:avLst/>
          </a:prstGeom>
          <a:solidFill>
            <a:srgbClr val="FFFF00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GB" sz="3200" dirty="0" smtClean="0"/>
              <a:t>1.21</a:t>
            </a:r>
            <a:endParaRPr lang="en-US" sz="3200" dirty="0"/>
          </a:p>
        </p:txBody>
      </p:sp>
      <p:grpSp>
        <p:nvGrpSpPr>
          <p:cNvPr id="106" name="Group 105"/>
          <p:cNvGrpSpPr/>
          <p:nvPr/>
        </p:nvGrpSpPr>
        <p:grpSpPr>
          <a:xfrm>
            <a:off x="1107665" y="3860940"/>
            <a:ext cx="1055482" cy="1010274"/>
            <a:chOff x="1107665" y="3860940"/>
            <a:chExt cx="1055482" cy="1010274"/>
          </a:xfrm>
        </p:grpSpPr>
        <p:sp>
          <p:nvSpPr>
            <p:cNvPr id="99" name="TextBox 98"/>
            <p:cNvSpPr txBox="1"/>
            <p:nvPr/>
          </p:nvSpPr>
          <p:spPr>
            <a:xfrm>
              <a:off x="1107665" y="3860940"/>
              <a:ext cx="1055482" cy="492443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GB" sz="3200" dirty="0" smtClean="0">
                  <a:solidFill>
                    <a:srgbClr val="0000FF"/>
                  </a:solidFill>
                </a:rPr>
                <a:t>Fixed</a:t>
              </a:r>
              <a:endParaRPr lang="en-US" sz="3200" dirty="0">
                <a:solidFill>
                  <a:srgbClr val="0000FF"/>
                </a:solidFill>
              </a:endParaRPr>
            </a:p>
          </p:txBody>
        </p:sp>
        <p:cxnSp>
          <p:nvCxnSpPr>
            <p:cNvPr id="105" name="Straight Arrow Connector 104"/>
            <p:cNvCxnSpPr>
              <a:stCxn id="99" idx="2"/>
            </p:cNvCxnSpPr>
            <p:nvPr/>
          </p:nvCxnSpPr>
          <p:spPr>
            <a:xfrm>
              <a:off x="1635406" y="4353383"/>
              <a:ext cx="40994" cy="517831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320842" y="5867400"/>
            <a:ext cx="2160143" cy="638581"/>
            <a:chOff x="320842" y="5867400"/>
            <a:chExt cx="2160143" cy="638581"/>
          </a:xfrm>
        </p:grpSpPr>
        <p:sp>
          <p:nvSpPr>
            <p:cNvPr id="108" name="TextBox 107"/>
            <p:cNvSpPr txBox="1"/>
            <p:nvPr/>
          </p:nvSpPr>
          <p:spPr>
            <a:xfrm>
              <a:off x="320842" y="6013538"/>
              <a:ext cx="2160143" cy="492443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GB" sz="3200" dirty="0" smtClean="0">
                  <a:solidFill>
                    <a:srgbClr val="FF0000"/>
                  </a:solidFill>
                </a:rPr>
                <a:t>Adaptive !!!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111" name="Straight Arrow Connector 110"/>
            <p:cNvCxnSpPr/>
            <p:nvPr/>
          </p:nvCxnSpPr>
          <p:spPr>
            <a:xfrm flipV="1">
              <a:off x="1400913" y="5867400"/>
              <a:ext cx="0" cy="21253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179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Variability: PLL vs. Ring Oscillator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RO Clocks and Margins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Async 2016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t>23</a:t>
            </a:fld>
            <a:endParaRPr lang="es-ES"/>
          </a:p>
        </p:txBody>
      </p:sp>
      <p:grpSp>
        <p:nvGrpSpPr>
          <p:cNvPr id="7" name="Group 6"/>
          <p:cNvGrpSpPr/>
          <p:nvPr/>
        </p:nvGrpSpPr>
        <p:grpSpPr>
          <a:xfrm>
            <a:off x="4940173" y="1993776"/>
            <a:ext cx="1891550" cy="216024"/>
            <a:chOff x="5162550" y="2146176"/>
            <a:chExt cx="1891550" cy="216024"/>
          </a:xfrm>
        </p:grpSpPr>
        <p:cxnSp>
          <p:nvCxnSpPr>
            <p:cNvPr id="155" name="Straight Connector 154"/>
            <p:cNvCxnSpPr>
              <a:stCxn id="162" idx="0"/>
            </p:cNvCxnSpPr>
            <p:nvPr/>
          </p:nvCxnSpPr>
          <p:spPr>
            <a:xfrm>
              <a:off x="5555689" y="2254188"/>
              <a:ext cx="1498411" cy="3027"/>
            </a:xfrm>
            <a:prstGeom prst="line">
              <a:avLst/>
            </a:prstGeom>
            <a:ln w="28575" cap="sq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stCxn id="162" idx="3"/>
            </p:cNvCxnSpPr>
            <p:nvPr/>
          </p:nvCxnSpPr>
          <p:spPr>
            <a:xfrm flipH="1">
              <a:off x="5162550" y="2254188"/>
              <a:ext cx="177115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Isosceles Triangle 157"/>
            <p:cNvSpPr/>
            <p:nvPr/>
          </p:nvSpPr>
          <p:spPr>
            <a:xfrm rot="5400000">
              <a:off x="6000313" y="2146176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Isosceles Triangle 158"/>
            <p:cNvSpPr/>
            <p:nvPr/>
          </p:nvSpPr>
          <p:spPr>
            <a:xfrm rot="5400000">
              <a:off x="5669989" y="2146176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Isosceles Triangle 161"/>
            <p:cNvSpPr/>
            <p:nvPr/>
          </p:nvSpPr>
          <p:spPr>
            <a:xfrm rot="5400000">
              <a:off x="5339665" y="2146176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Isosceles Triangle 162"/>
            <p:cNvSpPr/>
            <p:nvPr/>
          </p:nvSpPr>
          <p:spPr>
            <a:xfrm rot="5400000">
              <a:off x="6330637" y="2146176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Isosceles Triangle 163"/>
            <p:cNvSpPr/>
            <p:nvPr/>
          </p:nvSpPr>
          <p:spPr>
            <a:xfrm rot="5400000">
              <a:off x="6660961" y="2146176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8" name="Elbow Connector 57"/>
          <p:cNvCxnSpPr>
            <a:endCxn id="54" idx="1"/>
          </p:cNvCxnSpPr>
          <p:nvPr/>
        </p:nvCxnSpPr>
        <p:spPr>
          <a:xfrm rot="16200000" flipH="1">
            <a:off x="433899" y="1655313"/>
            <a:ext cx="700957" cy="197154"/>
          </a:xfrm>
          <a:prstGeom prst="bentConnector2">
            <a:avLst/>
          </a:prstGeom>
          <a:ln w="28575" cap="rnd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882954" y="1984389"/>
            <a:ext cx="4042781" cy="239959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PLL period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862915" y="1507160"/>
            <a:ext cx="5839252" cy="338554"/>
            <a:chOff x="862915" y="1507160"/>
            <a:chExt cx="5839252" cy="338554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862915" y="1676400"/>
              <a:ext cx="5839252" cy="37"/>
            </a:xfrm>
            <a:prstGeom prst="straightConnector1">
              <a:avLst/>
            </a:prstGeom>
            <a:ln w="38100">
              <a:solidFill>
                <a:srgbClr val="00FF00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095044" y="1507160"/>
              <a:ext cx="14302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600" i="1" dirty="0">
                  <a:solidFill>
                    <a:srgbClr val="008000"/>
                  </a:solidFill>
                </a:rPr>
                <a:t>l</a:t>
              </a:r>
              <a:r>
                <a:rPr lang="en-GB" sz="1600" i="1" dirty="0" smtClean="0">
                  <a:solidFill>
                    <a:srgbClr val="008000"/>
                  </a:solidFill>
                </a:rPr>
                <a:t>aunching path</a:t>
              </a:r>
              <a:endParaRPr lang="en-US" sz="1600" i="1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85800" y="685800"/>
            <a:ext cx="6616151" cy="1415988"/>
            <a:chOff x="908177" y="838200"/>
            <a:chExt cx="6616151" cy="1415988"/>
          </a:xfrm>
        </p:grpSpPr>
        <p:cxnSp>
          <p:nvCxnSpPr>
            <p:cNvPr id="123" name="Straight Connector 122"/>
            <p:cNvCxnSpPr>
              <a:stCxn id="128" idx="0"/>
              <a:endCxn id="30" idx="1"/>
            </p:cNvCxnSpPr>
            <p:nvPr/>
          </p:nvCxnSpPr>
          <p:spPr>
            <a:xfrm>
              <a:off x="1301316" y="1555812"/>
              <a:ext cx="1498411" cy="302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28" idx="3"/>
            </p:cNvCxnSpPr>
            <p:nvPr/>
          </p:nvCxnSpPr>
          <p:spPr>
            <a:xfrm flipH="1">
              <a:off x="908177" y="1555812"/>
              <a:ext cx="177115" cy="0"/>
            </a:xfrm>
            <a:prstGeom prst="line">
              <a:avLst/>
            </a:prstGeom>
            <a:ln w="28575" cap="rnd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stCxn id="142" idx="1"/>
              <a:endCxn id="30" idx="3"/>
            </p:cNvCxnSpPr>
            <p:nvPr/>
          </p:nvCxnSpPr>
          <p:spPr>
            <a:xfrm flipH="1" flipV="1">
              <a:off x="3095836" y="1558839"/>
              <a:ext cx="3808347" cy="7636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Isosceles Triangle 123"/>
            <p:cNvSpPr/>
            <p:nvPr/>
          </p:nvSpPr>
          <p:spPr>
            <a:xfrm rot="5400000">
              <a:off x="1745940" y="1447800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Isosceles Triangle 125"/>
            <p:cNvSpPr/>
            <p:nvPr/>
          </p:nvSpPr>
          <p:spPr>
            <a:xfrm rot="5400000">
              <a:off x="1415616" y="1447800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Isosceles Triangle 127"/>
            <p:cNvSpPr/>
            <p:nvPr/>
          </p:nvSpPr>
          <p:spPr>
            <a:xfrm rot="5400000">
              <a:off x="1085292" y="1447800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Isosceles Triangle 128"/>
            <p:cNvSpPr/>
            <p:nvPr/>
          </p:nvSpPr>
          <p:spPr>
            <a:xfrm rot="5400000">
              <a:off x="2076264" y="1447800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Isosceles Triangle 129"/>
            <p:cNvSpPr/>
            <p:nvPr/>
          </p:nvSpPr>
          <p:spPr>
            <a:xfrm rot="5400000">
              <a:off x="2406588" y="1447800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799727" y="1410784"/>
              <a:ext cx="296109" cy="2961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6904183" y="1418420"/>
              <a:ext cx="296109" cy="2961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3429000" y="1455543"/>
              <a:ext cx="3178726" cy="21602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/>
            <p:cNvCxnSpPr>
              <a:stCxn id="142" idx="2"/>
            </p:cNvCxnSpPr>
            <p:nvPr/>
          </p:nvCxnSpPr>
          <p:spPr>
            <a:xfrm flipH="1">
              <a:off x="7050479" y="1714529"/>
              <a:ext cx="1759" cy="539659"/>
            </a:xfrm>
            <a:prstGeom prst="line">
              <a:avLst/>
            </a:prstGeom>
            <a:ln w="28575" cap="sq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3078713" y="1238015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</a:t>
              </a:r>
              <a:endParaRPr lang="en-US" dirty="0"/>
            </a:p>
          </p:txBody>
        </p:sp>
        <p:cxnSp>
          <p:nvCxnSpPr>
            <p:cNvPr id="90" name="Straight Connector 89"/>
            <p:cNvCxnSpPr>
              <a:stCxn id="30" idx="0"/>
            </p:cNvCxnSpPr>
            <p:nvPr/>
          </p:nvCxnSpPr>
          <p:spPr>
            <a:xfrm flipH="1" flipV="1">
              <a:off x="2947781" y="1130003"/>
              <a:ext cx="1" cy="280781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TextBox 164"/>
            <p:cNvSpPr txBox="1"/>
            <p:nvPr/>
          </p:nvSpPr>
          <p:spPr>
            <a:xfrm>
              <a:off x="2784042" y="83820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2810011" y="1502735"/>
              <a:ext cx="71411" cy="108097"/>
            </a:xfrm>
            <a:custGeom>
              <a:avLst/>
              <a:gdLst>
                <a:gd name="connsiteX0" fmla="*/ 5316 w 69111"/>
                <a:gd name="connsiteY0" fmla="*/ 0 h 132906"/>
                <a:gd name="connsiteX1" fmla="*/ 69111 w 69111"/>
                <a:gd name="connsiteY1" fmla="*/ 63795 h 132906"/>
                <a:gd name="connsiteX2" fmla="*/ 0 w 69111"/>
                <a:gd name="connsiteY2" fmla="*/ 132906 h 13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111" h="132906">
                  <a:moveTo>
                    <a:pt x="5316" y="0"/>
                  </a:moveTo>
                  <a:lnTo>
                    <a:pt x="69111" y="63795"/>
                  </a:lnTo>
                  <a:lnTo>
                    <a:pt x="0" y="132906"/>
                  </a:ln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 rot="16200000">
              <a:off x="7014774" y="1599785"/>
              <a:ext cx="71411" cy="108097"/>
            </a:xfrm>
            <a:custGeom>
              <a:avLst/>
              <a:gdLst>
                <a:gd name="connsiteX0" fmla="*/ 5316 w 69111"/>
                <a:gd name="connsiteY0" fmla="*/ 0 h 132906"/>
                <a:gd name="connsiteX1" fmla="*/ 69111 w 69111"/>
                <a:gd name="connsiteY1" fmla="*/ 63795 h 132906"/>
                <a:gd name="connsiteX2" fmla="*/ 0 w 69111"/>
                <a:gd name="connsiteY2" fmla="*/ 132906 h 13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111" h="132906">
                  <a:moveTo>
                    <a:pt x="5316" y="0"/>
                  </a:moveTo>
                  <a:lnTo>
                    <a:pt x="69111" y="63795"/>
                  </a:lnTo>
                  <a:lnTo>
                    <a:pt x="0" y="132906"/>
                  </a:ln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1" name="Straight Connector 120"/>
            <p:cNvCxnSpPr>
              <a:stCxn id="142" idx="3"/>
            </p:cNvCxnSpPr>
            <p:nvPr/>
          </p:nvCxnSpPr>
          <p:spPr>
            <a:xfrm>
              <a:off x="7200292" y="1566475"/>
              <a:ext cx="324036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extBox 169"/>
            <p:cNvSpPr txBox="1"/>
            <p:nvPr/>
          </p:nvSpPr>
          <p:spPr>
            <a:xfrm>
              <a:off x="6597210" y="1266375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7169043" y="1258024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</a:t>
              </a:r>
              <a:endParaRPr lang="en-US" dirty="0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>
            <a:off x="3886200" y="890004"/>
            <a:ext cx="16764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17264" y="685800"/>
            <a:ext cx="6142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i="1" dirty="0" smtClean="0"/>
              <a:t>time</a:t>
            </a:r>
            <a:endParaRPr lang="en-US" i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4953000" y="1638329"/>
            <a:ext cx="2029261" cy="986225"/>
            <a:chOff x="4953000" y="1638329"/>
            <a:chExt cx="2029261" cy="986225"/>
          </a:xfrm>
        </p:grpSpPr>
        <p:cxnSp>
          <p:nvCxnSpPr>
            <p:cNvPr id="20" name="Elbow Connector 19"/>
            <p:cNvCxnSpPr/>
            <p:nvPr/>
          </p:nvCxnSpPr>
          <p:spPr>
            <a:xfrm flipV="1">
              <a:off x="4953000" y="1638329"/>
              <a:ext cx="2029261" cy="800071"/>
            </a:xfrm>
            <a:prstGeom prst="bentConnector2">
              <a:avLst/>
            </a:prstGeom>
            <a:ln w="28575">
              <a:solidFill>
                <a:srgbClr val="FF0000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5334000" y="2286000"/>
              <a:ext cx="141519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600" i="1" dirty="0" smtClean="0">
                  <a:solidFill>
                    <a:srgbClr val="C00000"/>
                  </a:solidFill>
                </a:rPr>
                <a:t>capturing path</a:t>
              </a:r>
              <a:endParaRPr lang="en-US" sz="1600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74281" y="981003"/>
            <a:ext cx="109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0000FF"/>
                </a:solidFill>
              </a:rPr>
              <a:t>c</a:t>
            </a:r>
            <a:r>
              <a:rPr lang="en-GB" i="1" dirty="0" smtClean="0">
                <a:solidFill>
                  <a:srgbClr val="0000FF"/>
                </a:solidFill>
              </a:rPr>
              <a:t>lock tree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03833" y="1688068"/>
            <a:ext cx="109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0000FF"/>
                </a:solidFill>
              </a:rPr>
              <a:t>c</a:t>
            </a:r>
            <a:r>
              <a:rPr lang="en-GB" i="1" dirty="0" smtClean="0">
                <a:solidFill>
                  <a:srgbClr val="0000FF"/>
                </a:solidFill>
              </a:rPr>
              <a:t>lock tree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064926" y="989511"/>
            <a:ext cx="129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C00000"/>
                </a:solidFill>
              </a:rPr>
              <a:t>c</a:t>
            </a:r>
            <a:r>
              <a:rPr lang="en-GB" i="1" dirty="0" smtClean="0">
                <a:solidFill>
                  <a:srgbClr val="C00000"/>
                </a:solidFill>
              </a:rPr>
              <a:t>ritical path</a:t>
            </a:r>
            <a:endParaRPr lang="en-US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73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Variability: PLL vs. </a:t>
            </a:r>
            <a:r>
              <a:rPr lang="en-US" dirty="0" smtClean="0"/>
              <a:t>Ring Oscillator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RO Clocks and Margins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98360" y="6492875"/>
            <a:ext cx="2895600" cy="365125"/>
          </a:xfrm>
        </p:spPr>
        <p:txBody>
          <a:bodyPr/>
          <a:lstStyle/>
          <a:p>
            <a:r>
              <a:rPr lang="es-ES" smtClean="0"/>
              <a:t>Async 2016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t>24</a:t>
            </a:fld>
            <a:endParaRPr lang="es-ES"/>
          </a:p>
        </p:txBody>
      </p:sp>
      <p:grpSp>
        <p:nvGrpSpPr>
          <p:cNvPr id="122" name="Group 121"/>
          <p:cNvGrpSpPr/>
          <p:nvPr/>
        </p:nvGrpSpPr>
        <p:grpSpPr>
          <a:xfrm>
            <a:off x="4940173" y="3898776"/>
            <a:ext cx="1891550" cy="216024"/>
            <a:chOff x="5162550" y="2146176"/>
            <a:chExt cx="1891550" cy="216024"/>
          </a:xfrm>
        </p:grpSpPr>
        <p:cxnSp>
          <p:nvCxnSpPr>
            <p:cNvPr id="132" name="Straight Connector 131"/>
            <p:cNvCxnSpPr>
              <a:stCxn id="154" idx="0"/>
            </p:cNvCxnSpPr>
            <p:nvPr/>
          </p:nvCxnSpPr>
          <p:spPr>
            <a:xfrm>
              <a:off x="5555689" y="2254188"/>
              <a:ext cx="1498411" cy="3027"/>
            </a:xfrm>
            <a:prstGeom prst="line">
              <a:avLst/>
            </a:prstGeom>
            <a:ln w="28575" cap="sq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54" idx="3"/>
            </p:cNvCxnSpPr>
            <p:nvPr/>
          </p:nvCxnSpPr>
          <p:spPr>
            <a:xfrm flipH="1">
              <a:off x="5162550" y="2254188"/>
              <a:ext cx="177115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Isosceles Triangle 139"/>
            <p:cNvSpPr/>
            <p:nvPr/>
          </p:nvSpPr>
          <p:spPr>
            <a:xfrm rot="5400000">
              <a:off x="6000313" y="2146176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Isosceles Triangle 142"/>
            <p:cNvSpPr/>
            <p:nvPr/>
          </p:nvSpPr>
          <p:spPr>
            <a:xfrm rot="5400000">
              <a:off x="5669989" y="2146176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Isosceles Triangle 153"/>
            <p:cNvSpPr/>
            <p:nvPr/>
          </p:nvSpPr>
          <p:spPr>
            <a:xfrm rot="5400000">
              <a:off x="5339665" y="2146176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Isosceles Triangle 167"/>
            <p:cNvSpPr/>
            <p:nvPr/>
          </p:nvSpPr>
          <p:spPr>
            <a:xfrm rot="5400000">
              <a:off x="6330637" y="2146176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Isosceles Triangle 168"/>
            <p:cNvSpPr/>
            <p:nvPr/>
          </p:nvSpPr>
          <p:spPr>
            <a:xfrm rot="5400000">
              <a:off x="6660961" y="2146176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5" name="Elbow Connector 174"/>
          <p:cNvCxnSpPr>
            <a:endCxn id="197" idx="1"/>
          </p:cNvCxnSpPr>
          <p:nvPr/>
        </p:nvCxnSpPr>
        <p:spPr>
          <a:xfrm rot="16200000" flipH="1">
            <a:off x="434125" y="3560086"/>
            <a:ext cx="700504" cy="197154"/>
          </a:xfrm>
          <a:prstGeom prst="bentConnector2">
            <a:avLst/>
          </a:prstGeom>
          <a:ln w="28575" cap="rnd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Group 175"/>
          <p:cNvGrpSpPr/>
          <p:nvPr/>
        </p:nvGrpSpPr>
        <p:grpSpPr>
          <a:xfrm>
            <a:off x="685800" y="2590800"/>
            <a:ext cx="6616151" cy="1415988"/>
            <a:chOff x="908177" y="838200"/>
            <a:chExt cx="6616151" cy="1415988"/>
          </a:xfrm>
        </p:grpSpPr>
        <p:cxnSp>
          <p:nvCxnSpPr>
            <p:cNvPr id="177" name="Straight Connector 176"/>
            <p:cNvCxnSpPr>
              <a:stCxn id="182" idx="0"/>
              <a:endCxn id="185" idx="1"/>
            </p:cNvCxnSpPr>
            <p:nvPr/>
          </p:nvCxnSpPr>
          <p:spPr>
            <a:xfrm>
              <a:off x="1301316" y="1555812"/>
              <a:ext cx="1498411" cy="302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>
              <a:stCxn id="182" idx="3"/>
            </p:cNvCxnSpPr>
            <p:nvPr/>
          </p:nvCxnSpPr>
          <p:spPr>
            <a:xfrm flipH="1">
              <a:off x="908177" y="1555812"/>
              <a:ext cx="177115" cy="0"/>
            </a:xfrm>
            <a:prstGeom prst="line">
              <a:avLst/>
            </a:prstGeom>
            <a:ln w="28575" cap="rnd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186" idx="1"/>
              <a:endCxn id="185" idx="3"/>
            </p:cNvCxnSpPr>
            <p:nvPr/>
          </p:nvCxnSpPr>
          <p:spPr>
            <a:xfrm flipH="1" flipV="1">
              <a:off x="3095836" y="1558839"/>
              <a:ext cx="3808347" cy="7636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Isosceles Triangle 179"/>
            <p:cNvSpPr/>
            <p:nvPr/>
          </p:nvSpPr>
          <p:spPr>
            <a:xfrm rot="5400000">
              <a:off x="1745940" y="1447800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Isosceles Triangle 180"/>
            <p:cNvSpPr/>
            <p:nvPr/>
          </p:nvSpPr>
          <p:spPr>
            <a:xfrm rot="5400000">
              <a:off x="1415616" y="1447800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Isosceles Triangle 181"/>
            <p:cNvSpPr/>
            <p:nvPr/>
          </p:nvSpPr>
          <p:spPr>
            <a:xfrm rot="5400000">
              <a:off x="1085292" y="1447800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Isosceles Triangle 182"/>
            <p:cNvSpPr/>
            <p:nvPr/>
          </p:nvSpPr>
          <p:spPr>
            <a:xfrm rot="5400000">
              <a:off x="2076264" y="1447800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Isosceles Triangle 183"/>
            <p:cNvSpPr/>
            <p:nvPr/>
          </p:nvSpPr>
          <p:spPr>
            <a:xfrm rot="5400000">
              <a:off x="2406588" y="1447800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2799727" y="1410784"/>
              <a:ext cx="296109" cy="2961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6904183" y="1418420"/>
              <a:ext cx="296109" cy="2961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ounded Rectangle 186"/>
            <p:cNvSpPr/>
            <p:nvPr/>
          </p:nvSpPr>
          <p:spPr>
            <a:xfrm>
              <a:off x="3429000" y="1455543"/>
              <a:ext cx="3178726" cy="21602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8" name="Straight Connector 187"/>
            <p:cNvCxnSpPr>
              <a:stCxn id="186" idx="2"/>
            </p:cNvCxnSpPr>
            <p:nvPr/>
          </p:nvCxnSpPr>
          <p:spPr>
            <a:xfrm flipH="1">
              <a:off x="7050479" y="1714529"/>
              <a:ext cx="1759" cy="539659"/>
            </a:xfrm>
            <a:prstGeom prst="line">
              <a:avLst/>
            </a:prstGeom>
            <a:ln w="28575" cap="sq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/>
            <p:cNvSpPr txBox="1"/>
            <p:nvPr/>
          </p:nvSpPr>
          <p:spPr>
            <a:xfrm>
              <a:off x="3078713" y="1238015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</a:t>
              </a:r>
              <a:endParaRPr lang="en-US" dirty="0"/>
            </a:p>
          </p:txBody>
        </p:sp>
        <p:cxnSp>
          <p:nvCxnSpPr>
            <p:cNvPr id="190" name="Straight Connector 189"/>
            <p:cNvCxnSpPr>
              <a:stCxn id="185" idx="0"/>
            </p:cNvCxnSpPr>
            <p:nvPr/>
          </p:nvCxnSpPr>
          <p:spPr>
            <a:xfrm flipH="1" flipV="1">
              <a:off x="2947781" y="1130003"/>
              <a:ext cx="1" cy="280781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TextBox 190"/>
            <p:cNvSpPr txBox="1"/>
            <p:nvPr/>
          </p:nvSpPr>
          <p:spPr>
            <a:xfrm>
              <a:off x="2784042" y="83820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2810011" y="1502735"/>
              <a:ext cx="71411" cy="108097"/>
            </a:xfrm>
            <a:custGeom>
              <a:avLst/>
              <a:gdLst>
                <a:gd name="connsiteX0" fmla="*/ 5316 w 69111"/>
                <a:gd name="connsiteY0" fmla="*/ 0 h 132906"/>
                <a:gd name="connsiteX1" fmla="*/ 69111 w 69111"/>
                <a:gd name="connsiteY1" fmla="*/ 63795 h 132906"/>
                <a:gd name="connsiteX2" fmla="*/ 0 w 69111"/>
                <a:gd name="connsiteY2" fmla="*/ 132906 h 13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111" h="132906">
                  <a:moveTo>
                    <a:pt x="5316" y="0"/>
                  </a:moveTo>
                  <a:lnTo>
                    <a:pt x="69111" y="63795"/>
                  </a:lnTo>
                  <a:lnTo>
                    <a:pt x="0" y="132906"/>
                  </a:ln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Freeform 192"/>
            <p:cNvSpPr/>
            <p:nvPr/>
          </p:nvSpPr>
          <p:spPr>
            <a:xfrm rot="16200000">
              <a:off x="7014774" y="1599785"/>
              <a:ext cx="71411" cy="108097"/>
            </a:xfrm>
            <a:custGeom>
              <a:avLst/>
              <a:gdLst>
                <a:gd name="connsiteX0" fmla="*/ 5316 w 69111"/>
                <a:gd name="connsiteY0" fmla="*/ 0 h 132906"/>
                <a:gd name="connsiteX1" fmla="*/ 69111 w 69111"/>
                <a:gd name="connsiteY1" fmla="*/ 63795 h 132906"/>
                <a:gd name="connsiteX2" fmla="*/ 0 w 69111"/>
                <a:gd name="connsiteY2" fmla="*/ 132906 h 13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111" h="132906">
                  <a:moveTo>
                    <a:pt x="5316" y="0"/>
                  </a:moveTo>
                  <a:lnTo>
                    <a:pt x="69111" y="63795"/>
                  </a:lnTo>
                  <a:lnTo>
                    <a:pt x="0" y="132906"/>
                  </a:ln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4" name="Straight Connector 193"/>
            <p:cNvCxnSpPr>
              <a:stCxn id="186" idx="3"/>
            </p:cNvCxnSpPr>
            <p:nvPr/>
          </p:nvCxnSpPr>
          <p:spPr>
            <a:xfrm>
              <a:off x="7200292" y="1566475"/>
              <a:ext cx="324036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TextBox 194"/>
            <p:cNvSpPr txBox="1"/>
            <p:nvPr/>
          </p:nvSpPr>
          <p:spPr>
            <a:xfrm>
              <a:off x="6597210" y="1266375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7169043" y="1258024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</a:t>
              </a:r>
              <a:endParaRPr lang="en-US" dirty="0"/>
            </a:p>
          </p:txBody>
        </p:sp>
      </p:grpSp>
      <p:sp>
        <p:nvSpPr>
          <p:cNvPr id="197" name="Rectangle 196"/>
          <p:cNvSpPr/>
          <p:nvPr/>
        </p:nvSpPr>
        <p:spPr>
          <a:xfrm>
            <a:off x="882954" y="3888935"/>
            <a:ext cx="4042781" cy="239959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PLL period</a:t>
            </a:r>
            <a:endParaRPr lang="en-US" dirty="0"/>
          </a:p>
        </p:txBody>
      </p:sp>
      <p:grpSp>
        <p:nvGrpSpPr>
          <p:cNvPr id="82" name="Group 81"/>
          <p:cNvGrpSpPr/>
          <p:nvPr/>
        </p:nvGrpSpPr>
        <p:grpSpPr>
          <a:xfrm>
            <a:off x="685800" y="4328852"/>
            <a:ext cx="6616151" cy="1415988"/>
            <a:chOff x="908177" y="838200"/>
            <a:chExt cx="6616151" cy="1415988"/>
          </a:xfrm>
        </p:grpSpPr>
        <p:cxnSp>
          <p:nvCxnSpPr>
            <p:cNvPr id="84" name="Straight Connector 83"/>
            <p:cNvCxnSpPr>
              <a:stCxn id="89" idx="0"/>
              <a:endCxn id="93" idx="1"/>
            </p:cNvCxnSpPr>
            <p:nvPr/>
          </p:nvCxnSpPr>
          <p:spPr>
            <a:xfrm>
              <a:off x="1301316" y="1555812"/>
              <a:ext cx="1498411" cy="302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89" idx="3"/>
            </p:cNvCxnSpPr>
            <p:nvPr/>
          </p:nvCxnSpPr>
          <p:spPr>
            <a:xfrm flipH="1">
              <a:off x="908177" y="1555812"/>
              <a:ext cx="177115" cy="0"/>
            </a:xfrm>
            <a:prstGeom prst="line">
              <a:avLst/>
            </a:prstGeom>
            <a:ln w="28575" cap="rnd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94" idx="1"/>
              <a:endCxn id="93" idx="3"/>
            </p:cNvCxnSpPr>
            <p:nvPr/>
          </p:nvCxnSpPr>
          <p:spPr>
            <a:xfrm flipH="1" flipV="1">
              <a:off x="3095836" y="1558839"/>
              <a:ext cx="3808347" cy="7636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Isosceles Triangle 86"/>
            <p:cNvSpPr/>
            <p:nvPr/>
          </p:nvSpPr>
          <p:spPr>
            <a:xfrm rot="5400000">
              <a:off x="1745940" y="1447800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Isosceles Triangle 87"/>
            <p:cNvSpPr/>
            <p:nvPr/>
          </p:nvSpPr>
          <p:spPr>
            <a:xfrm rot="5400000">
              <a:off x="1415616" y="1447800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Isosceles Triangle 88"/>
            <p:cNvSpPr/>
            <p:nvPr/>
          </p:nvSpPr>
          <p:spPr>
            <a:xfrm rot="5400000">
              <a:off x="1085292" y="1447800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Isosceles Triangle 90"/>
            <p:cNvSpPr/>
            <p:nvPr/>
          </p:nvSpPr>
          <p:spPr>
            <a:xfrm rot="5400000">
              <a:off x="2076264" y="1447800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Isosceles Triangle 91"/>
            <p:cNvSpPr/>
            <p:nvPr/>
          </p:nvSpPr>
          <p:spPr>
            <a:xfrm rot="5400000">
              <a:off x="2406588" y="1447800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799727" y="1410784"/>
              <a:ext cx="296109" cy="2961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904183" y="1418420"/>
              <a:ext cx="296109" cy="2961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3429000" y="1455543"/>
              <a:ext cx="3178726" cy="21602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Connector 95"/>
            <p:cNvCxnSpPr>
              <a:stCxn id="94" idx="2"/>
            </p:cNvCxnSpPr>
            <p:nvPr/>
          </p:nvCxnSpPr>
          <p:spPr>
            <a:xfrm flipH="1">
              <a:off x="7050479" y="1714529"/>
              <a:ext cx="1759" cy="539659"/>
            </a:xfrm>
            <a:prstGeom prst="line">
              <a:avLst/>
            </a:prstGeom>
            <a:ln w="28575" cap="sq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3078713" y="1238015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</a:t>
              </a:r>
              <a:endParaRPr lang="en-US" dirty="0"/>
            </a:p>
          </p:txBody>
        </p:sp>
        <p:cxnSp>
          <p:nvCxnSpPr>
            <p:cNvPr id="98" name="Straight Connector 97"/>
            <p:cNvCxnSpPr>
              <a:stCxn id="93" idx="0"/>
            </p:cNvCxnSpPr>
            <p:nvPr/>
          </p:nvCxnSpPr>
          <p:spPr>
            <a:xfrm flipH="1" flipV="1">
              <a:off x="2947781" y="1130003"/>
              <a:ext cx="1" cy="280781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2784042" y="83820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100" name="Freeform 99"/>
            <p:cNvSpPr/>
            <p:nvPr/>
          </p:nvSpPr>
          <p:spPr>
            <a:xfrm>
              <a:off x="2810011" y="1502735"/>
              <a:ext cx="71411" cy="108097"/>
            </a:xfrm>
            <a:custGeom>
              <a:avLst/>
              <a:gdLst>
                <a:gd name="connsiteX0" fmla="*/ 5316 w 69111"/>
                <a:gd name="connsiteY0" fmla="*/ 0 h 132906"/>
                <a:gd name="connsiteX1" fmla="*/ 69111 w 69111"/>
                <a:gd name="connsiteY1" fmla="*/ 63795 h 132906"/>
                <a:gd name="connsiteX2" fmla="*/ 0 w 69111"/>
                <a:gd name="connsiteY2" fmla="*/ 132906 h 13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111" h="132906">
                  <a:moveTo>
                    <a:pt x="5316" y="0"/>
                  </a:moveTo>
                  <a:lnTo>
                    <a:pt x="69111" y="63795"/>
                  </a:lnTo>
                  <a:lnTo>
                    <a:pt x="0" y="132906"/>
                  </a:ln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 rot="16200000">
              <a:off x="7014774" y="1599785"/>
              <a:ext cx="71411" cy="108097"/>
            </a:xfrm>
            <a:custGeom>
              <a:avLst/>
              <a:gdLst>
                <a:gd name="connsiteX0" fmla="*/ 5316 w 69111"/>
                <a:gd name="connsiteY0" fmla="*/ 0 h 132906"/>
                <a:gd name="connsiteX1" fmla="*/ 69111 w 69111"/>
                <a:gd name="connsiteY1" fmla="*/ 63795 h 132906"/>
                <a:gd name="connsiteX2" fmla="*/ 0 w 69111"/>
                <a:gd name="connsiteY2" fmla="*/ 132906 h 13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111" h="132906">
                  <a:moveTo>
                    <a:pt x="5316" y="0"/>
                  </a:moveTo>
                  <a:lnTo>
                    <a:pt x="69111" y="63795"/>
                  </a:lnTo>
                  <a:lnTo>
                    <a:pt x="0" y="132906"/>
                  </a:ln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Straight Connector 102"/>
            <p:cNvCxnSpPr>
              <a:stCxn id="94" idx="3"/>
            </p:cNvCxnSpPr>
            <p:nvPr/>
          </p:nvCxnSpPr>
          <p:spPr>
            <a:xfrm>
              <a:off x="7200292" y="1566475"/>
              <a:ext cx="324036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6597210" y="1266375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169043" y="1258024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</a:t>
              </a:r>
              <a:endParaRPr lang="en-US" dirty="0"/>
            </a:p>
          </p:txBody>
        </p:sp>
      </p:grpSp>
      <p:cxnSp>
        <p:nvCxnSpPr>
          <p:cNvPr id="10" name="Elbow Connector 9"/>
          <p:cNvCxnSpPr>
            <a:endCxn id="118" idx="3"/>
          </p:cNvCxnSpPr>
          <p:nvPr/>
        </p:nvCxnSpPr>
        <p:spPr>
          <a:xfrm rot="16200000" flipH="1">
            <a:off x="449926" y="5282338"/>
            <a:ext cx="700348" cy="228600"/>
          </a:xfrm>
          <a:prstGeom prst="bentConnector2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809897" y="5638800"/>
            <a:ext cx="6018205" cy="370114"/>
            <a:chOff x="809897" y="5638800"/>
            <a:chExt cx="6018205" cy="370114"/>
          </a:xfrm>
        </p:grpSpPr>
        <p:cxnSp>
          <p:nvCxnSpPr>
            <p:cNvPr id="12" name="Straight Connector 11"/>
            <p:cNvCxnSpPr>
              <a:stCxn id="118" idx="0"/>
              <a:endCxn id="110" idx="3"/>
            </p:cNvCxnSpPr>
            <p:nvPr/>
          </p:nvCxnSpPr>
          <p:spPr>
            <a:xfrm>
              <a:off x="1130424" y="5746812"/>
              <a:ext cx="3835045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Isosceles Triangle 107"/>
            <p:cNvSpPr/>
            <p:nvPr/>
          </p:nvSpPr>
          <p:spPr>
            <a:xfrm rot="5400000">
              <a:off x="5702027" y="5638800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Isosceles Triangle 108"/>
            <p:cNvSpPr/>
            <p:nvPr/>
          </p:nvSpPr>
          <p:spPr>
            <a:xfrm rot="5400000">
              <a:off x="5333748" y="5638800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Isosceles Triangle 109"/>
            <p:cNvSpPr/>
            <p:nvPr/>
          </p:nvSpPr>
          <p:spPr>
            <a:xfrm rot="5400000">
              <a:off x="4965469" y="5638800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Isosceles Triangle 110"/>
            <p:cNvSpPr/>
            <p:nvPr/>
          </p:nvSpPr>
          <p:spPr>
            <a:xfrm rot="5400000">
              <a:off x="6070306" y="5638800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Isosceles Triangle 111"/>
            <p:cNvSpPr/>
            <p:nvPr/>
          </p:nvSpPr>
          <p:spPr>
            <a:xfrm rot="5400000">
              <a:off x="6438584" y="5638800"/>
              <a:ext cx="216024" cy="216024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Isosceles Triangle 115"/>
            <p:cNvSpPr/>
            <p:nvPr/>
          </p:nvSpPr>
          <p:spPr>
            <a:xfrm rot="5400000">
              <a:off x="1650958" y="5638800"/>
              <a:ext cx="216024" cy="216024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Isosceles Triangle 116"/>
            <p:cNvSpPr/>
            <p:nvPr/>
          </p:nvSpPr>
          <p:spPr>
            <a:xfrm rot="5400000">
              <a:off x="1282679" y="5638800"/>
              <a:ext cx="216024" cy="216024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Isosceles Triangle 117"/>
            <p:cNvSpPr/>
            <p:nvPr/>
          </p:nvSpPr>
          <p:spPr>
            <a:xfrm rot="5400000">
              <a:off x="914400" y="5638800"/>
              <a:ext cx="216024" cy="216024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Isosceles Triangle 118"/>
            <p:cNvSpPr/>
            <p:nvPr/>
          </p:nvSpPr>
          <p:spPr>
            <a:xfrm rot="5400000">
              <a:off x="2019237" y="5638800"/>
              <a:ext cx="216024" cy="216024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Isosceles Triangle 119"/>
            <p:cNvSpPr/>
            <p:nvPr/>
          </p:nvSpPr>
          <p:spPr>
            <a:xfrm rot="5400000">
              <a:off x="2387516" y="5638800"/>
              <a:ext cx="216024" cy="216024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Isosceles Triangle 133"/>
            <p:cNvSpPr/>
            <p:nvPr/>
          </p:nvSpPr>
          <p:spPr>
            <a:xfrm rot="5400000">
              <a:off x="3492353" y="5638800"/>
              <a:ext cx="216024" cy="216024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Isosceles Triangle 134"/>
            <p:cNvSpPr/>
            <p:nvPr/>
          </p:nvSpPr>
          <p:spPr>
            <a:xfrm rot="5400000">
              <a:off x="3124074" y="5638800"/>
              <a:ext cx="216024" cy="216024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Isosceles Triangle 135"/>
            <p:cNvSpPr/>
            <p:nvPr/>
          </p:nvSpPr>
          <p:spPr>
            <a:xfrm rot="5400000">
              <a:off x="2755795" y="5638800"/>
              <a:ext cx="216024" cy="216024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Isosceles Triangle 136"/>
            <p:cNvSpPr/>
            <p:nvPr/>
          </p:nvSpPr>
          <p:spPr>
            <a:xfrm rot="5400000">
              <a:off x="3860632" y="5638800"/>
              <a:ext cx="216024" cy="216024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Isosceles Triangle 137"/>
            <p:cNvSpPr/>
            <p:nvPr/>
          </p:nvSpPr>
          <p:spPr>
            <a:xfrm rot="5400000">
              <a:off x="4228911" y="5638800"/>
              <a:ext cx="216024" cy="216024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Isosceles Triangle 140"/>
            <p:cNvSpPr/>
            <p:nvPr/>
          </p:nvSpPr>
          <p:spPr>
            <a:xfrm rot="5400000">
              <a:off x="4597190" y="5638800"/>
              <a:ext cx="216024" cy="216024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809897" y="5738949"/>
              <a:ext cx="4075612" cy="269965"/>
            </a:xfrm>
            <a:custGeom>
              <a:avLst/>
              <a:gdLst>
                <a:gd name="connsiteX0" fmla="*/ 4075612 w 4075612"/>
                <a:gd name="connsiteY0" fmla="*/ 8708 h 269965"/>
                <a:gd name="connsiteX1" fmla="*/ 4075612 w 4075612"/>
                <a:gd name="connsiteY1" fmla="*/ 269965 h 269965"/>
                <a:gd name="connsiteX2" fmla="*/ 0 w 4075612"/>
                <a:gd name="connsiteY2" fmla="*/ 269965 h 269965"/>
                <a:gd name="connsiteX3" fmla="*/ 0 w 4075612"/>
                <a:gd name="connsiteY3" fmla="*/ 0 h 269965"/>
                <a:gd name="connsiteX4" fmla="*/ 104503 w 4075612"/>
                <a:gd name="connsiteY4" fmla="*/ 0 h 26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5612" h="269965">
                  <a:moveTo>
                    <a:pt x="4075612" y="8708"/>
                  </a:moveTo>
                  <a:lnTo>
                    <a:pt x="4075612" y="269965"/>
                  </a:lnTo>
                  <a:lnTo>
                    <a:pt x="0" y="269965"/>
                  </a:lnTo>
                  <a:lnTo>
                    <a:pt x="0" y="0"/>
                  </a:lnTo>
                  <a:lnTo>
                    <a:pt x="104503" y="0"/>
                  </a:lnTo>
                </a:path>
              </a:pathLst>
            </a:custGeom>
            <a:noFill/>
            <a:ln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5181493" y="5738949"/>
              <a:ext cx="1646609" cy="7863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1564786" y="5313716"/>
            <a:ext cx="1530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Ring Oscillator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979362" y="3533757"/>
            <a:ext cx="2530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lock-data compensation</a:t>
            </a:r>
            <a:endParaRPr lang="en-US" dirty="0"/>
          </a:p>
        </p:txBody>
      </p:sp>
      <p:grpSp>
        <p:nvGrpSpPr>
          <p:cNvPr id="114" name="Group 113"/>
          <p:cNvGrpSpPr/>
          <p:nvPr/>
        </p:nvGrpSpPr>
        <p:grpSpPr>
          <a:xfrm>
            <a:off x="862915" y="1507160"/>
            <a:ext cx="5839252" cy="338554"/>
            <a:chOff x="862915" y="1507160"/>
            <a:chExt cx="5839252" cy="338554"/>
          </a:xfrm>
        </p:grpSpPr>
        <p:cxnSp>
          <p:nvCxnSpPr>
            <p:cNvPr id="115" name="Straight Arrow Connector 114"/>
            <p:cNvCxnSpPr/>
            <p:nvPr/>
          </p:nvCxnSpPr>
          <p:spPr>
            <a:xfrm>
              <a:off x="862915" y="1676400"/>
              <a:ext cx="5839252" cy="37"/>
            </a:xfrm>
            <a:prstGeom prst="straightConnector1">
              <a:avLst/>
            </a:prstGeom>
            <a:ln w="38100">
              <a:solidFill>
                <a:srgbClr val="00FF00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/>
            <p:cNvSpPr txBox="1"/>
            <p:nvPr/>
          </p:nvSpPr>
          <p:spPr>
            <a:xfrm>
              <a:off x="3095044" y="1507160"/>
              <a:ext cx="14302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600" i="1" dirty="0">
                  <a:solidFill>
                    <a:srgbClr val="008000"/>
                  </a:solidFill>
                </a:rPr>
                <a:t>l</a:t>
              </a:r>
              <a:r>
                <a:rPr lang="en-GB" sz="1600" i="1" dirty="0" smtClean="0">
                  <a:solidFill>
                    <a:srgbClr val="008000"/>
                  </a:solidFill>
                </a:rPr>
                <a:t>aunching path</a:t>
              </a:r>
              <a:endParaRPr lang="en-US" sz="1600" i="1" dirty="0">
                <a:solidFill>
                  <a:srgbClr val="008000"/>
                </a:solidFill>
              </a:endParaRPr>
            </a:p>
          </p:txBody>
        </p:sp>
      </p:grpSp>
      <p:sp>
        <p:nvSpPr>
          <p:cNvPr id="145" name="Rectangle 144"/>
          <p:cNvSpPr/>
          <p:nvPr/>
        </p:nvSpPr>
        <p:spPr>
          <a:xfrm>
            <a:off x="4925735" y="3888480"/>
            <a:ext cx="1068225" cy="240868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margin</a:t>
            </a:r>
            <a:endParaRPr lang="en-US" dirty="0"/>
          </a:p>
        </p:txBody>
      </p:sp>
      <p:grpSp>
        <p:nvGrpSpPr>
          <p:cNvPr id="146" name="Group 145"/>
          <p:cNvGrpSpPr/>
          <p:nvPr/>
        </p:nvGrpSpPr>
        <p:grpSpPr>
          <a:xfrm>
            <a:off x="4953000" y="1638329"/>
            <a:ext cx="2029261" cy="975339"/>
            <a:chOff x="4953000" y="1638329"/>
            <a:chExt cx="2029261" cy="975339"/>
          </a:xfrm>
        </p:grpSpPr>
        <p:cxnSp>
          <p:nvCxnSpPr>
            <p:cNvPr id="147" name="Elbow Connector 146"/>
            <p:cNvCxnSpPr/>
            <p:nvPr/>
          </p:nvCxnSpPr>
          <p:spPr>
            <a:xfrm flipV="1">
              <a:off x="4953000" y="1638329"/>
              <a:ext cx="2029261" cy="800071"/>
            </a:xfrm>
            <a:prstGeom prst="bentConnector2">
              <a:avLst/>
            </a:prstGeom>
            <a:ln w="28575">
              <a:solidFill>
                <a:srgbClr val="FF0000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/>
            <p:cNvSpPr txBox="1"/>
            <p:nvPr/>
          </p:nvSpPr>
          <p:spPr>
            <a:xfrm>
              <a:off x="5334000" y="2275114"/>
              <a:ext cx="141519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600" i="1" dirty="0" smtClean="0">
                  <a:solidFill>
                    <a:srgbClr val="C00000"/>
                  </a:solidFill>
                </a:rPr>
                <a:t>capturing path</a:t>
              </a:r>
              <a:endParaRPr lang="en-US" sz="1600" i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85800" y="685800"/>
            <a:ext cx="6616151" cy="1538548"/>
            <a:chOff x="685800" y="685800"/>
            <a:chExt cx="6616151" cy="1538548"/>
          </a:xfrm>
        </p:grpSpPr>
        <p:grpSp>
          <p:nvGrpSpPr>
            <p:cNvPr id="7" name="Group 6"/>
            <p:cNvGrpSpPr/>
            <p:nvPr/>
          </p:nvGrpSpPr>
          <p:grpSpPr>
            <a:xfrm>
              <a:off x="4940173" y="1993776"/>
              <a:ext cx="1891550" cy="216024"/>
              <a:chOff x="5162550" y="2146176"/>
              <a:chExt cx="1891550" cy="216024"/>
            </a:xfrm>
          </p:grpSpPr>
          <p:cxnSp>
            <p:nvCxnSpPr>
              <p:cNvPr id="155" name="Straight Connector 154"/>
              <p:cNvCxnSpPr>
                <a:stCxn id="162" idx="0"/>
              </p:cNvCxnSpPr>
              <p:nvPr/>
            </p:nvCxnSpPr>
            <p:spPr>
              <a:xfrm>
                <a:off x="5555689" y="2254188"/>
                <a:ext cx="1498411" cy="3027"/>
              </a:xfrm>
              <a:prstGeom prst="line">
                <a:avLst/>
              </a:prstGeom>
              <a:ln w="28575" cap="sq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>
                <a:stCxn id="162" idx="3"/>
              </p:cNvCxnSpPr>
              <p:nvPr/>
            </p:nvCxnSpPr>
            <p:spPr>
              <a:xfrm flipH="1">
                <a:off x="5162550" y="2254188"/>
                <a:ext cx="177115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Isosceles Triangle 157"/>
              <p:cNvSpPr/>
              <p:nvPr/>
            </p:nvSpPr>
            <p:spPr>
              <a:xfrm rot="5400000">
                <a:off x="6000313" y="2146176"/>
                <a:ext cx="216024" cy="216024"/>
              </a:xfrm>
              <a:prstGeom prst="triangle">
                <a:avLst/>
              </a:prstGeom>
              <a:solidFill>
                <a:srgbClr val="0000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Isosceles Triangle 158"/>
              <p:cNvSpPr/>
              <p:nvPr/>
            </p:nvSpPr>
            <p:spPr>
              <a:xfrm rot="5400000">
                <a:off x="5669989" y="2146176"/>
                <a:ext cx="216024" cy="216024"/>
              </a:xfrm>
              <a:prstGeom prst="triangle">
                <a:avLst/>
              </a:prstGeom>
              <a:solidFill>
                <a:srgbClr val="0000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Isosceles Triangle 161"/>
              <p:cNvSpPr/>
              <p:nvPr/>
            </p:nvSpPr>
            <p:spPr>
              <a:xfrm rot="5400000">
                <a:off x="5339665" y="2146176"/>
                <a:ext cx="216024" cy="216024"/>
              </a:xfrm>
              <a:prstGeom prst="triangle">
                <a:avLst/>
              </a:prstGeom>
              <a:solidFill>
                <a:srgbClr val="0000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Isosceles Triangle 162"/>
              <p:cNvSpPr/>
              <p:nvPr/>
            </p:nvSpPr>
            <p:spPr>
              <a:xfrm rot="5400000">
                <a:off x="6330637" y="2146176"/>
                <a:ext cx="216024" cy="216024"/>
              </a:xfrm>
              <a:prstGeom prst="triangle">
                <a:avLst/>
              </a:prstGeom>
              <a:solidFill>
                <a:srgbClr val="0000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Isosceles Triangle 163"/>
              <p:cNvSpPr/>
              <p:nvPr/>
            </p:nvSpPr>
            <p:spPr>
              <a:xfrm rot="5400000">
                <a:off x="6660961" y="2146176"/>
                <a:ext cx="216024" cy="216024"/>
              </a:xfrm>
              <a:prstGeom prst="triangle">
                <a:avLst/>
              </a:prstGeom>
              <a:solidFill>
                <a:srgbClr val="0000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8" name="Elbow Connector 57"/>
            <p:cNvCxnSpPr>
              <a:endCxn id="54" idx="1"/>
            </p:cNvCxnSpPr>
            <p:nvPr/>
          </p:nvCxnSpPr>
          <p:spPr>
            <a:xfrm rot="16200000" flipH="1">
              <a:off x="433899" y="1655313"/>
              <a:ext cx="700957" cy="197154"/>
            </a:xfrm>
            <a:prstGeom prst="bentConnector2">
              <a:avLst/>
            </a:prstGeom>
            <a:ln w="28575" cap="rnd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685800" y="685800"/>
              <a:ext cx="6616151" cy="1415988"/>
              <a:chOff x="908177" y="838200"/>
              <a:chExt cx="6616151" cy="1415988"/>
            </a:xfrm>
          </p:grpSpPr>
          <p:cxnSp>
            <p:nvCxnSpPr>
              <p:cNvPr id="123" name="Straight Connector 122"/>
              <p:cNvCxnSpPr>
                <a:stCxn id="128" idx="0"/>
                <a:endCxn id="30" idx="1"/>
              </p:cNvCxnSpPr>
              <p:nvPr/>
            </p:nvCxnSpPr>
            <p:spPr>
              <a:xfrm>
                <a:off x="1301316" y="1555812"/>
                <a:ext cx="1498411" cy="3027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>
                <a:stCxn id="128" idx="3"/>
              </p:cNvCxnSpPr>
              <p:nvPr/>
            </p:nvCxnSpPr>
            <p:spPr>
              <a:xfrm flipH="1">
                <a:off x="908177" y="1555812"/>
                <a:ext cx="177115" cy="0"/>
              </a:xfrm>
              <a:prstGeom prst="line">
                <a:avLst/>
              </a:prstGeom>
              <a:ln w="28575" cap="rnd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>
                <a:stCxn id="142" idx="1"/>
                <a:endCxn id="30" idx="3"/>
              </p:cNvCxnSpPr>
              <p:nvPr/>
            </p:nvCxnSpPr>
            <p:spPr>
              <a:xfrm flipH="1" flipV="1">
                <a:off x="3095836" y="1558839"/>
                <a:ext cx="3808347" cy="7636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Isosceles Triangle 123"/>
              <p:cNvSpPr/>
              <p:nvPr/>
            </p:nvSpPr>
            <p:spPr>
              <a:xfrm rot="5400000">
                <a:off x="1745940" y="1447800"/>
                <a:ext cx="216024" cy="216024"/>
              </a:xfrm>
              <a:prstGeom prst="triangle">
                <a:avLst/>
              </a:prstGeom>
              <a:solidFill>
                <a:srgbClr val="0000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Isosceles Triangle 125"/>
              <p:cNvSpPr/>
              <p:nvPr/>
            </p:nvSpPr>
            <p:spPr>
              <a:xfrm rot="5400000">
                <a:off x="1415616" y="1447800"/>
                <a:ext cx="216024" cy="216024"/>
              </a:xfrm>
              <a:prstGeom prst="triangle">
                <a:avLst/>
              </a:prstGeom>
              <a:solidFill>
                <a:srgbClr val="0000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Isosceles Triangle 127"/>
              <p:cNvSpPr/>
              <p:nvPr/>
            </p:nvSpPr>
            <p:spPr>
              <a:xfrm rot="5400000">
                <a:off x="1085292" y="1447800"/>
                <a:ext cx="216024" cy="216024"/>
              </a:xfrm>
              <a:prstGeom prst="triangle">
                <a:avLst/>
              </a:prstGeom>
              <a:solidFill>
                <a:srgbClr val="0000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Isosceles Triangle 128"/>
              <p:cNvSpPr/>
              <p:nvPr/>
            </p:nvSpPr>
            <p:spPr>
              <a:xfrm rot="5400000">
                <a:off x="2076264" y="1447800"/>
                <a:ext cx="216024" cy="216024"/>
              </a:xfrm>
              <a:prstGeom prst="triangle">
                <a:avLst/>
              </a:prstGeom>
              <a:solidFill>
                <a:srgbClr val="0000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Isosceles Triangle 129"/>
              <p:cNvSpPr/>
              <p:nvPr/>
            </p:nvSpPr>
            <p:spPr>
              <a:xfrm rot="5400000">
                <a:off x="2406588" y="1447800"/>
                <a:ext cx="216024" cy="216024"/>
              </a:xfrm>
              <a:prstGeom prst="triangle">
                <a:avLst/>
              </a:prstGeom>
              <a:solidFill>
                <a:srgbClr val="0000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799727" y="1410784"/>
                <a:ext cx="296109" cy="29610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6904183" y="1418420"/>
                <a:ext cx="296109" cy="29610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Connector 52"/>
              <p:cNvCxnSpPr>
                <a:stCxn id="142" idx="2"/>
              </p:cNvCxnSpPr>
              <p:nvPr/>
            </p:nvCxnSpPr>
            <p:spPr>
              <a:xfrm flipH="1">
                <a:off x="7050479" y="1714529"/>
                <a:ext cx="1759" cy="539659"/>
              </a:xfrm>
              <a:prstGeom prst="line">
                <a:avLst/>
              </a:prstGeom>
              <a:ln w="28575" cap="sq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/>
              <p:cNvSpPr txBox="1"/>
              <p:nvPr/>
            </p:nvSpPr>
            <p:spPr>
              <a:xfrm>
                <a:off x="3078713" y="1238015"/>
                <a:ext cx="3401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Q</a:t>
                </a:r>
                <a:endParaRPr lang="en-US" dirty="0"/>
              </a:p>
            </p:txBody>
          </p:sp>
          <p:cxnSp>
            <p:nvCxnSpPr>
              <p:cNvPr id="90" name="Straight Connector 89"/>
              <p:cNvCxnSpPr>
                <a:stCxn id="30" idx="0"/>
              </p:cNvCxnSpPr>
              <p:nvPr/>
            </p:nvCxnSpPr>
            <p:spPr>
              <a:xfrm flipH="1" flipV="1">
                <a:off x="2947781" y="1130003"/>
                <a:ext cx="1" cy="280781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TextBox 164"/>
              <p:cNvSpPr txBox="1"/>
              <p:nvPr/>
            </p:nvSpPr>
            <p:spPr>
              <a:xfrm>
                <a:off x="2784042" y="838200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  <p:sp>
            <p:nvSpPr>
              <p:cNvPr id="101" name="Freeform 100"/>
              <p:cNvSpPr/>
              <p:nvPr/>
            </p:nvSpPr>
            <p:spPr>
              <a:xfrm>
                <a:off x="2810011" y="1502735"/>
                <a:ext cx="71411" cy="108097"/>
              </a:xfrm>
              <a:custGeom>
                <a:avLst/>
                <a:gdLst>
                  <a:gd name="connsiteX0" fmla="*/ 5316 w 69111"/>
                  <a:gd name="connsiteY0" fmla="*/ 0 h 132906"/>
                  <a:gd name="connsiteX1" fmla="*/ 69111 w 69111"/>
                  <a:gd name="connsiteY1" fmla="*/ 63795 h 132906"/>
                  <a:gd name="connsiteX2" fmla="*/ 0 w 69111"/>
                  <a:gd name="connsiteY2" fmla="*/ 132906 h 13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111" h="132906">
                    <a:moveTo>
                      <a:pt x="5316" y="0"/>
                    </a:moveTo>
                    <a:lnTo>
                      <a:pt x="69111" y="63795"/>
                    </a:lnTo>
                    <a:lnTo>
                      <a:pt x="0" y="132906"/>
                    </a:ln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Freeform 165"/>
              <p:cNvSpPr/>
              <p:nvPr/>
            </p:nvSpPr>
            <p:spPr>
              <a:xfrm rot="16200000">
                <a:off x="7014774" y="1599785"/>
                <a:ext cx="71411" cy="108097"/>
              </a:xfrm>
              <a:custGeom>
                <a:avLst/>
                <a:gdLst>
                  <a:gd name="connsiteX0" fmla="*/ 5316 w 69111"/>
                  <a:gd name="connsiteY0" fmla="*/ 0 h 132906"/>
                  <a:gd name="connsiteX1" fmla="*/ 69111 w 69111"/>
                  <a:gd name="connsiteY1" fmla="*/ 63795 h 132906"/>
                  <a:gd name="connsiteX2" fmla="*/ 0 w 69111"/>
                  <a:gd name="connsiteY2" fmla="*/ 132906 h 13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111" h="132906">
                    <a:moveTo>
                      <a:pt x="5316" y="0"/>
                    </a:moveTo>
                    <a:lnTo>
                      <a:pt x="69111" y="63795"/>
                    </a:lnTo>
                    <a:lnTo>
                      <a:pt x="0" y="132906"/>
                    </a:ln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1" name="Straight Connector 120"/>
              <p:cNvCxnSpPr>
                <a:stCxn id="142" idx="3"/>
              </p:cNvCxnSpPr>
              <p:nvPr/>
            </p:nvCxnSpPr>
            <p:spPr>
              <a:xfrm>
                <a:off x="7200292" y="1566475"/>
                <a:ext cx="324036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TextBox 169"/>
              <p:cNvSpPr txBox="1"/>
              <p:nvPr/>
            </p:nvSpPr>
            <p:spPr>
              <a:xfrm>
                <a:off x="6597210" y="1266375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>
                <a:off x="7169043" y="1258024"/>
                <a:ext cx="3401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Q</a:t>
                </a:r>
                <a:endParaRPr lang="en-US" dirty="0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3429000" y="1455543"/>
                <a:ext cx="3178726" cy="216024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882954" y="1984389"/>
              <a:ext cx="4042781" cy="23995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PLL period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2400" y="2537085"/>
            <a:ext cx="2362200" cy="537448"/>
            <a:chOff x="152400" y="2537085"/>
            <a:chExt cx="2362200" cy="537448"/>
          </a:xfrm>
        </p:grpSpPr>
        <p:sp>
          <p:nvSpPr>
            <p:cNvPr id="9" name="TextBox 8"/>
            <p:cNvSpPr txBox="1"/>
            <p:nvPr/>
          </p:nvSpPr>
          <p:spPr>
            <a:xfrm>
              <a:off x="1009573" y="2678668"/>
              <a:ext cx="15050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C00000"/>
                  </a:solidFill>
                </a:rPr>
                <a:t>Voltage droop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52400" y="2537085"/>
              <a:ext cx="2125134" cy="537448"/>
            </a:xfrm>
            <a:custGeom>
              <a:avLst/>
              <a:gdLst>
                <a:gd name="connsiteX0" fmla="*/ 0 w 2125134"/>
                <a:gd name="connsiteY0" fmla="*/ 2915 h 537448"/>
                <a:gd name="connsiteX1" fmla="*/ 609600 w 2125134"/>
                <a:gd name="connsiteY1" fmla="*/ 70648 h 537448"/>
                <a:gd name="connsiteX2" fmla="*/ 1143000 w 2125134"/>
                <a:gd name="connsiteY2" fmla="*/ 477048 h 537448"/>
                <a:gd name="connsiteX3" fmla="*/ 2125134 w 2125134"/>
                <a:gd name="connsiteY3" fmla="*/ 527848 h 537448"/>
                <a:gd name="connsiteX0" fmla="*/ 0 w 2125134"/>
                <a:gd name="connsiteY0" fmla="*/ 2915 h 537448"/>
                <a:gd name="connsiteX1" fmla="*/ 609600 w 2125134"/>
                <a:gd name="connsiteY1" fmla="*/ 70648 h 537448"/>
                <a:gd name="connsiteX2" fmla="*/ 1049867 w 2125134"/>
                <a:gd name="connsiteY2" fmla="*/ 477048 h 537448"/>
                <a:gd name="connsiteX3" fmla="*/ 2125134 w 2125134"/>
                <a:gd name="connsiteY3" fmla="*/ 527848 h 53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5134" h="537448">
                  <a:moveTo>
                    <a:pt x="0" y="2915"/>
                  </a:moveTo>
                  <a:cubicBezTo>
                    <a:pt x="209550" y="-2730"/>
                    <a:pt x="434622" y="-8374"/>
                    <a:pt x="609600" y="70648"/>
                  </a:cubicBezTo>
                  <a:cubicBezTo>
                    <a:pt x="784578" y="149670"/>
                    <a:pt x="797278" y="400848"/>
                    <a:pt x="1049867" y="477048"/>
                  </a:cubicBezTo>
                  <a:cubicBezTo>
                    <a:pt x="1302456" y="553248"/>
                    <a:pt x="1760361" y="540548"/>
                    <a:pt x="2125134" y="527848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4" name="TextBox 143"/>
          <p:cNvSpPr txBox="1"/>
          <p:nvPr/>
        </p:nvSpPr>
        <p:spPr>
          <a:xfrm>
            <a:off x="1174281" y="981003"/>
            <a:ext cx="109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0000FF"/>
                </a:solidFill>
              </a:rPr>
              <a:t>c</a:t>
            </a:r>
            <a:r>
              <a:rPr lang="en-GB" i="1" dirty="0" smtClean="0">
                <a:solidFill>
                  <a:srgbClr val="0000FF"/>
                </a:solidFill>
              </a:rPr>
              <a:t>lock tree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5303833" y="1688068"/>
            <a:ext cx="109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0000FF"/>
                </a:solidFill>
              </a:rPr>
              <a:t>c</a:t>
            </a:r>
            <a:r>
              <a:rPr lang="en-GB" i="1" dirty="0" smtClean="0">
                <a:solidFill>
                  <a:srgbClr val="0000FF"/>
                </a:solidFill>
              </a:rPr>
              <a:t>lock tree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064926" y="989511"/>
            <a:ext cx="129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C00000"/>
                </a:solidFill>
              </a:rPr>
              <a:t>c</a:t>
            </a:r>
            <a:r>
              <a:rPr lang="en-GB" i="1" dirty="0" smtClean="0">
                <a:solidFill>
                  <a:srgbClr val="C00000"/>
                </a:solidFill>
              </a:rPr>
              <a:t>ritical path</a:t>
            </a:r>
            <a:endParaRPr lang="en-US" i="1" dirty="0">
              <a:solidFill>
                <a:srgbClr val="C00000"/>
              </a:solidFill>
            </a:endParaRPr>
          </a:p>
        </p:txBody>
      </p:sp>
      <p:cxnSp>
        <p:nvCxnSpPr>
          <p:cNvPr id="151" name="Straight Arrow Connector 150"/>
          <p:cNvCxnSpPr/>
          <p:nvPr/>
        </p:nvCxnSpPr>
        <p:spPr>
          <a:xfrm>
            <a:off x="3886200" y="890004"/>
            <a:ext cx="16764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4417264" y="685800"/>
            <a:ext cx="6142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i="1" dirty="0" smtClean="0"/>
              <a:t>time</a:t>
            </a:r>
            <a:endParaRPr lang="en-US" i="1" dirty="0"/>
          </a:p>
        </p:txBody>
      </p:sp>
      <p:sp>
        <p:nvSpPr>
          <p:cNvPr id="133" name="Rectangle 132"/>
          <p:cNvSpPr/>
          <p:nvPr/>
        </p:nvSpPr>
        <p:spPr>
          <a:xfrm>
            <a:off x="8157921" y="5623272"/>
            <a:ext cx="180539" cy="240868"/>
          </a:xfrm>
          <a:prstGeom prst="rect">
            <a:avLst/>
          </a:prstGeom>
          <a:solidFill>
            <a:srgbClr val="00B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710659" y="5854824"/>
            <a:ext cx="1118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o</a:t>
            </a:r>
            <a:r>
              <a:rPr lang="en-GB" sz="1400" dirty="0" smtClean="0"/>
              <a:t>nly margins</a:t>
            </a:r>
            <a:br>
              <a:rPr lang="en-GB" sz="1400" dirty="0" smtClean="0"/>
            </a:br>
            <a:r>
              <a:rPr lang="en-GB" sz="1400" dirty="0" smtClean="0"/>
              <a:t>for</a:t>
            </a:r>
            <a:r>
              <a:rPr lang="en-GB" sz="1400" dirty="0"/>
              <a:t> </a:t>
            </a:r>
            <a:r>
              <a:rPr lang="en-GB" sz="1400" dirty="0" smtClean="0"/>
              <a:t>OCV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7592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76"/>
                                        </p:tgtEl>
                                      </p:cBhvr>
                                      <p:by x="12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0.09132 0.001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6" y="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22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0243 -0.00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 -0.0007 L 0.13854 -0.001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2" y="-2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82"/>
                                        </p:tgtEl>
                                      </p:cBhvr>
                                      <p:by x="12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L 0.09132 0.0013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6" y="69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21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0.07639 -4.07407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145" grpId="0" animBg="1"/>
      <p:bldP spid="133" grpId="0" animBg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14400" y="1501914"/>
            <a:ext cx="12057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/>
              <a:t>Ring </a:t>
            </a:r>
            <a:r>
              <a:rPr lang="en-GB" sz="2000" b="1" dirty="0" err="1" smtClean="0"/>
              <a:t>Osc</a:t>
            </a:r>
            <a:r>
              <a:rPr lang="en-GB" sz="2000" b="1" dirty="0" smtClean="0"/>
              <a:t>.</a:t>
            </a:r>
            <a:br>
              <a:rPr lang="en-GB" sz="2000" b="1" dirty="0" smtClean="0"/>
            </a:br>
            <a:r>
              <a:rPr lang="en-GB" sz="2000" b="1" dirty="0" err="1" smtClean="0"/>
              <a:t>Clk</a:t>
            </a:r>
            <a:r>
              <a:rPr lang="en-GB" sz="2000" b="1" dirty="0"/>
              <a:t> </a:t>
            </a:r>
            <a:r>
              <a:rPr lang="en-GB" sz="2000" b="1" dirty="0" smtClean="0"/>
              <a:t>(1.2V)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38200" y="5134113"/>
            <a:ext cx="1335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/>
              <a:t>Ring </a:t>
            </a:r>
            <a:r>
              <a:rPr lang="en-GB" sz="2000" b="1" dirty="0" err="1" smtClean="0"/>
              <a:t>Osc</a:t>
            </a:r>
            <a:r>
              <a:rPr lang="en-GB" sz="2000" b="1" dirty="0" smtClean="0"/>
              <a:t>.</a:t>
            </a:r>
            <a:br>
              <a:rPr lang="en-GB" sz="2000" b="1" dirty="0" smtClean="0"/>
            </a:br>
            <a:r>
              <a:rPr lang="en-GB" sz="2000" b="1" dirty="0" err="1" smtClean="0"/>
              <a:t>Clk</a:t>
            </a:r>
            <a:r>
              <a:rPr lang="en-GB" sz="2000" b="1" dirty="0"/>
              <a:t> </a:t>
            </a:r>
            <a:r>
              <a:rPr lang="en-GB" sz="2000" b="1" dirty="0" smtClean="0"/>
              <a:t>(0.85V)</a:t>
            </a:r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PLL vs. Ring Oscillator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2"/>
          <a:stretch/>
        </p:blipFill>
        <p:spPr>
          <a:xfrm>
            <a:off x="2133600" y="838200"/>
            <a:ext cx="5630981" cy="5410200"/>
          </a:xfrm>
        </p:spPr>
      </p:pic>
      <p:sp>
        <p:nvSpPr>
          <p:cNvPr id="8" name="Rectangle 7"/>
          <p:cNvSpPr/>
          <p:nvPr/>
        </p:nvSpPr>
        <p:spPr>
          <a:xfrm>
            <a:off x="0" y="4759340"/>
            <a:ext cx="9144000" cy="174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RO Clocks and Margins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Async 2016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pPr/>
              <a:t>25</a:t>
            </a:fld>
            <a:endParaRPr lang="es-ES"/>
          </a:p>
        </p:txBody>
      </p:sp>
      <p:grpSp>
        <p:nvGrpSpPr>
          <p:cNvPr id="12" name="Group 11"/>
          <p:cNvGrpSpPr/>
          <p:nvPr/>
        </p:nvGrpSpPr>
        <p:grpSpPr>
          <a:xfrm>
            <a:off x="5029200" y="3276600"/>
            <a:ext cx="542136" cy="381000"/>
            <a:chOff x="5029200" y="3276600"/>
            <a:chExt cx="542136" cy="381000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5486400" y="3276600"/>
              <a:ext cx="0" cy="381000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029200" y="3297823"/>
              <a:ext cx="5421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solidFill>
                    <a:srgbClr val="0000FF"/>
                  </a:solidFill>
                </a:rPr>
                <a:t>30%</a:t>
              </a:r>
              <a:endParaRPr lang="en-US" sz="16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231533" y="3429000"/>
            <a:ext cx="825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/>
              <a:t>PLL</a:t>
            </a:r>
            <a:br>
              <a:rPr lang="en-GB" sz="2000" b="1" dirty="0" smtClean="0"/>
            </a:br>
            <a:r>
              <a:rPr lang="en-GB" sz="2000" b="1" dirty="0" smtClean="0"/>
              <a:t>(1.2V)</a:t>
            </a:r>
            <a:endParaRPr lang="en-US" sz="20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255627" y="5192973"/>
            <a:ext cx="7482153" cy="750627"/>
            <a:chOff x="255627" y="5192973"/>
            <a:chExt cx="7482153" cy="750627"/>
          </a:xfrm>
        </p:grpSpPr>
        <p:sp>
          <p:nvSpPr>
            <p:cNvPr id="15" name="Freeform 14"/>
            <p:cNvSpPr/>
            <p:nvPr/>
          </p:nvSpPr>
          <p:spPr>
            <a:xfrm>
              <a:off x="2279176" y="5192973"/>
              <a:ext cx="5359021" cy="750627"/>
            </a:xfrm>
            <a:custGeom>
              <a:avLst/>
              <a:gdLst>
                <a:gd name="connsiteX0" fmla="*/ 0 w 5359021"/>
                <a:gd name="connsiteY0" fmla="*/ 373039 h 750627"/>
                <a:gd name="connsiteX1" fmla="*/ 127379 w 5359021"/>
                <a:gd name="connsiteY1" fmla="*/ 227463 h 750627"/>
                <a:gd name="connsiteX2" fmla="*/ 277505 w 5359021"/>
                <a:gd name="connsiteY2" fmla="*/ 77338 h 750627"/>
                <a:gd name="connsiteX3" fmla="*/ 391236 w 5359021"/>
                <a:gd name="connsiteY3" fmla="*/ 22747 h 750627"/>
                <a:gd name="connsiteX4" fmla="*/ 468573 w 5359021"/>
                <a:gd name="connsiteY4" fmla="*/ 4550 h 750627"/>
                <a:gd name="connsiteX5" fmla="*/ 559558 w 5359021"/>
                <a:gd name="connsiteY5" fmla="*/ 31845 h 750627"/>
                <a:gd name="connsiteX6" fmla="*/ 659642 w 5359021"/>
                <a:gd name="connsiteY6" fmla="*/ 95535 h 750627"/>
                <a:gd name="connsiteX7" fmla="*/ 768824 w 5359021"/>
                <a:gd name="connsiteY7" fmla="*/ 195618 h 750627"/>
                <a:gd name="connsiteX8" fmla="*/ 928048 w 5359021"/>
                <a:gd name="connsiteY8" fmla="*/ 395785 h 750627"/>
                <a:gd name="connsiteX9" fmla="*/ 1110018 w 5359021"/>
                <a:gd name="connsiteY9" fmla="*/ 609600 h 750627"/>
                <a:gd name="connsiteX10" fmla="*/ 1219200 w 5359021"/>
                <a:gd name="connsiteY10" fmla="*/ 705135 h 750627"/>
                <a:gd name="connsiteX11" fmla="*/ 1323833 w 5359021"/>
                <a:gd name="connsiteY11" fmla="*/ 741529 h 750627"/>
                <a:gd name="connsiteX12" fmla="*/ 1423917 w 5359021"/>
                <a:gd name="connsiteY12" fmla="*/ 746078 h 750627"/>
                <a:gd name="connsiteX13" fmla="*/ 1519451 w 5359021"/>
                <a:gd name="connsiteY13" fmla="*/ 705135 h 750627"/>
                <a:gd name="connsiteX14" fmla="*/ 1669576 w 5359021"/>
                <a:gd name="connsiteY14" fmla="*/ 573206 h 750627"/>
                <a:gd name="connsiteX15" fmla="*/ 1774209 w 5359021"/>
                <a:gd name="connsiteY15" fmla="*/ 441278 h 750627"/>
                <a:gd name="connsiteX16" fmla="*/ 1892490 w 5359021"/>
                <a:gd name="connsiteY16" fmla="*/ 291153 h 750627"/>
                <a:gd name="connsiteX17" fmla="*/ 1978925 w 5359021"/>
                <a:gd name="connsiteY17" fmla="*/ 195618 h 750627"/>
                <a:gd name="connsiteX18" fmla="*/ 2092657 w 5359021"/>
                <a:gd name="connsiteY18" fmla="*/ 90985 h 750627"/>
                <a:gd name="connsiteX19" fmla="*/ 2210937 w 5359021"/>
                <a:gd name="connsiteY19" fmla="*/ 18197 h 750627"/>
                <a:gd name="connsiteX20" fmla="*/ 2292824 w 5359021"/>
                <a:gd name="connsiteY20" fmla="*/ 0 h 750627"/>
                <a:gd name="connsiteX21" fmla="*/ 2388358 w 5359021"/>
                <a:gd name="connsiteY21" fmla="*/ 22747 h 750627"/>
                <a:gd name="connsiteX22" fmla="*/ 2488442 w 5359021"/>
                <a:gd name="connsiteY22" fmla="*/ 104633 h 750627"/>
                <a:gd name="connsiteX23" fmla="*/ 2583976 w 5359021"/>
                <a:gd name="connsiteY23" fmla="*/ 195618 h 750627"/>
                <a:gd name="connsiteX24" fmla="*/ 2679511 w 5359021"/>
                <a:gd name="connsiteY24" fmla="*/ 313899 h 750627"/>
                <a:gd name="connsiteX25" fmla="*/ 2756848 w 5359021"/>
                <a:gd name="connsiteY25" fmla="*/ 413982 h 750627"/>
                <a:gd name="connsiteX26" fmla="*/ 2866030 w 5359021"/>
                <a:gd name="connsiteY26" fmla="*/ 541362 h 750627"/>
                <a:gd name="connsiteX27" fmla="*/ 2966114 w 5359021"/>
                <a:gd name="connsiteY27" fmla="*/ 636896 h 750627"/>
                <a:gd name="connsiteX28" fmla="*/ 3075296 w 5359021"/>
                <a:gd name="connsiteY28" fmla="*/ 723332 h 750627"/>
                <a:gd name="connsiteX29" fmla="*/ 3189027 w 5359021"/>
                <a:gd name="connsiteY29" fmla="*/ 750627 h 750627"/>
                <a:gd name="connsiteX30" fmla="*/ 3252717 w 5359021"/>
                <a:gd name="connsiteY30" fmla="*/ 746078 h 750627"/>
                <a:gd name="connsiteX31" fmla="*/ 3325505 w 5359021"/>
                <a:gd name="connsiteY31" fmla="*/ 705135 h 750627"/>
                <a:gd name="connsiteX32" fmla="*/ 3421039 w 5359021"/>
                <a:gd name="connsiteY32" fmla="*/ 632347 h 750627"/>
                <a:gd name="connsiteX33" fmla="*/ 3534770 w 5359021"/>
                <a:gd name="connsiteY33" fmla="*/ 514066 h 750627"/>
                <a:gd name="connsiteX34" fmla="*/ 3616657 w 5359021"/>
                <a:gd name="connsiteY34" fmla="*/ 413982 h 750627"/>
                <a:gd name="connsiteX35" fmla="*/ 3712191 w 5359021"/>
                <a:gd name="connsiteY35" fmla="*/ 282054 h 750627"/>
                <a:gd name="connsiteX36" fmla="*/ 3807725 w 5359021"/>
                <a:gd name="connsiteY36" fmla="*/ 168323 h 750627"/>
                <a:gd name="connsiteX37" fmla="*/ 3898711 w 5359021"/>
                <a:gd name="connsiteY37" fmla="*/ 90985 h 750627"/>
                <a:gd name="connsiteX38" fmla="*/ 4007893 w 5359021"/>
                <a:gd name="connsiteY38" fmla="*/ 22747 h 750627"/>
                <a:gd name="connsiteX39" fmla="*/ 4098878 w 5359021"/>
                <a:gd name="connsiteY39" fmla="*/ 0 h 750627"/>
                <a:gd name="connsiteX40" fmla="*/ 4203511 w 5359021"/>
                <a:gd name="connsiteY40" fmla="*/ 27296 h 750627"/>
                <a:gd name="connsiteX41" fmla="*/ 4303594 w 5359021"/>
                <a:gd name="connsiteY41" fmla="*/ 100084 h 750627"/>
                <a:gd name="connsiteX42" fmla="*/ 4412776 w 5359021"/>
                <a:gd name="connsiteY42" fmla="*/ 204717 h 750627"/>
                <a:gd name="connsiteX43" fmla="*/ 4531057 w 5359021"/>
                <a:gd name="connsiteY43" fmla="*/ 359391 h 750627"/>
                <a:gd name="connsiteX44" fmla="*/ 4653887 w 5359021"/>
                <a:gd name="connsiteY44" fmla="*/ 509517 h 750627"/>
                <a:gd name="connsiteX45" fmla="*/ 4758520 w 5359021"/>
                <a:gd name="connsiteY45" fmla="*/ 618699 h 750627"/>
                <a:gd name="connsiteX46" fmla="*/ 4867702 w 5359021"/>
                <a:gd name="connsiteY46" fmla="*/ 718782 h 750627"/>
                <a:gd name="connsiteX47" fmla="*/ 5013278 w 5359021"/>
                <a:gd name="connsiteY47" fmla="*/ 746078 h 750627"/>
                <a:gd name="connsiteX48" fmla="*/ 5163403 w 5359021"/>
                <a:gd name="connsiteY48" fmla="*/ 709684 h 750627"/>
                <a:gd name="connsiteX49" fmla="*/ 5236191 w 5359021"/>
                <a:gd name="connsiteY49" fmla="*/ 641445 h 750627"/>
                <a:gd name="connsiteX50" fmla="*/ 5322627 w 5359021"/>
                <a:gd name="connsiteY50" fmla="*/ 545911 h 750627"/>
                <a:gd name="connsiteX51" fmla="*/ 5359021 w 5359021"/>
                <a:gd name="connsiteY51" fmla="*/ 504968 h 75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359021" h="750627">
                  <a:moveTo>
                    <a:pt x="0" y="373039"/>
                  </a:moveTo>
                  <a:lnTo>
                    <a:pt x="127379" y="227463"/>
                  </a:lnTo>
                  <a:lnTo>
                    <a:pt x="277505" y="77338"/>
                  </a:lnTo>
                  <a:lnTo>
                    <a:pt x="391236" y="22747"/>
                  </a:lnTo>
                  <a:lnTo>
                    <a:pt x="468573" y="4550"/>
                  </a:lnTo>
                  <a:lnTo>
                    <a:pt x="559558" y="31845"/>
                  </a:lnTo>
                  <a:lnTo>
                    <a:pt x="659642" y="95535"/>
                  </a:lnTo>
                  <a:lnTo>
                    <a:pt x="768824" y="195618"/>
                  </a:lnTo>
                  <a:lnTo>
                    <a:pt x="928048" y="395785"/>
                  </a:lnTo>
                  <a:lnTo>
                    <a:pt x="1110018" y="609600"/>
                  </a:lnTo>
                  <a:lnTo>
                    <a:pt x="1219200" y="705135"/>
                  </a:lnTo>
                  <a:lnTo>
                    <a:pt x="1323833" y="741529"/>
                  </a:lnTo>
                  <a:lnTo>
                    <a:pt x="1423917" y="746078"/>
                  </a:lnTo>
                  <a:lnTo>
                    <a:pt x="1519451" y="705135"/>
                  </a:lnTo>
                  <a:lnTo>
                    <a:pt x="1669576" y="573206"/>
                  </a:lnTo>
                  <a:lnTo>
                    <a:pt x="1774209" y="441278"/>
                  </a:lnTo>
                  <a:lnTo>
                    <a:pt x="1892490" y="291153"/>
                  </a:lnTo>
                  <a:lnTo>
                    <a:pt x="1978925" y="195618"/>
                  </a:lnTo>
                  <a:lnTo>
                    <a:pt x="2092657" y="90985"/>
                  </a:lnTo>
                  <a:lnTo>
                    <a:pt x="2210937" y="18197"/>
                  </a:lnTo>
                  <a:lnTo>
                    <a:pt x="2292824" y="0"/>
                  </a:lnTo>
                  <a:lnTo>
                    <a:pt x="2388358" y="22747"/>
                  </a:lnTo>
                  <a:lnTo>
                    <a:pt x="2488442" y="104633"/>
                  </a:lnTo>
                  <a:lnTo>
                    <a:pt x="2583976" y="195618"/>
                  </a:lnTo>
                  <a:lnTo>
                    <a:pt x="2679511" y="313899"/>
                  </a:lnTo>
                  <a:lnTo>
                    <a:pt x="2756848" y="413982"/>
                  </a:lnTo>
                  <a:lnTo>
                    <a:pt x="2866030" y="541362"/>
                  </a:lnTo>
                  <a:lnTo>
                    <a:pt x="2966114" y="636896"/>
                  </a:lnTo>
                  <a:lnTo>
                    <a:pt x="3075296" y="723332"/>
                  </a:lnTo>
                  <a:lnTo>
                    <a:pt x="3189027" y="750627"/>
                  </a:lnTo>
                  <a:lnTo>
                    <a:pt x="3252717" y="746078"/>
                  </a:lnTo>
                  <a:lnTo>
                    <a:pt x="3325505" y="705135"/>
                  </a:lnTo>
                  <a:lnTo>
                    <a:pt x="3421039" y="632347"/>
                  </a:lnTo>
                  <a:lnTo>
                    <a:pt x="3534770" y="514066"/>
                  </a:lnTo>
                  <a:lnTo>
                    <a:pt x="3616657" y="413982"/>
                  </a:lnTo>
                  <a:lnTo>
                    <a:pt x="3712191" y="282054"/>
                  </a:lnTo>
                  <a:lnTo>
                    <a:pt x="3807725" y="168323"/>
                  </a:lnTo>
                  <a:lnTo>
                    <a:pt x="3898711" y="90985"/>
                  </a:lnTo>
                  <a:lnTo>
                    <a:pt x="4007893" y="22747"/>
                  </a:lnTo>
                  <a:lnTo>
                    <a:pt x="4098878" y="0"/>
                  </a:lnTo>
                  <a:lnTo>
                    <a:pt x="4203511" y="27296"/>
                  </a:lnTo>
                  <a:lnTo>
                    <a:pt x="4303594" y="100084"/>
                  </a:lnTo>
                  <a:lnTo>
                    <a:pt x="4412776" y="204717"/>
                  </a:lnTo>
                  <a:lnTo>
                    <a:pt x="4531057" y="359391"/>
                  </a:lnTo>
                  <a:lnTo>
                    <a:pt x="4653887" y="509517"/>
                  </a:lnTo>
                  <a:lnTo>
                    <a:pt x="4758520" y="618699"/>
                  </a:lnTo>
                  <a:lnTo>
                    <a:pt x="4867702" y="718782"/>
                  </a:lnTo>
                  <a:lnTo>
                    <a:pt x="5013278" y="746078"/>
                  </a:lnTo>
                  <a:lnTo>
                    <a:pt x="5163403" y="709684"/>
                  </a:lnTo>
                  <a:lnTo>
                    <a:pt x="5236191" y="641445"/>
                  </a:lnTo>
                  <a:lnTo>
                    <a:pt x="5322627" y="545911"/>
                  </a:lnTo>
                  <a:lnTo>
                    <a:pt x="5359021" y="504968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5627" y="5366857"/>
              <a:ext cx="20011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err="1" smtClean="0"/>
                <a:t>Vdd</a:t>
              </a:r>
              <a:r>
                <a:rPr lang="en-GB" sz="2000" dirty="0" smtClean="0"/>
                <a:t> = 1.2V </a:t>
              </a:r>
              <a:r>
                <a:rPr lang="en-GB" sz="2000" dirty="0" smtClean="0">
                  <a:sym typeface="Symbol" panose="05050102010706020507" pitchFamily="18" charset="2"/>
                </a:rPr>
                <a:t></a:t>
              </a:r>
              <a:r>
                <a:rPr lang="en-GB" sz="2000" dirty="0" smtClean="0"/>
                <a:t> 30%</a:t>
              </a:r>
              <a:endParaRPr lang="en-US" sz="2000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2209800" y="5572328"/>
              <a:ext cx="5527980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3174018" y="3436098"/>
            <a:ext cx="35602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Fixed frequency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0500" y="2432497"/>
            <a:ext cx="8763000" cy="24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52001" y="1451681"/>
            <a:ext cx="43543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Adaptive frequency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72946"/>
            <a:ext cx="9144000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613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3" grpId="0" animBg="1"/>
    </p:bldLst>
  </p:timing>
  <p:extLst mod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>
            <a:stCxn id="9" idx="1"/>
          </p:cNvCxnSpPr>
          <p:nvPr/>
        </p:nvCxnSpPr>
        <p:spPr bwMode="auto">
          <a:xfrm rot="10800000" flipV="1">
            <a:off x="5131085" y="2563807"/>
            <a:ext cx="2828789" cy="1588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ysDash"/>
            <a:round/>
            <a:headEnd type="arrow" w="med" len="med"/>
            <a:tailEnd type="arrow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6015392" y="2214934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dirty="0" smtClean="0"/>
              <a:t>wasted time</a:t>
            </a:r>
            <a:endParaRPr lang="en-US" sz="1400" b="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278322" y="2228917"/>
            <a:ext cx="3165433" cy="680332"/>
          </a:xfrm>
          <a:prstGeom prst="rect">
            <a:avLst/>
          </a:prstGeom>
          <a:solidFill>
            <a:schemeClr val="accent1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779208" y="2228918"/>
            <a:ext cx="5807820" cy="680332"/>
          </a:xfrm>
          <a:prstGeom prst="rect">
            <a:avLst/>
          </a:prstGeom>
          <a:solidFill>
            <a:schemeClr val="accent1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142976" y="2228917"/>
            <a:ext cx="127221" cy="680331"/>
          </a:xfrm>
          <a:prstGeom prst="rect">
            <a:avLst/>
          </a:prstGeom>
          <a:solidFill>
            <a:srgbClr val="0000FF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959873" y="2228965"/>
            <a:ext cx="127221" cy="669684"/>
          </a:xfrm>
          <a:prstGeom prst="rect">
            <a:avLst/>
          </a:prstGeom>
          <a:solidFill>
            <a:srgbClr val="0000FF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9323" y="2359860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computation time</a:t>
            </a:r>
            <a:endParaRPr lang="en-US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959873" y="4712454"/>
            <a:ext cx="127221" cy="669684"/>
          </a:xfrm>
          <a:prstGeom prst="rect">
            <a:avLst/>
          </a:prstGeom>
          <a:solidFill>
            <a:srgbClr val="0000FF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1300" y="1730654"/>
            <a:ext cx="824100" cy="369332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PLL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78322" y="4700559"/>
            <a:ext cx="3165433" cy="680332"/>
          </a:xfrm>
          <a:prstGeom prst="rect">
            <a:avLst/>
          </a:prstGeom>
          <a:solidFill>
            <a:schemeClr val="accent1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779208" y="4700560"/>
            <a:ext cx="5807820" cy="680332"/>
          </a:xfrm>
          <a:prstGeom prst="rect">
            <a:avLst/>
          </a:prstGeom>
          <a:solidFill>
            <a:schemeClr val="accent1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142976" y="4700559"/>
            <a:ext cx="135346" cy="678311"/>
          </a:xfrm>
          <a:prstGeom prst="rect">
            <a:avLst/>
          </a:prstGeom>
          <a:solidFill>
            <a:srgbClr val="0000FF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59323" y="4831502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computation time</a:t>
            </a:r>
            <a:endParaRPr lang="en-US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1220474" y="3125996"/>
            <a:ext cx="6795182" cy="1588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8" name="Rounded Rectangle 17"/>
          <p:cNvSpPr/>
          <p:nvPr/>
        </p:nvSpPr>
        <p:spPr bwMode="auto">
          <a:xfrm>
            <a:off x="3989250" y="2982634"/>
            <a:ext cx="1605762" cy="325262"/>
          </a:xfrm>
          <a:prstGeom prst="roundRect">
            <a:avLst>
              <a:gd name="adj" fmla="val 31996"/>
            </a:avLst>
          </a:prstGeom>
          <a:solidFill>
            <a:schemeClr val="bg1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Cycle period</a:t>
            </a:r>
            <a:b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(just in case)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1220474" y="5686708"/>
            <a:ext cx="6795182" cy="1590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rot="10800000" flipV="1">
            <a:off x="1164695" y="5686707"/>
            <a:ext cx="3966391" cy="1"/>
          </a:xfrm>
          <a:prstGeom prst="line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1" name="Rounded Rectangle 20"/>
          <p:cNvSpPr/>
          <p:nvPr/>
        </p:nvSpPr>
        <p:spPr bwMode="auto">
          <a:xfrm>
            <a:off x="3980624" y="5532630"/>
            <a:ext cx="1605762" cy="325262"/>
          </a:xfrm>
          <a:prstGeom prst="roundRect">
            <a:avLst>
              <a:gd name="adj" fmla="val 31996"/>
            </a:avLst>
          </a:prstGeom>
          <a:solidFill>
            <a:schemeClr val="bg1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Cycle period</a:t>
            </a:r>
            <a:b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(just-in-time)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71934" y="4214818"/>
            <a:ext cx="1530034" cy="369332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GB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Ring oscillator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PLL vs. Ring Oscillator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 Clocks and Margins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Async 2016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F30D5-A3B7-4396-B131-5098A71B85F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36" name="Rectangle 35"/>
          <p:cNvSpPr/>
          <p:nvPr/>
        </p:nvSpPr>
        <p:spPr bwMode="auto">
          <a:xfrm>
            <a:off x="6629400" y="4702628"/>
            <a:ext cx="127221" cy="669684"/>
          </a:xfrm>
          <a:prstGeom prst="rect">
            <a:avLst/>
          </a:prstGeom>
          <a:solidFill>
            <a:srgbClr val="C00000"/>
          </a:solidFill>
          <a:ln w="25400" cap="sq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24202" y="4301626"/>
            <a:ext cx="1210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Avg</a:t>
            </a:r>
            <a:r>
              <a:rPr lang="en-US" b="1" dirty="0" smtClean="0"/>
              <a:t> period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4346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5" presetClass="path" presetSubtype="0" repeatCount="indefinite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-0.28941 -2.96296E-6 " pathEditMode="relative" rAng="0" ptsTypes="AA">
                                      <p:cBhvr>
                                        <p:cTn id="30" dur="2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7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700" fill="hold"/>
                                        <p:tgtEl>
                                          <p:spTgt spid="19"/>
                                        </p:tgtEl>
                                      </p:cBhvr>
                                      <p:by x="2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259E-6 L -0.17101 2.59259E-6 " pathEditMode="relative" rAng="0" ptsTypes="AA">
                                      <p:cBhvr>
                                        <p:cTn id="36" dur="2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4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1" grpId="1" animBg="1"/>
      <p:bldP spid="13" grpId="0" animBg="1"/>
      <p:bldP spid="14" grpId="0" animBg="1"/>
      <p:bldP spid="14" grpId="1" animBg="1"/>
      <p:bldP spid="15" grpId="0" animBg="1"/>
      <p:bldP spid="16" grpId="0"/>
      <p:bldP spid="21" grpId="0" animBg="1"/>
      <p:bldP spid="21" grpId="1" animBg="1"/>
      <p:bldP spid="22" grpId="0" animBg="1"/>
      <p:bldP spid="36" grpId="0" animBg="1"/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44"/>
          <p:cNvSpPr/>
          <p:nvPr/>
        </p:nvSpPr>
        <p:spPr>
          <a:xfrm>
            <a:off x="518753" y="1188929"/>
            <a:ext cx="7327350" cy="2505968"/>
          </a:xfrm>
          <a:custGeom>
            <a:avLst/>
            <a:gdLst>
              <a:gd name="connsiteX0" fmla="*/ 0 w 7319534"/>
              <a:gd name="connsiteY0" fmla="*/ 2270832 h 2270832"/>
              <a:gd name="connsiteX1" fmla="*/ 914400 w 7319534"/>
              <a:gd name="connsiteY1" fmla="*/ 2140823 h 2270832"/>
              <a:gd name="connsiteX2" fmla="*/ 1833134 w 7319534"/>
              <a:gd name="connsiteY2" fmla="*/ 1928474 h 2270832"/>
              <a:gd name="connsiteX3" fmla="*/ 2751867 w 7319534"/>
              <a:gd name="connsiteY3" fmla="*/ 1885137 h 2270832"/>
              <a:gd name="connsiteX4" fmla="*/ 3670601 w 7319534"/>
              <a:gd name="connsiteY4" fmla="*/ 1694457 h 2270832"/>
              <a:gd name="connsiteX5" fmla="*/ 4086631 w 7319534"/>
              <a:gd name="connsiteY5" fmla="*/ 1607784 h 2270832"/>
              <a:gd name="connsiteX6" fmla="*/ 4125634 w 7319534"/>
              <a:gd name="connsiteY6" fmla="*/ 1594783 h 2270832"/>
              <a:gd name="connsiteX7" fmla="*/ 4576334 w 7319534"/>
              <a:gd name="connsiteY7" fmla="*/ 1456106 h 2270832"/>
              <a:gd name="connsiteX8" fmla="*/ 4940360 w 7319534"/>
              <a:gd name="connsiteY8" fmla="*/ 1360766 h 2270832"/>
              <a:gd name="connsiteX9" fmla="*/ 5495067 w 7319534"/>
              <a:gd name="connsiteY9" fmla="*/ 1074745 h 2270832"/>
              <a:gd name="connsiteX10" fmla="*/ 6409467 w 7319534"/>
              <a:gd name="connsiteY10" fmla="*/ 849395 h 2270832"/>
              <a:gd name="connsiteX11" fmla="*/ 7319534 w 7319534"/>
              <a:gd name="connsiteY11" fmla="*/ 264353 h 2270832"/>
              <a:gd name="connsiteX12" fmla="*/ 7319534 w 7319534"/>
              <a:gd name="connsiteY12" fmla="*/ 0 h 2270832"/>
              <a:gd name="connsiteX13" fmla="*/ 6409467 w 7319534"/>
              <a:gd name="connsiteY13" fmla="*/ 589376 h 2270832"/>
              <a:gd name="connsiteX14" fmla="*/ 5490734 w 7319534"/>
              <a:gd name="connsiteY14" fmla="*/ 845062 h 2270832"/>
              <a:gd name="connsiteX15" fmla="*/ 4580667 w 7319534"/>
              <a:gd name="connsiteY15" fmla="*/ 1265426 h 2270832"/>
              <a:gd name="connsiteX16" fmla="*/ 2734533 w 7319534"/>
              <a:gd name="connsiteY16" fmla="*/ 1690123 h 2270832"/>
              <a:gd name="connsiteX17" fmla="*/ 1824466 w 7319534"/>
              <a:gd name="connsiteY17" fmla="*/ 1785464 h 2270832"/>
              <a:gd name="connsiteX18" fmla="*/ 905733 w 7319534"/>
              <a:gd name="connsiteY18" fmla="*/ 2015147 h 2270832"/>
              <a:gd name="connsiteX19" fmla="*/ 4334 w 7319534"/>
              <a:gd name="connsiteY19" fmla="*/ 2166825 h 2270832"/>
              <a:gd name="connsiteX20" fmla="*/ 0 w 7319534"/>
              <a:gd name="connsiteY20" fmla="*/ 2270832 h 2270832"/>
              <a:gd name="connsiteX0" fmla="*/ 0 w 7319534"/>
              <a:gd name="connsiteY0" fmla="*/ 2270832 h 2270832"/>
              <a:gd name="connsiteX1" fmla="*/ 914400 w 7319534"/>
              <a:gd name="connsiteY1" fmla="*/ 2140823 h 2270832"/>
              <a:gd name="connsiteX2" fmla="*/ 1833134 w 7319534"/>
              <a:gd name="connsiteY2" fmla="*/ 1928474 h 2270832"/>
              <a:gd name="connsiteX3" fmla="*/ 2751867 w 7319534"/>
              <a:gd name="connsiteY3" fmla="*/ 1885137 h 2270832"/>
              <a:gd name="connsiteX4" fmla="*/ 3670601 w 7319534"/>
              <a:gd name="connsiteY4" fmla="*/ 1694457 h 2270832"/>
              <a:gd name="connsiteX5" fmla="*/ 4086631 w 7319534"/>
              <a:gd name="connsiteY5" fmla="*/ 1607784 h 2270832"/>
              <a:gd name="connsiteX6" fmla="*/ 4125634 w 7319534"/>
              <a:gd name="connsiteY6" fmla="*/ 1594783 h 2270832"/>
              <a:gd name="connsiteX7" fmla="*/ 4576334 w 7319534"/>
              <a:gd name="connsiteY7" fmla="*/ 1456106 h 2270832"/>
              <a:gd name="connsiteX8" fmla="*/ 4940360 w 7319534"/>
              <a:gd name="connsiteY8" fmla="*/ 1360766 h 2270832"/>
              <a:gd name="connsiteX9" fmla="*/ 5495067 w 7319534"/>
              <a:gd name="connsiteY9" fmla="*/ 1074745 h 2270832"/>
              <a:gd name="connsiteX10" fmla="*/ 6409467 w 7319534"/>
              <a:gd name="connsiteY10" fmla="*/ 849395 h 2270832"/>
              <a:gd name="connsiteX11" fmla="*/ 7319534 w 7319534"/>
              <a:gd name="connsiteY11" fmla="*/ 264353 h 2270832"/>
              <a:gd name="connsiteX12" fmla="*/ 7319534 w 7319534"/>
              <a:gd name="connsiteY12" fmla="*/ 0 h 2270832"/>
              <a:gd name="connsiteX13" fmla="*/ 6409467 w 7319534"/>
              <a:gd name="connsiteY13" fmla="*/ 589376 h 2270832"/>
              <a:gd name="connsiteX14" fmla="*/ 5490734 w 7319534"/>
              <a:gd name="connsiteY14" fmla="*/ 845062 h 2270832"/>
              <a:gd name="connsiteX15" fmla="*/ 4580667 w 7319534"/>
              <a:gd name="connsiteY15" fmla="*/ 1265426 h 2270832"/>
              <a:gd name="connsiteX16" fmla="*/ 2734533 w 7319534"/>
              <a:gd name="connsiteY16" fmla="*/ 1690123 h 2270832"/>
              <a:gd name="connsiteX17" fmla="*/ 1824466 w 7319534"/>
              <a:gd name="connsiteY17" fmla="*/ 1785464 h 2270832"/>
              <a:gd name="connsiteX18" fmla="*/ 905733 w 7319534"/>
              <a:gd name="connsiteY18" fmla="*/ 2015147 h 2270832"/>
              <a:gd name="connsiteX19" fmla="*/ 4334 w 7319534"/>
              <a:gd name="connsiteY19" fmla="*/ 1863160 h 2270832"/>
              <a:gd name="connsiteX20" fmla="*/ 0 w 7319534"/>
              <a:gd name="connsiteY20" fmla="*/ 2270832 h 2270832"/>
              <a:gd name="connsiteX0" fmla="*/ 0 w 7319534"/>
              <a:gd name="connsiteY0" fmla="*/ 2270832 h 2270832"/>
              <a:gd name="connsiteX1" fmla="*/ 914400 w 7319534"/>
              <a:gd name="connsiteY1" fmla="*/ 2140823 h 2270832"/>
              <a:gd name="connsiteX2" fmla="*/ 1833134 w 7319534"/>
              <a:gd name="connsiteY2" fmla="*/ 1928474 h 2270832"/>
              <a:gd name="connsiteX3" fmla="*/ 2751867 w 7319534"/>
              <a:gd name="connsiteY3" fmla="*/ 1885137 h 2270832"/>
              <a:gd name="connsiteX4" fmla="*/ 3670601 w 7319534"/>
              <a:gd name="connsiteY4" fmla="*/ 1694457 h 2270832"/>
              <a:gd name="connsiteX5" fmla="*/ 4086631 w 7319534"/>
              <a:gd name="connsiteY5" fmla="*/ 1607784 h 2270832"/>
              <a:gd name="connsiteX6" fmla="*/ 4125634 w 7319534"/>
              <a:gd name="connsiteY6" fmla="*/ 1594783 h 2270832"/>
              <a:gd name="connsiteX7" fmla="*/ 4576334 w 7319534"/>
              <a:gd name="connsiteY7" fmla="*/ 1456106 h 2270832"/>
              <a:gd name="connsiteX8" fmla="*/ 4940360 w 7319534"/>
              <a:gd name="connsiteY8" fmla="*/ 1360766 h 2270832"/>
              <a:gd name="connsiteX9" fmla="*/ 5495067 w 7319534"/>
              <a:gd name="connsiteY9" fmla="*/ 1074745 h 2270832"/>
              <a:gd name="connsiteX10" fmla="*/ 6409467 w 7319534"/>
              <a:gd name="connsiteY10" fmla="*/ 849395 h 2270832"/>
              <a:gd name="connsiteX11" fmla="*/ 7319534 w 7319534"/>
              <a:gd name="connsiteY11" fmla="*/ 264353 h 2270832"/>
              <a:gd name="connsiteX12" fmla="*/ 7319534 w 7319534"/>
              <a:gd name="connsiteY12" fmla="*/ 0 h 2270832"/>
              <a:gd name="connsiteX13" fmla="*/ 6409467 w 7319534"/>
              <a:gd name="connsiteY13" fmla="*/ 589376 h 2270832"/>
              <a:gd name="connsiteX14" fmla="*/ 5490734 w 7319534"/>
              <a:gd name="connsiteY14" fmla="*/ 845062 h 2270832"/>
              <a:gd name="connsiteX15" fmla="*/ 4580667 w 7319534"/>
              <a:gd name="connsiteY15" fmla="*/ 1265426 h 2270832"/>
              <a:gd name="connsiteX16" fmla="*/ 2734533 w 7319534"/>
              <a:gd name="connsiteY16" fmla="*/ 1690123 h 2270832"/>
              <a:gd name="connsiteX17" fmla="*/ 1824466 w 7319534"/>
              <a:gd name="connsiteY17" fmla="*/ 1785464 h 2270832"/>
              <a:gd name="connsiteX18" fmla="*/ 913548 w 7319534"/>
              <a:gd name="connsiteY18" fmla="*/ 1695909 h 2270832"/>
              <a:gd name="connsiteX19" fmla="*/ 4334 w 7319534"/>
              <a:gd name="connsiteY19" fmla="*/ 1863160 h 2270832"/>
              <a:gd name="connsiteX20" fmla="*/ 0 w 7319534"/>
              <a:gd name="connsiteY20" fmla="*/ 2270832 h 2270832"/>
              <a:gd name="connsiteX0" fmla="*/ 0 w 7319534"/>
              <a:gd name="connsiteY0" fmla="*/ 2270832 h 2270832"/>
              <a:gd name="connsiteX1" fmla="*/ 914400 w 7319534"/>
              <a:gd name="connsiteY1" fmla="*/ 2140823 h 2270832"/>
              <a:gd name="connsiteX2" fmla="*/ 1833134 w 7319534"/>
              <a:gd name="connsiteY2" fmla="*/ 1928474 h 2270832"/>
              <a:gd name="connsiteX3" fmla="*/ 2751867 w 7319534"/>
              <a:gd name="connsiteY3" fmla="*/ 1885137 h 2270832"/>
              <a:gd name="connsiteX4" fmla="*/ 3670601 w 7319534"/>
              <a:gd name="connsiteY4" fmla="*/ 1694457 h 2270832"/>
              <a:gd name="connsiteX5" fmla="*/ 4086631 w 7319534"/>
              <a:gd name="connsiteY5" fmla="*/ 1607784 h 2270832"/>
              <a:gd name="connsiteX6" fmla="*/ 4125634 w 7319534"/>
              <a:gd name="connsiteY6" fmla="*/ 1594783 h 2270832"/>
              <a:gd name="connsiteX7" fmla="*/ 4576334 w 7319534"/>
              <a:gd name="connsiteY7" fmla="*/ 1456106 h 2270832"/>
              <a:gd name="connsiteX8" fmla="*/ 4940360 w 7319534"/>
              <a:gd name="connsiteY8" fmla="*/ 1360766 h 2270832"/>
              <a:gd name="connsiteX9" fmla="*/ 5495067 w 7319534"/>
              <a:gd name="connsiteY9" fmla="*/ 1074745 h 2270832"/>
              <a:gd name="connsiteX10" fmla="*/ 6409467 w 7319534"/>
              <a:gd name="connsiteY10" fmla="*/ 849395 h 2270832"/>
              <a:gd name="connsiteX11" fmla="*/ 7319534 w 7319534"/>
              <a:gd name="connsiteY11" fmla="*/ 264353 h 2270832"/>
              <a:gd name="connsiteX12" fmla="*/ 7319534 w 7319534"/>
              <a:gd name="connsiteY12" fmla="*/ 0 h 2270832"/>
              <a:gd name="connsiteX13" fmla="*/ 6409467 w 7319534"/>
              <a:gd name="connsiteY13" fmla="*/ 589376 h 2270832"/>
              <a:gd name="connsiteX14" fmla="*/ 5490734 w 7319534"/>
              <a:gd name="connsiteY14" fmla="*/ 845062 h 2270832"/>
              <a:gd name="connsiteX15" fmla="*/ 4580667 w 7319534"/>
              <a:gd name="connsiteY15" fmla="*/ 1265426 h 2270832"/>
              <a:gd name="connsiteX16" fmla="*/ 2734533 w 7319534"/>
              <a:gd name="connsiteY16" fmla="*/ 1690123 h 2270832"/>
              <a:gd name="connsiteX17" fmla="*/ 1824466 w 7319534"/>
              <a:gd name="connsiteY17" fmla="*/ 1785464 h 2270832"/>
              <a:gd name="connsiteX18" fmla="*/ 913548 w 7319534"/>
              <a:gd name="connsiteY18" fmla="*/ 1695909 h 2270832"/>
              <a:gd name="connsiteX19" fmla="*/ 4334 w 7319534"/>
              <a:gd name="connsiteY19" fmla="*/ 1863160 h 2270832"/>
              <a:gd name="connsiteX20" fmla="*/ 0 w 7319534"/>
              <a:gd name="connsiteY20" fmla="*/ 2270832 h 2270832"/>
              <a:gd name="connsiteX0" fmla="*/ 0 w 7319534"/>
              <a:gd name="connsiteY0" fmla="*/ 2270832 h 2270832"/>
              <a:gd name="connsiteX1" fmla="*/ 914400 w 7319534"/>
              <a:gd name="connsiteY1" fmla="*/ 2140823 h 2270832"/>
              <a:gd name="connsiteX2" fmla="*/ 1833134 w 7319534"/>
              <a:gd name="connsiteY2" fmla="*/ 1928474 h 2270832"/>
              <a:gd name="connsiteX3" fmla="*/ 2751867 w 7319534"/>
              <a:gd name="connsiteY3" fmla="*/ 1885137 h 2270832"/>
              <a:gd name="connsiteX4" fmla="*/ 3670601 w 7319534"/>
              <a:gd name="connsiteY4" fmla="*/ 1694457 h 2270832"/>
              <a:gd name="connsiteX5" fmla="*/ 4086631 w 7319534"/>
              <a:gd name="connsiteY5" fmla="*/ 1607784 h 2270832"/>
              <a:gd name="connsiteX6" fmla="*/ 4125634 w 7319534"/>
              <a:gd name="connsiteY6" fmla="*/ 1594783 h 2270832"/>
              <a:gd name="connsiteX7" fmla="*/ 4576334 w 7319534"/>
              <a:gd name="connsiteY7" fmla="*/ 1456106 h 2270832"/>
              <a:gd name="connsiteX8" fmla="*/ 4940360 w 7319534"/>
              <a:gd name="connsiteY8" fmla="*/ 1360766 h 2270832"/>
              <a:gd name="connsiteX9" fmla="*/ 5495067 w 7319534"/>
              <a:gd name="connsiteY9" fmla="*/ 1074745 h 2270832"/>
              <a:gd name="connsiteX10" fmla="*/ 6409467 w 7319534"/>
              <a:gd name="connsiteY10" fmla="*/ 849395 h 2270832"/>
              <a:gd name="connsiteX11" fmla="*/ 7319534 w 7319534"/>
              <a:gd name="connsiteY11" fmla="*/ 264353 h 2270832"/>
              <a:gd name="connsiteX12" fmla="*/ 7319534 w 7319534"/>
              <a:gd name="connsiteY12" fmla="*/ 0 h 2270832"/>
              <a:gd name="connsiteX13" fmla="*/ 6409467 w 7319534"/>
              <a:gd name="connsiteY13" fmla="*/ 589376 h 2270832"/>
              <a:gd name="connsiteX14" fmla="*/ 5490734 w 7319534"/>
              <a:gd name="connsiteY14" fmla="*/ 845062 h 2270832"/>
              <a:gd name="connsiteX15" fmla="*/ 4580667 w 7319534"/>
              <a:gd name="connsiteY15" fmla="*/ 1265426 h 2270832"/>
              <a:gd name="connsiteX16" fmla="*/ 2734533 w 7319534"/>
              <a:gd name="connsiteY16" fmla="*/ 1690123 h 2270832"/>
              <a:gd name="connsiteX17" fmla="*/ 1824466 w 7319534"/>
              <a:gd name="connsiteY17" fmla="*/ 1785464 h 2270832"/>
              <a:gd name="connsiteX18" fmla="*/ 929179 w 7319534"/>
              <a:gd name="connsiteY18" fmla="*/ 1758199 h 2270832"/>
              <a:gd name="connsiteX19" fmla="*/ 4334 w 7319534"/>
              <a:gd name="connsiteY19" fmla="*/ 1863160 h 2270832"/>
              <a:gd name="connsiteX20" fmla="*/ 0 w 7319534"/>
              <a:gd name="connsiteY20" fmla="*/ 2270832 h 2270832"/>
              <a:gd name="connsiteX0" fmla="*/ 0 w 7319534"/>
              <a:gd name="connsiteY0" fmla="*/ 2270832 h 2270832"/>
              <a:gd name="connsiteX1" fmla="*/ 914400 w 7319534"/>
              <a:gd name="connsiteY1" fmla="*/ 2140823 h 2270832"/>
              <a:gd name="connsiteX2" fmla="*/ 1833134 w 7319534"/>
              <a:gd name="connsiteY2" fmla="*/ 1928474 h 2270832"/>
              <a:gd name="connsiteX3" fmla="*/ 2751867 w 7319534"/>
              <a:gd name="connsiteY3" fmla="*/ 1885137 h 2270832"/>
              <a:gd name="connsiteX4" fmla="*/ 3670601 w 7319534"/>
              <a:gd name="connsiteY4" fmla="*/ 1694457 h 2270832"/>
              <a:gd name="connsiteX5" fmla="*/ 4086631 w 7319534"/>
              <a:gd name="connsiteY5" fmla="*/ 1607784 h 2270832"/>
              <a:gd name="connsiteX6" fmla="*/ 4125634 w 7319534"/>
              <a:gd name="connsiteY6" fmla="*/ 1594783 h 2270832"/>
              <a:gd name="connsiteX7" fmla="*/ 4576334 w 7319534"/>
              <a:gd name="connsiteY7" fmla="*/ 1456106 h 2270832"/>
              <a:gd name="connsiteX8" fmla="*/ 4940360 w 7319534"/>
              <a:gd name="connsiteY8" fmla="*/ 1360766 h 2270832"/>
              <a:gd name="connsiteX9" fmla="*/ 5495067 w 7319534"/>
              <a:gd name="connsiteY9" fmla="*/ 1074745 h 2270832"/>
              <a:gd name="connsiteX10" fmla="*/ 6409467 w 7319534"/>
              <a:gd name="connsiteY10" fmla="*/ 849395 h 2270832"/>
              <a:gd name="connsiteX11" fmla="*/ 7319534 w 7319534"/>
              <a:gd name="connsiteY11" fmla="*/ 264353 h 2270832"/>
              <a:gd name="connsiteX12" fmla="*/ 7319534 w 7319534"/>
              <a:gd name="connsiteY12" fmla="*/ 0 h 2270832"/>
              <a:gd name="connsiteX13" fmla="*/ 6409467 w 7319534"/>
              <a:gd name="connsiteY13" fmla="*/ 589376 h 2270832"/>
              <a:gd name="connsiteX14" fmla="*/ 5490734 w 7319534"/>
              <a:gd name="connsiteY14" fmla="*/ 845062 h 2270832"/>
              <a:gd name="connsiteX15" fmla="*/ 4580667 w 7319534"/>
              <a:gd name="connsiteY15" fmla="*/ 1265426 h 2270832"/>
              <a:gd name="connsiteX16" fmla="*/ 2734533 w 7319534"/>
              <a:gd name="connsiteY16" fmla="*/ 1690123 h 2270832"/>
              <a:gd name="connsiteX17" fmla="*/ 1824466 w 7319534"/>
              <a:gd name="connsiteY17" fmla="*/ 1785464 h 2270832"/>
              <a:gd name="connsiteX18" fmla="*/ 929179 w 7319534"/>
              <a:gd name="connsiteY18" fmla="*/ 1758199 h 2270832"/>
              <a:gd name="connsiteX19" fmla="*/ 19965 w 7319534"/>
              <a:gd name="connsiteY19" fmla="*/ 1956596 h 2270832"/>
              <a:gd name="connsiteX20" fmla="*/ 0 w 7319534"/>
              <a:gd name="connsiteY20" fmla="*/ 2270832 h 2270832"/>
              <a:gd name="connsiteX0" fmla="*/ 0 w 7319534"/>
              <a:gd name="connsiteY0" fmla="*/ 2270832 h 2270832"/>
              <a:gd name="connsiteX1" fmla="*/ 914400 w 7319534"/>
              <a:gd name="connsiteY1" fmla="*/ 2140823 h 2270832"/>
              <a:gd name="connsiteX2" fmla="*/ 1833134 w 7319534"/>
              <a:gd name="connsiteY2" fmla="*/ 1928474 h 2270832"/>
              <a:gd name="connsiteX3" fmla="*/ 2751867 w 7319534"/>
              <a:gd name="connsiteY3" fmla="*/ 1885137 h 2270832"/>
              <a:gd name="connsiteX4" fmla="*/ 3670601 w 7319534"/>
              <a:gd name="connsiteY4" fmla="*/ 1694457 h 2270832"/>
              <a:gd name="connsiteX5" fmla="*/ 4086631 w 7319534"/>
              <a:gd name="connsiteY5" fmla="*/ 1607784 h 2270832"/>
              <a:gd name="connsiteX6" fmla="*/ 4125634 w 7319534"/>
              <a:gd name="connsiteY6" fmla="*/ 1594783 h 2270832"/>
              <a:gd name="connsiteX7" fmla="*/ 4576334 w 7319534"/>
              <a:gd name="connsiteY7" fmla="*/ 1456106 h 2270832"/>
              <a:gd name="connsiteX8" fmla="*/ 4940360 w 7319534"/>
              <a:gd name="connsiteY8" fmla="*/ 1360766 h 2270832"/>
              <a:gd name="connsiteX9" fmla="*/ 5495067 w 7319534"/>
              <a:gd name="connsiteY9" fmla="*/ 1074745 h 2270832"/>
              <a:gd name="connsiteX10" fmla="*/ 6409467 w 7319534"/>
              <a:gd name="connsiteY10" fmla="*/ 849395 h 2270832"/>
              <a:gd name="connsiteX11" fmla="*/ 7319534 w 7319534"/>
              <a:gd name="connsiteY11" fmla="*/ 264353 h 2270832"/>
              <a:gd name="connsiteX12" fmla="*/ 7319534 w 7319534"/>
              <a:gd name="connsiteY12" fmla="*/ 0 h 2270832"/>
              <a:gd name="connsiteX13" fmla="*/ 6409467 w 7319534"/>
              <a:gd name="connsiteY13" fmla="*/ 589376 h 2270832"/>
              <a:gd name="connsiteX14" fmla="*/ 5490734 w 7319534"/>
              <a:gd name="connsiteY14" fmla="*/ 845062 h 2270832"/>
              <a:gd name="connsiteX15" fmla="*/ 4580667 w 7319534"/>
              <a:gd name="connsiteY15" fmla="*/ 1265426 h 2270832"/>
              <a:gd name="connsiteX16" fmla="*/ 2734533 w 7319534"/>
              <a:gd name="connsiteY16" fmla="*/ 1690123 h 2270832"/>
              <a:gd name="connsiteX17" fmla="*/ 1847912 w 7319534"/>
              <a:gd name="connsiteY17" fmla="*/ 1583021 h 2270832"/>
              <a:gd name="connsiteX18" fmla="*/ 929179 w 7319534"/>
              <a:gd name="connsiteY18" fmla="*/ 1758199 h 2270832"/>
              <a:gd name="connsiteX19" fmla="*/ 19965 w 7319534"/>
              <a:gd name="connsiteY19" fmla="*/ 1956596 h 2270832"/>
              <a:gd name="connsiteX20" fmla="*/ 0 w 7319534"/>
              <a:gd name="connsiteY20" fmla="*/ 2270832 h 2270832"/>
              <a:gd name="connsiteX0" fmla="*/ 0 w 7319534"/>
              <a:gd name="connsiteY0" fmla="*/ 2270832 h 2270832"/>
              <a:gd name="connsiteX1" fmla="*/ 914400 w 7319534"/>
              <a:gd name="connsiteY1" fmla="*/ 2140823 h 2270832"/>
              <a:gd name="connsiteX2" fmla="*/ 1833134 w 7319534"/>
              <a:gd name="connsiteY2" fmla="*/ 1928474 h 2270832"/>
              <a:gd name="connsiteX3" fmla="*/ 2751867 w 7319534"/>
              <a:gd name="connsiteY3" fmla="*/ 1885137 h 2270832"/>
              <a:gd name="connsiteX4" fmla="*/ 3670601 w 7319534"/>
              <a:gd name="connsiteY4" fmla="*/ 1694457 h 2270832"/>
              <a:gd name="connsiteX5" fmla="*/ 4086631 w 7319534"/>
              <a:gd name="connsiteY5" fmla="*/ 1607784 h 2270832"/>
              <a:gd name="connsiteX6" fmla="*/ 4125634 w 7319534"/>
              <a:gd name="connsiteY6" fmla="*/ 1594783 h 2270832"/>
              <a:gd name="connsiteX7" fmla="*/ 4576334 w 7319534"/>
              <a:gd name="connsiteY7" fmla="*/ 1456106 h 2270832"/>
              <a:gd name="connsiteX8" fmla="*/ 4940360 w 7319534"/>
              <a:gd name="connsiteY8" fmla="*/ 1360766 h 2270832"/>
              <a:gd name="connsiteX9" fmla="*/ 5495067 w 7319534"/>
              <a:gd name="connsiteY9" fmla="*/ 1074745 h 2270832"/>
              <a:gd name="connsiteX10" fmla="*/ 6409467 w 7319534"/>
              <a:gd name="connsiteY10" fmla="*/ 849395 h 2270832"/>
              <a:gd name="connsiteX11" fmla="*/ 7319534 w 7319534"/>
              <a:gd name="connsiteY11" fmla="*/ 264353 h 2270832"/>
              <a:gd name="connsiteX12" fmla="*/ 7319534 w 7319534"/>
              <a:gd name="connsiteY12" fmla="*/ 0 h 2270832"/>
              <a:gd name="connsiteX13" fmla="*/ 6409467 w 7319534"/>
              <a:gd name="connsiteY13" fmla="*/ 589376 h 2270832"/>
              <a:gd name="connsiteX14" fmla="*/ 5490734 w 7319534"/>
              <a:gd name="connsiteY14" fmla="*/ 845062 h 2270832"/>
              <a:gd name="connsiteX15" fmla="*/ 4580667 w 7319534"/>
              <a:gd name="connsiteY15" fmla="*/ 1265426 h 2270832"/>
              <a:gd name="connsiteX16" fmla="*/ 2742348 w 7319534"/>
              <a:gd name="connsiteY16" fmla="*/ 1417604 h 2270832"/>
              <a:gd name="connsiteX17" fmla="*/ 1847912 w 7319534"/>
              <a:gd name="connsiteY17" fmla="*/ 1583021 h 2270832"/>
              <a:gd name="connsiteX18" fmla="*/ 929179 w 7319534"/>
              <a:gd name="connsiteY18" fmla="*/ 1758199 h 2270832"/>
              <a:gd name="connsiteX19" fmla="*/ 19965 w 7319534"/>
              <a:gd name="connsiteY19" fmla="*/ 1956596 h 2270832"/>
              <a:gd name="connsiteX20" fmla="*/ 0 w 7319534"/>
              <a:gd name="connsiteY20" fmla="*/ 2270832 h 2270832"/>
              <a:gd name="connsiteX0" fmla="*/ 0 w 7319534"/>
              <a:gd name="connsiteY0" fmla="*/ 2270832 h 2270832"/>
              <a:gd name="connsiteX1" fmla="*/ 914400 w 7319534"/>
              <a:gd name="connsiteY1" fmla="*/ 2140823 h 2270832"/>
              <a:gd name="connsiteX2" fmla="*/ 1833134 w 7319534"/>
              <a:gd name="connsiteY2" fmla="*/ 1928474 h 2270832"/>
              <a:gd name="connsiteX3" fmla="*/ 2751867 w 7319534"/>
              <a:gd name="connsiteY3" fmla="*/ 1885137 h 2270832"/>
              <a:gd name="connsiteX4" fmla="*/ 3670601 w 7319534"/>
              <a:gd name="connsiteY4" fmla="*/ 1694457 h 2270832"/>
              <a:gd name="connsiteX5" fmla="*/ 4086631 w 7319534"/>
              <a:gd name="connsiteY5" fmla="*/ 1607784 h 2270832"/>
              <a:gd name="connsiteX6" fmla="*/ 4125634 w 7319534"/>
              <a:gd name="connsiteY6" fmla="*/ 1594783 h 2270832"/>
              <a:gd name="connsiteX7" fmla="*/ 4576334 w 7319534"/>
              <a:gd name="connsiteY7" fmla="*/ 1456106 h 2270832"/>
              <a:gd name="connsiteX8" fmla="*/ 4940360 w 7319534"/>
              <a:gd name="connsiteY8" fmla="*/ 1360766 h 2270832"/>
              <a:gd name="connsiteX9" fmla="*/ 5495067 w 7319534"/>
              <a:gd name="connsiteY9" fmla="*/ 1074745 h 2270832"/>
              <a:gd name="connsiteX10" fmla="*/ 6409467 w 7319534"/>
              <a:gd name="connsiteY10" fmla="*/ 849395 h 2270832"/>
              <a:gd name="connsiteX11" fmla="*/ 7319534 w 7319534"/>
              <a:gd name="connsiteY11" fmla="*/ 264353 h 2270832"/>
              <a:gd name="connsiteX12" fmla="*/ 7319534 w 7319534"/>
              <a:gd name="connsiteY12" fmla="*/ 0 h 2270832"/>
              <a:gd name="connsiteX13" fmla="*/ 6409467 w 7319534"/>
              <a:gd name="connsiteY13" fmla="*/ 589376 h 2270832"/>
              <a:gd name="connsiteX14" fmla="*/ 5490734 w 7319534"/>
              <a:gd name="connsiteY14" fmla="*/ 845062 h 2270832"/>
              <a:gd name="connsiteX15" fmla="*/ 4588483 w 7319534"/>
              <a:gd name="connsiteY15" fmla="*/ 1086342 h 2270832"/>
              <a:gd name="connsiteX16" fmla="*/ 2742348 w 7319534"/>
              <a:gd name="connsiteY16" fmla="*/ 1417604 h 2270832"/>
              <a:gd name="connsiteX17" fmla="*/ 1847912 w 7319534"/>
              <a:gd name="connsiteY17" fmla="*/ 1583021 h 2270832"/>
              <a:gd name="connsiteX18" fmla="*/ 929179 w 7319534"/>
              <a:gd name="connsiteY18" fmla="*/ 1758199 h 2270832"/>
              <a:gd name="connsiteX19" fmla="*/ 19965 w 7319534"/>
              <a:gd name="connsiteY19" fmla="*/ 1956596 h 2270832"/>
              <a:gd name="connsiteX20" fmla="*/ 0 w 7319534"/>
              <a:gd name="connsiteY20" fmla="*/ 2270832 h 2270832"/>
              <a:gd name="connsiteX0" fmla="*/ 0 w 7319534"/>
              <a:gd name="connsiteY0" fmla="*/ 2270832 h 2270832"/>
              <a:gd name="connsiteX1" fmla="*/ 914400 w 7319534"/>
              <a:gd name="connsiteY1" fmla="*/ 2140823 h 2270832"/>
              <a:gd name="connsiteX2" fmla="*/ 1833134 w 7319534"/>
              <a:gd name="connsiteY2" fmla="*/ 1928474 h 2270832"/>
              <a:gd name="connsiteX3" fmla="*/ 2751867 w 7319534"/>
              <a:gd name="connsiteY3" fmla="*/ 1885137 h 2270832"/>
              <a:gd name="connsiteX4" fmla="*/ 3670601 w 7319534"/>
              <a:gd name="connsiteY4" fmla="*/ 1694457 h 2270832"/>
              <a:gd name="connsiteX5" fmla="*/ 4086631 w 7319534"/>
              <a:gd name="connsiteY5" fmla="*/ 1607784 h 2270832"/>
              <a:gd name="connsiteX6" fmla="*/ 4125634 w 7319534"/>
              <a:gd name="connsiteY6" fmla="*/ 1594783 h 2270832"/>
              <a:gd name="connsiteX7" fmla="*/ 4576334 w 7319534"/>
              <a:gd name="connsiteY7" fmla="*/ 1456106 h 2270832"/>
              <a:gd name="connsiteX8" fmla="*/ 4940360 w 7319534"/>
              <a:gd name="connsiteY8" fmla="*/ 1360766 h 2270832"/>
              <a:gd name="connsiteX9" fmla="*/ 5495067 w 7319534"/>
              <a:gd name="connsiteY9" fmla="*/ 1074745 h 2270832"/>
              <a:gd name="connsiteX10" fmla="*/ 6409467 w 7319534"/>
              <a:gd name="connsiteY10" fmla="*/ 849395 h 2270832"/>
              <a:gd name="connsiteX11" fmla="*/ 7319534 w 7319534"/>
              <a:gd name="connsiteY11" fmla="*/ 264353 h 2270832"/>
              <a:gd name="connsiteX12" fmla="*/ 7319534 w 7319534"/>
              <a:gd name="connsiteY12" fmla="*/ 0 h 2270832"/>
              <a:gd name="connsiteX13" fmla="*/ 6409467 w 7319534"/>
              <a:gd name="connsiteY13" fmla="*/ 589376 h 2270832"/>
              <a:gd name="connsiteX14" fmla="*/ 5490734 w 7319534"/>
              <a:gd name="connsiteY14" fmla="*/ 704909 h 2270832"/>
              <a:gd name="connsiteX15" fmla="*/ 4588483 w 7319534"/>
              <a:gd name="connsiteY15" fmla="*/ 1086342 h 2270832"/>
              <a:gd name="connsiteX16" fmla="*/ 2742348 w 7319534"/>
              <a:gd name="connsiteY16" fmla="*/ 1417604 h 2270832"/>
              <a:gd name="connsiteX17" fmla="*/ 1847912 w 7319534"/>
              <a:gd name="connsiteY17" fmla="*/ 1583021 h 2270832"/>
              <a:gd name="connsiteX18" fmla="*/ 929179 w 7319534"/>
              <a:gd name="connsiteY18" fmla="*/ 1758199 h 2270832"/>
              <a:gd name="connsiteX19" fmla="*/ 19965 w 7319534"/>
              <a:gd name="connsiteY19" fmla="*/ 1956596 h 2270832"/>
              <a:gd name="connsiteX20" fmla="*/ 0 w 7319534"/>
              <a:gd name="connsiteY20" fmla="*/ 2270832 h 2270832"/>
              <a:gd name="connsiteX0" fmla="*/ 0 w 7319534"/>
              <a:gd name="connsiteY0" fmla="*/ 2270832 h 2270832"/>
              <a:gd name="connsiteX1" fmla="*/ 914400 w 7319534"/>
              <a:gd name="connsiteY1" fmla="*/ 2140823 h 2270832"/>
              <a:gd name="connsiteX2" fmla="*/ 1833134 w 7319534"/>
              <a:gd name="connsiteY2" fmla="*/ 1928474 h 2270832"/>
              <a:gd name="connsiteX3" fmla="*/ 2751867 w 7319534"/>
              <a:gd name="connsiteY3" fmla="*/ 1885137 h 2270832"/>
              <a:gd name="connsiteX4" fmla="*/ 3670601 w 7319534"/>
              <a:gd name="connsiteY4" fmla="*/ 1694457 h 2270832"/>
              <a:gd name="connsiteX5" fmla="*/ 4086631 w 7319534"/>
              <a:gd name="connsiteY5" fmla="*/ 1607784 h 2270832"/>
              <a:gd name="connsiteX6" fmla="*/ 4125634 w 7319534"/>
              <a:gd name="connsiteY6" fmla="*/ 1594783 h 2270832"/>
              <a:gd name="connsiteX7" fmla="*/ 4576334 w 7319534"/>
              <a:gd name="connsiteY7" fmla="*/ 1456106 h 2270832"/>
              <a:gd name="connsiteX8" fmla="*/ 4940360 w 7319534"/>
              <a:gd name="connsiteY8" fmla="*/ 1360766 h 2270832"/>
              <a:gd name="connsiteX9" fmla="*/ 5495067 w 7319534"/>
              <a:gd name="connsiteY9" fmla="*/ 1074745 h 2270832"/>
              <a:gd name="connsiteX10" fmla="*/ 6409467 w 7319534"/>
              <a:gd name="connsiteY10" fmla="*/ 849395 h 2270832"/>
              <a:gd name="connsiteX11" fmla="*/ 7319534 w 7319534"/>
              <a:gd name="connsiteY11" fmla="*/ 264353 h 2270832"/>
              <a:gd name="connsiteX12" fmla="*/ 7319534 w 7319534"/>
              <a:gd name="connsiteY12" fmla="*/ 0 h 2270832"/>
              <a:gd name="connsiteX13" fmla="*/ 6409467 w 7319534"/>
              <a:gd name="connsiteY13" fmla="*/ 589376 h 2270832"/>
              <a:gd name="connsiteX14" fmla="*/ 5490734 w 7319534"/>
              <a:gd name="connsiteY14" fmla="*/ 704909 h 2270832"/>
              <a:gd name="connsiteX15" fmla="*/ 4588483 w 7319534"/>
              <a:gd name="connsiteY15" fmla="*/ 1086342 h 2270832"/>
              <a:gd name="connsiteX16" fmla="*/ 2734532 w 7319534"/>
              <a:gd name="connsiteY16" fmla="*/ 1511039 h 2270832"/>
              <a:gd name="connsiteX17" fmla="*/ 1847912 w 7319534"/>
              <a:gd name="connsiteY17" fmla="*/ 1583021 h 2270832"/>
              <a:gd name="connsiteX18" fmla="*/ 929179 w 7319534"/>
              <a:gd name="connsiteY18" fmla="*/ 1758199 h 2270832"/>
              <a:gd name="connsiteX19" fmla="*/ 19965 w 7319534"/>
              <a:gd name="connsiteY19" fmla="*/ 1956596 h 2270832"/>
              <a:gd name="connsiteX20" fmla="*/ 0 w 7319534"/>
              <a:gd name="connsiteY20" fmla="*/ 2270832 h 2270832"/>
              <a:gd name="connsiteX0" fmla="*/ 0 w 7319534"/>
              <a:gd name="connsiteY0" fmla="*/ 2270832 h 2270832"/>
              <a:gd name="connsiteX1" fmla="*/ 914400 w 7319534"/>
              <a:gd name="connsiteY1" fmla="*/ 2140823 h 2270832"/>
              <a:gd name="connsiteX2" fmla="*/ 1833134 w 7319534"/>
              <a:gd name="connsiteY2" fmla="*/ 1928474 h 2270832"/>
              <a:gd name="connsiteX3" fmla="*/ 2751867 w 7319534"/>
              <a:gd name="connsiteY3" fmla="*/ 1885137 h 2270832"/>
              <a:gd name="connsiteX4" fmla="*/ 3670601 w 7319534"/>
              <a:gd name="connsiteY4" fmla="*/ 1694457 h 2270832"/>
              <a:gd name="connsiteX5" fmla="*/ 4086631 w 7319534"/>
              <a:gd name="connsiteY5" fmla="*/ 1607784 h 2270832"/>
              <a:gd name="connsiteX6" fmla="*/ 4125634 w 7319534"/>
              <a:gd name="connsiteY6" fmla="*/ 1594783 h 2270832"/>
              <a:gd name="connsiteX7" fmla="*/ 4576334 w 7319534"/>
              <a:gd name="connsiteY7" fmla="*/ 1456106 h 2270832"/>
              <a:gd name="connsiteX8" fmla="*/ 4940360 w 7319534"/>
              <a:gd name="connsiteY8" fmla="*/ 1360766 h 2270832"/>
              <a:gd name="connsiteX9" fmla="*/ 5495067 w 7319534"/>
              <a:gd name="connsiteY9" fmla="*/ 1074745 h 2270832"/>
              <a:gd name="connsiteX10" fmla="*/ 6409467 w 7319534"/>
              <a:gd name="connsiteY10" fmla="*/ 849395 h 2270832"/>
              <a:gd name="connsiteX11" fmla="*/ 7319534 w 7319534"/>
              <a:gd name="connsiteY11" fmla="*/ 264353 h 2270832"/>
              <a:gd name="connsiteX12" fmla="*/ 7319534 w 7319534"/>
              <a:gd name="connsiteY12" fmla="*/ 0 h 2270832"/>
              <a:gd name="connsiteX13" fmla="*/ 6409467 w 7319534"/>
              <a:gd name="connsiteY13" fmla="*/ 589376 h 2270832"/>
              <a:gd name="connsiteX14" fmla="*/ 5490734 w 7319534"/>
              <a:gd name="connsiteY14" fmla="*/ 704909 h 2270832"/>
              <a:gd name="connsiteX15" fmla="*/ 4588483 w 7319534"/>
              <a:gd name="connsiteY15" fmla="*/ 1086342 h 2270832"/>
              <a:gd name="connsiteX16" fmla="*/ 2734532 w 7319534"/>
              <a:gd name="connsiteY16" fmla="*/ 1511039 h 2270832"/>
              <a:gd name="connsiteX17" fmla="*/ 1832281 w 7319534"/>
              <a:gd name="connsiteY17" fmla="*/ 1559663 h 2270832"/>
              <a:gd name="connsiteX18" fmla="*/ 929179 w 7319534"/>
              <a:gd name="connsiteY18" fmla="*/ 1758199 h 2270832"/>
              <a:gd name="connsiteX19" fmla="*/ 19965 w 7319534"/>
              <a:gd name="connsiteY19" fmla="*/ 1956596 h 2270832"/>
              <a:gd name="connsiteX20" fmla="*/ 0 w 7319534"/>
              <a:gd name="connsiteY20" fmla="*/ 2270832 h 2270832"/>
              <a:gd name="connsiteX0" fmla="*/ 0 w 7319534"/>
              <a:gd name="connsiteY0" fmla="*/ 2270832 h 2270832"/>
              <a:gd name="connsiteX1" fmla="*/ 914400 w 7319534"/>
              <a:gd name="connsiteY1" fmla="*/ 2140823 h 2270832"/>
              <a:gd name="connsiteX2" fmla="*/ 1833134 w 7319534"/>
              <a:gd name="connsiteY2" fmla="*/ 1928474 h 2270832"/>
              <a:gd name="connsiteX3" fmla="*/ 2751867 w 7319534"/>
              <a:gd name="connsiteY3" fmla="*/ 1885137 h 2270832"/>
              <a:gd name="connsiteX4" fmla="*/ 3670601 w 7319534"/>
              <a:gd name="connsiteY4" fmla="*/ 1694457 h 2270832"/>
              <a:gd name="connsiteX5" fmla="*/ 4086631 w 7319534"/>
              <a:gd name="connsiteY5" fmla="*/ 1607784 h 2270832"/>
              <a:gd name="connsiteX6" fmla="*/ 4125634 w 7319534"/>
              <a:gd name="connsiteY6" fmla="*/ 1594783 h 2270832"/>
              <a:gd name="connsiteX7" fmla="*/ 4576334 w 7319534"/>
              <a:gd name="connsiteY7" fmla="*/ 1456106 h 2270832"/>
              <a:gd name="connsiteX8" fmla="*/ 4940360 w 7319534"/>
              <a:gd name="connsiteY8" fmla="*/ 1360766 h 2270832"/>
              <a:gd name="connsiteX9" fmla="*/ 5495067 w 7319534"/>
              <a:gd name="connsiteY9" fmla="*/ 1074745 h 2270832"/>
              <a:gd name="connsiteX10" fmla="*/ 6409467 w 7319534"/>
              <a:gd name="connsiteY10" fmla="*/ 849395 h 2270832"/>
              <a:gd name="connsiteX11" fmla="*/ 7319534 w 7319534"/>
              <a:gd name="connsiteY11" fmla="*/ 264353 h 2270832"/>
              <a:gd name="connsiteX12" fmla="*/ 7319534 w 7319534"/>
              <a:gd name="connsiteY12" fmla="*/ 0 h 2270832"/>
              <a:gd name="connsiteX13" fmla="*/ 6409467 w 7319534"/>
              <a:gd name="connsiteY13" fmla="*/ 589376 h 2270832"/>
              <a:gd name="connsiteX14" fmla="*/ 5490734 w 7319534"/>
              <a:gd name="connsiteY14" fmla="*/ 689336 h 2270832"/>
              <a:gd name="connsiteX15" fmla="*/ 4588483 w 7319534"/>
              <a:gd name="connsiteY15" fmla="*/ 1086342 h 2270832"/>
              <a:gd name="connsiteX16" fmla="*/ 2734532 w 7319534"/>
              <a:gd name="connsiteY16" fmla="*/ 1511039 h 2270832"/>
              <a:gd name="connsiteX17" fmla="*/ 1832281 w 7319534"/>
              <a:gd name="connsiteY17" fmla="*/ 1559663 h 2270832"/>
              <a:gd name="connsiteX18" fmla="*/ 929179 w 7319534"/>
              <a:gd name="connsiteY18" fmla="*/ 1758199 h 2270832"/>
              <a:gd name="connsiteX19" fmla="*/ 19965 w 7319534"/>
              <a:gd name="connsiteY19" fmla="*/ 1956596 h 2270832"/>
              <a:gd name="connsiteX20" fmla="*/ 0 w 7319534"/>
              <a:gd name="connsiteY20" fmla="*/ 2270832 h 2270832"/>
              <a:gd name="connsiteX0" fmla="*/ 0 w 7319534"/>
              <a:gd name="connsiteY0" fmla="*/ 2270832 h 2270832"/>
              <a:gd name="connsiteX1" fmla="*/ 914400 w 7319534"/>
              <a:gd name="connsiteY1" fmla="*/ 2140823 h 2270832"/>
              <a:gd name="connsiteX2" fmla="*/ 1833134 w 7319534"/>
              <a:gd name="connsiteY2" fmla="*/ 1928474 h 2270832"/>
              <a:gd name="connsiteX3" fmla="*/ 2751867 w 7319534"/>
              <a:gd name="connsiteY3" fmla="*/ 1885137 h 2270832"/>
              <a:gd name="connsiteX4" fmla="*/ 3670601 w 7319534"/>
              <a:gd name="connsiteY4" fmla="*/ 1694457 h 2270832"/>
              <a:gd name="connsiteX5" fmla="*/ 4086631 w 7319534"/>
              <a:gd name="connsiteY5" fmla="*/ 1607784 h 2270832"/>
              <a:gd name="connsiteX6" fmla="*/ 4125634 w 7319534"/>
              <a:gd name="connsiteY6" fmla="*/ 1594783 h 2270832"/>
              <a:gd name="connsiteX7" fmla="*/ 4576334 w 7319534"/>
              <a:gd name="connsiteY7" fmla="*/ 1456106 h 2270832"/>
              <a:gd name="connsiteX8" fmla="*/ 4940360 w 7319534"/>
              <a:gd name="connsiteY8" fmla="*/ 1360766 h 2270832"/>
              <a:gd name="connsiteX9" fmla="*/ 5495067 w 7319534"/>
              <a:gd name="connsiteY9" fmla="*/ 1074745 h 2270832"/>
              <a:gd name="connsiteX10" fmla="*/ 6409467 w 7319534"/>
              <a:gd name="connsiteY10" fmla="*/ 849395 h 2270832"/>
              <a:gd name="connsiteX11" fmla="*/ 7319534 w 7319534"/>
              <a:gd name="connsiteY11" fmla="*/ 264353 h 2270832"/>
              <a:gd name="connsiteX12" fmla="*/ 7319534 w 7319534"/>
              <a:gd name="connsiteY12" fmla="*/ 0 h 2270832"/>
              <a:gd name="connsiteX13" fmla="*/ 6401651 w 7319534"/>
              <a:gd name="connsiteY13" fmla="*/ 495940 h 2270832"/>
              <a:gd name="connsiteX14" fmla="*/ 5490734 w 7319534"/>
              <a:gd name="connsiteY14" fmla="*/ 689336 h 2270832"/>
              <a:gd name="connsiteX15" fmla="*/ 4588483 w 7319534"/>
              <a:gd name="connsiteY15" fmla="*/ 1086342 h 2270832"/>
              <a:gd name="connsiteX16" fmla="*/ 2734532 w 7319534"/>
              <a:gd name="connsiteY16" fmla="*/ 1511039 h 2270832"/>
              <a:gd name="connsiteX17" fmla="*/ 1832281 w 7319534"/>
              <a:gd name="connsiteY17" fmla="*/ 1559663 h 2270832"/>
              <a:gd name="connsiteX18" fmla="*/ 929179 w 7319534"/>
              <a:gd name="connsiteY18" fmla="*/ 1758199 h 2270832"/>
              <a:gd name="connsiteX19" fmla="*/ 19965 w 7319534"/>
              <a:gd name="connsiteY19" fmla="*/ 1956596 h 2270832"/>
              <a:gd name="connsiteX20" fmla="*/ 0 w 7319534"/>
              <a:gd name="connsiteY20" fmla="*/ 2270832 h 2270832"/>
              <a:gd name="connsiteX0" fmla="*/ 0 w 7319534"/>
              <a:gd name="connsiteY0" fmla="*/ 2418772 h 2418772"/>
              <a:gd name="connsiteX1" fmla="*/ 914400 w 7319534"/>
              <a:gd name="connsiteY1" fmla="*/ 2288763 h 2418772"/>
              <a:gd name="connsiteX2" fmla="*/ 1833134 w 7319534"/>
              <a:gd name="connsiteY2" fmla="*/ 2076414 h 2418772"/>
              <a:gd name="connsiteX3" fmla="*/ 2751867 w 7319534"/>
              <a:gd name="connsiteY3" fmla="*/ 2033077 h 2418772"/>
              <a:gd name="connsiteX4" fmla="*/ 3670601 w 7319534"/>
              <a:gd name="connsiteY4" fmla="*/ 1842397 h 2418772"/>
              <a:gd name="connsiteX5" fmla="*/ 4086631 w 7319534"/>
              <a:gd name="connsiteY5" fmla="*/ 1755724 h 2418772"/>
              <a:gd name="connsiteX6" fmla="*/ 4125634 w 7319534"/>
              <a:gd name="connsiteY6" fmla="*/ 1742723 h 2418772"/>
              <a:gd name="connsiteX7" fmla="*/ 4576334 w 7319534"/>
              <a:gd name="connsiteY7" fmla="*/ 1604046 h 2418772"/>
              <a:gd name="connsiteX8" fmla="*/ 4940360 w 7319534"/>
              <a:gd name="connsiteY8" fmla="*/ 1508706 h 2418772"/>
              <a:gd name="connsiteX9" fmla="*/ 5495067 w 7319534"/>
              <a:gd name="connsiteY9" fmla="*/ 1222685 h 2418772"/>
              <a:gd name="connsiteX10" fmla="*/ 6409467 w 7319534"/>
              <a:gd name="connsiteY10" fmla="*/ 997335 h 2418772"/>
              <a:gd name="connsiteX11" fmla="*/ 7319534 w 7319534"/>
              <a:gd name="connsiteY11" fmla="*/ 412293 h 2418772"/>
              <a:gd name="connsiteX12" fmla="*/ 7319534 w 7319534"/>
              <a:gd name="connsiteY12" fmla="*/ 0 h 2418772"/>
              <a:gd name="connsiteX13" fmla="*/ 6401651 w 7319534"/>
              <a:gd name="connsiteY13" fmla="*/ 643880 h 2418772"/>
              <a:gd name="connsiteX14" fmla="*/ 5490734 w 7319534"/>
              <a:gd name="connsiteY14" fmla="*/ 837276 h 2418772"/>
              <a:gd name="connsiteX15" fmla="*/ 4588483 w 7319534"/>
              <a:gd name="connsiteY15" fmla="*/ 1234282 h 2418772"/>
              <a:gd name="connsiteX16" fmla="*/ 2734532 w 7319534"/>
              <a:gd name="connsiteY16" fmla="*/ 1658979 h 2418772"/>
              <a:gd name="connsiteX17" fmla="*/ 1832281 w 7319534"/>
              <a:gd name="connsiteY17" fmla="*/ 1707603 h 2418772"/>
              <a:gd name="connsiteX18" fmla="*/ 929179 w 7319534"/>
              <a:gd name="connsiteY18" fmla="*/ 1906139 h 2418772"/>
              <a:gd name="connsiteX19" fmla="*/ 19965 w 7319534"/>
              <a:gd name="connsiteY19" fmla="*/ 2104536 h 2418772"/>
              <a:gd name="connsiteX20" fmla="*/ 0 w 7319534"/>
              <a:gd name="connsiteY20" fmla="*/ 2418772 h 2418772"/>
              <a:gd name="connsiteX0" fmla="*/ 0 w 7319534"/>
              <a:gd name="connsiteY0" fmla="*/ 2418772 h 2418772"/>
              <a:gd name="connsiteX1" fmla="*/ 914400 w 7319534"/>
              <a:gd name="connsiteY1" fmla="*/ 2288763 h 2418772"/>
              <a:gd name="connsiteX2" fmla="*/ 1833134 w 7319534"/>
              <a:gd name="connsiteY2" fmla="*/ 2076414 h 2418772"/>
              <a:gd name="connsiteX3" fmla="*/ 2751867 w 7319534"/>
              <a:gd name="connsiteY3" fmla="*/ 2033077 h 2418772"/>
              <a:gd name="connsiteX4" fmla="*/ 3670601 w 7319534"/>
              <a:gd name="connsiteY4" fmla="*/ 1842397 h 2418772"/>
              <a:gd name="connsiteX5" fmla="*/ 4086631 w 7319534"/>
              <a:gd name="connsiteY5" fmla="*/ 1755724 h 2418772"/>
              <a:gd name="connsiteX6" fmla="*/ 4125634 w 7319534"/>
              <a:gd name="connsiteY6" fmla="*/ 1742723 h 2418772"/>
              <a:gd name="connsiteX7" fmla="*/ 4576334 w 7319534"/>
              <a:gd name="connsiteY7" fmla="*/ 1604046 h 2418772"/>
              <a:gd name="connsiteX8" fmla="*/ 4940360 w 7319534"/>
              <a:gd name="connsiteY8" fmla="*/ 1508706 h 2418772"/>
              <a:gd name="connsiteX9" fmla="*/ 5495067 w 7319534"/>
              <a:gd name="connsiteY9" fmla="*/ 1222685 h 2418772"/>
              <a:gd name="connsiteX10" fmla="*/ 6409467 w 7319534"/>
              <a:gd name="connsiteY10" fmla="*/ 997335 h 2418772"/>
              <a:gd name="connsiteX11" fmla="*/ 7319534 w 7319534"/>
              <a:gd name="connsiteY11" fmla="*/ 412293 h 2418772"/>
              <a:gd name="connsiteX12" fmla="*/ 7319534 w 7319534"/>
              <a:gd name="connsiteY12" fmla="*/ 0 h 2418772"/>
              <a:gd name="connsiteX13" fmla="*/ 6401651 w 7319534"/>
              <a:gd name="connsiteY13" fmla="*/ 643880 h 2418772"/>
              <a:gd name="connsiteX14" fmla="*/ 5490734 w 7319534"/>
              <a:gd name="connsiteY14" fmla="*/ 837276 h 2418772"/>
              <a:gd name="connsiteX15" fmla="*/ 4588483 w 7319534"/>
              <a:gd name="connsiteY15" fmla="*/ 1234282 h 2418772"/>
              <a:gd name="connsiteX16" fmla="*/ 2734532 w 7319534"/>
              <a:gd name="connsiteY16" fmla="*/ 1658979 h 2418772"/>
              <a:gd name="connsiteX17" fmla="*/ 1832281 w 7319534"/>
              <a:gd name="connsiteY17" fmla="*/ 1707603 h 2418772"/>
              <a:gd name="connsiteX18" fmla="*/ 929179 w 7319534"/>
              <a:gd name="connsiteY18" fmla="*/ 1929498 h 2418772"/>
              <a:gd name="connsiteX19" fmla="*/ 19965 w 7319534"/>
              <a:gd name="connsiteY19" fmla="*/ 2104536 h 2418772"/>
              <a:gd name="connsiteX20" fmla="*/ 0 w 7319534"/>
              <a:gd name="connsiteY20" fmla="*/ 2418772 h 2418772"/>
              <a:gd name="connsiteX0" fmla="*/ 0 w 7319534"/>
              <a:gd name="connsiteY0" fmla="*/ 2418772 h 2418772"/>
              <a:gd name="connsiteX1" fmla="*/ 914400 w 7319534"/>
              <a:gd name="connsiteY1" fmla="*/ 2288763 h 2418772"/>
              <a:gd name="connsiteX2" fmla="*/ 1833134 w 7319534"/>
              <a:gd name="connsiteY2" fmla="*/ 2076414 h 2418772"/>
              <a:gd name="connsiteX3" fmla="*/ 2751867 w 7319534"/>
              <a:gd name="connsiteY3" fmla="*/ 2033077 h 2418772"/>
              <a:gd name="connsiteX4" fmla="*/ 3670601 w 7319534"/>
              <a:gd name="connsiteY4" fmla="*/ 1842397 h 2418772"/>
              <a:gd name="connsiteX5" fmla="*/ 4086631 w 7319534"/>
              <a:gd name="connsiteY5" fmla="*/ 1755724 h 2418772"/>
              <a:gd name="connsiteX6" fmla="*/ 4125634 w 7319534"/>
              <a:gd name="connsiteY6" fmla="*/ 1742723 h 2418772"/>
              <a:gd name="connsiteX7" fmla="*/ 4576334 w 7319534"/>
              <a:gd name="connsiteY7" fmla="*/ 1604046 h 2418772"/>
              <a:gd name="connsiteX8" fmla="*/ 4940360 w 7319534"/>
              <a:gd name="connsiteY8" fmla="*/ 1508706 h 2418772"/>
              <a:gd name="connsiteX9" fmla="*/ 5495067 w 7319534"/>
              <a:gd name="connsiteY9" fmla="*/ 1222685 h 2418772"/>
              <a:gd name="connsiteX10" fmla="*/ 6409467 w 7319534"/>
              <a:gd name="connsiteY10" fmla="*/ 997335 h 2418772"/>
              <a:gd name="connsiteX11" fmla="*/ 7319534 w 7319534"/>
              <a:gd name="connsiteY11" fmla="*/ 412293 h 2418772"/>
              <a:gd name="connsiteX12" fmla="*/ 7319534 w 7319534"/>
              <a:gd name="connsiteY12" fmla="*/ 0 h 2418772"/>
              <a:gd name="connsiteX13" fmla="*/ 6401651 w 7319534"/>
              <a:gd name="connsiteY13" fmla="*/ 643880 h 2418772"/>
              <a:gd name="connsiteX14" fmla="*/ 5490734 w 7319534"/>
              <a:gd name="connsiteY14" fmla="*/ 837276 h 2418772"/>
              <a:gd name="connsiteX15" fmla="*/ 4588483 w 7319534"/>
              <a:gd name="connsiteY15" fmla="*/ 1234282 h 2418772"/>
              <a:gd name="connsiteX16" fmla="*/ 2742348 w 7319534"/>
              <a:gd name="connsiteY16" fmla="*/ 1635621 h 2418772"/>
              <a:gd name="connsiteX17" fmla="*/ 1832281 w 7319534"/>
              <a:gd name="connsiteY17" fmla="*/ 1707603 h 2418772"/>
              <a:gd name="connsiteX18" fmla="*/ 929179 w 7319534"/>
              <a:gd name="connsiteY18" fmla="*/ 1929498 h 2418772"/>
              <a:gd name="connsiteX19" fmla="*/ 19965 w 7319534"/>
              <a:gd name="connsiteY19" fmla="*/ 2104536 h 2418772"/>
              <a:gd name="connsiteX20" fmla="*/ 0 w 7319534"/>
              <a:gd name="connsiteY20" fmla="*/ 2418772 h 2418772"/>
              <a:gd name="connsiteX0" fmla="*/ 0 w 7319534"/>
              <a:gd name="connsiteY0" fmla="*/ 2418772 h 2418772"/>
              <a:gd name="connsiteX1" fmla="*/ 914400 w 7319534"/>
              <a:gd name="connsiteY1" fmla="*/ 2288763 h 2418772"/>
              <a:gd name="connsiteX2" fmla="*/ 1833134 w 7319534"/>
              <a:gd name="connsiteY2" fmla="*/ 2076414 h 2418772"/>
              <a:gd name="connsiteX3" fmla="*/ 2751867 w 7319534"/>
              <a:gd name="connsiteY3" fmla="*/ 2033077 h 2418772"/>
              <a:gd name="connsiteX4" fmla="*/ 3670601 w 7319534"/>
              <a:gd name="connsiteY4" fmla="*/ 1842397 h 2418772"/>
              <a:gd name="connsiteX5" fmla="*/ 4086631 w 7319534"/>
              <a:gd name="connsiteY5" fmla="*/ 1755724 h 2418772"/>
              <a:gd name="connsiteX6" fmla="*/ 4125634 w 7319534"/>
              <a:gd name="connsiteY6" fmla="*/ 1742723 h 2418772"/>
              <a:gd name="connsiteX7" fmla="*/ 4576334 w 7319534"/>
              <a:gd name="connsiteY7" fmla="*/ 1604046 h 2418772"/>
              <a:gd name="connsiteX8" fmla="*/ 4940360 w 7319534"/>
              <a:gd name="connsiteY8" fmla="*/ 1508706 h 2418772"/>
              <a:gd name="connsiteX9" fmla="*/ 5495067 w 7319534"/>
              <a:gd name="connsiteY9" fmla="*/ 1222685 h 2418772"/>
              <a:gd name="connsiteX10" fmla="*/ 6409467 w 7319534"/>
              <a:gd name="connsiteY10" fmla="*/ 997335 h 2418772"/>
              <a:gd name="connsiteX11" fmla="*/ 7319534 w 7319534"/>
              <a:gd name="connsiteY11" fmla="*/ 412293 h 2418772"/>
              <a:gd name="connsiteX12" fmla="*/ 7319534 w 7319534"/>
              <a:gd name="connsiteY12" fmla="*/ 0 h 2418772"/>
              <a:gd name="connsiteX13" fmla="*/ 6417282 w 7319534"/>
              <a:gd name="connsiteY13" fmla="*/ 604949 h 2418772"/>
              <a:gd name="connsiteX14" fmla="*/ 5490734 w 7319534"/>
              <a:gd name="connsiteY14" fmla="*/ 837276 h 2418772"/>
              <a:gd name="connsiteX15" fmla="*/ 4588483 w 7319534"/>
              <a:gd name="connsiteY15" fmla="*/ 1234282 h 2418772"/>
              <a:gd name="connsiteX16" fmla="*/ 2742348 w 7319534"/>
              <a:gd name="connsiteY16" fmla="*/ 1635621 h 2418772"/>
              <a:gd name="connsiteX17" fmla="*/ 1832281 w 7319534"/>
              <a:gd name="connsiteY17" fmla="*/ 1707603 h 2418772"/>
              <a:gd name="connsiteX18" fmla="*/ 929179 w 7319534"/>
              <a:gd name="connsiteY18" fmla="*/ 1929498 h 2418772"/>
              <a:gd name="connsiteX19" fmla="*/ 19965 w 7319534"/>
              <a:gd name="connsiteY19" fmla="*/ 2104536 h 2418772"/>
              <a:gd name="connsiteX20" fmla="*/ 0 w 7319534"/>
              <a:gd name="connsiteY20" fmla="*/ 2418772 h 2418772"/>
              <a:gd name="connsiteX0" fmla="*/ 0 w 7319534"/>
              <a:gd name="connsiteY0" fmla="*/ 2457703 h 2457703"/>
              <a:gd name="connsiteX1" fmla="*/ 914400 w 7319534"/>
              <a:gd name="connsiteY1" fmla="*/ 2327694 h 2457703"/>
              <a:gd name="connsiteX2" fmla="*/ 1833134 w 7319534"/>
              <a:gd name="connsiteY2" fmla="*/ 2115345 h 2457703"/>
              <a:gd name="connsiteX3" fmla="*/ 2751867 w 7319534"/>
              <a:gd name="connsiteY3" fmla="*/ 2072008 h 2457703"/>
              <a:gd name="connsiteX4" fmla="*/ 3670601 w 7319534"/>
              <a:gd name="connsiteY4" fmla="*/ 1881328 h 2457703"/>
              <a:gd name="connsiteX5" fmla="*/ 4086631 w 7319534"/>
              <a:gd name="connsiteY5" fmla="*/ 1794655 h 2457703"/>
              <a:gd name="connsiteX6" fmla="*/ 4125634 w 7319534"/>
              <a:gd name="connsiteY6" fmla="*/ 1781654 h 2457703"/>
              <a:gd name="connsiteX7" fmla="*/ 4576334 w 7319534"/>
              <a:gd name="connsiteY7" fmla="*/ 1642977 h 2457703"/>
              <a:gd name="connsiteX8" fmla="*/ 4940360 w 7319534"/>
              <a:gd name="connsiteY8" fmla="*/ 1547637 h 2457703"/>
              <a:gd name="connsiteX9" fmla="*/ 5495067 w 7319534"/>
              <a:gd name="connsiteY9" fmla="*/ 1261616 h 2457703"/>
              <a:gd name="connsiteX10" fmla="*/ 6409467 w 7319534"/>
              <a:gd name="connsiteY10" fmla="*/ 1036266 h 2457703"/>
              <a:gd name="connsiteX11" fmla="*/ 7319534 w 7319534"/>
              <a:gd name="connsiteY11" fmla="*/ 451224 h 2457703"/>
              <a:gd name="connsiteX12" fmla="*/ 7319534 w 7319534"/>
              <a:gd name="connsiteY12" fmla="*/ 0 h 2457703"/>
              <a:gd name="connsiteX13" fmla="*/ 6417282 w 7319534"/>
              <a:gd name="connsiteY13" fmla="*/ 643880 h 2457703"/>
              <a:gd name="connsiteX14" fmla="*/ 5490734 w 7319534"/>
              <a:gd name="connsiteY14" fmla="*/ 876207 h 2457703"/>
              <a:gd name="connsiteX15" fmla="*/ 4588483 w 7319534"/>
              <a:gd name="connsiteY15" fmla="*/ 1273213 h 2457703"/>
              <a:gd name="connsiteX16" fmla="*/ 2742348 w 7319534"/>
              <a:gd name="connsiteY16" fmla="*/ 1674552 h 2457703"/>
              <a:gd name="connsiteX17" fmla="*/ 1832281 w 7319534"/>
              <a:gd name="connsiteY17" fmla="*/ 1746534 h 2457703"/>
              <a:gd name="connsiteX18" fmla="*/ 929179 w 7319534"/>
              <a:gd name="connsiteY18" fmla="*/ 1968429 h 2457703"/>
              <a:gd name="connsiteX19" fmla="*/ 19965 w 7319534"/>
              <a:gd name="connsiteY19" fmla="*/ 2143467 h 2457703"/>
              <a:gd name="connsiteX20" fmla="*/ 0 w 7319534"/>
              <a:gd name="connsiteY20" fmla="*/ 2457703 h 2457703"/>
              <a:gd name="connsiteX0" fmla="*/ 0 w 7327350"/>
              <a:gd name="connsiteY0" fmla="*/ 2496634 h 2496634"/>
              <a:gd name="connsiteX1" fmla="*/ 914400 w 7327350"/>
              <a:gd name="connsiteY1" fmla="*/ 2366625 h 2496634"/>
              <a:gd name="connsiteX2" fmla="*/ 1833134 w 7327350"/>
              <a:gd name="connsiteY2" fmla="*/ 2154276 h 2496634"/>
              <a:gd name="connsiteX3" fmla="*/ 2751867 w 7327350"/>
              <a:gd name="connsiteY3" fmla="*/ 2110939 h 2496634"/>
              <a:gd name="connsiteX4" fmla="*/ 3670601 w 7327350"/>
              <a:gd name="connsiteY4" fmla="*/ 1920259 h 2496634"/>
              <a:gd name="connsiteX5" fmla="*/ 4086631 w 7327350"/>
              <a:gd name="connsiteY5" fmla="*/ 1833586 h 2496634"/>
              <a:gd name="connsiteX6" fmla="*/ 4125634 w 7327350"/>
              <a:gd name="connsiteY6" fmla="*/ 1820585 h 2496634"/>
              <a:gd name="connsiteX7" fmla="*/ 4576334 w 7327350"/>
              <a:gd name="connsiteY7" fmla="*/ 1681908 h 2496634"/>
              <a:gd name="connsiteX8" fmla="*/ 4940360 w 7327350"/>
              <a:gd name="connsiteY8" fmla="*/ 1586568 h 2496634"/>
              <a:gd name="connsiteX9" fmla="*/ 5495067 w 7327350"/>
              <a:gd name="connsiteY9" fmla="*/ 1300547 h 2496634"/>
              <a:gd name="connsiteX10" fmla="*/ 6409467 w 7327350"/>
              <a:gd name="connsiteY10" fmla="*/ 1075197 h 2496634"/>
              <a:gd name="connsiteX11" fmla="*/ 7319534 w 7327350"/>
              <a:gd name="connsiteY11" fmla="*/ 490155 h 2496634"/>
              <a:gd name="connsiteX12" fmla="*/ 7327350 w 7327350"/>
              <a:gd name="connsiteY12" fmla="*/ 0 h 2496634"/>
              <a:gd name="connsiteX13" fmla="*/ 6417282 w 7327350"/>
              <a:gd name="connsiteY13" fmla="*/ 682811 h 2496634"/>
              <a:gd name="connsiteX14" fmla="*/ 5490734 w 7327350"/>
              <a:gd name="connsiteY14" fmla="*/ 915138 h 2496634"/>
              <a:gd name="connsiteX15" fmla="*/ 4588483 w 7327350"/>
              <a:gd name="connsiteY15" fmla="*/ 1312144 h 2496634"/>
              <a:gd name="connsiteX16" fmla="*/ 2742348 w 7327350"/>
              <a:gd name="connsiteY16" fmla="*/ 1713483 h 2496634"/>
              <a:gd name="connsiteX17" fmla="*/ 1832281 w 7327350"/>
              <a:gd name="connsiteY17" fmla="*/ 1785465 h 2496634"/>
              <a:gd name="connsiteX18" fmla="*/ 929179 w 7327350"/>
              <a:gd name="connsiteY18" fmla="*/ 2007360 h 2496634"/>
              <a:gd name="connsiteX19" fmla="*/ 19965 w 7327350"/>
              <a:gd name="connsiteY19" fmla="*/ 2182398 h 2496634"/>
              <a:gd name="connsiteX20" fmla="*/ 0 w 7327350"/>
              <a:gd name="connsiteY20" fmla="*/ 2496634 h 2496634"/>
              <a:gd name="connsiteX0" fmla="*/ 0 w 7327350"/>
              <a:gd name="connsiteY0" fmla="*/ 2496634 h 2496634"/>
              <a:gd name="connsiteX1" fmla="*/ 914400 w 7327350"/>
              <a:gd name="connsiteY1" fmla="*/ 2366625 h 2496634"/>
              <a:gd name="connsiteX2" fmla="*/ 1833134 w 7327350"/>
              <a:gd name="connsiteY2" fmla="*/ 2154276 h 2496634"/>
              <a:gd name="connsiteX3" fmla="*/ 2751867 w 7327350"/>
              <a:gd name="connsiteY3" fmla="*/ 2110939 h 2496634"/>
              <a:gd name="connsiteX4" fmla="*/ 3670601 w 7327350"/>
              <a:gd name="connsiteY4" fmla="*/ 1920259 h 2496634"/>
              <a:gd name="connsiteX5" fmla="*/ 4086631 w 7327350"/>
              <a:gd name="connsiteY5" fmla="*/ 1833586 h 2496634"/>
              <a:gd name="connsiteX6" fmla="*/ 4125634 w 7327350"/>
              <a:gd name="connsiteY6" fmla="*/ 1820585 h 2496634"/>
              <a:gd name="connsiteX7" fmla="*/ 4576334 w 7327350"/>
              <a:gd name="connsiteY7" fmla="*/ 1681908 h 2496634"/>
              <a:gd name="connsiteX8" fmla="*/ 4940360 w 7327350"/>
              <a:gd name="connsiteY8" fmla="*/ 1586568 h 2496634"/>
              <a:gd name="connsiteX9" fmla="*/ 5495067 w 7327350"/>
              <a:gd name="connsiteY9" fmla="*/ 1300547 h 2496634"/>
              <a:gd name="connsiteX10" fmla="*/ 6409467 w 7327350"/>
              <a:gd name="connsiteY10" fmla="*/ 1075197 h 2496634"/>
              <a:gd name="connsiteX11" fmla="*/ 7319534 w 7327350"/>
              <a:gd name="connsiteY11" fmla="*/ 490155 h 2496634"/>
              <a:gd name="connsiteX12" fmla="*/ 7327350 w 7327350"/>
              <a:gd name="connsiteY12" fmla="*/ 0 h 2496634"/>
              <a:gd name="connsiteX13" fmla="*/ 6417282 w 7327350"/>
              <a:gd name="connsiteY13" fmla="*/ 682811 h 2496634"/>
              <a:gd name="connsiteX14" fmla="*/ 5490734 w 7327350"/>
              <a:gd name="connsiteY14" fmla="*/ 915138 h 2496634"/>
              <a:gd name="connsiteX15" fmla="*/ 4588483 w 7327350"/>
              <a:gd name="connsiteY15" fmla="*/ 1312144 h 2496634"/>
              <a:gd name="connsiteX16" fmla="*/ 2742348 w 7327350"/>
              <a:gd name="connsiteY16" fmla="*/ 1713483 h 2496634"/>
              <a:gd name="connsiteX17" fmla="*/ 1832281 w 7327350"/>
              <a:gd name="connsiteY17" fmla="*/ 1785465 h 2496634"/>
              <a:gd name="connsiteX18" fmla="*/ 929179 w 7327350"/>
              <a:gd name="connsiteY18" fmla="*/ 2007360 h 2496634"/>
              <a:gd name="connsiteX19" fmla="*/ 19965 w 7327350"/>
              <a:gd name="connsiteY19" fmla="*/ 2182398 h 2496634"/>
              <a:gd name="connsiteX20" fmla="*/ 0 w 7327350"/>
              <a:gd name="connsiteY20" fmla="*/ 2496634 h 2496634"/>
              <a:gd name="connsiteX0" fmla="*/ 0 w 7327350"/>
              <a:gd name="connsiteY0" fmla="*/ 2496634 h 2496634"/>
              <a:gd name="connsiteX1" fmla="*/ 914400 w 7327350"/>
              <a:gd name="connsiteY1" fmla="*/ 2366625 h 2496634"/>
              <a:gd name="connsiteX2" fmla="*/ 1833134 w 7327350"/>
              <a:gd name="connsiteY2" fmla="*/ 2154276 h 2496634"/>
              <a:gd name="connsiteX3" fmla="*/ 2751867 w 7327350"/>
              <a:gd name="connsiteY3" fmla="*/ 2110939 h 2496634"/>
              <a:gd name="connsiteX4" fmla="*/ 3670601 w 7327350"/>
              <a:gd name="connsiteY4" fmla="*/ 1920259 h 2496634"/>
              <a:gd name="connsiteX5" fmla="*/ 4086631 w 7327350"/>
              <a:gd name="connsiteY5" fmla="*/ 1833586 h 2496634"/>
              <a:gd name="connsiteX6" fmla="*/ 4125634 w 7327350"/>
              <a:gd name="connsiteY6" fmla="*/ 1820585 h 2496634"/>
              <a:gd name="connsiteX7" fmla="*/ 4576334 w 7327350"/>
              <a:gd name="connsiteY7" fmla="*/ 1681908 h 2496634"/>
              <a:gd name="connsiteX8" fmla="*/ 4940360 w 7327350"/>
              <a:gd name="connsiteY8" fmla="*/ 1586568 h 2496634"/>
              <a:gd name="connsiteX9" fmla="*/ 5495067 w 7327350"/>
              <a:gd name="connsiteY9" fmla="*/ 1300547 h 2496634"/>
              <a:gd name="connsiteX10" fmla="*/ 6409467 w 7327350"/>
              <a:gd name="connsiteY10" fmla="*/ 1075197 h 2496634"/>
              <a:gd name="connsiteX11" fmla="*/ 7319534 w 7327350"/>
              <a:gd name="connsiteY11" fmla="*/ 490155 h 2496634"/>
              <a:gd name="connsiteX12" fmla="*/ 7327350 w 7327350"/>
              <a:gd name="connsiteY12" fmla="*/ 0 h 2496634"/>
              <a:gd name="connsiteX13" fmla="*/ 6425097 w 7327350"/>
              <a:gd name="connsiteY13" fmla="*/ 651667 h 2496634"/>
              <a:gd name="connsiteX14" fmla="*/ 5490734 w 7327350"/>
              <a:gd name="connsiteY14" fmla="*/ 915138 h 2496634"/>
              <a:gd name="connsiteX15" fmla="*/ 4588483 w 7327350"/>
              <a:gd name="connsiteY15" fmla="*/ 1312144 h 2496634"/>
              <a:gd name="connsiteX16" fmla="*/ 2742348 w 7327350"/>
              <a:gd name="connsiteY16" fmla="*/ 1713483 h 2496634"/>
              <a:gd name="connsiteX17" fmla="*/ 1832281 w 7327350"/>
              <a:gd name="connsiteY17" fmla="*/ 1785465 h 2496634"/>
              <a:gd name="connsiteX18" fmla="*/ 929179 w 7327350"/>
              <a:gd name="connsiteY18" fmla="*/ 2007360 h 2496634"/>
              <a:gd name="connsiteX19" fmla="*/ 19965 w 7327350"/>
              <a:gd name="connsiteY19" fmla="*/ 2182398 h 2496634"/>
              <a:gd name="connsiteX20" fmla="*/ 0 w 7327350"/>
              <a:gd name="connsiteY20" fmla="*/ 2496634 h 249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327350" h="2496634">
                <a:moveTo>
                  <a:pt x="0" y="2496634"/>
                </a:moveTo>
                <a:lnTo>
                  <a:pt x="914400" y="2366625"/>
                </a:lnTo>
                <a:lnTo>
                  <a:pt x="1833134" y="2154276"/>
                </a:lnTo>
                <a:lnTo>
                  <a:pt x="2751867" y="2110939"/>
                </a:lnTo>
                <a:lnTo>
                  <a:pt x="3670601" y="1920259"/>
                </a:lnTo>
                <a:lnTo>
                  <a:pt x="4086631" y="1833586"/>
                </a:lnTo>
                <a:lnTo>
                  <a:pt x="4125634" y="1820585"/>
                </a:lnTo>
                <a:lnTo>
                  <a:pt x="4576334" y="1681908"/>
                </a:lnTo>
                <a:lnTo>
                  <a:pt x="4940360" y="1586568"/>
                </a:lnTo>
                <a:lnTo>
                  <a:pt x="5495067" y="1300547"/>
                </a:lnTo>
                <a:lnTo>
                  <a:pt x="6409467" y="1075197"/>
                </a:lnTo>
                <a:lnTo>
                  <a:pt x="7319534" y="490155"/>
                </a:lnTo>
                <a:lnTo>
                  <a:pt x="7327350" y="0"/>
                </a:lnTo>
                <a:lnTo>
                  <a:pt x="6425097" y="651667"/>
                </a:lnTo>
                <a:lnTo>
                  <a:pt x="5490734" y="915138"/>
                </a:lnTo>
                <a:lnTo>
                  <a:pt x="4588483" y="1312144"/>
                </a:lnTo>
                <a:lnTo>
                  <a:pt x="2742348" y="1713483"/>
                </a:lnTo>
                <a:lnTo>
                  <a:pt x="1832281" y="1785465"/>
                </a:lnTo>
                <a:lnTo>
                  <a:pt x="929179" y="2007360"/>
                </a:lnTo>
                <a:lnTo>
                  <a:pt x="19965" y="2182398"/>
                </a:lnTo>
                <a:cubicBezTo>
                  <a:pt x="18520" y="2318289"/>
                  <a:pt x="1445" y="2360743"/>
                  <a:pt x="0" y="249663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539440" y="1168409"/>
            <a:ext cx="7293481" cy="2100376"/>
          </a:xfrm>
          <a:custGeom>
            <a:avLst/>
            <a:gdLst>
              <a:gd name="connsiteX0" fmla="*/ 0 w 7332134"/>
              <a:gd name="connsiteY0" fmla="*/ 2015067 h 2015067"/>
              <a:gd name="connsiteX1" fmla="*/ 931334 w 7332134"/>
              <a:gd name="connsiteY1" fmla="*/ 1905000 h 2015067"/>
              <a:gd name="connsiteX2" fmla="*/ 1845734 w 7332134"/>
              <a:gd name="connsiteY2" fmla="*/ 1701800 h 2015067"/>
              <a:gd name="connsiteX3" fmla="*/ 2760134 w 7332134"/>
              <a:gd name="connsiteY3" fmla="*/ 1600200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45734 w 7332134"/>
              <a:gd name="connsiteY2" fmla="*/ 1701800 h 2015067"/>
              <a:gd name="connsiteX3" fmla="*/ 2760134 w 7332134"/>
              <a:gd name="connsiteY3" fmla="*/ 1600200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60134 w 7332134"/>
              <a:gd name="connsiteY3" fmla="*/ 1600200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93302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93302 h 2015067"/>
              <a:gd name="connsiteX6" fmla="*/ 5494867 w 7332134"/>
              <a:gd name="connsiteY6" fmla="*/ 869078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93302 h 2015067"/>
              <a:gd name="connsiteX6" fmla="*/ 5494867 w 7332134"/>
              <a:gd name="connsiteY6" fmla="*/ 869078 h 2015067"/>
              <a:gd name="connsiteX7" fmla="*/ 6405781 w 7332134"/>
              <a:gd name="connsiteY7" fmla="*/ 589679 h 2015067"/>
              <a:gd name="connsiteX8" fmla="*/ 7332134 w 7332134"/>
              <a:gd name="connsiteY8" fmla="*/ 0 h 2015067"/>
              <a:gd name="connsiteX0" fmla="*/ 0 w 7326158"/>
              <a:gd name="connsiteY0" fmla="*/ 2044949 h 2044949"/>
              <a:gd name="connsiteX1" fmla="*/ 919381 w 7326158"/>
              <a:gd name="connsiteY1" fmla="*/ 1964764 h 2044949"/>
              <a:gd name="connsiteX2" fmla="*/ 1839758 w 7326158"/>
              <a:gd name="connsiteY2" fmla="*/ 1713752 h 2044949"/>
              <a:gd name="connsiteX3" fmla="*/ 2748182 w 7326158"/>
              <a:gd name="connsiteY3" fmla="*/ 1588246 h 2044949"/>
              <a:gd name="connsiteX4" fmla="*/ 3674534 w 7326158"/>
              <a:gd name="connsiteY4" fmla="*/ 1460749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9758 w 7326158"/>
              <a:gd name="connsiteY2" fmla="*/ 1713752 h 2044949"/>
              <a:gd name="connsiteX3" fmla="*/ 2748182 w 7326158"/>
              <a:gd name="connsiteY3" fmla="*/ 1588246 h 2044949"/>
              <a:gd name="connsiteX4" fmla="*/ 3674534 w 7326158"/>
              <a:gd name="connsiteY4" fmla="*/ 1460749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8182 w 7326158"/>
              <a:gd name="connsiteY3" fmla="*/ 1588246 h 2044949"/>
              <a:gd name="connsiteX4" fmla="*/ 3674534 w 7326158"/>
              <a:gd name="connsiteY4" fmla="*/ 1460749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2205 w 7326158"/>
              <a:gd name="connsiteY3" fmla="*/ 1636058 h 2044949"/>
              <a:gd name="connsiteX4" fmla="*/ 3674534 w 7326158"/>
              <a:gd name="connsiteY4" fmla="*/ 1460749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2205 w 7326158"/>
              <a:gd name="connsiteY3" fmla="*/ 1636058 h 2044949"/>
              <a:gd name="connsiteX4" fmla="*/ 3662581 w 7326158"/>
              <a:gd name="connsiteY4" fmla="*/ 1442820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2205 w 7326158"/>
              <a:gd name="connsiteY3" fmla="*/ 1636058 h 2044949"/>
              <a:gd name="connsiteX4" fmla="*/ 3662581 w 7326158"/>
              <a:gd name="connsiteY4" fmla="*/ 1442820 h 2044949"/>
              <a:gd name="connsiteX5" fmla="*/ 4571005 w 7326158"/>
              <a:gd name="connsiteY5" fmla="*/ 1253066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2205 w 7326158"/>
              <a:gd name="connsiteY3" fmla="*/ 1636058 h 2044949"/>
              <a:gd name="connsiteX4" fmla="*/ 3662581 w 7326158"/>
              <a:gd name="connsiteY4" fmla="*/ 1442820 h 2044949"/>
              <a:gd name="connsiteX5" fmla="*/ 4571005 w 7326158"/>
              <a:gd name="connsiteY5" fmla="*/ 1253066 h 2044949"/>
              <a:gd name="connsiteX6" fmla="*/ 5476938 w 7326158"/>
              <a:gd name="connsiteY6" fmla="*/ 88103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2205 w 7326158"/>
              <a:gd name="connsiteY3" fmla="*/ 1636058 h 2044949"/>
              <a:gd name="connsiteX4" fmla="*/ 3662581 w 7326158"/>
              <a:gd name="connsiteY4" fmla="*/ 1442820 h 2044949"/>
              <a:gd name="connsiteX5" fmla="*/ 4571005 w 7326158"/>
              <a:gd name="connsiteY5" fmla="*/ 1253066 h 2044949"/>
              <a:gd name="connsiteX6" fmla="*/ 5476938 w 7326158"/>
              <a:gd name="connsiteY6" fmla="*/ 881030 h 2044949"/>
              <a:gd name="connsiteX7" fmla="*/ 6405781 w 7326158"/>
              <a:gd name="connsiteY7" fmla="*/ 655420 h 2044949"/>
              <a:gd name="connsiteX8" fmla="*/ 7326158 w 7326158"/>
              <a:gd name="connsiteY8" fmla="*/ 0 h 2044949"/>
              <a:gd name="connsiteX0" fmla="*/ 0 w 7308229"/>
              <a:gd name="connsiteY0" fmla="*/ 1997138 h 1997138"/>
              <a:gd name="connsiteX1" fmla="*/ 919381 w 7308229"/>
              <a:gd name="connsiteY1" fmla="*/ 1887071 h 1997138"/>
              <a:gd name="connsiteX2" fmla="*/ 1833781 w 7308229"/>
              <a:gd name="connsiteY2" fmla="*/ 1701800 h 1997138"/>
              <a:gd name="connsiteX3" fmla="*/ 2742205 w 7308229"/>
              <a:gd name="connsiteY3" fmla="*/ 1588247 h 1997138"/>
              <a:gd name="connsiteX4" fmla="*/ 3662581 w 7308229"/>
              <a:gd name="connsiteY4" fmla="*/ 1395009 h 1997138"/>
              <a:gd name="connsiteX5" fmla="*/ 4571005 w 7308229"/>
              <a:gd name="connsiteY5" fmla="*/ 1205255 h 1997138"/>
              <a:gd name="connsiteX6" fmla="*/ 5476938 w 7308229"/>
              <a:gd name="connsiteY6" fmla="*/ 833219 h 1997138"/>
              <a:gd name="connsiteX7" fmla="*/ 6405781 w 7308229"/>
              <a:gd name="connsiteY7" fmla="*/ 607609 h 1997138"/>
              <a:gd name="connsiteX8" fmla="*/ 7308229 w 7308229"/>
              <a:gd name="connsiteY8" fmla="*/ 0 h 1997138"/>
              <a:gd name="connsiteX0" fmla="*/ 0 w 7300855"/>
              <a:gd name="connsiteY0" fmla="*/ 2056131 h 2056131"/>
              <a:gd name="connsiteX1" fmla="*/ 912007 w 7300855"/>
              <a:gd name="connsiteY1" fmla="*/ 1887071 h 2056131"/>
              <a:gd name="connsiteX2" fmla="*/ 1826407 w 7300855"/>
              <a:gd name="connsiteY2" fmla="*/ 1701800 h 2056131"/>
              <a:gd name="connsiteX3" fmla="*/ 2734831 w 7300855"/>
              <a:gd name="connsiteY3" fmla="*/ 1588247 h 2056131"/>
              <a:gd name="connsiteX4" fmla="*/ 3655207 w 7300855"/>
              <a:gd name="connsiteY4" fmla="*/ 1395009 h 2056131"/>
              <a:gd name="connsiteX5" fmla="*/ 4563631 w 7300855"/>
              <a:gd name="connsiteY5" fmla="*/ 1205255 h 2056131"/>
              <a:gd name="connsiteX6" fmla="*/ 5469564 w 7300855"/>
              <a:gd name="connsiteY6" fmla="*/ 833219 h 2056131"/>
              <a:gd name="connsiteX7" fmla="*/ 6398407 w 7300855"/>
              <a:gd name="connsiteY7" fmla="*/ 607609 h 2056131"/>
              <a:gd name="connsiteX8" fmla="*/ 7300855 w 7300855"/>
              <a:gd name="connsiteY8" fmla="*/ 0 h 2056131"/>
              <a:gd name="connsiteX0" fmla="*/ 0 w 7300855"/>
              <a:gd name="connsiteY0" fmla="*/ 2056131 h 2056131"/>
              <a:gd name="connsiteX1" fmla="*/ 912007 w 7300855"/>
              <a:gd name="connsiteY1" fmla="*/ 1931316 h 2056131"/>
              <a:gd name="connsiteX2" fmla="*/ 1826407 w 7300855"/>
              <a:gd name="connsiteY2" fmla="*/ 1701800 h 2056131"/>
              <a:gd name="connsiteX3" fmla="*/ 2734831 w 7300855"/>
              <a:gd name="connsiteY3" fmla="*/ 1588247 h 2056131"/>
              <a:gd name="connsiteX4" fmla="*/ 3655207 w 7300855"/>
              <a:gd name="connsiteY4" fmla="*/ 1395009 h 2056131"/>
              <a:gd name="connsiteX5" fmla="*/ 4563631 w 7300855"/>
              <a:gd name="connsiteY5" fmla="*/ 1205255 h 2056131"/>
              <a:gd name="connsiteX6" fmla="*/ 5469564 w 7300855"/>
              <a:gd name="connsiteY6" fmla="*/ 833219 h 2056131"/>
              <a:gd name="connsiteX7" fmla="*/ 6398407 w 7300855"/>
              <a:gd name="connsiteY7" fmla="*/ 607609 h 2056131"/>
              <a:gd name="connsiteX8" fmla="*/ 7300855 w 7300855"/>
              <a:gd name="connsiteY8" fmla="*/ 0 h 2056131"/>
              <a:gd name="connsiteX0" fmla="*/ 0 w 7300855"/>
              <a:gd name="connsiteY0" fmla="*/ 2056131 h 2056131"/>
              <a:gd name="connsiteX1" fmla="*/ 912007 w 7300855"/>
              <a:gd name="connsiteY1" fmla="*/ 1931316 h 2056131"/>
              <a:gd name="connsiteX2" fmla="*/ 1826407 w 7300855"/>
              <a:gd name="connsiteY2" fmla="*/ 1701800 h 2056131"/>
              <a:gd name="connsiteX3" fmla="*/ 2727457 w 7300855"/>
              <a:gd name="connsiteY3" fmla="*/ 1632492 h 2056131"/>
              <a:gd name="connsiteX4" fmla="*/ 3655207 w 7300855"/>
              <a:gd name="connsiteY4" fmla="*/ 1395009 h 2056131"/>
              <a:gd name="connsiteX5" fmla="*/ 4563631 w 7300855"/>
              <a:gd name="connsiteY5" fmla="*/ 1205255 h 2056131"/>
              <a:gd name="connsiteX6" fmla="*/ 5469564 w 7300855"/>
              <a:gd name="connsiteY6" fmla="*/ 833219 h 2056131"/>
              <a:gd name="connsiteX7" fmla="*/ 6398407 w 7300855"/>
              <a:gd name="connsiteY7" fmla="*/ 607609 h 2056131"/>
              <a:gd name="connsiteX8" fmla="*/ 7300855 w 7300855"/>
              <a:gd name="connsiteY8" fmla="*/ 0 h 2056131"/>
              <a:gd name="connsiteX0" fmla="*/ 0 w 7293481"/>
              <a:gd name="connsiteY0" fmla="*/ 2100376 h 2100376"/>
              <a:gd name="connsiteX1" fmla="*/ 904633 w 7293481"/>
              <a:gd name="connsiteY1" fmla="*/ 1931316 h 2100376"/>
              <a:gd name="connsiteX2" fmla="*/ 1819033 w 7293481"/>
              <a:gd name="connsiteY2" fmla="*/ 1701800 h 2100376"/>
              <a:gd name="connsiteX3" fmla="*/ 2720083 w 7293481"/>
              <a:gd name="connsiteY3" fmla="*/ 1632492 h 2100376"/>
              <a:gd name="connsiteX4" fmla="*/ 3647833 w 7293481"/>
              <a:gd name="connsiteY4" fmla="*/ 1395009 h 2100376"/>
              <a:gd name="connsiteX5" fmla="*/ 4556257 w 7293481"/>
              <a:gd name="connsiteY5" fmla="*/ 1205255 h 2100376"/>
              <a:gd name="connsiteX6" fmla="*/ 5462190 w 7293481"/>
              <a:gd name="connsiteY6" fmla="*/ 833219 h 2100376"/>
              <a:gd name="connsiteX7" fmla="*/ 6391033 w 7293481"/>
              <a:gd name="connsiteY7" fmla="*/ 607609 h 2100376"/>
              <a:gd name="connsiteX8" fmla="*/ 7293481 w 7293481"/>
              <a:gd name="connsiteY8" fmla="*/ 0 h 2100376"/>
              <a:gd name="connsiteX0" fmla="*/ 0 w 7293481"/>
              <a:gd name="connsiteY0" fmla="*/ 2100376 h 2100376"/>
              <a:gd name="connsiteX1" fmla="*/ 904633 w 7293481"/>
              <a:gd name="connsiteY1" fmla="*/ 1931316 h 2100376"/>
              <a:gd name="connsiteX2" fmla="*/ 1819033 w 7293481"/>
              <a:gd name="connsiteY2" fmla="*/ 1701800 h 2100376"/>
              <a:gd name="connsiteX3" fmla="*/ 2720083 w 7293481"/>
              <a:gd name="connsiteY3" fmla="*/ 1632492 h 2100376"/>
              <a:gd name="connsiteX4" fmla="*/ 3647833 w 7293481"/>
              <a:gd name="connsiteY4" fmla="*/ 1395009 h 2100376"/>
              <a:gd name="connsiteX5" fmla="*/ 4556257 w 7293481"/>
              <a:gd name="connsiteY5" fmla="*/ 1256874 h 2100376"/>
              <a:gd name="connsiteX6" fmla="*/ 5462190 w 7293481"/>
              <a:gd name="connsiteY6" fmla="*/ 833219 h 2100376"/>
              <a:gd name="connsiteX7" fmla="*/ 6391033 w 7293481"/>
              <a:gd name="connsiteY7" fmla="*/ 607609 h 2100376"/>
              <a:gd name="connsiteX8" fmla="*/ 7293481 w 7293481"/>
              <a:gd name="connsiteY8" fmla="*/ 0 h 2100376"/>
              <a:gd name="connsiteX0" fmla="*/ 0 w 7293481"/>
              <a:gd name="connsiteY0" fmla="*/ 2100376 h 2100376"/>
              <a:gd name="connsiteX1" fmla="*/ 904633 w 7293481"/>
              <a:gd name="connsiteY1" fmla="*/ 1931316 h 2100376"/>
              <a:gd name="connsiteX2" fmla="*/ 1819033 w 7293481"/>
              <a:gd name="connsiteY2" fmla="*/ 1701800 h 2100376"/>
              <a:gd name="connsiteX3" fmla="*/ 2720083 w 7293481"/>
              <a:gd name="connsiteY3" fmla="*/ 1632492 h 2100376"/>
              <a:gd name="connsiteX4" fmla="*/ 3647833 w 7293481"/>
              <a:gd name="connsiteY4" fmla="*/ 1424506 h 2100376"/>
              <a:gd name="connsiteX5" fmla="*/ 4556257 w 7293481"/>
              <a:gd name="connsiteY5" fmla="*/ 1256874 h 2100376"/>
              <a:gd name="connsiteX6" fmla="*/ 5462190 w 7293481"/>
              <a:gd name="connsiteY6" fmla="*/ 833219 h 2100376"/>
              <a:gd name="connsiteX7" fmla="*/ 6391033 w 7293481"/>
              <a:gd name="connsiteY7" fmla="*/ 607609 h 2100376"/>
              <a:gd name="connsiteX8" fmla="*/ 7293481 w 7293481"/>
              <a:gd name="connsiteY8" fmla="*/ 0 h 2100376"/>
              <a:gd name="connsiteX0" fmla="*/ 0 w 7293481"/>
              <a:gd name="connsiteY0" fmla="*/ 2100376 h 2100376"/>
              <a:gd name="connsiteX1" fmla="*/ 904633 w 7293481"/>
              <a:gd name="connsiteY1" fmla="*/ 1931316 h 2100376"/>
              <a:gd name="connsiteX2" fmla="*/ 1819033 w 7293481"/>
              <a:gd name="connsiteY2" fmla="*/ 1716549 h 2100376"/>
              <a:gd name="connsiteX3" fmla="*/ 2720083 w 7293481"/>
              <a:gd name="connsiteY3" fmla="*/ 1632492 h 2100376"/>
              <a:gd name="connsiteX4" fmla="*/ 3647833 w 7293481"/>
              <a:gd name="connsiteY4" fmla="*/ 1424506 h 2100376"/>
              <a:gd name="connsiteX5" fmla="*/ 4556257 w 7293481"/>
              <a:gd name="connsiteY5" fmla="*/ 1256874 h 2100376"/>
              <a:gd name="connsiteX6" fmla="*/ 5462190 w 7293481"/>
              <a:gd name="connsiteY6" fmla="*/ 833219 h 2100376"/>
              <a:gd name="connsiteX7" fmla="*/ 6391033 w 7293481"/>
              <a:gd name="connsiteY7" fmla="*/ 607609 h 2100376"/>
              <a:gd name="connsiteX8" fmla="*/ 7293481 w 7293481"/>
              <a:gd name="connsiteY8" fmla="*/ 0 h 210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93481" h="2100376">
                <a:moveTo>
                  <a:pt x="0" y="2100376"/>
                </a:moveTo>
                <a:lnTo>
                  <a:pt x="904633" y="1931316"/>
                </a:lnTo>
                <a:lnTo>
                  <a:pt x="1819033" y="1716549"/>
                </a:lnTo>
                <a:lnTo>
                  <a:pt x="2720083" y="1632492"/>
                </a:lnTo>
                <a:lnTo>
                  <a:pt x="3647833" y="1424506"/>
                </a:lnTo>
                <a:lnTo>
                  <a:pt x="4556257" y="1256874"/>
                </a:lnTo>
                <a:lnTo>
                  <a:pt x="5462190" y="833219"/>
                </a:lnTo>
                <a:lnTo>
                  <a:pt x="6391033" y="607609"/>
                </a:lnTo>
                <a:lnTo>
                  <a:pt x="7293481" y="0"/>
                </a:lnTo>
              </a:path>
            </a:pathLst>
          </a:cu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516225" y="1088295"/>
            <a:ext cx="73236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Synthesis of the Ring Oscillator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RO Clocks and Margins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Async 2016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pPr/>
              <a:t>27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524692" y="914400"/>
            <a:ext cx="0" cy="396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24692" y="4876800"/>
            <a:ext cx="7315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516225" y="1713753"/>
            <a:ext cx="7332134" cy="2015067"/>
          </a:xfrm>
          <a:custGeom>
            <a:avLst/>
            <a:gdLst>
              <a:gd name="connsiteX0" fmla="*/ 0 w 7332134"/>
              <a:gd name="connsiteY0" fmla="*/ 2015067 h 2015067"/>
              <a:gd name="connsiteX1" fmla="*/ 931334 w 7332134"/>
              <a:gd name="connsiteY1" fmla="*/ 1905000 h 2015067"/>
              <a:gd name="connsiteX2" fmla="*/ 1845734 w 7332134"/>
              <a:gd name="connsiteY2" fmla="*/ 1701800 h 2015067"/>
              <a:gd name="connsiteX3" fmla="*/ 2760134 w 7332134"/>
              <a:gd name="connsiteY3" fmla="*/ 1600200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32134" h="2015067">
                <a:moveTo>
                  <a:pt x="0" y="2015067"/>
                </a:moveTo>
                <a:lnTo>
                  <a:pt x="931334" y="1905000"/>
                </a:lnTo>
                <a:lnTo>
                  <a:pt x="1845734" y="1701800"/>
                </a:lnTo>
                <a:lnTo>
                  <a:pt x="2760134" y="1600200"/>
                </a:lnTo>
                <a:lnTo>
                  <a:pt x="3674534" y="1430867"/>
                </a:lnTo>
                <a:lnTo>
                  <a:pt x="4588934" y="1151467"/>
                </a:lnTo>
                <a:lnTo>
                  <a:pt x="5494867" y="922867"/>
                </a:lnTo>
                <a:lnTo>
                  <a:pt x="6417734" y="541867"/>
                </a:lnTo>
                <a:lnTo>
                  <a:pt x="7332134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439092" y="914400"/>
            <a:ext cx="0" cy="39624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353492" y="914400"/>
            <a:ext cx="0" cy="39624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267892" y="914400"/>
            <a:ext cx="0" cy="39624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82292" y="914400"/>
            <a:ext cx="0" cy="39624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96692" y="914400"/>
            <a:ext cx="0" cy="39624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11092" y="914400"/>
            <a:ext cx="0" cy="39624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925492" y="914400"/>
            <a:ext cx="0" cy="39624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839892" y="914400"/>
            <a:ext cx="0" cy="39624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524692" y="1722220"/>
            <a:ext cx="7326158" cy="2044949"/>
          </a:xfrm>
          <a:custGeom>
            <a:avLst/>
            <a:gdLst>
              <a:gd name="connsiteX0" fmla="*/ 0 w 7332134"/>
              <a:gd name="connsiteY0" fmla="*/ 2015067 h 2015067"/>
              <a:gd name="connsiteX1" fmla="*/ 931334 w 7332134"/>
              <a:gd name="connsiteY1" fmla="*/ 1905000 h 2015067"/>
              <a:gd name="connsiteX2" fmla="*/ 1845734 w 7332134"/>
              <a:gd name="connsiteY2" fmla="*/ 1701800 h 2015067"/>
              <a:gd name="connsiteX3" fmla="*/ 2760134 w 7332134"/>
              <a:gd name="connsiteY3" fmla="*/ 1600200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45734 w 7332134"/>
              <a:gd name="connsiteY2" fmla="*/ 1701800 h 2015067"/>
              <a:gd name="connsiteX3" fmla="*/ 2760134 w 7332134"/>
              <a:gd name="connsiteY3" fmla="*/ 1600200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60134 w 7332134"/>
              <a:gd name="connsiteY3" fmla="*/ 1600200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93302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93302 h 2015067"/>
              <a:gd name="connsiteX6" fmla="*/ 5494867 w 7332134"/>
              <a:gd name="connsiteY6" fmla="*/ 869078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93302 h 2015067"/>
              <a:gd name="connsiteX6" fmla="*/ 5494867 w 7332134"/>
              <a:gd name="connsiteY6" fmla="*/ 869078 h 2015067"/>
              <a:gd name="connsiteX7" fmla="*/ 6405781 w 7332134"/>
              <a:gd name="connsiteY7" fmla="*/ 589679 h 2015067"/>
              <a:gd name="connsiteX8" fmla="*/ 7332134 w 7332134"/>
              <a:gd name="connsiteY8" fmla="*/ 0 h 2015067"/>
              <a:gd name="connsiteX0" fmla="*/ 0 w 7326158"/>
              <a:gd name="connsiteY0" fmla="*/ 2044949 h 2044949"/>
              <a:gd name="connsiteX1" fmla="*/ 919381 w 7326158"/>
              <a:gd name="connsiteY1" fmla="*/ 1964764 h 2044949"/>
              <a:gd name="connsiteX2" fmla="*/ 1839758 w 7326158"/>
              <a:gd name="connsiteY2" fmla="*/ 1713752 h 2044949"/>
              <a:gd name="connsiteX3" fmla="*/ 2748182 w 7326158"/>
              <a:gd name="connsiteY3" fmla="*/ 1588246 h 2044949"/>
              <a:gd name="connsiteX4" fmla="*/ 3674534 w 7326158"/>
              <a:gd name="connsiteY4" fmla="*/ 1460749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26158" h="2044949">
                <a:moveTo>
                  <a:pt x="0" y="2044949"/>
                </a:moveTo>
                <a:lnTo>
                  <a:pt x="919381" y="1964764"/>
                </a:lnTo>
                <a:lnTo>
                  <a:pt x="1839758" y="1713752"/>
                </a:lnTo>
                <a:lnTo>
                  <a:pt x="2748182" y="1588246"/>
                </a:lnTo>
                <a:lnTo>
                  <a:pt x="3674534" y="1460749"/>
                </a:lnTo>
                <a:lnTo>
                  <a:pt x="4588934" y="1223184"/>
                </a:lnTo>
                <a:lnTo>
                  <a:pt x="5494867" y="898960"/>
                </a:lnTo>
                <a:lnTo>
                  <a:pt x="6405781" y="619561"/>
                </a:lnTo>
                <a:lnTo>
                  <a:pt x="7326158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33158" y="1779503"/>
            <a:ext cx="7308229" cy="1997138"/>
          </a:xfrm>
          <a:custGeom>
            <a:avLst/>
            <a:gdLst>
              <a:gd name="connsiteX0" fmla="*/ 0 w 7332134"/>
              <a:gd name="connsiteY0" fmla="*/ 2015067 h 2015067"/>
              <a:gd name="connsiteX1" fmla="*/ 931334 w 7332134"/>
              <a:gd name="connsiteY1" fmla="*/ 1905000 h 2015067"/>
              <a:gd name="connsiteX2" fmla="*/ 1845734 w 7332134"/>
              <a:gd name="connsiteY2" fmla="*/ 1701800 h 2015067"/>
              <a:gd name="connsiteX3" fmla="*/ 2760134 w 7332134"/>
              <a:gd name="connsiteY3" fmla="*/ 1600200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45734 w 7332134"/>
              <a:gd name="connsiteY2" fmla="*/ 1701800 h 2015067"/>
              <a:gd name="connsiteX3" fmla="*/ 2760134 w 7332134"/>
              <a:gd name="connsiteY3" fmla="*/ 1600200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60134 w 7332134"/>
              <a:gd name="connsiteY3" fmla="*/ 1600200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93302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93302 h 2015067"/>
              <a:gd name="connsiteX6" fmla="*/ 5494867 w 7332134"/>
              <a:gd name="connsiteY6" fmla="*/ 869078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93302 h 2015067"/>
              <a:gd name="connsiteX6" fmla="*/ 5494867 w 7332134"/>
              <a:gd name="connsiteY6" fmla="*/ 869078 h 2015067"/>
              <a:gd name="connsiteX7" fmla="*/ 6405781 w 7332134"/>
              <a:gd name="connsiteY7" fmla="*/ 589679 h 2015067"/>
              <a:gd name="connsiteX8" fmla="*/ 7332134 w 7332134"/>
              <a:gd name="connsiteY8" fmla="*/ 0 h 2015067"/>
              <a:gd name="connsiteX0" fmla="*/ 0 w 7326158"/>
              <a:gd name="connsiteY0" fmla="*/ 2044949 h 2044949"/>
              <a:gd name="connsiteX1" fmla="*/ 919381 w 7326158"/>
              <a:gd name="connsiteY1" fmla="*/ 1964764 h 2044949"/>
              <a:gd name="connsiteX2" fmla="*/ 1839758 w 7326158"/>
              <a:gd name="connsiteY2" fmla="*/ 1713752 h 2044949"/>
              <a:gd name="connsiteX3" fmla="*/ 2748182 w 7326158"/>
              <a:gd name="connsiteY3" fmla="*/ 1588246 h 2044949"/>
              <a:gd name="connsiteX4" fmla="*/ 3674534 w 7326158"/>
              <a:gd name="connsiteY4" fmla="*/ 1460749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9758 w 7326158"/>
              <a:gd name="connsiteY2" fmla="*/ 1713752 h 2044949"/>
              <a:gd name="connsiteX3" fmla="*/ 2748182 w 7326158"/>
              <a:gd name="connsiteY3" fmla="*/ 1588246 h 2044949"/>
              <a:gd name="connsiteX4" fmla="*/ 3674534 w 7326158"/>
              <a:gd name="connsiteY4" fmla="*/ 1460749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8182 w 7326158"/>
              <a:gd name="connsiteY3" fmla="*/ 1588246 h 2044949"/>
              <a:gd name="connsiteX4" fmla="*/ 3674534 w 7326158"/>
              <a:gd name="connsiteY4" fmla="*/ 1460749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2205 w 7326158"/>
              <a:gd name="connsiteY3" fmla="*/ 1636058 h 2044949"/>
              <a:gd name="connsiteX4" fmla="*/ 3674534 w 7326158"/>
              <a:gd name="connsiteY4" fmla="*/ 1460749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2205 w 7326158"/>
              <a:gd name="connsiteY3" fmla="*/ 1636058 h 2044949"/>
              <a:gd name="connsiteX4" fmla="*/ 3662581 w 7326158"/>
              <a:gd name="connsiteY4" fmla="*/ 1442820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2205 w 7326158"/>
              <a:gd name="connsiteY3" fmla="*/ 1636058 h 2044949"/>
              <a:gd name="connsiteX4" fmla="*/ 3662581 w 7326158"/>
              <a:gd name="connsiteY4" fmla="*/ 1442820 h 2044949"/>
              <a:gd name="connsiteX5" fmla="*/ 4571005 w 7326158"/>
              <a:gd name="connsiteY5" fmla="*/ 1253066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2205 w 7326158"/>
              <a:gd name="connsiteY3" fmla="*/ 1636058 h 2044949"/>
              <a:gd name="connsiteX4" fmla="*/ 3662581 w 7326158"/>
              <a:gd name="connsiteY4" fmla="*/ 1442820 h 2044949"/>
              <a:gd name="connsiteX5" fmla="*/ 4571005 w 7326158"/>
              <a:gd name="connsiteY5" fmla="*/ 1253066 h 2044949"/>
              <a:gd name="connsiteX6" fmla="*/ 5476938 w 7326158"/>
              <a:gd name="connsiteY6" fmla="*/ 88103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2205 w 7326158"/>
              <a:gd name="connsiteY3" fmla="*/ 1636058 h 2044949"/>
              <a:gd name="connsiteX4" fmla="*/ 3662581 w 7326158"/>
              <a:gd name="connsiteY4" fmla="*/ 1442820 h 2044949"/>
              <a:gd name="connsiteX5" fmla="*/ 4571005 w 7326158"/>
              <a:gd name="connsiteY5" fmla="*/ 1253066 h 2044949"/>
              <a:gd name="connsiteX6" fmla="*/ 5476938 w 7326158"/>
              <a:gd name="connsiteY6" fmla="*/ 881030 h 2044949"/>
              <a:gd name="connsiteX7" fmla="*/ 6405781 w 7326158"/>
              <a:gd name="connsiteY7" fmla="*/ 655420 h 2044949"/>
              <a:gd name="connsiteX8" fmla="*/ 7326158 w 7326158"/>
              <a:gd name="connsiteY8" fmla="*/ 0 h 2044949"/>
              <a:gd name="connsiteX0" fmla="*/ 0 w 7308229"/>
              <a:gd name="connsiteY0" fmla="*/ 1997138 h 1997138"/>
              <a:gd name="connsiteX1" fmla="*/ 919381 w 7308229"/>
              <a:gd name="connsiteY1" fmla="*/ 1887071 h 1997138"/>
              <a:gd name="connsiteX2" fmla="*/ 1833781 w 7308229"/>
              <a:gd name="connsiteY2" fmla="*/ 1701800 h 1997138"/>
              <a:gd name="connsiteX3" fmla="*/ 2742205 w 7308229"/>
              <a:gd name="connsiteY3" fmla="*/ 1588247 h 1997138"/>
              <a:gd name="connsiteX4" fmla="*/ 3662581 w 7308229"/>
              <a:gd name="connsiteY4" fmla="*/ 1395009 h 1997138"/>
              <a:gd name="connsiteX5" fmla="*/ 4571005 w 7308229"/>
              <a:gd name="connsiteY5" fmla="*/ 1205255 h 1997138"/>
              <a:gd name="connsiteX6" fmla="*/ 5476938 w 7308229"/>
              <a:gd name="connsiteY6" fmla="*/ 833219 h 1997138"/>
              <a:gd name="connsiteX7" fmla="*/ 6405781 w 7308229"/>
              <a:gd name="connsiteY7" fmla="*/ 607609 h 1997138"/>
              <a:gd name="connsiteX8" fmla="*/ 7308229 w 7308229"/>
              <a:gd name="connsiteY8" fmla="*/ 0 h 199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8229" h="1997138">
                <a:moveTo>
                  <a:pt x="0" y="1997138"/>
                </a:moveTo>
                <a:lnTo>
                  <a:pt x="919381" y="1887071"/>
                </a:lnTo>
                <a:lnTo>
                  <a:pt x="1833781" y="1701800"/>
                </a:lnTo>
                <a:lnTo>
                  <a:pt x="2742205" y="1588247"/>
                </a:lnTo>
                <a:lnTo>
                  <a:pt x="3662581" y="1395009"/>
                </a:lnTo>
                <a:lnTo>
                  <a:pt x="4571005" y="1205255"/>
                </a:lnTo>
                <a:lnTo>
                  <a:pt x="5476938" y="833219"/>
                </a:lnTo>
                <a:lnTo>
                  <a:pt x="6405781" y="607609"/>
                </a:lnTo>
                <a:lnTo>
                  <a:pt x="7308229" y="0"/>
                </a:lnTo>
              </a:path>
            </a:pathLst>
          </a:cu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31663" y="1676400"/>
            <a:ext cx="7308229" cy="2027020"/>
          </a:xfrm>
          <a:custGeom>
            <a:avLst/>
            <a:gdLst>
              <a:gd name="connsiteX0" fmla="*/ 0 w 7332134"/>
              <a:gd name="connsiteY0" fmla="*/ 2015067 h 2015067"/>
              <a:gd name="connsiteX1" fmla="*/ 931334 w 7332134"/>
              <a:gd name="connsiteY1" fmla="*/ 1905000 h 2015067"/>
              <a:gd name="connsiteX2" fmla="*/ 1845734 w 7332134"/>
              <a:gd name="connsiteY2" fmla="*/ 1701800 h 2015067"/>
              <a:gd name="connsiteX3" fmla="*/ 2760134 w 7332134"/>
              <a:gd name="connsiteY3" fmla="*/ 1600200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45734 w 7332134"/>
              <a:gd name="connsiteY2" fmla="*/ 1701800 h 2015067"/>
              <a:gd name="connsiteX3" fmla="*/ 2760134 w 7332134"/>
              <a:gd name="connsiteY3" fmla="*/ 1600200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60134 w 7332134"/>
              <a:gd name="connsiteY3" fmla="*/ 1600200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93302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93302 h 2015067"/>
              <a:gd name="connsiteX6" fmla="*/ 5494867 w 7332134"/>
              <a:gd name="connsiteY6" fmla="*/ 869078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93302 h 2015067"/>
              <a:gd name="connsiteX6" fmla="*/ 5494867 w 7332134"/>
              <a:gd name="connsiteY6" fmla="*/ 869078 h 2015067"/>
              <a:gd name="connsiteX7" fmla="*/ 6405781 w 7332134"/>
              <a:gd name="connsiteY7" fmla="*/ 589679 h 2015067"/>
              <a:gd name="connsiteX8" fmla="*/ 7332134 w 7332134"/>
              <a:gd name="connsiteY8" fmla="*/ 0 h 2015067"/>
              <a:gd name="connsiteX0" fmla="*/ 0 w 7326158"/>
              <a:gd name="connsiteY0" fmla="*/ 2044949 h 2044949"/>
              <a:gd name="connsiteX1" fmla="*/ 919381 w 7326158"/>
              <a:gd name="connsiteY1" fmla="*/ 1964764 h 2044949"/>
              <a:gd name="connsiteX2" fmla="*/ 1839758 w 7326158"/>
              <a:gd name="connsiteY2" fmla="*/ 1713752 h 2044949"/>
              <a:gd name="connsiteX3" fmla="*/ 2748182 w 7326158"/>
              <a:gd name="connsiteY3" fmla="*/ 1588246 h 2044949"/>
              <a:gd name="connsiteX4" fmla="*/ 3674534 w 7326158"/>
              <a:gd name="connsiteY4" fmla="*/ 1460749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9758 w 7326158"/>
              <a:gd name="connsiteY2" fmla="*/ 1713752 h 2044949"/>
              <a:gd name="connsiteX3" fmla="*/ 2748182 w 7326158"/>
              <a:gd name="connsiteY3" fmla="*/ 1588246 h 2044949"/>
              <a:gd name="connsiteX4" fmla="*/ 3674534 w 7326158"/>
              <a:gd name="connsiteY4" fmla="*/ 1460749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8182 w 7326158"/>
              <a:gd name="connsiteY3" fmla="*/ 1588246 h 2044949"/>
              <a:gd name="connsiteX4" fmla="*/ 3674534 w 7326158"/>
              <a:gd name="connsiteY4" fmla="*/ 1460749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2205 w 7326158"/>
              <a:gd name="connsiteY3" fmla="*/ 1636058 h 2044949"/>
              <a:gd name="connsiteX4" fmla="*/ 3674534 w 7326158"/>
              <a:gd name="connsiteY4" fmla="*/ 1460749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2205 w 7326158"/>
              <a:gd name="connsiteY3" fmla="*/ 1636058 h 2044949"/>
              <a:gd name="connsiteX4" fmla="*/ 3662581 w 7326158"/>
              <a:gd name="connsiteY4" fmla="*/ 1442820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2205 w 7326158"/>
              <a:gd name="connsiteY3" fmla="*/ 1636058 h 2044949"/>
              <a:gd name="connsiteX4" fmla="*/ 3662581 w 7326158"/>
              <a:gd name="connsiteY4" fmla="*/ 1442820 h 2044949"/>
              <a:gd name="connsiteX5" fmla="*/ 4571005 w 7326158"/>
              <a:gd name="connsiteY5" fmla="*/ 1253066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2205 w 7326158"/>
              <a:gd name="connsiteY3" fmla="*/ 1636058 h 2044949"/>
              <a:gd name="connsiteX4" fmla="*/ 3662581 w 7326158"/>
              <a:gd name="connsiteY4" fmla="*/ 1442820 h 2044949"/>
              <a:gd name="connsiteX5" fmla="*/ 4571005 w 7326158"/>
              <a:gd name="connsiteY5" fmla="*/ 1253066 h 2044949"/>
              <a:gd name="connsiteX6" fmla="*/ 5476938 w 7326158"/>
              <a:gd name="connsiteY6" fmla="*/ 88103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2205 w 7326158"/>
              <a:gd name="connsiteY3" fmla="*/ 1636058 h 2044949"/>
              <a:gd name="connsiteX4" fmla="*/ 3662581 w 7326158"/>
              <a:gd name="connsiteY4" fmla="*/ 1442820 h 2044949"/>
              <a:gd name="connsiteX5" fmla="*/ 4571005 w 7326158"/>
              <a:gd name="connsiteY5" fmla="*/ 1253066 h 2044949"/>
              <a:gd name="connsiteX6" fmla="*/ 5476938 w 7326158"/>
              <a:gd name="connsiteY6" fmla="*/ 881030 h 2044949"/>
              <a:gd name="connsiteX7" fmla="*/ 6405781 w 7326158"/>
              <a:gd name="connsiteY7" fmla="*/ 655420 h 2044949"/>
              <a:gd name="connsiteX8" fmla="*/ 7326158 w 7326158"/>
              <a:gd name="connsiteY8" fmla="*/ 0 h 2044949"/>
              <a:gd name="connsiteX0" fmla="*/ 0 w 7308229"/>
              <a:gd name="connsiteY0" fmla="*/ 1997138 h 1997138"/>
              <a:gd name="connsiteX1" fmla="*/ 919381 w 7308229"/>
              <a:gd name="connsiteY1" fmla="*/ 1887071 h 1997138"/>
              <a:gd name="connsiteX2" fmla="*/ 1833781 w 7308229"/>
              <a:gd name="connsiteY2" fmla="*/ 1701800 h 1997138"/>
              <a:gd name="connsiteX3" fmla="*/ 2742205 w 7308229"/>
              <a:gd name="connsiteY3" fmla="*/ 1588247 h 1997138"/>
              <a:gd name="connsiteX4" fmla="*/ 3662581 w 7308229"/>
              <a:gd name="connsiteY4" fmla="*/ 1395009 h 1997138"/>
              <a:gd name="connsiteX5" fmla="*/ 4571005 w 7308229"/>
              <a:gd name="connsiteY5" fmla="*/ 1205255 h 1997138"/>
              <a:gd name="connsiteX6" fmla="*/ 5476938 w 7308229"/>
              <a:gd name="connsiteY6" fmla="*/ 833219 h 1997138"/>
              <a:gd name="connsiteX7" fmla="*/ 6405781 w 7308229"/>
              <a:gd name="connsiteY7" fmla="*/ 607609 h 1997138"/>
              <a:gd name="connsiteX8" fmla="*/ 7308229 w 7308229"/>
              <a:gd name="connsiteY8" fmla="*/ 0 h 1997138"/>
              <a:gd name="connsiteX0" fmla="*/ 0 w 7308229"/>
              <a:gd name="connsiteY0" fmla="*/ 1997138 h 1997138"/>
              <a:gd name="connsiteX1" fmla="*/ 919381 w 7308229"/>
              <a:gd name="connsiteY1" fmla="*/ 1851212 h 1997138"/>
              <a:gd name="connsiteX2" fmla="*/ 1833781 w 7308229"/>
              <a:gd name="connsiteY2" fmla="*/ 1701800 h 1997138"/>
              <a:gd name="connsiteX3" fmla="*/ 2742205 w 7308229"/>
              <a:gd name="connsiteY3" fmla="*/ 1588247 h 1997138"/>
              <a:gd name="connsiteX4" fmla="*/ 3662581 w 7308229"/>
              <a:gd name="connsiteY4" fmla="*/ 1395009 h 1997138"/>
              <a:gd name="connsiteX5" fmla="*/ 4571005 w 7308229"/>
              <a:gd name="connsiteY5" fmla="*/ 1205255 h 1997138"/>
              <a:gd name="connsiteX6" fmla="*/ 5476938 w 7308229"/>
              <a:gd name="connsiteY6" fmla="*/ 833219 h 1997138"/>
              <a:gd name="connsiteX7" fmla="*/ 6405781 w 7308229"/>
              <a:gd name="connsiteY7" fmla="*/ 607609 h 1997138"/>
              <a:gd name="connsiteX8" fmla="*/ 7308229 w 7308229"/>
              <a:gd name="connsiteY8" fmla="*/ 0 h 1997138"/>
              <a:gd name="connsiteX0" fmla="*/ 0 w 7308229"/>
              <a:gd name="connsiteY0" fmla="*/ 1997138 h 1997138"/>
              <a:gd name="connsiteX1" fmla="*/ 919381 w 7308229"/>
              <a:gd name="connsiteY1" fmla="*/ 1851212 h 1997138"/>
              <a:gd name="connsiteX2" fmla="*/ 1821828 w 7308229"/>
              <a:gd name="connsiteY2" fmla="*/ 1659964 h 1997138"/>
              <a:gd name="connsiteX3" fmla="*/ 2742205 w 7308229"/>
              <a:gd name="connsiteY3" fmla="*/ 1588247 h 1997138"/>
              <a:gd name="connsiteX4" fmla="*/ 3662581 w 7308229"/>
              <a:gd name="connsiteY4" fmla="*/ 1395009 h 1997138"/>
              <a:gd name="connsiteX5" fmla="*/ 4571005 w 7308229"/>
              <a:gd name="connsiteY5" fmla="*/ 1205255 h 1997138"/>
              <a:gd name="connsiteX6" fmla="*/ 5476938 w 7308229"/>
              <a:gd name="connsiteY6" fmla="*/ 833219 h 1997138"/>
              <a:gd name="connsiteX7" fmla="*/ 6405781 w 7308229"/>
              <a:gd name="connsiteY7" fmla="*/ 607609 h 1997138"/>
              <a:gd name="connsiteX8" fmla="*/ 7308229 w 7308229"/>
              <a:gd name="connsiteY8" fmla="*/ 0 h 1997138"/>
              <a:gd name="connsiteX0" fmla="*/ 0 w 7308229"/>
              <a:gd name="connsiteY0" fmla="*/ 1997138 h 1997138"/>
              <a:gd name="connsiteX1" fmla="*/ 919381 w 7308229"/>
              <a:gd name="connsiteY1" fmla="*/ 1851212 h 1997138"/>
              <a:gd name="connsiteX2" fmla="*/ 1821828 w 7308229"/>
              <a:gd name="connsiteY2" fmla="*/ 1659964 h 1997138"/>
              <a:gd name="connsiteX3" fmla="*/ 2742205 w 7308229"/>
              <a:gd name="connsiteY3" fmla="*/ 1588247 h 1997138"/>
              <a:gd name="connsiteX4" fmla="*/ 3668558 w 7308229"/>
              <a:gd name="connsiteY4" fmla="*/ 1436844 h 1997138"/>
              <a:gd name="connsiteX5" fmla="*/ 4571005 w 7308229"/>
              <a:gd name="connsiteY5" fmla="*/ 1205255 h 1997138"/>
              <a:gd name="connsiteX6" fmla="*/ 5476938 w 7308229"/>
              <a:gd name="connsiteY6" fmla="*/ 833219 h 1997138"/>
              <a:gd name="connsiteX7" fmla="*/ 6405781 w 7308229"/>
              <a:gd name="connsiteY7" fmla="*/ 607609 h 1997138"/>
              <a:gd name="connsiteX8" fmla="*/ 7308229 w 7308229"/>
              <a:gd name="connsiteY8" fmla="*/ 0 h 1997138"/>
              <a:gd name="connsiteX0" fmla="*/ 0 w 7308229"/>
              <a:gd name="connsiteY0" fmla="*/ 1997138 h 1997138"/>
              <a:gd name="connsiteX1" fmla="*/ 919381 w 7308229"/>
              <a:gd name="connsiteY1" fmla="*/ 1851212 h 1997138"/>
              <a:gd name="connsiteX2" fmla="*/ 1821828 w 7308229"/>
              <a:gd name="connsiteY2" fmla="*/ 1659964 h 1997138"/>
              <a:gd name="connsiteX3" fmla="*/ 2742205 w 7308229"/>
              <a:gd name="connsiteY3" fmla="*/ 1588247 h 1997138"/>
              <a:gd name="connsiteX4" fmla="*/ 3668558 w 7308229"/>
              <a:gd name="connsiteY4" fmla="*/ 1436844 h 1997138"/>
              <a:gd name="connsiteX5" fmla="*/ 4559053 w 7308229"/>
              <a:gd name="connsiteY5" fmla="*/ 1241114 h 1997138"/>
              <a:gd name="connsiteX6" fmla="*/ 5476938 w 7308229"/>
              <a:gd name="connsiteY6" fmla="*/ 833219 h 1997138"/>
              <a:gd name="connsiteX7" fmla="*/ 6405781 w 7308229"/>
              <a:gd name="connsiteY7" fmla="*/ 607609 h 1997138"/>
              <a:gd name="connsiteX8" fmla="*/ 7308229 w 7308229"/>
              <a:gd name="connsiteY8" fmla="*/ 0 h 1997138"/>
              <a:gd name="connsiteX0" fmla="*/ 0 w 7308229"/>
              <a:gd name="connsiteY0" fmla="*/ 1997138 h 1997138"/>
              <a:gd name="connsiteX1" fmla="*/ 919381 w 7308229"/>
              <a:gd name="connsiteY1" fmla="*/ 1851212 h 1997138"/>
              <a:gd name="connsiteX2" fmla="*/ 1821828 w 7308229"/>
              <a:gd name="connsiteY2" fmla="*/ 1659964 h 1997138"/>
              <a:gd name="connsiteX3" fmla="*/ 2742205 w 7308229"/>
              <a:gd name="connsiteY3" fmla="*/ 1588247 h 1997138"/>
              <a:gd name="connsiteX4" fmla="*/ 3668558 w 7308229"/>
              <a:gd name="connsiteY4" fmla="*/ 1436844 h 1997138"/>
              <a:gd name="connsiteX5" fmla="*/ 4559053 w 7308229"/>
              <a:gd name="connsiteY5" fmla="*/ 1241114 h 1997138"/>
              <a:gd name="connsiteX6" fmla="*/ 5470962 w 7308229"/>
              <a:gd name="connsiteY6" fmla="*/ 791384 h 1997138"/>
              <a:gd name="connsiteX7" fmla="*/ 6405781 w 7308229"/>
              <a:gd name="connsiteY7" fmla="*/ 607609 h 1997138"/>
              <a:gd name="connsiteX8" fmla="*/ 7308229 w 7308229"/>
              <a:gd name="connsiteY8" fmla="*/ 0 h 1997138"/>
              <a:gd name="connsiteX0" fmla="*/ 0 w 7308229"/>
              <a:gd name="connsiteY0" fmla="*/ 1997138 h 1997138"/>
              <a:gd name="connsiteX1" fmla="*/ 919381 w 7308229"/>
              <a:gd name="connsiteY1" fmla="*/ 1851212 h 1997138"/>
              <a:gd name="connsiteX2" fmla="*/ 1821828 w 7308229"/>
              <a:gd name="connsiteY2" fmla="*/ 1659964 h 1997138"/>
              <a:gd name="connsiteX3" fmla="*/ 2742205 w 7308229"/>
              <a:gd name="connsiteY3" fmla="*/ 1588247 h 1997138"/>
              <a:gd name="connsiteX4" fmla="*/ 3668558 w 7308229"/>
              <a:gd name="connsiteY4" fmla="*/ 1436844 h 1997138"/>
              <a:gd name="connsiteX5" fmla="*/ 4559053 w 7308229"/>
              <a:gd name="connsiteY5" fmla="*/ 1241114 h 1997138"/>
              <a:gd name="connsiteX6" fmla="*/ 5470962 w 7308229"/>
              <a:gd name="connsiteY6" fmla="*/ 791384 h 1997138"/>
              <a:gd name="connsiteX7" fmla="*/ 6405781 w 7308229"/>
              <a:gd name="connsiteY7" fmla="*/ 565774 h 1997138"/>
              <a:gd name="connsiteX8" fmla="*/ 7308229 w 7308229"/>
              <a:gd name="connsiteY8" fmla="*/ 0 h 1997138"/>
              <a:gd name="connsiteX0" fmla="*/ 0 w 7308229"/>
              <a:gd name="connsiteY0" fmla="*/ 2027020 h 2027020"/>
              <a:gd name="connsiteX1" fmla="*/ 919381 w 7308229"/>
              <a:gd name="connsiteY1" fmla="*/ 1881094 h 2027020"/>
              <a:gd name="connsiteX2" fmla="*/ 1821828 w 7308229"/>
              <a:gd name="connsiteY2" fmla="*/ 1689846 h 2027020"/>
              <a:gd name="connsiteX3" fmla="*/ 2742205 w 7308229"/>
              <a:gd name="connsiteY3" fmla="*/ 1618129 h 2027020"/>
              <a:gd name="connsiteX4" fmla="*/ 3668558 w 7308229"/>
              <a:gd name="connsiteY4" fmla="*/ 1466726 h 2027020"/>
              <a:gd name="connsiteX5" fmla="*/ 4559053 w 7308229"/>
              <a:gd name="connsiteY5" fmla="*/ 1270996 h 2027020"/>
              <a:gd name="connsiteX6" fmla="*/ 5470962 w 7308229"/>
              <a:gd name="connsiteY6" fmla="*/ 821266 h 2027020"/>
              <a:gd name="connsiteX7" fmla="*/ 6405781 w 7308229"/>
              <a:gd name="connsiteY7" fmla="*/ 595656 h 2027020"/>
              <a:gd name="connsiteX8" fmla="*/ 7308229 w 7308229"/>
              <a:gd name="connsiteY8" fmla="*/ 0 h 2027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8229" h="2027020">
                <a:moveTo>
                  <a:pt x="0" y="2027020"/>
                </a:moveTo>
                <a:lnTo>
                  <a:pt x="919381" y="1881094"/>
                </a:lnTo>
                <a:lnTo>
                  <a:pt x="1821828" y="1689846"/>
                </a:lnTo>
                <a:lnTo>
                  <a:pt x="2742205" y="1618129"/>
                </a:lnTo>
                <a:lnTo>
                  <a:pt x="3668558" y="1466726"/>
                </a:lnTo>
                <a:lnTo>
                  <a:pt x="4559053" y="1270996"/>
                </a:lnTo>
                <a:lnTo>
                  <a:pt x="5470962" y="821266"/>
                </a:lnTo>
                <a:lnTo>
                  <a:pt x="6405781" y="595656"/>
                </a:lnTo>
                <a:lnTo>
                  <a:pt x="7308229" y="0"/>
                </a:ln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536144" y="1730190"/>
            <a:ext cx="7314205" cy="1955302"/>
          </a:xfrm>
          <a:custGeom>
            <a:avLst/>
            <a:gdLst>
              <a:gd name="connsiteX0" fmla="*/ 0 w 7332134"/>
              <a:gd name="connsiteY0" fmla="*/ 2015067 h 2015067"/>
              <a:gd name="connsiteX1" fmla="*/ 931334 w 7332134"/>
              <a:gd name="connsiteY1" fmla="*/ 1905000 h 2015067"/>
              <a:gd name="connsiteX2" fmla="*/ 1845734 w 7332134"/>
              <a:gd name="connsiteY2" fmla="*/ 1701800 h 2015067"/>
              <a:gd name="connsiteX3" fmla="*/ 2760134 w 7332134"/>
              <a:gd name="connsiteY3" fmla="*/ 1600200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45734 w 7332134"/>
              <a:gd name="connsiteY2" fmla="*/ 1701800 h 2015067"/>
              <a:gd name="connsiteX3" fmla="*/ 2760134 w 7332134"/>
              <a:gd name="connsiteY3" fmla="*/ 1600200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60134 w 7332134"/>
              <a:gd name="connsiteY3" fmla="*/ 1600200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93302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93302 h 2015067"/>
              <a:gd name="connsiteX6" fmla="*/ 5494867 w 7332134"/>
              <a:gd name="connsiteY6" fmla="*/ 869078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93302 h 2015067"/>
              <a:gd name="connsiteX6" fmla="*/ 5494867 w 7332134"/>
              <a:gd name="connsiteY6" fmla="*/ 869078 h 2015067"/>
              <a:gd name="connsiteX7" fmla="*/ 6405781 w 7332134"/>
              <a:gd name="connsiteY7" fmla="*/ 589679 h 2015067"/>
              <a:gd name="connsiteX8" fmla="*/ 7332134 w 7332134"/>
              <a:gd name="connsiteY8" fmla="*/ 0 h 2015067"/>
              <a:gd name="connsiteX0" fmla="*/ 0 w 7326158"/>
              <a:gd name="connsiteY0" fmla="*/ 2044949 h 2044949"/>
              <a:gd name="connsiteX1" fmla="*/ 919381 w 7326158"/>
              <a:gd name="connsiteY1" fmla="*/ 1964764 h 2044949"/>
              <a:gd name="connsiteX2" fmla="*/ 1839758 w 7326158"/>
              <a:gd name="connsiteY2" fmla="*/ 1713752 h 2044949"/>
              <a:gd name="connsiteX3" fmla="*/ 2748182 w 7326158"/>
              <a:gd name="connsiteY3" fmla="*/ 1588246 h 2044949"/>
              <a:gd name="connsiteX4" fmla="*/ 3674534 w 7326158"/>
              <a:gd name="connsiteY4" fmla="*/ 1460749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9758 w 7326158"/>
              <a:gd name="connsiteY2" fmla="*/ 1713752 h 2044949"/>
              <a:gd name="connsiteX3" fmla="*/ 2748182 w 7326158"/>
              <a:gd name="connsiteY3" fmla="*/ 1588246 h 2044949"/>
              <a:gd name="connsiteX4" fmla="*/ 3674534 w 7326158"/>
              <a:gd name="connsiteY4" fmla="*/ 1460749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8182 w 7326158"/>
              <a:gd name="connsiteY3" fmla="*/ 1588246 h 2044949"/>
              <a:gd name="connsiteX4" fmla="*/ 3674534 w 7326158"/>
              <a:gd name="connsiteY4" fmla="*/ 1460749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2205 w 7326158"/>
              <a:gd name="connsiteY3" fmla="*/ 1636058 h 2044949"/>
              <a:gd name="connsiteX4" fmla="*/ 3674534 w 7326158"/>
              <a:gd name="connsiteY4" fmla="*/ 1460749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2205 w 7326158"/>
              <a:gd name="connsiteY3" fmla="*/ 1636058 h 2044949"/>
              <a:gd name="connsiteX4" fmla="*/ 3662581 w 7326158"/>
              <a:gd name="connsiteY4" fmla="*/ 1442820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2205 w 7326158"/>
              <a:gd name="connsiteY3" fmla="*/ 1636058 h 2044949"/>
              <a:gd name="connsiteX4" fmla="*/ 3662581 w 7326158"/>
              <a:gd name="connsiteY4" fmla="*/ 1442820 h 2044949"/>
              <a:gd name="connsiteX5" fmla="*/ 4571005 w 7326158"/>
              <a:gd name="connsiteY5" fmla="*/ 1253066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2205 w 7326158"/>
              <a:gd name="connsiteY3" fmla="*/ 1636058 h 2044949"/>
              <a:gd name="connsiteX4" fmla="*/ 3662581 w 7326158"/>
              <a:gd name="connsiteY4" fmla="*/ 1442820 h 2044949"/>
              <a:gd name="connsiteX5" fmla="*/ 4571005 w 7326158"/>
              <a:gd name="connsiteY5" fmla="*/ 1253066 h 2044949"/>
              <a:gd name="connsiteX6" fmla="*/ 5476938 w 7326158"/>
              <a:gd name="connsiteY6" fmla="*/ 88103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2205 w 7326158"/>
              <a:gd name="connsiteY3" fmla="*/ 1636058 h 2044949"/>
              <a:gd name="connsiteX4" fmla="*/ 3662581 w 7326158"/>
              <a:gd name="connsiteY4" fmla="*/ 1442820 h 2044949"/>
              <a:gd name="connsiteX5" fmla="*/ 4571005 w 7326158"/>
              <a:gd name="connsiteY5" fmla="*/ 1253066 h 2044949"/>
              <a:gd name="connsiteX6" fmla="*/ 5476938 w 7326158"/>
              <a:gd name="connsiteY6" fmla="*/ 881030 h 2044949"/>
              <a:gd name="connsiteX7" fmla="*/ 6405781 w 7326158"/>
              <a:gd name="connsiteY7" fmla="*/ 655420 h 2044949"/>
              <a:gd name="connsiteX8" fmla="*/ 7326158 w 7326158"/>
              <a:gd name="connsiteY8" fmla="*/ 0 h 2044949"/>
              <a:gd name="connsiteX0" fmla="*/ 0 w 7308229"/>
              <a:gd name="connsiteY0" fmla="*/ 1997138 h 1997138"/>
              <a:gd name="connsiteX1" fmla="*/ 919381 w 7308229"/>
              <a:gd name="connsiteY1" fmla="*/ 1887071 h 1997138"/>
              <a:gd name="connsiteX2" fmla="*/ 1833781 w 7308229"/>
              <a:gd name="connsiteY2" fmla="*/ 1701800 h 1997138"/>
              <a:gd name="connsiteX3" fmla="*/ 2742205 w 7308229"/>
              <a:gd name="connsiteY3" fmla="*/ 1588247 h 1997138"/>
              <a:gd name="connsiteX4" fmla="*/ 3662581 w 7308229"/>
              <a:gd name="connsiteY4" fmla="*/ 1395009 h 1997138"/>
              <a:gd name="connsiteX5" fmla="*/ 4571005 w 7308229"/>
              <a:gd name="connsiteY5" fmla="*/ 1205255 h 1997138"/>
              <a:gd name="connsiteX6" fmla="*/ 5476938 w 7308229"/>
              <a:gd name="connsiteY6" fmla="*/ 833219 h 1997138"/>
              <a:gd name="connsiteX7" fmla="*/ 6405781 w 7308229"/>
              <a:gd name="connsiteY7" fmla="*/ 607609 h 1997138"/>
              <a:gd name="connsiteX8" fmla="*/ 7308229 w 7308229"/>
              <a:gd name="connsiteY8" fmla="*/ 0 h 1997138"/>
              <a:gd name="connsiteX0" fmla="*/ 0 w 7308229"/>
              <a:gd name="connsiteY0" fmla="*/ 1997138 h 1997138"/>
              <a:gd name="connsiteX1" fmla="*/ 919381 w 7308229"/>
              <a:gd name="connsiteY1" fmla="*/ 1851212 h 1997138"/>
              <a:gd name="connsiteX2" fmla="*/ 1833781 w 7308229"/>
              <a:gd name="connsiteY2" fmla="*/ 1701800 h 1997138"/>
              <a:gd name="connsiteX3" fmla="*/ 2742205 w 7308229"/>
              <a:gd name="connsiteY3" fmla="*/ 1588247 h 1997138"/>
              <a:gd name="connsiteX4" fmla="*/ 3662581 w 7308229"/>
              <a:gd name="connsiteY4" fmla="*/ 1395009 h 1997138"/>
              <a:gd name="connsiteX5" fmla="*/ 4571005 w 7308229"/>
              <a:gd name="connsiteY5" fmla="*/ 1205255 h 1997138"/>
              <a:gd name="connsiteX6" fmla="*/ 5476938 w 7308229"/>
              <a:gd name="connsiteY6" fmla="*/ 833219 h 1997138"/>
              <a:gd name="connsiteX7" fmla="*/ 6405781 w 7308229"/>
              <a:gd name="connsiteY7" fmla="*/ 607609 h 1997138"/>
              <a:gd name="connsiteX8" fmla="*/ 7308229 w 7308229"/>
              <a:gd name="connsiteY8" fmla="*/ 0 h 1997138"/>
              <a:gd name="connsiteX0" fmla="*/ 0 w 7308229"/>
              <a:gd name="connsiteY0" fmla="*/ 1997138 h 1997138"/>
              <a:gd name="connsiteX1" fmla="*/ 919381 w 7308229"/>
              <a:gd name="connsiteY1" fmla="*/ 1851212 h 1997138"/>
              <a:gd name="connsiteX2" fmla="*/ 1821828 w 7308229"/>
              <a:gd name="connsiteY2" fmla="*/ 1659964 h 1997138"/>
              <a:gd name="connsiteX3" fmla="*/ 2742205 w 7308229"/>
              <a:gd name="connsiteY3" fmla="*/ 1588247 h 1997138"/>
              <a:gd name="connsiteX4" fmla="*/ 3662581 w 7308229"/>
              <a:gd name="connsiteY4" fmla="*/ 1395009 h 1997138"/>
              <a:gd name="connsiteX5" fmla="*/ 4571005 w 7308229"/>
              <a:gd name="connsiteY5" fmla="*/ 1205255 h 1997138"/>
              <a:gd name="connsiteX6" fmla="*/ 5476938 w 7308229"/>
              <a:gd name="connsiteY6" fmla="*/ 833219 h 1997138"/>
              <a:gd name="connsiteX7" fmla="*/ 6405781 w 7308229"/>
              <a:gd name="connsiteY7" fmla="*/ 607609 h 1997138"/>
              <a:gd name="connsiteX8" fmla="*/ 7308229 w 7308229"/>
              <a:gd name="connsiteY8" fmla="*/ 0 h 1997138"/>
              <a:gd name="connsiteX0" fmla="*/ 0 w 7308229"/>
              <a:gd name="connsiteY0" fmla="*/ 1997138 h 1997138"/>
              <a:gd name="connsiteX1" fmla="*/ 919381 w 7308229"/>
              <a:gd name="connsiteY1" fmla="*/ 1851212 h 1997138"/>
              <a:gd name="connsiteX2" fmla="*/ 1821828 w 7308229"/>
              <a:gd name="connsiteY2" fmla="*/ 1659964 h 1997138"/>
              <a:gd name="connsiteX3" fmla="*/ 2742205 w 7308229"/>
              <a:gd name="connsiteY3" fmla="*/ 1588247 h 1997138"/>
              <a:gd name="connsiteX4" fmla="*/ 3668558 w 7308229"/>
              <a:gd name="connsiteY4" fmla="*/ 1436844 h 1997138"/>
              <a:gd name="connsiteX5" fmla="*/ 4571005 w 7308229"/>
              <a:gd name="connsiteY5" fmla="*/ 1205255 h 1997138"/>
              <a:gd name="connsiteX6" fmla="*/ 5476938 w 7308229"/>
              <a:gd name="connsiteY6" fmla="*/ 833219 h 1997138"/>
              <a:gd name="connsiteX7" fmla="*/ 6405781 w 7308229"/>
              <a:gd name="connsiteY7" fmla="*/ 607609 h 1997138"/>
              <a:gd name="connsiteX8" fmla="*/ 7308229 w 7308229"/>
              <a:gd name="connsiteY8" fmla="*/ 0 h 1997138"/>
              <a:gd name="connsiteX0" fmla="*/ 0 w 7308229"/>
              <a:gd name="connsiteY0" fmla="*/ 1997138 h 1997138"/>
              <a:gd name="connsiteX1" fmla="*/ 919381 w 7308229"/>
              <a:gd name="connsiteY1" fmla="*/ 1851212 h 1997138"/>
              <a:gd name="connsiteX2" fmla="*/ 1821828 w 7308229"/>
              <a:gd name="connsiteY2" fmla="*/ 1659964 h 1997138"/>
              <a:gd name="connsiteX3" fmla="*/ 2742205 w 7308229"/>
              <a:gd name="connsiteY3" fmla="*/ 1588247 h 1997138"/>
              <a:gd name="connsiteX4" fmla="*/ 3668558 w 7308229"/>
              <a:gd name="connsiteY4" fmla="*/ 1436844 h 1997138"/>
              <a:gd name="connsiteX5" fmla="*/ 4559053 w 7308229"/>
              <a:gd name="connsiteY5" fmla="*/ 1241114 h 1997138"/>
              <a:gd name="connsiteX6" fmla="*/ 5476938 w 7308229"/>
              <a:gd name="connsiteY6" fmla="*/ 833219 h 1997138"/>
              <a:gd name="connsiteX7" fmla="*/ 6405781 w 7308229"/>
              <a:gd name="connsiteY7" fmla="*/ 607609 h 1997138"/>
              <a:gd name="connsiteX8" fmla="*/ 7308229 w 7308229"/>
              <a:gd name="connsiteY8" fmla="*/ 0 h 1997138"/>
              <a:gd name="connsiteX0" fmla="*/ 0 w 7308229"/>
              <a:gd name="connsiteY0" fmla="*/ 1997138 h 1997138"/>
              <a:gd name="connsiteX1" fmla="*/ 919381 w 7308229"/>
              <a:gd name="connsiteY1" fmla="*/ 1851212 h 1997138"/>
              <a:gd name="connsiteX2" fmla="*/ 1821828 w 7308229"/>
              <a:gd name="connsiteY2" fmla="*/ 1659964 h 1997138"/>
              <a:gd name="connsiteX3" fmla="*/ 2742205 w 7308229"/>
              <a:gd name="connsiteY3" fmla="*/ 1588247 h 1997138"/>
              <a:gd name="connsiteX4" fmla="*/ 3668558 w 7308229"/>
              <a:gd name="connsiteY4" fmla="*/ 1436844 h 1997138"/>
              <a:gd name="connsiteX5" fmla="*/ 4559053 w 7308229"/>
              <a:gd name="connsiteY5" fmla="*/ 1241114 h 1997138"/>
              <a:gd name="connsiteX6" fmla="*/ 5470962 w 7308229"/>
              <a:gd name="connsiteY6" fmla="*/ 791384 h 1997138"/>
              <a:gd name="connsiteX7" fmla="*/ 6405781 w 7308229"/>
              <a:gd name="connsiteY7" fmla="*/ 607609 h 1997138"/>
              <a:gd name="connsiteX8" fmla="*/ 7308229 w 7308229"/>
              <a:gd name="connsiteY8" fmla="*/ 0 h 1997138"/>
              <a:gd name="connsiteX0" fmla="*/ 0 w 7308229"/>
              <a:gd name="connsiteY0" fmla="*/ 1997138 h 1997138"/>
              <a:gd name="connsiteX1" fmla="*/ 919381 w 7308229"/>
              <a:gd name="connsiteY1" fmla="*/ 1851212 h 1997138"/>
              <a:gd name="connsiteX2" fmla="*/ 1821828 w 7308229"/>
              <a:gd name="connsiteY2" fmla="*/ 1659964 h 1997138"/>
              <a:gd name="connsiteX3" fmla="*/ 2742205 w 7308229"/>
              <a:gd name="connsiteY3" fmla="*/ 1588247 h 1997138"/>
              <a:gd name="connsiteX4" fmla="*/ 3668558 w 7308229"/>
              <a:gd name="connsiteY4" fmla="*/ 1436844 h 1997138"/>
              <a:gd name="connsiteX5" fmla="*/ 4559053 w 7308229"/>
              <a:gd name="connsiteY5" fmla="*/ 1241114 h 1997138"/>
              <a:gd name="connsiteX6" fmla="*/ 5470962 w 7308229"/>
              <a:gd name="connsiteY6" fmla="*/ 791384 h 1997138"/>
              <a:gd name="connsiteX7" fmla="*/ 6405781 w 7308229"/>
              <a:gd name="connsiteY7" fmla="*/ 565774 h 1997138"/>
              <a:gd name="connsiteX8" fmla="*/ 7308229 w 7308229"/>
              <a:gd name="connsiteY8" fmla="*/ 0 h 1997138"/>
              <a:gd name="connsiteX0" fmla="*/ 0 w 7308229"/>
              <a:gd name="connsiteY0" fmla="*/ 2027020 h 2027020"/>
              <a:gd name="connsiteX1" fmla="*/ 919381 w 7308229"/>
              <a:gd name="connsiteY1" fmla="*/ 1881094 h 2027020"/>
              <a:gd name="connsiteX2" fmla="*/ 1821828 w 7308229"/>
              <a:gd name="connsiteY2" fmla="*/ 1689846 h 2027020"/>
              <a:gd name="connsiteX3" fmla="*/ 2742205 w 7308229"/>
              <a:gd name="connsiteY3" fmla="*/ 1618129 h 2027020"/>
              <a:gd name="connsiteX4" fmla="*/ 3668558 w 7308229"/>
              <a:gd name="connsiteY4" fmla="*/ 1466726 h 2027020"/>
              <a:gd name="connsiteX5" fmla="*/ 4559053 w 7308229"/>
              <a:gd name="connsiteY5" fmla="*/ 1270996 h 2027020"/>
              <a:gd name="connsiteX6" fmla="*/ 5470962 w 7308229"/>
              <a:gd name="connsiteY6" fmla="*/ 821266 h 2027020"/>
              <a:gd name="connsiteX7" fmla="*/ 6405781 w 7308229"/>
              <a:gd name="connsiteY7" fmla="*/ 595656 h 2027020"/>
              <a:gd name="connsiteX8" fmla="*/ 7308229 w 7308229"/>
              <a:gd name="connsiteY8" fmla="*/ 0 h 2027020"/>
              <a:gd name="connsiteX0" fmla="*/ 0 w 7302253"/>
              <a:gd name="connsiteY0" fmla="*/ 1985184 h 1985184"/>
              <a:gd name="connsiteX1" fmla="*/ 913405 w 7302253"/>
              <a:gd name="connsiteY1" fmla="*/ 1881094 h 1985184"/>
              <a:gd name="connsiteX2" fmla="*/ 1815852 w 7302253"/>
              <a:gd name="connsiteY2" fmla="*/ 1689846 h 1985184"/>
              <a:gd name="connsiteX3" fmla="*/ 2736229 w 7302253"/>
              <a:gd name="connsiteY3" fmla="*/ 1618129 h 1985184"/>
              <a:gd name="connsiteX4" fmla="*/ 3662582 w 7302253"/>
              <a:gd name="connsiteY4" fmla="*/ 1466726 h 1985184"/>
              <a:gd name="connsiteX5" fmla="*/ 4553077 w 7302253"/>
              <a:gd name="connsiteY5" fmla="*/ 1270996 h 1985184"/>
              <a:gd name="connsiteX6" fmla="*/ 5464986 w 7302253"/>
              <a:gd name="connsiteY6" fmla="*/ 821266 h 1985184"/>
              <a:gd name="connsiteX7" fmla="*/ 6399805 w 7302253"/>
              <a:gd name="connsiteY7" fmla="*/ 595656 h 1985184"/>
              <a:gd name="connsiteX8" fmla="*/ 7302253 w 7302253"/>
              <a:gd name="connsiteY8" fmla="*/ 0 h 1985184"/>
              <a:gd name="connsiteX0" fmla="*/ 0 w 7302253"/>
              <a:gd name="connsiteY0" fmla="*/ 1985184 h 1985184"/>
              <a:gd name="connsiteX1" fmla="*/ 919381 w 7302253"/>
              <a:gd name="connsiteY1" fmla="*/ 1845235 h 1985184"/>
              <a:gd name="connsiteX2" fmla="*/ 1815852 w 7302253"/>
              <a:gd name="connsiteY2" fmla="*/ 1689846 h 1985184"/>
              <a:gd name="connsiteX3" fmla="*/ 2736229 w 7302253"/>
              <a:gd name="connsiteY3" fmla="*/ 1618129 h 1985184"/>
              <a:gd name="connsiteX4" fmla="*/ 3662582 w 7302253"/>
              <a:gd name="connsiteY4" fmla="*/ 1466726 h 1985184"/>
              <a:gd name="connsiteX5" fmla="*/ 4553077 w 7302253"/>
              <a:gd name="connsiteY5" fmla="*/ 1270996 h 1985184"/>
              <a:gd name="connsiteX6" fmla="*/ 5464986 w 7302253"/>
              <a:gd name="connsiteY6" fmla="*/ 821266 h 1985184"/>
              <a:gd name="connsiteX7" fmla="*/ 6399805 w 7302253"/>
              <a:gd name="connsiteY7" fmla="*/ 595656 h 1985184"/>
              <a:gd name="connsiteX8" fmla="*/ 7302253 w 7302253"/>
              <a:gd name="connsiteY8" fmla="*/ 0 h 1985184"/>
              <a:gd name="connsiteX0" fmla="*/ 0 w 7302253"/>
              <a:gd name="connsiteY0" fmla="*/ 1985184 h 1985184"/>
              <a:gd name="connsiteX1" fmla="*/ 919381 w 7302253"/>
              <a:gd name="connsiteY1" fmla="*/ 1845235 h 1985184"/>
              <a:gd name="connsiteX2" fmla="*/ 1821828 w 7302253"/>
              <a:gd name="connsiteY2" fmla="*/ 1642034 h 1985184"/>
              <a:gd name="connsiteX3" fmla="*/ 2736229 w 7302253"/>
              <a:gd name="connsiteY3" fmla="*/ 1618129 h 1985184"/>
              <a:gd name="connsiteX4" fmla="*/ 3662582 w 7302253"/>
              <a:gd name="connsiteY4" fmla="*/ 1466726 h 1985184"/>
              <a:gd name="connsiteX5" fmla="*/ 4553077 w 7302253"/>
              <a:gd name="connsiteY5" fmla="*/ 1270996 h 1985184"/>
              <a:gd name="connsiteX6" fmla="*/ 5464986 w 7302253"/>
              <a:gd name="connsiteY6" fmla="*/ 821266 h 1985184"/>
              <a:gd name="connsiteX7" fmla="*/ 6399805 w 7302253"/>
              <a:gd name="connsiteY7" fmla="*/ 595656 h 1985184"/>
              <a:gd name="connsiteX8" fmla="*/ 7302253 w 7302253"/>
              <a:gd name="connsiteY8" fmla="*/ 0 h 1985184"/>
              <a:gd name="connsiteX0" fmla="*/ 0 w 7302253"/>
              <a:gd name="connsiteY0" fmla="*/ 1985184 h 1985184"/>
              <a:gd name="connsiteX1" fmla="*/ 919381 w 7302253"/>
              <a:gd name="connsiteY1" fmla="*/ 1845235 h 1985184"/>
              <a:gd name="connsiteX2" fmla="*/ 1821828 w 7302253"/>
              <a:gd name="connsiteY2" fmla="*/ 1642034 h 1985184"/>
              <a:gd name="connsiteX3" fmla="*/ 2736229 w 7302253"/>
              <a:gd name="connsiteY3" fmla="*/ 1594223 h 1985184"/>
              <a:gd name="connsiteX4" fmla="*/ 3662582 w 7302253"/>
              <a:gd name="connsiteY4" fmla="*/ 1466726 h 1985184"/>
              <a:gd name="connsiteX5" fmla="*/ 4553077 w 7302253"/>
              <a:gd name="connsiteY5" fmla="*/ 1270996 h 1985184"/>
              <a:gd name="connsiteX6" fmla="*/ 5464986 w 7302253"/>
              <a:gd name="connsiteY6" fmla="*/ 821266 h 1985184"/>
              <a:gd name="connsiteX7" fmla="*/ 6399805 w 7302253"/>
              <a:gd name="connsiteY7" fmla="*/ 595656 h 1985184"/>
              <a:gd name="connsiteX8" fmla="*/ 7302253 w 7302253"/>
              <a:gd name="connsiteY8" fmla="*/ 0 h 1985184"/>
              <a:gd name="connsiteX0" fmla="*/ 0 w 7302253"/>
              <a:gd name="connsiteY0" fmla="*/ 1985184 h 1985184"/>
              <a:gd name="connsiteX1" fmla="*/ 919381 w 7302253"/>
              <a:gd name="connsiteY1" fmla="*/ 1845235 h 1985184"/>
              <a:gd name="connsiteX2" fmla="*/ 1821828 w 7302253"/>
              <a:gd name="connsiteY2" fmla="*/ 1642034 h 1985184"/>
              <a:gd name="connsiteX3" fmla="*/ 2736229 w 7302253"/>
              <a:gd name="connsiteY3" fmla="*/ 1594223 h 1985184"/>
              <a:gd name="connsiteX4" fmla="*/ 3662582 w 7302253"/>
              <a:gd name="connsiteY4" fmla="*/ 1490632 h 1985184"/>
              <a:gd name="connsiteX5" fmla="*/ 4553077 w 7302253"/>
              <a:gd name="connsiteY5" fmla="*/ 1270996 h 1985184"/>
              <a:gd name="connsiteX6" fmla="*/ 5464986 w 7302253"/>
              <a:gd name="connsiteY6" fmla="*/ 821266 h 1985184"/>
              <a:gd name="connsiteX7" fmla="*/ 6399805 w 7302253"/>
              <a:gd name="connsiteY7" fmla="*/ 595656 h 1985184"/>
              <a:gd name="connsiteX8" fmla="*/ 7302253 w 7302253"/>
              <a:gd name="connsiteY8" fmla="*/ 0 h 1985184"/>
              <a:gd name="connsiteX0" fmla="*/ 0 w 7302253"/>
              <a:gd name="connsiteY0" fmla="*/ 1985184 h 1985184"/>
              <a:gd name="connsiteX1" fmla="*/ 919381 w 7302253"/>
              <a:gd name="connsiteY1" fmla="*/ 1845235 h 1985184"/>
              <a:gd name="connsiteX2" fmla="*/ 1821828 w 7302253"/>
              <a:gd name="connsiteY2" fmla="*/ 1642034 h 1985184"/>
              <a:gd name="connsiteX3" fmla="*/ 2736229 w 7302253"/>
              <a:gd name="connsiteY3" fmla="*/ 1594223 h 1985184"/>
              <a:gd name="connsiteX4" fmla="*/ 3662582 w 7302253"/>
              <a:gd name="connsiteY4" fmla="*/ 1490632 h 1985184"/>
              <a:gd name="connsiteX5" fmla="*/ 4559053 w 7302253"/>
              <a:gd name="connsiteY5" fmla="*/ 1300878 h 1985184"/>
              <a:gd name="connsiteX6" fmla="*/ 5464986 w 7302253"/>
              <a:gd name="connsiteY6" fmla="*/ 821266 h 1985184"/>
              <a:gd name="connsiteX7" fmla="*/ 6399805 w 7302253"/>
              <a:gd name="connsiteY7" fmla="*/ 595656 h 1985184"/>
              <a:gd name="connsiteX8" fmla="*/ 7302253 w 7302253"/>
              <a:gd name="connsiteY8" fmla="*/ 0 h 1985184"/>
              <a:gd name="connsiteX0" fmla="*/ 0 w 7302253"/>
              <a:gd name="connsiteY0" fmla="*/ 1985184 h 1985184"/>
              <a:gd name="connsiteX1" fmla="*/ 919381 w 7302253"/>
              <a:gd name="connsiteY1" fmla="*/ 1845235 h 1985184"/>
              <a:gd name="connsiteX2" fmla="*/ 1821828 w 7302253"/>
              <a:gd name="connsiteY2" fmla="*/ 1642034 h 1985184"/>
              <a:gd name="connsiteX3" fmla="*/ 2736229 w 7302253"/>
              <a:gd name="connsiteY3" fmla="*/ 1594223 h 1985184"/>
              <a:gd name="connsiteX4" fmla="*/ 3662582 w 7302253"/>
              <a:gd name="connsiteY4" fmla="*/ 1490632 h 1985184"/>
              <a:gd name="connsiteX5" fmla="*/ 4559053 w 7302253"/>
              <a:gd name="connsiteY5" fmla="*/ 1300878 h 1985184"/>
              <a:gd name="connsiteX6" fmla="*/ 5482915 w 7302253"/>
              <a:gd name="connsiteY6" fmla="*/ 785407 h 1985184"/>
              <a:gd name="connsiteX7" fmla="*/ 6399805 w 7302253"/>
              <a:gd name="connsiteY7" fmla="*/ 595656 h 1985184"/>
              <a:gd name="connsiteX8" fmla="*/ 7302253 w 7302253"/>
              <a:gd name="connsiteY8" fmla="*/ 0 h 1985184"/>
              <a:gd name="connsiteX0" fmla="*/ 0 w 7314205"/>
              <a:gd name="connsiteY0" fmla="*/ 1955302 h 1955302"/>
              <a:gd name="connsiteX1" fmla="*/ 919381 w 7314205"/>
              <a:gd name="connsiteY1" fmla="*/ 1815353 h 1955302"/>
              <a:gd name="connsiteX2" fmla="*/ 1821828 w 7314205"/>
              <a:gd name="connsiteY2" fmla="*/ 1612152 h 1955302"/>
              <a:gd name="connsiteX3" fmla="*/ 2736229 w 7314205"/>
              <a:gd name="connsiteY3" fmla="*/ 1564341 h 1955302"/>
              <a:gd name="connsiteX4" fmla="*/ 3662582 w 7314205"/>
              <a:gd name="connsiteY4" fmla="*/ 1460750 h 1955302"/>
              <a:gd name="connsiteX5" fmla="*/ 4559053 w 7314205"/>
              <a:gd name="connsiteY5" fmla="*/ 1270996 h 1955302"/>
              <a:gd name="connsiteX6" fmla="*/ 5482915 w 7314205"/>
              <a:gd name="connsiteY6" fmla="*/ 755525 h 1955302"/>
              <a:gd name="connsiteX7" fmla="*/ 6399805 w 7314205"/>
              <a:gd name="connsiteY7" fmla="*/ 565774 h 1955302"/>
              <a:gd name="connsiteX8" fmla="*/ 7314205 w 7314205"/>
              <a:gd name="connsiteY8" fmla="*/ 0 h 195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4205" h="1955302">
                <a:moveTo>
                  <a:pt x="0" y="1955302"/>
                </a:moveTo>
                <a:lnTo>
                  <a:pt x="919381" y="1815353"/>
                </a:lnTo>
                <a:lnTo>
                  <a:pt x="1821828" y="1612152"/>
                </a:lnTo>
                <a:lnTo>
                  <a:pt x="2736229" y="1564341"/>
                </a:lnTo>
                <a:lnTo>
                  <a:pt x="3662582" y="1460750"/>
                </a:lnTo>
                <a:lnTo>
                  <a:pt x="4559053" y="1270996"/>
                </a:lnTo>
                <a:lnTo>
                  <a:pt x="5482915" y="755525"/>
                </a:lnTo>
                <a:lnTo>
                  <a:pt x="6399805" y="565774"/>
                </a:lnTo>
                <a:lnTo>
                  <a:pt x="7314205" y="0"/>
                </a:lnTo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524692" y="1706282"/>
            <a:ext cx="7308229" cy="1997138"/>
          </a:xfrm>
          <a:custGeom>
            <a:avLst/>
            <a:gdLst>
              <a:gd name="connsiteX0" fmla="*/ 0 w 7332134"/>
              <a:gd name="connsiteY0" fmla="*/ 2015067 h 2015067"/>
              <a:gd name="connsiteX1" fmla="*/ 931334 w 7332134"/>
              <a:gd name="connsiteY1" fmla="*/ 1905000 h 2015067"/>
              <a:gd name="connsiteX2" fmla="*/ 1845734 w 7332134"/>
              <a:gd name="connsiteY2" fmla="*/ 1701800 h 2015067"/>
              <a:gd name="connsiteX3" fmla="*/ 2760134 w 7332134"/>
              <a:gd name="connsiteY3" fmla="*/ 1600200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45734 w 7332134"/>
              <a:gd name="connsiteY2" fmla="*/ 1701800 h 2015067"/>
              <a:gd name="connsiteX3" fmla="*/ 2760134 w 7332134"/>
              <a:gd name="connsiteY3" fmla="*/ 1600200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60134 w 7332134"/>
              <a:gd name="connsiteY3" fmla="*/ 1600200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93302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93302 h 2015067"/>
              <a:gd name="connsiteX6" fmla="*/ 5494867 w 7332134"/>
              <a:gd name="connsiteY6" fmla="*/ 869078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93302 h 2015067"/>
              <a:gd name="connsiteX6" fmla="*/ 5494867 w 7332134"/>
              <a:gd name="connsiteY6" fmla="*/ 869078 h 2015067"/>
              <a:gd name="connsiteX7" fmla="*/ 6405781 w 7332134"/>
              <a:gd name="connsiteY7" fmla="*/ 589679 h 2015067"/>
              <a:gd name="connsiteX8" fmla="*/ 7332134 w 7332134"/>
              <a:gd name="connsiteY8" fmla="*/ 0 h 2015067"/>
              <a:gd name="connsiteX0" fmla="*/ 0 w 7326158"/>
              <a:gd name="connsiteY0" fmla="*/ 2044949 h 2044949"/>
              <a:gd name="connsiteX1" fmla="*/ 919381 w 7326158"/>
              <a:gd name="connsiteY1" fmla="*/ 1964764 h 2044949"/>
              <a:gd name="connsiteX2" fmla="*/ 1839758 w 7326158"/>
              <a:gd name="connsiteY2" fmla="*/ 1713752 h 2044949"/>
              <a:gd name="connsiteX3" fmla="*/ 2748182 w 7326158"/>
              <a:gd name="connsiteY3" fmla="*/ 1588246 h 2044949"/>
              <a:gd name="connsiteX4" fmla="*/ 3674534 w 7326158"/>
              <a:gd name="connsiteY4" fmla="*/ 1460749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9758 w 7326158"/>
              <a:gd name="connsiteY2" fmla="*/ 1713752 h 2044949"/>
              <a:gd name="connsiteX3" fmla="*/ 2748182 w 7326158"/>
              <a:gd name="connsiteY3" fmla="*/ 1588246 h 2044949"/>
              <a:gd name="connsiteX4" fmla="*/ 3674534 w 7326158"/>
              <a:gd name="connsiteY4" fmla="*/ 1460749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8182 w 7326158"/>
              <a:gd name="connsiteY3" fmla="*/ 1588246 h 2044949"/>
              <a:gd name="connsiteX4" fmla="*/ 3674534 w 7326158"/>
              <a:gd name="connsiteY4" fmla="*/ 1460749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2205 w 7326158"/>
              <a:gd name="connsiteY3" fmla="*/ 1636058 h 2044949"/>
              <a:gd name="connsiteX4" fmla="*/ 3674534 w 7326158"/>
              <a:gd name="connsiteY4" fmla="*/ 1460749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2205 w 7326158"/>
              <a:gd name="connsiteY3" fmla="*/ 1636058 h 2044949"/>
              <a:gd name="connsiteX4" fmla="*/ 3662581 w 7326158"/>
              <a:gd name="connsiteY4" fmla="*/ 1442820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2205 w 7326158"/>
              <a:gd name="connsiteY3" fmla="*/ 1636058 h 2044949"/>
              <a:gd name="connsiteX4" fmla="*/ 3662581 w 7326158"/>
              <a:gd name="connsiteY4" fmla="*/ 1442820 h 2044949"/>
              <a:gd name="connsiteX5" fmla="*/ 4571005 w 7326158"/>
              <a:gd name="connsiteY5" fmla="*/ 1253066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2205 w 7326158"/>
              <a:gd name="connsiteY3" fmla="*/ 1636058 h 2044949"/>
              <a:gd name="connsiteX4" fmla="*/ 3662581 w 7326158"/>
              <a:gd name="connsiteY4" fmla="*/ 1442820 h 2044949"/>
              <a:gd name="connsiteX5" fmla="*/ 4571005 w 7326158"/>
              <a:gd name="connsiteY5" fmla="*/ 1253066 h 2044949"/>
              <a:gd name="connsiteX6" fmla="*/ 5476938 w 7326158"/>
              <a:gd name="connsiteY6" fmla="*/ 88103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2205 w 7326158"/>
              <a:gd name="connsiteY3" fmla="*/ 1636058 h 2044949"/>
              <a:gd name="connsiteX4" fmla="*/ 3662581 w 7326158"/>
              <a:gd name="connsiteY4" fmla="*/ 1442820 h 2044949"/>
              <a:gd name="connsiteX5" fmla="*/ 4571005 w 7326158"/>
              <a:gd name="connsiteY5" fmla="*/ 1253066 h 2044949"/>
              <a:gd name="connsiteX6" fmla="*/ 5476938 w 7326158"/>
              <a:gd name="connsiteY6" fmla="*/ 881030 h 2044949"/>
              <a:gd name="connsiteX7" fmla="*/ 6405781 w 7326158"/>
              <a:gd name="connsiteY7" fmla="*/ 655420 h 2044949"/>
              <a:gd name="connsiteX8" fmla="*/ 7326158 w 7326158"/>
              <a:gd name="connsiteY8" fmla="*/ 0 h 2044949"/>
              <a:gd name="connsiteX0" fmla="*/ 0 w 7308229"/>
              <a:gd name="connsiteY0" fmla="*/ 1997138 h 1997138"/>
              <a:gd name="connsiteX1" fmla="*/ 919381 w 7308229"/>
              <a:gd name="connsiteY1" fmla="*/ 1887071 h 1997138"/>
              <a:gd name="connsiteX2" fmla="*/ 1833781 w 7308229"/>
              <a:gd name="connsiteY2" fmla="*/ 1701800 h 1997138"/>
              <a:gd name="connsiteX3" fmla="*/ 2742205 w 7308229"/>
              <a:gd name="connsiteY3" fmla="*/ 1588247 h 1997138"/>
              <a:gd name="connsiteX4" fmla="*/ 3662581 w 7308229"/>
              <a:gd name="connsiteY4" fmla="*/ 1395009 h 1997138"/>
              <a:gd name="connsiteX5" fmla="*/ 4571005 w 7308229"/>
              <a:gd name="connsiteY5" fmla="*/ 1205255 h 1997138"/>
              <a:gd name="connsiteX6" fmla="*/ 5476938 w 7308229"/>
              <a:gd name="connsiteY6" fmla="*/ 833219 h 1997138"/>
              <a:gd name="connsiteX7" fmla="*/ 6405781 w 7308229"/>
              <a:gd name="connsiteY7" fmla="*/ 607609 h 1997138"/>
              <a:gd name="connsiteX8" fmla="*/ 7308229 w 7308229"/>
              <a:gd name="connsiteY8" fmla="*/ 0 h 199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8229" h="1997138">
                <a:moveTo>
                  <a:pt x="0" y="1997138"/>
                </a:moveTo>
                <a:lnTo>
                  <a:pt x="919381" y="1887071"/>
                </a:lnTo>
                <a:lnTo>
                  <a:pt x="1833781" y="1701800"/>
                </a:lnTo>
                <a:lnTo>
                  <a:pt x="2742205" y="1588247"/>
                </a:lnTo>
                <a:lnTo>
                  <a:pt x="3662581" y="1395009"/>
                </a:lnTo>
                <a:lnTo>
                  <a:pt x="4571005" y="1205255"/>
                </a:lnTo>
                <a:lnTo>
                  <a:pt x="5476938" y="833219"/>
                </a:lnTo>
                <a:lnTo>
                  <a:pt x="6405781" y="607609"/>
                </a:lnTo>
                <a:lnTo>
                  <a:pt x="7308229" y="0"/>
                </a:ln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524692" y="1792943"/>
            <a:ext cx="7326158" cy="2044949"/>
          </a:xfrm>
          <a:custGeom>
            <a:avLst/>
            <a:gdLst>
              <a:gd name="connsiteX0" fmla="*/ 0 w 7332134"/>
              <a:gd name="connsiteY0" fmla="*/ 2015067 h 2015067"/>
              <a:gd name="connsiteX1" fmla="*/ 931334 w 7332134"/>
              <a:gd name="connsiteY1" fmla="*/ 1905000 h 2015067"/>
              <a:gd name="connsiteX2" fmla="*/ 1845734 w 7332134"/>
              <a:gd name="connsiteY2" fmla="*/ 1701800 h 2015067"/>
              <a:gd name="connsiteX3" fmla="*/ 2760134 w 7332134"/>
              <a:gd name="connsiteY3" fmla="*/ 1600200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45734 w 7332134"/>
              <a:gd name="connsiteY2" fmla="*/ 1701800 h 2015067"/>
              <a:gd name="connsiteX3" fmla="*/ 2760134 w 7332134"/>
              <a:gd name="connsiteY3" fmla="*/ 1600200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60134 w 7332134"/>
              <a:gd name="connsiteY3" fmla="*/ 1600200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93302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93302 h 2015067"/>
              <a:gd name="connsiteX6" fmla="*/ 5494867 w 7332134"/>
              <a:gd name="connsiteY6" fmla="*/ 869078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93302 h 2015067"/>
              <a:gd name="connsiteX6" fmla="*/ 5494867 w 7332134"/>
              <a:gd name="connsiteY6" fmla="*/ 869078 h 2015067"/>
              <a:gd name="connsiteX7" fmla="*/ 6405781 w 7332134"/>
              <a:gd name="connsiteY7" fmla="*/ 589679 h 2015067"/>
              <a:gd name="connsiteX8" fmla="*/ 7332134 w 7332134"/>
              <a:gd name="connsiteY8" fmla="*/ 0 h 2015067"/>
              <a:gd name="connsiteX0" fmla="*/ 0 w 7326158"/>
              <a:gd name="connsiteY0" fmla="*/ 2044949 h 2044949"/>
              <a:gd name="connsiteX1" fmla="*/ 919381 w 7326158"/>
              <a:gd name="connsiteY1" fmla="*/ 1964764 h 2044949"/>
              <a:gd name="connsiteX2" fmla="*/ 1839758 w 7326158"/>
              <a:gd name="connsiteY2" fmla="*/ 1713752 h 2044949"/>
              <a:gd name="connsiteX3" fmla="*/ 2748182 w 7326158"/>
              <a:gd name="connsiteY3" fmla="*/ 1588246 h 2044949"/>
              <a:gd name="connsiteX4" fmla="*/ 3674534 w 7326158"/>
              <a:gd name="connsiteY4" fmla="*/ 1460749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26158" h="2044949">
                <a:moveTo>
                  <a:pt x="0" y="2044949"/>
                </a:moveTo>
                <a:lnTo>
                  <a:pt x="919381" y="1964764"/>
                </a:lnTo>
                <a:lnTo>
                  <a:pt x="1839758" y="1713752"/>
                </a:lnTo>
                <a:lnTo>
                  <a:pt x="2748182" y="1588246"/>
                </a:lnTo>
                <a:lnTo>
                  <a:pt x="3674534" y="1460749"/>
                </a:lnTo>
                <a:lnTo>
                  <a:pt x="4588934" y="1223184"/>
                </a:lnTo>
                <a:lnTo>
                  <a:pt x="5494867" y="898960"/>
                </a:lnTo>
                <a:lnTo>
                  <a:pt x="6405781" y="619561"/>
                </a:lnTo>
                <a:lnTo>
                  <a:pt x="7326158" y="0"/>
                </a:lnTo>
              </a:path>
            </a:pathLst>
          </a:cu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524692" y="1874620"/>
            <a:ext cx="7308229" cy="1997138"/>
          </a:xfrm>
          <a:custGeom>
            <a:avLst/>
            <a:gdLst>
              <a:gd name="connsiteX0" fmla="*/ 0 w 7332134"/>
              <a:gd name="connsiteY0" fmla="*/ 2015067 h 2015067"/>
              <a:gd name="connsiteX1" fmla="*/ 931334 w 7332134"/>
              <a:gd name="connsiteY1" fmla="*/ 1905000 h 2015067"/>
              <a:gd name="connsiteX2" fmla="*/ 1845734 w 7332134"/>
              <a:gd name="connsiteY2" fmla="*/ 1701800 h 2015067"/>
              <a:gd name="connsiteX3" fmla="*/ 2760134 w 7332134"/>
              <a:gd name="connsiteY3" fmla="*/ 1600200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45734 w 7332134"/>
              <a:gd name="connsiteY2" fmla="*/ 1701800 h 2015067"/>
              <a:gd name="connsiteX3" fmla="*/ 2760134 w 7332134"/>
              <a:gd name="connsiteY3" fmla="*/ 1600200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60134 w 7332134"/>
              <a:gd name="connsiteY3" fmla="*/ 1600200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93302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93302 h 2015067"/>
              <a:gd name="connsiteX6" fmla="*/ 5494867 w 7332134"/>
              <a:gd name="connsiteY6" fmla="*/ 869078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93302 h 2015067"/>
              <a:gd name="connsiteX6" fmla="*/ 5494867 w 7332134"/>
              <a:gd name="connsiteY6" fmla="*/ 869078 h 2015067"/>
              <a:gd name="connsiteX7" fmla="*/ 6405781 w 7332134"/>
              <a:gd name="connsiteY7" fmla="*/ 589679 h 2015067"/>
              <a:gd name="connsiteX8" fmla="*/ 7332134 w 7332134"/>
              <a:gd name="connsiteY8" fmla="*/ 0 h 2015067"/>
              <a:gd name="connsiteX0" fmla="*/ 0 w 7326158"/>
              <a:gd name="connsiteY0" fmla="*/ 2044949 h 2044949"/>
              <a:gd name="connsiteX1" fmla="*/ 919381 w 7326158"/>
              <a:gd name="connsiteY1" fmla="*/ 1964764 h 2044949"/>
              <a:gd name="connsiteX2" fmla="*/ 1839758 w 7326158"/>
              <a:gd name="connsiteY2" fmla="*/ 1713752 h 2044949"/>
              <a:gd name="connsiteX3" fmla="*/ 2748182 w 7326158"/>
              <a:gd name="connsiteY3" fmla="*/ 1588246 h 2044949"/>
              <a:gd name="connsiteX4" fmla="*/ 3674534 w 7326158"/>
              <a:gd name="connsiteY4" fmla="*/ 1460749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9758 w 7326158"/>
              <a:gd name="connsiteY2" fmla="*/ 1713752 h 2044949"/>
              <a:gd name="connsiteX3" fmla="*/ 2748182 w 7326158"/>
              <a:gd name="connsiteY3" fmla="*/ 1588246 h 2044949"/>
              <a:gd name="connsiteX4" fmla="*/ 3674534 w 7326158"/>
              <a:gd name="connsiteY4" fmla="*/ 1460749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8182 w 7326158"/>
              <a:gd name="connsiteY3" fmla="*/ 1588246 h 2044949"/>
              <a:gd name="connsiteX4" fmla="*/ 3674534 w 7326158"/>
              <a:gd name="connsiteY4" fmla="*/ 1460749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2205 w 7326158"/>
              <a:gd name="connsiteY3" fmla="*/ 1636058 h 2044949"/>
              <a:gd name="connsiteX4" fmla="*/ 3674534 w 7326158"/>
              <a:gd name="connsiteY4" fmla="*/ 1460749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2205 w 7326158"/>
              <a:gd name="connsiteY3" fmla="*/ 1636058 h 2044949"/>
              <a:gd name="connsiteX4" fmla="*/ 3662581 w 7326158"/>
              <a:gd name="connsiteY4" fmla="*/ 1442820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2205 w 7326158"/>
              <a:gd name="connsiteY3" fmla="*/ 1636058 h 2044949"/>
              <a:gd name="connsiteX4" fmla="*/ 3662581 w 7326158"/>
              <a:gd name="connsiteY4" fmla="*/ 1442820 h 2044949"/>
              <a:gd name="connsiteX5" fmla="*/ 4571005 w 7326158"/>
              <a:gd name="connsiteY5" fmla="*/ 1253066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2205 w 7326158"/>
              <a:gd name="connsiteY3" fmla="*/ 1636058 h 2044949"/>
              <a:gd name="connsiteX4" fmla="*/ 3662581 w 7326158"/>
              <a:gd name="connsiteY4" fmla="*/ 1442820 h 2044949"/>
              <a:gd name="connsiteX5" fmla="*/ 4571005 w 7326158"/>
              <a:gd name="connsiteY5" fmla="*/ 1253066 h 2044949"/>
              <a:gd name="connsiteX6" fmla="*/ 5476938 w 7326158"/>
              <a:gd name="connsiteY6" fmla="*/ 88103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  <a:gd name="connsiteX0" fmla="*/ 0 w 7326158"/>
              <a:gd name="connsiteY0" fmla="*/ 2044949 h 2044949"/>
              <a:gd name="connsiteX1" fmla="*/ 919381 w 7326158"/>
              <a:gd name="connsiteY1" fmla="*/ 1934882 h 2044949"/>
              <a:gd name="connsiteX2" fmla="*/ 1833781 w 7326158"/>
              <a:gd name="connsiteY2" fmla="*/ 1749611 h 2044949"/>
              <a:gd name="connsiteX3" fmla="*/ 2742205 w 7326158"/>
              <a:gd name="connsiteY3" fmla="*/ 1636058 h 2044949"/>
              <a:gd name="connsiteX4" fmla="*/ 3662581 w 7326158"/>
              <a:gd name="connsiteY4" fmla="*/ 1442820 h 2044949"/>
              <a:gd name="connsiteX5" fmla="*/ 4571005 w 7326158"/>
              <a:gd name="connsiteY5" fmla="*/ 1253066 h 2044949"/>
              <a:gd name="connsiteX6" fmla="*/ 5476938 w 7326158"/>
              <a:gd name="connsiteY6" fmla="*/ 881030 h 2044949"/>
              <a:gd name="connsiteX7" fmla="*/ 6405781 w 7326158"/>
              <a:gd name="connsiteY7" fmla="*/ 655420 h 2044949"/>
              <a:gd name="connsiteX8" fmla="*/ 7326158 w 7326158"/>
              <a:gd name="connsiteY8" fmla="*/ 0 h 2044949"/>
              <a:gd name="connsiteX0" fmla="*/ 0 w 7308229"/>
              <a:gd name="connsiteY0" fmla="*/ 1997138 h 1997138"/>
              <a:gd name="connsiteX1" fmla="*/ 919381 w 7308229"/>
              <a:gd name="connsiteY1" fmla="*/ 1887071 h 1997138"/>
              <a:gd name="connsiteX2" fmla="*/ 1833781 w 7308229"/>
              <a:gd name="connsiteY2" fmla="*/ 1701800 h 1997138"/>
              <a:gd name="connsiteX3" fmla="*/ 2742205 w 7308229"/>
              <a:gd name="connsiteY3" fmla="*/ 1588247 h 1997138"/>
              <a:gd name="connsiteX4" fmla="*/ 3662581 w 7308229"/>
              <a:gd name="connsiteY4" fmla="*/ 1395009 h 1997138"/>
              <a:gd name="connsiteX5" fmla="*/ 4571005 w 7308229"/>
              <a:gd name="connsiteY5" fmla="*/ 1205255 h 1997138"/>
              <a:gd name="connsiteX6" fmla="*/ 5476938 w 7308229"/>
              <a:gd name="connsiteY6" fmla="*/ 833219 h 1997138"/>
              <a:gd name="connsiteX7" fmla="*/ 6405781 w 7308229"/>
              <a:gd name="connsiteY7" fmla="*/ 607609 h 1997138"/>
              <a:gd name="connsiteX8" fmla="*/ 7308229 w 7308229"/>
              <a:gd name="connsiteY8" fmla="*/ 0 h 199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8229" h="1997138">
                <a:moveTo>
                  <a:pt x="0" y="1997138"/>
                </a:moveTo>
                <a:lnTo>
                  <a:pt x="919381" y="1887071"/>
                </a:lnTo>
                <a:lnTo>
                  <a:pt x="1833781" y="1701800"/>
                </a:lnTo>
                <a:lnTo>
                  <a:pt x="2742205" y="1588247"/>
                </a:lnTo>
                <a:lnTo>
                  <a:pt x="3662581" y="1395009"/>
                </a:lnTo>
                <a:lnTo>
                  <a:pt x="4571005" y="1205255"/>
                </a:lnTo>
                <a:lnTo>
                  <a:pt x="5476938" y="833219"/>
                </a:lnTo>
                <a:lnTo>
                  <a:pt x="6405781" y="607609"/>
                </a:lnTo>
                <a:lnTo>
                  <a:pt x="7308229" y="0"/>
                </a:lnTo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524692" y="1820836"/>
            <a:ext cx="7326158" cy="2044949"/>
          </a:xfrm>
          <a:custGeom>
            <a:avLst/>
            <a:gdLst>
              <a:gd name="connsiteX0" fmla="*/ 0 w 7332134"/>
              <a:gd name="connsiteY0" fmla="*/ 2015067 h 2015067"/>
              <a:gd name="connsiteX1" fmla="*/ 931334 w 7332134"/>
              <a:gd name="connsiteY1" fmla="*/ 1905000 h 2015067"/>
              <a:gd name="connsiteX2" fmla="*/ 1845734 w 7332134"/>
              <a:gd name="connsiteY2" fmla="*/ 1701800 h 2015067"/>
              <a:gd name="connsiteX3" fmla="*/ 2760134 w 7332134"/>
              <a:gd name="connsiteY3" fmla="*/ 1600200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45734 w 7332134"/>
              <a:gd name="connsiteY2" fmla="*/ 1701800 h 2015067"/>
              <a:gd name="connsiteX3" fmla="*/ 2760134 w 7332134"/>
              <a:gd name="connsiteY3" fmla="*/ 1600200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60134 w 7332134"/>
              <a:gd name="connsiteY3" fmla="*/ 1600200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51467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93302 h 2015067"/>
              <a:gd name="connsiteX6" fmla="*/ 5494867 w 7332134"/>
              <a:gd name="connsiteY6" fmla="*/ 922867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93302 h 2015067"/>
              <a:gd name="connsiteX6" fmla="*/ 5494867 w 7332134"/>
              <a:gd name="connsiteY6" fmla="*/ 869078 h 2015067"/>
              <a:gd name="connsiteX7" fmla="*/ 6417734 w 7332134"/>
              <a:gd name="connsiteY7" fmla="*/ 541867 h 2015067"/>
              <a:gd name="connsiteX8" fmla="*/ 7332134 w 7332134"/>
              <a:gd name="connsiteY8" fmla="*/ 0 h 2015067"/>
              <a:gd name="connsiteX0" fmla="*/ 0 w 7332134"/>
              <a:gd name="connsiteY0" fmla="*/ 2015067 h 2015067"/>
              <a:gd name="connsiteX1" fmla="*/ 919381 w 7332134"/>
              <a:gd name="connsiteY1" fmla="*/ 1934882 h 2015067"/>
              <a:gd name="connsiteX2" fmla="*/ 1839758 w 7332134"/>
              <a:gd name="connsiteY2" fmla="*/ 1683870 h 2015067"/>
              <a:gd name="connsiteX3" fmla="*/ 2748182 w 7332134"/>
              <a:gd name="connsiteY3" fmla="*/ 1558364 h 2015067"/>
              <a:gd name="connsiteX4" fmla="*/ 3674534 w 7332134"/>
              <a:gd name="connsiteY4" fmla="*/ 1430867 h 2015067"/>
              <a:gd name="connsiteX5" fmla="*/ 4588934 w 7332134"/>
              <a:gd name="connsiteY5" fmla="*/ 1193302 h 2015067"/>
              <a:gd name="connsiteX6" fmla="*/ 5494867 w 7332134"/>
              <a:gd name="connsiteY6" fmla="*/ 869078 h 2015067"/>
              <a:gd name="connsiteX7" fmla="*/ 6405781 w 7332134"/>
              <a:gd name="connsiteY7" fmla="*/ 589679 h 2015067"/>
              <a:gd name="connsiteX8" fmla="*/ 7332134 w 7332134"/>
              <a:gd name="connsiteY8" fmla="*/ 0 h 2015067"/>
              <a:gd name="connsiteX0" fmla="*/ 0 w 7326158"/>
              <a:gd name="connsiteY0" fmla="*/ 2044949 h 2044949"/>
              <a:gd name="connsiteX1" fmla="*/ 919381 w 7326158"/>
              <a:gd name="connsiteY1" fmla="*/ 1964764 h 2044949"/>
              <a:gd name="connsiteX2" fmla="*/ 1839758 w 7326158"/>
              <a:gd name="connsiteY2" fmla="*/ 1713752 h 2044949"/>
              <a:gd name="connsiteX3" fmla="*/ 2748182 w 7326158"/>
              <a:gd name="connsiteY3" fmla="*/ 1588246 h 2044949"/>
              <a:gd name="connsiteX4" fmla="*/ 3674534 w 7326158"/>
              <a:gd name="connsiteY4" fmla="*/ 1460749 h 2044949"/>
              <a:gd name="connsiteX5" fmla="*/ 4588934 w 7326158"/>
              <a:gd name="connsiteY5" fmla="*/ 1223184 h 2044949"/>
              <a:gd name="connsiteX6" fmla="*/ 5494867 w 7326158"/>
              <a:gd name="connsiteY6" fmla="*/ 898960 h 2044949"/>
              <a:gd name="connsiteX7" fmla="*/ 6405781 w 7326158"/>
              <a:gd name="connsiteY7" fmla="*/ 619561 h 2044949"/>
              <a:gd name="connsiteX8" fmla="*/ 7326158 w 7326158"/>
              <a:gd name="connsiteY8" fmla="*/ 0 h 204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26158" h="2044949">
                <a:moveTo>
                  <a:pt x="0" y="2044949"/>
                </a:moveTo>
                <a:lnTo>
                  <a:pt x="919381" y="1964764"/>
                </a:lnTo>
                <a:lnTo>
                  <a:pt x="1839758" y="1713752"/>
                </a:lnTo>
                <a:lnTo>
                  <a:pt x="2748182" y="1588246"/>
                </a:lnTo>
                <a:lnTo>
                  <a:pt x="3674534" y="1460749"/>
                </a:lnTo>
                <a:lnTo>
                  <a:pt x="4588934" y="1223184"/>
                </a:lnTo>
                <a:lnTo>
                  <a:pt x="5494867" y="898960"/>
                </a:lnTo>
                <a:lnTo>
                  <a:pt x="6405781" y="619561"/>
                </a:lnTo>
                <a:lnTo>
                  <a:pt x="7326158" y="0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8059126" y="4676745"/>
            <a:ext cx="1008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Corners</a:t>
            </a:r>
            <a:endParaRPr lang="en-US" sz="2000" b="1" dirty="0"/>
          </a:p>
        </p:txBody>
      </p:sp>
      <p:sp>
        <p:nvSpPr>
          <p:cNvPr id="34" name="TextBox 33"/>
          <p:cNvSpPr txBox="1"/>
          <p:nvPr/>
        </p:nvSpPr>
        <p:spPr>
          <a:xfrm rot="-720000">
            <a:off x="3416515" y="3260843"/>
            <a:ext cx="1428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 paths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32115" y="881190"/>
            <a:ext cx="129394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PLL period</a:t>
            </a:r>
            <a:endParaRPr lang="en-US" sz="2000" b="1" dirty="0"/>
          </a:p>
        </p:txBody>
      </p:sp>
      <p:sp>
        <p:nvSpPr>
          <p:cNvPr id="41" name="TextBox 40"/>
          <p:cNvSpPr txBox="1"/>
          <p:nvPr/>
        </p:nvSpPr>
        <p:spPr>
          <a:xfrm rot="16200000">
            <a:off x="-143988" y="1107354"/>
            <a:ext cx="902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Delay</a:t>
            </a:r>
            <a:endParaRPr lang="en-US" sz="2400" b="1" dirty="0"/>
          </a:p>
        </p:txBody>
      </p:sp>
      <p:grpSp>
        <p:nvGrpSpPr>
          <p:cNvPr id="44" name="Group 43"/>
          <p:cNvGrpSpPr/>
          <p:nvPr/>
        </p:nvGrpSpPr>
        <p:grpSpPr>
          <a:xfrm>
            <a:off x="7907624" y="1328616"/>
            <a:ext cx="1191810" cy="382005"/>
            <a:chOff x="8229599" y="1358994"/>
            <a:chExt cx="1191810" cy="382005"/>
          </a:xfrm>
        </p:grpSpPr>
        <p:sp>
          <p:nvSpPr>
            <p:cNvPr id="42" name="Right Brace 41"/>
            <p:cNvSpPr/>
            <p:nvPr/>
          </p:nvSpPr>
          <p:spPr>
            <a:xfrm>
              <a:off x="8229599" y="1358994"/>
              <a:ext cx="87514" cy="331165"/>
            </a:xfrm>
            <a:prstGeom prst="rightBrace">
              <a:avLst>
                <a:gd name="adj1" fmla="val 31146"/>
                <a:gd name="adj2" fmla="val 50000"/>
              </a:avLst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289368" y="1371667"/>
              <a:ext cx="1132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FF"/>
                  </a:solidFill>
                </a:rPr>
                <a:t>OCV (1+</a:t>
              </a:r>
              <a:r>
                <a:rPr lang="en-GB" dirty="0" smtClean="0">
                  <a:solidFill>
                    <a:srgbClr val="0000FF"/>
                  </a:solidFill>
                  <a:sym typeface="Symbol" panose="05050102010706020507" pitchFamily="18" charset="2"/>
                </a:rPr>
                <a:t></a:t>
              </a:r>
              <a:r>
                <a:rPr lang="en-GB" dirty="0" smtClean="0">
                  <a:solidFill>
                    <a:srgbClr val="0000FF"/>
                  </a:solidFill>
                </a:rPr>
                <a:t>)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233982" y="5562600"/>
            <a:ext cx="6480720" cy="652991"/>
            <a:chOff x="1233982" y="5414008"/>
            <a:chExt cx="6480720" cy="652991"/>
          </a:xfrm>
        </p:grpSpPr>
        <p:cxnSp>
          <p:nvCxnSpPr>
            <p:cNvPr id="47" name="Straight Connector 46"/>
            <p:cNvCxnSpPr>
              <a:stCxn id="81" idx="0"/>
            </p:cNvCxnSpPr>
            <p:nvPr/>
          </p:nvCxnSpPr>
          <p:spPr>
            <a:xfrm>
              <a:off x="1717326" y="5522020"/>
              <a:ext cx="262467" cy="0"/>
            </a:xfrm>
            <a:prstGeom prst="line">
              <a:avLst/>
            </a:prstGeom>
            <a:solidFill>
              <a:srgbClr val="00FF00"/>
            </a:solidFill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87" idx="6"/>
            </p:cNvCxnSpPr>
            <p:nvPr/>
          </p:nvCxnSpPr>
          <p:spPr>
            <a:xfrm>
              <a:off x="2359907" y="5616949"/>
              <a:ext cx="313137" cy="0"/>
            </a:xfrm>
            <a:prstGeom prst="line">
              <a:avLst/>
            </a:prstGeom>
            <a:solidFill>
              <a:srgbClr val="00FF00"/>
            </a:solidFill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endCxn id="80" idx="3"/>
            </p:cNvCxnSpPr>
            <p:nvPr/>
          </p:nvCxnSpPr>
          <p:spPr>
            <a:xfrm>
              <a:off x="1233982" y="5522020"/>
              <a:ext cx="179784" cy="0"/>
            </a:xfrm>
            <a:prstGeom prst="line">
              <a:avLst/>
            </a:prstGeom>
            <a:solidFill>
              <a:srgbClr val="00FF00"/>
            </a:solidFill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85" idx="6"/>
            </p:cNvCxnSpPr>
            <p:nvPr/>
          </p:nvCxnSpPr>
          <p:spPr>
            <a:xfrm>
              <a:off x="3280483" y="5886979"/>
              <a:ext cx="265832" cy="0"/>
            </a:xfrm>
            <a:prstGeom prst="line">
              <a:avLst/>
            </a:prstGeom>
            <a:solidFill>
              <a:srgbClr val="00FF00"/>
            </a:solidFill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79" idx="6"/>
            </p:cNvCxnSpPr>
            <p:nvPr/>
          </p:nvCxnSpPr>
          <p:spPr>
            <a:xfrm>
              <a:off x="3853087" y="5796969"/>
              <a:ext cx="347228" cy="650"/>
            </a:xfrm>
            <a:prstGeom prst="line">
              <a:avLst/>
            </a:prstGeom>
            <a:solidFill>
              <a:srgbClr val="00FF00"/>
            </a:solidFill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77" idx="6"/>
              <a:endCxn id="74" idx="3"/>
            </p:cNvCxnSpPr>
            <p:nvPr/>
          </p:nvCxnSpPr>
          <p:spPr>
            <a:xfrm>
              <a:off x="4511863" y="5706959"/>
              <a:ext cx="302704" cy="0"/>
            </a:xfrm>
            <a:prstGeom prst="line">
              <a:avLst/>
            </a:prstGeom>
            <a:solidFill>
              <a:srgbClr val="00FF00"/>
            </a:solidFill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75" idx="0"/>
            </p:cNvCxnSpPr>
            <p:nvPr/>
          </p:nvCxnSpPr>
          <p:spPr>
            <a:xfrm>
              <a:off x="5118127" y="5706959"/>
              <a:ext cx="413237" cy="1124"/>
            </a:xfrm>
            <a:prstGeom prst="line">
              <a:avLst/>
            </a:prstGeom>
            <a:solidFill>
              <a:srgbClr val="00FF00"/>
            </a:solidFill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73" idx="6"/>
            </p:cNvCxnSpPr>
            <p:nvPr/>
          </p:nvCxnSpPr>
          <p:spPr>
            <a:xfrm>
              <a:off x="6130526" y="5799542"/>
              <a:ext cx="432048" cy="2952"/>
            </a:xfrm>
            <a:prstGeom prst="line">
              <a:avLst/>
            </a:prstGeom>
            <a:solidFill>
              <a:srgbClr val="00FF00"/>
            </a:solidFill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69" idx="6"/>
            </p:cNvCxnSpPr>
            <p:nvPr/>
          </p:nvCxnSpPr>
          <p:spPr>
            <a:xfrm>
              <a:off x="6816632" y="5730376"/>
              <a:ext cx="313632" cy="0"/>
            </a:xfrm>
            <a:prstGeom prst="line">
              <a:avLst/>
            </a:prstGeom>
            <a:solidFill>
              <a:srgbClr val="00FF00"/>
            </a:solidFill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67" idx="6"/>
            </p:cNvCxnSpPr>
            <p:nvPr/>
          </p:nvCxnSpPr>
          <p:spPr>
            <a:xfrm>
              <a:off x="7443951" y="5631999"/>
              <a:ext cx="270751" cy="0"/>
            </a:xfrm>
            <a:prstGeom prst="line">
              <a:avLst/>
            </a:prstGeom>
            <a:solidFill>
              <a:srgbClr val="00FF00"/>
            </a:solidFill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56"/>
            <p:cNvGrpSpPr/>
            <p:nvPr/>
          </p:nvGrpSpPr>
          <p:grpSpPr>
            <a:xfrm>
              <a:off x="1989830" y="5436929"/>
              <a:ext cx="370077" cy="360040"/>
              <a:chOff x="2257707" y="1196752"/>
              <a:chExt cx="370077" cy="360040"/>
            </a:xfrm>
            <a:solidFill>
              <a:srgbClr val="00FF00"/>
            </a:solidFill>
          </p:grpSpPr>
          <p:sp>
            <p:nvSpPr>
              <p:cNvPr id="86" name="Flowchart: Delay 85"/>
              <p:cNvSpPr/>
              <p:nvPr/>
            </p:nvSpPr>
            <p:spPr>
              <a:xfrm>
                <a:off x="2257707" y="1196752"/>
                <a:ext cx="288032" cy="360040"/>
              </a:xfrm>
              <a:prstGeom prst="flowChartDelay">
                <a:avLst/>
              </a:prstGeom>
              <a:grp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Flowchart: Connector 86"/>
              <p:cNvSpPr/>
              <p:nvPr/>
            </p:nvSpPr>
            <p:spPr>
              <a:xfrm>
                <a:off x="2555776" y="1340768"/>
                <a:ext cx="72008" cy="72008"/>
              </a:xfrm>
              <a:prstGeom prst="flowChartConnector">
                <a:avLst/>
              </a:prstGeom>
              <a:grp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2550366" y="5526939"/>
              <a:ext cx="730117" cy="540060"/>
              <a:chOff x="2770951" y="2096852"/>
              <a:chExt cx="730117" cy="540060"/>
            </a:xfrm>
            <a:solidFill>
              <a:srgbClr val="00FF00"/>
            </a:solidFill>
          </p:grpSpPr>
          <p:sp>
            <p:nvSpPr>
              <p:cNvPr id="82" name="Moon 81"/>
              <p:cNvSpPr/>
              <p:nvPr/>
            </p:nvSpPr>
            <p:spPr>
              <a:xfrm flipH="1">
                <a:off x="2770951" y="2096852"/>
                <a:ext cx="360040" cy="360040"/>
              </a:xfrm>
              <a:prstGeom prst="moon">
                <a:avLst>
                  <a:gd name="adj" fmla="val 78219"/>
                </a:avLst>
              </a:prstGeom>
              <a:grp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3" name="Group 82"/>
              <p:cNvGrpSpPr/>
              <p:nvPr/>
            </p:nvGrpSpPr>
            <p:grpSpPr>
              <a:xfrm>
                <a:off x="3130991" y="2276872"/>
                <a:ext cx="370077" cy="360040"/>
                <a:chOff x="2257707" y="1196752"/>
                <a:chExt cx="370077" cy="360040"/>
              </a:xfrm>
              <a:grpFill/>
            </p:grpSpPr>
            <p:sp>
              <p:nvSpPr>
                <p:cNvPr id="84" name="Flowchart: Delay 83"/>
                <p:cNvSpPr/>
                <p:nvPr/>
              </p:nvSpPr>
              <p:spPr>
                <a:xfrm>
                  <a:off x="2257707" y="1196752"/>
                  <a:ext cx="288032" cy="360040"/>
                </a:xfrm>
                <a:prstGeom prst="flowChartDelay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Flowchart: Connector 84"/>
                <p:cNvSpPr/>
                <p:nvPr/>
              </p:nvSpPr>
              <p:spPr>
                <a:xfrm>
                  <a:off x="2555776" y="1340768"/>
                  <a:ext cx="72008" cy="72008"/>
                </a:xfrm>
                <a:prstGeom prst="flowChartConnector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9" name="Group 58"/>
            <p:cNvGrpSpPr/>
            <p:nvPr/>
          </p:nvGrpSpPr>
          <p:grpSpPr>
            <a:xfrm rot="5400000">
              <a:off x="1457534" y="5370240"/>
              <a:ext cx="216024" cy="303560"/>
              <a:chOff x="1403648" y="764704"/>
              <a:chExt cx="216024" cy="303560"/>
            </a:xfrm>
            <a:solidFill>
              <a:srgbClr val="00FF00"/>
            </a:solidFill>
          </p:grpSpPr>
          <p:sp>
            <p:nvSpPr>
              <p:cNvPr id="80" name="Isosceles Triangle 79"/>
              <p:cNvSpPr/>
              <p:nvPr/>
            </p:nvSpPr>
            <p:spPr>
              <a:xfrm>
                <a:off x="1403648" y="852240"/>
                <a:ext cx="216024" cy="216024"/>
              </a:xfrm>
              <a:prstGeom prst="triangle">
                <a:avLst/>
              </a:prstGeom>
              <a:grp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475656" y="764704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3413399" y="5616949"/>
              <a:ext cx="439688" cy="360040"/>
              <a:chOff x="3124200" y="836712"/>
              <a:chExt cx="439688" cy="360040"/>
            </a:xfrm>
            <a:solidFill>
              <a:srgbClr val="00FF00"/>
            </a:solidFill>
          </p:grpSpPr>
          <p:sp>
            <p:nvSpPr>
              <p:cNvPr id="78" name="Moon 77"/>
              <p:cNvSpPr/>
              <p:nvPr/>
            </p:nvSpPr>
            <p:spPr>
              <a:xfrm flipH="1">
                <a:off x="3124200" y="836712"/>
                <a:ext cx="360040" cy="360040"/>
              </a:xfrm>
              <a:prstGeom prst="moon">
                <a:avLst>
                  <a:gd name="adj" fmla="val 78219"/>
                </a:avLst>
              </a:prstGeom>
              <a:grp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lowchart: Connector 78"/>
              <p:cNvSpPr/>
              <p:nvPr/>
            </p:nvSpPr>
            <p:spPr>
              <a:xfrm>
                <a:off x="3491880" y="980728"/>
                <a:ext cx="72008" cy="72008"/>
              </a:xfrm>
              <a:prstGeom prst="flowChartConnector">
                <a:avLst/>
              </a:prstGeom>
              <a:grp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4141786" y="5526939"/>
              <a:ext cx="370077" cy="360040"/>
              <a:chOff x="2257707" y="1196752"/>
              <a:chExt cx="370077" cy="360040"/>
            </a:xfrm>
            <a:solidFill>
              <a:srgbClr val="00FF00"/>
            </a:solidFill>
          </p:grpSpPr>
          <p:sp>
            <p:nvSpPr>
              <p:cNvPr id="76" name="Flowchart: Delay 75"/>
              <p:cNvSpPr/>
              <p:nvPr/>
            </p:nvSpPr>
            <p:spPr>
              <a:xfrm>
                <a:off x="2257707" y="1196752"/>
                <a:ext cx="288032" cy="360040"/>
              </a:xfrm>
              <a:prstGeom prst="flowChartDelay">
                <a:avLst/>
              </a:prstGeom>
              <a:grp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lowchart: Connector 76"/>
              <p:cNvSpPr/>
              <p:nvPr/>
            </p:nvSpPr>
            <p:spPr>
              <a:xfrm>
                <a:off x="2555776" y="1340768"/>
                <a:ext cx="72008" cy="72008"/>
              </a:xfrm>
              <a:prstGeom prst="flowChartConnector">
                <a:avLst/>
              </a:prstGeom>
              <a:grp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 rot="5400000">
              <a:off x="4858335" y="5555179"/>
              <a:ext cx="216024" cy="303560"/>
              <a:chOff x="1403648" y="764704"/>
              <a:chExt cx="216024" cy="303560"/>
            </a:xfrm>
            <a:solidFill>
              <a:srgbClr val="00FF00"/>
            </a:solidFill>
          </p:grpSpPr>
          <p:sp>
            <p:nvSpPr>
              <p:cNvPr id="74" name="Isosceles Triangle 73"/>
              <p:cNvSpPr/>
              <p:nvPr/>
            </p:nvSpPr>
            <p:spPr>
              <a:xfrm>
                <a:off x="1403648" y="852240"/>
                <a:ext cx="216024" cy="216024"/>
              </a:xfrm>
              <a:prstGeom prst="triangle">
                <a:avLst/>
              </a:prstGeom>
              <a:grp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1475656" y="764704"/>
                <a:ext cx="72008" cy="72008"/>
              </a:xfrm>
              <a:prstGeom prst="ellipse">
                <a:avLst/>
              </a:prstGeom>
              <a:grp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5374442" y="5442454"/>
              <a:ext cx="756084" cy="537108"/>
              <a:chOff x="5004048" y="1523740"/>
              <a:chExt cx="756084" cy="537108"/>
            </a:xfrm>
            <a:solidFill>
              <a:srgbClr val="00FF00"/>
            </a:solidFill>
          </p:grpSpPr>
          <p:grpSp>
            <p:nvGrpSpPr>
              <p:cNvPr id="70" name="Group 69"/>
              <p:cNvGrpSpPr/>
              <p:nvPr/>
            </p:nvGrpSpPr>
            <p:grpSpPr>
              <a:xfrm>
                <a:off x="5320444" y="1700808"/>
                <a:ext cx="439688" cy="360040"/>
                <a:chOff x="3124200" y="836712"/>
                <a:chExt cx="439688" cy="360040"/>
              </a:xfrm>
              <a:grpFill/>
            </p:grpSpPr>
            <p:sp>
              <p:nvSpPr>
                <p:cNvPr id="72" name="Moon 71"/>
                <p:cNvSpPr/>
                <p:nvPr/>
              </p:nvSpPr>
              <p:spPr>
                <a:xfrm flipH="1">
                  <a:off x="3124200" y="836712"/>
                  <a:ext cx="360040" cy="360040"/>
                </a:xfrm>
                <a:prstGeom prst="moon">
                  <a:avLst>
                    <a:gd name="adj" fmla="val 78219"/>
                  </a:avLst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Flowchart: Connector 72"/>
                <p:cNvSpPr/>
                <p:nvPr/>
              </p:nvSpPr>
              <p:spPr>
                <a:xfrm>
                  <a:off x="3491880" y="980728"/>
                  <a:ext cx="72008" cy="72008"/>
                </a:xfrm>
                <a:prstGeom prst="flowChartConnector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1" name="Flowchart: Delay 70"/>
              <p:cNvSpPr/>
              <p:nvPr/>
            </p:nvSpPr>
            <p:spPr>
              <a:xfrm>
                <a:off x="5004048" y="1523740"/>
                <a:ext cx="316396" cy="360040"/>
              </a:xfrm>
              <a:prstGeom prst="flowChartDelay">
                <a:avLst/>
              </a:prstGeom>
              <a:grp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6446555" y="5550356"/>
              <a:ext cx="370077" cy="360040"/>
              <a:chOff x="2257707" y="1196752"/>
              <a:chExt cx="370077" cy="360040"/>
            </a:xfrm>
            <a:solidFill>
              <a:srgbClr val="00FF00"/>
            </a:solidFill>
          </p:grpSpPr>
          <p:sp>
            <p:nvSpPr>
              <p:cNvPr id="68" name="Flowchart: Delay 67"/>
              <p:cNvSpPr/>
              <p:nvPr/>
            </p:nvSpPr>
            <p:spPr>
              <a:xfrm>
                <a:off x="2257707" y="1196752"/>
                <a:ext cx="288032" cy="360040"/>
              </a:xfrm>
              <a:prstGeom prst="flowChartDelay">
                <a:avLst/>
              </a:prstGeom>
              <a:grp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lowchart: Connector 68"/>
              <p:cNvSpPr/>
              <p:nvPr/>
            </p:nvSpPr>
            <p:spPr>
              <a:xfrm>
                <a:off x="2555776" y="1340768"/>
                <a:ext cx="72008" cy="72008"/>
              </a:xfrm>
              <a:prstGeom prst="flowChartConnector">
                <a:avLst/>
              </a:prstGeom>
              <a:grp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7004263" y="5451979"/>
              <a:ext cx="439688" cy="360040"/>
              <a:chOff x="3124200" y="836712"/>
              <a:chExt cx="439688" cy="360040"/>
            </a:xfrm>
            <a:solidFill>
              <a:srgbClr val="00FF00"/>
            </a:solidFill>
          </p:grpSpPr>
          <p:sp>
            <p:nvSpPr>
              <p:cNvPr id="66" name="Moon 65"/>
              <p:cNvSpPr/>
              <p:nvPr/>
            </p:nvSpPr>
            <p:spPr>
              <a:xfrm flipH="1">
                <a:off x="3124200" y="836712"/>
                <a:ext cx="360040" cy="360040"/>
              </a:xfrm>
              <a:prstGeom prst="moon">
                <a:avLst>
                  <a:gd name="adj" fmla="val 78219"/>
                </a:avLst>
              </a:prstGeom>
              <a:grp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lowchart: Connector 66"/>
              <p:cNvSpPr/>
              <p:nvPr/>
            </p:nvSpPr>
            <p:spPr>
              <a:xfrm>
                <a:off x="3491880" y="980728"/>
                <a:ext cx="72008" cy="72008"/>
              </a:xfrm>
              <a:prstGeom prst="flowChartConnector">
                <a:avLst/>
              </a:prstGeom>
              <a:grp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2" name="Elbow Connector 91"/>
            <p:cNvCxnSpPr>
              <a:endCxn id="80" idx="3"/>
            </p:cNvCxnSpPr>
            <p:nvPr/>
          </p:nvCxnSpPr>
          <p:spPr>
            <a:xfrm rot="10800000">
              <a:off x="1413766" y="5522020"/>
              <a:ext cx="6300936" cy="108012"/>
            </a:xfrm>
            <a:prstGeom prst="bentConnector5">
              <a:avLst>
                <a:gd name="adj1" fmla="val -2053"/>
                <a:gd name="adj2" fmla="val -679022"/>
                <a:gd name="adj3" fmla="val 103628"/>
              </a:avLst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7323101" y="4858591"/>
            <a:ext cx="101963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dirty="0" smtClean="0"/>
              <a:t>SS</a:t>
            </a:r>
            <a:br>
              <a:rPr lang="en-GB" dirty="0" smtClean="0"/>
            </a:br>
            <a:r>
              <a:rPr lang="en-GB" dirty="0" smtClean="0"/>
              <a:t>Vdd-10%</a:t>
            </a:r>
            <a:br>
              <a:rPr lang="en-GB" dirty="0" smtClean="0"/>
            </a:br>
            <a:r>
              <a:rPr lang="en-GB" dirty="0" smtClean="0"/>
              <a:t>125</a:t>
            </a:r>
            <a:r>
              <a:rPr lang="en-GB" baseline="30000" dirty="0" smtClean="0"/>
              <a:t>o</a:t>
            </a:r>
            <a:r>
              <a:rPr lang="en-GB" dirty="0" smtClean="0"/>
              <a:t>C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3858639" y="4854611"/>
            <a:ext cx="62388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dirty="0" smtClean="0"/>
              <a:t>TT</a:t>
            </a:r>
            <a:br>
              <a:rPr lang="en-GB" dirty="0" smtClean="0"/>
            </a:br>
            <a:r>
              <a:rPr lang="en-GB" dirty="0" err="1" smtClean="0"/>
              <a:t>Vdd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25</a:t>
            </a:r>
            <a:r>
              <a:rPr lang="en-GB" baseline="30000" dirty="0" smtClean="0"/>
              <a:t>o</a:t>
            </a:r>
            <a:r>
              <a:rPr lang="en-GB" dirty="0" smtClean="0"/>
              <a:t>C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-24015" y="4850631"/>
            <a:ext cx="106452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dirty="0" smtClean="0"/>
              <a:t>FF</a:t>
            </a:r>
            <a:br>
              <a:rPr lang="en-GB" dirty="0" smtClean="0"/>
            </a:br>
            <a:r>
              <a:rPr lang="en-GB" dirty="0" smtClean="0"/>
              <a:t>Vdd+10%</a:t>
            </a:r>
            <a:br>
              <a:rPr lang="en-GB" dirty="0" smtClean="0"/>
            </a:br>
            <a:r>
              <a:rPr lang="en-GB" dirty="0" smtClean="0"/>
              <a:t>0</a:t>
            </a:r>
            <a:r>
              <a:rPr lang="en-GB" baseline="30000" dirty="0" smtClean="0"/>
              <a:t>o</a:t>
            </a:r>
            <a:r>
              <a:rPr lang="en-GB" dirty="0" smtClean="0"/>
              <a:t>C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7909170" y="1027725"/>
            <a:ext cx="687704" cy="369332"/>
            <a:chOff x="7916985" y="1066800"/>
            <a:chExt cx="687704" cy="369332"/>
          </a:xfrm>
        </p:grpSpPr>
        <p:sp>
          <p:nvSpPr>
            <p:cNvPr id="91" name="Right Brace 90"/>
            <p:cNvSpPr/>
            <p:nvPr/>
          </p:nvSpPr>
          <p:spPr>
            <a:xfrm>
              <a:off x="7916985" y="1127738"/>
              <a:ext cx="68385" cy="216508"/>
            </a:xfrm>
            <a:prstGeom prst="rightBrace">
              <a:avLst>
                <a:gd name="adj1" fmla="val 31146"/>
                <a:gd name="adj2" fmla="val 50000"/>
              </a:avLst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968938" y="1066800"/>
              <a:ext cx="6357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FF"/>
                  </a:solidFill>
                </a:rPr>
                <a:t>jitter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30430" y="2569305"/>
                <a:ext cx="870922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430" y="2569305"/>
                <a:ext cx="870922" cy="401970"/>
              </a:xfrm>
              <a:prstGeom prst="rect">
                <a:avLst/>
              </a:prstGeom>
              <a:blipFill rotWithShape="0">
                <a:blip r:embed="rId3"/>
                <a:stretch>
                  <a:fillRect r="-13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 rot="-660000">
            <a:off x="4155271" y="2334965"/>
            <a:ext cx="990600" cy="236732"/>
          </a:xfrm>
          <a:prstGeom prst="ellipse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-Down Arrow 16"/>
          <p:cNvSpPr/>
          <p:nvPr/>
        </p:nvSpPr>
        <p:spPr>
          <a:xfrm>
            <a:off x="4853044" y="1123847"/>
            <a:ext cx="168056" cy="1172882"/>
          </a:xfrm>
          <a:prstGeom prst="upDownArrow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99993" y="1556605"/>
            <a:ext cx="1059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B050"/>
                </a:solidFill>
              </a:rPr>
              <a:t>Benefits</a:t>
            </a:r>
            <a:endParaRPr 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50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35" grpId="0" animBg="1"/>
      <p:bldP spid="40" grpId="0" animBg="1"/>
      <p:bldP spid="9" grpId="0"/>
      <p:bldP spid="15" grpId="0" animBg="1"/>
      <p:bldP spid="17" grpId="0" animBg="1"/>
      <p:bldP spid="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RO Clocks and Margins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Async 2016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pPr/>
              <a:t>28</a:t>
            </a:fld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2862238" y="2967335"/>
            <a:ext cx="34195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Experiment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055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10 AES modules (65nm)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8229600" cy="429700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RO Clocks and Margins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Async 2016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pPr/>
              <a:t>29</a:t>
            </a:fld>
            <a:endParaRPr lang="es-ES"/>
          </a:p>
        </p:txBody>
      </p:sp>
      <p:sp>
        <p:nvSpPr>
          <p:cNvPr id="8" name="TextBox 7"/>
          <p:cNvSpPr txBox="1"/>
          <p:nvPr/>
        </p:nvSpPr>
        <p:spPr>
          <a:xfrm>
            <a:off x="6478282" y="3429000"/>
            <a:ext cx="98616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350x350</a:t>
            </a:r>
          </a:p>
          <a:p>
            <a:pPr algn="ctr"/>
            <a:r>
              <a:rPr lang="en-GB" dirty="0" smtClean="0">
                <a:sym typeface="Symbol" panose="05050102010706020507" pitchFamily="18" charset="2"/>
              </a:rPr>
              <a:t></a:t>
            </a:r>
            <a:r>
              <a:rPr lang="en-GB" dirty="0" smtClean="0"/>
              <a:t>m</a:t>
            </a:r>
            <a:r>
              <a:rPr lang="en-GB" baseline="30000" dirty="0" smtClean="0"/>
              <a:t>2</a:t>
            </a:r>
            <a:endParaRPr lang="en-US" baseline="300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467464" y="1805603"/>
            <a:ext cx="60960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20832" y="1635863"/>
            <a:ext cx="1015021" cy="276999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GB" dirty="0" smtClean="0"/>
              <a:t>1.75 mm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372674" y="1938620"/>
            <a:ext cx="0" cy="2483541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6200000">
            <a:off x="892842" y="3041890"/>
            <a:ext cx="898003" cy="276999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GB" dirty="0"/>
              <a:t>0</a:t>
            </a:r>
            <a:r>
              <a:rPr lang="en-GB" dirty="0" smtClean="0"/>
              <a:t>.7 mm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99910" y="5442765"/>
            <a:ext cx="60687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Every AES module can be activated/deactivated by clock gating</a:t>
            </a:r>
            <a:endParaRPr lang="en-GB" dirty="0"/>
          </a:p>
          <a:p>
            <a:r>
              <a:rPr lang="en-GB" dirty="0" smtClean="0"/>
              <a:t>Switching activity generated by VCS</a:t>
            </a:r>
          </a:p>
          <a:p>
            <a:r>
              <a:rPr lang="en-GB" dirty="0" smtClean="0"/>
              <a:t>IR drop (static and dynamic) estimated by </a:t>
            </a:r>
            <a:r>
              <a:rPr lang="en-GB" dirty="0" err="1" smtClean="0"/>
              <a:t>PrimeRail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63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RO Clocks and Margins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Async 2016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pPr/>
              <a:t>3</a:t>
            </a:fld>
            <a:endParaRPr lang="es-E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56"/>
          <a:stretch/>
        </p:blipFill>
        <p:spPr>
          <a:xfrm>
            <a:off x="1928808" y="3276600"/>
            <a:ext cx="5289796" cy="23936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76376" y="1362670"/>
            <a:ext cx="6211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Static Timing Analysis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788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Voltage droop analysis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70395"/>
            <a:ext cx="8229600" cy="4297005"/>
          </a:xfrm>
          <a:ln>
            <a:solidFill>
              <a:schemeClr val="bg1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RO Clocks and Margins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Async 2016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pPr/>
              <a:t>30</a:t>
            </a:fld>
            <a:endParaRPr lang="es-E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9" r="6443" b="10378"/>
          <a:stretch/>
        </p:blipFill>
        <p:spPr>
          <a:xfrm>
            <a:off x="888643" y="819052"/>
            <a:ext cx="7645758" cy="46158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5667" y="5995471"/>
            <a:ext cx="8224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Nominal voltage: 1V       Max voltage droop: 168mV        Max voltage difference: 25mV 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528225" y="2503931"/>
            <a:ext cx="6087550" cy="2429932"/>
            <a:chOff x="1498591" y="1955800"/>
            <a:chExt cx="6087550" cy="2429932"/>
          </a:xfrm>
        </p:grpSpPr>
        <p:sp>
          <p:nvSpPr>
            <p:cNvPr id="11" name="Rectangle 10"/>
            <p:cNvSpPr/>
            <p:nvPr/>
          </p:nvSpPr>
          <p:spPr>
            <a:xfrm>
              <a:off x="1498600" y="1955800"/>
              <a:ext cx="1210733" cy="121073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717802" y="1955802"/>
              <a:ext cx="1210733" cy="121073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37004" y="1955804"/>
              <a:ext cx="1210733" cy="121073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156206" y="1955806"/>
              <a:ext cx="1210733" cy="121073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375408" y="1955808"/>
              <a:ext cx="1210733" cy="121073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498591" y="3174991"/>
              <a:ext cx="1210733" cy="121073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717793" y="3174993"/>
              <a:ext cx="1210733" cy="121073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36995" y="3174995"/>
              <a:ext cx="1210733" cy="121073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56197" y="3174997"/>
              <a:ext cx="1210733" cy="121073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375399" y="3174999"/>
              <a:ext cx="1210733" cy="121073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2339084" y="4259759"/>
            <a:ext cx="44658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All modules active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63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Max voltage difference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96" y="1043723"/>
            <a:ext cx="6543607" cy="499915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RO Clocks and Margins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Async 2016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pPr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4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Performance &amp; Energy benefits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RO Clocks and Margins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Async 2016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pPr/>
              <a:t>32</a:t>
            </a:fld>
            <a:endParaRPr lang="es-E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29" y="1295400"/>
            <a:ext cx="9176058" cy="4495800"/>
          </a:xfrm>
        </p:spPr>
      </p:pic>
      <p:sp>
        <p:nvSpPr>
          <p:cNvPr id="3" name="TextBox 2"/>
          <p:cNvSpPr txBox="1"/>
          <p:nvPr/>
        </p:nvSpPr>
        <p:spPr>
          <a:xfrm>
            <a:off x="7137399" y="4216401"/>
            <a:ext cx="11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1.0V, 75</a:t>
            </a:r>
            <a:r>
              <a:rPr lang="en-GB" baseline="40000" dirty="0" smtClean="0"/>
              <a:t>o</a:t>
            </a:r>
            <a:r>
              <a:rPr lang="en-GB" dirty="0" smtClean="0"/>
              <a:t>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1828800"/>
            <a:ext cx="1255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0.9V, 125</a:t>
            </a:r>
            <a:r>
              <a:rPr lang="en-GB" baseline="40000" dirty="0" smtClean="0">
                <a:solidFill>
                  <a:srgbClr val="FF0000"/>
                </a:solidFill>
              </a:rPr>
              <a:t>o</a:t>
            </a:r>
            <a:r>
              <a:rPr lang="en-GB" dirty="0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9406" y="3358634"/>
            <a:ext cx="1255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0.9V, 125</a:t>
            </a:r>
            <a:r>
              <a:rPr lang="en-GB" baseline="40000" dirty="0" smtClean="0">
                <a:solidFill>
                  <a:srgbClr val="0000FF"/>
                </a:solidFill>
              </a:rPr>
              <a:t>o</a:t>
            </a:r>
            <a:r>
              <a:rPr lang="en-GB" dirty="0" smtClean="0">
                <a:solidFill>
                  <a:srgbClr val="0000FF"/>
                </a:solidFill>
              </a:rPr>
              <a:t>C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1788092"/>
            <a:ext cx="1592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Sign-off (WC)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320000">
            <a:off x="3134973" y="2493248"/>
            <a:ext cx="1604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Perfect binning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380000">
            <a:off x="3060551" y="2925312"/>
            <a:ext cx="1499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Ring oscillator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4826103" y="2133600"/>
            <a:ext cx="718466" cy="1600200"/>
            <a:chOff x="4826103" y="2133600"/>
            <a:chExt cx="718466" cy="1600200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4876800" y="2133600"/>
              <a:ext cx="0" cy="160020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826103" y="2416193"/>
              <a:ext cx="71846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solidFill>
                    <a:srgbClr val="FF0000"/>
                  </a:solidFill>
                </a:rPr>
                <a:t>1.6x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105400" y="3268133"/>
            <a:ext cx="726628" cy="533400"/>
            <a:chOff x="5105400" y="3268133"/>
            <a:chExt cx="726628" cy="533400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5105400" y="3268133"/>
              <a:ext cx="0" cy="533400"/>
            </a:xfrm>
            <a:prstGeom prst="straightConnector1">
              <a:avLst/>
            </a:prstGeom>
            <a:ln w="38100">
              <a:solidFill>
                <a:srgbClr val="0000FF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113562" y="3339868"/>
              <a:ext cx="71846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solidFill>
                    <a:srgbClr val="0000FF"/>
                  </a:solidFill>
                </a:rPr>
                <a:t>1.2x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544569" y="2431900"/>
            <a:ext cx="2422563" cy="400110"/>
            <a:chOff x="5544569" y="2431900"/>
            <a:chExt cx="2422563" cy="400110"/>
          </a:xfrm>
        </p:grpSpPr>
        <p:cxnSp>
          <p:nvCxnSpPr>
            <p:cNvPr id="25" name="Straight Arrow Connector 24"/>
            <p:cNvCxnSpPr>
              <a:stCxn id="14" idx="3"/>
            </p:cNvCxnSpPr>
            <p:nvPr/>
          </p:nvCxnSpPr>
          <p:spPr>
            <a:xfrm>
              <a:off x="5544569" y="2647026"/>
              <a:ext cx="96483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474223" y="2431900"/>
              <a:ext cx="1492909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2000" b="1" dirty="0" smtClean="0">
                  <a:solidFill>
                    <a:srgbClr val="FF0000"/>
                  </a:solidFill>
                </a:rPr>
                <a:t>-40% Energy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544569" y="2187691"/>
            <a:ext cx="868699" cy="512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GB" dirty="0">
                <a:solidFill>
                  <a:srgbClr val="FF0000"/>
                </a:solidFill>
              </a:rPr>
              <a:t>v</a:t>
            </a:r>
            <a:r>
              <a:rPr lang="en-GB" dirty="0" smtClean="0">
                <a:solidFill>
                  <a:srgbClr val="FF0000"/>
                </a:solidFill>
              </a:rPr>
              <a:t>oltage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scaling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3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28736" y="838200"/>
            <a:ext cx="6519864" cy="1600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Reactive Clocks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90599"/>
            <a:ext cx="8305800" cy="525780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	J. Cortadella, L. </a:t>
            </a:r>
            <a:r>
              <a:rPr lang="en-GB" dirty="0" err="1" smtClean="0"/>
              <a:t>Lavagno</a:t>
            </a:r>
            <a:r>
              <a:rPr lang="en-GB" dirty="0" smtClean="0"/>
              <a:t>, P. </a:t>
            </a:r>
            <a:r>
              <a:rPr lang="en-GB" dirty="0" err="1" smtClean="0"/>
              <a:t>López</a:t>
            </a:r>
            <a:r>
              <a:rPr lang="en-GB" dirty="0" smtClean="0"/>
              <a:t>, M. </a:t>
            </a:r>
            <a:r>
              <a:rPr lang="en-GB" dirty="0" err="1" smtClean="0"/>
              <a:t>Lupon</a:t>
            </a:r>
            <a:r>
              <a:rPr lang="en-GB" dirty="0" smtClean="0"/>
              <a:t>,</a:t>
            </a:r>
            <a:br>
              <a:rPr lang="en-GB" dirty="0" smtClean="0"/>
            </a:br>
            <a:r>
              <a:rPr lang="en-GB" dirty="0" smtClean="0"/>
              <a:t>	A. Moreno, A. Roca and S.S. Sapatnekar</a:t>
            </a:r>
            <a:br>
              <a:rPr lang="en-GB" dirty="0" smtClean="0"/>
            </a:br>
            <a:r>
              <a:rPr lang="en-GB" dirty="0" smtClean="0"/>
              <a:t>	</a:t>
            </a:r>
            <a:r>
              <a:rPr lang="en-GB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Reactive Clocks with variability-tracking jitter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	ICCD 2015.</a:t>
            </a:r>
          </a:p>
          <a:p>
            <a:endParaRPr lang="en-GB" dirty="0" smtClean="0"/>
          </a:p>
          <a:p>
            <a:r>
              <a:rPr lang="en-GB" dirty="0" smtClean="0"/>
              <a:t>Algorithms and EDA scripts for timing analysis:</a:t>
            </a:r>
          </a:p>
          <a:p>
            <a:pPr lvl="1"/>
            <a:r>
              <a:rPr lang="en-GB" dirty="0" smtClean="0"/>
              <a:t>Automatic synthesis of Ring Oscillators</a:t>
            </a:r>
          </a:p>
          <a:p>
            <a:pPr lvl="1"/>
            <a:r>
              <a:rPr lang="en-GB" dirty="0" smtClean="0"/>
              <a:t>Technology independent (any .lib file)</a:t>
            </a:r>
          </a:p>
          <a:p>
            <a:pPr lvl="1"/>
            <a:r>
              <a:rPr lang="en-GB" dirty="0" smtClean="0"/>
              <a:t>Adaptable to different STA and P&amp;R tools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Ring Oscillators + monitors for </a:t>
            </a:r>
            <a:r>
              <a:rPr lang="en-GB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post-silicon calibration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Non-intrusive monitors automatically synthesized</a:t>
            </a:r>
          </a:p>
          <a:p>
            <a:pPr lvl="1"/>
            <a:r>
              <a:rPr lang="en-GB" dirty="0" smtClean="0"/>
              <a:t>Patented technology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 Clocks and Margins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Async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F30D5-A3B7-4396-B131-5098A71B85F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6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2000"/>
                <a:ext cx="8458200" cy="5486400"/>
              </a:xfrm>
            </p:spPr>
            <p:txBody>
              <a:bodyPr>
                <a:normAutofit/>
              </a:bodyPr>
              <a:lstStyle/>
              <a:p>
                <a:r>
                  <a:rPr lang="en-GB" dirty="0" smtClean="0"/>
                  <a:t>Moore’s law is (economically) over. It’s time to exploit what is left in established nodes.</a:t>
                </a:r>
              </a:p>
              <a:p>
                <a:endParaRPr lang="en-GB" dirty="0"/>
              </a:p>
              <a:p>
                <a:r>
                  <a:rPr lang="en-GB" i="1" dirty="0" smtClean="0"/>
                  <a:t>Ring Oscillators</a:t>
                </a:r>
                <a:r>
                  <a:rPr lang="en-GB" dirty="0" smtClean="0"/>
                  <a:t>: a zero-risk scheme to</a:t>
                </a:r>
              </a:p>
              <a:p>
                <a:pPr lvl="1"/>
                <a:r>
                  <a:rPr lang="en-GB" dirty="0" smtClean="0"/>
                  <a:t>boost performance </a:t>
                </a:r>
                <a:r>
                  <a:rPr lang="en-GB" dirty="0"/>
                  <a:t>(</a:t>
                </a:r>
                <a:r>
                  <a:rPr lang="en-GB" dirty="0" smtClean="0"/>
                  <a:t>1.6x speedup) or</a:t>
                </a:r>
              </a:p>
              <a:p>
                <a:pPr lvl="1"/>
                <a:r>
                  <a:rPr lang="en-GB" dirty="0"/>
                  <a:t>r</a:t>
                </a:r>
                <a:r>
                  <a:rPr lang="en-GB" dirty="0" smtClean="0"/>
                  <a:t>educe energy (40%)</a:t>
                </a:r>
              </a:p>
              <a:p>
                <a:pPr lvl="1"/>
                <a:endParaRPr lang="en-GB" dirty="0"/>
              </a:p>
              <a:p>
                <a:r>
                  <a:rPr lang="en-GB" dirty="0" smtClean="0"/>
                  <a:t>Margins for Ring </a:t>
                </a:r>
                <a:r>
                  <a:rPr lang="en-GB" dirty="0"/>
                  <a:t>O</a:t>
                </a:r>
                <a:r>
                  <a:rPr lang="en-GB" dirty="0" smtClean="0"/>
                  <a:t>scillators (or matched delays)</a:t>
                </a:r>
              </a:p>
              <a:p>
                <a:pPr lvl="1"/>
                <a:r>
                  <a:rPr lang="en-GB" dirty="0" smtClean="0"/>
                  <a:t>Use the same library corners</a:t>
                </a:r>
              </a:p>
              <a:p>
                <a:pPr lvl="1"/>
                <a:r>
                  <a:rPr lang="en-GB" dirty="0" smtClean="0"/>
                  <a:t>Derating factor: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→  (1+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 smtClean="0"/>
              </a:p>
              <a:p>
                <a:pPr lvl="1"/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2000"/>
                <a:ext cx="8458200" cy="5486400"/>
              </a:xfrm>
              <a:blipFill rotWithShape="0">
                <a:blip r:embed="rId2"/>
                <a:stretch>
                  <a:fillRect l="-1657" t="-1444" r="-1081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RO Clocks and Margins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Async 2016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pPr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834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osceles Triangle 15"/>
          <p:cNvSpPr/>
          <p:nvPr/>
        </p:nvSpPr>
        <p:spPr>
          <a:xfrm>
            <a:off x="1998452" y="3124200"/>
            <a:ext cx="342900" cy="3048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8" idx="2"/>
            <a:endCxn id="16" idx="0"/>
          </p:cNvCxnSpPr>
          <p:nvPr/>
        </p:nvCxnSpPr>
        <p:spPr>
          <a:xfrm flipH="1">
            <a:off x="2169902" y="2667000"/>
            <a:ext cx="1798" cy="45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Isosceles Triangle 19"/>
          <p:cNvSpPr/>
          <p:nvPr/>
        </p:nvSpPr>
        <p:spPr>
          <a:xfrm>
            <a:off x="6497848" y="3124200"/>
            <a:ext cx="342900" cy="3048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1" idx="2"/>
            <a:endCxn id="20" idx="0"/>
          </p:cNvCxnSpPr>
          <p:nvPr/>
        </p:nvCxnSpPr>
        <p:spPr>
          <a:xfrm>
            <a:off x="6667500" y="2667000"/>
            <a:ext cx="1798" cy="45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6" idx="3"/>
            <a:endCxn id="20" idx="3"/>
          </p:cNvCxnSpPr>
          <p:nvPr/>
        </p:nvCxnSpPr>
        <p:spPr>
          <a:xfrm rot="16200000" flipH="1">
            <a:off x="4419600" y="1179302"/>
            <a:ext cx="12700" cy="4499396"/>
          </a:xfrm>
          <a:prstGeom prst="bentConnector3">
            <a:avLst>
              <a:gd name="adj1" fmla="val 247924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Isosceles Triangle 26"/>
          <p:cNvSpPr/>
          <p:nvPr/>
        </p:nvSpPr>
        <p:spPr>
          <a:xfrm>
            <a:off x="4229100" y="4038600"/>
            <a:ext cx="342900" cy="3048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4400550" y="3733800"/>
            <a:ext cx="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Isosceles Triangle 29"/>
          <p:cNvSpPr/>
          <p:nvPr/>
        </p:nvSpPr>
        <p:spPr>
          <a:xfrm>
            <a:off x="2476500" y="4800600"/>
            <a:ext cx="342900" cy="3048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stCxn id="33" idx="0"/>
            <a:endCxn id="30" idx="3"/>
          </p:cNvCxnSpPr>
          <p:nvPr/>
        </p:nvCxnSpPr>
        <p:spPr>
          <a:xfrm flipV="1">
            <a:off x="2647950" y="5105400"/>
            <a:ext cx="0" cy="609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30" idx="0"/>
            <a:endCxn id="27" idx="3"/>
          </p:cNvCxnSpPr>
          <p:nvPr/>
        </p:nvCxnSpPr>
        <p:spPr>
          <a:xfrm rot="5400000" flipH="1" flipV="1">
            <a:off x="3295650" y="3695700"/>
            <a:ext cx="457200" cy="1752600"/>
          </a:xfrm>
          <a:prstGeom prst="bent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30" idx="0"/>
          </p:cNvCxnSpPr>
          <p:nvPr/>
        </p:nvCxnSpPr>
        <p:spPr>
          <a:xfrm rot="16200000" flipV="1">
            <a:off x="1704975" y="3857625"/>
            <a:ext cx="228600" cy="1657350"/>
          </a:xfrm>
          <a:prstGeom prst="bent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990599" y="4191000"/>
            <a:ext cx="1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990599" y="3886200"/>
            <a:ext cx="1" cy="30480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2531852" y="5706374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531852" y="5715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539044" y="5715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533650" y="5715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539044" y="5715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Static Timing Analysis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 Clocks and Margins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Async 2016</a:t>
            </a:r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2819400" y="914400"/>
            <a:ext cx="3200400" cy="17526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Combinational</a:t>
            </a:r>
            <a:b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362200" y="1638300"/>
            <a:ext cx="4572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019800" y="1617452"/>
            <a:ext cx="4572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858000" y="1617452"/>
            <a:ext cx="9906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990600" y="1617452"/>
            <a:ext cx="9906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81200" y="914400"/>
            <a:ext cx="381000" cy="1752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Flip Flops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477000" y="914400"/>
            <a:ext cx="381000" cy="1752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Flip Flops</a:t>
            </a:r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2161276" y="5715000"/>
            <a:ext cx="973348" cy="6096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PLL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F30D5-A3B7-4396-B131-5098A71B85F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3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3.33333E-6 -0.18495 L 0.19063 -0.1838 L 0.1915 -0.30833 L 0.44063 -0.30694 L 0.43959 -0.46157 " pathEditMode="relative" ptsTypes="AAAAAA">
                                      <p:cBhvr>
                                        <p:cTn id="6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repeatCount="indefinite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3.33333E-6 -3.7037E-7 L -3.33333E-6 -0.18495 L 0.19063 -0.1838 L 0.1915 -0.30833 L 0.44063 -0.30694 L 0.43959 -0.46157 " pathEditMode="relative" ptsTypes="AAAAAA">
                                      <p:cBhvr>
                                        <p:cTn id="8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0" presetClass="path" presetSubtype="0" repeatCount="indefinite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0052 0.00023 L -0.00052 -0.18449 L 0.19098 -0.18333 L 0.19098 -0.30671 L -0.05243 -0.30532 L -0.05243 -0.45995 " pathEditMode="relative" ptsTypes="AAAAAA">
                                      <p:cBhvr>
                                        <p:cTn id="10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L 0.00122 -0.18449 L 0.19167 -0.18333 L 0.19167 -0.30532 L -0.05174 -0.30532 L -0.05174 -0.4588 " pathEditMode="relative" ptsTypes="AAAAAA">
                                      <p:cBhvr>
                                        <p:cTn id="12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023 L 0.00017 -0.18217 L -0.18003 -0.18217 L -0.1809 -0.27407 " pathEditMode="relative" rAng="0" ptsTypes="AAAA">
                                      <p:cBhvr>
                                        <p:cTn id="14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6" y="-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8" grpId="0" animBg="1"/>
      <p:bldP spid="47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osceles Triangle 15"/>
          <p:cNvSpPr/>
          <p:nvPr/>
        </p:nvSpPr>
        <p:spPr>
          <a:xfrm>
            <a:off x="1998452" y="3124200"/>
            <a:ext cx="342900" cy="3048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8" idx="2"/>
            <a:endCxn id="16" idx="0"/>
          </p:cNvCxnSpPr>
          <p:nvPr/>
        </p:nvCxnSpPr>
        <p:spPr>
          <a:xfrm flipH="1">
            <a:off x="2169902" y="2667000"/>
            <a:ext cx="1798" cy="45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Isosceles Triangle 19"/>
          <p:cNvSpPr/>
          <p:nvPr/>
        </p:nvSpPr>
        <p:spPr>
          <a:xfrm>
            <a:off x="6497848" y="3124200"/>
            <a:ext cx="342900" cy="3048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1" idx="2"/>
            <a:endCxn id="20" idx="0"/>
          </p:cNvCxnSpPr>
          <p:nvPr/>
        </p:nvCxnSpPr>
        <p:spPr>
          <a:xfrm>
            <a:off x="6667500" y="2667000"/>
            <a:ext cx="1798" cy="45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6" idx="3"/>
            <a:endCxn id="20" idx="3"/>
          </p:cNvCxnSpPr>
          <p:nvPr/>
        </p:nvCxnSpPr>
        <p:spPr>
          <a:xfrm rot="16200000" flipH="1">
            <a:off x="4419600" y="1179302"/>
            <a:ext cx="12700" cy="4499396"/>
          </a:xfrm>
          <a:prstGeom prst="bentConnector3">
            <a:avLst>
              <a:gd name="adj1" fmla="val 247924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Isosceles Triangle 26"/>
          <p:cNvSpPr/>
          <p:nvPr/>
        </p:nvSpPr>
        <p:spPr>
          <a:xfrm>
            <a:off x="4229100" y="4038600"/>
            <a:ext cx="342900" cy="3048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4400550" y="3733800"/>
            <a:ext cx="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Isosceles Triangle 29"/>
          <p:cNvSpPr/>
          <p:nvPr/>
        </p:nvSpPr>
        <p:spPr>
          <a:xfrm>
            <a:off x="2476500" y="4800600"/>
            <a:ext cx="342900" cy="3048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endCxn id="30" idx="3"/>
          </p:cNvCxnSpPr>
          <p:nvPr/>
        </p:nvCxnSpPr>
        <p:spPr>
          <a:xfrm flipV="1">
            <a:off x="2647950" y="5105400"/>
            <a:ext cx="0" cy="609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30" idx="0"/>
            <a:endCxn id="27" idx="3"/>
          </p:cNvCxnSpPr>
          <p:nvPr/>
        </p:nvCxnSpPr>
        <p:spPr>
          <a:xfrm rot="5400000" flipH="1" flipV="1">
            <a:off x="3295650" y="3695700"/>
            <a:ext cx="457200" cy="1752600"/>
          </a:xfrm>
          <a:prstGeom prst="bent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30" idx="0"/>
          </p:cNvCxnSpPr>
          <p:nvPr/>
        </p:nvCxnSpPr>
        <p:spPr>
          <a:xfrm rot="16200000" flipV="1">
            <a:off x="1704975" y="3857625"/>
            <a:ext cx="228600" cy="1657350"/>
          </a:xfrm>
          <a:prstGeom prst="bent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990599" y="4191000"/>
            <a:ext cx="1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990599" y="3886200"/>
            <a:ext cx="1" cy="30480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2750574" y="2669458"/>
            <a:ext cx="3849329" cy="3134032"/>
          </a:xfrm>
          <a:custGeom>
            <a:avLst/>
            <a:gdLst>
              <a:gd name="connsiteX0" fmla="*/ 7374 w 3849329"/>
              <a:gd name="connsiteY0" fmla="*/ 3134032 h 3134032"/>
              <a:gd name="connsiteX1" fmla="*/ 0 w 3849329"/>
              <a:gd name="connsiteY1" fmla="*/ 1976284 h 3134032"/>
              <a:gd name="connsiteX2" fmla="*/ 1755058 w 3849329"/>
              <a:gd name="connsiteY2" fmla="*/ 1983658 h 3134032"/>
              <a:gd name="connsiteX3" fmla="*/ 1747684 w 3849329"/>
              <a:gd name="connsiteY3" fmla="*/ 973394 h 3134032"/>
              <a:gd name="connsiteX4" fmla="*/ 3849329 w 3849329"/>
              <a:gd name="connsiteY4" fmla="*/ 966019 h 3134032"/>
              <a:gd name="connsiteX5" fmla="*/ 3841955 w 3849329"/>
              <a:gd name="connsiteY5" fmla="*/ 0 h 313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9329" h="3134032">
                <a:moveTo>
                  <a:pt x="7374" y="3134032"/>
                </a:moveTo>
                <a:lnTo>
                  <a:pt x="0" y="1976284"/>
                </a:lnTo>
                <a:lnTo>
                  <a:pt x="1755058" y="1983658"/>
                </a:lnTo>
                <a:lnTo>
                  <a:pt x="1747684" y="973394"/>
                </a:lnTo>
                <a:lnTo>
                  <a:pt x="3849329" y="966019"/>
                </a:lnTo>
                <a:lnTo>
                  <a:pt x="3841955" y="0"/>
                </a:lnTo>
              </a:path>
            </a:pathLst>
          </a:custGeom>
          <a:noFill/>
          <a:ln w="762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531852" y="5706374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2531852" y="5715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2539044" y="5715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2533650" y="5715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2539044" y="57150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160" y="0"/>
            <a:ext cx="9070024" cy="533400"/>
          </a:xfrm>
        </p:spPr>
        <p:txBody>
          <a:bodyPr/>
          <a:lstStyle/>
          <a:p>
            <a:r>
              <a:rPr lang="en-GB" dirty="0" smtClean="0"/>
              <a:t>Static Timing Analysis: setup constraint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 Clocks and Margins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Async 2016</a:t>
            </a:r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2819400" y="914400"/>
            <a:ext cx="3200400" cy="17526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Comb. Logic</a:t>
            </a:r>
            <a:b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362200" y="1638300"/>
            <a:ext cx="4572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019800" y="1617452"/>
            <a:ext cx="4572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858000" y="1617452"/>
            <a:ext cx="9906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990600" y="1617452"/>
            <a:ext cx="9906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81200" y="914400"/>
            <a:ext cx="381000" cy="1752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77000" y="914400"/>
            <a:ext cx="381000" cy="1752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16368" y="1638300"/>
            <a:ext cx="304800" cy="304800"/>
          </a:xfrm>
          <a:prstGeom prst="ellipse">
            <a:avLst/>
          </a:prstGeom>
          <a:solidFill>
            <a:srgbClr val="33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2234381" y="1924665"/>
            <a:ext cx="4218038" cy="3893574"/>
          </a:xfrm>
          <a:custGeom>
            <a:avLst/>
            <a:gdLst>
              <a:gd name="connsiteX0" fmla="*/ 302342 w 4218038"/>
              <a:gd name="connsiteY0" fmla="*/ 3893574 h 3893574"/>
              <a:gd name="connsiteX1" fmla="*/ 294967 w 4218038"/>
              <a:gd name="connsiteY1" fmla="*/ 2551470 h 3893574"/>
              <a:gd name="connsiteX2" fmla="*/ 2094271 w 4218038"/>
              <a:gd name="connsiteY2" fmla="*/ 2551470 h 3893574"/>
              <a:gd name="connsiteX3" fmla="*/ 2094271 w 4218038"/>
              <a:gd name="connsiteY3" fmla="*/ 1710812 h 3893574"/>
              <a:gd name="connsiteX4" fmla="*/ 0 w 4218038"/>
              <a:gd name="connsiteY4" fmla="*/ 1710812 h 3893574"/>
              <a:gd name="connsiteX5" fmla="*/ 7374 w 4218038"/>
              <a:gd name="connsiteY5" fmla="*/ 29496 h 3893574"/>
              <a:gd name="connsiteX6" fmla="*/ 4218038 w 4218038"/>
              <a:gd name="connsiteY6" fmla="*/ 0 h 3893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8038" h="3893574">
                <a:moveTo>
                  <a:pt x="302342" y="3893574"/>
                </a:moveTo>
                <a:cubicBezTo>
                  <a:pt x="299884" y="3446206"/>
                  <a:pt x="297425" y="2998838"/>
                  <a:pt x="294967" y="2551470"/>
                </a:cubicBezTo>
                <a:lnTo>
                  <a:pt x="2094271" y="2551470"/>
                </a:lnTo>
                <a:lnTo>
                  <a:pt x="2094271" y="1710812"/>
                </a:lnTo>
                <a:lnTo>
                  <a:pt x="0" y="1710812"/>
                </a:lnTo>
                <a:lnTo>
                  <a:pt x="7374" y="29496"/>
                </a:lnTo>
                <a:lnTo>
                  <a:pt x="4218038" y="0"/>
                </a:lnTo>
              </a:path>
            </a:pathLst>
          </a:custGeom>
          <a:noFill/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43465" y="4038600"/>
            <a:ext cx="2939716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 smtClean="0"/>
              <a:t>Two competing paths: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008000"/>
                </a:solidFill>
              </a:rPr>
              <a:t>Launching path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0000FF"/>
                </a:solidFill>
              </a:rPr>
              <a:t>Capturing path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81400" y="5486400"/>
            <a:ext cx="5448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8000"/>
                </a:solidFill>
              </a:rPr>
              <a:t>Launching path </a:t>
            </a:r>
            <a:r>
              <a:rPr lang="en-GB" sz="2400" b="1" dirty="0" smtClean="0"/>
              <a:t>&lt; </a:t>
            </a:r>
            <a:r>
              <a:rPr lang="en-GB" sz="2400" b="1" dirty="0" smtClean="0">
                <a:solidFill>
                  <a:srgbClr val="0000FF"/>
                </a:solidFill>
              </a:rPr>
              <a:t>Capturing path </a:t>
            </a:r>
            <a:r>
              <a:rPr lang="en-GB" sz="2400" b="1" dirty="0" smtClean="0"/>
              <a:t>+ </a:t>
            </a:r>
            <a:r>
              <a:rPr lang="en-GB" sz="2400" b="1" dirty="0" smtClean="0">
                <a:solidFill>
                  <a:srgbClr val="FF0000"/>
                </a:solidFill>
              </a:rPr>
              <a:t>Period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2538970" y="5713492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2161276" y="5715000"/>
            <a:ext cx="973348" cy="6096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PLL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F30D5-A3B7-4396-B131-5098A71B85F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971800" y="2861733"/>
            <a:ext cx="2945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PVT variability</a:t>
            </a:r>
            <a:endParaRPr lang="en-US" sz="36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304800" y="5638800"/>
            <a:ext cx="1643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/>
              <a:t>No variability</a:t>
            </a:r>
            <a:br>
              <a:rPr lang="en-GB" sz="2000" b="1" dirty="0" smtClean="0"/>
            </a:br>
            <a:r>
              <a:rPr lang="en-GB" sz="2000" b="1" dirty="0" smtClean="0"/>
              <a:t>(or very little)</a:t>
            </a:r>
            <a:endParaRPr lang="en-US" sz="2000" b="1" dirty="0"/>
          </a:p>
        </p:txBody>
      </p:sp>
      <p:sp>
        <p:nvSpPr>
          <p:cNvPr id="2" name="Down Arrow 1"/>
          <p:cNvSpPr/>
          <p:nvPr/>
        </p:nvSpPr>
        <p:spPr>
          <a:xfrm>
            <a:off x="4645105" y="3437467"/>
            <a:ext cx="484632" cy="2072194"/>
          </a:xfrm>
          <a:prstGeom prst="downArrow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own Arrow 50"/>
          <p:cNvSpPr/>
          <p:nvPr/>
        </p:nvSpPr>
        <p:spPr>
          <a:xfrm rot="-1500000">
            <a:off x="5924397" y="3314802"/>
            <a:ext cx="150600" cy="2324886"/>
          </a:xfrm>
          <a:prstGeom prst="downArrow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7848600" y="5895866"/>
            <a:ext cx="1221425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3200" b="1" dirty="0" smtClean="0"/>
              <a:t>+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Margins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Oval 52"/>
          <p:cNvSpPr/>
          <p:nvPr/>
        </p:nvSpPr>
        <p:spPr>
          <a:xfrm>
            <a:off x="6519335" y="1625598"/>
            <a:ext cx="304800" cy="304800"/>
          </a:xfrm>
          <a:prstGeom prst="ellipse">
            <a:avLst/>
          </a:prstGeom>
          <a:solidFill>
            <a:srgbClr val="33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-2473236" y="1669706"/>
            <a:ext cx="304800" cy="304800"/>
          </a:xfrm>
          <a:prstGeom prst="ellipse">
            <a:avLst/>
          </a:prstGeom>
          <a:solidFill>
            <a:srgbClr val="33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3.33333E-6 -0.18495 L 0.19063 -0.1838 L 0.1915 -0.30833 L 0.44063 -0.30694 L 0.43959 -0.46157 " pathEditMode="relative" ptsTypes="AAAAAA">
                                      <p:cBhvr>
                                        <p:cTn id="6" dur="1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3.33333E-6 -3.7037E-7 L -3.33333E-6 -0.18495 L 0.19063 -0.1838 L 0.1915 -0.30833 L 0.44063 -0.30694 L 0.43959 -0.46157 " pathEditMode="relative" ptsTypes="AAAAAA">
                                      <p:cBhvr>
                                        <p:cTn id="8" dur="1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23 L -0.00052 -0.18449 L 0.19098 -0.18333 L 0.19098 -0.30671 L -0.05243 -0.30532 L -0.05243 -0.45995 " pathEditMode="relative" ptsTypes="AAAAAA">
                                      <p:cBhvr>
                                        <p:cTn id="10" dur="1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0" presetClass="path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0017 0.00023 L 0.00122 -0.18449 L 0.19167 -0.18333 L 0.19167 -0.30532 L -0.05174 -0.30532 L -0.05174 -0.4588 " pathEditMode="relative" ptsTypes="AAAAAA">
                                      <p:cBhvr>
                                        <p:cTn id="12" dur="1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023 L 0.00017 -0.18217 L -0.18003 -0.18217 L -0.1809 -0.27407 " pathEditMode="relative" rAng="0" ptsTypes="AAAA">
                                      <p:cBhvr>
                                        <p:cTn id="14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6" y="-13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0" presetClass="path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069 0.00023 L 0.00017 -0.18217 L -0.18003 -0.18217 L -0.1809 -0.27407 " pathEditMode="relative" rAng="0" ptsTypes="AAAA">
                                      <p:cBhvr>
                                        <p:cTn id="16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6" y="-13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-2.77778E-6 -1.11111E-6 L 0.45452 -0.00463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26" y="-23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-2.77778E-6 -1.11111E-6 L 0.45452 -0.00463 " pathEditMode="relative" rAng="0" ptsTypes="AA">
                                      <p:cBhvr>
                                        <p:cTn id="20" dur="4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26" y="-2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-5.55556E-7 -7.40741E-7 L 0.45451 -0.00463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26" y="-2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0.45451 -0.00463 L 0.49201 -0.00463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0.45452 -0.00463 L 0.49202 -0.00463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9" grpId="0" animBg="1"/>
      <p:bldP spid="48" grpId="0" animBg="1"/>
      <p:bldP spid="47" grpId="0" animBg="1"/>
      <p:bldP spid="45" grpId="0" animBg="1"/>
      <p:bldP spid="46" grpId="0" animBg="1"/>
      <p:bldP spid="9" grpId="0" animBg="1"/>
      <p:bldP spid="9" grpId="1" animBg="1"/>
      <p:bldP spid="3" grpId="0" animBg="1"/>
      <p:bldP spid="17" grpId="0"/>
      <p:bldP spid="17" grpId="1"/>
      <p:bldP spid="19" grpId="0"/>
      <p:bldP spid="43" grpId="0" animBg="1"/>
      <p:bldP spid="39" grpId="0"/>
      <p:bldP spid="50" grpId="0"/>
      <p:bldP spid="2" grpId="0" animBg="1"/>
      <p:bldP spid="51" grpId="0" animBg="1"/>
      <p:bldP spid="52" grpId="0"/>
      <p:bldP spid="53" grpId="0" animBg="1"/>
      <p:bldP spid="54" grpId="0" animBg="1"/>
      <p:bldP spid="5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osceles Triangle 15"/>
          <p:cNvSpPr/>
          <p:nvPr/>
        </p:nvSpPr>
        <p:spPr>
          <a:xfrm>
            <a:off x="1998452" y="3124200"/>
            <a:ext cx="342900" cy="3048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8" idx="2"/>
            <a:endCxn id="16" idx="0"/>
          </p:cNvCxnSpPr>
          <p:nvPr/>
        </p:nvCxnSpPr>
        <p:spPr>
          <a:xfrm flipH="1">
            <a:off x="2169902" y="2667000"/>
            <a:ext cx="1798" cy="45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Isosceles Triangle 19"/>
          <p:cNvSpPr/>
          <p:nvPr/>
        </p:nvSpPr>
        <p:spPr>
          <a:xfrm>
            <a:off x="6497848" y="3124200"/>
            <a:ext cx="342900" cy="3048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1" idx="2"/>
            <a:endCxn id="20" idx="0"/>
          </p:cNvCxnSpPr>
          <p:nvPr/>
        </p:nvCxnSpPr>
        <p:spPr>
          <a:xfrm>
            <a:off x="6667500" y="2667000"/>
            <a:ext cx="1798" cy="45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6" idx="3"/>
            <a:endCxn id="20" idx="3"/>
          </p:cNvCxnSpPr>
          <p:nvPr/>
        </p:nvCxnSpPr>
        <p:spPr>
          <a:xfrm rot="16200000" flipH="1">
            <a:off x="4419600" y="1179302"/>
            <a:ext cx="12700" cy="4499396"/>
          </a:xfrm>
          <a:prstGeom prst="bentConnector3">
            <a:avLst>
              <a:gd name="adj1" fmla="val 247924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Isosceles Triangle 26"/>
          <p:cNvSpPr/>
          <p:nvPr/>
        </p:nvSpPr>
        <p:spPr>
          <a:xfrm>
            <a:off x="4229100" y="4038600"/>
            <a:ext cx="342900" cy="3048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4400550" y="3733800"/>
            <a:ext cx="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Isosceles Triangle 29"/>
          <p:cNvSpPr/>
          <p:nvPr/>
        </p:nvSpPr>
        <p:spPr>
          <a:xfrm>
            <a:off x="2476500" y="4800600"/>
            <a:ext cx="342900" cy="3048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endCxn id="30" idx="3"/>
          </p:cNvCxnSpPr>
          <p:nvPr/>
        </p:nvCxnSpPr>
        <p:spPr>
          <a:xfrm flipV="1">
            <a:off x="2647950" y="5105400"/>
            <a:ext cx="0" cy="609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30" idx="0"/>
            <a:endCxn id="27" idx="3"/>
          </p:cNvCxnSpPr>
          <p:nvPr/>
        </p:nvCxnSpPr>
        <p:spPr>
          <a:xfrm rot="5400000" flipH="1" flipV="1">
            <a:off x="3295650" y="3695700"/>
            <a:ext cx="457200" cy="1752600"/>
          </a:xfrm>
          <a:prstGeom prst="bent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30" idx="0"/>
          </p:cNvCxnSpPr>
          <p:nvPr/>
        </p:nvCxnSpPr>
        <p:spPr>
          <a:xfrm rot="16200000" flipV="1">
            <a:off x="1704975" y="3857625"/>
            <a:ext cx="228600" cy="1657350"/>
          </a:xfrm>
          <a:prstGeom prst="bent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990599" y="4191000"/>
            <a:ext cx="1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990599" y="3886200"/>
            <a:ext cx="1" cy="30480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 Oscillator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 Clocks and Margins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Async 2016</a:t>
            </a:r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2819400" y="914400"/>
            <a:ext cx="3200400" cy="17526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Comb. Logic</a:t>
            </a:r>
            <a:b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362200" y="1638300"/>
            <a:ext cx="4572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019800" y="1617452"/>
            <a:ext cx="4572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858000" y="1617452"/>
            <a:ext cx="9906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990600" y="1617452"/>
            <a:ext cx="9906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81200" y="914400"/>
            <a:ext cx="381000" cy="1752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77000" y="914400"/>
            <a:ext cx="381000" cy="1752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510868" y="1629833"/>
            <a:ext cx="304800" cy="304800"/>
          </a:xfrm>
          <a:prstGeom prst="ellipse">
            <a:avLst/>
          </a:prstGeom>
          <a:solidFill>
            <a:srgbClr val="33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581400" y="5486400"/>
            <a:ext cx="5448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8000"/>
                </a:solidFill>
              </a:rPr>
              <a:t>Launching path </a:t>
            </a:r>
            <a:r>
              <a:rPr lang="en-GB" sz="2400" b="1" dirty="0" smtClean="0"/>
              <a:t>&lt; </a:t>
            </a:r>
            <a:r>
              <a:rPr lang="en-GB" sz="2400" b="1" dirty="0" smtClean="0">
                <a:solidFill>
                  <a:srgbClr val="0000FF"/>
                </a:solidFill>
              </a:rPr>
              <a:t>Capturing path </a:t>
            </a:r>
            <a:r>
              <a:rPr lang="en-GB" sz="2400" b="1" dirty="0" smtClean="0"/>
              <a:t>+ </a:t>
            </a:r>
            <a:r>
              <a:rPr lang="en-GB" sz="2400" b="1" dirty="0" smtClean="0">
                <a:solidFill>
                  <a:srgbClr val="FF0000"/>
                </a:solidFill>
              </a:rPr>
              <a:t>Period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F30D5-A3B7-4396-B131-5098A71B85F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971800" y="2861733"/>
            <a:ext cx="2945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PVT variability</a:t>
            </a:r>
            <a:endParaRPr lang="en-US" sz="3600" b="1" dirty="0"/>
          </a:p>
        </p:txBody>
      </p:sp>
      <p:sp>
        <p:nvSpPr>
          <p:cNvPr id="2" name="Down Arrow 1"/>
          <p:cNvSpPr/>
          <p:nvPr/>
        </p:nvSpPr>
        <p:spPr>
          <a:xfrm>
            <a:off x="4645105" y="3437467"/>
            <a:ext cx="484632" cy="2072194"/>
          </a:xfrm>
          <a:prstGeom prst="downArrow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own Arrow 50"/>
          <p:cNvSpPr/>
          <p:nvPr/>
        </p:nvSpPr>
        <p:spPr>
          <a:xfrm rot="-1500000">
            <a:off x="5924397" y="3314802"/>
            <a:ext cx="150600" cy="2324886"/>
          </a:xfrm>
          <a:prstGeom prst="downArrow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7848600" y="5895866"/>
            <a:ext cx="1221425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3200" b="1" dirty="0" smtClean="0"/>
              <a:t>+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Margins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8768" y="5570936"/>
            <a:ext cx="3084639" cy="810200"/>
            <a:chOff x="218768" y="5570936"/>
            <a:chExt cx="3084639" cy="810200"/>
          </a:xfrm>
        </p:grpSpPr>
        <p:cxnSp>
          <p:nvCxnSpPr>
            <p:cNvPr id="104" name="Straight Connector 103"/>
            <p:cNvCxnSpPr>
              <a:stCxn id="66" idx="3"/>
              <a:endCxn id="24" idx="6"/>
            </p:cNvCxnSpPr>
            <p:nvPr/>
          </p:nvCxnSpPr>
          <p:spPr>
            <a:xfrm flipH="1" flipV="1">
              <a:off x="636407" y="5721528"/>
              <a:ext cx="2173161" cy="180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88" idx="6"/>
              <a:endCxn id="102" idx="3"/>
            </p:cNvCxnSpPr>
            <p:nvPr/>
          </p:nvCxnSpPr>
          <p:spPr>
            <a:xfrm flipH="1">
              <a:off x="636407" y="6226928"/>
              <a:ext cx="2249361" cy="180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218768" y="5570936"/>
              <a:ext cx="417639" cy="304800"/>
              <a:chOff x="1043541" y="5601690"/>
              <a:chExt cx="417639" cy="304800"/>
            </a:xfrm>
          </p:grpSpPr>
          <p:sp>
            <p:nvSpPr>
              <p:cNvPr id="22" name="Isosceles Triangle 21"/>
              <p:cNvSpPr/>
              <p:nvPr/>
            </p:nvSpPr>
            <p:spPr>
              <a:xfrm rot="5400000">
                <a:off x="1044973" y="5600258"/>
                <a:ext cx="304800" cy="307664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351727" y="5697555"/>
                <a:ext cx="109453" cy="1094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866468" y="5570936"/>
              <a:ext cx="417639" cy="304800"/>
              <a:chOff x="1043541" y="5601690"/>
              <a:chExt cx="417639" cy="304800"/>
            </a:xfrm>
          </p:grpSpPr>
          <p:sp>
            <p:nvSpPr>
              <p:cNvPr id="54" name="Isosceles Triangle 53"/>
              <p:cNvSpPr/>
              <p:nvPr/>
            </p:nvSpPr>
            <p:spPr>
              <a:xfrm rot="5400000">
                <a:off x="1044973" y="5600258"/>
                <a:ext cx="304800" cy="307664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351727" y="5697555"/>
                <a:ext cx="109453" cy="1094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1514168" y="5570936"/>
              <a:ext cx="417639" cy="304800"/>
              <a:chOff x="1043541" y="5601690"/>
              <a:chExt cx="417639" cy="304800"/>
            </a:xfrm>
          </p:grpSpPr>
          <p:sp>
            <p:nvSpPr>
              <p:cNvPr id="57" name="Isosceles Triangle 56"/>
              <p:cNvSpPr/>
              <p:nvPr/>
            </p:nvSpPr>
            <p:spPr>
              <a:xfrm rot="5400000">
                <a:off x="1044973" y="5600258"/>
                <a:ext cx="304800" cy="307664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351727" y="5697555"/>
                <a:ext cx="109453" cy="1094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2161868" y="5570936"/>
              <a:ext cx="417639" cy="304800"/>
              <a:chOff x="1043541" y="5601690"/>
              <a:chExt cx="417639" cy="304800"/>
            </a:xfrm>
          </p:grpSpPr>
          <p:sp>
            <p:nvSpPr>
              <p:cNvPr id="63" name="Isosceles Triangle 62"/>
              <p:cNvSpPr/>
              <p:nvPr/>
            </p:nvSpPr>
            <p:spPr>
              <a:xfrm rot="5400000">
                <a:off x="1044973" y="5600258"/>
                <a:ext cx="304800" cy="307664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351727" y="5697555"/>
                <a:ext cx="109453" cy="1094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2809568" y="5570936"/>
              <a:ext cx="417639" cy="304800"/>
              <a:chOff x="1043541" y="5601690"/>
              <a:chExt cx="417639" cy="304800"/>
            </a:xfrm>
          </p:grpSpPr>
          <p:sp>
            <p:nvSpPr>
              <p:cNvPr id="66" name="Isosceles Triangle 65"/>
              <p:cNvSpPr/>
              <p:nvPr/>
            </p:nvSpPr>
            <p:spPr>
              <a:xfrm rot="5400000">
                <a:off x="1044973" y="5600258"/>
                <a:ext cx="304800" cy="307664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351727" y="5697555"/>
                <a:ext cx="109453" cy="1094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 flipH="1">
              <a:off x="2885768" y="6076336"/>
              <a:ext cx="417639" cy="304800"/>
              <a:chOff x="1043541" y="5601690"/>
              <a:chExt cx="417639" cy="304800"/>
            </a:xfrm>
          </p:grpSpPr>
          <p:sp>
            <p:nvSpPr>
              <p:cNvPr id="87" name="Isosceles Triangle 86"/>
              <p:cNvSpPr/>
              <p:nvPr/>
            </p:nvSpPr>
            <p:spPr>
              <a:xfrm rot="5400000">
                <a:off x="1044973" y="5600258"/>
                <a:ext cx="304800" cy="307664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351727" y="5697555"/>
                <a:ext cx="109453" cy="1094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 flipH="1">
              <a:off x="2352368" y="6076336"/>
              <a:ext cx="417639" cy="304800"/>
              <a:chOff x="1043541" y="5601690"/>
              <a:chExt cx="417639" cy="304800"/>
            </a:xfrm>
          </p:grpSpPr>
          <p:sp>
            <p:nvSpPr>
              <p:cNvPr id="90" name="Isosceles Triangle 89"/>
              <p:cNvSpPr/>
              <p:nvPr/>
            </p:nvSpPr>
            <p:spPr>
              <a:xfrm rot="5400000">
                <a:off x="1044973" y="5600258"/>
                <a:ext cx="304800" cy="307664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351727" y="5697555"/>
                <a:ext cx="109453" cy="1094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 flipH="1">
              <a:off x="1818968" y="6076336"/>
              <a:ext cx="417639" cy="304800"/>
              <a:chOff x="1043541" y="5601690"/>
              <a:chExt cx="417639" cy="304800"/>
            </a:xfrm>
          </p:grpSpPr>
          <p:sp>
            <p:nvSpPr>
              <p:cNvPr id="93" name="Isosceles Triangle 92"/>
              <p:cNvSpPr/>
              <p:nvPr/>
            </p:nvSpPr>
            <p:spPr>
              <a:xfrm rot="5400000">
                <a:off x="1044973" y="5600258"/>
                <a:ext cx="304800" cy="307664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1351727" y="5697555"/>
                <a:ext cx="109453" cy="1094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 flipH="1">
              <a:off x="1285568" y="6076336"/>
              <a:ext cx="417639" cy="304800"/>
              <a:chOff x="1043541" y="5601690"/>
              <a:chExt cx="417639" cy="304800"/>
            </a:xfrm>
          </p:grpSpPr>
          <p:sp>
            <p:nvSpPr>
              <p:cNvPr id="96" name="Isosceles Triangle 95"/>
              <p:cNvSpPr/>
              <p:nvPr/>
            </p:nvSpPr>
            <p:spPr>
              <a:xfrm rot="5400000">
                <a:off x="1044973" y="5600258"/>
                <a:ext cx="304800" cy="307664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1351727" y="5697555"/>
                <a:ext cx="109453" cy="1094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 flipH="1">
              <a:off x="752168" y="6076336"/>
              <a:ext cx="417639" cy="304800"/>
              <a:chOff x="1043541" y="5601690"/>
              <a:chExt cx="417639" cy="304800"/>
            </a:xfrm>
          </p:grpSpPr>
          <p:sp>
            <p:nvSpPr>
              <p:cNvPr id="99" name="Isosceles Triangle 98"/>
              <p:cNvSpPr/>
              <p:nvPr/>
            </p:nvSpPr>
            <p:spPr>
              <a:xfrm rot="5400000">
                <a:off x="1044973" y="5600258"/>
                <a:ext cx="304800" cy="307664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1351727" y="5697555"/>
                <a:ext cx="109453" cy="1094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 flipH="1">
              <a:off x="218768" y="6076336"/>
              <a:ext cx="417639" cy="304800"/>
              <a:chOff x="1043541" y="5601690"/>
              <a:chExt cx="417639" cy="304800"/>
            </a:xfrm>
          </p:grpSpPr>
          <p:sp>
            <p:nvSpPr>
              <p:cNvPr id="102" name="Isosceles Triangle 101"/>
              <p:cNvSpPr/>
              <p:nvPr/>
            </p:nvSpPr>
            <p:spPr>
              <a:xfrm rot="5400000">
                <a:off x="1044973" y="5600258"/>
                <a:ext cx="304800" cy="307664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1351727" y="5697555"/>
                <a:ext cx="109453" cy="1094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1" name="Elbow Connector 30"/>
            <p:cNvCxnSpPr>
              <a:stCxn id="67" idx="6"/>
              <a:endCxn id="87" idx="3"/>
            </p:cNvCxnSpPr>
            <p:nvPr/>
          </p:nvCxnSpPr>
          <p:spPr>
            <a:xfrm>
              <a:off x="3227207" y="5721528"/>
              <a:ext cx="76200" cy="507208"/>
            </a:xfrm>
            <a:prstGeom prst="bentConnector3">
              <a:avLst>
                <a:gd name="adj1" fmla="val 398121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Elbow Connector 104"/>
            <p:cNvCxnSpPr>
              <a:stCxn id="22" idx="3"/>
              <a:endCxn id="103" idx="6"/>
            </p:cNvCxnSpPr>
            <p:nvPr/>
          </p:nvCxnSpPr>
          <p:spPr>
            <a:xfrm rot="10800000" flipV="1">
              <a:off x="218768" y="5723336"/>
              <a:ext cx="12700" cy="503592"/>
            </a:xfrm>
            <a:prstGeom prst="bentConnector3">
              <a:avLst>
                <a:gd name="adj1" fmla="val 1025803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Down Arrow 108"/>
          <p:cNvSpPr/>
          <p:nvPr/>
        </p:nvSpPr>
        <p:spPr>
          <a:xfrm rot="-2820000">
            <a:off x="6872362" y="2992367"/>
            <a:ext cx="429275" cy="3030871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42548" y="4131999"/>
            <a:ext cx="34401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Correlated!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2161276" y="5715000"/>
            <a:ext cx="973348" cy="6096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PLL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Oval 72"/>
          <p:cNvSpPr/>
          <p:nvPr/>
        </p:nvSpPr>
        <p:spPr>
          <a:xfrm>
            <a:off x="2023532" y="1625601"/>
            <a:ext cx="304800" cy="304800"/>
          </a:xfrm>
          <a:prstGeom prst="ellipse">
            <a:avLst/>
          </a:prstGeom>
          <a:solidFill>
            <a:srgbClr val="33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9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109" grpId="0" animBg="1"/>
      <p:bldP spid="3" grpId="0"/>
      <p:bldP spid="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Straight Connector 81"/>
          <p:cNvCxnSpPr>
            <a:stCxn id="80" idx="3"/>
          </p:cNvCxnSpPr>
          <p:nvPr/>
        </p:nvCxnSpPr>
        <p:spPr>
          <a:xfrm flipH="1">
            <a:off x="6725608" y="3505200"/>
            <a:ext cx="8528" cy="6498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2" idx="3"/>
          </p:cNvCxnSpPr>
          <p:nvPr/>
        </p:nvCxnSpPr>
        <p:spPr>
          <a:xfrm flipH="1">
            <a:off x="2220926" y="3505200"/>
            <a:ext cx="3614" cy="6386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97"/>
          <p:cNvCxnSpPr/>
          <p:nvPr/>
        </p:nvCxnSpPr>
        <p:spPr>
          <a:xfrm rot="10800000">
            <a:off x="6917767" y="5208499"/>
            <a:ext cx="910171" cy="234790"/>
          </a:xfrm>
          <a:prstGeom prst="bentConnector3">
            <a:avLst>
              <a:gd name="adj1" fmla="val 9892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Matched delays: setup constraint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 Clocks and Margins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Async 2016</a:t>
            </a:r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2874937" y="1019553"/>
            <a:ext cx="3200400" cy="17526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417737" y="1743453"/>
            <a:ext cx="4572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075337" y="1722605"/>
            <a:ext cx="4572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913537" y="1722605"/>
            <a:ext cx="9906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532537" y="1019553"/>
            <a:ext cx="381000" cy="1752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046137" y="1019553"/>
            <a:ext cx="1371600" cy="1752600"/>
            <a:chOff x="990600" y="914400"/>
            <a:chExt cx="1371600" cy="1752600"/>
          </a:xfrm>
        </p:grpSpPr>
        <p:sp>
          <p:nvSpPr>
            <p:cNvPr id="11" name="Right Arrow 10"/>
            <p:cNvSpPr/>
            <p:nvPr/>
          </p:nvSpPr>
          <p:spPr>
            <a:xfrm>
              <a:off x="990600" y="1617452"/>
              <a:ext cx="990600" cy="304800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81200" y="914400"/>
              <a:ext cx="381000" cy="17526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2" name="Isosceles Triangle 51"/>
          <p:cNvSpPr/>
          <p:nvPr/>
        </p:nvSpPr>
        <p:spPr>
          <a:xfrm>
            <a:off x="2053090" y="3200400"/>
            <a:ext cx="342900" cy="3048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2224540" y="2770165"/>
            <a:ext cx="1798" cy="45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Isosceles Triangle 79"/>
          <p:cNvSpPr/>
          <p:nvPr/>
        </p:nvSpPr>
        <p:spPr>
          <a:xfrm>
            <a:off x="6562686" y="3200400"/>
            <a:ext cx="342900" cy="3048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/>
          <p:nvPr/>
        </p:nvCxnSpPr>
        <p:spPr>
          <a:xfrm flipH="1">
            <a:off x="6734136" y="2772153"/>
            <a:ext cx="1798" cy="45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44" idx="3"/>
          </p:cNvCxnSpPr>
          <p:nvPr/>
        </p:nvCxnSpPr>
        <p:spPr>
          <a:xfrm flipH="1" flipV="1">
            <a:off x="2222741" y="4139617"/>
            <a:ext cx="1" cy="234724"/>
          </a:xfrm>
          <a:prstGeom prst="line">
            <a:avLst/>
          </a:prstGeom>
          <a:ln w="285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6725496" y="4139617"/>
            <a:ext cx="1" cy="234724"/>
          </a:xfrm>
          <a:prstGeom prst="line">
            <a:avLst/>
          </a:prstGeom>
          <a:ln w="285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222741" y="4139617"/>
            <a:ext cx="33953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5618137" y="4139617"/>
            <a:ext cx="914400" cy="1301524"/>
            <a:chOff x="5562600" y="4870676"/>
            <a:chExt cx="914400" cy="1301524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6477000" y="5783856"/>
              <a:ext cx="0" cy="388344"/>
            </a:xfrm>
            <a:prstGeom prst="line">
              <a:avLst/>
            </a:prstGeom>
            <a:ln w="2857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6172200" y="6172200"/>
              <a:ext cx="304800" cy="0"/>
            </a:xfrm>
            <a:prstGeom prst="line">
              <a:avLst/>
            </a:prstGeom>
            <a:ln w="2857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562600" y="4870676"/>
              <a:ext cx="609600" cy="1301524"/>
            </a:xfrm>
            <a:prstGeom prst="line">
              <a:avLst/>
            </a:prstGeom>
            <a:ln w="2857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6381509" y="4374341"/>
            <a:ext cx="683055" cy="832076"/>
            <a:chOff x="1763886" y="4112055"/>
            <a:chExt cx="683055" cy="832076"/>
          </a:xfrm>
        </p:grpSpPr>
        <p:sp>
          <p:nvSpPr>
            <p:cNvPr id="78" name="Flowchart: Delay 77"/>
            <p:cNvSpPr/>
            <p:nvPr/>
          </p:nvSpPr>
          <p:spPr bwMode="auto">
            <a:xfrm rot="16200000">
              <a:off x="1763886" y="4112055"/>
              <a:ext cx="683055" cy="683055"/>
            </a:xfrm>
            <a:prstGeom prst="flowChartDelay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vert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66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</a:t>
              </a: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2229295" y="4790511"/>
              <a:ext cx="153620" cy="153620"/>
            </a:xfrm>
            <a:prstGeom prst="ellipse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637189" y="4147067"/>
            <a:ext cx="1085848" cy="1290350"/>
            <a:chOff x="5581652" y="4878126"/>
            <a:chExt cx="1085848" cy="1290350"/>
          </a:xfrm>
        </p:grpSpPr>
        <p:cxnSp>
          <p:nvCxnSpPr>
            <p:cNvPr id="40" name="Straight Connector 39"/>
            <p:cNvCxnSpPr/>
            <p:nvPr/>
          </p:nvCxnSpPr>
          <p:spPr>
            <a:xfrm flipH="1">
              <a:off x="6127225" y="4878126"/>
              <a:ext cx="54027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5581652" y="4878126"/>
              <a:ext cx="564625" cy="1290350"/>
            </a:xfrm>
            <a:prstGeom prst="line">
              <a:avLst/>
            </a:prstGeom>
            <a:ln w="2857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Elbow Connector 47"/>
          <p:cNvCxnSpPr>
            <a:endCxn id="45" idx="4"/>
          </p:cNvCxnSpPr>
          <p:nvPr/>
        </p:nvCxnSpPr>
        <p:spPr>
          <a:xfrm rot="10800000">
            <a:off x="2423434" y="5206417"/>
            <a:ext cx="3213755" cy="231000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/>
          <p:cNvGrpSpPr/>
          <p:nvPr/>
        </p:nvGrpSpPr>
        <p:grpSpPr>
          <a:xfrm>
            <a:off x="1122337" y="4137790"/>
            <a:ext cx="914400" cy="1301524"/>
            <a:chOff x="5562600" y="4870676"/>
            <a:chExt cx="914400" cy="1301524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6477000" y="5783856"/>
              <a:ext cx="0" cy="388344"/>
            </a:xfrm>
            <a:prstGeom prst="line">
              <a:avLst/>
            </a:prstGeom>
            <a:ln w="2857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6172200" y="6172200"/>
              <a:ext cx="304800" cy="0"/>
            </a:xfrm>
            <a:prstGeom prst="line">
              <a:avLst/>
            </a:prstGeom>
            <a:ln w="2857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5562600" y="4870676"/>
              <a:ext cx="609600" cy="1301524"/>
            </a:xfrm>
            <a:prstGeom prst="line">
              <a:avLst/>
            </a:prstGeom>
            <a:ln w="2857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881214" y="4374341"/>
            <a:ext cx="683055" cy="832076"/>
            <a:chOff x="1763886" y="4112055"/>
            <a:chExt cx="683055" cy="832076"/>
          </a:xfrm>
        </p:grpSpPr>
        <p:sp>
          <p:nvSpPr>
            <p:cNvPr id="44" name="Flowchart: Delay 43"/>
            <p:cNvSpPr/>
            <p:nvPr/>
          </p:nvSpPr>
          <p:spPr bwMode="auto">
            <a:xfrm rot="16200000">
              <a:off x="1763886" y="4112055"/>
              <a:ext cx="683055" cy="683055"/>
            </a:xfrm>
            <a:prstGeom prst="flowChartDelay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vert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66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</a:t>
              </a: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2229295" y="4790511"/>
              <a:ext cx="153620" cy="153620"/>
            </a:xfrm>
            <a:prstGeom prst="ellipse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89" name="Straight Connector 88"/>
          <p:cNvCxnSpPr/>
          <p:nvPr/>
        </p:nvCxnSpPr>
        <p:spPr>
          <a:xfrm flipV="1">
            <a:off x="893737" y="4135642"/>
            <a:ext cx="228600" cy="21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>
            <a:off x="1122337" y="4145741"/>
            <a:ext cx="1085848" cy="1290350"/>
            <a:chOff x="5581652" y="4878126"/>
            <a:chExt cx="1085848" cy="1290350"/>
          </a:xfrm>
        </p:grpSpPr>
        <p:cxnSp>
          <p:nvCxnSpPr>
            <p:cNvPr id="93" name="Straight Connector 92"/>
            <p:cNvCxnSpPr/>
            <p:nvPr/>
          </p:nvCxnSpPr>
          <p:spPr>
            <a:xfrm flipH="1">
              <a:off x="6127225" y="4878126"/>
              <a:ext cx="54027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>
              <a:off x="5581652" y="4878126"/>
              <a:ext cx="564625" cy="1290350"/>
            </a:xfrm>
            <a:prstGeom prst="line">
              <a:avLst/>
            </a:prstGeom>
            <a:ln w="2857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5" name="Straight Connector 94"/>
          <p:cNvCxnSpPr/>
          <p:nvPr/>
        </p:nvCxnSpPr>
        <p:spPr>
          <a:xfrm flipV="1">
            <a:off x="893737" y="5441141"/>
            <a:ext cx="228600" cy="21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746622" y="4145741"/>
            <a:ext cx="108131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2887529" y="3994667"/>
            <a:ext cx="2362199" cy="304800"/>
          </a:xfrm>
          <a:prstGeom prst="roundRect">
            <a:avLst>
              <a:gd name="adj" fmla="val 50000"/>
            </a:avLst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FF"/>
                </a:solidFill>
              </a:rPr>
              <a:t>delay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" name="Bent Arrow 14"/>
          <p:cNvSpPr/>
          <p:nvPr/>
        </p:nvSpPr>
        <p:spPr>
          <a:xfrm>
            <a:off x="2075965" y="1600200"/>
            <a:ext cx="4486721" cy="2469209"/>
          </a:xfrm>
          <a:prstGeom prst="bentArrow">
            <a:avLst>
              <a:gd name="adj1" fmla="val 11835"/>
              <a:gd name="adj2" fmla="val 10838"/>
              <a:gd name="adj3" fmla="val 7985"/>
              <a:gd name="adj4" fmla="val 43750"/>
            </a:avLst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77267" y="1623106"/>
            <a:ext cx="2125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Launching Path</a:t>
            </a:r>
            <a:endParaRPr lang="en-US" sz="2400" b="1" dirty="0"/>
          </a:p>
        </p:txBody>
      </p:sp>
      <p:sp>
        <p:nvSpPr>
          <p:cNvPr id="17" name="Up Arrow 16"/>
          <p:cNvSpPr/>
          <p:nvPr/>
        </p:nvSpPr>
        <p:spPr>
          <a:xfrm>
            <a:off x="6553200" y="2770164"/>
            <a:ext cx="371138" cy="1361429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6571184" y="3141555"/>
            <a:ext cx="1432188" cy="667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GB" sz="2400" b="1" dirty="0" smtClean="0"/>
              <a:t>Capturing</a:t>
            </a:r>
            <a:br>
              <a:rPr lang="en-GB" sz="2400" b="1" dirty="0" smtClean="0"/>
            </a:br>
            <a:r>
              <a:rPr lang="en-GB" sz="2400" b="1" dirty="0" smtClean="0"/>
              <a:t>Path</a:t>
            </a:r>
            <a:endParaRPr lang="en-US" sz="2400" b="1" dirty="0"/>
          </a:p>
        </p:txBody>
      </p:sp>
      <p:sp>
        <p:nvSpPr>
          <p:cNvPr id="20" name="Freeform 19"/>
          <p:cNvSpPr/>
          <p:nvPr/>
        </p:nvSpPr>
        <p:spPr>
          <a:xfrm>
            <a:off x="2372008" y="4137434"/>
            <a:ext cx="4354717" cy="1312752"/>
          </a:xfrm>
          <a:custGeom>
            <a:avLst/>
            <a:gdLst>
              <a:gd name="connsiteX0" fmla="*/ 0 w 4354717"/>
              <a:gd name="connsiteY0" fmla="*/ 9053 h 1312752"/>
              <a:gd name="connsiteX1" fmla="*/ 3259247 w 4354717"/>
              <a:gd name="connsiteY1" fmla="*/ 0 h 1312752"/>
              <a:gd name="connsiteX2" fmla="*/ 3847723 w 4354717"/>
              <a:gd name="connsiteY2" fmla="*/ 1303699 h 1312752"/>
              <a:gd name="connsiteX3" fmla="*/ 4173647 w 4354717"/>
              <a:gd name="connsiteY3" fmla="*/ 1312752 h 1312752"/>
              <a:gd name="connsiteX4" fmla="*/ 4354717 w 4354717"/>
              <a:gd name="connsiteY4" fmla="*/ 18107 h 1312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4717" h="1312752">
                <a:moveTo>
                  <a:pt x="0" y="9053"/>
                </a:moveTo>
                <a:lnTo>
                  <a:pt x="3259247" y="0"/>
                </a:lnTo>
                <a:lnTo>
                  <a:pt x="3847723" y="1303699"/>
                </a:lnTo>
                <a:lnTo>
                  <a:pt x="4173647" y="1312752"/>
                </a:lnTo>
                <a:lnTo>
                  <a:pt x="4354717" y="18107"/>
                </a:lnTo>
              </a:path>
            </a:pathLst>
          </a:custGeom>
          <a:noFill/>
          <a:ln w="16192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048875" y="3584009"/>
            <a:ext cx="902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D</a:t>
            </a:r>
            <a:r>
              <a:rPr lang="en-GB" sz="2400" b="1" dirty="0" smtClean="0"/>
              <a:t>elay</a:t>
            </a:r>
            <a:endParaRPr lang="en-US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445580" y="5876148"/>
            <a:ext cx="5336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Launching path &lt; Capturing path + </a:t>
            </a:r>
            <a:r>
              <a:rPr lang="en-GB" sz="2400" b="1" dirty="0" smtClean="0">
                <a:solidFill>
                  <a:srgbClr val="C00000"/>
                </a:solidFill>
              </a:rPr>
              <a:t>Delay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809722" y="5867095"/>
            <a:ext cx="2095119" cy="461665"/>
            <a:chOff x="6809722" y="5867095"/>
            <a:chExt cx="2095119" cy="461665"/>
          </a:xfrm>
        </p:grpSpPr>
        <p:sp>
          <p:nvSpPr>
            <p:cNvPr id="29" name="TextBox 28"/>
            <p:cNvSpPr txBox="1"/>
            <p:nvPr/>
          </p:nvSpPr>
          <p:spPr>
            <a:xfrm>
              <a:off x="7348389" y="5867095"/>
              <a:ext cx="15564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solidFill>
                    <a:srgbClr val="C00000"/>
                  </a:solidFill>
                </a:rPr>
                <a:t>(Margins?)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33" name="Left Arrow 32"/>
            <p:cNvSpPr/>
            <p:nvPr/>
          </p:nvSpPr>
          <p:spPr>
            <a:xfrm>
              <a:off x="6809722" y="6041604"/>
              <a:ext cx="505478" cy="157098"/>
            </a:xfrm>
            <a:prstGeom prst="leftArrow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21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/>
      <p:bldP spid="20" grpId="0" animBg="1"/>
      <p:bldP spid="21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Straight Connector 81"/>
          <p:cNvCxnSpPr>
            <a:stCxn id="80" idx="3"/>
            <a:endCxn id="19" idx="6"/>
          </p:cNvCxnSpPr>
          <p:nvPr/>
        </p:nvCxnSpPr>
        <p:spPr>
          <a:xfrm flipH="1">
            <a:off x="6725608" y="3505200"/>
            <a:ext cx="8528" cy="6498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2" idx="3"/>
            <a:endCxn id="19" idx="0"/>
          </p:cNvCxnSpPr>
          <p:nvPr/>
        </p:nvCxnSpPr>
        <p:spPr>
          <a:xfrm flipH="1">
            <a:off x="2220926" y="3505200"/>
            <a:ext cx="3614" cy="6386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97"/>
          <p:cNvCxnSpPr/>
          <p:nvPr/>
        </p:nvCxnSpPr>
        <p:spPr>
          <a:xfrm rot="10800000">
            <a:off x="6917767" y="5208499"/>
            <a:ext cx="910171" cy="234790"/>
          </a:xfrm>
          <a:prstGeom prst="bentConnector3">
            <a:avLst>
              <a:gd name="adj1" fmla="val 9892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Handshaking Ring Oscillators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 Clocks and Margins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Async 2016</a:t>
            </a:r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2874937" y="1019553"/>
            <a:ext cx="3200400" cy="1752600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Combinational</a:t>
            </a:r>
            <a:b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417737" y="1743453"/>
            <a:ext cx="4572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075337" y="1722605"/>
            <a:ext cx="4572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913537" y="1722605"/>
            <a:ext cx="990600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532537" y="1019553"/>
            <a:ext cx="381000" cy="17526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046137" y="1019553"/>
            <a:ext cx="1371600" cy="1752600"/>
            <a:chOff x="990600" y="914400"/>
            <a:chExt cx="1371600" cy="1752600"/>
          </a:xfrm>
        </p:grpSpPr>
        <p:sp>
          <p:nvSpPr>
            <p:cNvPr id="11" name="Right Arrow 10"/>
            <p:cNvSpPr/>
            <p:nvPr/>
          </p:nvSpPr>
          <p:spPr>
            <a:xfrm>
              <a:off x="990600" y="1617452"/>
              <a:ext cx="990600" cy="304800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81200" y="914400"/>
              <a:ext cx="381000" cy="17526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2" name="Isosceles Triangle 51"/>
          <p:cNvSpPr/>
          <p:nvPr/>
        </p:nvSpPr>
        <p:spPr>
          <a:xfrm>
            <a:off x="2053090" y="3200400"/>
            <a:ext cx="342900" cy="3048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2224540" y="2770165"/>
            <a:ext cx="1798" cy="45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Isosceles Triangle 79"/>
          <p:cNvSpPr/>
          <p:nvPr/>
        </p:nvSpPr>
        <p:spPr>
          <a:xfrm>
            <a:off x="6562686" y="3200400"/>
            <a:ext cx="342900" cy="304800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/>
          <p:nvPr/>
        </p:nvCxnSpPr>
        <p:spPr>
          <a:xfrm flipH="1">
            <a:off x="6734136" y="2772153"/>
            <a:ext cx="1798" cy="45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44" idx="3"/>
          </p:cNvCxnSpPr>
          <p:nvPr/>
        </p:nvCxnSpPr>
        <p:spPr>
          <a:xfrm flipH="1" flipV="1">
            <a:off x="2222741" y="4139617"/>
            <a:ext cx="1" cy="234724"/>
          </a:xfrm>
          <a:prstGeom prst="line">
            <a:avLst/>
          </a:prstGeom>
          <a:ln w="285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6725496" y="4139617"/>
            <a:ext cx="1" cy="234724"/>
          </a:xfrm>
          <a:prstGeom prst="line">
            <a:avLst/>
          </a:prstGeom>
          <a:ln w="285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222741" y="4139617"/>
            <a:ext cx="33953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5618137" y="4139617"/>
            <a:ext cx="914400" cy="1301524"/>
            <a:chOff x="5562600" y="4870676"/>
            <a:chExt cx="914400" cy="1301524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6477000" y="5783856"/>
              <a:ext cx="0" cy="388344"/>
            </a:xfrm>
            <a:prstGeom prst="line">
              <a:avLst/>
            </a:prstGeom>
            <a:ln w="2857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6172200" y="6172200"/>
              <a:ext cx="304800" cy="0"/>
            </a:xfrm>
            <a:prstGeom prst="line">
              <a:avLst/>
            </a:prstGeom>
            <a:ln w="2857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562600" y="4870676"/>
              <a:ext cx="609600" cy="1301524"/>
            </a:xfrm>
            <a:prstGeom prst="line">
              <a:avLst/>
            </a:prstGeom>
            <a:ln w="2857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6381509" y="4374341"/>
            <a:ext cx="683055" cy="832076"/>
            <a:chOff x="1763886" y="4112055"/>
            <a:chExt cx="683055" cy="832076"/>
          </a:xfrm>
        </p:grpSpPr>
        <p:sp>
          <p:nvSpPr>
            <p:cNvPr id="78" name="Flowchart: Delay 77"/>
            <p:cNvSpPr/>
            <p:nvPr/>
          </p:nvSpPr>
          <p:spPr bwMode="auto">
            <a:xfrm rot="16200000">
              <a:off x="1763886" y="4112055"/>
              <a:ext cx="683055" cy="683055"/>
            </a:xfrm>
            <a:prstGeom prst="flowChartDelay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vert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66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</a:t>
              </a: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2229295" y="4790511"/>
              <a:ext cx="153620" cy="153620"/>
            </a:xfrm>
            <a:prstGeom prst="ellipse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637189" y="4147067"/>
            <a:ext cx="1085848" cy="1290350"/>
            <a:chOff x="5581652" y="4878126"/>
            <a:chExt cx="1085848" cy="1290350"/>
          </a:xfrm>
        </p:grpSpPr>
        <p:cxnSp>
          <p:nvCxnSpPr>
            <p:cNvPr id="40" name="Straight Connector 39"/>
            <p:cNvCxnSpPr/>
            <p:nvPr/>
          </p:nvCxnSpPr>
          <p:spPr>
            <a:xfrm flipH="1">
              <a:off x="6127225" y="4878126"/>
              <a:ext cx="54027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5581652" y="4878126"/>
              <a:ext cx="564625" cy="1290350"/>
            </a:xfrm>
            <a:prstGeom prst="line">
              <a:avLst/>
            </a:prstGeom>
            <a:ln w="2857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Elbow Connector 47"/>
          <p:cNvCxnSpPr>
            <a:endCxn id="45" idx="4"/>
          </p:cNvCxnSpPr>
          <p:nvPr/>
        </p:nvCxnSpPr>
        <p:spPr>
          <a:xfrm rot="10800000">
            <a:off x="2423434" y="5206417"/>
            <a:ext cx="3213755" cy="231000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/>
          <p:cNvGrpSpPr/>
          <p:nvPr/>
        </p:nvGrpSpPr>
        <p:grpSpPr>
          <a:xfrm>
            <a:off x="1122337" y="4137790"/>
            <a:ext cx="914400" cy="1301524"/>
            <a:chOff x="5562600" y="4870676"/>
            <a:chExt cx="914400" cy="1301524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6477000" y="5783856"/>
              <a:ext cx="0" cy="388344"/>
            </a:xfrm>
            <a:prstGeom prst="line">
              <a:avLst/>
            </a:prstGeom>
            <a:ln w="2857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6172200" y="6172200"/>
              <a:ext cx="304800" cy="0"/>
            </a:xfrm>
            <a:prstGeom prst="line">
              <a:avLst/>
            </a:prstGeom>
            <a:ln w="2857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5562600" y="4870676"/>
              <a:ext cx="609600" cy="1301524"/>
            </a:xfrm>
            <a:prstGeom prst="line">
              <a:avLst/>
            </a:prstGeom>
            <a:ln w="2857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881214" y="4374341"/>
            <a:ext cx="683055" cy="832076"/>
            <a:chOff x="1763886" y="4112055"/>
            <a:chExt cx="683055" cy="832076"/>
          </a:xfrm>
        </p:grpSpPr>
        <p:sp>
          <p:nvSpPr>
            <p:cNvPr id="44" name="Flowchart: Delay 43"/>
            <p:cNvSpPr/>
            <p:nvPr/>
          </p:nvSpPr>
          <p:spPr bwMode="auto">
            <a:xfrm rot="16200000">
              <a:off x="1763886" y="4112055"/>
              <a:ext cx="683055" cy="683055"/>
            </a:xfrm>
            <a:prstGeom prst="flowChartDelay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vert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66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</a:t>
              </a: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2229295" y="4790511"/>
              <a:ext cx="153620" cy="153620"/>
            </a:xfrm>
            <a:prstGeom prst="ellipse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89" name="Straight Connector 88"/>
          <p:cNvCxnSpPr/>
          <p:nvPr/>
        </p:nvCxnSpPr>
        <p:spPr>
          <a:xfrm flipV="1">
            <a:off x="0" y="4135642"/>
            <a:ext cx="1122337" cy="21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>
            <a:off x="1122337" y="4145741"/>
            <a:ext cx="1085848" cy="1290350"/>
            <a:chOff x="5581652" y="4878126"/>
            <a:chExt cx="1085848" cy="1290350"/>
          </a:xfrm>
        </p:grpSpPr>
        <p:cxnSp>
          <p:nvCxnSpPr>
            <p:cNvPr id="93" name="Straight Connector 92"/>
            <p:cNvCxnSpPr/>
            <p:nvPr/>
          </p:nvCxnSpPr>
          <p:spPr>
            <a:xfrm flipH="1">
              <a:off x="6127225" y="4878126"/>
              <a:ext cx="54027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>
              <a:off x="5581652" y="4878126"/>
              <a:ext cx="564625" cy="1290350"/>
            </a:xfrm>
            <a:prstGeom prst="line">
              <a:avLst/>
            </a:prstGeom>
            <a:ln w="2857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5" name="Straight Connector 94"/>
          <p:cNvCxnSpPr/>
          <p:nvPr/>
        </p:nvCxnSpPr>
        <p:spPr>
          <a:xfrm>
            <a:off x="0" y="5441141"/>
            <a:ext cx="11223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746622" y="4145741"/>
            <a:ext cx="239737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2F77F-55C3-442F-A882-E27D5A0A5AC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795065" y="3241439"/>
            <a:ext cx="3253648" cy="370902"/>
          </a:xfrm>
          <a:custGeom>
            <a:avLst/>
            <a:gdLst>
              <a:gd name="connsiteX0" fmla="*/ 0 w 3253648"/>
              <a:gd name="connsiteY0" fmla="*/ 363557 h 370902"/>
              <a:gd name="connsiteX1" fmla="*/ 95479 w 3253648"/>
              <a:gd name="connsiteY1" fmla="*/ 363557 h 370902"/>
              <a:gd name="connsiteX2" fmla="*/ 95479 w 3253648"/>
              <a:gd name="connsiteY2" fmla="*/ 0 h 370902"/>
              <a:gd name="connsiteX3" fmla="*/ 701407 w 3253648"/>
              <a:gd name="connsiteY3" fmla="*/ 0 h 370902"/>
              <a:gd name="connsiteX4" fmla="*/ 701407 w 3253648"/>
              <a:gd name="connsiteY4" fmla="*/ 367229 h 370902"/>
              <a:gd name="connsiteX5" fmla="*/ 1311007 w 3253648"/>
              <a:gd name="connsiteY5" fmla="*/ 367229 h 370902"/>
              <a:gd name="connsiteX6" fmla="*/ 1311007 w 3253648"/>
              <a:gd name="connsiteY6" fmla="*/ 0 h 370902"/>
              <a:gd name="connsiteX7" fmla="*/ 1916935 w 3253648"/>
              <a:gd name="connsiteY7" fmla="*/ 0 h 370902"/>
              <a:gd name="connsiteX8" fmla="*/ 1916935 w 3253648"/>
              <a:gd name="connsiteY8" fmla="*/ 370902 h 370902"/>
              <a:gd name="connsiteX9" fmla="*/ 2530207 w 3253648"/>
              <a:gd name="connsiteY9" fmla="*/ 370902 h 370902"/>
              <a:gd name="connsiteX10" fmla="*/ 2530207 w 3253648"/>
              <a:gd name="connsiteY10" fmla="*/ 3673 h 370902"/>
              <a:gd name="connsiteX11" fmla="*/ 3139807 w 3253648"/>
              <a:gd name="connsiteY11" fmla="*/ 3673 h 370902"/>
              <a:gd name="connsiteX12" fmla="*/ 3139807 w 3253648"/>
              <a:gd name="connsiteY12" fmla="*/ 367229 h 370902"/>
              <a:gd name="connsiteX13" fmla="*/ 3253648 w 3253648"/>
              <a:gd name="connsiteY13" fmla="*/ 367229 h 370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53648" h="370902">
                <a:moveTo>
                  <a:pt x="0" y="363557"/>
                </a:moveTo>
                <a:lnTo>
                  <a:pt x="95479" y="363557"/>
                </a:lnTo>
                <a:lnTo>
                  <a:pt x="95479" y="0"/>
                </a:lnTo>
                <a:lnTo>
                  <a:pt x="701407" y="0"/>
                </a:lnTo>
                <a:lnTo>
                  <a:pt x="701407" y="367229"/>
                </a:lnTo>
                <a:lnTo>
                  <a:pt x="1311007" y="367229"/>
                </a:lnTo>
                <a:lnTo>
                  <a:pt x="1311007" y="0"/>
                </a:lnTo>
                <a:lnTo>
                  <a:pt x="1916935" y="0"/>
                </a:lnTo>
                <a:lnTo>
                  <a:pt x="1916935" y="370902"/>
                </a:lnTo>
                <a:lnTo>
                  <a:pt x="2530207" y="370902"/>
                </a:lnTo>
                <a:lnTo>
                  <a:pt x="2530207" y="3673"/>
                </a:lnTo>
                <a:lnTo>
                  <a:pt x="3139807" y="3673"/>
                </a:lnTo>
                <a:lnTo>
                  <a:pt x="3139807" y="367229"/>
                </a:lnTo>
                <a:lnTo>
                  <a:pt x="3253648" y="36722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stCxn id="19" idx="0"/>
          </p:cNvCxnSpPr>
          <p:nvPr/>
        </p:nvCxnSpPr>
        <p:spPr>
          <a:xfrm flipV="1">
            <a:off x="2220926" y="3685493"/>
            <a:ext cx="504659" cy="458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ounded Rectangle 82"/>
          <p:cNvSpPr/>
          <p:nvPr/>
        </p:nvSpPr>
        <p:spPr>
          <a:xfrm>
            <a:off x="2887529" y="3994667"/>
            <a:ext cx="2362199" cy="304800"/>
          </a:xfrm>
          <a:prstGeom prst="roundRect">
            <a:avLst>
              <a:gd name="adj" fmla="val 50000"/>
            </a:avLst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FF"/>
                </a:solidFill>
              </a:rPr>
              <a:t>delay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78523" y="5054358"/>
            <a:ext cx="278428" cy="27842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900420" y="5043489"/>
            <a:ext cx="278428" cy="2784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797232" y="5053455"/>
            <a:ext cx="278428" cy="2784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220926" y="4138261"/>
            <a:ext cx="4510292" cy="1307087"/>
          </a:xfrm>
          <a:custGeom>
            <a:avLst/>
            <a:gdLst>
              <a:gd name="connsiteX0" fmla="*/ 0 w 4510292"/>
              <a:gd name="connsiteY0" fmla="*/ 5610 h 1307087"/>
              <a:gd name="connsiteX1" fmla="*/ 3399548 w 4510292"/>
              <a:gd name="connsiteY1" fmla="*/ 0 h 1307087"/>
              <a:gd name="connsiteX2" fmla="*/ 4011018 w 4510292"/>
              <a:gd name="connsiteY2" fmla="*/ 1307087 h 1307087"/>
              <a:gd name="connsiteX3" fmla="*/ 4313948 w 4510292"/>
              <a:gd name="connsiteY3" fmla="*/ 1301478 h 1307087"/>
              <a:gd name="connsiteX4" fmla="*/ 4319558 w 4510292"/>
              <a:gd name="connsiteY4" fmla="*/ 920010 h 1307087"/>
              <a:gd name="connsiteX5" fmla="*/ 4510292 w 4510292"/>
              <a:gd name="connsiteY5" fmla="*/ 230003 h 1307087"/>
              <a:gd name="connsiteX6" fmla="*/ 4504682 w 4510292"/>
              <a:gd name="connsiteY6" fmla="*/ 16830 h 1307087"/>
              <a:gd name="connsiteX7" fmla="*/ 3977359 w 4510292"/>
              <a:gd name="connsiteY7" fmla="*/ 11220 h 1307087"/>
              <a:gd name="connsiteX8" fmla="*/ 3416378 w 4510292"/>
              <a:gd name="connsiteY8" fmla="*/ 1295868 h 1307087"/>
              <a:gd name="connsiteX9" fmla="*/ 201953 w 4510292"/>
              <a:gd name="connsiteY9" fmla="*/ 1295868 h 1307087"/>
              <a:gd name="connsiteX10" fmla="*/ 201953 w 4510292"/>
              <a:gd name="connsiteY10" fmla="*/ 914400 h 1307087"/>
              <a:gd name="connsiteX11" fmla="*/ 0 w 4510292"/>
              <a:gd name="connsiteY11" fmla="*/ 235613 h 1307087"/>
              <a:gd name="connsiteX12" fmla="*/ 0 w 4510292"/>
              <a:gd name="connsiteY12" fmla="*/ 5610 h 1307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10292" h="1307087">
                <a:moveTo>
                  <a:pt x="0" y="5610"/>
                </a:moveTo>
                <a:lnTo>
                  <a:pt x="3399548" y="0"/>
                </a:lnTo>
                <a:lnTo>
                  <a:pt x="4011018" y="1307087"/>
                </a:lnTo>
                <a:lnTo>
                  <a:pt x="4313948" y="1301478"/>
                </a:lnTo>
                <a:lnTo>
                  <a:pt x="4319558" y="920010"/>
                </a:lnTo>
                <a:lnTo>
                  <a:pt x="4510292" y="230003"/>
                </a:lnTo>
                <a:lnTo>
                  <a:pt x="4504682" y="16830"/>
                </a:lnTo>
                <a:lnTo>
                  <a:pt x="3977359" y="11220"/>
                </a:lnTo>
                <a:lnTo>
                  <a:pt x="3416378" y="1295868"/>
                </a:lnTo>
                <a:lnTo>
                  <a:pt x="201953" y="1295868"/>
                </a:lnTo>
                <a:lnTo>
                  <a:pt x="201953" y="914400"/>
                </a:lnTo>
                <a:lnTo>
                  <a:pt x="0" y="235613"/>
                </a:lnTo>
                <a:lnTo>
                  <a:pt x="0" y="561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741149480"/>
              </p:ext>
            </p:extLst>
          </p:nvPr>
        </p:nvGraphicFramePr>
        <p:xfrm>
          <a:off x="1122337" y="4419180"/>
          <a:ext cx="6096000" cy="861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9" name="Straight Connector 28"/>
          <p:cNvCxnSpPr/>
          <p:nvPr/>
        </p:nvCxnSpPr>
        <p:spPr>
          <a:xfrm>
            <a:off x="7827938" y="5443290"/>
            <a:ext cx="13160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31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83 -0.11944 L -0.02083 -0.15301 L 0.35052 -0.1544 L 0.41753 0.03681 L 0.45052 0.03588 L 0.45 -0.00879 L 0.47205 -0.12153 L 0.47205 -0.1537 L 0.41424 -0.1537 L 0.35226 0.03449 L 0 0.03449 L 0 0 Z " pathEditMode="relative" ptsTypes="AAAAAAAAAAAAA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47 L -0.00017 -0.022 C 0.00694 -0.05463 0.01389 -0.08681 0.02101 -0.11945 C 0.02066 -0.13102 0.02014 -0.1419 0.01979 -0.15325 L -0.03889 -0.15325 L -0.10104 0.03773 L -0.4566 0.02963 C -0.45677 -0.03287 -0.45694 -0.09491 -0.45729 -0.15718 L -0.10017 -0.15394 L -0.0349 0.03518 L -0.00104 0.03657 L -0.00017 -0.00047 Z " pathEditMode="relative" rAng="0" ptsTypes="AAAAAAAAAAAA">
                                      <p:cBhvr>
                                        <p:cTn id="28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" y="-592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decel="4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0 L 0.00105 -0.02083 L -0.02187 -0.12222 L -0.02187 -0.15277 L 0.49063 -0.15694 L 0.49375 0.03473 L 0 0.03611 L 0 0 Z " pathEditMode="relative" ptsTypes="AAAAAAAA">
                                      <p:cBhvr>
                                        <p:cTn id="32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0" animBg="1"/>
      <p:bldP spid="6" grpId="1" animBg="1"/>
      <p:bldP spid="56" grpId="0" animBg="1"/>
      <p:bldP spid="56" grpId="1" animBg="1"/>
      <p:bldP spid="57" grpId="0" animBg="1"/>
      <p:bldP spid="57" grpId="1" animBg="1"/>
      <p:bldP spid="19" grpId="0" animBg="1"/>
      <p:bldP spid="19" grpId="1" animBg="1"/>
      <p:bldGraphic spid="2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RO Clocks and Margins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Async 2016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DBB7-7A62-4124-B426-8AEACD37B99E}" type="slidenum">
              <a:rPr lang="es-ES" smtClean="0"/>
              <a:pPr/>
              <a:t>9</a:t>
            </a:fld>
            <a:endParaRPr lang="es-E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50" y="1416050"/>
            <a:ext cx="4940300" cy="49403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53733" y="228600"/>
            <a:ext cx="7236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Understanding variability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7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2.5"/>
  <p:tag name="ORIGINALWIDTH" val="981.75"/>
  <p:tag name="LATEXADDIN" val="\documentclass{article}&#10;\usepackage{amsmath}&#10;\pagestyle{empty}&#10;\begin{document}&#10;&#10;\newcommand{\cp}{\textit{\tiny CP}}&#10;\newcommand{\ro}{\textit{\tiny RO}}&#10;&#10;\[&#10;\textit{D}_\cp \sim {\cal N}(\mu_\cp,\sigma_\cp^2)&#10;\]&#10;&#10;\end{document}"/>
  <p:tag name="IGUANATEXSIZE" val="30"/>
  <p:tag name="IGUANATEXCURSOR" val="16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4"/>
  <p:tag name="ORIGINALWIDTH" val="1596.75"/>
  <p:tag name="LATEXADDIN" val="\documentclass{article}&#10;\usepackage{amsmath}&#10;\pagestyle{empty}&#10;\begin{document}&#10;&#10;\newcommand{\cp}{\textit{\tiny CP}}&#10;\newcommand{\ro}{\textit{\tiny RO}}&#10;&#10;\[&#10;\underbrace{\mu_\ro-\mu_\cp}_{\mu}-&#10;k\underbrace{\sqrt{\sigma_\ro^2+\sigma_\cp^2}}_{\sigma} &gt; 0&#10;\]&#10;&#10;\end{document}"/>
  <p:tag name="IGUANATEXSIZE" val="30"/>
  <p:tag name="IGUANATEXCURSOR" val="24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0.75"/>
  <p:tag name="ORIGINALWIDTH" val="567"/>
  <p:tag name="LATEXADDIN" val="\documentclass{article}&#10;\usepackage{amsmath}&#10;\pagestyle{empty}&#10;\begin{document}&#10;&#10;\newcommand{\cp}{\textit{\tiny CP}}&#10;\newcommand{\ro}{\textit{\tiny RO}}&#10;&#10;\[&#10;\frac{\sigma_\ro^2}{\mu_\ro} \simeq &#10;\frac{\sigma_\cp^2}{\mu_\cp}&#10;\]&#10;&#10;\end{document}"/>
  <p:tag name="IGUANATEXSIZE" val="30"/>
  <p:tag name="IGUANATEXCURSOR" val="22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3.5"/>
  <p:tag name="ORIGINALWIDTH" val="1755"/>
  <p:tag name="LATEXADDIN" val="\documentclass{article}&#10;\usepackage{amsmath}&#10;\pagestyle{empty}&#10;\begin{document}&#10;&#10;\newcommand{\cp}{\textit{\tiny CP}}&#10;\newcommand{\ro}{\textit{\tiny RO}}&#10;&#10;\[&#10;\mu_\ro &gt; \left(1 + \frac{\delta\sqrt{8+\delta^2}+\delta^2}{2} \right) \mu_\cp&#10;\]&#10;&#10;\end{document}"/>
  <p:tag name="IGUANATEXSIZE" val="30"/>
  <p:tag name="IGUANATEXCURSOR" val="22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.75"/>
  <p:tag name="ORIGINALWIDTH" val="176.25"/>
  <p:tag name="LATEXADDIN" val="\documentclass{article}&#10;\usepackage{amsmath}&#10;\pagestyle{empty}&#10;\begin{document}&#10;&#10;\newcommand{\cp}{\textit{\tiny CP}}&#10;\newcommand{\ro}{\textit{\tiny RO}}&#10;&#10;\[&#10;\mu_\cp&#10;\]&#10;&#10;\end{document}"/>
  <p:tag name="IGUANATEXSIZE" val="24"/>
  <p:tag name="IGUANATEXCURSOR" val="16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.75"/>
  <p:tag name="ORIGINALWIDTH" val="179.25"/>
  <p:tag name="LATEXADDIN" val="\documentclass{article}&#10;\usepackage{amsmath}&#10;\pagestyle{empty}&#10;\begin{document}&#10;&#10;\newcommand{\cp}{\textit{\tiny CP}}&#10;\newcommand{\ro}{\textit{\tiny RO}}&#10;&#10;\[&#10;\mu_\ro&#10;\]&#10;&#10;\end{document}"/>
  <p:tag name="IGUANATEXSIZE" val="24"/>
  <p:tag name="IGUANATEXCURSOR" val="1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4"/>
  <p:tag name="ORIGINALWIDTH" val="1596.75"/>
  <p:tag name="LATEXADDIN" val="\documentclass{article}&#10;\usepackage{amsmath}&#10;\pagestyle{empty}&#10;\begin{document}&#10;&#10;\newcommand{\cp}{\textit{\tiny CP}}&#10;\newcommand{\ro}{\textit{\tiny RO}}&#10;&#10;\[&#10;\underbrace{\mu_\ro-\mu_\cp}_{\mu}-&#10;k\underbrace{\sqrt{\sigma_\ro^2+\sigma_\cp^2}}_{\sigma} &gt; 0&#10;\]&#10;&#10;\end{document}"/>
  <p:tag name="IGUANATEXSIZE" val="30"/>
  <p:tag name="IGUANATEXCURSOR" val="24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0.75"/>
  <p:tag name="ORIGINALWIDTH" val="567"/>
  <p:tag name="LATEXADDIN" val="\documentclass{article}&#10;\usepackage{amsmath}&#10;\pagestyle{empty}&#10;\begin{document}&#10;&#10;\newcommand{\cp}{\textit{\tiny CP}}&#10;\newcommand{\ro}{\textit{\tiny RO}}&#10;&#10;\[&#10;\frac{\sigma_\ro^2}{\mu_\ro} \simeq &#10;\frac{\sigma_\cp^2}{\mu_\cp}&#10;\]&#10;&#10;\end{document}"/>
  <p:tag name="IGUANATEXSIZE" val="30"/>
  <p:tag name="IGUANATEXCURSOR" val="22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3.5"/>
  <p:tag name="ORIGINALWIDTH" val="1755"/>
  <p:tag name="LATEXADDIN" val="\documentclass{article}&#10;\usepackage{amsmath}&#10;\pagestyle{empty}&#10;\begin{document}&#10;&#10;\newcommand{\cp}{\textit{\tiny CP}}&#10;\newcommand{\ro}{\textit{\tiny RO}}&#10;&#10;\[&#10;\mu_\ro &gt; \left(1 + \frac{\delta\sqrt{8+\delta^2}+\delta^2}{2} \right) \mu_\cp&#10;\]&#10;&#10;\end{document}"/>
  <p:tag name="IGUANATEXSIZE" val="30"/>
  <p:tag name="IGUANATEXCURSOR" val="22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.75"/>
  <p:tag name="ORIGINALWIDTH" val="176.25"/>
  <p:tag name="LATEXADDIN" val="\documentclass{article}&#10;\usepackage{amsmath}&#10;\pagestyle{empty}&#10;\begin{document}&#10;&#10;\newcommand{\cp}{\textit{\tiny CP}}&#10;\newcommand{\ro}{\textit{\tiny RO}}&#10;&#10;\[&#10;\mu_\cp&#10;\]&#10;&#10;\end{document}"/>
  <p:tag name="IGUANATEXSIZE" val="24"/>
  <p:tag name="IGUANATEXCURSOR" val="16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.75"/>
  <p:tag name="ORIGINALWIDTH" val="179.25"/>
  <p:tag name="LATEXADDIN" val="\documentclass{article}&#10;\usepackage{amsmath}&#10;\pagestyle{empty}&#10;\begin{document}&#10;&#10;\newcommand{\cp}{\textit{\tiny CP}}&#10;\newcommand{\ro}{\textit{\tiny RO}}&#10;&#10;\[&#10;\mu_\ro&#10;\]&#10;&#10;\end{document}"/>
  <p:tag name="IGUANATEXSIZE" val="24"/>
  <p:tag name="IGUANATEXCURSOR" val="1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467"/>
  <p:tag name="LATEXADDIN" val="\documentclass{article}&#10;\usepackage{amsmath}&#10;\pagestyle{empty}&#10;\begin{document}&#10;&#10;\newcommand{\cp}{\textit{\tiny CP}}&#10;\newcommand{\ro}{\textit{\tiny RO}}&#10;&#10;\[&#10;(1+\delta)\cdot\mu_\cp = \mu_\cp + k\cdot\sigma_\cp\]&#10;&#10;\end{document}"/>
  <p:tag name="IGUANATEXSIZE" val="30"/>
  <p:tag name="IGUANATEXCURSOR" val="19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.75"/>
  <p:tag name="ORIGINALWIDTH" val="1086.75"/>
  <p:tag name="LATEXADDIN" val="\documentclass{article}&#10;\usepackage{amsmath}&#10;\pagestyle{empty}&#10;\begin{document}&#10;&#10;\newcommand{\cp}{\textit{\tiny CP}}&#10;\newcommand{\ro}{\textit{\tiny RO}}&#10;&#10;\[&#10;\mathbf{\mu_\ro &gt; (1 + \delta\sqrt{2}) \mu_\cp}&#10;\]&#10;&#10;\end{document}"/>
  <p:tag name="IGUANATEXSIZE" val="30"/>
  <p:tag name="IGUANATEXCURSOR" val="16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4.75"/>
  <p:tag name="ORIGINALWIDTH" val="2520"/>
  <p:tag name="LATEXADDIN" val="\documentclass{article}&#10;\usepackage{amsmath}&#10;\pagestyle{empty}&#10;\begin{document}&#10;&#10;\newcommand{\cp}{\textit{\tiny CP}}&#10;\newcommand{\ro}{\textit{\tiny RO}}&#10;&#10;\begin{eqnarray*}&#10;\texttt{PLLperiod} &amp; &gt; &amp; (1 + \delta) \cdot \texttt{PathDelay} + \texttt{Jitter} \\ &#10;\texttt{ROdelay} &amp; &gt; &amp; (1 + \delta\sqrt{2}) \cdot \texttt{PathDelay} &#10;\end{eqnarray*}&#10;&#10;\end{document}"/>
  <p:tag name="IGUANATEXSIZE" val="30"/>
  <p:tag name="IGUANATEXCURSOR" val="3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4.75"/>
  <p:tag name="ORIGINALWIDTH" val="2520"/>
  <p:tag name="LATEXADDIN" val="\documentclass{article}&#10;\usepackage{amsmath}&#10;\pagestyle{empty}&#10;\begin{document}&#10;&#10;\newcommand{\cp}{\textit{\tiny CP}}&#10;\newcommand{\ro}{\textit{\tiny RO}}&#10;&#10;\begin{eqnarray*}&#10;\texttt{PLLperiod} &amp; &gt; &amp; (1 + \delta) \cdot \texttt{PathDelay} + \texttt{Jitter} \\ &#10;\texttt{ROdelay} &amp; &gt; &amp; (1 + \delta\sqrt{2}) \cdot \texttt{PathDelay} &#10;\end{eqnarray*}&#10;&#10;\end{document}"/>
  <p:tag name="IGUANATEXSIZE" val="30"/>
  <p:tag name="IGUANATEXCURSOR" val="3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|40.1|10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.75"/>
  <p:tag name="ORIGINALWIDTH" val="176.25"/>
  <p:tag name="LATEXADDIN" val="\documentclass{article}&#10;\usepackage{amsmath}&#10;\pagestyle{empty}&#10;\begin{document}&#10;&#10;\newcommand{\cp}{\textit{\tiny CP}}&#10;\newcommand{\ro}{\textit{\tiny RO}}&#10;&#10;\[&#10;\mu_\cp&#10;\]&#10;&#10;\end{document}"/>
  <p:tag name="IGUANATEXSIZE" val="24"/>
  <p:tag name="IGUANATEXCURSOR" val="16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71"/>
  <p:tag name="LATEXADDIN" val="\documentclass{article}&#10;\usepackage{amsmath}&#10;\pagestyle{empty}&#10;\begin{document}&#10;&#10;\newcommand{\cp}{\textit{\tiny CP}}&#10;\newcommand{\ro}{\textit{\tiny RO}}&#10;&#10;\[&#10;\sigma_\cp&#10;\]&#10;&#10;\end{document}"/>
  <p:tag name="IGUANATEXSIZE" val="24"/>
  <p:tag name="IGUANATEXCURSOR" val="16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28.5"/>
  <p:tag name="LATEXADDIN" val="\documentclass{article}&#10;\usepackage{amsmath}&#10;\pagestyle{empty}&#10;\begin{document}&#10;&#10;\newcommand{\cp}{\textit{\tiny CP}}&#10;\newcommand{\ro}{\textit{\tiny RO}}&#10;&#10;\[&#10;(1+\delta) \cdot \mu_\cp&#10;\]&#10;&#10;\end{document}"/>
  <p:tag name="IGUANATEXSIZE" val="30"/>
  <p:tag name="IGUANATEXCURSOR" val="17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2.75"/>
  <p:tag name="ORIGINALWIDTH" val="574.5"/>
  <p:tag name="LATEXADDIN" val="\documentclass{article}&#10;\usepackage{amsmath}&#10;\pagestyle{empty}&#10;\begin{document}&#10;&#10;\newcommand{\cp}{\textit{\tiny CP}}&#10;\newcommand{\ro}{\textit{\tiny RO}}&#10;&#10;\[&#10;\delta = \frac{k\cdot\sigma_\cp}{\mu_\cp}&#10;\]&#10;&#10;\end{document}"/>
  <p:tag name="IGUANATEXSIZE" val="30"/>
  <p:tag name="IGUANATEXCURSOR" val="19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2.5"/>
  <p:tag name="ORIGINALWIDTH" val="981.75"/>
  <p:tag name="LATEXADDIN" val="\documentclass{article}&#10;\usepackage{amsmath}&#10;\pagestyle{empty}&#10;\begin{document}&#10;&#10;\newcommand{\cp}{\textit{\tiny CP}}&#10;\newcommand{\ro}{\textit{\tiny RO}}&#10;&#10;\[&#10;\textit{D}_\cp \sim {\cal N}(\mu_\cp,\sigma_\cp^2)&#10;\]&#10;&#10;\end{document}"/>
  <p:tag name="IGUANATEXSIZE" val="30"/>
  <p:tag name="IGUANATEXCURSOR" val="16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2.5"/>
  <p:tag name="ORIGINALWIDTH" val="998.25"/>
  <p:tag name="LATEXADDIN" val="\documentclass{article}&#10;\usepackage{amsmath}&#10;\pagestyle{empty}&#10;\begin{document}&#10;&#10;\newcommand{\cp}{\textit{\tiny CP}}&#10;\newcommand{\ro}{\textit{\tiny RO}}&#10;&#10;\[&#10;\textit{D}_\ro \sim {\cal N}(\mu_\ro,\sigma_\ro^2)&#10;\]&#10;&#10;\end{document}"/>
  <p:tag name="IGUANATEXSIZE" val="30"/>
  <p:tag name="IGUANATEXCURSOR" val="16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2.5"/>
  <p:tag name="ORIGINALWIDTH" val="2018.25"/>
  <p:tag name="LATEXADDIN" val="\documentclass{article}&#10;\usepackage{amsmath}&#10;\pagestyle{empty}&#10;\begin{document}&#10;&#10;\newcommand{\cp}{\textit{\tiny CP}}&#10;\newcommand{\ro}{\textit{\tiny RO}}&#10;&#10;\[&#10;\textit{D}_\ro - \textit{D}_\cp  \sim &#10;{\cal N}(\mu_\ro-\mu_\cp,\sigma_\ro^2+\sigma_\cp^2)&#10;\]&#10;&#10;\end{document}"/>
  <p:tag name="IGUANATEXSIZE" val="30"/>
  <p:tag name="IGUANATEXCURSOR" val="246"/>
</p:tagLst>
</file>

<file path=ppt/theme/theme1.xml><?xml version="1.0" encoding="utf-8"?>
<a:theme xmlns:a="http://schemas.openxmlformats.org/drawingml/2006/main" name="Incofa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16304</TotalTime>
  <Words>884</Words>
  <Application>Microsoft Office PowerPoint</Application>
  <PresentationFormat>On-screen Show (4:3)</PresentationFormat>
  <Paragraphs>364</Paragraphs>
  <Slides>34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  <vt:variant>
        <vt:lpstr>Custom Shows</vt:lpstr>
      </vt:variant>
      <vt:variant>
        <vt:i4>1</vt:i4>
      </vt:variant>
    </vt:vector>
  </HeadingPairs>
  <TitlesOfParts>
    <vt:vector size="41" baseType="lpstr">
      <vt:lpstr>Arial</vt:lpstr>
      <vt:lpstr>Calibri</vt:lpstr>
      <vt:lpstr>Cambria Math</vt:lpstr>
      <vt:lpstr>Symbol</vt:lpstr>
      <vt:lpstr>Wingdings</vt:lpstr>
      <vt:lpstr>Incofab</vt:lpstr>
      <vt:lpstr>Ring Oscillator Clocks and Margins</vt:lpstr>
      <vt:lpstr>Matched delay: is it long enough?</vt:lpstr>
      <vt:lpstr>PowerPoint Presentation</vt:lpstr>
      <vt:lpstr>Static Timing Analysis</vt:lpstr>
      <vt:lpstr>Static Timing Analysis: setup constraint</vt:lpstr>
      <vt:lpstr>Ring Oscillator</vt:lpstr>
      <vt:lpstr>Matched delays: setup constraint</vt:lpstr>
      <vt:lpstr>Handshaking Ring Oscillators</vt:lpstr>
      <vt:lpstr>PowerPoint Presentation</vt:lpstr>
      <vt:lpstr>Process variability</vt:lpstr>
      <vt:lpstr>Dynamic variability</vt:lpstr>
      <vt:lpstr>Variability during STA</vt:lpstr>
      <vt:lpstr>PowerPoint Presentation</vt:lpstr>
      <vt:lpstr>Timing sign-off</vt:lpstr>
      <vt:lpstr>Timing sign-off with ROs</vt:lpstr>
      <vt:lpstr>Timing sign-off with ROs</vt:lpstr>
      <vt:lpstr>Timing sign-off delay model</vt:lpstr>
      <vt:lpstr>Timing sign-off delay model with ROs</vt:lpstr>
      <vt:lpstr>Timing sign-off model with ROs</vt:lpstr>
      <vt:lpstr>Timing sign-off model with ROs</vt:lpstr>
      <vt:lpstr>Apple-to-apple comparison</vt:lpstr>
      <vt:lpstr>Apple-to-apple comparison</vt:lpstr>
      <vt:lpstr>Variability: PLL vs. Ring Oscillator</vt:lpstr>
      <vt:lpstr>Variability: PLL vs. Ring Oscillator</vt:lpstr>
      <vt:lpstr>PLL vs. Ring Oscillator</vt:lpstr>
      <vt:lpstr>PLL vs. Ring Oscillator</vt:lpstr>
      <vt:lpstr>Synthesis of the Ring Oscillator</vt:lpstr>
      <vt:lpstr>PowerPoint Presentation</vt:lpstr>
      <vt:lpstr>10 AES modules (65nm)</vt:lpstr>
      <vt:lpstr>Voltage droop analysis</vt:lpstr>
      <vt:lpstr>Max voltage difference</vt:lpstr>
      <vt:lpstr>Performance &amp; Energy benefits</vt:lpstr>
      <vt:lpstr>Reactive Clocks</vt:lpstr>
      <vt:lpstr>Conclusions</vt:lpstr>
      <vt:lpstr>Ring oscillators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Jordi</dc:creator>
  <cp:lastModifiedBy>Jordi Cortadella</cp:lastModifiedBy>
  <cp:revision>1355</cp:revision>
  <dcterms:created xsi:type="dcterms:W3CDTF">2013-07-15T13:08:57Z</dcterms:created>
  <dcterms:modified xsi:type="dcterms:W3CDTF">2016-05-25T15:21:09Z</dcterms:modified>
</cp:coreProperties>
</file>