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6"/>
  </p:notesMasterIdLst>
  <p:sldIdLst>
    <p:sldId id="315" r:id="rId2"/>
    <p:sldId id="532" r:id="rId3"/>
    <p:sldId id="533" r:id="rId4"/>
    <p:sldId id="494" r:id="rId5"/>
    <p:sldId id="495" r:id="rId6"/>
    <p:sldId id="496" r:id="rId7"/>
    <p:sldId id="497" r:id="rId8"/>
    <p:sldId id="517" r:id="rId9"/>
    <p:sldId id="518" r:id="rId10"/>
    <p:sldId id="523" r:id="rId11"/>
    <p:sldId id="534" r:id="rId12"/>
    <p:sldId id="521" r:id="rId13"/>
    <p:sldId id="522" r:id="rId14"/>
    <p:sldId id="529" r:id="rId15"/>
    <p:sldId id="466" r:id="rId16"/>
    <p:sldId id="512" r:id="rId17"/>
    <p:sldId id="513" r:id="rId18"/>
    <p:sldId id="514" r:id="rId19"/>
    <p:sldId id="515" r:id="rId20"/>
    <p:sldId id="516" r:id="rId21"/>
    <p:sldId id="524" r:id="rId22"/>
    <p:sldId id="527" r:id="rId23"/>
    <p:sldId id="508" r:id="rId24"/>
    <p:sldId id="459" r:id="rId2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F6068087-EDA6-4F4A-AE11-4D1520854526}">
          <p14:sldIdLst>
            <p14:sldId id="315"/>
            <p14:sldId id="532"/>
            <p14:sldId id="533"/>
            <p14:sldId id="494"/>
            <p14:sldId id="495"/>
            <p14:sldId id="496"/>
            <p14:sldId id="497"/>
            <p14:sldId id="517"/>
            <p14:sldId id="518"/>
            <p14:sldId id="523"/>
            <p14:sldId id="534"/>
            <p14:sldId id="521"/>
            <p14:sldId id="522"/>
            <p14:sldId id="529"/>
            <p14:sldId id="466"/>
            <p14:sldId id="512"/>
            <p14:sldId id="513"/>
            <p14:sldId id="514"/>
            <p14:sldId id="515"/>
            <p14:sldId id="516"/>
            <p14:sldId id="524"/>
            <p14:sldId id="527"/>
            <p14:sldId id="508"/>
            <p14:sldId id="4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72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CC66"/>
    <a:srgbClr val="008000"/>
    <a:srgbClr val="00FF00"/>
    <a:srgbClr val="F0DCA2"/>
    <a:srgbClr val="66FFCC"/>
    <a:srgbClr val="E9F0A2"/>
    <a:srgbClr val="EFC5A3"/>
    <a:srgbClr val="EEDBA4"/>
    <a:srgbClr val="D3F3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4023" autoAdjust="0"/>
    <p:restoredTop sz="94591" autoAdjust="0"/>
  </p:normalViewPr>
  <p:slideViewPr>
    <p:cSldViewPr>
      <p:cViewPr varScale="1">
        <p:scale>
          <a:sx n="67" d="100"/>
          <a:sy n="67" d="100"/>
        </p:scale>
        <p:origin x="792" y="66"/>
      </p:cViewPr>
      <p:guideLst>
        <p:guide orient="horz" pos="3072"/>
        <p:guide pos="2880"/>
      </p:guideLst>
    </p:cSldViewPr>
  </p:slideViewPr>
  <p:outlineViewPr>
    <p:cViewPr>
      <p:scale>
        <a:sx n="33" d="100"/>
        <a:sy n="33" d="100"/>
      </p:scale>
      <p:origin x="0" y="-5772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B6E1E4-2091-467A-B861-927AD65E4D1A}" type="datetimeFigureOut">
              <a:rPr lang="es-ES" smtClean="0"/>
              <a:pPr/>
              <a:t>25/05/2016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8AB51-5FF4-4D23-8A80-39A1B536D247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5384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AB51-5FF4-4D23-8A80-39A1B536D247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5801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2B4C1F-10FE-4AD2-BCA5-A5D80BCC2BD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300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2B4C1F-10FE-4AD2-BCA5-A5D80BCC2BD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554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2B4C1F-10FE-4AD2-BCA5-A5D80BCC2BD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662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AB51-5FF4-4D23-8A80-39A1B536D247}" type="slidenum">
              <a:rPr lang="es-ES" smtClean="0"/>
              <a:pPr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93613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AB51-5FF4-4D23-8A80-39A1B536D247}" type="slidenum">
              <a:rPr lang="es-ES" smtClean="0"/>
              <a:pPr/>
              <a:t>22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3290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Reactive Clocks</a:t>
            </a: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ICCD 2015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08DBB7-7A62-4124-B426-8AEACD37B99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0" y="596900"/>
            <a:ext cx="9144000" cy="0"/>
          </a:xfrm>
          <a:prstGeom prst="line">
            <a:avLst/>
          </a:prstGeom>
          <a:ln w="50800" cmpd="thickThin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685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Reactive Clocks</a:t>
            </a:r>
            <a:endParaRPr lang="es-E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ICCD 2015</a:t>
            </a: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08DBB7-7A62-4124-B426-8AEACD37B99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/>
          <p:nvPr/>
        </p:nvCxnSpPr>
        <p:spPr>
          <a:xfrm>
            <a:off x="0" y="596900"/>
            <a:ext cx="9144000" cy="0"/>
          </a:xfrm>
          <a:prstGeom prst="line">
            <a:avLst/>
          </a:prstGeom>
          <a:ln w="50800" cmpd="thickThin">
            <a:gradFill>
              <a:gsLst>
                <a:gs pos="0">
                  <a:schemeClr val="accent2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7620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447800"/>
            <a:ext cx="4040188" cy="4678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7620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7800"/>
            <a:ext cx="4041775" cy="4678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Reactive Clocks</a:t>
            </a:r>
            <a:endParaRPr lang="es-E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ICCD 2015</a:t>
            </a:r>
            <a:endParaRPr lang="es-E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08DBB7-7A62-4124-B426-8AEACD37B99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Reactive Clocks</a:t>
            </a:r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ICCD 2015</a:t>
            </a: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08DBB7-7A62-4124-B426-8AEACD37B99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os objeto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Reactive Clocks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ICCD 2015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DBB7-7A62-4124-B426-8AEACD37B99E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62762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 userDrawn="1"/>
        </p:nvCxnSpPr>
        <p:spPr>
          <a:xfrm>
            <a:off x="0" y="596900"/>
            <a:ext cx="9144000" cy="0"/>
          </a:xfrm>
          <a:prstGeom prst="line">
            <a:avLst/>
          </a:prstGeom>
          <a:ln w="50800" cmpd="thickThin">
            <a:gradFill>
              <a:gsLst>
                <a:gs pos="0">
                  <a:schemeClr val="accent2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Reactive Clocks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ICCD 2015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F30D5-A3B7-4396-B131-5098A71B85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9412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20000"/>
                <a:lumOff val="80000"/>
              </a:schemeClr>
            </a:gs>
            <a:gs pos="39999">
              <a:srgbClr val="FEF1E6"/>
            </a:gs>
            <a:gs pos="70000">
              <a:srgbClr val="FDE8D7"/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838200"/>
            <a:ext cx="82296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r>
              <a:rPr lang="en-US" smtClean="0"/>
              <a:t>Reactive Clocks</a:t>
            </a: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r>
              <a:rPr lang="es-ES" smtClean="0"/>
              <a:t>ICCD 2015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C808DBB7-7A62-4124-B426-8AEACD37B99E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5" r:id="rId4"/>
    <p:sldLayoutId id="2147483671" r:id="rId5"/>
    <p:sldLayoutId id="2147483672" r:id="rId6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Reactive Clocks with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Variability-Tracking Jitter</a:t>
            </a:r>
            <a:endParaRPr lang="en-US" sz="4000" i="1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219200" y="3505200"/>
            <a:ext cx="6705600" cy="2133600"/>
          </a:xfrm>
        </p:spPr>
        <p:txBody>
          <a:bodyPr/>
          <a:lstStyle/>
          <a:p>
            <a:r>
              <a:rPr lang="en-US" sz="2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Jordi Cortadella, Luciano </a:t>
            </a:r>
            <a:r>
              <a:rPr lang="en-US" sz="2000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Lavagno</a:t>
            </a:r>
            <a:r>
              <a:rPr lang="en-US" sz="2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Pedro </a:t>
            </a:r>
            <a:r>
              <a:rPr lang="en-US" sz="2000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López</a:t>
            </a:r>
            <a:r>
              <a:rPr lang="en-US" sz="2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Marc </a:t>
            </a:r>
            <a:r>
              <a:rPr lang="en-US" sz="2000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Lupon</a:t>
            </a:r>
            <a:r>
              <a:rPr lang="en-US" sz="2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Alberto Moreno, Antoni Roca and Sachin S. Sapatnekar</a:t>
            </a:r>
            <a:r>
              <a:rPr lang="en-US" sz="2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000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Universitat Politècnica de Catalunya</a:t>
            </a:r>
            <a:b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Politecnico</a:t>
            </a:r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 Torino</a:t>
            </a:r>
            <a:b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University of  Minnesota</a:t>
            </a:r>
          </a:p>
        </p:txBody>
      </p:sp>
    </p:spTree>
    <p:extLst>
      <p:ext uri="{BB962C8B-B14F-4D97-AF65-F5344CB8AC3E}">
        <p14:creationId xmlns:p14="http://schemas.microsoft.com/office/powerpoint/2010/main" val="130199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914400" y="1501914"/>
            <a:ext cx="12057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 dirty="0" smtClean="0"/>
              <a:t>Reactive</a:t>
            </a:r>
            <a:br>
              <a:rPr lang="en-GB" sz="2000" b="1" dirty="0" smtClean="0"/>
            </a:br>
            <a:r>
              <a:rPr lang="en-GB" sz="2000" b="1" dirty="0" err="1" smtClean="0"/>
              <a:t>Clk</a:t>
            </a:r>
            <a:r>
              <a:rPr lang="en-GB" sz="2000" b="1" dirty="0"/>
              <a:t> </a:t>
            </a:r>
            <a:r>
              <a:rPr lang="en-GB" sz="2000" b="1" dirty="0" smtClean="0"/>
              <a:t>(1.2V)</a:t>
            </a:r>
            <a:endParaRPr lang="en-US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838200" y="5134113"/>
            <a:ext cx="13356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 dirty="0" smtClean="0"/>
              <a:t>Reactive</a:t>
            </a:r>
            <a:br>
              <a:rPr lang="en-GB" sz="2000" b="1" dirty="0" smtClean="0"/>
            </a:br>
            <a:r>
              <a:rPr lang="en-GB" sz="2000" b="1" dirty="0" err="1" smtClean="0"/>
              <a:t>Clk</a:t>
            </a:r>
            <a:r>
              <a:rPr lang="en-GB" sz="2000" b="1" dirty="0"/>
              <a:t> </a:t>
            </a:r>
            <a:r>
              <a:rPr lang="en-GB" sz="2000" b="1" dirty="0" smtClean="0"/>
              <a:t>(0.85V)</a:t>
            </a:r>
            <a:endParaRPr lang="en-US" sz="20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PLL vs. </a:t>
            </a:r>
            <a:r>
              <a:rPr lang="en-GB" smtClean="0"/>
              <a:t>Reactive Clock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12"/>
          <a:stretch/>
        </p:blipFill>
        <p:spPr>
          <a:xfrm>
            <a:off x="2133600" y="838200"/>
            <a:ext cx="5630981" cy="541020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Reactive Clocks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ICCD 2015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DBB7-7A62-4124-B426-8AEACD37B99E}" type="slidenum">
              <a:rPr lang="es-ES" smtClean="0"/>
              <a:pPr/>
              <a:t>10</a:t>
            </a:fld>
            <a:endParaRPr lang="es-ES"/>
          </a:p>
        </p:txBody>
      </p:sp>
      <p:sp>
        <p:nvSpPr>
          <p:cNvPr id="8" name="Rectangle 7"/>
          <p:cNvSpPr/>
          <p:nvPr/>
        </p:nvSpPr>
        <p:spPr>
          <a:xfrm>
            <a:off x="0" y="4759340"/>
            <a:ext cx="9144000" cy="17463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5029200" y="3276600"/>
            <a:ext cx="542136" cy="381000"/>
            <a:chOff x="5029200" y="3276600"/>
            <a:chExt cx="542136" cy="381000"/>
          </a:xfrm>
        </p:grpSpPr>
        <p:cxnSp>
          <p:nvCxnSpPr>
            <p:cNvPr id="10" name="Straight Arrow Connector 9"/>
            <p:cNvCxnSpPr/>
            <p:nvPr/>
          </p:nvCxnSpPr>
          <p:spPr>
            <a:xfrm>
              <a:off x="5486400" y="3276600"/>
              <a:ext cx="0" cy="381000"/>
            </a:xfrm>
            <a:prstGeom prst="straightConnector1">
              <a:avLst/>
            </a:prstGeom>
            <a:ln w="28575">
              <a:solidFill>
                <a:srgbClr val="0000FF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029200" y="3297823"/>
              <a:ext cx="54213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 smtClean="0">
                  <a:solidFill>
                    <a:srgbClr val="0000FF"/>
                  </a:solidFill>
                </a:rPr>
                <a:t>30%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231533" y="3429000"/>
            <a:ext cx="8258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 dirty="0" smtClean="0"/>
              <a:t>PLL</a:t>
            </a:r>
            <a:br>
              <a:rPr lang="en-GB" sz="2000" b="1" dirty="0" smtClean="0"/>
            </a:br>
            <a:r>
              <a:rPr lang="en-GB" sz="2000" b="1" dirty="0" smtClean="0"/>
              <a:t>(1.2V)</a:t>
            </a:r>
            <a:endParaRPr lang="en-US" sz="2000" b="1" dirty="0"/>
          </a:p>
        </p:txBody>
      </p:sp>
      <p:grpSp>
        <p:nvGrpSpPr>
          <p:cNvPr id="17" name="Group 16"/>
          <p:cNvGrpSpPr/>
          <p:nvPr/>
        </p:nvGrpSpPr>
        <p:grpSpPr>
          <a:xfrm>
            <a:off x="255627" y="5192973"/>
            <a:ext cx="7482153" cy="750627"/>
            <a:chOff x="255627" y="5192973"/>
            <a:chExt cx="7482153" cy="750627"/>
          </a:xfrm>
        </p:grpSpPr>
        <p:sp>
          <p:nvSpPr>
            <p:cNvPr id="15" name="Freeform 14"/>
            <p:cNvSpPr/>
            <p:nvPr/>
          </p:nvSpPr>
          <p:spPr>
            <a:xfrm>
              <a:off x="2279176" y="5192973"/>
              <a:ext cx="5359021" cy="750627"/>
            </a:xfrm>
            <a:custGeom>
              <a:avLst/>
              <a:gdLst>
                <a:gd name="connsiteX0" fmla="*/ 0 w 5359021"/>
                <a:gd name="connsiteY0" fmla="*/ 373039 h 750627"/>
                <a:gd name="connsiteX1" fmla="*/ 127379 w 5359021"/>
                <a:gd name="connsiteY1" fmla="*/ 227463 h 750627"/>
                <a:gd name="connsiteX2" fmla="*/ 277505 w 5359021"/>
                <a:gd name="connsiteY2" fmla="*/ 77338 h 750627"/>
                <a:gd name="connsiteX3" fmla="*/ 391236 w 5359021"/>
                <a:gd name="connsiteY3" fmla="*/ 22747 h 750627"/>
                <a:gd name="connsiteX4" fmla="*/ 468573 w 5359021"/>
                <a:gd name="connsiteY4" fmla="*/ 4550 h 750627"/>
                <a:gd name="connsiteX5" fmla="*/ 559558 w 5359021"/>
                <a:gd name="connsiteY5" fmla="*/ 31845 h 750627"/>
                <a:gd name="connsiteX6" fmla="*/ 659642 w 5359021"/>
                <a:gd name="connsiteY6" fmla="*/ 95535 h 750627"/>
                <a:gd name="connsiteX7" fmla="*/ 768824 w 5359021"/>
                <a:gd name="connsiteY7" fmla="*/ 195618 h 750627"/>
                <a:gd name="connsiteX8" fmla="*/ 928048 w 5359021"/>
                <a:gd name="connsiteY8" fmla="*/ 395785 h 750627"/>
                <a:gd name="connsiteX9" fmla="*/ 1110018 w 5359021"/>
                <a:gd name="connsiteY9" fmla="*/ 609600 h 750627"/>
                <a:gd name="connsiteX10" fmla="*/ 1219200 w 5359021"/>
                <a:gd name="connsiteY10" fmla="*/ 705135 h 750627"/>
                <a:gd name="connsiteX11" fmla="*/ 1323833 w 5359021"/>
                <a:gd name="connsiteY11" fmla="*/ 741529 h 750627"/>
                <a:gd name="connsiteX12" fmla="*/ 1423917 w 5359021"/>
                <a:gd name="connsiteY12" fmla="*/ 746078 h 750627"/>
                <a:gd name="connsiteX13" fmla="*/ 1519451 w 5359021"/>
                <a:gd name="connsiteY13" fmla="*/ 705135 h 750627"/>
                <a:gd name="connsiteX14" fmla="*/ 1669576 w 5359021"/>
                <a:gd name="connsiteY14" fmla="*/ 573206 h 750627"/>
                <a:gd name="connsiteX15" fmla="*/ 1774209 w 5359021"/>
                <a:gd name="connsiteY15" fmla="*/ 441278 h 750627"/>
                <a:gd name="connsiteX16" fmla="*/ 1892490 w 5359021"/>
                <a:gd name="connsiteY16" fmla="*/ 291153 h 750627"/>
                <a:gd name="connsiteX17" fmla="*/ 1978925 w 5359021"/>
                <a:gd name="connsiteY17" fmla="*/ 195618 h 750627"/>
                <a:gd name="connsiteX18" fmla="*/ 2092657 w 5359021"/>
                <a:gd name="connsiteY18" fmla="*/ 90985 h 750627"/>
                <a:gd name="connsiteX19" fmla="*/ 2210937 w 5359021"/>
                <a:gd name="connsiteY19" fmla="*/ 18197 h 750627"/>
                <a:gd name="connsiteX20" fmla="*/ 2292824 w 5359021"/>
                <a:gd name="connsiteY20" fmla="*/ 0 h 750627"/>
                <a:gd name="connsiteX21" fmla="*/ 2388358 w 5359021"/>
                <a:gd name="connsiteY21" fmla="*/ 22747 h 750627"/>
                <a:gd name="connsiteX22" fmla="*/ 2488442 w 5359021"/>
                <a:gd name="connsiteY22" fmla="*/ 104633 h 750627"/>
                <a:gd name="connsiteX23" fmla="*/ 2583976 w 5359021"/>
                <a:gd name="connsiteY23" fmla="*/ 195618 h 750627"/>
                <a:gd name="connsiteX24" fmla="*/ 2679511 w 5359021"/>
                <a:gd name="connsiteY24" fmla="*/ 313899 h 750627"/>
                <a:gd name="connsiteX25" fmla="*/ 2756848 w 5359021"/>
                <a:gd name="connsiteY25" fmla="*/ 413982 h 750627"/>
                <a:gd name="connsiteX26" fmla="*/ 2866030 w 5359021"/>
                <a:gd name="connsiteY26" fmla="*/ 541362 h 750627"/>
                <a:gd name="connsiteX27" fmla="*/ 2966114 w 5359021"/>
                <a:gd name="connsiteY27" fmla="*/ 636896 h 750627"/>
                <a:gd name="connsiteX28" fmla="*/ 3075296 w 5359021"/>
                <a:gd name="connsiteY28" fmla="*/ 723332 h 750627"/>
                <a:gd name="connsiteX29" fmla="*/ 3189027 w 5359021"/>
                <a:gd name="connsiteY29" fmla="*/ 750627 h 750627"/>
                <a:gd name="connsiteX30" fmla="*/ 3252717 w 5359021"/>
                <a:gd name="connsiteY30" fmla="*/ 746078 h 750627"/>
                <a:gd name="connsiteX31" fmla="*/ 3325505 w 5359021"/>
                <a:gd name="connsiteY31" fmla="*/ 705135 h 750627"/>
                <a:gd name="connsiteX32" fmla="*/ 3421039 w 5359021"/>
                <a:gd name="connsiteY32" fmla="*/ 632347 h 750627"/>
                <a:gd name="connsiteX33" fmla="*/ 3534770 w 5359021"/>
                <a:gd name="connsiteY33" fmla="*/ 514066 h 750627"/>
                <a:gd name="connsiteX34" fmla="*/ 3616657 w 5359021"/>
                <a:gd name="connsiteY34" fmla="*/ 413982 h 750627"/>
                <a:gd name="connsiteX35" fmla="*/ 3712191 w 5359021"/>
                <a:gd name="connsiteY35" fmla="*/ 282054 h 750627"/>
                <a:gd name="connsiteX36" fmla="*/ 3807725 w 5359021"/>
                <a:gd name="connsiteY36" fmla="*/ 168323 h 750627"/>
                <a:gd name="connsiteX37" fmla="*/ 3898711 w 5359021"/>
                <a:gd name="connsiteY37" fmla="*/ 90985 h 750627"/>
                <a:gd name="connsiteX38" fmla="*/ 4007893 w 5359021"/>
                <a:gd name="connsiteY38" fmla="*/ 22747 h 750627"/>
                <a:gd name="connsiteX39" fmla="*/ 4098878 w 5359021"/>
                <a:gd name="connsiteY39" fmla="*/ 0 h 750627"/>
                <a:gd name="connsiteX40" fmla="*/ 4203511 w 5359021"/>
                <a:gd name="connsiteY40" fmla="*/ 27296 h 750627"/>
                <a:gd name="connsiteX41" fmla="*/ 4303594 w 5359021"/>
                <a:gd name="connsiteY41" fmla="*/ 100084 h 750627"/>
                <a:gd name="connsiteX42" fmla="*/ 4412776 w 5359021"/>
                <a:gd name="connsiteY42" fmla="*/ 204717 h 750627"/>
                <a:gd name="connsiteX43" fmla="*/ 4531057 w 5359021"/>
                <a:gd name="connsiteY43" fmla="*/ 359391 h 750627"/>
                <a:gd name="connsiteX44" fmla="*/ 4653887 w 5359021"/>
                <a:gd name="connsiteY44" fmla="*/ 509517 h 750627"/>
                <a:gd name="connsiteX45" fmla="*/ 4758520 w 5359021"/>
                <a:gd name="connsiteY45" fmla="*/ 618699 h 750627"/>
                <a:gd name="connsiteX46" fmla="*/ 4867702 w 5359021"/>
                <a:gd name="connsiteY46" fmla="*/ 718782 h 750627"/>
                <a:gd name="connsiteX47" fmla="*/ 5013278 w 5359021"/>
                <a:gd name="connsiteY47" fmla="*/ 746078 h 750627"/>
                <a:gd name="connsiteX48" fmla="*/ 5163403 w 5359021"/>
                <a:gd name="connsiteY48" fmla="*/ 709684 h 750627"/>
                <a:gd name="connsiteX49" fmla="*/ 5236191 w 5359021"/>
                <a:gd name="connsiteY49" fmla="*/ 641445 h 750627"/>
                <a:gd name="connsiteX50" fmla="*/ 5322627 w 5359021"/>
                <a:gd name="connsiteY50" fmla="*/ 545911 h 750627"/>
                <a:gd name="connsiteX51" fmla="*/ 5359021 w 5359021"/>
                <a:gd name="connsiteY51" fmla="*/ 504968 h 750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5359021" h="750627">
                  <a:moveTo>
                    <a:pt x="0" y="373039"/>
                  </a:moveTo>
                  <a:lnTo>
                    <a:pt x="127379" y="227463"/>
                  </a:lnTo>
                  <a:lnTo>
                    <a:pt x="277505" y="77338"/>
                  </a:lnTo>
                  <a:lnTo>
                    <a:pt x="391236" y="22747"/>
                  </a:lnTo>
                  <a:lnTo>
                    <a:pt x="468573" y="4550"/>
                  </a:lnTo>
                  <a:lnTo>
                    <a:pt x="559558" y="31845"/>
                  </a:lnTo>
                  <a:lnTo>
                    <a:pt x="659642" y="95535"/>
                  </a:lnTo>
                  <a:lnTo>
                    <a:pt x="768824" y="195618"/>
                  </a:lnTo>
                  <a:lnTo>
                    <a:pt x="928048" y="395785"/>
                  </a:lnTo>
                  <a:lnTo>
                    <a:pt x="1110018" y="609600"/>
                  </a:lnTo>
                  <a:lnTo>
                    <a:pt x="1219200" y="705135"/>
                  </a:lnTo>
                  <a:lnTo>
                    <a:pt x="1323833" y="741529"/>
                  </a:lnTo>
                  <a:lnTo>
                    <a:pt x="1423917" y="746078"/>
                  </a:lnTo>
                  <a:lnTo>
                    <a:pt x="1519451" y="705135"/>
                  </a:lnTo>
                  <a:lnTo>
                    <a:pt x="1669576" y="573206"/>
                  </a:lnTo>
                  <a:lnTo>
                    <a:pt x="1774209" y="441278"/>
                  </a:lnTo>
                  <a:lnTo>
                    <a:pt x="1892490" y="291153"/>
                  </a:lnTo>
                  <a:lnTo>
                    <a:pt x="1978925" y="195618"/>
                  </a:lnTo>
                  <a:lnTo>
                    <a:pt x="2092657" y="90985"/>
                  </a:lnTo>
                  <a:lnTo>
                    <a:pt x="2210937" y="18197"/>
                  </a:lnTo>
                  <a:lnTo>
                    <a:pt x="2292824" y="0"/>
                  </a:lnTo>
                  <a:lnTo>
                    <a:pt x="2388358" y="22747"/>
                  </a:lnTo>
                  <a:lnTo>
                    <a:pt x="2488442" y="104633"/>
                  </a:lnTo>
                  <a:lnTo>
                    <a:pt x="2583976" y="195618"/>
                  </a:lnTo>
                  <a:lnTo>
                    <a:pt x="2679511" y="313899"/>
                  </a:lnTo>
                  <a:lnTo>
                    <a:pt x="2756848" y="413982"/>
                  </a:lnTo>
                  <a:lnTo>
                    <a:pt x="2866030" y="541362"/>
                  </a:lnTo>
                  <a:lnTo>
                    <a:pt x="2966114" y="636896"/>
                  </a:lnTo>
                  <a:lnTo>
                    <a:pt x="3075296" y="723332"/>
                  </a:lnTo>
                  <a:lnTo>
                    <a:pt x="3189027" y="750627"/>
                  </a:lnTo>
                  <a:lnTo>
                    <a:pt x="3252717" y="746078"/>
                  </a:lnTo>
                  <a:lnTo>
                    <a:pt x="3325505" y="705135"/>
                  </a:lnTo>
                  <a:lnTo>
                    <a:pt x="3421039" y="632347"/>
                  </a:lnTo>
                  <a:lnTo>
                    <a:pt x="3534770" y="514066"/>
                  </a:lnTo>
                  <a:lnTo>
                    <a:pt x="3616657" y="413982"/>
                  </a:lnTo>
                  <a:lnTo>
                    <a:pt x="3712191" y="282054"/>
                  </a:lnTo>
                  <a:lnTo>
                    <a:pt x="3807725" y="168323"/>
                  </a:lnTo>
                  <a:lnTo>
                    <a:pt x="3898711" y="90985"/>
                  </a:lnTo>
                  <a:lnTo>
                    <a:pt x="4007893" y="22747"/>
                  </a:lnTo>
                  <a:lnTo>
                    <a:pt x="4098878" y="0"/>
                  </a:lnTo>
                  <a:lnTo>
                    <a:pt x="4203511" y="27296"/>
                  </a:lnTo>
                  <a:lnTo>
                    <a:pt x="4303594" y="100084"/>
                  </a:lnTo>
                  <a:lnTo>
                    <a:pt x="4412776" y="204717"/>
                  </a:lnTo>
                  <a:lnTo>
                    <a:pt x="4531057" y="359391"/>
                  </a:lnTo>
                  <a:lnTo>
                    <a:pt x="4653887" y="509517"/>
                  </a:lnTo>
                  <a:lnTo>
                    <a:pt x="4758520" y="618699"/>
                  </a:lnTo>
                  <a:lnTo>
                    <a:pt x="4867702" y="718782"/>
                  </a:lnTo>
                  <a:lnTo>
                    <a:pt x="5013278" y="746078"/>
                  </a:lnTo>
                  <a:lnTo>
                    <a:pt x="5163403" y="709684"/>
                  </a:lnTo>
                  <a:lnTo>
                    <a:pt x="5236191" y="641445"/>
                  </a:lnTo>
                  <a:lnTo>
                    <a:pt x="5322627" y="545911"/>
                  </a:lnTo>
                  <a:lnTo>
                    <a:pt x="5359021" y="504968"/>
                  </a:ln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55627" y="5366857"/>
              <a:ext cx="20011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 err="1" smtClean="0"/>
                <a:t>Vdd</a:t>
              </a:r>
              <a:r>
                <a:rPr lang="en-GB" sz="2000" dirty="0" smtClean="0"/>
                <a:t> = 1.2V </a:t>
              </a:r>
              <a:r>
                <a:rPr lang="en-GB" sz="2000" dirty="0" smtClean="0">
                  <a:sym typeface="Symbol" panose="05050102010706020507" pitchFamily="18" charset="2"/>
                </a:rPr>
                <a:t></a:t>
              </a:r>
              <a:r>
                <a:rPr lang="en-GB" sz="2000" dirty="0" smtClean="0"/>
                <a:t> 30%</a:t>
              </a:r>
              <a:endParaRPr lang="en-US" sz="2000" dirty="0"/>
            </a:p>
          </p:txBody>
        </p:sp>
        <p:cxnSp>
          <p:nvCxnSpPr>
            <p:cNvPr id="18" name="Straight Connector 17"/>
            <p:cNvCxnSpPr/>
            <p:nvPr/>
          </p:nvCxnSpPr>
          <p:spPr>
            <a:xfrm flipV="1">
              <a:off x="2209800" y="5572328"/>
              <a:ext cx="5527980" cy="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ectangle 19"/>
          <p:cNvSpPr/>
          <p:nvPr/>
        </p:nvSpPr>
        <p:spPr>
          <a:xfrm>
            <a:off x="3174018" y="3436098"/>
            <a:ext cx="356020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Fixed frequency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90500" y="2432497"/>
            <a:ext cx="8763000" cy="243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852001" y="1451681"/>
            <a:ext cx="435439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Adaptive frequency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672946"/>
            <a:ext cx="9144000" cy="2133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6131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0" grpId="0"/>
      <p:bldP spid="23" grpId="0" animBg="1"/>
      <p:bldP spid="22" grpId="0"/>
      <p:bldP spid="3" grpId="0" animBg="1"/>
    </p:bldLst>
  </p:timing>
  <p:extLst mod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Reactive Clocks: how they work</a:t>
            </a:r>
          </a:p>
          <a:p>
            <a:pPr lvl="1"/>
            <a:endParaRPr lang="en-GB" dirty="0"/>
          </a:p>
          <a:p>
            <a:r>
              <a:rPr lang="en-GB" b="1" dirty="0" smtClean="0">
                <a:solidFill>
                  <a:srgbClr val="0000FF"/>
                </a:solidFill>
              </a:rPr>
              <a:t>Understanding variability:</a:t>
            </a:r>
          </a:p>
          <a:p>
            <a:pPr lvl="1"/>
            <a:r>
              <a:rPr lang="en-GB" b="1" dirty="0" smtClean="0">
                <a:solidFill>
                  <a:srgbClr val="0000FF"/>
                </a:solidFill>
              </a:rPr>
              <a:t>Global/Local, Static/Dynamic</a:t>
            </a:r>
          </a:p>
          <a:p>
            <a:endParaRPr lang="en-GB" dirty="0"/>
          </a:p>
          <a:p>
            <a:r>
              <a:rPr lang="en-GB" dirty="0" smtClean="0"/>
              <a:t>Quantifying the benefits of Reactive Clocks</a:t>
            </a:r>
          </a:p>
          <a:p>
            <a:endParaRPr lang="en-GB" dirty="0"/>
          </a:p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Reactive Clocks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ICCD 2015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DBB7-7A62-4124-B426-8AEACD37B99E}" type="slidenum">
              <a:rPr lang="es-ES" smtClean="0"/>
              <a:pPr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032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Understanding variability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Reactive Clocks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ICCD 2015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DBB7-7A62-4124-B426-8AEACD37B99E}" type="slidenum">
              <a:rPr lang="es-ES" smtClean="0"/>
              <a:pPr/>
              <a:t>12</a:t>
            </a:fld>
            <a:endParaRPr lang="es-ES"/>
          </a:p>
        </p:txBody>
      </p:sp>
      <p:pic>
        <p:nvPicPr>
          <p:cNvPr id="1026" name="Picture 2" descr="Figure 9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1014412"/>
            <a:ext cx="7810500" cy="505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874451" y="6046787"/>
            <a:ext cx="32695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Source: H. Masuda et al. (ICICC 2005)</a:t>
            </a:r>
            <a:endParaRPr lang="en-US" sz="1600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743200" y="2815171"/>
            <a:ext cx="4038600" cy="4232"/>
          </a:xfrm>
          <a:prstGeom prst="straightConnector1">
            <a:avLst/>
          </a:prstGeom>
          <a:ln w="762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78737" y="2311401"/>
            <a:ext cx="20362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D2D (global)</a:t>
            </a:r>
            <a:endParaRPr lang="en-US" sz="2800" b="1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7391400" y="1752600"/>
            <a:ext cx="838200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283762" y="1275546"/>
            <a:ext cx="110427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b="1" dirty="0" smtClean="0"/>
              <a:t>WID</a:t>
            </a:r>
            <a:br>
              <a:rPr lang="en-GB" sz="2800" b="1" dirty="0" smtClean="0"/>
            </a:br>
            <a:r>
              <a:rPr lang="en-GB" sz="2800" b="1" dirty="0" smtClean="0"/>
              <a:t>(local)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972223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Understanding variability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Reactive Clocks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ICCD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F30D5-A3B7-4396-B131-5098A71B85F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543164"/>
              </p:ext>
            </p:extLst>
          </p:nvPr>
        </p:nvGraphicFramePr>
        <p:xfrm>
          <a:off x="228601" y="888999"/>
          <a:ext cx="8534400" cy="13716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285999"/>
                <a:gridCol w="914400"/>
                <a:gridCol w="2743201"/>
                <a:gridCol w="2590800"/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Static</a:t>
                      </a:r>
                      <a:endParaRPr lang="en-US" sz="2400" dirty="0"/>
                    </a:p>
                  </a:txBody>
                  <a:tcPr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Dynamic</a:t>
                      </a:r>
                      <a:r>
                        <a:rPr lang="en-GB" sz="2400" baseline="0" dirty="0" smtClean="0"/>
                        <a:t> </a:t>
                      </a:r>
                      <a:r>
                        <a:rPr lang="en-GB" sz="2400" dirty="0" smtClean="0"/>
                        <a:t>Slow (</a:t>
                      </a:r>
                      <a:r>
                        <a:rPr lang="en-GB" sz="2400" dirty="0" err="1" smtClean="0"/>
                        <a:t>ms</a:t>
                      </a:r>
                      <a:r>
                        <a:rPr lang="en-GB" sz="2400" dirty="0" smtClean="0"/>
                        <a:t>)</a:t>
                      </a:r>
                      <a:endParaRPr lang="en-US" sz="2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Dynamic</a:t>
                      </a:r>
                      <a:r>
                        <a:rPr lang="en-GB" sz="2400" baseline="0" dirty="0" smtClean="0"/>
                        <a:t> </a:t>
                      </a:r>
                      <a:r>
                        <a:rPr lang="en-GB" sz="2400" dirty="0" smtClean="0"/>
                        <a:t>Fast (ns)</a:t>
                      </a:r>
                      <a:endParaRPr lang="en-US" sz="2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Global </a:t>
                      </a:r>
                      <a:r>
                        <a:rPr lang="en-GB" sz="2400" b="1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(corners)</a:t>
                      </a:r>
                      <a:endParaRPr lang="en-US" sz="24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PV</a:t>
                      </a:r>
                      <a:endParaRPr lang="en-US" sz="2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VTA</a:t>
                      </a:r>
                      <a:endParaRPr lang="en-US" sz="2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V</a:t>
                      </a:r>
                      <a:endParaRPr lang="en-US" sz="2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Local </a:t>
                      </a:r>
                      <a:r>
                        <a:rPr lang="en-GB" sz="2400" b="1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(OCV)</a:t>
                      </a:r>
                      <a:endParaRPr lang="en-US" sz="2400" b="1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PV</a:t>
                      </a:r>
                      <a:endParaRPr lang="en-US" sz="2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VTA</a:t>
                      </a:r>
                      <a:endParaRPr lang="en-US" sz="2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V</a:t>
                      </a:r>
                      <a:endParaRPr lang="en-US" sz="2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228600" y="3284995"/>
          <a:ext cx="5715002" cy="2026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1219200"/>
                <a:gridCol w="1219200"/>
                <a:gridCol w="1219200"/>
                <a:gridCol w="121920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rgbClr val="FFFF00"/>
                          </a:solidFill>
                        </a:rPr>
                        <a:t>Worst-case sign-off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rgbClr val="FFFF00"/>
                          </a:solidFill>
                        </a:rPr>
                        <a:t>Binning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Static</a:t>
                      </a:r>
                    </a:p>
                    <a:p>
                      <a:pPr algn="ctr"/>
                      <a:r>
                        <a:rPr lang="en-GB" b="1" dirty="0" smtClean="0"/>
                        <a:t>Variability</a:t>
                      </a:r>
                    </a:p>
                    <a:p>
                      <a:pPr algn="ctr"/>
                      <a:r>
                        <a:rPr lang="en-GB" b="1" dirty="0" smtClean="0"/>
                        <a:t>(PV)</a:t>
                      </a:r>
                      <a:endParaRPr lang="en-US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Dynamic</a:t>
                      </a:r>
                      <a:br>
                        <a:rPr lang="en-GB" b="1" dirty="0" smtClean="0"/>
                      </a:br>
                      <a:r>
                        <a:rPr lang="en-GB" b="1" dirty="0" smtClean="0"/>
                        <a:t>Variability</a:t>
                      </a:r>
                      <a:br>
                        <a:rPr lang="en-GB" b="1" dirty="0" smtClean="0"/>
                      </a:br>
                      <a:r>
                        <a:rPr lang="en-GB" b="1" dirty="0" smtClean="0"/>
                        <a:t>(VTA)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Static</a:t>
                      </a:r>
                      <a:br>
                        <a:rPr lang="en-GB" b="1" dirty="0" smtClean="0"/>
                      </a:br>
                      <a:r>
                        <a:rPr lang="en-GB" b="1" dirty="0" smtClean="0"/>
                        <a:t>Variability</a:t>
                      </a:r>
                      <a:br>
                        <a:rPr lang="en-GB" b="1" dirty="0" smtClean="0"/>
                      </a:br>
                      <a:r>
                        <a:rPr lang="en-GB" b="1" dirty="0" smtClean="0"/>
                        <a:t>(PV)</a:t>
                      </a:r>
                      <a:endParaRPr lang="en-US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Dynamic</a:t>
                      </a:r>
                      <a:br>
                        <a:rPr lang="en-GB" b="1" dirty="0" smtClean="0"/>
                      </a:br>
                      <a:r>
                        <a:rPr lang="en-GB" b="1" dirty="0" smtClean="0"/>
                        <a:t>Variability</a:t>
                      </a:r>
                      <a:br>
                        <a:rPr lang="en-GB" b="1" dirty="0" smtClean="0"/>
                      </a:br>
                      <a:r>
                        <a:rPr lang="en-GB" b="1" dirty="0" smtClean="0"/>
                        <a:t>(VTA)</a:t>
                      </a:r>
                      <a:endParaRPr lang="en-US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Global</a:t>
                      </a:r>
                      <a:endParaRPr lang="en-US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X</a:t>
                      </a:r>
                      <a:endParaRPr lang="en-US" sz="18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X</a:t>
                      </a:r>
                      <a:endParaRPr lang="en-US" b="1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X</a:t>
                      </a:r>
                      <a:endParaRPr lang="en-US" b="1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Local</a:t>
                      </a:r>
                      <a:endParaRPr lang="en-US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X</a:t>
                      </a:r>
                      <a:endParaRPr lang="en-US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X</a:t>
                      </a:r>
                      <a:endParaRPr lang="en-US" b="1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X</a:t>
                      </a:r>
                      <a:endParaRPr lang="en-US" b="1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676400" y="2814934"/>
            <a:ext cx="1221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Margins</a:t>
            </a:r>
            <a:endParaRPr lang="en-US" sz="2400" b="1" dirty="0"/>
          </a:p>
        </p:txBody>
      </p:sp>
      <p:grpSp>
        <p:nvGrpSpPr>
          <p:cNvPr id="9" name="Group 8"/>
          <p:cNvGrpSpPr/>
          <p:nvPr/>
        </p:nvGrpSpPr>
        <p:grpSpPr>
          <a:xfrm>
            <a:off x="3141133" y="5464315"/>
            <a:ext cx="1862947" cy="1088885"/>
            <a:chOff x="3141133" y="4191000"/>
            <a:chExt cx="1862947" cy="1088885"/>
          </a:xfrm>
        </p:grpSpPr>
        <p:sp>
          <p:nvSpPr>
            <p:cNvPr id="10" name="Up Arrow 9"/>
            <p:cNvSpPr/>
            <p:nvPr/>
          </p:nvSpPr>
          <p:spPr>
            <a:xfrm>
              <a:off x="3962400" y="4191000"/>
              <a:ext cx="228600" cy="457200"/>
            </a:xfrm>
            <a:prstGeom prst="upArrow">
              <a:avLst/>
            </a:prstGeom>
            <a:solidFill>
              <a:srgbClr val="0000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141133" y="4633554"/>
              <a:ext cx="186294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b="1" dirty="0" smtClean="0">
                  <a:solidFill>
                    <a:srgbClr val="0000FF"/>
                  </a:solidFill>
                </a:rPr>
                <a:t>Margins removed</a:t>
              </a:r>
              <a:br>
                <a:rPr lang="en-GB" b="1" dirty="0" smtClean="0">
                  <a:solidFill>
                    <a:srgbClr val="0000FF"/>
                  </a:solidFill>
                </a:rPr>
              </a:br>
              <a:r>
                <a:rPr lang="en-GB" b="1" dirty="0" smtClean="0">
                  <a:solidFill>
                    <a:srgbClr val="0000FF"/>
                  </a:solidFill>
                </a:rPr>
                <a:t>after binning</a:t>
              </a:r>
              <a:endParaRPr lang="en-US" b="1" dirty="0">
                <a:solidFill>
                  <a:srgbClr val="0000FF"/>
                </a:solidFill>
              </a:endParaRP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6477000" y="3284995"/>
          <a:ext cx="2438400" cy="2026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/>
                <a:gridCol w="12192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Reactive</a:t>
                      </a:r>
                      <a:r>
                        <a:rPr lang="en-GB" b="1" baseline="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Clocks</a:t>
                      </a:r>
                      <a:endParaRPr lang="en-US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Static</a:t>
                      </a:r>
                      <a:br>
                        <a:rPr lang="en-GB" b="1" dirty="0" smtClean="0"/>
                      </a:br>
                      <a:r>
                        <a:rPr lang="en-GB" b="1" dirty="0" smtClean="0"/>
                        <a:t>Variability</a:t>
                      </a:r>
                      <a:br>
                        <a:rPr lang="en-GB" b="1" dirty="0" smtClean="0"/>
                      </a:br>
                      <a:r>
                        <a:rPr lang="en-GB" b="1" dirty="0" smtClean="0"/>
                        <a:t>(PV)</a:t>
                      </a:r>
                      <a:endParaRPr lang="en-US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Dynamic</a:t>
                      </a:r>
                      <a:br>
                        <a:rPr lang="en-GB" b="1" dirty="0" smtClean="0"/>
                      </a:br>
                      <a:r>
                        <a:rPr lang="en-GB" b="1" dirty="0" smtClean="0"/>
                        <a:t>Variability</a:t>
                      </a:r>
                      <a:br>
                        <a:rPr lang="en-GB" b="1" dirty="0" smtClean="0"/>
                      </a:br>
                      <a:r>
                        <a:rPr lang="en-GB" b="1" dirty="0" smtClean="0"/>
                        <a:t>(VTA)</a:t>
                      </a:r>
                      <a:endParaRPr lang="en-US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X</a:t>
                      </a:r>
                      <a:endParaRPr lang="en-US" b="1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6502398" y="5810389"/>
            <a:ext cx="25649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Only margins for local dynamic variability</a:t>
            </a:r>
            <a:endParaRPr lang="en-US" sz="20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Up Arrow 18"/>
          <p:cNvSpPr/>
          <p:nvPr/>
        </p:nvSpPr>
        <p:spPr>
          <a:xfrm>
            <a:off x="8187268" y="5407334"/>
            <a:ext cx="228600" cy="457200"/>
          </a:xfrm>
          <a:prstGeom prst="upArrow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522134" y="3200400"/>
            <a:ext cx="2590800" cy="22069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51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8" grpId="0"/>
      <p:bldP spid="19" grpId="0" animBg="1"/>
      <p:bldP spid="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Reactive Clocks: how they work</a:t>
            </a:r>
          </a:p>
          <a:p>
            <a:pPr lvl="1"/>
            <a:endParaRPr lang="en-GB" dirty="0"/>
          </a:p>
          <a:p>
            <a:r>
              <a:rPr lang="en-GB" dirty="0" smtClean="0"/>
              <a:t>Understanding variability:</a:t>
            </a:r>
          </a:p>
          <a:p>
            <a:pPr lvl="1"/>
            <a:r>
              <a:rPr lang="en-GB" dirty="0" smtClean="0"/>
              <a:t>Global/Local, Static/Dynamic</a:t>
            </a:r>
          </a:p>
          <a:p>
            <a:endParaRPr lang="en-GB" dirty="0"/>
          </a:p>
          <a:p>
            <a:r>
              <a:rPr lang="en-GB" b="1" dirty="0" smtClean="0">
                <a:solidFill>
                  <a:srgbClr val="0000FF"/>
                </a:solidFill>
              </a:rPr>
              <a:t>Quantifying the benefits of Reactive Clocks</a:t>
            </a:r>
          </a:p>
          <a:p>
            <a:endParaRPr lang="en-GB" dirty="0"/>
          </a:p>
          <a:p>
            <a:r>
              <a:rPr lang="en-GB" dirty="0" smtClean="0"/>
              <a:t>Conclusions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Reactive Clocks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ICCD 2015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DBB7-7A62-4124-B426-8AEACD37B99E}" type="slidenum">
              <a:rPr lang="es-ES" smtClean="0"/>
              <a:pPr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172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" name="Group 117"/>
          <p:cNvGrpSpPr/>
          <p:nvPr/>
        </p:nvGrpSpPr>
        <p:grpSpPr>
          <a:xfrm>
            <a:off x="3087218" y="5256870"/>
            <a:ext cx="1432932" cy="610531"/>
            <a:chOff x="4854498" y="5256870"/>
            <a:chExt cx="1432932" cy="610531"/>
          </a:xfrm>
        </p:grpSpPr>
        <p:sp>
          <p:nvSpPr>
            <p:cNvPr id="112" name="Freeform 111"/>
            <p:cNvSpPr/>
            <p:nvPr/>
          </p:nvSpPr>
          <p:spPr>
            <a:xfrm>
              <a:off x="4854498" y="5404625"/>
              <a:ext cx="557561" cy="170986"/>
            </a:xfrm>
            <a:custGeom>
              <a:avLst/>
              <a:gdLst>
                <a:gd name="connsiteX0" fmla="*/ 557561 w 557561"/>
                <a:gd name="connsiteY0" fmla="*/ 170986 h 170986"/>
                <a:gd name="connsiteX1" fmla="*/ 0 w 557561"/>
                <a:gd name="connsiteY1" fmla="*/ 170986 h 170986"/>
                <a:gd name="connsiteX2" fmla="*/ 0 w 557561"/>
                <a:gd name="connsiteY2" fmla="*/ 0 h 170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57561" h="170986">
                  <a:moveTo>
                    <a:pt x="557561" y="170986"/>
                  </a:moveTo>
                  <a:lnTo>
                    <a:pt x="0" y="170986"/>
                  </a:ln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ounded Rectangle 115"/>
            <p:cNvSpPr/>
            <p:nvPr/>
          </p:nvSpPr>
          <p:spPr>
            <a:xfrm>
              <a:off x="5410200" y="5256870"/>
              <a:ext cx="877230" cy="610531"/>
            </a:xfrm>
            <a:prstGeom prst="roundRect">
              <a:avLst/>
            </a:prstGeom>
            <a:solidFill>
              <a:srgbClr val="FFC00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14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Reactive</a:t>
              </a:r>
              <a:br>
                <a:rPr lang="en-GB" sz="14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en-GB" sz="14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Clock</a:t>
              </a:r>
              <a:endParaRPr lang="en-US" sz="1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05" name="Rectangle 104"/>
          <p:cNvSpPr/>
          <p:nvPr/>
        </p:nvSpPr>
        <p:spPr>
          <a:xfrm>
            <a:off x="671120" y="990600"/>
            <a:ext cx="4267200" cy="39624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Reactive Clock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Reactive Clocks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ICCD 2015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DBB7-7A62-4124-B426-8AEACD37B99E}" type="slidenum">
              <a:rPr lang="es-ES" smtClean="0"/>
              <a:pPr/>
              <a:t>15</a:t>
            </a:fld>
            <a:endParaRPr lang="es-ES"/>
          </a:p>
        </p:txBody>
      </p:sp>
      <p:grpSp>
        <p:nvGrpSpPr>
          <p:cNvPr id="104" name="Group 103"/>
          <p:cNvGrpSpPr/>
          <p:nvPr/>
        </p:nvGrpSpPr>
        <p:grpSpPr>
          <a:xfrm>
            <a:off x="808406" y="1143000"/>
            <a:ext cx="4000185" cy="3657600"/>
            <a:chOff x="2629215" y="1143000"/>
            <a:chExt cx="4000185" cy="365760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3505200" y="2971800"/>
              <a:ext cx="2286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3505200" y="1828800"/>
              <a:ext cx="0" cy="228600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5791200" y="1828800"/>
              <a:ext cx="0" cy="228600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3" name="Group 42"/>
            <p:cNvGrpSpPr/>
            <p:nvPr/>
          </p:nvGrpSpPr>
          <p:grpSpPr>
            <a:xfrm>
              <a:off x="2629215" y="1150557"/>
              <a:ext cx="1699071" cy="1364043"/>
              <a:chOff x="2629215" y="1150557"/>
              <a:chExt cx="1699071" cy="1364043"/>
            </a:xfrm>
          </p:grpSpPr>
          <p:cxnSp>
            <p:nvCxnSpPr>
              <p:cNvPr id="16" name="Straight Connector 15"/>
              <p:cNvCxnSpPr/>
              <p:nvPr/>
            </p:nvCxnSpPr>
            <p:spPr>
              <a:xfrm>
                <a:off x="2895600" y="1828800"/>
                <a:ext cx="1175747" cy="0"/>
              </a:xfrm>
              <a:prstGeom prst="line">
                <a:avLst/>
              </a:prstGeom>
              <a:ln w="1905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2895600" y="1371600"/>
                <a:ext cx="0" cy="899286"/>
              </a:xfrm>
              <a:prstGeom prst="line">
                <a:avLst/>
              </a:prstGeom>
              <a:ln w="1905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7" name="Group 26"/>
              <p:cNvGrpSpPr/>
              <p:nvPr/>
            </p:nvGrpSpPr>
            <p:grpSpPr>
              <a:xfrm>
                <a:off x="2629215" y="1150557"/>
                <a:ext cx="540957" cy="464757"/>
                <a:chOff x="2629215" y="1150557"/>
                <a:chExt cx="540957" cy="464757"/>
              </a:xfrm>
            </p:grpSpPr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629215" y="1371600"/>
                  <a:ext cx="540957" cy="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>
                  <a:off x="2629215" y="1158114"/>
                  <a:ext cx="0" cy="45720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>
                  <a:off x="3162615" y="1150557"/>
                  <a:ext cx="0" cy="45720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8" name="Group 27"/>
              <p:cNvGrpSpPr/>
              <p:nvPr/>
            </p:nvGrpSpPr>
            <p:grpSpPr>
              <a:xfrm>
                <a:off x="3787329" y="1150557"/>
                <a:ext cx="540957" cy="464757"/>
                <a:chOff x="2629215" y="1150557"/>
                <a:chExt cx="540957" cy="464757"/>
              </a:xfrm>
            </p:grpSpPr>
            <p:cxnSp>
              <p:nvCxnSpPr>
                <p:cNvPr id="29" name="Straight Connector 28"/>
                <p:cNvCxnSpPr/>
                <p:nvPr/>
              </p:nvCxnSpPr>
              <p:spPr>
                <a:xfrm>
                  <a:off x="2629215" y="1371600"/>
                  <a:ext cx="540957" cy="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>
                  <a:off x="2629215" y="1158114"/>
                  <a:ext cx="0" cy="45720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3162615" y="1150557"/>
                  <a:ext cx="0" cy="45720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2" name="Group 31"/>
              <p:cNvGrpSpPr/>
              <p:nvPr/>
            </p:nvGrpSpPr>
            <p:grpSpPr>
              <a:xfrm>
                <a:off x="2629215" y="2049843"/>
                <a:ext cx="540957" cy="464757"/>
                <a:chOff x="2629215" y="1150557"/>
                <a:chExt cx="540957" cy="464757"/>
              </a:xfrm>
            </p:grpSpPr>
            <p:cxnSp>
              <p:nvCxnSpPr>
                <p:cNvPr id="33" name="Straight Connector 32"/>
                <p:cNvCxnSpPr/>
                <p:nvPr/>
              </p:nvCxnSpPr>
              <p:spPr>
                <a:xfrm>
                  <a:off x="2629215" y="1371600"/>
                  <a:ext cx="540957" cy="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>
                  <a:off x="2629215" y="1158114"/>
                  <a:ext cx="0" cy="45720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>
                  <a:off x="3162615" y="1150557"/>
                  <a:ext cx="0" cy="45720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6" name="Group 35"/>
              <p:cNvGrpSpPr/>
              <p:nvPr/>
            </p:nvGrpSpPr>
            <p:grpSpPr>
              <a:xfrm>
                <a:off x="3787329" y="2049843"/>
                <a:ext cx="540957" cy="464757"/>
                <a:chOff x="2629215" y="1150557"/>
                <a:chExt cx="540957" cy="464757"/>
              </a:xfrm>
            </p:grpSpPr>
            <p:cxnSp>
              <p:nvCxnSpPr>
                <p:cNvPr id="37" name="Straight Connector 36"/>
                <p:cNvCxnSpPr/>
                <p:nvPr/>
              </p:nvCxnSpPr>
              <p:spPr>
                <a:xfrm>
                  <a:off x="2629215" y="1371600"/>
                  <a:ext cx="540957" cy="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>
                  <a:off x="2629215" y="1158114"/>
                  <a:ext cx="0" cy="45720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3162615" y="1150557"/>
                  <a:ext cx="0" cy="45720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1" name="Straight Connector 40"/>
              <p:cNvCxnSpPr/>
              <p:nvPr/>
            </p:nvCxnSpPr>
            <p:spPr>
              <a:xfrm>
                <a:off x="4071347" y="1371600"/>
                <a:ext cx="0" cy="899286"/>
              </a:xfrm>
              <a:prstGeom prst="line">
                <a:avLst/>
              </a:prstGeom>
              <a:ln w="1905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" name="Group 43"/>
            <p:cNvGrpSpPr/>
            <p:nvPr/>
          </p:nvGrpSpPr>
          <p:grpSpPr>
            <a:xfrm>
              <a:off x="2629215" y="3436557"/>
              <a:ext cx="1699071" cy="1364043"/>
              <a:chOff x="2629215" y="1150557"/>
              <a:chExt cx="1699071" cy="1364043"/>
            </a:xfrm>
          </p:grpSpPr>
          <p:cxnSp>
            <p:nvCxnSpPr>
              <p:cNvPr id="45" name="Straight Connector 44"/>
              <p:cNvCxnSpPr/>
              <p:nvPr/>
            </p:nvCxnSpPr>
            <p:spPr>
              <a:xfrm>
                <a:off x="2895600" y="1828800"/>
                <a:ext cx="1175747" cy="0"/>
              </a:xfrm>
              <a:prstGeom prst="line">
                <a:avLst/>
              </a:prstGeom>
              <a:ln w="1905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>
                <a:off x="2895600" y="1371600"/>
                <a:ext cx="0" cy="899286"/>
              </a:xfrm>
              <a:prstGeom prst="line">
                <a:avLst/>
              </a:prstGeom>
              <a:ln w="1905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>
              <a:xfrm>
                <a:off x="2629215" y="1150557"/>
                <a:ext cx="540957" cy="464757"/>
                <a:chOff x="2629215" y="1150557"/>
                <a:chExt cx="540957" cy="464757"/>
              </a:xfrm>
            </p:grpSpPr>
            <p:cxnSp>
              <p:nvCxnSpPr>
                <p:cNvPr id="61" name="Straight Connector 60"/>
                <p:cNvCxnSpPr/>
                <p:nvPr/>
              </p:nvCxnSpPr>
              <p:spPr>
                <a:xfrm>
                  <a:off x="2629215" y="1371600"/>
                  <a:ext cx="540957" cy="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>
                  <a:off x="2629215" y="1158114"/>
                  <a:ext cx="0" cy="45720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>
                  <a:off x="3162615" y="1150557"/>
                  <a:ext cx="0" cy="45720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8" name="Group 47"/>
              <p:cNvGrpSpPr/>
              <p:nvPr/>
            </p:nvGrpSpPr>
            <p:grpSpPr>
              <a:xfrm>
                <a:off x="3787329" y="1150557"/>
                <a:ext cx="540957" cy="464757"/>
                <a:chOff x="2629215" y="1150557"/>
                <a:chExt cx="540957" cy="464757"/>
              </a:xfrm>
            </p:grpSpPr>
            <p:cxnSp>
              <p:nvCxnSpPr>
                <p:cNvPr id="58" name="Straight Connector 57"/>
                <p:cNvCxnSpPr/>
                <p:nvPr/>
              </p:nvCxnSpPr>
              <p:spPr>
                <a:xfrm>
                  <a:off x="2629215" y="1371600"/>
                  <a:ext cx="540957" cy="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>
                <a:xfrm>
                  <a:off x="2629215" y="1158114"/>
                  <a:ext cx="0" cy="45720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>
                  <a:off x="3162615" y="1150557"/>
                  <a:ext cx="0" cy="45720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9" name="Group 48"/>
              <p:cNvGrpSpPr/>
              <p:nvPr/>
            </p:nvGrpSpPr>
            <p:grpSpPr>
              <a:xfrm>
                <a:off x="2629215" y="2049843"/>
                <a:ext cx="540957" cy="464757"/>
                <a:chOff x="2629215" y="1150557"/>
                <a:chExt cx="540957" cy="464757"/>
              </a:xfrm>
            </p:grpSpPr>
            <p:cxnSp>
              <p:nvCxnSpPr>
                <p:cNvPr id="55" name="Straight Connector 54"/>
                <p:cNvCxnSpPr/>
                <p:nvPr/>
              </p:nvCxnSpPr>
              <p:spPr>
                <a:xfrm>
                  <a:off x="2629215" y="1371600"/>
                  <a:ext cx="540957" cy="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>
                  <a:off x="2629215" y="1158114"/>
                  <a:ext cx="0" cy="45720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>
                <a:xfrm>
                  <a:off x="3162615" y="1150557"/>
                  <a:ext cx="0" cy="45720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0" name="Group 49"/>
              <p:cNvGrpSpPr/>
              <p:nvPr/>
            </p:nvGrpSpPr>
            <p:grpSpPr>
              <a:xfrm>
                <a:off x="3787329" y="2049843"/>
                <a:ext cx="540957" cy="464757"/>
                <a:chOff x="2629215" y="1150557"/>
                <a:chExt cx="540957" cy="464757"/>
              </a:xfrm>
            </p:grpSpPr>
            <p:cxnSp>
              <p:nvCxnSpPr>
                <p:cNvPr id="52" name="Straight Connector 51"/>
                <p:cNvCxnSpPr/>
                <p:nvPr/>
              </p:nvCxnSpPr>
              <p:spPr>
                <a:xfrm>
                  <a:off x="2629215" y="1371600"/>
                  <a:ext cx="540957" cy="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>
                  <a:off x="2629215" y="1158114"/>
                  <a:ext cx="0" cy="45720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3162615" y="1150557"/>
                  <a:ext cx="0" cy="45720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1" name="Straight Connector 50"/>
              <p:cNvCxnSpPr/>
              <p:nvPr/>
            </p:nvCxnSpPr>
            <p:spPr>
              <a:xfrm>
                <a:off x="4071347" y="1371600"/>
                <a:ext cx="0" cy="899286"/>
              </a:xfrm>
              <a:prstGeom prst="line">
                <a:avLst/>
              </a:prstGeom>
              <a:ln w="1905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4" name="Group 63"/>
            <p:cNvGrpSpPr/>
            <p:nvPr/>
          </p:nvGrpSpPr>
          <p:grpSpPr>
            <a:xfrm>
              <a:off x="4930329" y="3429000"/>
              <a:ext cx="1699071" cy="1364043"/>
              <a:chOff x="2629215" y="1150557"/>
              <a:chExt cx="1699071" cy="1364043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>
                <a:off x="2895600" y="1828800"/>
                <a:ext cx="1175747" cy="0"/>
              </a:xfrm>
              <a:prstGeom prst="line">
                <a:avLst/>
              </a:prstGeom>
              <a:ln w="1905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2895600" y="1371600"/>
                <a:ext cx="0" cy="899286"/>
              </a:xfrm>
              <a:prstGeom prst="line">
                <a:avLst/>
              </a:prstGeom>
              <a:ln w="1905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7" name="Group 66"/>
              <p:cNvGrpSpPr/>
              <p:nvPr/>
            </p:nvGrpSpPr>
            <p:grpSpPr>
              <a:xfrm>
                <a:off x="2629215" y="1150557"/>
                <a:ext cx="540957" cy="464757"/>
                <a:chOff x="2629215" y="1150557"/>
                <a:chExt cx="540957" cy="464757"/>
              </a:xfrm>
            </p:grpSpPr>
            <p:cxnSp>
              <p:nvCxnSpPr>
                <p:cNvPr id="81" name="Straight Connector 80"/>
                <p:cNvCxnSpPr/>
                <p:nvPr/>
              </p:nvCxnSpPr>
              <p:spPr>
                <a:xfrm>
                  <a:off x="2629215" y="1371600"/>
                  <a:ext cx="540957" cy="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Straight Connector 81"/>
                <p:cNvCxnSpPr/>
                <p:nvPr/>
              </p:nvCxnSpPr>
              <p:spPr>
                <a:xfrm>
                  <a:off x="2629215" y="1158114"/>
                  <a:ext cx="0" cy="45720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Connector 82"/>
                <p:cNvCxnSpPr/>
                <p:nvPr/>
              </p:nvCxnSpPr>
              <p:spPr>
                <a:xfrm>
                  <a:off x="3162615" y="1150557"/>
                  <a:ext cx="0" cy="45720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8" name="Group 67"/>
              <p:cNvGrpSpPr/>
              <p:nvPr/>
            </p:nvGrpSpPr>
            <p:grpSpPr>
              <a:xfrm>
                <a:off x="3787329" y="1150557"/>
                <a:ext cx="540957" cy="464757"/>
                <a:chOff x="2629215" y="1150557"/>
                <a:chExt cx="540957" cy="464757"/>
              </a:xfrm>
            </p:grpSpPr>
            <p:cxnSp>
              <p:nvCxnSpPr>
                <p:cNvPr id="78" name="Straight Connector 77"/>
                <p:cNvCxnSpPr/>
                <p:nvPr/>
              </p:nvCxnSpPr>
              <p:spPr>
                <a:xfrm>
                  <a:off x="2629215" y="1371600"/>
                  <a:ext cx="540957" cy="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>
                  <a:off x="2629215" y="1158114"/>
                  <a:ext cx="0" cy="45720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Connector 79"/>
                <p:cNvCxnSpPr/>
                <p:nvPr/>
              </p:nvCxnSpPr>
              <p:spPr>
                <a:xfrm>
                  <a:off x="3162615" y="1150557"/>
                  <a:ext cx="0" cy="45720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9" name="Group 68"/>
              <p:cNvGrpSpPr/>
              <p:nvPr/>
            </p:nvGrpSpPr>
            <p:grpSpPr>
              <a:xfrm>
                <a:off x="2629215" y="2049843"/>
                <a:ext cx="540957" cy="464757"/>
                <a:chOff x="2629215" y="1150557"/>
                <a:chExt cx="540957" cy="464757"/>
              </a:xfrm>
            </p:grpSpPr>
            <p:cxnSp>
              <p:nvCxnSpPr>
                <p:cNvPr id="75" name="Straight Connector 74"/>
                <p:cNvCxnSpPr/>
                <p:nvPr/>
              </p:nvCxnSpPr>
              <p:spPr>
                <a:xfrm>
                  <a:off x="2629215" y="1371600"/>
                  <a:ext cx="540957" cy="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/>
                <p:cNvCxnSpPr/>
                <p:nvPr/>
              </p:nvCxnSpPr>
              <p:spPr>
                <a:xfrm>
                  <a:off x="2629215" y="1158114"/>
                  <a:ext cx="0" cy="45720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>
                  <a:off x="3162615" y="1150557"/>
                  <a:ext cx="0" cy="45720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0" name="Group 69"/>
              <p:cNvGrpSpPr/>
              <p:nvPr/>
            </p:nvGrpSpPr>
            <p:grpSpPr>
              <a:xfrm>
                <a:off x="3787329" y="2049843"/>
                <a:ext cx="540957" cy="464757"/>
                <a:chOff x="2629215" y="1150557"/>
                <a:chExt cx="540957" cy="464757"/>
              </a:xfrm>
            </p:grpSpPr>
            <p:cxnSp>
              <p:nvCxnSpPr>
                <p:cNvPr id="72" name="Straight Connector 71"/>
                <p:cNvCxnSpPr/>
                <p:nvPr/>
              </p:nvCxnSpPr>
              <p:spPr>
                <a:xfrm>
                  <a:off x="2629215" y="1371600"/>
                  <a:ext cx="540957" cy="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Straight Connector 72"/>
                <p:cNvCxnSpPr/>
                <p:nvPr/>
              </p:nvCxnSpPr>
              <p:spPr>
                <a:xfrm>
                  <a:off x="2629215" y="1158114"/>
                  <a:ext cx="0" cy="45720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Straight Connector 73"/>
                <p:cNvCxnSpPr/>
                <p:nvPr/>
              </p:nvCxnSpPr>
              <p:spPr>
                <a:xfrm>
                  <a:off x="3162615" y="1150557"/>
                  <a:ext cx="0" cy="45720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1" name="Straight Connector 70"/>
              <p:cNvCxnSpPr/>
              <p:nvPr/>
            </p:nvCxnSpPr>
            <p:spPr>
              <a:xfrm>
                <a:off x="4071347" y="1371600"/>
                <a:ext cx="0" cy="899286"/>
              </a:xfrm>
              <a:prstGeom prst="line">
                <a:avLst/>
              </a:prstGeom>
              <a:ln w="1905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4" name="Group 83"/>
            <p:cNvGrpSpPr/>
            <p:nvPr/>
          </p:nvGrpSpPr>
          <p:grpSpPr>
            <a:xfrm>
              <a:off x="4930329" y="1143000"/>
              <a:ext cx="1699071" cy="1364043"/>
              <a:chOff x="2629215" y="1150557"/>
              <a:chExt cx="1699071" cy="1364043"/>
            </a:xfrm>
          </p:grpSpPr>
          <p:cxnSp>
            <p:nvCxnSpPr>
              <p:cNvPr id="85" name="Straight Connector 84"/>
              <p:cNvCxnSpPr/>
              <p:nvPr/>
            </p:nvCxnSpPr>
            <p:spPr>
              <a:xfrm>
                <a:off x="2895600" y="1828800"/>
                <a:ext cx="1175747" cy="0"/>
              </a:xfrm>
              <a:prstGeom prst="line">
                <a:avLst/>
              </a:prstGeom>
              <a:ln w="1905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2895600" y="1371600"/>
                <a:ext cx="0" cy="899286"/>
              </a:xfrm>
              <a:prstGeom prst="line">
                <a:avLst/>
              </a:prstGeom>
              <a:ln w="1905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7" name="Group 86"/>
              <p:cNvGrpSpPr/>
              <p:nvPr/>
            </p:nvGrpSpPr>
            <p:grpSpPr>
              <a:xfrm>
                <a:off x="2629215" y="1150557"/>
                <a:ext cx="540957" cy="464757"/>
                <a:chOff x="2629215" y="1150557"/>
                <a:chExt cx="540957" cy="464757"/>
              </a:xfrm>
            </p:grpSpPr>
            <p:cxnSp>
              <p:nvCxnSpPr>
                <p:cNvPr id="101" name="Straight Connector 100"/>
                <p:cNvCxnSpPr/>
                <p:nvPr/>
              </p:nvCxnSpPr>
              <p:spPr>
                <a:xfrm>
                  <a:off x="2629215" y="1371600"/>
                  <a:ext cx="540957" cy="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Straight Connector 101"/>
                <p:cNvCxnSpPr/>
                <p:nvPr/>
              </p:nvCxnSpPr>
              <p:spPr>
                <a:xfrm>
                  <a:off x="2629215" y="1158114"/>
                  <a:ext cx="0" cy="45720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Straight Connector 102"/>
                <p:cNvCxnSpPr/>
                <p:nvPr/>
              </p:nvCxnSpPr>
              <p:spPr>
                <a:xfrm>
                  <a:off x="3162615" y="1150557"/>
                  <a:ext cx="0" cy="45720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8" name="Group 87"/>
              <p:cNvGrpSpPr/>
              <p:nvPr/>
            </p:nvGrpSpPr>
            <p:grpSpPr>
              <a:xfrm>
                <a:off x="3787329" y="1150557"/>
                <a:ext cx="540957" cy="464757"/>
                <a:chOff x="2629215" y="1150557"/>
                <a:chExt cx="540957" cy="464757"/>
              </a:xfrm>
            </p:grpSpPr>
            <p:cxnSp>
              <p:nvCxnSpPr>
                <p:cNvPr id="98" name="Straight Connector 97"/>
                <p:cNvCxnSpPr/>
                <p:nvPr/>
              </p:nvCxnSpPr>
              <p:spPr>
                <a:xfrm>
                  <a:off x="2629215" y="1371600"/>
                  <a:ext cx="540957" cy="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Straight Connector 98"/>
                <p:cNvCxnSpPr/>
                <p:nvPr/>
              </p:nvCxnSpPr>
              <p:spPr>
                <a:xfrm>
                  <a:off x="2629215" y="1158114"/>
                  <a:ext cx="0" cy="45720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Straight Connector 99"/>
                <p:cNvCxnSpPr/>
                <p:nvPr/>
              </p:nvCxnSpPr>
              <p:spPr>
                <a:xfrm>
                  <a:off x="3162615" y="1150557"/>
                  <a:ext cx="0" cy="45720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9" name="Group 88"/>
              <p:cNvGrpSpPr/>
              <p:nvPr/>
            </p:nvGrpSpPr>
            <p:grpSpPr>
              <a:xfrm>
                <a:off x="2629215" y="2049843"/>
                <a:ext cx="540957" cy="464757"/>
                <a:chOff x="2629215" y="1150557"/>
                <a:chExt cx="540957" cy="464757"/>
              </a:xfrm>
            </p:grpSpPr>
            <p:cxnSp>
              <p:nvCxnSpPr>
                <p:cNvPr id="95" name="Straight Connector 94"/>
                <p:cNvCxnSpPr/>
                <p:nvPr/>
              </p:nvCxnSpPr>
              <p:spPr>
                <a:xfrm>
                  <a:off x="2629215" y="1371600"/>
                  <a:ext cx="540957" cy="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Straight Connector 95"/>
                <p:cNvCxnSpPr/>
                <p:nvPr/>
              </p:nvCxnSpPr>
              <p:spPr>
                <a:xfrm>
                  <a:off x="2629215" y="1158114"/>
                  <a:ext cx="0" cy="45720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96"/>
                <p:cNvCxnSpPr/>
                <p:nvPr/>
              </p:nvCxnSpPr>
              <p:spPr>
                <a:xfrm>
                  <a:off x="3162615" y="1150557"/>
                  <a:ext cx="0" cy="45720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0" name="Group 89"/>
              <p:cNvGrpSpPr/>
              <p:nvPr/>
            </p:nvGrpSpPr>
            <p:grpSpPr>
              <a:xfrm>
                <a:off x="3787329" y="2049843"/>
                <a:ext cx="540957" cy="464757"/>
                <a:chOff x="2629215" y="1150557"/>
                <a:chExt cx="540957" cy="464757"/>
              </a:xfrm>
            </p:grpSpPr>
            <p:cxnSp>
              <p:nvCxnSpPr>
                <p:cNvPr id="92" name="Straight Connector 91"/>
                <p:cNvCxnSpPr/>
                <p:nvPr/>
              </p:nvCxnSpPr>
              <p:spPr>
                <a:xfrm>
                  <a:off x="2629215" y="1371600"/>
                  <a:ext cx="540957" cy="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>
                  <a:off x="2629215" y="1158114"/>
                  <a:ext cx="0" cy="45720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Straight Connector 93"/>
                <p:cNvCxnSpPr/>
                <p:nvPr/>
              </p:nvCxnSpPr>
              <p:spPr>
                <a:xfrm>
                  <a:off x="3162615" y="1150557"/>
                  <a:ext cx="0" cy="45720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1" name="Straight Connector 90"/>
              <p:cNvCxnSpPr/>
              <p:nvPr/>
            </p:nvCxnSpPr>
            <p:spPr>
              <a:xfrm>
                <a:off x="4071347" y="1371600"/>
                <a:ext cx="0" cy="899286"/>
              </a:xfrm>
              <a:prstGeom prst="line">
                <a:avLst/>
              </a:prstGeom>
              <a:ln w="1905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08" name="Straight Connector 107"/>
          <p:cNvCxnSpPr>
            <a:endCxn id="105" idx="2"/>
          </p:cNvCxnSpPr>
          <p:nvPr/>
        </p:nvCxnSpPr>
        <p:spPr>
          <a:xfrm>
            <a:off x="2804720" y="2971800"/>
            <a:ext cx="0" cy="1981200"/>
          </a:xfrm>
          <a:prstGeom prst="line">
            <a:avLst/>
          </a:prstGeom>
          <a:ln w="28575">
            <a:solidFill>
              <a:srgbClr val="FF99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Isosceles Triangle 105"/>
          <p:cNvSpPr/>
          <p:nvPr/>
        </p:nvSpPr>
        <p:spPr>
          <a:xfrm>
            <a:off x="2730409" y="3124200"/>
            <a:ext cx="152400" cy="167514"/>
          </a:xfrm>
          <a:prstGeom prst="triangle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Isosceles Triangle 108"/>
          <p:cNvSpPr/>
          <p:nvPr/>
        </p:nvSpPr>
        <p:spPr>
          <a:xfrm>
            <a:off x="2730409" y="3632200"/>
            <a:ext cx="152400" cy="167514"/>
          </a:xfrm>
          <a:prstGeom prst="triangle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Isosceles Triangle 109"/>
          <p:cNvSpPr/>
          <p:nvPr/>
        </p:nvSpPr>
        <p:spPr>
          <a:xfrm>
            <a:off x="2730409" y="4140200"/>
            <a:ext cx="152400" cy="167514"/>
          </a:xfrm>
          <a:prstGeom prst="triangle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Isosceles Triangle 110"/>
          <p:cNvSpPr/>
          <p:nvPr/>
        </p:nvSpPr>
        <p:spPr>
          <a:xfrm>
            <a:off x="2730409" y="4648200"/>
            <a:ext cx="152400" cy="167514"/>
          </a:xfrm>
          <a:prstGeom prst="triangle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ounded Rectangle 112"/>
          <p:cNvSpPr/>
          <p:nvPr/>
        </p:nvSpPr>
        <p:spPr>
          <a:xfrm>
            <a:off x="1091150" y="5257801"/>
            <a:ext cx="79917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PLL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4" name="Freeform 113"/>
          <p:cNvSpPr/>
          <p:nvPr/>
        </p:nvSpPr>
        <p:spPr>
          <a:xfrm>
            <a:off x="1897754" y="4953000"/>
            <a:ext cx="906966" cy="607741"/>
          </a:xfrm>
          <a:custGeom>
            <a:avLst/>
            <a:gdLst>
              <a:gd name="connsiteX0" fmla="*/ 0 w 906966"/>
              <a:gd name="connsiteY0" fmla="*/ 609600 h 609600"/>
              <a:gd name="connsiteX1" fmla="*/ 446049 w 906966"/>
              <a:gd name="connsiteY1" fmla="*/ 609600 h 609600"/>
              <a:gd name="connsiteX2" fmla="*/ 446049 w 906966"/>
              <a:gd name="connsiteY2" fmla="*/ 334537 h 609600"/>
              <a:gd name="connsiteX3" fmla="*/ 906966 w 906966"/>
              <a:gd name="connsiteY3" fmla="*/ 334537 h 609600"/>
              <a:gd name="connsiteX4" fmla="*/ 906966 w 906966"/>
              <a:gd name="connsiteY4" fmla="*/ 0 h 609600"/>
              <a:gd name="connsiteX0" fmla="*/ 0 w 906966"/>
              <a:gd name="connsiteY0" fmla="*/ 609600 h 609600"/>
              <a:gd name="connsiteX1" fmla="*/ 446049 w 906966"/>
              <a:gd name="connsiteY1" fmla="*/ 609600 h 609600"/>
              <a:gd name="connsiteX2" fmla="*/ 617034 w 906966"/>
              <a:gd name="connsiteY2" fmla="*/ 334537 h 609600"/>
              <a:gd name="connsiteX3" fmla="*/ 906966 w 906966"/>
              <a:gd name="connsiteY3" fmla="*/ 334537 h 609600"/>
              <a:gd name="connsiteX4" fmla="*/ 906966 w 906966"/>
              <a:gd name="connsiteY4" fmla="*/ 0 h 609600"/>
              <a:gd name="connsiteX0" fmla="*/ 0 w 906966"/>
              <a:gd name="connsiteY0" fmla="*/ 609600 h 609600"/>
              <a:gd name="connsiteX1" fmla="*/ 446049 w 906966"/>
              <a:gd name="connsiteY1" fmla="*/ 609600 h 609600"/>
              <a:gd name="connsiteX2" fmla="*/ 594732 w 906966"/>
              <a:gd name="connsiteY2" fmla="*/ 334537 h 609600"/>
              <a:gd name="connsiteX3" fmla="*/ 906966 w 906966"/>
              <a:gd name="connsiteY3" fmla="*/ 334537 h 609600"/>
              <a:gd name="connsiteX4" fmla="*/ 906966 w 906966"/>
              <a:gd name="connsiteY4" fmla="*/ 0 h 609600"/>
              <a:gd name="connsiteX0" fmla="*/ 0 w 906966"/>
              <a:gd name="connsiteY0" fmla="*/ 609600 h 609600"/>
              <a:gd name="connsiteX1" fmla="*/ 602166 w 906966"/>
              <a:gd name="connsiteY1" fmla="*/ 609600 h 609600"/>
              <a:gd name="connsiteX2" fmla="*/ 594732 w 906966"/>
              <a:gd name="connsiteY2" fmla="*/ 334537 h 609600"/>
              <a:gd name="connsiteX3" fmla="*/ 906966 w 906966"/>
              <a:gd name="connsiteY3" fmla="*/ 334537 h 609600"/>
              <a:gd name="connsiteX4" fmla="*/ 906966 w 906966"/>
              <a:gd name="connsiteY4" fmla="*/ 0 h 609600"/>
              <a:gd name="connsiteX0" fmla="*/ 0 w 906966"/>
              <a:gd name="connsiteY0" fmla="*/ 609600 h 609600"/>
              <a:gd name="connsiteX1" fmla="*/ 594732 w 906966"/>
              <a:gd name="connsiteY1" fmla="*/ 609600 h 609600"/>
              <a:gd name="connsiteX2" fmla="*/ 594732 w 906966"/>
              <a:gd name="connsiteY2" fmla="*/ 334537 h 609600"/>
              <a:gd name="connsiteX3" fmla="*/ 906966 w 906966"/>
              <a:gd name="connsiteY3" fmla="*/ 334537 h 609600"/>
              <a:gd name="connsiteX4" fmla="*/ 906966 w 906966"/>
              <a:gd name="connsiteY4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6966" h="609600">
                <a:moveTo>
                  <a:pt x="0" y="609600"/>
                </a:moveTo>
                <a:lnTo>
                  <a:pt x="594732" y="609600"/>
                </a:lnTo>
                <a:lnTo>
                  <a:pt x="594732" y="334537"/>
                </a:lnTo>
                <a:lnTo>
                  <a:pt x="906966" y="334537"/>
                </a:lnTo>
                <a:lnTo>
                  <a:pt x="906966" y="0"/>
                </a:ln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Trapezoid 114"/>
          <p:cNvSpPr/>
          <p:nvPr/>
        </p:nvSpPr>
        <p:spPr>
          <a:xfrm>
            <a:off x="2347520" y="5217842"/>
            <a:ext cx="914400" cy="228600"/>
          </a:xfrm>
          <a:prstGeom prst="trapezoid">
            <a:avLst>
              <a:gd name="adj" fmla="val 47764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7" name="Elbow Connector 116"/>
          <p:cNvCxnSpPr>
            <a:stCxn id="115" idx="1"/>
          </p:cNvCxnSpPr>
          <p:nvPr/>
        </p:nvCxnSpPr>
        <p:spPr>
          <a:xfrm rot="10800000">
            <a:off x="876140" y="5143500"/>
            <a:ext cx="1525974" cy="188642"/>
          </a:xfrm>
          <a:prstGeom prst="bentConnector3">
            <a:avLst>
              <a:gd name="adj1" fmla="val 1879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142875" y="4953000"/>
            <a:ext cx="7473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rgbClr val="FF0000"/>
                </a:solidFill>
              </a:rPr>
              <a:t>Enable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5257800" y="1200090"/>
            <a:ext cx="374641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Gain:</a:t>
            </a:r>
            <a:r>
              <a:rPr lang="en-GB" sz="2800" dirty="0" smtClean="0"/>
              <a:t> 40% less Energy or</a:t>
            </a:r>
            <a:br>
              <a:rPr lang="en-GB" sz="2800" dirty="0" smtClean="0"/>
            </a:br>
            <a:r>
              <a:rPr lang="en-GB" sz="2800" dirty="0" smtClean="0"/>
              <a:t>           1.6x speed-up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5257800" y="2372380"/>
            <a:ext cx="24243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GB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ain:</a:t>
            </a:r>
            <a:r>
              <a:rPr lang="en-GB" sz="2800" dirty="0" smtClean="0"/>
              <a:t> Negligible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257800" y="3210580"/>
            <a:ext cx="15937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Risk:</a:t>
            </a:r>
            <a:r>
              <a:rPr lang="en-GB" sz="2800" dirty="0" smtClean="0"/>
              <a:t> Zero</a:t>
            </a:r>
          </a:p>
        </p:txBody>
      </p:sp>
      <p:grpSp>
        <p:nvGrpSpPr>
          <p:cNvPr id="128" name="Group 127"/>
          <p:cNvGrpSpPr/>
          <p:nvPr/>
        </p:nvGrpSpPr>
        <p:grpSpPr>
          <a:xfrm>
            <a:off x="4648200" y="4953000"/>
            <a:ext cx="4526570" cy="1323439"/>
            <a:chOff x="4648200" y="4933414"/>
            <a:chExt cx="4526570" cy="1323439"/>
          </a:xfrm>
        </p:grpSpPr>
        <p:sp>
          <p:nvSpPr>
            <p:cNvPr id="125" name="TextBox 124"/>
            <p:cNvSpPr txBox="1"/>
            <p:nvPr/>
          </p:nvSpPr>
          <p:spPr>
            <a:xfrm>
              <a:off x="5257800" y="4933414"/>
              <a:ext cx="3916970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000" dirty="0" smtClean="0"/>
                <a:t>Original circuit not modified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000" dirty="0" smtClean="0"/>
                <a:t>Negligible area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000" dirty="0" smtClean="0"/>
                <a:t>Post-</a:t>
              </a:r>
              <a:r>
                <a:rPr lang="en-GB" sz="2000" dirty="0" err="1" smtClean="0"/>
                <a:t>tapeout</a:t>
              </a:r>
              <a:r>
                <a:rPr lang="en-GB" sz="2000" dirty="0" smtClean="0"/>
                <a:t> calibration (by SW)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000" dirty="0" smtClean="0"/>
                <a:t>Conventional timing (</a:t>
              </a:r>
              <a:r>
                <a:rPr lang="en-GB" sz="2000" dirty="0" err="1" smtClean="0"/>
                <a:t>PrimeTime</a:t>
              </a:r>
              <a:r>
                <a:rPr lang="en-GB" sz="2000" dirty="0" smtClean="0"/>
                <a:t>)</a:t>
              </a:r>
            </a:p>
          </p:txBody>
        </p:sp>
        <p:sp>
          <p:nvSpPr>
            <p:cNvPr id="126" name="Left Brace 125"/>
            <p:cNvSpPr/>
            <p:nvPr/>
          </p:nvSpPr>
          <p:spPr>
            <a:xfrm>
              <a:off x="5157250" y="4966072"/>
              <a:ext cx="195800" cy="1212850"/>
            </a:xfrm>
            <a:prstGeom prst="leftBrace">
              <a:avLst>
                <a:gd name="adj1" fmla="val 20079"/>
                <a:gd name="adj2" fmla="val 5000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ight Arrow 126"/>
            <p:cNvSpPr/>
            <p:nvPr/>
          </p:nvSpPr>
          <p:spPr>
            <a:xfrm>
              <a:off x="4648200" y="5486400"/>
              <a:ext cx="381000" cy="154259"/>
            </a:xfrm>
            <a:prstGeom prst="rightArrow">
              <a:avLst/>
            </a:prstGeom>
            <a:solidFill>
              <a:srgbClr val="FF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088918" y="2582333"/>
            <a:ext cx="1451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Clock domain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690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0" animBg="1"/>
      <p:bldP spid="119" grpId="0"/>
      <p:bldP spid="120" grpId="0"/>
      <p:bldP spid="121" grpId="0"/>
      <p:bldP spid="1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000"/>
            <a:ext cx="9144000" cy="36575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PLL vs. Reactive Clocks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Reactive Clocks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ICCD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F30D5-A3B7-4396-B131-5098A71B85F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761995"/>
            <a:ext cx="5486411" cy="2286005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685800" y="838200"/>
            <a:ext cx="1600200" cy="1066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DUT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rapezoid 13"/>
          <p:cNvSpPr/>
          <p:nvPr/>
        </p:nvSpPr>
        <p:spPr>
          <a:xfrm>
            <a:off x="1143000" y="2209800"/>
            <a:ext cx="685800" cy="152400"/>
          </a:xfrm>
          <a:prstGeom prst="trapezoid">
            <a:avLst>
              <a:gd name="adj" fmla="val 43966"/>
            </a:avLst>
          </a:prstGeom>
          <a:solidFill>
            <a:srgbClr val="00CC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>
            <a:stCxn id="13" idx="2"/>
            <a:endCxn id="14" idx="0"/>
          </p:cNvCxnSpPr>
          <p:nvPr/>
        </p:nvCxnSpPr>
        <p:spPr>
          <a:xfrm>
            <a:off x="1485900" y="1905000"/>
            <a:ext cx="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8" idx="0"/>
          </p:cNvCxnSpPr>
          <p:nvPr/>
        </p:nvCxnSpPr>
        <p:spPr>
          <a:xfrm rot="5400000" flipH="1" flipV="1">
            <a:off x="1085850" y="2381250"/>
            <a:ext cx="76200" cy="342900"/>
          </a:xfrm>
          <a:prstGeom prst="bentConnector2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1295400" y="2362200"/>
            <a:ext cx="0" cy="152400"/>
          </a:xfrm>
          <a:prstGeom prst="line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9" idx="0"/>
          </p:cNvCxnSpPr>
          <p:nvPr/>
        </p:nvCxnSpPr>
        <p:spPr>
          <a:xfrm rot="16200000" flipV="1">
            <a:off x="1790700" y="2400300"/>
            <a:ext cx="76200" cy="304800"/>
          </a:xfrm>
          <a:prstGeom prst="bentConnector2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1676400" y="2362200"/>
            <a:ext cx="0" cy="152400"/>
          </a:xfrm>
          <a:prstGeom prst="line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685800" y="2590800"/>
            <a:ext cx="533400" cy="3048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PLL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676400" y="2590800"/>
            <a:ext cx="609600" cy="304800"/>
          </a:xfrm>
          <a:prstGeom prst="roundRect">
            <a:avLst/>
          </a:prstGeom>
          <a:solidFill>
            <a:srgbClr val="00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Rclk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6289381" y="1303188"/>
            <a:ext cx="2789771" cy="678012"/>
            <a:chOff x="6289381" y="1303188"/>
            <a:chExt cx="2789771" cy="678012"/>
          </a:xfrm>
        </p:grpSpPr>
        <p:sp>
          <p:nvSpPr>
            <p:cNvPr id="28" name="Rectangle 27"/>
            <p:cNvSpPr/>
            <p:nvPr/>
          </p:nvSpPr>
          <p:spPr>
            <a:xfrm>
              <a:off x="6400800" y="1676400"/>
              <a:ext cx="2590800" cy="304800"/>
            </a:xfrm>
            <a:prstGeom prst="rect">
              <a:avLst/>
            </a:prstGeom>
            <a:gradFill flip="none" rotWithShape="1">
              <a:gsLst>
                <a:gs pos="0">
                  <a:srgbClr val="66FFCC"/>
                </a:gs>
                <a:gs pos="33000">
                  <a:srgbClr val="D3F39F"/>
                </a:gs>
                <a:gs pos="65000">
                  <a:srgbClr val="F0DCA2"/>
                </a:gs>
                <a:gs pos="100000">
                  <a:srgbClr val="FF0000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0000FF"/>
                  </a:solidFill>
                </a:rPr>
                <a:t>temperature</a:t>
              </a:r>
              <a:endParaRPr lang="en-US" b="1" dirty="0">
                <a:solidFill>
                  <a:srgbClr val="0000FF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289381" y="1304809"/>
              <a:ext cx="6238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25</a:t>
              </a:r>
              <a:r>
                <a:rPr lang="en-GB" baseline="42000" dirty="0" smtClean="0"/>
                <a:t>o</a:t>
              </a:r>
              <a:r>
                <a:rPr lang="en-GB" dirty="0" smtClean="0"/>
                <a:t>C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338244" y="1305128"/>
              <a:ext cx="7409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125</a:t>
              </a:r>
              <a:r>
                <a:rPr lang="en-GB" baseline="42000" dirty="0" smtClean="0"/>
                <a:t>o</a:t>
              </a:r>
              <a:r>
                <a:rPr lang="en-GB" dirty="0" smtClean="0"/>
                <a:t>C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377111" y="1303188"/>
              <a:ext cx="6238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7</a:t>
              </a:r>
              <a:r>
                <a:rPr lang="en-GB" dirty="0" smtClean="0"/>
                <a:t>5</a:t>
              </a:r>
              <a:r>
                <a:rPr lang="en-GB" baseline="42000" dirty="0" smtClean="0"/>
                <a:t>o</a:t>
              </a:r>
              <a:r>
                <a:rPr lang="en-GB" dirty="0" smtClean="0"/>
                <a:t>C</a:t>
              </a:r>
              <a:endParaRPr lang="en-US" dirty="0"/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2890618" y="1017657"/>
            <a:ext cx="15824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/>
              <a:t>SPICE models</a:t>
            </a:r>
            <a:br>
              <a:rPr lang="en-GB" sz="2000" dirty="0" smtClean="0"/>
            </a:br>
            <a:r>
              <a:rPr lang="en-GB" sz="2000" dirty="0" smtClean="0"/>
              <a:t>(65nm)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79510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000"/>
            <a:ext cx="9144000" cy="36575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PLL vs. Reactive Clocks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Reactive Clocks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ICCD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F30D5-A3B7-4396-B131-5098A71B85F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761995"/>
            <a:ext cx="5486411" cy="2286005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685800" y="838200"/>
            <a:ext cx="1600200" cy="1066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DUT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rapezoid 13"/>
          <p:cNvSpPr/>
          <p:nvPr/>
        </p:nvSpPr>
        <p:spPr>
          <a:xfrm>
            <a:off x="1143000" y="2209800"/>
            <a:ext cx="685800" cy="152400"/>
          </a:xfrm>
          <a:prstGeom prst="trapezoid">
            <a:avLst>
              <a:gd name="adj" fmla="val 43966"/>
            </a:avLst>
          </a:prstGeom>
          <a:solidFill>
            <a:srgbClr val="00CC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>
            <a:stCxn id="13" idx="2"/>
            <a:endCxn id="14" idx="0"/>
          </p:cNvCxnSpPr>
          <p:nvPr/>
        </p:nvCxnSpPr>
        <p:spPr>
          <a:xfrm>
            <a:off x="1485900" y="1905000"/>
            <a:ext cx="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8" idx="0"/>
          </p:cNvCxnSpPr>
          <p:nvPr/>
        </p:nvCxnSpPr>
        <p:spPr>
          <a:xfrm rot="5400000" flipH="1" flipV="1">
            <a:off x="1085850" y="2381250"/>
            <a:ext cx="76200" cy="342900"/>
          </a:xfrm>
          <a:prstGeom prst="bentConnector2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1295400" y="2362200"/>
            <a:ext cx="0" cy="152400"/>
          </a:xfrm>
          <a:prstGeom prst="line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9" idx="0"/>
          </p:cNvCxnSpPr>
          <p:nvPr/>
        </p:nvCxnSpPr>
        <p:spPr>
          <a:xfrm rot="16200000" flipV="1">
            <a:off x="1790700" y="2400300"/>
            <a:ext cx="76200" cy="304800"/>
          </a:xfrm>
          <a:prstGeom prst="bentConnector2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1676400" y="2362200"/>
            <a:ext cx="0" cy="152400"/>
          </a:xfrm>
          <a:prstGeom prst="line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685800" y="2590800"/>
            <a:ext cx="533400" cy="3048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PLL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676400" y="2590800"/>
            <a:ext cx="609600" cy="304800"/>
          </a:xfrm>
          <a:prstGeom prst="roundRect">
            <a:avLst/>
          </a:prstGeom>
          <a:solidFill>
            <a:srgbClr val="00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Rclk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6289381" y="1303188"/>
            <a:ext cx="2789771" cy="678012"/>
            <a:chOff x="6289381" y="1303188"/>
            <a:chExt cx="2789771" cy="678012"/>
          </a:xfrm>
        </p:grpSpPr>
        <p:sp>
          <p:nvSpPr>
            <p:cNvPr id="28" name="Rectangle 27"/>
            <p:cNvSpPr/>
            <p:nvPr/>
          </p:nvSpPr>
          <p:spPr>
            <a:xfrm>
              <a:off x="6400800" y="1676400"/>
              <a:ext cx="2590800" cy="304800"/>
            </a:xfrm>
            <a:prstGeom prst="rect">
              <a:avLst/>
            </a:prstGeom>
            <a:gradFill flip="none" rotWithShape="1">
              <a:gsLst>
                <a:gs pos="0">
                  <a:srgbClr val="66FFCC"/>
                </a:gs>
                <a:gs pos="33000">
                  <a:srgbClr val="D3F39F"/>
                </a:gs>
                <a:gs pos="65000">
                  <a:srgbClr val="F0DCA2"/>
                </a:gs>
                <a:gs pos="100000">
                  <a:srgbClr val="FF0000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0000FF"/>
                  </a:solidFill>
                </a:rPr>
                <a:t>temperature</a:t>
              </a:r>
              <a:endParaRPr lang="en-US" b="1" dirty="0">
                <a:solidFill>
                  <a:srgbClr val="0000FF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289381" y="1304809"/>
              <a:ext cx="6238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25</a:t>
              </a:r>
              <a:r>
                <a:rPr lang="en-GB" baseline="42000" dirty="0" smtClean="0"/>
                <a:t>o</a:t>
              </a:r>
              <a:r>
                <a:rPr lang="en-GB" dirty="0" smtClean="0"/>
                <a:t>C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338244" y="1305128"/>
              <a:ext cx="7409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125</a:t>
              </a:r>
              <a:r>
                <a:rPr lang="en-GB" baseline="42000" dirty="0" smtClean="0"/>
                <a:t>o</a:t>
              </a:r>
              <a:r>
                <a:rPr lang="en-GB" dirty="0" smtClean="0"/>
                <a:t>C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377111" y="1303188"/>
              <a:ext cx="6238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7</a:t>
              </a:r>
              <a:r>
                <a:rPr lang="en-GB" dirty="0" smtClean="0"/>
                <a:t>5</a:t>
              </a:r>
              <a:r>
                <a:rPr lang="en-GB" baseline="42000" dirty="0" smtClean="0"/>
                <a:t>o</a:t>
              </a:r>
              <a:r>
                <a:rPr lang="en-GB" dirty="0" smtClean="0"/>
                <a:t>C</a:t>
              </a:r>
              <a:endParaRPr lang="en-US" dirty="0"/>
            </a:p>
          </p:txBody>
        </p:sp>
      </p:grpSp>
      <p:sp>
        <p:nvSpPr>
          <p:cNvPr id="7" name="Oval 6"/>
          <p:cNvSpPr/>
          <p:nvPr/>
        </p:nvSpPr>
        <p:spPr>
          <a:xfrm>
            <a:off x="5242678" y="5029700"/>
            <a:ext cx="228605" cy="22860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3875953" y="4782485"/>
            <a:ext cx="1305647" cy="553998"/>
            <a:chOff x="3875953" y="4773817"/>
            <a:chExt cx="1305647" cy="553998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4724400" y="5131000"/>
              <a:ext cx="45720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3875953" y="4773817"/>
              <a:ext cx="889346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dirty="0" smtClean="0"/>
                <a:t>Timing</a:t>
              </a:r>
              <a:br>
                <a:rPr lang="en-GB" dirty="0" smtClean="0"/>
              </a:br>
              <a:r>
                <a:rPr lang="en-GB" dirty="0" smtClean="0"/>
                <a:t>sign-off</a:t>
              </a:r>
              <a:endParaRPr lang="en-US" dirty="0"/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2890618" y="1017657"/>
            <a:ext cx="15824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/>
              <a:t>SPICE models</a:t>
            </a:r>
            <a:br>
              <a:rPr lang="en-GB" sz="2000" dirty="0" smtClean="0"/>
            </a:br>
            <a:r>
              <a:rPr lang="en-GB" sz="2000" dirty="0" smtClean="0"/>
              <a:t>(65nm)</a:t>
            </a:r>
            <a:endParaRPr lang="en-US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3221492" y="3505200"/>
            <a:ext cx="74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Slow</a:t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 smtClean="0">
                <a:solidFill>
                  <a:srgbClr val="FF0000"/>
                </a:solidFill>
              </a:rPr>
              <a:t>125</a:t>
            </a:r>
            <a:r>
              <a:rPr lang="en-GB" baseline="40000" dirty="0" smtClean="0">
                <a:solidFill>
                  <a:srgbClr val="FF0000"/>
                </a:solidFill>
              </a:rPr>
              <a:t>o</a:t>
            </a:r>
            <a:r>
              <a:rPr lang="en-GB" dirty="0" smtClean="0">
                <a:solidFill>
                  <a:srgbClr val="FF0000"/>
                </a:solidFill>
              </a:rPr>
              <a:t>C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167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000"/>
            <a:ext cx="9144000" cy="36575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PLL vs. Reactive Clocks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Reactive Clocks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ICCD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F30D5-A3B7-4396-B131-5098A71B85F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761995"/>
            <a:ext cx="5486411" cy="2286005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685800" y="838200"/>
            <a:ext cx="1600200" cy="1066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DUT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rapezoid 13"/>
          <p:cNvSpPr/>
          <p:nvPr/>
        </p:nvSpPr>
        <p:spPr>
          <a:xfrm>
            <a:off x="1143000" y="2209800"/>
            <a:ext cx="685800" cy="152400"/>
          </a:xfrm>
          <a:prstGeom prst="trapezoid">
            <a:avLst>
              <a:gd name="adj" fmla="val 43966"/>
            </a:avLst>
          </a:prstGeom>
          <a:solidFill>
            <a:srgbClr val="00CC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>
            <a:stCxn id="13" idx="2"/>
            <a:endCxn id="14" idx="0"/>
          </p:cNvCxnSpPr>
          <p:nvPr/>
        </p:nvCxnSpPr>
        <p:spPr>
          <a:xfrm>
            <a:off x="1485900" y="1905000"/>
            <a:ext cx="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8" idx="0"/>
          </p:cNvCxnSpPr>
          <p:nvPr/>
        </p:nvCxnSpPr>
        <p:spPr>
          <a:xfrm rot="5400000" flipH="1" flipV="1">
            <a:off x="1085850" y="2381250"/>
            <a:ext cx="76200" cy="342900"/>
          </a:xfrm>
          <a:prstGeom prst="bentConnector2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1295400" y="2362200"/>
            <a:ext cx="0" cy="152400"/>
          </a:xfrm>
          <a:prstGeom prst="line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9" idx="0"/>
          </p:cNvCxnSpPr>
          <p:nvPr/>
        </p:nvCxnSpPr>
        <p:spPr>
          <a:xfrm rot="16200000" flipV="1">
            <a:off x="1790700" y="2400300"/>
            <a:ext cx="76200" cy="304800"/>
          </a:xfrm>
          <a:prstGeom prst="bentConnector2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1676400" y="2362200"/>
            <a:ext cx="0" cy="152400"/>
          </a:xfrm>
          <a:prstGeom prst="line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685800" y="2590800"/>
            <a:ext cx="533400" cy="3048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PLL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676400" y="2590800"/>
            <a:ext cx="609600" cy="304800"/>
          </a:xfrm>
          <a:prstGeom prst="roundRect">
            <a:avLst/>
          </a:prstGeom>
          <a:solidFill>
            <a:srgbClr val="00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Rclk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6289381" y="1303188"/>
            <a:ext cx="2789771" cy="678012"/>
            <a:chOff x="6289381" y="1303188"/>
            <a:chExt cx="2789771" cy="678012"/>
          </a:xfrm>
        </p:grpSpPr>
        <p:sp>
          <p:nvSpPr>
            <p:cNvPr id="28" name="Rectangle 27"/>
            <p:cNvSpPr/>
            <p:nvPr/>
          </p:nvSpPr>
          <p:spPr>
            <a:xfrm>
              <a:off x="6400800" y="1676400"/>
              <a:ext cx="2590800" cy="304800"/>
            </a:xfrm>
            <a:prstGeom prst="rect">
              <a:avLst/>
            </a:prstGeom>
            <a:gradFill flip="none" rotWithShape="1">
              <a:gsLst>
                <a:gs pos="0">
                  <a:srgbClr val="66FFCC"/>
                </a:gs>
                <a:gs pos="33000">
                  <a:srgbClr val="D3F39F"/>
                </a:gs>
                <a:gs pos="65000">
                  <a:srgbClr val="F0DCA2"/>
                </a:gs>
                <a:gs pos="100000">
                  <a:srgbClr val="FF0000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0000FF"/>
                  </a:solidFill>
                </a:rPr>
                <a:t>temperature</a:t>
              </a:r>
              <a:endParaRPr lang="en-US" b="1" dirty="0">
                <a:solidFill>
                  <a:srgbClr val="0000FF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289381" y="1304809"/>
              <a:ext cx="6238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25</a:t>
              </a:r>
              <a:r>
                <a:rPr lang="en-GB" baseline="42000" dirty="0" smtClean="0"/>
                <a:t>o</a:t>
              </a:r>
              <a:r>
                <a:rPr lang="en-GB" dirty="0" smtClean="0"/>
                <a:t>C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338244" y="1305128"/>
              <a:ext cx="7409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125</a:t>
              </a:r>
              <a:r>
                <a:rPr lang="en-GB" baseline="42000" dirty="0" smtClean="0"/>
                <a:t>o</a:t>
              </a:r>
              <a:r>
                <a:rPr lang="en-GB" dirty="0" smtClean="0"/>
                <a:t>C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377111" y="1303188"/>
              <a:ext cx="6238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7</a:t>
              </a:r>
              <a:r>
                <a:rPr lang="en-GB" dirty="0" smtClean="0"/>
                <a:t>5</a:t>
              </a:r>
              <a:r>
                <a:rPr lang="en-GB" baseline="42000" dirty="0" smtClean="0"/>
                <a:t>o</a:t>
              </a:r>
              <a:r>
                <a:rPr lang="en-GB" dirty="0" smtClean="0"/>
                <a:t>C</a:t>
              </a:r>
              <a:endParaRPr lang="en-US" dirty="0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2890618" y="1017657"/>
            <a:ext cx="15824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/>
              <a:t>SPICE models</a:t>
            </a:r>
            <a:br>
              <a:rPr lang="en-GB" sz="2000" dirty="0" smtClean="0"/>
            </a:br>
            <a:r>
              <a:rPr lang="en-GB" sz="2000" dirty="0" smtClean="0"/>
              <a:t>(65nm)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3221492" y="3505200"/>
            <a:ext cx="74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Slow</a:t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 smtClean="0">
                <a:solidFill>
                  <a:srgbClr val="FF0000"/>
                </a:solidFill>
              </a:rPr>
              <a:t>125</a:t>
            </a:r>
            <a:r>
              <a:rPr lang="en-GB" baseline="40000" dirty="0" smtClean="0">
                <a:solidFill>
                  <a:srgbClr val="FF0000"/>
                </a:solidFill>
              </a:rPr>
              <a:t>o</a:t>
            </a:r>
            <a:r>
              <a:rPr lang="en-GB" dirty="0" smtClean="0">
                <a:solidFill>
                  <a:srgbClr val="FF0000"/>
                </a:solidFill>
              </a:rPr>
              <a:t>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267484" y="3213784"/>
            <a:ext cx="8247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Typical</a:t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 smtClean="0">
                <a:solidFill>
                  <a:srgbClr val="FF0000"/>
                </a:solidFill>
              </a:rPr>
              <a:t>125</a:t>
            </a:r>
            <a:r>
              <a:rPr lang="en-GB" baseline="40000" dirty="0" smtClean="0">
                <a:solidFill>
                  <a:srgbClr val="FF0000"/>
                </a:solidFill>
              </a:rPr>
              <a:t>o</a:t>
            </a:r>
            <a:r>
              <a:rPr lang="en-GB" dirty="0" smtClean="0">
                <a:solidFill>
                  <a:srgbClr val="FF0000"/>
                </a:solidFill>
              </a:rPr>
              <a:t>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5242678" y="5029700"/>
            <a:ext cx="228605" cy="22860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3875953" y="4782485"/>
            <a:ext cx="1305647" cy="553998"/>
            <a:chOff x="3875953" y="4773817"/>
            <a:chExt cx="1305647" cy="553998"/>
          </a:xfrm>
        </p:grpSpPr>
        <p:cxnSp>
          <p:nvCxnSpPr>
            <p:cNvPr id="35" name="Straight Arrow Connector 34"/>
            <p:cNvCxnSpPr/>
            <p:nvPr/>
          </p:nvCxnSpPr>
          <p:spPr>
            <a:xfrm>
              <a:off x="4724400" y="5131000"/>
              <a:ext cx="45720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3875953" y="4773817"/>
              <a:ext cx="889346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dirty="0" smtClean="0"/>
                <a:t>Timing</a:t>
              </a:r>
              <a:br>
                <a:rPr lang="en-GB" dirty="0" smtClean="0"/>
              </a:br>
              <a:r>
                <a:rPr lang="en-GB" dirty="0" smtClean="0"/>
                <a:t>sign-off</a:t>
              </a:r>
              <a:endParaRPr lang="en-US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473700" y="4836526"/>
            <a:ext cx="1390650" cy="377329"/>
            <a:chOff x="5473700" y="4836526"/>
            <a:chExt cx="1390650" cy="377329"/>
          </a:xfrm>
        </p:grpSpPr>
        <p:sp>
          <p:nvSpPr>
            <p:cNvPr id="6" name="Right Arrow 5"/>
            <p:cNvSpPr/>
            <p:nvPr/>
          </p:nvSpPr>
          <p:spPr>
            <a:xfrm>
              <a:off x="5492750" y="5095218"/>
              <a:ext cx="1371600" cy="118637"/>
            </a:xfrm>
            <a:prstGeom prst="rightArrow">
              <a:avLst/>
            </a:prstGeom>
            <a:solidFill>
              <a:srgbClr val="FF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473700" y="4836526"/>
              <a:ext cx="12891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 smtClean="0">
                  <a:solidFill>
                    <a:srgbClr val="C00000"/>
                  </a:solidFill>
                </a:rPr>
                <a:t>Ideal binning</a:t>
              </a:r>
              <a:endParaRPr lang="en-US" sz="1600" b="1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92384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PLL vs. Reactive Clocks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Reactive Clocks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ICCD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F30D5-A3B7-4396-B131-5098A71B85F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761995"/>
            <a:ext cx="5486411" cy="2286005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685800" y="838200"/>
            <a:ext cx="1600200" cy="1066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DUT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rapezoid 13"/>
          <p:cNvSpPr/>
          <p:nvPr/>
        </p:nvSpPr>
        <p:spPr>
          <a:xfrm>
            <a:off x="1143000" y="2209800"/>
            <a:ext cx="685800" cy="152400"/>
          </a:xfrm>
          <a:prstGeom prst="trapezoid">
            <a:avLst>
              <a:gd name="adj" fmla="val 43966"/>
            </a:avLst>
          </a:prstGeom>
          <a:solidFill>
            <a:srgbClr val="00CC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>
            <a:stCxn id="13" idx="2"/>
            <a:endCxn id="14" idx="0"/>
          </p:cNvCxnSpPr>
          <p:nvPr/>
        </p:nvCxnSpPr>
        <p:spPr>
          <a:xfrm>
            <a:off x="1485900" y="1905000"/>
            <a:ext cx="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8" idx="0"/>
          </p:cNvCxnSpPr>
          <p:nvPr/>
        </p:nvCxnSpPr>
        <p:spPr>
          <a:xfrm rot="5400000" flipH="1" flipV="1">
            <a:off x="1085850" y="2381250"/>
            <a:ext cx="76200" cy="342900"/>
          </a:xfrm>
          <a:prstGeom prst="bentConnector2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1295400" y="2362200"/>
            <a:ext cx="0" cy="152400"/>
          </a:xfrm>
          <a:prstGeom prst="line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9" idx="0"/>
          </p:cNvCxnSpPr>
          <p:nvPr/>
        </p:nvCxnSpPr>
        <p:spPr>
          <a:xfrm rot="16200000" flipV="1">
            <a:off x="1790700" y="2400300"/>
            <a:ext cx="76200" cy="304800"/>
          </a:xfrm>
          <a:prstGeom prst="bentConnector2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1676400" y="2362200"/>
            <a:ext cx="0" cy="152400"/>
          </a:xfrm>
          <a:prstGeom prst="line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685800" y="2590800"/>
            <a:ext cx="533400" cy="3048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PLL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676400" y="2590800"/>
            <a:ext cx="609600" cy="304800"/>
          </a:xfrm>
          <a:prstGeom prst="roundRect">
            <a:avLst/>
          </a:prstGeom>
          <a:solidFill>
            <a:srgbClr val="00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Rclk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6289381" y="1303188"/>
            <a:ext cx="2789771" cy="678012"/>
            <a:chOff x="6289381" y="1303188"/>
            <a:chExt cx="2789771" cy="678012"/>
          </a:xfrm>
        </p:grpSpPr>
        <p:sp>
          <p:nvSpPr>
            <p:cNvPr id="28" name="Rectangle 27"/>
            <p:cNvSpPr/>
            <p:nvPr/>
          </p:nvSpPr>
          <p:spPr>
            <a:xfrm>
              <a:off x="6400800" y="1676400"/>
              <a:ext cx="2590800" cy="304800"/>
            </a:xfrm>
            <a:prstGeom prst="rect">
              <a:avLst/>
            </a:prstGeom>
            <a:gradFill flip="none" rotWithShape="1">
              <a:gsLst>
                <a:gs pos="0">
                  <a:srgbClr val="66FFCC"/>
                </a:gs>
                <a:gs pos="33000">
                  <a:srgbClr val="D3F39F"/>
                </a:gs>
                <a:gs pos="65000">
                  <a:srgbClr val="F0DCA2"/>
                </a:gs>
                <a:gs pos="100000">
                  <a:srgbClr val="FF0000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0000FF"/>
                  </a:solidFill>
                </a:rPr>
                <a:t>temperature</a:t>
              </a:r>
              <a:endParaRPr lang="en-US" b="1" dirty="0">
                <a:solidFill>
                  <a:srgbClr val="0000FF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289381" y="1304809"/>
              <a:ext cx="6238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25</a:t>
              </a:r>
              <a:r>
                <a:rPr lang="en-GB" baseline="42000" dirty="0" smtClean="0"/>
                <a:t>o</a:t>
              </a:r>
              <a:r>
                <a:rPr lang="en-GB" dirty="0" smtClean="0"/>
                <a:t>C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338244" y="1305128"/>
              <a:ext cx="7409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125</a:t>
              </a:r>
              <a:r>
                <a:rPr lang="en-GB" baseline="42000" dirty="0" smtClean="0"/>
                <a:t>o</a:t>
              </a:r>
              <a:r>
                <a:rPr lang="en-GB" dirty="0" smtClean="0"/>
                <a:t>C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377111" y="1303188"/>
              <a:ext cx="6238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7</a:t>
              </a:r>
              <a:r>
                <a:rPr lang="en-GB" dirty="0" smtClean="0"/>
                <a:t>5</a:t>
              </a:r>
              <a:r>
                <a:rPr lang="en-GB" baseline="42000" dirty="0" smtClean="0"/>
                <a:t>o</a:t>
              </a:r>
              <a:r>
                <a:rPr lang="en-GB" dirty="0" smtClean="0"/>
                <a:t>C</a:t>
              </a:r>
              <a:endParaRPr lang="en-US" dirty="0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2890618" y="1017657"/>
            <a:ext cx="15824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/>
              <a:t>SPICE models</a:t>
            </a:r>
            <a:br>
              <a:rPr lang="en-GB" sz="2000" dirty="0" smtClean="0"/>
            </a:br>
            <a:r>
              <a:rPr lang="en-GB" sz="2000" dirty="0" smtClean="0"/>
              <a:t>(65nm)</a:t>
            </a:r>
            <a:endParaRPr lang="en-US" sz="2000" dirty="0"/>
          </a:p>
        </p:txBody>
      </p:sp>
      <p:sp>
        <p:nvSpPr>
          <p:cNvPr id="25" name="Oval 24"/>
          <p:cNvSpPr/>
          <p:nvPr/>
        </p:nvSpPr>
        <p:spPr>
          <a:xfrm>
            <a:off x="5242678" y="5029700"/>
            <a:ext cx="228605" cy="22860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3875953" y="4782485"/>
            <a:ext cx="1305647" cy="553998"/>
            <a:chOff x="3875953" y="4773817"/>
            <a:chExt cx="1305647" cy="553998"/>
          </a:xfrm>
        </p:grpSpPr>
        <p:cxnSp>
          <p:nvCxnSpPr>
            <p:cNvPr id="33" name="Straight Arrow Connector 32"/>
            <p:cNvCxnSpPr/>
            <p:nvPr/>
          </p:nvCxnSpPr>
          <p:spPr>
            <a:xfrm>
              <a:off x="4724400" y="5131000"/>
              <a:ext cx="45720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3875953" y="4773817"/>
              <a:ext cx="889346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dirty="0" smtClean="0"/>
                <a:t>Timing</a:t>
              </a:r>
              <a:br>
                <a:rPr lang="en-GB" dirty="0" smtClean="0"/>
              </a:br>
              <a:r>
                <a:rPr lang="en-GB" dirty="0" smtClean="0"/>
                <a:t>sign-off</a:t>
              </a:r>
              <a:endParaRPr lang="en-US" dirty="0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3221492" y="3505200"/>
            <a:ext cx="74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Slow</a:t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 smtClean="0">
                <a:solidFill>
                  <a:srgbClr val="FF0000"/>
                </a:solidFill>
              </a:rPr>
              <a:t>125</a:t>
            </a:r>
            <a:r>
              <a:rPr lang="en-GB" baseline="40000" dirty="0" smtClean="0">
                <a:solidFill>
                  <a:srgbClr val="FF0000"/>
                </a:solidFill>
              </a:rPr>
              <a:t>o</a:t>
            </a:r>
            <a:r>
              <a:rPr lang="en-GB" dirty="0" smtClean="0">
                <a:solidFill>
                  <a:srgbClr val="FF0000"/>
                </a:solidFill>
              </a:rPr>
              <a:t>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267484" y="3213784"/>
            <a:ext cx="8247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Typical</a:t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 smtClean="0">
                <a:solidFill>
                  <a:srgbClr val="FF0000"/>
                </a:solidFill>
              </a:rPr>
              <a:t>125</a:t>
            </a:r>
            <a:r>
              <a:rPr lang="en-GB" baseline="40000" dirty="0" smtClean="0">
                <a:solidFill>
                  <a:srgbClr val="FF0000"/>
                </a:solidFill>
              </a:rPr>
              <a:t>o</a:t>
            </a:r>
            <a:r>
              <a:rPr lang="en-GB" dirty="0" smtClean="0">
                <a:solidFill>
                  <a:srgbClr val="FF0000"/>
                </a:solidFill>
              </a:rPr>
              <a:t>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Freeform 36"/>
          <p:cNvSpPr/>
          <p:nvPr/>
        </p:nvSpPr>
        <p:spPr>
          <a:xfrm>
            <a:off x="6119113" y="3306574"/>
            <a:ext cx="771389" cy="2751868"/>
          </a:xfrm>
          <a:custGeom>
            <a:avLst/>
            <a:gdLst>
              <a:gd name="connsiteX0" fmla="*/ 0 w 771389"/>
              <a:gd name="connsiteY0" fmla="*/ 0 h 2751868"/>
              <a:gd name="connsiteX1" fmla="*/ 615378 w 771389"/>
              <a:gd name="connsiteY1" fmla="*/ 0 h 2751868"/>
              <a:gd name="connsiteX2" fmla="*/ 723719 w 771389"/>
              <a:gd name="connsiteY2" fmla="*/ 923068 h 2751868"/>
              <a:gd name="connsiteX3" fmla="*/ 771389 w 771389"/>
              <a:gd name="connsiteY3" fmla="*/ 1837468 h 2751868"/>
              <a:gd name="connsiteX4" fmla="*/ 771389 w 771389"/>
              <a:gd name="connsiteY4" fmla="*/ 2751868 h 2751868"/>
              <a:gd name="connsiteX5" fmla="*/ 104007 w 771389"/>
              <a:gd name="connsiteY5" fmla="*/ 2751868 h 2751868"/>
              <a:gd name="connsiteX6" fmla="*/ 104007 w 771389"/>
              <a:gd name="connsiteY6" fmla="*/ 1837468 h 2751868"/>
              <a:gd name="connsiteX7" fmla="*/ 56337 w 771389"/>
              <a:gd name="connsiteY7" fmla="*/ 923068 h 2751868"/>
              <a:gd name="connsiteX8" fmla="*/ 0 w 771389"/>
              <a:gd name="connsiteY8" fmla="*/ 0 h 2751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1389" h="2751868">
                <a:moveTo>
                  <a:pt x="0" y="0"/>
                </a:moveTo>
                <a:lnTo>
                  <a:pt x="615378" y="0"/>
                </a:lnTo>
                <a:lnTo>
                  <a:pt x="723719" y="923068"/>
                </a:lnTo>
                <a:lnTo>
                  <a:pt x="771389" y="1837468"/>
                </a:lnTo>
                <a:lnTo>
                  <a:pt x="771389" y="2751868"/>
                </a:lnTo>
                <a:lnTo>
                  <a:pt x="104007" y="2751868"/>
                </a:lnTo>
                <a:lnTo>
                  <a:pt x="104007" y="1837468"/>
                </a:lnTo>
                <a:lnTo>
                  <a:pt x="56337" y="923068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0000FF">
                  <a:tint val="66000"/>
                  <a:satMod val="160000"/>
                </a:srgbClr>
              </a:gs>
              <a:gs pos="50000">
                <a:srgbClr val="0000FF">
                  <a:tint val="44500"/>
                  <a:satMod val="160000"/>
                </a:srgbClr>
              </a:gs>
              <a:gs pos="100000">
                <a:srgbClr val="0000FF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000"/>
            <a:ext cx="9144000" cy="3657599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6400800" y="3276600"/>
            <a:ext cx="6294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solidFill>
                  <a:srgbClr val="0000FF"/>
                </a:solidFill>
              </a:rPr>
              <a:t>Slow</a:t>
            </a:r>
            <a:br>
              <a:rPr lang="en-GB" dirty="0" smtClean="0">
                <a:solidFill>
                  <a:srgbClr val="0000FF"/>
                </a:solidFill>
              </a:rPr>
            </a:br>
            <a:r>
              <a:rPr lang="en-GB" dirty="0" smtClean="0">
                <a:solidFill>
                  <a:srgbClr val="0000FF"/>
                </a:solidFill>
              </a:rPr>
              <a:t>75</a:t>
            </a:r>
            <a:r>
              <a:rPr lang="en-GB" baseline="40000" dirty="0" smtClean="0">
                <a:solidFill>
                  <a:srgbClr val="0000FF"/>
                </a:solidFill>
              </a:rPr>
              <a:t>o</a:t>
            </a:r>
            <a:r>
              <a:rPr lang="en-GB" dirty="0" smtClean="0">
                <a:solidFill>
                  <a:srgbClr val="0000FF"/>
                </a:solidFill>
              </a:rPr>
              <a:t>C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67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cost of variability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039293"/>
            <a:ext cx="8382000" cy="350520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Reactive Clocks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ICCD 2015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DBB7-7A62-4124-B426-8AEACD37B99E}" type="slidenum">
              <a:rPr lang="es-ES" smtClean="0"/>
              <a:pPr/>
              <a:t>2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1295400" y="2308989"/>
            <a:ext cx="0" cy="2971800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Left-Right Arrow 11"/>
          <p:cNvSpPr/>
          <p:nvPr/>
        </p:nvSpPr>
        <p:spPr>
          <a:xfrm>
            <a:off x="1315948" y="3791893"/>
            <a:ext cx="3124200" cy="228600"/>
          </a:xfrm>
          <a:prstGeom prst="leftRightArrow">
            <a:avLst/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752600" y="3330172"/>
            <a:ext cx="151272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margins</a:t>
            </a:r>
            <a:endParaRPr 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96902" y="5405735"/>
            <a:ext cx="14453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frequency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41265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Elbow Connector 24"/>
          <p:cNvCxnSpPr>
            <a:stCxn id="33" idx="0"/>
          </p:cNvCxnSpPr>
          <p:nvPr/>
        </p:nvCxnSpPr>
        <p:spPr>
          <a:xfrm rot="5400000" flipH="1" flipV="1">
            <a:off x="1085850" y="2381250"/>
            <a:ext cx="76200" cy="342900"/>
          </a:xfrm>
          <a:prstGeom prst="bentConnector2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34" idx="0"/>
          </p:cNvCxnSpPr>
          <p:nvPr/>
        </p:nvCxnSpPr>
        <p:spPr>
          <a:xfrm rot="16200000" flipV="1">
            <a:off x="1790700" y="2400300"/>
            <a:ext cx="76200" cy="304800"/>
          </a:xfrm>
          <a:prstGeom prst="bentConnector2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ounded Rectangle 32"/>
          <p:cNvSpPr/>
          <p:nvPr/>
        </p:nvSpPr>
        <p:spPr>
          <a:xfrm>
            <a:off x="685800" y="2590800"/>
            <a:ext cx="533400" cy="3048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PLL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1676400" y="2590800"/>
            <a:ext cx="609600" cy="304800"/>
          </a:xfrm>
          <a:prstGeom prst="roundRect">
            <a:avLst/>
          </a:prstGeom>
          <a:solidFill>
            <a:srgbClr val="00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Rclk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7610475" y="3305175"/>
            <a:ext cx="1071563" cy="2757488"/>
          </a:xfrm>
          <a:custGeom>
            <a:avLst/>
            <a:gdLst>
              <a:gd name="connsiteX0" fmla="*/ 0 w 1071563"/>
              <a:gd name="connsiteY0" fmla="*/ 0 h 2757488"/>
              <a:gd name="connsiteX1" fmla="*/ 814388 w 1071563"/>
              <a:gd name="connsiteY1" fmla="*/ 0 h 2757488"/>
              <a:gd name="connsiteX2" fmla="*/ 971550 w 1071563"/>
              <a:gd name="connsiteY2" fmla="*/ 923925 h 2757488"/>
              <a:gd name="connsiteX3" fmla="*/ 1071563 w 1071563"/>
              <a:gd name="connsiteY3" fmla="*/ 1838325 h 2757488"/>
              <a:gd name="connsiteX4" fmla="*/ 1071563 w 1071563"/>
              <a:gd name="connsiteY4" fmla="*/ 2752725 h 2757488"/>
              <a:gd name="connsiteX5" fmla="*/ 147638 w 1071563"/>
              <a:gd name="connsiteY5" fmla="*/ 2757488 h 2757488"/>
              <a:gd name="connsiteX6" fmla="*/ 147638 w 1071563"/>
              <a:gd name="connsiteY6" fmla="*/ 1843088 h 2757488"/>
              <a:gd name="connsiteX7" fmla="*/ 104775 w 1071563"/>
              <a:gd name="connsiteY7" fmla="*/ 928688 h 2757488"/>
              <a:gd name="connsiteX8" fmla="*/ 0 w 1071563"/>
              <a:gd name="connsiteY8" fmla="*/ 0 h 275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71563" h="2757488">
                <a:moveTo>
                  <a:pt x="0" y="0"/>
                </a:moveTo>
                <a:lnTo>
                  <a:pt x="814388" y="0"/>
                </a:lnTo>
                <a:lnTo>
                  <a:pt x="971550" y="923925"/>
                </a:lnTo>
                <a:lnTo>
                  <a:pt x="1071563" y="1838325"/>
                </a:lnTo>
                <a:lnTo>
                  <a:pt x="1071563" y="2752725"/>
                </a:lnTo>
                <a:lnTo>
                  <a:pt x="147638" y="2757488"/>
                </a:lnTo>
                <a:lnTo>
                  <a:pt x="147638" y="1843088"/>
                </a:lnTo>
                <a:lnTo>
                  <a:pt x="104775" y="928688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0000FF">
                  <a:tint val="66000"/>
                  <a:satMod val="160000"/>
                </a:srgbClr>
              </a:gs>
              <a:gs pos="50000">
                <a:srgbClr val="0000FF">
                  <a:tint val="44500"/>
                  <a:satMod val="160000"/>
                </a:srgbClr>
              </a:gs>
              <a:gs pos="100000">
                <a:srgbClr val="0000FF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PLL vs. Reactive Clocks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Reactive Clocks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ICCD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F30D5-A3B7-4396-B131-5098A71B85F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761995"/>
            <a:ext cx="5486411" cy="2286005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685800" y="838200"/>
            <a:ext cx="1600200" cy="1066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DUT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rapezoid 13"/>
          <p:cNvSpPr/>
          <p:nvPr/>
        </p:nvSpPr>
        <p:spPr>
          <a:xfrm>
            <a:off x="1143000" y="2209800"/>
            <a:ext cx="685800" cy="152400"/>
          </a:xfrm>
          <a:prstGeom prst="trapezoid">
            <a:avLst>
              <a:gd name="adj" fmla="val 43966"/>
            </a:avLst>
          </a:prstGeom>
          <a:solidFill>
            <a:srgbClr val="00CC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>
            <a:stCxn id="13" idx="2"/>
            <a:endCxn id="14" idx="0"/>
          </p:cNvCxnSpPr>
          <p:nvPr/>
        </p:nvCxnSpPr>
        <p:spPr>
          <a:xfrm>
            <a:off x="1485900" y="1905000"/>
            <a:ext cx="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8" idx="0"/>
          </p:cNvCxnSpPr>
          <p:nvPr/>
        </p:nvCxnSpPr>
        <p:spPr>
          <a:xfrm rot="5400000" flipH="1" flipV="1">
            <a:off x="1085850" y="2381250"/>
            <a:ext cx="76200" cy="342900"/>
          </a:xfrm>
          <a:prstGeom prst="bentConnector2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1295400" y="2362200"/>
            <a:ext cx="0" cy="152400"/>
          </a:xfrm>
          <a:prstGeom prst="line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9" idx="0"/>
          </p:cNvCxnSpPr>
          <p:nvPr/>
        </p:nvCxnSpPr>
        <p:spPr>
          <a:xfrm rot="16200000" flipV="1">
            <a:off x="1790700" y="2400300"/>
            <a:ext cx="76200" cy="304800"/>
          </a:xfrm>
          <a:prstGeom prst="bentConnector2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1676400" y="2362200"/>
            <a:ext cx="0" cy="152400"/>
          </a:xfrm>
          <a:prstGeom prst="line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685800" y="2590800"/>
            <a:ext cx="533400" cy="3048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PLL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676400" y="2590800"/>
            <a:ext cx="609600" cy="304800"/>
          </a:xfrm>
          <a:prstGeom prst="roundRect">
            <a:avLst/>
          </a:prstGeom>
          <a:solidFill>
            <a:srgbClr val="00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Rclk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6289381" y="1303188"/>
            <a:ext cx="2789771" cy="678012"/>
            <a:chOff x="6289381" y="1303188"/>
            <a:chExt cx="2789771" cy="678012"/>
          </a:xfrm>
        </p:grpSpPr>
        <p:sp>
          <p:nvSpPr>
            <p:cNvPr id="28" name="Rectangle 27"/>
            <p:cNvSpPr/>
            <p:nvPr/>
          </p:nvSpPr>
          <p:spPr>
            <a:xfrm>
              <a:off x="6400800" y="1676400"/>
              <a:ext cx="2590800" cy="304800"/>
            </a:xfrm>
            <a:prstGeom prst="rect">
              <a:avLst/>
            </a:prstGeom>
            <a:gradFill flip="none" rotWithShape="1">
              <a:gsLst>
                <a:gs pos="0">
                  <a:srgbClr val="66FFCC"/>
                </a:gs>
                <a:gs pos="33000">
                  <a:srgbClr val="D3F39F"/>
                </a:gs>
                <a:gs pos="65000">
                  <a:srgbClr val="F0DCA2"/>
                </a:gs>
                <a:gs pos="100000">
                  <a:srgbClr val="FF0000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0000FF"/>
                  </a:solidFill>
                </a:rPr>
                <a:t>temperature</a:t>
              </a:r>
              <a:endParaRPr lang="en-US" b="1" dirty="0">
                <a:solidFill>
                  <a:srgbClr val="0000FF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289381" y="1304809"/>
              <a:ext cx="6238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25</a:t>
              </a:r>
              <a:r>
                <a:rPr lang="en-GB" baseline="42000" dirty="0" smtClean="0"/>
                <a:t>o</a:t>
              </a:r>
              <a:r>
                <a:rPr lang="en-GB" dirty="0" smtClean="0"/>
                <a:t>C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338244" y="1305128"/>
              <a:ext cx="7409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125</a:t>
              </a:r>
              <a:r>
                <a:rPr lang="en-GB" baseline="42000" dirty="0" smtClean="0"/>
                <a:t>o</a:t>
              </a:r>
              <a:r>
                <a:rPr lang="en-GB" dirty="0" smtClean="0"/>
                <a:t>C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377111" y="1303188"/>
              <a:ext cx="6238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7</a:t>
              </a:r>
              <a:r>
                <a:rPr lang="en-GB" dirty="0" smtClean="0"/>
                <a:t>5</a:t>
              </a:r>
              <a:r>
                <a:rPr lang="en-GB" baseline="42000" dirty="0" smtClean="0"/>
                <a:t>o</a:t>
              </a:r>
              <a:r>
                <a:rPr lang="en-GB" dirty="0" smtClean="0"/>
                <a:t>C</a:t>
              </a:r>
              <a:endParaRPr lang="en-US" dirty="0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2890618" y="1017657"/>
            <a:ext cx="15824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/>
              <a:t>SPICE models</a:t>
            </a:r>
            <a:br>
              <a:rPr lang="en-GB" sz="2000" dirty="0" smtClean="0"/>
            </a:br>
            <a:r>
              <a:rPr lang="en-GB" sz="2000" dirty="0" smtClean="0"/>
              <a:t>(65nm)</a:t>
            </a:r>
            <a:endParaRPr lang="en-US" sz="2000" dirty="0"/>
          </a:p>
        </p:txBody>
      </p:sp>
      <p:sp>
        <p:nvSpPr>
          <p:cNvPr id="6" name="Freeform 5"/>
          <p:cNvSpPr/>
          <p:nvPr/>
        </p:nvSpPr>
        <p:spPr>
          <a:xfrm>
            <a:off x="6119113" y="3306574"/>
            <a:ext cx="771389" cy="2751868"/>
          </a:xfrm>
          <a:custGeom>
            <a:avLst/>
            <a:gdLst>
              <a:gd name="connsiteX0" fmla="*/ 0 w 771389"/>
              <a:gd name="connsiteY0" fmla="*/ 0 h 2751868"/>
              <a:gd name="connsiteX1" fmla="*/ 615378 w 771389"/>
              <a:gd name="connsiteY1" fmla="*/ 0 h 2751868"/>
              <a:gd name="connsiteX2" fmla="*/ 723719 w 771389"/>
              <a:gd name="connsiteY2" fmla="*/ 923068 h 2751868"/>
              <a:gd name="connsiteX3" fmla="*/ 771389 w 771389"/>
              <a:gd name="connsiteY3" fmla="*/ 1837468 h 2751868"/>
              <a:gd name="connsiteX4" fmla="*/ 771389 w 771389"/>
              <a:gd name="connsiteY4" fmla="*/ 2751868 h 2751868"/>
              <a:gd name="connsiteX5" fmla="*/ 104007 w 771389"/>
              <a:gd name="connsiteY5" fmla="*/ 2751868 h 2751868"/>
              <a:gd name="connsiteX6" fmla="*/ 104007 w 771389"/>
              <a:gd name="connsiteY6" fmla="*/ 1837468 h 2751868"/>
              <a:gd name="connsiteX7" fmla="*/ 56337 w 771389"/>
              <a:gd name="connsiteY7" fmla="*/ 923068 h 2751868"/>
              <a:gd name="connsiteX8" fmla="*/ 0 w 771389"/>
              <a:gd name="connsiteY8" fmla="*/ 0 h 2751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1389" h="2751868">
                <a:moveTo>
                  <a:pt x="0" y="0"/>
                </a:moveTo>
                <a:lnTo>
                  <a:pt x="615378" y="0"/>
                </a:lnTo>
                <a:lnTo>
                  <a:pt x="723719" y="923068"/>
                </a:lnTo>
                <a:lnTo>
                  <a:pt x="771389" y="1837468"/>
                </a:lnTo>
                <a:lnTo>
                  <a:pt x="771389" y="2751868"/>
                </a:lnTo>
                <a:lnTo>
                  <a:pt x="104007" y="2751868"/>
                </a:lnTo>
                <a:lnTo>
                  <a:pt x="104007" y="1837468"/>
                </a:lnTo>
                <a:lnTo>
                  <a:pt x="56337" y="923068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0000FF">
                  <a:tint val="66000"/>
                  <a:satMod val="160000"/>
                </a:srgbClr>
              </a:gs>
              <a:gs pos="50000">
                <a:srgbClr val="0000FF">
                  <a:tint val="44500"/>
                  <a:satMod val="160000"/>
                </a:srgbClr>
              </a:gs>
              <a:gs pos="100000">
                <a:srgbClr val="0000FF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000"/>
            <a:ext cx="9144000" cy="3657600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3221492" y="3505200"/>
            <a:ext cx="74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Slow</a:t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 smtClean="0">
                <a:solidFill>
                  <a:srgbClr val="FF0000"/>
                </a:solidFill>
              </a:rPr>
              <a:t>125</a:t>
            </a:r>
            <a:r>
              <a:rPr lang="en-GB" baseline="40000" dirty="0" smtClean="0">
                <a:solidFill>
                  <a:srgbClr val="FF0000"/>
                </a:solidFill>
              </a:rPr>
              <a:t>o</a:t>
            </a:r>
            <a:r>
              <a:rPr lang="en-GB" dirty="0" smtClean="0">
                <a:solidFill>
                  <a:srgbClr val="FF0000"/>
                </a:solidFill>
              </a:rPr>
              <a:t>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267484" y="3213784"/>
            <a:ext cx="8247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Typical</a:t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 smtClean="0">
                <a:solidFill>
                  <a:srgbClr val="FF0000"/>
                </a:solidFill>
              </a:rPr>
              <a:t>125</a:t>
            </a:r>
            <a:r>
              <a:rPr lang="en-GB" baseline="40000" dirty="0" smtClean="0">
                <a:solidFill>
                  <a:srgbClr val="FF0000"/>
                </a:solidFill>
              </a:rPr>
              <a:t>o</a:t>
            </a:r>
            <a:r>
              <a:rPr lang="en-GB" dirty="0" smtClean="0">
                <a:solidFill>
                  <a:srgbClr val="FF0000"/>
                </a:solidFill>
              </a:rPr>
              <a:t>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5242678" y="5029700"/>
            <a:ext cx="228605" cy="22860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/>
          <p:cNvGrpSpPr/>
          <p:nvPr/>
        </p:nvGrpSpPr>
        <p:grpSpPr>
          <a:xfrm>
            <a:off x="3875953" y="4782485"/>
            <a:ext cx="1305647" cy="553998"/>
            <a:chOff x="3875953" y="4773817"/>
            <a:chExt cx="1305647" cy="553998"/>
          </a:xfrm>
        </p:grpSpPr>
        <p:cxnSp>
          <p:nvCxnSpPr>
            <p:cNvPr id="39" name="Straight Arrow Connector 38"/>
            <p:cNvCxnSpPr/>
            <p:nvPr/>
          </p:nvCxnSpPr>
          <p:spPr>
            <a:xfrm>
              <a:off x="4724400" y="5131000"/>
              <a:ext cx="45720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3875953" y="4773817"/>
              <a:ext cx="889346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dirty="0" smtClean="0"/>
                <a:t>Timing</a:t>
              </a:r>
              <a:br>
                <a:rPr lang="en-GB" dirty="0" smtClean="0"/>
              </a:br>
              <a:r>
                <a:rPr lang="en-GB" dirty="0" smtClean="0"/>
                <a:t>sign-off</a:t>
              </a:r>
              <a:endParaRPr lang="en-US" dirty="0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6400800" y="3276600"/>
            <a:ext cx="6294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solidFill>
                  <a:srgbClr val="0000FF"/>
                </a:solidFill>
              </a:rPr>
              <a:t>Slow</a:t>
            </a:r>
            <a:br>
              <a:rPr lang="en-GB" dirty="0" smtClean="0">
                <a:solidFill>
                  <a:srgbClr val="0000FF"/>
                </a:solidFill>
              </a:rPr>
            </a:br>
            <a:r>
              <a:rPr lang="en-GB" dirty="0" smtClean="0">
                <a:solidFill>
                  <a:srgbClr val="0000FF"/>
                </a:solidFill>
              </a:rPr>
              <a:t>75</a:t>
            </a:r>
            <a:r>
              <a:rPr lang="en-GB" baseline="40000" dirty="0" smtClean="0">
                <a:solidFill>
                  <a:srgbClr val="0000FF"/>
                </a:solidFill>
              </a:rPr>
              <a:t>o</a:t>
            </a:r>
            <a:r>
              <a:rPr lang="en-GB" dirty="0" smtClean="0">
                <a:solidFill>
                  <a:srgbClr val="0000FF"/>
                </a:solidFill>
              </a:rPr>
              <a:t>C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032766" y="3276599"/>
            <a:ext cx="8247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solidFill>
                  <a:srgbClr val="0000FF"/>
                </a:solidFill>
              </a:rPr>
              <a:t>Typical</a:t>
            </a:r>
            <a:br>
              <a:rPr lang="en-GB" dirty="0" smtClean="0">
                <a:solidFill>
                  <a:srgbClr val="0000FF"/>
                </a:solidFill>
              </a:rPr>
            </a:br>
            <a:r>
              <a:rPr lang="en-GB" dirty="0" smtClean="0">
                <a:solidFill>
                  <a:srgbClr val="0000FF"/>
                </a:solidFill>
              </a:rPr>
              <a:t>75</a:t>
            </a:r>
            <a:r>
              <a:rPr lang="en-GB" baseline="40000" dirty="0" smtClean="0">
                <a:solidFill>
                  <a:srgbClr val="0000FF"/>
                </a:solidFill>
              </a:rPr>
              <a:t>o</a:t>
            </a:r>
            <a:r>
              <a:rPr lang="en-GB" dirty="0" smtClean="0">
                <a:solidFill>
                  <a:srgbClr val="0000FF"/>
                </a:solidFill>
              </a:rPr>
              <a:t>C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72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Elbow Connector 24"/>
          <p:cNvCxnSpPr>
            <a:stCxn id="33" idx="0"/>
          </p:cNvCxnSpPr>
          <p:nvPr/>
        </p:nvCxnSpPr>
        <p:spPr>
          <a:xfrm rot="5400000" flipH="1" flipV="1">
            <a:off x="1085850" y="2381250"/>
            <a:ext cx="76200" cy="342900"/>
          </a:xfrm>
          <a:prstGeom prst="bentConnector2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34" idx="0"/>
          </p:cNvCxnSpPr>
          <p:nvPr/>
        </p:nvCxnSpPr>
        <p:spPr>
          <a:xfrm rot="16200000" flipV="1">
            <a:off x="1790700" y="2400300"/>
            <a:ext cx="76200" cy="304800"/>
          </a:xfrm>
          <a:prstGeom prst="bentConnector2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ounded Rectangle 32"/>
          <p:cNvSpPr/>
          <p:nvPr/>
        </p:nvSpPr>
        <p:spPr>
          <a:xfrm>
            <a:off x="685800" y="2590800"/>
            <a:ext cx="533400" cy="3048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PLL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1676400" y="2590800"/>
            <a:ext cx="609600" cy="304800"/>
          </a:xfrm>
          <a:prstGeom prst="roundRect">
            <a:avLst/>
          </a:prstGeom>
          <a:solidFill>
            <a:srgbClr val="00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Rclk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7610475" y="3305175"/>
            <a:ext cx="1071563" cy="2757488"/>
          </a:xfrm>
          <a:custGeom>
            <a:avLst/>
            <a:gdLst>
              <a:gd name="connsiteX0" fmla="*/ 0 w 1071563"/>
              <a:gd name="connsiteY0" fmla="*/ 0 h 2757488"/>
              <a:gd name="connsiteX1" fmla="*/ 814388 w 1071563"/>
              <a:gd name="connsiteY1" fmla="*/ 0 h 2757488"/>
              <a:gd name="connsiteX2" fmla="*/ 971550 w 1071563"/>
              <a:gd name="connsiteY2" fmla="*/ 923925 h 2757488"/>
              <a:gd name="connsiteX3" fmla="*/ 1071563 w 1071563"/>
              <a:gd name="connsiteY3" fmla="*/ 1838325 h 2757488"/>
              <a:gd name="connsiteX4" fmla="*/ 1071563 w 1071563"/>
              <a:gd name="connsiteY4" fmla="*/ 2752725 h 2757488"/>
              <a:gd name="connsiteX5" fmla="*/ 147638 w 1071563"/>
              <a:gd name="connsiteY5" fmla="*/ 2757488 h 2757488"/>
              <a:gd name="connsiteX6" fmla="*/ 147638 w 1071563"/>
              <a:gd name="connsiteY6" fmla="*/ 1843088 h 2757488"/>
              <a:gd name="connsiteX7" fmla="*/ 104775 w 1071563"/>
              <a:gd name="connsiteY7" fmla="*/ 928688 h 2757488"/>
              <a:gd name="connsiteX8" fmla="*/ 0 w 1071563"/>
              <a:gd name="connsiteY8" fmla="*/ 0 h 275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71563" h="2757488">
                <a:moveTo>
                  <a:pt x="0" y="0"/>
                </a:moveTo>
                <a:lnTo>
                  <a:pt x="814388" y="0"/>
                </a:lnTo>
                <a:lnTo>
                  <a:pt x="971550" y="923925"/>
                </a:lnTo>
                <a:lnTo>
                  <a:pt x="1071563" y="1838325"/>
                </a:lnTo>
                <a:lnTo>
                  <a:pt x="1071563" y="2752725"/>
                </a:lnTo>
                <a:lnTo>
                  <a:pt x="147638" y="2757488"/>
                </a:lnTo>
                <a:lnTo>
                  <a:pt x="147638" y="1843088"/>
                </a:lnTo>
                <a:lnTo>
                  <a:pt x="104775" y="928688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0000FF">
                  <a:tint val="66000"/>
                  <a:satMod val="160000"/>
                </a:srgbClr>
              </a:gs>
              <a:gs pos="50000">
                <a:srgbClr val="0000FF">
                  <a:tint val="44500"/>
                  <a:satMod val="160000"/>
                </a:srgbClr>
              </a:gs>
              <a:gs pos="100000">
                <a:srgbClr val="0000FF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PLL vs. Reactive Clocks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Reactive Clocks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ICCD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F30D5-A3B7-4396-B131-5098A71B85F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761995"/>
            <a:ext cx="5486411" cy="2286005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685800" y="838200"/>
            <a:ext cx="1600200" cy="1066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DUT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rapezoid 13"/>
          <p:cNvSpPr/>
          <p:nvPr/>
        </p:nvSpPr>
        <p:spPr>
          <a:xfrm>
            <a:off x="1143000" y="2209800"/>
            <a:ext cx="685800" cy="152400"/>
          </a:xfrm>
          <a:prstGeom prst="trapezoid">
            <a:avLst>
              <a:gd name="adj" fmla="val 43966"/>
            </a:avLst>
          </a:prstGeom>
          <a:solidFill>
            <a:srgbClr val="00CC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>
            <a:stCxn id="13" idx="2"/>
            <a:endCxn id="14" idx="0"/>
          </p:cNvCxnSpPr>
          <p:nvPr/>
        </p:nvCxnSpPr>
        <p:spPr>
          <a:xfrm>
            <a:off x="1485900" y="1905000"/>
            <a:ext cx="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8" idx="0"/>
          </p:cNvCxnSpPr>
          <p:nvPr/>
        </p:nvCxnSpPr>
        <p:spPr>
          <a:xfrm rot="5400000" flipH="1" flipV="1">
            <a:off x="1085850" y="2381250"/>
            <a:ext cx="76200" cy="342900"/>
          </a:xfrm>
          <a:prstGeom prst="bentConnector2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1295400" y="2362200"/>
            <a:ext cx="0" cy="152400"/>
          </a:xfrm>
          <a:prstGeom prst="line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9" idx="0"/>
          </p:cNvCxnSpPr>
          <p:nvPr/>
        </p:nvCxnSpPr>
        <p:spPr>
          <a:xfrm rot="16200000" flipV="1">
            <a:off x="1790700" y="2400300"/>
            <a:ext cx="76200" cy="304800"/>
          </a:xfrm>
          <a:prstGeom prst="bentConnector2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1676400" y="2362200"/>
            <a:ext cx="0" cy="152400"/>
          </a:xfrm>
          <a:prstGeom prst="line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685800" y="2590800"/>
            <a:ext cx="533400" cy="3048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PLL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676400" y="2590800"/>
            <a:ext cx="609600" cy="304800"/>
          </a:xfrm>
          <a:prstGeom prst="roundRect">
            <a:avLst/>
          </a:prstGeom>
          <a:solidFill>
            <a:srgbClr val="00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Rclk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6289381" y="1303188"/>
            <a:ext cx="2789771" cy="678012"/>
            <a:chOff x="6289381" y="1303188"/>
            <a:chExt cx="2789771" cy="678012"/>
          </a:xfrm>
        </p:grpSpPr>
        <p:sp>
          <p:nvSpPr>
            <p:cNvPr id="28" name="Rectangle 27"/>
            <p:cNvSpPr/>
            <p:nvPr/>
          </p:nvSpPr>
          <p:spPr>
            <a:xfrm>
              <a:off x="6400800" y="1676400"/>
              <a:ext cx="2590800" cy="304800"/>
            </a:xfrm>
            <a:prstGeom prst="rect">
              <a:avLst/>
            </a:prstGeom>
            <a:gradFill flip="none" rotWithShape="1">
              <a:gsLst>
                <a:gs pos="0">
                  <a:srgbClr val="66FFCC"/>
                </a:gs>
                <a:gs pos="33000">
                  <a:srgbClr val="D3F39F"/>
                </a:gs>
                <a:gs pos="65000">
                  <a:srgbClr val="F0DCA2"/>
                </a:gs>
                <a:gs pos="100000">
                  <a:srgbClr val="FF0000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0000FF"/>
                  </a:solidFill>
                </a:rPr>
                <a:t>temperature</a:t>
              </a:r>
              <a:endParaRPr lang="en-US" b="1" dirty="0">
                <a:solidFill>
                  <a:srgbClr val="0000FF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289381" y="1304809"/>
              <a:ext cx="6238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25</a:t>
              </a:r>
              <a:r>
                <a:rPr lang="en-GB" baseline="42000" dirty="0" smtClean="0"/>
                <a:t>o</a:t>
              </a:r>
              <a:r>
                <a:rPr lang="en-GB" dirty="0" smtClean="0"/>
                <a:t>C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338244" y="1305128"/>
              <a:ext cx="7409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125</a:t>
              </a:r>
              <a:r>
                <a:rPr lang="en-GB" baseline="42000" dirty="0" smtClean="0"/>
                <a:t>o</a:t>
              </a:r>
              <a:r>
                <a:rPr lang="en-GB" dirty="0" smtClean="0"/>
                <a:t>C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377111" y="1303188"/>
              <a:ext cx="6238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7</a:t>
              </a:r>
              <a:r>
                <a:rPr lang="en-GB" dirty="0" smtClean="0"/>
                <a:t>5</a:t>
              </a:r>
              <a:r>
                <a:rPr lang="en-GB" baseline="42000" dirty="0" smtClean="0"/>
                <a:t>o</a:t>
              </a:r>
              <a:r>
                <a:rPr lang="en-GB" dirty="0" smtClean="0"/>
                <a:t>C</a:t>
              </a:r>
              <a:endParaRPr lang="en-US" dirty="0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2890618" y="1017657"/>
            <a:ext cx="15824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/>
              <a:t>SPICE models</a:t>
            </a:r>
            <a:br>
              <a:rPr lang="en-GB" sz="2000" dirty="0" smtClean="0"/>
            </a:br>
            <a:r>
              <a:rPr lang="en-GB" sz="2000" dirty="0" smtClean="0"/>
              <a:t>(65nm)</a:t>
            </a:r>
            <a:endParaRPr lang="en-US" sz="2000" dirty="0"/>
          </a:p>
        </p:txBody>
      </p:sp>
      <p:sp>
        <p:nvSpPr>
          <p:cNvPr id="6" name="Freeform 5"/>
          <p:cNvSpPr/>
          <p:nvPr/>
        </p:nvSpPr>
        <p:spPr>
          <a:xfrm>
            <a:off x="6119113" y="3306574"/>
            <a:ext cx="771389" cy="2751868"/>
          </a:xfrm>
          <a:custGeom>
            <a:avLst/>
            <a:gdLst>
              <a:gd name="connsiteX0" fmla="*/ 0 w 771389"/>
              <a:gd name="connsiteY0" fmla="*/ 0 h 2751868"/>
              <a:gd name="connsiteX1" fmla="*/ 615378 w 771389"/>
              <a:gd name="connsiteY1" fmla="*/ 0 h 2751868"/>
              <a:gd name="connsiteX2" fmla="*/ 723719 w 771389"/>
              <a:gd name="connsiteY2" fmla="*/ 923068 h 2751868"/>
              <a:gd name="connsiteX3" fmla="*/ 771389 w 771389"/>
              <a:gd name="connsiteY3" fmla="*/ 1837468 h 2751868"/>
              <a:gd name="connsiteX4" fmla="*/ 771389 w 771389"/>
              <a:gd name="connsiteY4" fmla="*/ 2751868 h 2751868"/>
              <a:gd name="connsiteX5" fmla="*/ 104007 w 771389"/>
              <a:gd name="connsiteY5" fmla="*/ 2751868 h 2751868"/>
              <a:gd name="connsiteX6" fmla="*/ 104007 w 771389"/>
              <a:gd name="connsiteY6" fmla="*/ 1837468 h 2751868"/>
              <a:gd name="connsiteX7" fmla="*/ 56337 w 771389"/>
              <a:gd name="connsiteY7" fmla="*/ 923068 h 2751868"/>
              <a:gd name="connsiteX8" fmla="*/ 0 w 771389"/>
              <a:gd name="connsiteY8" fmla="*/ 0 h 2751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1389" h="2751868">
                <a:moveTo>
                  <a:pt x="0" y="0"/>
                </a:moveTo>
                <a:lnTo>
                  <a:pt x="615378" y="0"/>
                </a:lnTo>
                <a:lnTo>
                  <a:pt x="723719" y="923068"/>
                </a:lnTo>
                <a:lnTo>
                  <a:pt x="771389" y="1837468"/>
                </a:lnTo>
                <a:lnTo>
                  <a:pt x="771389" y="2751868"/>
                </a:lnTo>
                <a:lnTo>
                  <a:pt x="104007" y="2751868"/>
                </a:lnTo>
                <a:lnTo>
                  <a:pt x="104007" y="1837468"/>
                </a:lnTo>
                <a:lnTo>
                  <a:pt x="56337" y="923068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0000FF">
                  <a:tint val="66000"/>
                  <a:satMod val="160000"/>
                </a:srgbClr>
              </a:gs>
              <a:gs pos="50000">
                <a:srgbClr val="0000FF">
                  <a:tint val="44500"/>
                  <a:satMod val="160000"/>
                </a:srgbClr>
              </a:gs>
              <a:gs pos="100000">
                <a:srgbClr val="0000FF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000"/>
            <a:ext cx="9144000" cy="3657600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3221492" y="3505200"/>
            <a:ext cx="74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Slow</a:t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 smtClean="0">
                <a:solidFill>
                  <a:srgbClr val="FF0000"/>
                </a:solidFill>
              </a:rPr>
              <a:t>125</a:t>
            </a:r>
            <a:r>
              <a:rPr lang="en-GB" baseline="40000" dirty="0" smtClean="0">
                <a:solidFill>
                  <a:srgbClr val="FF0000"/>
                </a:solidFill>
              </a:rPr>
              <a:t>o</a:t>
            </a:r>
            <a:r>
              <a:rPr lang="en-GB" dirty="0" smtClean="0">
                <a:solidFill>
                  <a:srgbClr val="FF0000"/>
                </a:solidFill>
              </a:rPr>
              <a:t>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267484" y="3213784"/>
            <a:ext cx="8247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Typical</a:t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 smtClean="0">
                <a:solidFill>
                  <a:srgbClr val="FF0000"/>
                </a:solidFill>
              </a:rPr>
              <a:t>125</a:t>
            </a:r>
            <a:r>
              <a:rPr lang="en-GB" baseline="40000" dirty="0" smtClean="0">
                <a:solidFill>
                  <a:srgbClr val="FF0000"/>
                </a:solidFill>
              </a:rPr>
              <a:t>o</a:t>
            </a:r>
            <a:r>
              <a:rPr lang="en-GB" dirty="0" smtClean="0">
                <a:solidFill>
                  <a:srgbClr val="FF0000"/>
                </a:solidFill>
              </a:rPr>
              <a:t>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5242678" y="5029700"/>
            <a:ext cx="228605" cy="22860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/>
          <p:cNvGrpSpPr/>
          <p:nvPr/>
        </p:nvGrpSpPr>
        <p:grpSpPr>
          <a:xfrm>
            <a:off x="3875953" y="4782485"/>
            <a:ext cx="1305647" cy="553998"/>
            <a:chOff x="3875953" y="4773817"/>
            <a:chExt cx="1305647" cy="553998"/>
          </a:xfrm>
        </p:grpSpPr>
        <p:cxnSp>
          <p:nvCxnSpPr>
            <p:cNvPr id="39" name="Straight Arrow Connector 38"/>
            <p:cNvCxnSpPr/>
            <p:nvPr/>
          </p:nvCxnSpPr>
          <p:spPr>
            <a:xfrm>
              <a:off x="4724400" y="5131000"/>
              <a:ext cx="45720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3875953" y="4773817"/>
              <a:ext cx="889346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dirty="0" smtClean="0"/>
                <a:t>Timing</a:t>
              </a:r>
              <a:br>
                <a:rPr lang="en-GB" dirty="0" smtClean="0"/>
              </a:br>
              <a:r>
                <a:rPr lang="en-GB" dirty="0" smtClean="0"/>
                <a:t>sign-off</a:t>
              </a:r>
              <a:endParaRPr lang="en-US" dirty="0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6400800" y="3276600"/>
            <a:ext cx="6294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solidFill>
                  <a:srgbClr val="0000FF"/>
                </a:solidFill>
              </a:rPr>
              <a:t>Slow</a:t>
            </a:r>
            <a:br>
              <a:rPr lang="en-GB" dirty="0" smtClean="0">
                <a:solidFill>
                  <a:srgbClr val="0000FF"/>
                </a:solidFill>
              </a:rPr>
            </a:br>
            <a:r>
              <a:rPr lang="en-GB" dirty="0" smtClean="0">
                <a:solidFill>
                  <a:srgbClr val="0000FF"/>
                </a:solidFill>
              </a:rPr>
              <a:t>75</a:t>
            </a:r>
            <a:r>
              <a:rPr lang="en-GB" baseline="40000" dirty="0" smtClean="0">
                <a:solidFill>
                  <a:srgbClr val="0000FF"/>
                </a:solidFill>
              </a:rPr>
              <a:t>o</a:t>
            </a:r>
            <a:r>
              <a:rPr lang="en-GB" dirty="0" smtClean="0">
                <a:solidFill>
                  <a:srgbClr val="0000FF"/>
                </a:solidFill>
              </a:rPr>
              <a:t>C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032766" y="3276599"/>
            <a:ext cx="8247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solidFill>
                  <a:srgbClr val="0000FF"/>
                </a:solidFill>
              </a:rPr>
              <a:t>Typical</a:t>
            </a:r>
            <a:br>
              <a:rPr lang="en-GB" dirty="0" smtClean="0">
                <a:solidFill>
                  <a:srgbClr val="0000FF"/>
                </a:solidFill>
              </a:rPr>
            </a:br>
            <a:r>
              <a:rPr lang="en-GB" dirty="0" smtClean="0">
                <a:solidFill>
                  <a:srgbClr val="0000FF"/>
                </a:solidFill>
              </a:rPr>
              <a:t>75</a:t>
            </a:r>
            <a:r>
              <a:rPr lang="en-GB" baseline="40000" dirty="0" smtClean="0">
                <a:solidFill>
                  <a:srgbClr val="0000FF"/>
                </a:solidFill>
              </a:rPr>
              <a:t>o</a:t>
            </a:r>
            <a:r>
              <a:rPr lang="en-GB" dirty="0" smtClean="0">
                <a:solidFill>
                  <a:srgbClr val="0000FF"/>
                </a:solidFill>
              </a:rPr>
              <a:t>C</a:t>
            </a:r>
            <a:endParaRPr lang="en-US" dirty="0">
              <a:solidFill>
                <a:srgbClr val="0000FF"/>
              </a:solidFill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5353456" y="5139668"/>
            <a:ext cx="2799944" cy="923960"/>
            <a:chOff x="5353456" y="5139668"/>
            <a:chExt cx="2799944" cy="923960"/>
          </a:xfrm>
        </p:grpSpPr>
        <p:cxnSp>
          <p:nvCxnSpPr>
            <p:cNvPr id="9" name="Straight Connector 8"/>
            <p:cNvCxnSpPr/>
            <p:nvPr/>
          </p:nvCxnSpPr>
          <p:spPr>
            <a:xfrm flipH="1">
              <a:off x="5353456" y="5139668"/>
              <a:ext cx="1" cy="4991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Left-Right Arrow 16"/>
            <p:cNvSpPr/>
            <p:nvPr/>
          </p:nvSpPr>
          <p:spPr>
            <a:xfrm>
              <a:off x="5353456" y="5488883"/>
              <a:ext cx="2799944" cy="149917"/>
            </a:xfrm>
            <a:prstGeom prst="leftRightArrow">
              <a:avLst/>
            </a:prstGeom>
            <a:solidFill>
              <a:schemeClr val="tx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531535" y="5478853"/>
              <a:ext cx="883575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200" dirty="0" smtClean="0">
                  <a:ln w="0"/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1.6x</a:t>
              </a:r>
              <a:endParaRPr lang="en-US" sz="32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7001018" y="4626216"/>
            <a:ext cx="1123197" cy="592673"/>
            <a:chOff x="7001018" y="4626216"/>
            <a:chExt cx="1123197" cy="592673"/>
          </a:xfrm>
        </p:grpSpPr>
        <p:sp>
          <p:nvSpPr>
            <p:cNvPr id="44" name="Left-Right Arrow 43"/>
            <p:cNvSpPr/>
            <p:nvPr/>
          </p:nvSpPr>
          <p:spPr>
            <a:xfrm>
              <a:off x="7001018" y="5065931"/>
              <a:ext cx="1123197" cy="152958"/>
            </a:xfrm>
            <a:prstGeom prst="leftRightArrow">
              <a:avLst/>
            </a:prstGeom>
            <a:solidFill>
              <a:schemeClr val="tx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7129057" y="4626216"/>
              <a:ext cx="883576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200" dirty="0" smtClean="0">
                  <a:ln w="0"/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1.2x</a:t>
              </a:r>
              <a:endParaRPr lang="en-US" sz="32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48" name="Cloud 47"/>
          <p:cNvSpPr/>
          <p:nvPr/>
        </p:nvSpPr>
        <p:spPr>
          <a:xfrm>
            <a:off x="4588422" y="2931293"/>
            <a:ext cx="4186146" cy="1695409"/>
          </a:xfrm>
          <a:prstGeom prst="cloud">
            <a:avLst/>
          </a:prstGeom>
          <a:solidFill>
            <a:srgbClr val="FFC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GB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 great benefits</a:t>
            </a:r>
            <a:r>
              <a:rPr lang="en-GB" sz="24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hostile environmental conditions (&gt; 2x)</a:t>
            </a:r>
            <a:endParaRPr lang="en-US" sz="24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50476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roup 59"/>
          <p:cNvGrpSpPr/>
          <p:nvPr/>
        </p:nvGrpSpPr>
        <p:grpSpPr>
          <a:xfrm>
            <a:off x="2679527" y="3134474"/>
            <a:ext cx="1626522" cy="468491"/>
            <a:chOff x="2679527" y="3134474"/>
            <a:chExt cx="1626522" cy="468491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048874" y="3345790"/>
              <a:ext cx="257175" cy="257175"/>
            </a:xfrm>
            <a:prstGeom prst="rect">
              <a:avLst/>
            </a:prstGeom>
            <a:noFill/>
          </p:spPr>
        </p:pic>
        <p:cxnSp>
          <p:nvCxnSpPr>
            <p:cNvPr id="15" name="Straight Arrow Connector 14"/>
            <p:cNvCxnSpPr>
              <a:stCxn id="43" idx="3"/>
            </p:cNvCxnSpPr>
            <p:nvPr/>
          </p:nvCxnSpPr>
          <p:spPr>
            <a:xfrm>
              <a:off x="3568873" y="3319140"/>
              <a:ext cx="480001" cy="10417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2679527" y="3134474"/>
              <a:ext cx="8893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solidFill>
                    <a:srgbClr val="FF0000"/>
                  </a:solidFill>
                </a:rPr>
                <a:t>s</a:t>
              </a:r>
              <a:r>
                <a:rPr lang="en-GB" dirty="0" smtClean="0">
                  <a:solidFill>
                    <a:srgbClr val="FF0000"/>
                  </a:solidFill>
                </a:rPr>
                <a:t>ign-off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25" name="Elbow Connector 24"/>
          <p:cNvCxnSpPr>
            <a:stCxn id="33" idx="0"/>
          </p:cNvCxnSpPr>
          <p:nvPr/>
        </p:nvCxnSpPr>
        <p:spPr>
          <a:xfrm rot="5400000" flipH="1" flipV="1">
            <a:off x="1085850" y="2381250"/>
            <a:ext cx="76200" cy="342900"/>
          </a:xfrm>
          <a:prstGeom prst="bentConnector2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34" idx="0"/>
          </p:cNvCxnSpPr>
          <p:nvPr/>
        </p:nvCxnSpPr>
        <p:spPr>
          <a:xfrm rot="16200000" flipV="1">
            <a:off x="1790700" y="2400300"/>
            <a:ext cx="76200" cy="304800"/>
          </a:xfrm>
          <a:prstGeom prst="bentConnector2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ounded Rectangle 32"/>
          <p:cNvSpPr/>
          <p:nvPr/>
        </p:nvSpPr>
        <p:spPr>
          <a:xfrm>
            <a:off x="685800" y="2590800"/>
            <a:ext cx="533400" cy="3048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PLL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1676400" y="2590800"/>
            <a:ext cx="609600" cy="304800"/>
          </a:xfrm>
          <a:prstGeom prst="roundRect">
            <a:avLst/>
          </a:prstGeom>
          <a:solidFill>
            <a:srgbClr val="00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Rclk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PLL vs. Reactive Clocks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Reactive Clocks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ICCD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F30D5-A3B7-4396-B131-5098A71B85F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761995"/>
            <a:ext cx="5486411" cy="2286005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685800" y="838200"/>
            <a:ext cx="1600200" cy="1066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DUT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rapezoid 13"/>
          <p:cNvSpPr/>
          <p:nvPr/>
        </p:nvSpPr>
        <p:spPr>
          <a:xfrm>
            <a:off x="1143000" y="2209800"/>
            <a:ext cx="685800" cy="152400"/>
          </a:xfrm>
          <a:prstGeom prst="trapezoid">
            <a:avLst>
              <a:gd name="adj" fmla="val 43966"/>
            </a:avLst>
          </a:prstGeom>
          <a:solidFill>
            <a:srgbClr val="00CC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>
            <a:stCxn id="13" idx="2"/>
            <a:endCxn id="14" idx="0"/>
          </p:cNvCxnSpPr>
          <p:nvPr/>
        </p:nvCxnSpPr>
        <p:spPr>
          <a:xfrm>
            <a:off x="1485900" y="1905000"/>
            <a:ext cx="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8" idx="0"/>
          </p:cNvCxnSpPr>
          <p:nvPr/>
        </p:nvCxnSpPr>
        <p:spPr>
          <a:xfrm rot="5400000" flipH="1" flipV="1">
            <a:off x="1085850" y="2381250"/>
            <a:ext cx="76200" cy="342900"/>
          </a:xfrm>
          <a:prstGeom prst="bentConnector2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1295400" y="2362200"/>
            <a:ext cx="0" cy="152400"/>
          </a:xfrm>
          <a:prstGeom prst="line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9" idx="0"/>
          </p:cNvCxnSpPr>
          <p:nvPr/>
        </p:nvCxnSpPr>
        <p:spPr>
          <a:xfrm rot="16200000" flipV="1">
            <a:off x="1790700" y="2400300"/>
            <a:ext cx="76200" cy="304800"/>
          </a:xfrm>
          <a:prstGeom prst="bentConnector2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1676400" y="2362200"/>
            <a:ext cx="0" cy="152400"/>
          </a:xfrm>
          <a:prstGeom prst="line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685800" y="2590800"/>
            <a:ext cx="533400" cy="3048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PLL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676400" y="2590800"/>
            <a:ext cx="609600" cy="304800"/>
          </a:xfrm>
          <a:prstGeom prst="roundRect">
            <a:avLst/>
          </a:prstGeom>
          <a:solidFill>
            <a:srgbClr val="00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Rclk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6289381" y="1303188"/>
            <a:ext cx="2789771" cy="678012"/>
            <a:chOff x="6289381" y="1303188"/>
            <a:chExt cx="2789771" cy="678012"/>
          </a:xfrm>
        </p:grpSpPr>
        <p:sp>
          <p:nvSpPr>
            <p:cNvPr id="28" name="Rectangle 27"/>
            <p:cNvSpPr/>
            <p:nvPr/>
          </p:nvSpPr>
          <p:spPr>
            <a:xfrm>
              <a:off x="6400800" y="1676400"/>
              <a:ext cx="2590800" cy="304800"/>
            </a:xfrm>
            <a:prstGeom prst="rect">
              <a:avLst/>
            </a:prstGeom>
            <a:gradFill flip="none" rotWithShape="1">
              <a:gsLst>
                <a:gs pos="0">
                  <a:srgbClr val="66FFCC"/>
                </a:gs>
                <a:gs pos="33000">
                  <a:srgbClr val="D3F39F"/>
                </a:gs>
                <a:gs pos="65000">
                  <a:srgbClr val="F0DCA2"/>
                </a:gs>
                <a:gs pos="100000">
                  <a:srgbClr val="FF0000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0000FF"/>
                  </a:solidFill>
                </a:rPr>
                <a:t>temperature</a:t>
              </a:r>
              <a:endParaRPr lang="en-US" b="1" dirty="0">
                <a:solidFill>
                  <a:srgbClr val="0000FF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289381" y="1304809"/>
              <a:ext cx="6238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25</a:t>
              </a:r>
              <a:r>
                <a:rPr lang="en-GB" baseline="42000" dirty="0" smtClean="0"/>
                <a:t>o</a:t>
              </a:r>
              <a:r>
                <a:rPr lang="en-GB" dirty="0" smtClean="0"/>
                <a:t>C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338244" y="1305128"/>
              <a:ext cx="7409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125</a:t>
              </a:r>
              <a:r>
                <a:rPr lang="en-GB" baseline="42000" dirty="0" smtClean="0"/>
                <a:t>o</a:t>
              </a:r>
              <a:r>
                <a:rPr lang="en-GB" dirty="0" smtClean="0"/>
                <a:t>C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377111" y="1303188"/>
              <a:ext cx="6238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7</a:t>
              </a:r>
              <a:r>
                <a:rPr lang="en-GB" dirty="0" smtClean="0"/>
                <a:t>5</a:t>
              </a:r>
              <a:r>
                <a:rPr lang="en-GB" baseline="42000" dirty="0" smtClean="0"/>
                <a:t>o</a:t>
              </a:r>
              <a:r>
                <a:rPr lang="en-GB" dirty="0" smtClean="0"/>
                <a:t>C</a:t>
              </a:r>
              <a:endParaRPr lang="en-US" dirty="0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2890618" y="1017657"/>
            <a:ext cx="15824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/>
              <a:t>SPICE models</a:t>
            </a:r>
            <a:br>
              <a:rPr lang="en-GB" sz="2000" dirty="0" smtClean="0"/>
            </a:br>
            <a:r>
              <a:rPr lang="en-GB" sz="2000" dirty="0" smtClean="0"/>
              <a:t>(65nm)</a:t>
            </a:r>
            <a:endParaRPr lang="en-US" sz="20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000"/>
            <a:ext cx="9144000" cy="3657599"/>
          </a:xfrm>
          <a:prstGeom prst="rect">
            <a:avLst/>
          </a:prstGeom>
        </p:spPr>
      </p:pic>
      <p:sp>
        <p:nvSpPr>
          <p:cNvPr id="51" name="TextBox 50"/>
          <p:cNvSpPr txBox="1"/>
          <p:nvPr/>
        </p:nvSpPr>
        <p:spPr>
          <a:xfrm rot="-1740000">
            <a:off x="4291355" y="3670242"/>
            <a:ext cx="974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00FF"/>
                </a:solidFill>
              </a:rPr>
              <a:t>s</a:t>
            </a:r>
            <a:r>
              <a:rPr lang="en-GB" b="1" dirty="0" smtClean="0">
                <a:solidFill>
                  <a:srgbClr val="0000FF"/>
                </a:solidFill>
              </a:rPr>
              <a:t>low die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 rot="-1560000">
            <a:off x="5153628" y="4332110"/>
            <a:ext cx="1165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8000"/>
                </a:solidFill>
              </a:rPr>
              <a:t>typical die</a:t>
            </a:r>
            <a:endParaRPr lang="en-US" b="1" dirty="0">
              <a:solidFill>
                <a:srgbClr val="008000"/>
              </a:solidFill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3006689" y="3474378"/>
            <a:ext cx="1001089" cy="956897"/>
            <a:chOff x="2885111" y="3474378"/>
            <a:chExt cx="1001089" cy="956897"/>
          </a:xfrm>
        </p:grpSpPr>
        <p:sp>
          <p:nvSpPr>
            <p:cNvPr id="53" name="Left Brace 52"/>
            <p:cNvSpPr/>
            <p:nvPr/>
          </p:nvSpPr>
          <p:spPr>
            <a:xfrm>
              <a:off x="3694416" y="3474378"/>
              <a:ext cx="191784" cy="896080"/>
            </a:xfrm>
            <a:prstGeom prst="leftBrace">
              <a:avLst>
                <a:gd name="adj1" fmla="val 23731"/>
                <a:gd name="adj2" fmla="val 50000"/>
              </a:avLst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885111" y="3723389"/>
              <a:ext cx="95571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2000" b="1" dirty="0" smtClean="0">
                  <a:solidFill>
                    <a:srgbClr val="0000FF"/>
                  </a:solidFill>
                </a:rPr>
                <a:t>-20%</a:t>
              </a:r>
              <a:br>
                <a:rPr lang="en-GB" sz="2000" b="1" dirty="0" smtClean="0">
                  <a:solidFill>
                    <a:srgbClr val="0000FF"/>
                  </a:solidFill>
                </a:rPr>
              </a:br>
              <a:r>
                <a:rPr lang="en-GB" sz="2000" b="1" dirty="0" smtClean="0">
                  <a:solidFill>
                    <a:srgbClr val="0000FF"/>
                  </a:solidFill>
                </a:rPr>
                <a:t>(1.07V)</a:t>
              </a:r>
              <a:endParaRPr lang="en-US" sz="2000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1929830" y="3474377"/>
            <a:ext cx="1041970" cy="1935823"/>
            <a:chOff x="2006030" y="3474377"/>
            <a:chExt cx="1041970" cy="1935823"/>
          </a:xfrm>
        </p:grpSpPr>
        <p:sp>
          <p:nvSpPr>
            <p:cNvPr id="55" name="Left Brace 54"/>
            <p:cNvSpPr/>
            <p:nvPr/>
          </p:nvSpPr>
          <p:spPr>
            <a:xfrm>
              <a:off x="2821759" y="3474377"/>
              <a:ext cx="226241" cy="1935823"/>
            </a:xfrm>
            <a:prstGeom prst="leftBrace">
              <a:avLst>
                <a:gd name="adj1" fmla="val 23731"/>
                <a:gd name="adj2" fmla="val 50000"/>
              </a:avLst>
            </a:prstGeom>
            <a:ln w="1905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006030" y="4248090"/>
              <a:ext cx="95571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2000" b="1" dirty="0" smtClean="0">
                  <a:solidFill>
                    <a:srgbClr val="008000"/>
                  </a:solidFill>
                </a:rPr>
                <a:t>-42%</a:t>
              </a:r>
              <a:br>
                <a:rPr lang="en-GB" sz="2000" b="1" dirty="0" smtClean="0">
                  <a:solidFill>
                    <a:srgbClr val="008000"/>
                  </a:solidFill>
                </a:rPr>
              </a:br>
              <a:r>
                <a:rPr lang="en-GB" sz="2000" b="1" dirty="0" smtClean="0">
                  <a:solidFill>
                    <a:srgbClr val="008000"/>
                  </a:solidFill>
                </a:rPr>
                <a:t>(0.91V)</a:t>
              </a:r>
              <a:endParaRPr lang="en-US" sz="2000" b="1" dirty="0">
                <a:solidFill>
                  <a:srgbClr val="008000"/>
                </a:solidFill>
              </a:endParaRPr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829891" y="5322956"/>
            <a:ext cx="2333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 dirty="0" smtClean="0"/>
              <a:t>Energy reduction</a:t>
            </a:r>
            <a:br>
              <a:rPr lang="en-GB" sz="2000" b="1" dirty="0" smtClean="0"/>
            </a:br>
            <a:r>
              <a:rPr lang="en-GB" sz="2000" b="1" dirty="0" smtClean="0"/>
              <a:t>(@</a:t>
            </a:r>
            <a:r>
              <a:rPr lang="en-GB" sz="2000" b="1" dirty="0" err="1" smtClean="0"/>
              <a:t>iso</a:t>
            </a:r>
            <a:r>
              <a:rPr lang="en-GB" sz="2000" b="1" dirty="0" smtClean="0"/>
              <a:t>-performance)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448171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 44"/>
          <p:cNvSpPr/>
          <p:nvPr/>
        </p:nvSpPr>
        <p:spPr>
          <a:xfrm>
            <a:off x="840728" y="1408436"/>
            <a:ext cx="7319534" cy="2270832"/>
          </a:xfrm>
          <a:custGeom>
            <a:avLst/>
            <a:gdLst>
              <a:gd name="connsiteX0" fmla="*/ 0 w 7319534"/>
              <a:gd name="connsiteY0" fmla="*/ 2270832 h 2270832"/>
              <a:gd name="connsiteX1" fmla="*/ 914400 w 7319534"/>
              <a:gd name="connsiteY1" fmla="*/ 2140823 h 2270832"/>
              <a:gd name="connsiteX2" fmla="*/ 1833134 w 7319534"/>
              <a:gd name="connsiteY2" fmla="*/ 1928474 h 2270832"/>
              <a:gd name="connsiteX3" fmla="*/ 2751867 w 7319534"/>
              <a:gd name="connsiteY3" fmla="*/ 1885137 h 2270832"/>
              <a:gd name="connsiteX4" fmla="*/ 3670601 w 7319534"/>
              <a:gd name="connsiteY4" fmla="*/ 1694457 h 2270832"/>
              <a:gd name="connsiteX5" fmla="*/ 4086631 w 7319534"/>
              <a:gd name="connsiteY5" fmla="*/ 1607784 h 2270832"/>
              <a:gd name="connsiteX6" fmla="*/ 4125634 w 7319534"/>
              <a:gd name="connsiteY6" fmla="*/ 1594783 h 2270832"/>
              <a:gd name="connsiteX7" fmla="*/ 4576334 w 7319534"/>
              <a:gd name="connsiteY7" fmla="*/ 1456106 h 2270832"/>
              <a:gd name="connsiteX8" fmla="*/ 4940360 w 7319534"/>
              <a:gd name="connsiteY8" fmla="*/ 1360766 h 2270832"/>
              <a:gd name="connsiteX9" fmla="*/ 5495067 w 7319534"/>
              <a:gd name="connsiteY9" fmla="*/ 1074745 h 2270832"/>
              <a:gd name="connsiteX10" fmla="*/ 6409467 w 7319534"/>
              <a:gd name="connsiteY10" fmla="*/ 849395 h 2270832"/>
              <a:gd name="connsiteX11" fmla="*/ 7319534 w 7319534"/>
              <a:gd name="connsiteY11" fmla="*/ 264353 h 2270832"/>
              <a:gd name="connsiteX12" fmla="*/ 7319534 w 7319534"/>
              <a:gd name="connsiteY12" fmla="*/ 0 h 2270832"/>
              <a:gd name="connsiteX13" fmla="*/ 6409467 w 7319534"/>
              <a:gd name="connsiteY13" fmla="*/ 589376 h 2270832"/>
              <a:gd name="connsiteX14" fmla="*/ 5490734 w 7319534"/>
              <a:gd name="connsiteY14" fmla="*/ 845062 h 2270832"/>
              <a:gd name="connsiteX15" fmla="*/ 4580667 w 7319534"/>
              <a:gd name="connsiteY15" fmla="*/ 1265426 h 2270832"/>
              <a:gd name="connsiteX16" fmla="*/ 2734533 w 7319534"/>
              <a:gd name="connsiteY16" fmla="*/ 1690123 h 2270832"/>
              <a:gd name="connsiteX17" fmla="*/ 1824466 w 7319534"/>
              <a:gd name="connsiteY17" fmla="*/ 1785464 h 2270832"/>
              <a:gd name="connsiteX18" fmla="*/ 905733 w 7319534"/>
              <a:gd name="connsiteY18" fmla="*/ 2015147 h 2270832"/>
              <a:gd name="connsiteX19" fmla="*/ 4334 w 7319534"/>
              <a:gd name="connsiteY19" fmla="*/ 2166825 h 2270832"/>
              <a:gd name="connsiteX20" fmla="*/ 0 w 7319534"/>
              <a:gd name="connsiteY20" fmla="*/ 2270832 h 2270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319534" h="2270832">
                <a:moveTo>
                  <a:pt x="0" y="2270832"/>
                </a:moveTo>
                <a:lnTo>
                  <a:pt x="914400" y="2140823"/>
                </a:lnTo>
                <a:lnTo>
                  <a:pt x="1833134" y="1928474"/>
                </a:lnTo>
                <a:lnTo>
                  <a:pt x="2751867" y="1885137"/>
                </a:lnTo>
                <a:lnTo>
                  <a:pt x="3670601" y="1694457"/>
                </a:lnTo>
                <a:lnTo>
                  <a:pt x="4086631" y="1607784"/>
                </a:lnTo>
                <a:lnTo>
                  <a:pt x="4125634" y="1594783"/>
                </a:lnTo>
                <a:lnTo>
                  <a:pt x="4576334" y="1456106"/>
                </a:lnTo>
                <a:lnTo>
                  <a:pt x="4940360" y="1360766"/>
                </a:lnTo>
                <a:lnTo>
                  <a:pt x="5495067" y="1074745"/>
                </a:lnTo>
                <a:lnTo>
                  <a:pt x="6409467" y="849395"/>
                </a:lnTo>
                <a:lnTo>
                  <a:pt x="7319534" y="264353"/>
                </a:lnTo>
                <a:lnTo>
                  <a:pt x="7319534" y="0"/>
                </a:lnTo>
                <a:lnTo>
                  <a:pt x="6409467" y="589376"/>
                </a:lnTo>
                <a:lnTo>
                  <a:pt x="5490734" y="845062"/>
                </a:lnTo>
                <a:lnTo>
                  <a:pt x="4580667" y="1265426"/>
                </a:lnTo>
                <a:lnTo>
                  <a:pt x="2734533" y="1690123"/>
                </a:lnTo>
                <a:lnTo>
                  <a:pt x="1824466" y="1785464"/>
                </a:lnTo>
                <a:lnTo>
                  <a:pt x="905733" y="2015147"/>
                </a:lnTo>
                <a:lnTo>
                  <a:pt x="4334" y="2166825"/>
                </a:lnTo>
                <a:lnTo>
                  <a:pt x="0" y="2270832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861415" y="1388318"/>
            <a:ext cx="7293481" cy="2100376"/>
          </a:xfrm>
          <a:custGeom>
            <a:avLst/>
            <a:gdLst>
              <a:gd name="connsiteX0" fmla="*/ 0 w 7332134"/>
              <a:gd name="connsiteY0" fmla="*/ 2015067 h 2015067"/>
              <a:gd name="connsiteX1" fmla="*/ 931334 w 7332134"/>
              <a:gd name="connsiteY1" fmla="*/ 1905000 h 2015067"/>
              <a:gd name="connsiteX2" fmla="*/ 1845734 w 7332134"/>
              <a:gd name="connsiteY2" fmla="*/ 1701800 h 2015067"/>
              <a:gd name="connsiteX3" fmla="*/ 2760134 w 7332134"/>
              <a:gd name="connsiteY3" fmla="*/ 1600200 h 2015067"/>
              <a:gd name="connsiteX4" fmla="*/ 3674534 w 7332134"/>
              <a:gd name="connsiteY4" fmla="*/ 1430867 h 2015067"/>
              <a:gd name="connsiteX5" fmla="*/ 4588934 w 7332134"/>
              <a:gd name="connsiteY5" fmla="*/ 1151467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45734 w 7332134"/>
              <a:gd name="connsiteY2" fmla="*/ 1701800 h 2015067"/>
              <a:gd name="connsiteX3" fmla="*/ 2760134 w 7332134"/>
              <a:gd name="connsiteY3" fmla="*/ 1600200 h 2015067"/>
              <a:gd name="connsiteX4" fmla="*/ 3674534 w 7332134"/>
              <a:gd name="connsiteY4" fmla="*/ 1430867 h 2015067"/>
              <a:gd name="connsiteX5" fmla="*/ 4588934 w 7332134"/>
              <a:gd name="connsiteY5" fmla="*/ 1151467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60134 w 7332134"/>
              <a:gd name="connsiteY3" fmla="*/ 1600200 h 2015067"/>
              <a:gd name="connsiteX4" fmla="*/ 3674534 w 7332134"/>
              <a:gd name="connsiteY4" fmla="*/ 1430867 h 2015067"/>
              <a:gd name="connsiteX5" fmla="*/ 4588934 w 7332134"/>
              <a:gd name="connsiteY5" fmla="*/ 1151467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48182 w 7332134"/>
              <a:gd name="connsiteY3" fmla="*/ 1558364 h 2015067"/>
              <a:gd name="connsiteX4" fmla="*/ 3674534 w 7332134"/>
              <a:gd name="connsiteY4" fmla="*/ 1430867 h 2015067"/>
              <a:gd name="connsiteX5" fmla="*/ 4588934 w 7332134"/>
              <a:gd name="connsiteY5" fmla="*/ 1151467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48182 w 7332134"/>
              <a:gd name="connsiteY3" fmla="*/ 1558364 h 2015067"/>
              <a:gd name="connsiteX4" fmla="*/ 3674534 w 7332134"/>
              <a:gd name="connsiteY4" fmla="*/ 1430867 h 2015067"/>
              <a:gd name="connsiteX5" fmla="*/ 4588934 w 7332134"/>
              <a:gd name="connsiteY5" fmla="*/ 1193302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48182 w 7332134"/>
              <a:gd name="connsiteY3" fmla="*/ 1558364 h 2015067"/>
              <a:gd name="connsiteX4" fmla="*/ 3674534 w 7332134"/>
              <a:gd name="connsiteY4" fmla="*/ 1430867 h 2015067"/>
              <a:gd name="connsiteX5" fmla="*/ 4588934 w 7332134"/>
              <a:gd name="connsiteY5" fmla="*/ 1193302 h 2015067"/>
              <a:gd name="connsiteX6" fmla="*/ 5494867 w 7332134"/>
              <a:gd name="connsiteY6" fmla="*/ 869078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48182 w 7332134"/>
              <a:gd name="connsiteY3" fmla="*/ 1558364 h 2015067"/>
              <a:gd name="connsiteX4" fmla="*/ 3674534 w 7332134"/>
              <a:gd name="connsiteY4" fmla="*/ 1430867 h 2015067"/>
              <a:gd name="connsiteX5" fmla="*/ 4588934 w 7332134"/>
              <a:gd name="connsiteY5" fmla="*/ 1193302 h 2015067"/>
              <a:gd name="connsiteX6" fmla="*/ 5494867 w 7332134"/>
              <a:gd name="connsiteY6" fmla="*/ 869078 h 2015067"/>
              <a:gd name="connsiteX7" fmla="*/ 6405781 w 7332134"/>
              <a:gd name="connsiteY7" fmla="*/ 589679 h 2015067"/>
              <a:gd name="connsiteX8" fmla="*/ 7332134 w 7332134"/>
              <a:gd name="connsiteY8" fmla="*/ 0 h 2015067"/>
              <a:gd name="connsiteX0" fmla="*/ 0 w 7326158"/>
              <a:gd name="connsiteY0" fmla="*/ 2044949 h 2044949"/>
              <a:gd name="connsiteX1" fmla="*/ 919381 w 7326158"/>
              <a:gd name="connsiteY1" fmla="*/ 1964764 h 2044949"/>
              <a:gd name="connsiteX2" fmla="*/ 1839758 w 7326158"/>
              <a:gd name="connsiteY2" fmla="*/ 1713752 h 2044949"/>
              <a:gd name="connsiteX3" fmla="*/ 2748182 w 7326158"/>
              <a:gd name="connsiteY3" fmla="*/ 1588246 h 2044949"/>
              <a:gd name="connsiteX4" fmla="*/ 3674534 w 7326158"/>
              <a:gd name="connsiteY4" fmla="*/ 1460749 h 2044949"/>
              <a:gd name="connsiteX5" fmla="*/ 4588934 w 7326158"/>
              <a:gd name="connsiteY5" fmla="*/ 1223184 h 2044949"/>
              <a:gd name="connsiteX6" fmla="*/ 5494867 w 7326158"/>
              <a:gd name="connsiteY6" fmla="*/ 89896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  <a:gd name="connsiteX0" fmla="*/ 0 w 7326158"/>
              <a:gd name="connsiteY0" fmla="*/ 2044949 h 2044949"/>
              <a:gd name="connsiteX1" fmla="*/ 919381 w 7326158"/>
              <a:gd name="connsiteY1" fmla="*/ 1934882 h 2044949"/>
              <a:gd name="connsiteX2" fmla="*/ 1839758 w 7326158"/>
              <a:gd name="connsiteY2" fmla="*/ 1713752 h 2044949"/>
              <a:gd name="connsiteX3" fmla="*/ 2748182 w 7326158"/>
              <a:gd name="connsiteY3" fmla="*/ 1588246 h 2044949"/>
              <a:gd name="connsiteX4" fmla="*/ 3674534 w 7326158"/>
              <a:gd name="connsiteY4" fmla="*/ 1460749 h 2044949"/>
              <a:gd name="connsiteX5" fmla="*/ 4588934 w 7326158"/>
              <a:gd name="connsiteY5" fmla="*/ 1223184 h 2044949"/>
              <a:gd name="connsiteX6" fmla="*/ 5494867 w 7326158"/>
              <a:gd name="connsiteY6" fmla="*/ 89896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  <a:gd name="connsiteX0" fmla="*/ 0 w 7326158"/>
              <a:gd name="connsiteY0" fmla="*/ 2044949 h 2044949"/>
              <a:gd name="connsiteX1" fmla="*/ 919381 w 7326158"/>
              <a:gd name="connsiteY1" fmla="*/ 1934882 h 2044949"/>
              <a:gd name="connsiteX2" fmla="*/ 1833781 w 7326158"/>
              <a:gd name="connsiteY2" fmla="*/ 1749611 h 2044949"/>
              <a:gd name="connsiteX3" fmla="*/ 2748182 w 7326158"/>
              <a:gd name="connsiteY3" fmla="*/ 1588246 h 2044949"/>
              <a:gd name="connsiteX4" fmla="*/ 3674534 w 7326158"/>
              <a:gd name="connsiteY4" fmla="*/ 1460749 h 2044949"/>
              <a:gd name="connsiteX5" fmla="*/ 4588934 w 7326158"/>
              <a:gd name="connsiteY5" fmla="*/ 1223184 h 2044949"/>
              <a:gd name="connsiteX6" fmla="*/ 5494867 w 7326158"/>
              <a:gd name="connsiteY6" fmla="*/ 89896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  <a:gd name="connsiteX0" fmla="*/ 0 w 7326158"/>
              <a:gd name="connsiteY0" fmla="*/ 2044949 h 2044949"/>
              <a:gd name="connsiteX1" fmla="*/ 919381 w 7326158"/>
              <a:gd name="connsiteY1" fmla="*/ 1934882 h 2044949"/>
              <a:gd name="connsiteX2" fmla="*/ 1833781 w 7326158"/>
              <a:gd name="connsiteY2" fmla="*/ 1749611 h 2044949"/>
              <a:gd name="connsiteX3" fmla="*/ 2742205 w 7326158"/>
              <a:gd name="connsiteY3" fmla="*/ 1636058 h 2044949"/>
              <a:gd name="connsiteX4" fmla="*/ 3674534 w 7326158"/>
              <a:gd name="connsiteY4" fmla="*/ 1460749 h 2044949"/>
              <a:gd name="connsiteX5" fmla="*/ 4588934 w 7326158"/>
              <a:gd name="connsiteY5" fmla="*/ 1223184 h 2044949"/>
              <a:gd name="connsiteX6" fmla="*/ 5494867 w 7326158"/>
              <a:gd name="connsiteY6" fmla="*/ 89896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  <a:gd name="connsiteX0" fmla="*/ 0 w 7326158"/>
              <a:gd name="connsiteY0" fmla="*/ 2044949 h 2044949"/>
              <a:gd name="connsiteX1" fmla="*/ 919381 w 7326158"/>
              <a:gd name="connsiteY1" fmla="*/ 1934882 h 2044949"/>
              <a:gd name="connsiteX2" fmla="*/ 1833781 w 7326158"/>
              <a:gd name="connsiteY2" fmla="*/ 1749611 h 2044949"/>
              <a:gd name="connsiteX3" fmla="*/ 2742205 w 7326158"/>
              <a:gd name="connsiteY3" fmla="*/ 1636058 h 2044949"/>
              <a:gd name="connsiteX4" fmla="*/ 3662581 w 7326158"/>
              <a:gd name="connsiteY4" fmla="*/ 1442820 h 2044949"/>
              <a:gd name="connsiteX5" fmla="*/ 4588934 w 7326158"/>
              <a:gd name="connsiteY5" fmla="*/ 1223184 h 2044949"/>
              <a:gd name="connsiteX6" fmla="*/ 5494867 w 7326158"/>
              <a:gd name="connsiteY6" fmla="*/ 89896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  <a:gd name="connsiteX0" fmla="*/ 0 w 7326158"/>
              <a:gd name="connsiteY0" fmla="*/ 2044949 h 2044949"/>
              <a:gd name="connsiteX1" fmla="*/ 919381 w 7326158"/>
              <a:gd name="connsiteY1" fmla="*/ 1934882 h 2044949"/>
              <a:gd name="connsiteX2" fmla="*/ 1833781 w 7326158"/>
              <a:gd name="connsiteY2" fmla="*/ 1749611 h 2044949"/>
              <a:gd name="connsiteX3" fmla="*/ 2742205 w 7326158"/>
              <a:gd name="connsiteY3" fmla="*/ 1636058 h 2044949"/>
              <a:gd name="connsiteX4" fmla="*/ 3662581 w 7326158"/>
              <a:gd name="connsiteY4" fmla="*/ 1442820 h 2044949"/>
              <a:gd name="connsiteX5" fmla="*/ 4571005 w 7326158"/>
              <a:gd name="connsiteY5" fmla="*/ 1253066 h 2044949"/>
              <a:gd name="connsiteX6" fmla="*/ 5494867 w 7326158"/>
              <a:gd name="connsiteY6" fmla="*/ 89896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  <a:gd name="connsiteX0" fmla="*/ 0 w 7326158"/>
              <a:gd name="connsiteY0" fmla="*/ 2044949 h 2044949"/>
              <a:gd name="connsiteX1" fmla="*/ 919381 w 7326158"/>
              <a:gd name="connsiteY1" fmla="*/ 1934882 h 2044949"/>
              <a:gd name="connsiteX2" fmla="*/ 1833781 w 7326158"/>
              <a:gd name="connsiteY2" fmla="*/ 1749611 h 2044949"/>
              <a:gd name="connsiteX3" fmla="*/ 2742205 w 7326158"/>
              <a:gd name="connsiteY3" fmla="*/ 1636058 h 2044949"/>
              <a:gd name="connsiteX4" fmla="*/ 3662581 w 7326158"/>
              <a:gd name="connsiteY4" fmla="*/ 1442820 h 2044949"/>
              <a:gd name="connsiteX5" fmla="*/ 4571005 w 7326158"/>
              <a:gd name="connsiteY5" fmla="*/ 1253066 h 2044949"/>
              <a:gd name="connsiteX6" fmla="*/ 5476938 w 7326158"/>
              <a:gd name="connsiteY6" fmla="*/ 88103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  <a:gd name="connsiteX0" fmla="*/ 0 w 7326158"/>
              <a:gd name="connsiteY0" fmla="*/ 2044949 h 2044949"/>
              <a:gd name="connsiteX1" fmla="*/ 919381 w 7326158"/>
              <a:gd name="connsiteY1" fmla="*/ 1934882 h 2044949"/>
              <a:gd name="connsiteX2" fmla="*/ 1833781 w 7326158"/>
              <a:gd name="connsiteY2" fmla="*/ 1749611 h 2044949"/>
              <a:gd name="connsiteX3" fmla="*/ 2742205 w 7326158"/>
              <a:gd name="connsiteY3" fmla="*/ 1636058 h 2044949"/>
              <a:gd name="connsiteX4" fmla="*/ 3662581 w 7326158"/>
              <a:gd name="connsiteY4" fmla="*/ 1442820 h 2044949"/>
              <a:gd name="connsiteX5" fmla="*/ 4571005 w 7326158"/>
              <a:gd name="connsiteY5" fmla="*/ 1253066 h 2044949"/>
              <a:gd name="connsiteX6" fmla="*/ 5476938 w 7326158"/>
              <a:gd name="connsiteY6" fmla="*/ 881030 h 2044949"/>
              <a:gd name="connsiteX7" fmla="*/ 6405781 w 7326158"/>
              <a:gd name="connsiteY7" fmla="*/ 655420 h 2044949"/>
              <a:gd name="connsiteX8" fmla="*/ 7326158 w 7326158"/>
              <a:gd name="connsiteY8" fmla="*/ 0 h 2044949"/>
              <a:gd name="connsiteX0" fmla="*/ 0 w 7308229"/>
              <a:gd name="connsiteY0" fmla="*/ 1997138 h 1997138"/>
              <a:gd name="connsiteX1" fmla="*/ 919381 w 7308229"/>
              <a:gd name="connsiteY1" fmla="*/ 1887071 h 1997138"/>
              <a:gd name="connsiteX2" fmla="*/ 1833781 w 7308229"/>
              <a:gd name="connsiteY2" fmla="*/ 1701800 h 1997138"/>
              <a:gd name="connsiteX3" fmla="*/ 2742205 w 7308229"/>
              <a:gd name="connsiteY3" fmla="*/ 1588247 h 1997138"/>
              <a:gd name="connsiteX4" fmla="*/ 3662581 w 7308229"/>
              <a:gd name="connsiteY4" fmla="*/ 1395009 h 1997138"/>
              <a:gd name="connsiteX5" fmla="*/ 4571005 w 7308229"/>
              <a:gd name="connsiteY5" fmla="*/ 1205255 h 1997138"/>
              <a:gd name="connsiteX6" fmla="*/ 5476938 w 7308229"/>
              <a:gd name="connsiteY6" fmla="*/ 833219 h 1997138"/>
              <a:gd name="connsiteX7" fmla="*/ 6405781 w 7308229"/>
              <a:gd name="connsiteY7" fmla="*/ 607609 h 1997138"/>
              <a:gd name="connsiteX8" fmla="*/ 7308229 w 7308229"/>
              <a:gd name="connsiteY8" fmla="*/ 0 h 1997138"/>
              <a:gd name="connsiteX0" fmla="*/ 0 w 7300855"/>
              <a:gd name="connsiteY0" fmla="*/ 2056131 h 2056131"/>
              <a:gd name="connsiteX1" fmla="*/ 912007 w 7300855"/>
              <a:gd name="connsiteY1" fmla="*/ 1887071 h 2056131"/>
              <a:gd name="connsiteX2" fmla="*/ 1826407 w 7300855"/>
              <a:gd name="connsiteY2" fmla="*/ 1701800 h 2056131"/>
              <a:gd name="connsiteX3" fmla="*/ 2734831 w 7300855"/>
              <a:gd name="connsiteY3" fmla="*/ 1588247 h 2056131"/>
              <a:gd name="connsiteX4" fmla="*/ 3655207 w 7300855"/>
              <a:gd name="connsiteY4" fmla="*/ 1395009 h 2056131"/>
              <a:gd name="connsiteX5" fmla="*/ 4563631 w 7300855"/>
              <a:gd name="connsiteY5" fmla="*/ 1205255 h 2056131"/>
              <a:gd name="connsiteX6" fmla="*/ 5469564 w 7300855"/>
              <a:gd name="connsiteY6" fmla="*/ 833219 h 2056131"/>
              <a:gd name="connsiteX7" fmla="*/ 6398407 w 7300855"/>
              <a:gd name="connsiteY7" fmla="*/ 607609 h 2056131"/>
              <a:gd name="connsiteX8" fmla="*/ 7300855 w 7300855"/>
              <a:gd name="connsiteY8" fmla="*/ 0 h 2056131"/>
              <a:gd name="connsiteX0" fmla="*/ 0 w 7300855"/>
              <a:gd name="connsiteY0" fmla="*/ 2056131 h 2056131"/>
              <a:gd name="connsiteX1" fmla="*/ 912007 w 7300855"/>
              <a:gd name="connsiteY1" fmla="*/ 1931316 h 2056131"/>
              <a:gd name="connsiteX2" fmla="*/ 1826407 w 7300855"/>
              <a:gd name="connsiteY2" fmla="*/ 1701800 h 2056131"/>
              <a:gd name="connsiteX3" fmla="*/ 2734831 w 7300855"/>
              <a:gd name="connsiteY3" fmla="*/ 1588247 h 2056131"/>
              <a:gd name="connsiteX4" fmla="*/ 3655207 w 7300855"/>
              <a:gd name="connsiteY4" fmla="*/ 1395009 h 2056131"/>
              <a:gd name="connsiteX5" fmla="*/ 4563631 w 7300855"/>
              <a:gd name="connsiteY5" fmla="*/ 1205255 h 2056131"/>
              <a:gd name="connsiteX6" fmla="*/ 5469564 w 7300855"/>
              <a:gd name="connsiteY6" fmla="*/ 833219 h 2056131"/>
              <a:gd name="connsiteX7" fmla="*/ 6398407 w 7300855"/>
              <a:gd name="connsiteY7" fmla="*/ 607609 h 2056131"/>
              <a:gd name="connsiteX8" fmla="*/ 7300855 w 7300855"/>
              <a:gd name="connsiteY8" fmla="*/ 0 h 2056131"/>
              <a:gd name="connsiteX0" fmla="*/ 0 w 7300855"/>
              <a:gd name="connsiteY0" fmla="*/ 2056131 h 2056131"/>
              <a:gd name="connsiteX1" fmla="*/ 912007 w 7300855"/>
              <a:gd name="connsiteY1" fmla="*/ 1931316 h 2056131"/>
              <a:gd name="connsiteX2" fmla="*/ 1826407 w 7300855"/>
              <a:gd name="connsiteY2" fmla="*/ 1701800 h 2056131"/>
              <a:gd name="connsiteX3" fmla="*/ 2727457 w 7300855"/>
              <a:gd name="connsiteY3" fmla="*/ 1632492 h 2056131"/>
              <a:gd name="connsiteX4" fmla="*/ 3655207 w 7300855"/>
              <a:gd name="connsiteY4" fmla="*/ 1395009 h 2056131"/>
              <a:gd name="connsiteX5" fmla="*/ 4563631 w 7300855"/>
              <a:gd name="connsiteY5" fmla="*/ 1205255 h 2056131"/>
              <a:gd name="connsiteX6" fmla="*/ 5469564 w 7300855"/>
              <a:gd name="connsiteY6" fmla="*/ 833219 h 2056131"/>
              <a:gd name="connsiteX7" fmla="*/ 6398407 w 7300855"/>
              <a:gd name="connsiteY7" fmla="*/ 607609 h 2056131"/>
              <a:gd name="connsiteX8" fmla="*/ 7300855 w 7300855"/>
              <a:gd name="connsiteY8" fmla="*/ 0 h 2056131"/>
              <a:gd name="connsiteX0" fmla="*/ 0 w 7293481"/>
              <a:gd name="connsiteY0" fmla="*/ 2100376 h 2100376"/>
              <a:gd name="connsiteX1" fmla="*/ 904633 w 7293481"/>
              <a:gd name="connsiteY1" fmla="*/ 1931316 h 2100376"/>
              <a:gd name="connsiteX2" fmla="*/ 1819033 w 7293481"/>
              <a:gd name="connsiteY2" fmla="*/ 1701800 h 2100376"/>
              <a:gd name="connsiteX3" fmla="*/ 2720083 w 7293481"/>
              <a:gd name="connsiteY3" fmla="*/ 1632492 h 2100376"/>
              <a:gd name="connsiteX4" fmla="*/ 3647833 w 7293481"/>
              <a:gd name="connsiteY4" fmla="*/ 1395009 h 2100376"/>
              <a:gd name="connsiteX5" fmla="*/ 4556257 w 7293481"/>
              <a:gd name="connsiteY5" fmla="*/ 1205255 h 2100376"/>
              <a:gd name="connsiteX6" fmla="*/ 5462190 w 7293481"/>
              <a:gd name="connsiteY6" fmla="*/ 833219 h 2100376"/>
              <a:gd name="connsiteX7" fmla="*/ 6391033 w 7293481"/>
              <a:gd name="connsiteY7" fmla="*/ 607609 h 2100376"/>
              <a:gd name="connsiteX8" fmla="*/ 7293481 w 7293481"/>
              <a:gd name="connsiteY8" fmla="*/ 0 h 2100376"/>
              <a:gd name="connsiteX0" fmla="*/ 0 w 7293481"/>
              <a:gd name="connsiteY0" fmla="*/ 2100376 h 2100376"/>
              <a:gd name="connsiteX1" fmla="*/ 904633 w 7293481"/>
              <a:gd name="connsiteY1" fmla="*/ 1931316 h 2100376"/>
              <a:gd name="connsiteX2" fmla="*/ 1819033 w 7293481"/>
              <a:gd name="connsiteY2" fmla="*/ 1701800 h 2100376"/>
              <a:gd name="connsiteX3" fmla="*/ 2720083 w 7293481"/>
              <a:gd name="connsiteY3" fmla="*/ 1632492 h 2100376"/>
              <a:gd name="connsiteX4" fmla="*/ 3647833 w 7293481"/>
              <a:gd name="connsiteY4" fmla="*/ 1395009 h 2100376"/>
              <a:gd name="connsiteX5" fmla="*/ 4556257 w 7293481"/>
              <a:gd name="connsiteY5" fmla="*/ 1256874 h 2100376"/>
              <a:gd name="connsiteX6" fmla="*/ 5462190 w 7293481"/>
              <a:gd name="connsiteY6" fmla="*/ 833219 h 2100376"/>
              <a:gd name="connsiteX7" fmla="*/ 6391033 w 7293481"/>
              <a:gd name="connsiteY7" fmla="*/ 607609 h 2100376"/>
              <a:gd name="connsiteX8" fmla="*/ 7293481 w 7293481"/>
              <a:gd name="connsiteY8" fmla="*/ 0 h 2100376"/>
              <a:gd name="connsiteX0" fmla="*/ 0 w 7293481"/>
              <a:gd name="connsiteY0" fmla="*/ 2100376 h 2100376"/>
              <a:gd name="connsiteX1" fmla="*/ 904633 w 7293481"/>
              <a:gd name="connsiteY1" fmla="*/ 1931316 h 2100376"/>
              <a:gd name="connsiteX2" fmla="*/ 1819033 w 7293481"/>
              <a:gd name="connsiteY2" fmla="*/ 1701800 h 2100376"/>
              <a:gd name="connsiteX3" fmla="*/ 2720083 w 7293481"/>
              <a:gd name="connsiteY3" fmla="*/ 1632492 h 2100376"/>
              <a:gd name="connsiteX4" fmla="*/ 3647833 w 7293481"/>
              <a:gd name="connsiteY4" fmla="*/ 1424506 h 2100376"/>
              <a:gd name="connsiteX5" fmla="*/ 4556257 w 7293481"/>
              <a:gd name="connsiteY5" fmla="*/ 1256874 h 2100376"/>
              <a:gd name="connsiteX6" fmla="*/ 5462190 w 7293481"/>
              <a:gd name="connsiteY6" fmla="*/ 833219 h 2100376"/>
              <a:gd name="connsiteX7" fmla="*/ 6391033 w 7293481"/>
              <a:gd name="connsiteY7" fmla="*/ 607609 h 2100376"/>
              <a:gd name="connsiteX8" fmla="*/ 7293481 w 7293481"/>
              <a:gd name="connsiteY8" fmla="*/ 0 h 2100376"/>
              <a:gd name="connsiteX0" fmla="*/ 0 w 7293481"/>
              <a:gd name="connsiteY0" fmla="*/ 2100376 h 2100376"/>
              <a:gd name="connsiteX1" fmla="*/ 904633 w 7293481"/>
              <a:gd name="connsiteY1" fmla="*/ 1931316 h 2100376"/>
              <a:gd name="connsiteX2" fmla="*/ 1819033 w 7293481"/>
              <a:gd name="connsiteY2" fmla="*/ 1716549 h 2100376"/>
              <a:gd name="connsiteX3" fmla="*/ 2720083 w 7293481"/>
              <a:gd name="connsiteY3" fmla="*/ 1632492 h 2100376"/>
              <a:gd name="connsiteX4" fmla="*/ 3647833 w 7293481"/>
              <a:gd name="connsiteY4" fmla="*/ 1424506 h 2100376"/>
              <a:gd name="connsiteX5" fmla="*/ 4556257 w 7293481"/>
              <a:gd name="connsiteY5" fmla="*/ 1256874 h 2100376"/>
              <a:gd name="connsiteX6" fmla="*/ 5462190 w 7293481"/>
              <a:gd name="connsiteY6" fmla="*/ 833219 h 2100376"/>
              <a:gd name="connsiteX7" fmla="*/ 6391033 w 7293481"/>
              <a:gd name="connsiteY7" fmla="*/ 607609 h 2100376"/>
              <a:gd name="connsiteX8" fmla="*/ 7293481 w 7293481"/>
              <a:gd name="connsiteY8" fmla="*/ 0 h 2100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293481" h="2100376">
                <a:moveTo>
                  <a:pt x="0" y="2100376"/>
                </a:moveTo>
                <a:lnTo>
                  <a:pt x="904633" y="1931316"/>
                </a:lnTo>
                <a:lnTo>
                  <a:pt x="1819033" y="1716549"/>
                </a:lnTo>
                <a:lnTo>
                  <a:pt x="2720083" y="1632492"/>
                </a:lnTo>
                <a:lnTo>
                  <a:pt x="3647833" y="1424506"/>
                </a:lnTo>
                <a:lnTo>
                  <a:pt x="4556257" y="1256874"/>
                </a:lnTo>
                <a:lnTo>
                  <a:pt x="5462190" y="833219"/>
                </a:lnTo>
                <a:lnTo>
                  <a:pt x="6391033" y="607609"/>
                </a:lnTo>
                <a:lnTo>
                  <a:pt x="7293481" y="0"/>
                </a:lnTo>
              </a:path>
            </a:pathLst>
          </a:custGeom>
          <a:noFill/>
          <a:ln w="5715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6"/>
          <p:cNvCxnSpPr/>
          <p:nvPr/>
        </p:nvCxnSpPr>
        <p:spPr>
          <a:xfrm flipH="1">
            <a:off x="838200" y="1433898"/>
            <a:ext cx="732366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Synthesis of the Ring oscillator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Reactive Clocks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ICCD 2015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DBB7-7A62-4124-B426-8AEACD37B99E}" type="slidenum">
              <a:rPr lang="es-ES" smtClean="0"/>
              <a:pPr/>
              <a:t>23</a:t>
            </a:fld>
            <a:endParaRPr lang="es-ES"/>
          </a:p>
        </p:txBody>
      </p:sp>
      <p:cxnSp>
        <p:nvCxnSpPr>
          <p:cNvPr id="10" name="Straight Connector 9"/>
          <p:cNvCxnSpPr/>
          <p:nvPr/>
        </p:nvCxnSpPr>
        <p:spPr>
          <a:xfrm>
            <a:off x="846667" y="914400"/>
            <a:ext cx="0" cy="39624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846667" y="4876800"/>
            <a:ext cx="73152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 13"/>
          <p:cNvSpPr/>
          <p:nvPr/>
        </p:nvSpPr>
        <p:spPr>
          <a:xfrm>
            <a:off x="838200" y="1713753"/>
            <a:ext cx="7332134" cy="2015067"/>
          </a:xfrm>
          <a:custGeom>
            <a:avLst/>
            <a:gdLst>
              <a:gd name="connsiteX0" fmla="*/ 0 w 7332134"/>
              <a:gd name="connsiteY0" fmla="*/ 2015067 h 2015067"/>
              <a:gd name="connsiteX1" fmla="*/ 931334 w 7332134"/>
              <a:gd name="connsiteY1" fmla="*/ 1905000 h 2015067"/>
              <a:gd name="connsiteX2" fmla="*/ 1845734 w 7332134"/>
              <a:gd name="connsiteY2" fmla="*/ 1701800 h 2015067"/>
              <a:gd name="connsiteX3" fmla="*/ 2760134 w 7332134"/>
              <a:gd name="connsiteY3" fmla="*/ 1600200 h 2015067"/>
              <a:gd name="connsiteX4" fmla="*/ 3674534 w 7332134"/>
              <a:gd name="connsiteY4" fmla="*/ 1430867 h 2015067"/>
              <a:gd name="connsiteX5" fmla="*/ 4588934 w 7332134"/>
              <a:gd name="connsiteY5" fmla="*/ 1151467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32134" h="2015067">
                <a:moveTo>
                  <a:pt x="0" y="2015067"/>
                </a:moveTo>
                <a:lnTo>
                  <a:pt x="931334" y="1905000"/>
                </a:lnTo>
                <a:lnTo>
                  <a:pt x="1845734" y="1701800"/>
                </a:lnTo>
                <a:lnTo>
                  <a:pt x="2760134" y="1600200"/>
                </a:lnTo>
                <a:lnTo>
                  <a:pt x="3674534" y="1430867"/>
                </a:lnTo>
                <a:lnTo>
                  <a:pt x="4588934" y="1151467"/>
                </a:lnTo>
                <a:lnTo>
                  <a:pt x="5494867" y="922867"/>
                </a:lnTo>
                <a:lnTo>
                  <a:pt x="6417734" y="541867"/>
                </a:lnTo>
                <a:lnTo>
                  <a:pt x="7332134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761067" y="914400"/>
            <a:ext cx="0" cy="39624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675467" y="914400"/>
            <a:ext cx="0" cy="39624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589867" y="914400"/>
            <a:ext cx="0" cy="39624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504267" y="914400"/>
            <a:ext cx="0" cy="39624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418667" y="914400"/>
            <a:ext cx="0" cy="39624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333067" y="914400"/>
            <a:ext cx="0" cy="39624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247467" y="914400"/>
            <a:ext cx="0" cy="39624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8161867" y="914400"/>
            <a:ext cx="0" cy="39624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reeform 24"/>
          <p:cNvSpPr/>
          <p:nvPr/>
        </p:nvSpPr>
        <p:spPr>
          <a:xfrm>
            <a:off x="846667" y="1722220"/>
            <a:ext cx="7326158" cy="2044949"/>
          </a:xfrm>
          <a:custGeom>
            <a:avLst/>
            <a:gdLst>
              <a:gd name="connsiteX0" fmla="*/ 0 w 7332134"/>
              <a:gd name="connsiteY0" fmla="*/ 2015067 h 2015067"/>
              <a:gd name="connsiteX1" fmla="*/ 931334 w 7332134"/>
              <a:gd name="connsiteY1" fmla="*/ 1905000 h 2015067"/>
              <a:gd name="connsiteX2" fmla="*/ 1845734 w 7332134"/>
              <a:gd name="connsiteY2" fmla="*/ 1701800 h 2015067"/>
              <a:gd name="connsiteX3" fmla="*/ 2760134 w 7332134"/>
              <a:gd name="connsiteY3" fmla="*/ 1600200 h 2015067"/>
              <a:gd name="connsiteX4" fmla="*/ 3674534 w 7332134"/>
              <a:gd name="connsiteY4" fmla="*/ 1430867 h 2015067"/>
              <a:gd name="connsiteX5" fmla="*/ 4588934 w 7332134"/>
              <a:gd name="connsiteY5" fmla="*/ 1151467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45734 w 7332134"/>
              <a:gd name="connsiteY2" fmla="*/ 1701800 h 2015067"/>
              <a:gd name="connsiteX3" fmla="*/ 2760134 w 7332134"/>
              <a:gd name="connsiteY3" fmla="*/ 1600200 h 2015067"/>
              <a:gd name="connsiteX4" fmla="*/ 3674534 w 7332134"/>
              <a:gd name="connsiteY4" fmla="*/ 1430867 h 2015067"/>
              <a:gd name="connsiteX5" fmla="*/ 4588934 w 7332134"/>
              <a:gd name="connsiteY5" fmla="*/ 1151467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60134 w 7332134"/>
              <a:gd name="connsiteY3" fmla="*/ 1600200 h 2015067"/>
              <a:gd name="connsiteX4" fmla="*/ 3674534 w 7332134"/>
              <a:gd name="connsiteY4" fmla="*/ 1430867 h 2015067"/>
              <a:gd name="connsiteX5" fmla="*/ 4588934 w 7332134"/>
              <a:gd name="connsiteY5" fmla="*/ 1151467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48182 w 7332134"/>
              <a:gd name="connsiteY3" fmla="*/ 1558364 h 2015067"/>
              <a:gd name="connsiteX4" fmla="*/ 3674534 w 7332134"/>
              <a:gd name="connsiteY4" fmla="*/ 1430867 h 2015067"/>
              <a:gd name="connsiteX5" fmla="*/ 4588934 w 7332134"/>
              <a:gd name="connsiteY5" fmla="*/ 1151467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48182 w 7332134"/>
              <a:gd name="connsiteY3" fmla="*/ 1558364 h 2015067"/>
              <a:gd name="connsiteX4" fmla="*/ 3674534 w 7332134"/>
              <a:gd name="connsiteY4" fmla="*/ 1430867 h 2015067"/>
              <a:gd name="connsiteX5" fmla="*/ 4588934 w 7332134"/>
              <a:gd name="connsiteY5" fmla="*/ 1193302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48182 w 7332134"/>
              <a:gd name="connsiteY3" fmla="*/ 1558364 h 2015067"/>
              <a:gd name="connsiteX4" fmla="*/ 3674534 w 7332134"/>
              <a:gd name="connsiteY4" fmla="*/ 1430867 h 2015067"/>
              <a:gd name="connsiteX5" fmla="*/ 4588934 w 7332134"/>
              <a:gd name="connsiteY5" fmla="*/ 1193302 h 2015067"/>
              <a:gd name="connsiteX6" fmla="*/ 5494867 w 7332134"/>
              <a:gd name="connsiteY6" fmla="*/ 869078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48182 w 7332134"/>
              <a:gd name="connsiteY3" fmla="*/ 1558364 h 2015067"/>
              <a:gd name="connsiteX4" fmla="*/ 3674534 w 7332134"/>
              <a:gd name="connsiteY4" fmla="*/ 1430867 h 2015067"/>
              <a:gd name="connsiteX5" fmla="*/ 4588934 w 7332134"/>
              <a:gd name="connsiteY5" fmla="*/ 1193302 h 2015067"/>
              <a:gd name="connsiteX6" fmla="*/ 5494867 w 7332134"/>
              <a:gd name="connsiteY6" fmla="*/ 869078 h 2015067"/>
              <a:gd name="connsiteX7" fmla="*/ 6405781 w 7332134"/>
              <a:gd name="connsiteY7" fmla="*/ 589679 h 2015067"/>
              <a:gd name="connsiteX8" fmla="*/ 7332134 w 7332134"/>
              <a:gd name="connsiteY8" fmla="*/ 0 h 2015067"/>
              <a:gd name="connsiteX0" fmla="*/ 0 w 7326158"/>
              <a:gd name="connsiteY0" fmla="*/ 2044949 h 2044949"/>
              <a:gd name="connsiteX1" fmla="*/ 919381 w 7326158"/>
              <a:gd name="connsiteY1" fmla="*/ 1964764 h 2044949"/>
              <a:gd name="connsiteX2" fmla="*/ 1839758 w 7326158"/>
              <a:gd name="connsiteY2" fmla="*/ 1713752 h 2044949"/>
              <a:gd name="connsiteX3" fmla="*/ 2748182 w 7326158"/>
              <a:gd name="connsiteY3" fmla="*/ 1588246 h 2044949"/>
              <a:gd name="connsiteX4" fmla="*/ 3674534 w 7326158"/>
              <a:gd name="connsiteY4" fmla="*/ 1460749 h 2044949"/>
              <a:gd name="connsiteX5" fmla="*/ 4588934 w 7326158"/>
              <a:gd name="connsiteY5" fmla="*/ 1223184 h 2044949"/>
              <a:gd name="connsiteX6" fmla="*/ 5494867 w 7326158"/>
              <a:gd name="connsiteY6" fmla="*/ 89896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26158" h="2044949">
                <a:moveTo>
                  <a:pt x="0" y="2044949"/>
                </a:moveTo>
                <a:lnTo>
                  <a:pt x="919381" y="1964764"/>
                </a:lnTo>
                <a:lnTo>
                  <a:pt x="1839758" y="1713752"/>
                </a:lnTo>
                <a:lnTo>
                  <a:pt x="2748182" y="1588246"/>
                </a:lnTo>
                <a:lnTo>
                  <a:pt x="3674534" y="1460749"/>
                </a:lnTo>
                <a:lnTo>
                  <a:pt x="4588934" y="1223184"/>
                </a:lnTo>
                <a:lnTo>
                  <a:pt x="5494867" y="898960"/>
                </a:lnTo>
                <a:lnTo>
                  <a:pt x="6405781" y="619561"/>
                </a:lnTo>
                <a:lnTo>
                  <a:pt x="7326158" y="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855133" y="1779503"/>
            <a:ext cx="7308229" cy="1997138"/>
          </a:xfrm>
          <a:custGeom>
            <a:avLst/>
            <a:gdLst>
              <a:gd name="connsiteX0" fmla="*/ 0 w 7332134"/>
              <a:gd name="connsiteY0" fmla="*/ 2015067 h 2015067"/>
              <a:gd name="connsiteX1" fmla="*/ 931334 w 7332134"/>
              <a:gd name="connsiteY1" fmla="*/ 1905000 h 2015067"/>
              <a:gd name="connsiteX2" fmla="*/ 1845734 w 7332134"/>
              <a:gd name="connsiteY2" fmla="*/ 1701800 h 2015067"/>
              <a:gd name="connsiteX3" fmla="*/ 2760134 w 7332134"/>
              <a:gd name="connsiteY3" fmla="*/ 1600200 h 2015067"/>
              <a:gd name="connsiteX4" fmla="*/ 3674534 w 7332134"/>
              <a:gd name="connsiteY4" fmla="*/ 1430867 h 2015067"/>
              <a:gd name="connsiteX5" fmla="*/ 4588934 w 7332134"/>
              <a:gd name="connsiteY5" fmla="*/ 1151467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45734 w 7332134"/>
              <a:gd name="connsiteY2" fmla="*/ 1701800 h 2015067"/>
              <a:gd name="connsiteX3" fmla="*/ 2760134 w 7332134"/>
              <a:gd name="connsiteY3" fmla="*/ 1600200 h 2015067"/>
              <a:gd name="connsiteX4" fmla="*/ 3674534 w 7332134"/>
              <a:gd name="connsiteY4" fmla="*/ 1430867 h 2015067"/>
              <a:gd name="connsiteX5" fmla="*/ 4588934 w 7332134"/>
              <a:gd name="connsiteY5" fmla="*/ 1151467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60134 w 7332134"/>
              <a:gd name="connsiteY3" fmla="*/ 1600200 h 2015067"/>
              <a:gd name="connsiteX4" fmla="*/ 3674534 w 7332134"/>
              <a:gd name="connsiteY4" fmla="*/ 1430867 h 2015067"/>
              <a:gd name="connsiteX5" fmla="*/ 4588934 w 7332134"/>
              <a:gd name="connsiteY5" fmla="*/ 1151467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48182 w 7332134"/>
              <a:gd name="connsiteY3" fmla="*/ 1558364 h 2015067"/>
              <a:gd name="connsiteX4" fmla="*/ 3674534 w 7332134"/>
              <a:gd name="connsiteY4" fmla="*/ 1430867 h 2015067"/>
              <a:gd name="connsiteX5" fmla="*/ 4588934 w 7332134"/>
              <a:gd name="connsiteY5" fmla="*/ 1151467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48182 w 7332134"/>
              <a:gd name="connsiteY3" fmla="*/ 1558364 h 2015067"/>
              <a:gd name="connsiteX4" fmla="*/ 3674534 w 7332134"/>
              <a:gd name="connsiteY4" fmla="*/ 1430867 h 2015067"/>
              <a:gd name="connsiteX5" fmla="*/ 4588934 w 7332134"/>
              <a:gd name="connsiteY5" fmla="*/ 1193302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48182 w 7332134"/>
              <a:gd name="connsiteY3" fmla="*/ 1558364 h 2015067"/>
              <a:gd name="connsiteX4" fmla="*/ 3674534 w 7332134"/>
              <a:gd name="connsiteY4" fmla="*/ 1430867 h 2015067"/>
              <a:gd name="connsiteX5" fmla="*/ 4588934 w 7332134"/>
              <a:gd name="connsiteY5" fmla="*/ 1193302 h 2015067"/>
              <a:gd name="connsiteX6" fmla="*/ 5494867 w 7332134"/>
              <a:gd name="connsiteY6" fmla="*/ 869078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48182 w 7332134"/>
              <a:gd name="connsiteY3" fmla="*/ 1558364 h 2015067"/>
              <a:gd name="connsiteX4" fmla="*/ 3674534 w 7332134"/>
              <a:gd name="connsiteY4" fmla="*/ 1430867 h 2015067"/>
              <a:gd name="connsiteX5" fmla="*/ 4588934 w 7332134"/>
              <a:gd name="connsiteY5" fmla="*/ 1193302 h 2015067"/>
              <a:gd name="connsiteX6" fmla="*/ 5494867 w 7332134"/>
              <a:gd name="connsiteY6" fmla="*/ 869078 h 2015067"/>
              <a:gd name="connsiteX7" fmla="*/ 6405781 w 7332134"/>
              <a:gd name="connsiteY7" fmla="*/ 589679 h 2015067"/>
              <a:gd name="connsiteX8" fmla="*/ 7332134 w 7332134"/>
              <a:gd name="connsiteY8" fmla="*/ 0 h 2015067"/>
              <a:gd name="connsiteX0" fmla="*/ 0 w 7326158"/>
              <a:gd name="connsiteY0" fmla="*/ 2044949 h 2044949"/>
              <a:gd name="connsiteX1" fmla="*/ 919381 w 7326158"/>
              <a:gd name="connsiteY1" fmla="*/ 1964764 h 2044949"/>
              <a:gd name="connsiteX2" fmla="*/ 1839758 w 7326158"/>
              <a:gd name="connsiteY2" fmla="*/ 1713752 h 2044949"/>
              <a:gd name="connsiteX3" fmla="*/ 2748182 w 7326158"/>
              <a:gd name="connsiteY3" fmla="*/ 1588246 h 2044949"/>
              <a:gd name="connsiteX4" fmla="*/ 3674534 w 7326158"/>
              <a:gd name="connsiteY4" fmla="*/ 1460749 h 2044949"/>
              <a:gd name="connsiteX5" fmla="*/ 4588934 w 7326158"/>
              <a:gd name="connsiteY5" fmla="*/ 1223184 h 2044949"/>
              <a:gd name="connsiteX6" fmla="*/ 5494867 w 7326158"/>
              <a:gd name="connsiteY6" fmla="*/ 89896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  <a:gd name="connsiteX0" fmla="*/ 0 w 7326158"/>
              <a:gd name="connsiteY0" fmla="*/ 2044949 h 2044949"/>
              <a:gd name="connsiteX1" fmla="*/ 919381 w 7326158"/>
              <a:gd name="connsiteY1" fmla="*/ 1934882 h 2044949"/>
              <a:gd name="connsiteX2" fmla="*/ 1839758 w 7326158"/>
              <a:gd name="connsiteY2" fmla="*/ 1713752 h 2044949"/>
              <a:gd name="connsiteX3" fmla="*/ 2748182 w 7326158"/>
              <a:gd name="connsiteY3" fmla="*/ 1588246 h 2044949"/>
              <a:gd name="connsiteX4" fmla="*/ 3674534 w 7326158"/>
              <a:gd name="connsiteY4" fmla="*/ 1460749 h 2044949"/>
              <a:gd name="connsiteX5" fmla="*/ 4588934 w 7326158"/>
              <a:gd name="connsiteY5" fmla="*/ 1223184 h 2044949"/>
              <a:gd name="connsiteX6" fmla="*/ 5494867 w 7326158"/>
              <a:gd name="connsiteY6" fmla="*/ 89896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  <a:gd name="connsiteX0" fmla="*/ 0 w 7326158"/>
              <a:gd name="connsiteY0" fmla="*/ 2044949 h 2044949"/>
              <a:gd name="connsiteX1" fmla="*/ 919381 w 7326158"/>
              <a:gd name="connsiteY1" fmla="*/ 1934882 h 2044949"/>
              <a:gd name="connsiteX2" fmla="*/ 1833781 w 7326158"/>
              <a:gd name="connsiteY2" fmla="*/ 1749611 h 2044949"/>
              <a:gd name="connsiteX3" fmla="*/ 2748182 w 7326158"/>
              <a:gd name="connsiteY3" fmla="*/ 1588246 h 2044949"/>
              <a:gd name="connsiteX4" fmla="*/ 3674534 w 7326158"/>
              <a:gd name="connsiteY4" fmla="*/ 1460749 h 2044949"/>
              <a:gd name="connsiteX5" fmla="*/ 4588934 w 7326158"/>
              <a:gd name="connsiteY5" fmla="*/ 1223184 h 2044949"/>
              <a:gd name="connsiteX6" fmla="*/ 5494867 w 7326158"/>
              <a:gd name="connsiteY6" fmla="*/ 89896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  <a:gd name="connsiteX0" fmla="*/ 0 w 7326158"/>
              <a:gd name="connsiteY0" fmla="*/ 2044949 h 2044949"/>
              <a:gd name="connsiteX1" fmla="*/ 919381 w 7326158"/>
              <a:gd name="connsiteY1" fmla="*/ 1934882 h 2044949"/>
              <a:gd name="connsiteX2" fmla="*/ 1833781 w 7326158"/>
              <a:gd name="connsiteY2" fmla="*/ 1749611 h 2044949"/>
              <a:gd name="connsiteX3" fmla="*/ 2742205 w 7326158"/>
              <a:gd name="connsiteY3" fmla="*/ 1636058 h 2044949"/>
              <a:gd name="connsiteX4" fmla="*/ 3674534 w 7326158"/>
              <a:gd name="connsiteY4" fmla="*/ 1460749 h 2044949"/>
              <a:gd name="connsiteX5" fmla="*/ 4588934 w 7326158"/>
              <a:gd name="connsiteY5" fmla="*/ 1223184 h 2044949"/>
              <a:gd name="connsiteX6" fmla="*/ 5494867 w 7326158"/>
              <a:gd name="connsiteY6" fmla="*/ 89896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  <a:gd name="connsiteX0" fmla="*/ 0 w 7326158"/>
              <a:gd name="connsiteY0" fmla="*/ 2044949 h 2044949"/>
              <a:gd name="connsiteX1" fmla="*/ 919381 w 7326158"/>
              <a:gd name="connsiteY1" fmla="*/ 1934882 h 2044949"/>
              <a:gd name="connsiteX2" fmla="*/ 1833781 w 7326158"/>
              <a:gd name="connsiteY2" fmla="*/ 1749611 h 2044949"/>
              <a:gd name="connsiteX3" fmla="*/ 2742205 w 7326158"/>
              <a:gd name="connsiteY3" fmla="*/ 1636058 h 2044949"/>
              <a:gd name="connsiteX4" fmla="*/ 3662581 w 7326158"/>
              <a:gd name="connsiteY4" fmla="*/ 1442820 h 2044949"/>
              <a:gd name="connsiteX5" fmla="*/ 4588934 w 7326158"/>
              <a:gd name="connsiteY5" fmla="*/ 1223184 h 2044949"/>
              <a:gd name="connsiteX6" fmla="*/ 5494867 w 7326158"/>
              <a:gd name="connsiteY6" fmla="*/ 89896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  <a:gd name="connsiteX0" fmla="*/ 0 w 7326158"/>
              <a:gd name="connsiteY0" fmla="*/ 2044949 h 2044949"/>
              <a:gd name="connsiteX1" fmla="*/ 919381 w 7326158"/>
              <a:gd name="connsiteY1" fmla="*/ 1934882 h 2044949"/>
              <a:gd name="connsiteX2" fmla="*/ 1833781 w 7326158"/>
              <a:gd name="connsiteY2" fmla="*/ 1749611 h 2044949"/>
              <a:gd name="connsiteX3" fmla="*/ 2742205 w 7326158"/>
              <a:gd name="connsiteY3" fmla="*/ 1636058 h 2044949"/>
              <a:gd name="connsiteX4" fmla="*/ 3662581 w 7326158"/>
              <a:gd name="connsiteY4" fmla="*/ 1442820 h 2044949"/>
              <a:gd name="connsiteX5" fmla="*/ 4571005 w 7326158"/>
              <a:gd name="connsiteY5" fmla="*/ 1253066 h 2044949"/>
              <a:gd name="connsiteX6" fmla="*/ 5494867 w 7326158"/>
              <a:gd name="connsiteY6" fmla="*/ 89896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  <a:gd name="connsiteX0" fmla="*/ 0 w 7326158"/>
              <a:gd name="connsiteY0" fmla="*/ 2044949 h 2044949"/>
              <a:gd name="connsiteX1" fmla="*/ 919381 w 7326158"/>
              <a:gd name="connsiteY1" fmla="*/ 1934882 h 2044949"/>
              <a:gd name="connsiteX2" fmla="*/ 1833781 w 7326158"/>
              <a:gd name="connsiteY2" fmla="*/ 1749611 h 2044949"/>
              <a:gd name="connsiteX3" fmla="*/ 2742205 w 7326158"/>
              <a:gd name="connsiteY3" fmla="*/ 1636058 h 2044949"/>
              <a:gd name="connsiteX4" fmla="*/ 3662581 w 7326158"/>
              <a:gd name="connsiteY4" fmla="*/ 1442820 h 2044949"/>
              <a:gd name="connsiteX5" fmla="*/ 4571005 w 7326158"/>
              <a:gd name="connsiteY5" fmla="*/ 1253066 h 2044949"/>
              <a:gd name="connsiteX6" fmla="*/ 5476938 w 7326158"/>
              <a:gd name="connsiteY6" fmla="*/ 88103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  <a:gd name="connsiteX0" fmla="*/ 0 w 7326158"/>
              <a:gd name="connsiteY0" fmla="*/ 2044949 h 2044949"/>
              <a:gd name="connsiteX1" fmla="*/ 919381 w 7326158"/>
              <a:gd name="connsiteY1" fmla="*/ 1934882 h 2044949"/>
              <a:gd name="connsiteX2" fmla="*/ 1833781 w 7326158"/>
              <a:gd name="connsiteY2" fmla="*/ 1749611 h 2044949"/>
              <a:gd name="connsiteX3" fmla="*/ 2742205 w 7326158"/>
              <a:gd name="connsiteY3" fmla="*/ 1636058 h 2044949"/>
              <a:gd name="connsiteX4" fmla="*/ 3662581 w 7326158"/>
              <a:gd name="connsiteY4" fmla="*/ 1442820 h 2044949"/>
              <a:gd name="connsiteX5" fmla="*/ 4571005 w 7326158"/>
              <a:gd name="connsiteY5" fmla="*/ 1253066 h 2044949"/>
              <a:gd name="connsiteX6" fmla="*/ 5476938 w 7326158"/>
              <a:gd name="connsiteY6" fmla="*/ 881030 h 2044949"/>
              <a:gd name="connsiteX7" fmla="*/ 6405781 w 7326158"/>
              <a:gd name="connsiteY7" fmla="*/ 655420 h 2044949"/>
              <a:gd name="connsiteX8" fmla="*/ 7326158 w 7326158"/>
              <a:gd name="connsiteY8" fmla="*/ 0 h 2044949"/>
              <a:gd name="connsiteX0" fmla="*/ 0 w 7308229"/>
              <a:gd name="connsiteY0" fmla="*/ 1997138 h 1997138"/>
              <a:gd name="connsiteX1" fmla="*/ 919381 w 7308229"/>
              <a:gd name="connsiteY1" fmla="*/ 1887071 h 1997138"/>
              <a:gd name="connsiteX2" fmla="*/ 1833781 w 7308229"/>
              <a:gd name="connsiteY2" fmla="*/ 1701800 h 1997138"/>
              <a:gd name="connsiteX3" fmla="*/ 2742205 w 7308229"/>
              <a:gd name="connsiteY3" fmla="*/ 1588247 h 1997138"/>
              <a:gd name="connsiteX4" fmla="*/ 3662581 w 7308229"/>
              <a:gd name="connsiteY4" fmla="*/ 1395009 h 1997138"/>
              <a:gd name="connsiteX5" fmla="*/ 4571005 w 7308229"/>
              <a:gd name="connsiteY5" fmla="*/ 1205255 h 1997138"/>
              <a:gd name="connsiteX6" fmla="*/ 5476938 w 7308229"/>
              <a:gd name="connsiteY6" fmla="*/ 833219 h 1997138"/>
              <a:gd name="connsiteX7" fmla="*/ 6405781 w 7308229"/>
              <a:gd name="connsiteY7" fmla="*/ 607609 h 1997138"/>
              <a:gd name="connsiteX8" fmla="*/ 7308229 w 7308229"/>
              <a:gd name="connsiteY8" fmla="*/ 0 h 1997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08229" h="1997138">
                <a:moveTo>
                  <a:pt x="0" y="1997138"/>
                </a:moveTo>
                <a:lnTo>
                  <a:pt x="919381" y="1887071"/>
                </a:lnTo>
                <a:lnTo>
                  <a:pt x="1833781" y="1701800"/>
                </a:lnTo>
                <a:lnTo>
                  <a:pt x="2742205" y="1588247"/>
                </a:lnTo>
                <a:lnTo>
                  <a:pt x="3662581" y="1395009"/>
                </a:lnTo>
                <a:lnTo>
                  <a:pt x="4571005" y="1205255"/>
                </a:lnTo>
                <a:lnTo>
                  <a:pt x="5476938" y="833219"/>
                </a:lnTo>
                <a:lnTo>
                  <a:pt x="6405781" y="607609"/>
                </a:lnTo>
                <a:lnTo>
                  <a:pt x="7308229" y="0"/>
                </a:lnTo>
              </a:path>
            </a:pathLst>
          </a:cu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853638" y="1676400"/>
            <a:ext cx="7308229" cy="2027020"/>
          </a:xfrm>
          <a:custGeom>
            <a:avLst/>
            <a:gdLst>
              <a:gd name="connsiteX0" fmla="*/ 0 w 7332134"/>
              <a:gd name="connsiteY0" fmla="*/ 2015067 h 2015067"/>
              <a:gd name="connsiteX1" fmla="*/ 931334 w 7332134"/>
              <a:gd name="connsiteY1" fmla="*/ 1905000 h 2015067"/>
              <a:gd name="connsiteX2" fmla="*/ 1845734 w 7332134"/>
              <a:gd name="connsiteY2" fmla="*/ 1701800 h 2015067"/>
              <a:gd name="connsiteX3" fmla="*/ 2760134 w 7332134"/>
              <a:gd name="connsiteY3" fmla="*/ 1600200 h 2015067"/>
              <a:gd name="connsiteX4" fmla="*/ 3674534 w 7332134"/>
              <a:gd name="connsiteY4" fmla="*/ 1430867 h 2015067"/>
              <a:gd name="connsiteX5" fmla="*/ 4588934 w 7332134"/>
              <a:gd name="connsiteY5" fmla="*/ 1151467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45734 w 7332134"/>
              <a:gd name="connsiteY2" fmla="*/ 1701800 h 2015067"/>
              <a:gd name="connsiteX3" fmla="*/ 2760134 w 7332134"/>
              <a:gd name="connsiteY3" fmla="*/ 1600200 h 2015067"/>
              <a:gd name="connsiteX4" fmla="*/ 3674534 w 7332134"/>
              <a:gd name="connsiteY4" fmla="*/ 1430867 h 2015067"/>
              <a:gd name="connsiteX5" fmla="*/ 4588934 w 7332134"/>
              <a:gd name="connsiteY5" fmla="*/ 1151467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60134 w 7332134"/>
              <a:gd name="connsiteY3" fmla="*/ 1600200 h 2015067"/>
              <a:gd name="connsiteX4" fmla="*/ 3674534 w 7332134"/>
              <a:gd name="connsiteY4" fmla="*/ 1430867 h 2015067"/>
              <a:gd name="connsiteX5" fmla="*/ 4588934 w 7332134"/>
              <a:gd name="connsiteY5" fmla="*/ 1151467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48182 w 7332134"/>
              <a:gd name="connsiteY3" fmla="*/ 1558364 h 2015067"/>
              <a:gd name="connsiteX4" fmla="*/ 3674534 w 7332134"/>
              <a:gd name="connsiteY4" fmla="*/ 1430867 h 2015067"/>
              <a:gd name="connsiteX5" fmla="*/ 4588934 w 7332134"/>
              <a:gd name="connsiteY5" fmla="*/ 1151467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48182 w 7332134"/>
              <a:gd name="connsiteY3" fmla="*/ 1558364 h 2015067"/>
              <a:gd name="connsiteX4" fmla="*/ 3674534 w 7332134"/>
              <a:gd name="connsiteY4" fmla="*/ 1430867 h 2015067"/>
              <a:gd name="connsiteX5" fmla="*/ 4588934 w 7332134"/>
              <a:gd name="connsiteY5" fmla="*/ 1193302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48182 w 7332134"/>
              <a:gd name="connsiteY3" fmla="*/ 1558364 h 2015067"/>
              <a:gd name="connsiteX4" fmla="*/ 3674534 w 7332134"/>
              <a:gd name="connsiteY4" fmla="*/ 1430867 h 2015067"/>
              <a:gd name="connsiteX5" fmla="*/ 4588934 w 7332134"/>
              <a:gd name="connsiteY5" fmla="*/ 1193302 h 2015067"/>
              <a:gd name="connsiteX6" fmla="*/ 5494867 w 7332134"/>
              <a:gd name="connsiteY6" fmla="*/ 869078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48182 w 7332134"/>
              <a:gd name="connsiteY3" fmla="*/ 1558364 h 2015067"/>
              <a:gd name="connsiteX4" fmla="*/ 3674534 w 7332134"/>
              <a:gd name="connsiteY4" fmla="*/ 1430867 h 2015067"/>
              <a:gd name="connsiteX5" fmla="*/ 4588934 w 7332134"/>
              <a:gd name="connsiteY5" fmla="*/ 1193302 h 2015067"/>
              <a:gd name="connsiteX6" fmla="*/ 5494867 w 7332134"/>
              <a:gd name="connsiteY6" fmla="*/ 869078 h 2015067"/>
              <a:gd name="connsiteX7" fmla="*/ 6405781 w 7332134"/>
              <a:gd name="connsiteY7" fmla="*/ 589679 h 2015067"/>
              <a:gd name="connsiteX8" fmla="*/ 7332134 w 7332134"/>
              <a:gd name="connsiteY8" fmla="*/ 0 h 2015067"/>
              <a:gd name="connsiteX0" fmla="*/ 0 w 7326158"/>
              <a:gd name="connsiteY0" fmla="*/ 2044949 h 2044949"/>
              <a:gd name="connsiteX1" fmla="*/ 919381 w 7326158"/>
              <a:gd name="connsiteY1" fmla="*/ 1964764 h 2044949"/>
              <a:gd name="connsiteX2" fmla="*/ 1839758 w 7326158"/>
              <a:gd name="connsiteY2" fmla="*/ 1713752 h 2044949"/>
              <a:gd name="connsiteX3" fmla="*/ 2748182 w 7326158"/>
              <a:gd name="connsiteY3" fmla="*/ 1588246 h 2044949"/>
              <a:gd name="connsiteX4" fmla="*/ 3674534 w 7326158"/>
              <a:gd name="connsiteY4" fmla="*/ 1460749 h 2044949"/>
              <a:gd name="connsiteX5" fmla="*/ 4588934 w 7326158"/>
              <a:gd name="connsiteY5" fmla="*/ 1223184 h 2044949"/>
              <a:gd name="connsiteX6" fmla="*/ 5494867 w 7326158"/>
              <a:gd name="connsiteY6" fmla="*/ 89896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  <a:gd name="connsiteX0" fmla="*/ 0 w 7326158"/>
              <a:gd name="connsiteY0" fmla="*/ 2044949 h 2044949"/>
              <a:gd name="connsiteX1" fmla="*/ 919381 w 7326158"/>
              <a:gd name="connsiteY1" fmla="*/ 1934882 h 2044949"/>
              <a:gd name="connsiteX2" fmla="*/ 1839758 w 7326158"/>
              <a:gd name="connsiteY2" fmla="*/ 1713752 h 2044949"/>
              <a:gd name="connsiteX3" fmla="*/ 2748182 w 7326158"/>
              <a:gd name="connsiteY3" fmla="*/ 1588246 h 2044949"/>
              <a:gd name="connsiteX4" fmla="*/ 3674534 w 7326158"/>
              <a:gd name="connsiteY4" fmla="*/ 1460749 h 2044949"/>
              <a:gd name="connsiteX5" fmla="*/ 4588934 w 7326158"/>
              <a:gd name="connsiteY5" fmla="*/ 1223184 h 2044949"/>
              <a:gd name="connsiteX6" fmla="*/ 5494867 w 7326158"/>
              <a:gd name="connsiteY6" fmla="*/ 89896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  <a:gd name="connsiteX0" fmla="*/ 0 w 7326158"/>
              <a:gd name="connsiteY0" fmla="*/ 2044949 h 2044949"/>
              <a:gd name="connsiteX1" fmla="*/ 919381 w 7326158"/>
              <a:gd name="connsiteY1" fmla="*/ 1934882 h 2044949"/>
              <a:gd name="connsiteX2" fmla="*/ 1833781 w 7326158"/>
              <a:gd name="connsiteY2" fmla="*/ 1749611 h 2044949"/>
              <a:gd name="connsiteX3" fmla="*/ 2748182 w 7326158"/>
              <a:gd name="connsiteY3" fmla="*/ 1588246 h 2044949"/>
              <a:gd name="connsiteX4" fmla="*/ 3674534 w 7326158"/>
              <a:gd name="connsiteY4" fmla="*/ 1460749 h 2044949"/>
              <a:gd name="connsiteX5" fmla="*/ 4588934 w 7326158"/>
              <a:gd name="connsiteY5" fmla="*/ 1223184 h 2044949"/>
              <a:gd name="connsiteX6" fmla="*/ 5494867 w 7326158"/>
              <a:gd name="connsiteY6" fmla="*/ 89896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  <a:gd name="connsiteX0" fmla="*/ 0 w 7326158"/>
              <a:gd name="connsiteY0" fmla="*/ 2044949 h 2044949"/>
              <a:gd name="connsiteX1" fmla="*/ 919381 w 7326158"/>
              <a:gd name="connsiteY1" fmla="*/ 1934882 h 2044949"/>
              <a:gd name="connsiteX2" fmla="*/ 1833781 w 7326158"/>
              <a:gd name="connsiteY2" fmla="*/ 1749611 h 2044949"/>
              <a:gd name="connsiteX3" fmla="*/ 2742205 w 7326158"/>
              <a:gd name="connsiteY3" fmla="*/ 1636058 h 2044949"/>
              <a:gd name="connsiteX4" fmla="*/ 3674534 w 7326158"/>
              <a:gd name="connsiteY4" fmla="*/ 1460749 h 2044949"/>
              <a:gd name="connsiteX5" fmla="*/ 4588934 w 7326158"/>
              <a:gd name="connsiteY5" fmla="*/ 1223184 h 2044949"/>
              <a:gd name="connsiteX6" fmla="*/ 5494867 w 7326158"/>
              <a:gd name="connsiteY6" fmla="*/ 89896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  <a:gd name="connsiteX0" fmla="*/ 0 w 7326158"/>
              <a:gd name="connsiteY0" fmla="*/ 2044949 h 2044949"/>
              <a:gd name="connsiteX1" fmla="*/ 919381 w 7326158"/>
              <a:gd name="connsiteY1" fmla="*/ 1934882 h 2044949"/>
              <a:gd name="connsiteX2" fmla="*/ 1833781 w 7326158"/>
              <a:gd name="connsiteY2" fmla="*/ 1749611 h 2044949"/>
              <a:gd name="connsiteX3" fmla="*/ 2742205 w 7326158"/>
              <a:gd name="connsiteY3" fmla="*/ 1636058 h 2044949"/>
              <a:gd name="connsiteX4" fmla="*/ 3662581 w 7326158"/>
              <a:gd name="connsiteY4" fmla="*/ 1442820 h 2044949"/>
              <a:gd name="connsiteX5" fmla="*/ 4588934 w 7326158"/>
              <a:gd name="connsiteY5" fmla="*/ 1223184 h 2044949"/>
              <a:gd name="connsiteX6" fmla="*/ 5494867 w 7326158"/>
              <a:gd name="connsiteY6" fmla="*/ 89896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  <a:gd name="connsiteX0" fmla="*/ 0 w 7326158"/>
              <a:gd name="connsiteY0" fmla="*/ 2044949 h 2044949"/>
              <a:gd name="connsiteX1" fmla="*/ 919381 w 7326158"/>
              <a:gd name="connsiteY1" fmla="*/ 1934882 h 2044949"/>
              <a:gd name="connsiteX2" fmla="*/ 1833781 w 7326158"/>
              <a:gd name="connsiteY2" fmla="*/ 1749611 h 2044949"/>
              <a:gd name="connsiteX3" fmla="*/ 2742205 w 7326158"/>
              <a:gd name="connsiteY3" fmla="*/ 1636058 h 2044949"/>
              <a:gd name="connsiteX4" fmla="*/ 3662581 w 7326158"/>
              <a:gd name="connsiteY4" fmla="*/ 1442820 h 2044949"/>
              <a:gd name="connsiteX5" fmla="*/ 4571005 w 7326158"/>
              <a:gd name="connsiteY5" fmla="*/ 1253066 h 2044949"/>
              <a:gd name="connsiteX6" fmla="*/ 5494867 w 7326158"/>
              <a:gd name="connsiteY6" fmla="*/ 89896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  <a:gd name="connsiteX0" fmla="*/ 0 w 7326158"/>
              <a:gd name="connsiteY0" fmla="*/ 2044949 h 2044949"/>
              <a:gd name="connsiteX1" fmla="*/ 919381 w 7326158"/>
              <a:gd name="connsiteY1" fmla="*/ 1934882 h 2044949"/>
              <a:gd name="connsiteX2" fmla="*/ 1833781 w 7326158"/>
              <a:gd name="connsiteY2" fmla="*/ 1749611 h 2044949"/>
              <a:gd name="connsiteX3" fmla="*/ 2742205 w 7326158"/>
              <a:gd name="connsiteY3" fmla="*/ 1636058 h 2044949"/>
              <a:gd name="connsiteX4" fmla="*/ 3662581 w 7326158"/>
              <a:gd name="connsiteY4" fmla="*/ 1442820 h 2044949"/>
              <a:gd name="connsiteX5" fmla="*/ 4571005 w 7326158"/>
              <a:gd name="connsiteY5" fmla="*/ 1253066 h 2044949"/>
              <a:gd name="connsiteX6" fmla="*/ 5476938 w 7326158"/>
              <a:gd name="connsiteY6" fmla="*/ 88103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  <a:gd name="connsiteX0" fmla="*/ 0 w 7326158"/>
              <a:gd name="connsiteY0" fmla="*/ 2044949 h 2044949"/>
              <a:gd name="connsiteX1" fmla="*/ 919381 w 7326158"/>
              <a:gd name="connsiteY1" fmla="*/ 1934882 h 2044949"/>
              <a:gd name="connsiteX2" fmla="*/ 1833781 w 7326158"/>
              <a:gd name="connsiteY2" fmla="*/ 1749611 h 2044949"/>
              <a:gd name="connsiteX3" fmla="*/ 2742205 w 7326158"/>
              <a:gd name="connsiteY3" fmla="*/ 1636058 h 2044949"/>
              <a:gd name="connsiteX4" fmla="*/ 3662581 w 7326158"/>
              <a:gd name="connsiteY4" fmla="*/ 1442820 h 2044949"/>
              <a:gd name="connsiteX5" fmla="*/ 4571005 w 7326158"/>
              <a:gd name="connsiteY5" fmla="*/ 1253066 h 2044949"/>
              <a:gd name="connsiteX6" fmla="*/ 5476938 w 7326158"/>
              <a:gd name="connsiteY6" fmla="*/ 881030 h 2044949"/>
              <a:gd name="connsiteX7" fmla="*/ 6405781 w 7326158"/>
              <a:gd name="connsiteY7" fmla="*/ 655420 h 2044949"/>
              <a:gd name="connsiteX8" fmla="*/ 7326158 w 7326158"/>
              <a:gd name="connsiteY8" fmla="*/ 0 h 2044949"/>
              <a:gd name="connsiteX0" fmla="*/ 0 w 7308229"/>
              <a:gd name="connsiteY0" fmla="*/ 1997138 h 1997138"/>
              <a:gd name="connsiteX1" fmla="*/ 919381 w 7308229"/>
              <a:gd name="connsiteY1" fmla="*/ 1887071 h 1997138"/>
              <a:gd name="connsiteX2" fmla="*/ 1833781 w 7308229"/>
              <a:gd name="connsiteY2" fmla="*/ 1701800 h 1997138"/>
              <a:gd name="connsiteX3" fmla="*/ 2742205 w 7308229"/>
              <a:gd name="connsiteY3" fmla="*/ 1588247 h 1997138"/>
              <a:gd name="connsiteX4" fmla="*/ 3662581 w 7308229"/>
              <a:gd name="connsiteY4" fmla="*/ 1395009 h 1997138"/>
              <a:gd name="connsiteX5" fmla="*/ 4571005 w 7308229"/>
              <a:gd name="connsiteY5" fmla="*/ 1205255 h 1997138"/>
              <a:gd name="connsiteX6" fmla="*/ 5476938 w 7308229"/>
              <a:gd name="connsiteY6" fmla="*/ 833219 h 1997138"/>
              <a:gd name="connsiteX7" fmla="*/ 6405781 w 7308229"/>
              <a:gd name="connsiteY7" fmla="*/ 607609 h 1997138"/>
              <a:gd name="connsiteX8" fmla="*/ 7308229 w 7308229"/>
              <a:gd name="connsiteY8" fmla="*/ 0 h 1997138"/>
              <a:gd name="connsiteX0" fmla="*/ 0 w 7308229"/>
              <a:gd name="connsiteY0" fmla="*/ 1997138 h 1997138"/>
              <a:gd name="connsiteX1" fmla="*/ 919381 w 7308229"/>
              <a:gd name="connsiteY1" fmla="*/ 1851212 h 1997138"/>
              <a:gd name="connsiteX2" fmla="*/ 1833781 w 7308229"/>
              <a:gd name="connsiteY2" fmla="*/ 1701800 h 1997138"/>
              <a:gd name="connsiteX3" fmla="*/ 2742205 w 7308229"/>
              <a:gd name="connsiteY3" fmla="*/ 1588247 h 1997138"/>
              <a:gd name="connsiteX4" fmla="*/ 3662581 w 7308229"/>
              <a:gd name="connsiteY4" fmla="*/ 1395009 h 1997138"/>
              <a:gd name="connsiteX5" fmla="*/ 4571005 w 7308229"/>
              <a:gd name="connsiteY5" fmla="*/ 1205255 h 1997138"/>
              <a:gd name="connsiteX6" fmla="*/ 5476938 w 7308229"/>
              <a:gd name="connsiteY6" fmla="*/ 833219 h 1997138"/>
              <a:gd name="connsiteX7" fmla="*/ 6405781 w 7308229"/>
              <a:gd name="connsiteY7" fmla="*/ 607609 h 1997138"/>
              <a:gd name="connsiteX8" fmla="*/ 7308229 w 7308229"/>
              <a:gd name="connsiteY8" fmla="*/ 0 h 1997138"/>
              <a:gd name="connsiteX0" fmla="*/ 0 w 7308229"/>
              <a:gd name="connsiteY0" fmla="*/ 1997138 h 1997138"/>
              <a:gd name="connsiteX1" fmla="*/ 919381 w 7308229"/>
              <a:gd name="connsiteY1" fmla="*/ 1851212 h 1997138"/>
              <a:gd name="connsiteX2" fmla="*/ 1821828 w 7308229"/>
              <a:gd name="connsiteY2" fmla="*/ 1659964 h 1997138"/>
              <a:gd name="connsiteX3" fmla="*/ 2742205 w 7308229"/>
              <a:gd name="connsiteY3" fmla="*/ 1588247 h 1997138"/>
              <a:gd name="connsiteX4" fmla="*/ 3662581 w 7308229"/>
              <a:gd name="connsiteY4" fmla="*/ 1395009 h 1997138"/>
              <a:gd name="connsiteX5" fmla="*/ 4571005 w 7308229"/>
              <a:gd name="connsiteY5" fmla="*/ 1205255 h 1997138"/>
              <a:gd name="connsiteX6" fmla="*/ 5476938 w 7308229"/>
              <a:gd name="connsiteY6" fmla="*/ 833219 h 1997138"/>
              <a:gd name="connsiteX7" fmla="*/ 6405781 w 7308229"/>
              <a:gd name="connsiteY7" fmla="*/ 607609 h 1997138"/>
              <a:gd name="connsiteX8" fmla="*/ 7308229 w 7308229"/>
              <a:gd name="connsiteY8" fmla="*/ 0 h 1997138"/>
              <a:gd name="connsiteX0" fmla="*/ 0 w 7308229"/>
              <a:gd name="connsiteY0" fmla="*/ 1997138 h 1997138"/>
              <a:gd name="connsiteX1" fmla="*/ 919381 w 7308229"/>
              <a:gd name="connsiteY1" fmla="*/ 1851212 h 1997138"/>
              <a:gd name="connsiteX2" fmla="*/ 1821828 w 7308229"/>
              <a:gd name="connsiteY2" fmla="*/ 1659964 h 1997138"/>
              <a:gd name="connsiteX3" fmla="*/ 2742205 w 7308229"/>
              <a:gd name="connsiteY3" fmla="*/ 1588247 h 1997138"/>
              <a:gd name="connsiteX4" fmla="*/ 3668558 w 7308229"/>
              <a:gd name="connsiteY4" fmla="*/ 1436844 h 1997138"/>
              <a:gd name="connsiteX5" fmla="*/ 4571005 w 7308229"/>
              <a:gd name="connsiteY5" fmla="*/ 1205255 h 1997138"/>
              <a:gd name="connsiteX6" fmla="*/ 5476938 w 7308229"/>
              <a:gd name="connsiteY6" fmla="*/ 833219 h 1997138"/>
              <a:gd name="connsiteX7" fmla="*/ 6405781 w 7308229"/>
              <a:gd name="connsiteY7" fmla="*/ 607609 h 1997138"/>
              <a:gd name="connsiteX8" fmla="*/ 7308229 w 7308229"/>
              <a:gd name="connsiteY8" fmla="*/ 0 h 1997138"/>
              <a:gd name="connsiteX0" fmla="*/ 0 w 7308229"/>
              <a:gd name="connsiteY0" fmla="*/ 1997138 h 1997138"/>
              <a:gd name="connsiteX1" fmla="*/ 919381 w 7308229"/>
              <a:gd name="connsiteY1" fmla="*/ 1851212 h 1997138"/>
              <a:gd name="connsiteX2" fmla="*/ 1821828 w 7308229"/>
              <a:gd name="connsiteY2" fmla="*/ 1659964 h 1997138"/>
              <a:gd name="connsiteX3" fmla="*/ 2742205 w 7308229"/>
              <a:gd name="connsiteY3" fmla="*/ 1588247 h 1997138"/>
              <a:gd name="connsiteX4" fmla="*/ 3668558 w 7308229"/>
              <a:gd name="connsiteY4" fmla="*/ 1436844 h 1997138"/>
              <a:gd name="connsiteX5" fmla="*/ 4559053 w 7308229"/>
              <a:gd name="connsiteY5" fmla="*/ 1241114 h 1997138"/>
              <a:gd name="connsiteX6" fmla="*/ 5476938 w 7308229"/>
              <a:gd name="connsiteY6" fmla="*/ 833219 h 1997138"/>
              <a:gd name="connsiteX7" fmla="*/ 6405781 w 7308229"/>
              <a:gd name="connsiteY7" fmla="*/ 607609 h 1997138"/>
              <a:gd name="connsiteX8" fmla="*/ 7308229 w 7308229"/>
              <a:gd name="connsiteY8" fmla="*/ 0 h 1997138"/>
              <a:gd name="connsiteX0" fmla="*/ 0 w 7308229"/>
              <a:gd name="connsiteY0" fmla="*/ 1997138 h 1997138"/>
              <a:gd name="connsiteX1" fmla="*/ 919381 w 7308229"/>
              <a:gd name="connsiteY1" fmla="*/ 1851212 h 1997138"/>
              <a:gd name="connsiteX2" fmla="*/ 1821828 w 7308229"/>
              <a:gd name="connsiteY2" fmla="*/ 1659964 h 1997138"/>
              <a:gd name="connsiteX3" fmla="*/ 2742205 w 7308229"/>
              <a:gd name="connsiteY3" fmla="*/ 1588247 h 1997138"/>
              <a:gd name="connsiteX4" fmla="*/ 3668558 w 7308229"/>
              <a:gd name="connsiteY4" fmla="*/ 1436844 h 1997138"/>
              <a:gd name="connsiteX5" fmla="*/ 4559053 w 7308229"/>
              <a:gd name="connsiteY5" fmla="*/ 1241114 h 1997138"/>
              <a:gd name="connsiteX6" fmla="*/ 5470962 w 7308229"/>
              <a:gd name="connsiteY6" fmla="*/ 791384 h 1997138"/>
              <a:gd name="connsiteX7" fmla="*/ 6405781 w 7308229"/>
              <a:gd name="connsiteY7" fmla="*/ 607609 h 1997138"/>
              <a:gd name="connsiteX8" fmla="*/ 7308229 w 7308229"/>
              <a:gd name="connsiteY8" fmla="*/ 0 h 1997138"/>
              <a:gd name="connsiteX0" fmla="*/ 0 w 7308229"/>
              <a:gd name="connsiteY0" fmla="*/ 1997138 h 1997138"/>
              <a:gd name="connsiteX1" fmla="*/ 919381 w 7308229"/>
              <a:gd name="connsiteY1" fmla="*/ 1851212 h 1997138"/>
              <a:gd name="connsiteX2" fmla="*/ 1821828 w 7308229"/>
              <a:gd name="connsiteY2" fmla="*/ 1659964 h 1997138"/>
              <a:gd name="connsiteX3" fmla="*/ 2742205 w 7308229"/>
              <a:gd name="connsiteY3" fmla="*/ 1588247 h 1997138"/>
              <a:gd name="connsiteX4" fmla="*/ 3668558 w 7308229"/>
              <a:gd name="connsiteY4" fmla="*/ 1436844 h 1997138"/>
              <a:gd name="connsiteX5" fmla="*/ 4559053 w 7308229"/>
              <a:gd name="connsiteY5" fmla="*/ 1241114 h 1997138"/>
              <a:gd name="connsiteX6" fmla="*/ 5470962 w 7308229"/>
              <a:gd name="connsiteY6" fmla="*/ 791384 h 1997138"/>
              <a:gd name="connsiteX7" fmla="*/ 6405781 w 7308229"/>
              <a:gd name="connsiteY7" fmla="*/ 565774 h 1997138"/>
              <a:gd name="connsiteX8" fmla="*/ 7308229 w 7308229"/>
              <a:gd name="connsiteY8" fmla="*/ 0 h 1997138"/>
              <a:gd name="connsiteX0" fmla="*/ 0 w 7308229"/>
              <a:gd name="connsiteY0" fmla="*/ 2027020 h 2027020"/>
              <a:gd name="connsiteX1" fmla="*/ 919381 w 7308229"/>
              <a:gd name="connsiteY1" fmla="*/ 1881094 h 2027020"/>
              <a:gd name="connsiteX2" fmla="*/ 1821828 w 7308229"/>
              <a:gd name="connsiteY2" fmla="*/ 1689846 h 2027020"/>
              <a:gd name="connsiteX3" fmla="*/ 2742205 w 7308229"/>
              <a:gd name="connsiteY3" fmla="*/ 1618129 h 2027020"/>
              <a:gd name="connsiteX4" fmla="*/ 3668558 w 7308229"/>
              <a:gd name="connsiteY4" fmla="*/ 1466726 h 2027020"/>
              <a:gd name="connsiteX5" fmla="*/ 4559053 w 7308229"/>
              <a:gd name="connsiteY5" fmla="*/ 1270996 h 2027020"/>
              <a:gd name="connsiteX6" fmla="*/ 5470962 w 7308229"/>
              <a:gd name="connsiteY6" fmla="*/ 821266 h 2027020"/>
              <a:gd name="connsiteX7" fmla="*/ 6405781 w 7308229"/>
              <a:gd name="connsiteY7" fmla="*/ 595656 h 2027020"/>
              <a:gd name="connsiteX8" fmla="*/ 7308229 w 7308229"/>
              <a:gd name="connsiteY8" fmla="*/ 0 h 2027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08229" h="2027020">
                <a:moveTo>
                  <a:pt x="0" y="2027020"/>
                </a:moveTo>
                <a:lnTo>
                  <a:pt x="919381" y="1881094"/>
                </a:lnTo>
                <a:lnTo>
                  <a:pt x="1821828" y="1689846"/>
                </a:lnTo>
                <a:lnTo>
                  <a:pt x="2742205" y="1618129"/>
                </a:lnTo>
                <a:lnTo>
                  <a:pt x="3668558" y="1466726"/>
                </a:lnTo>
                <a:lnTo>
                  <a:pt x="4559053" y="1270996"/>
                </a:lnTo>
                <a:lnTo>
                  <a:pt x="5470962" y="821266"/>
                </a:lnTo>
                <a:lnTo>
                  <a:pt x="6405781" y="595656"/>
                </a:lnTo>
                <a:lnTo>
                  <a:pt x="7308229" y="0"/>
                </a:lnTo>
              </a:path>
            </a:pathLst>
          </a:cu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858119" y="1730190"/>
            <a:ext cx="7314205" cy="1955302"/>
          </a:xfrm>
          <a:custGeom>
            <a:avLst/>
            <a:gdLst>
              <a:gd name="connsiteX0" fmla="*/ 0 w 7332134"/>
              <a:gd name="connsiteY0" fmla="*/ 2015067 h 2015067"/>
              <a:gd name="connsiteX1" fmla="*/ 931334 w 7332134"/>
              <a:gd name="connsiteY1" fmla="*/ 1905000 h 2015067"/>
              <a:gd name="connsiteX2" fmla="*/ 1845734 w 7332134"/>
              <a:gd name="connsiteY2" fmla="*/ 1701800 h 2015067"/>
              <a:gd name="connsiteX3" fmla="*/ 2760134 w 7332134"/>
              <a:gd name="connsiteY3" fmla="*/ 1600200 h 2015067"/>
              <a:gd name="connsiteX4" fmla="*/ 3674534 w 7332134"/>
              <a:gd name="connsiteY4" fmla="*/ 1430867 h 2015067"/>
              <a:gd name="connsiteX5" fmla="*/ 4588934 w 7332134"/>
              <a:gd name="connsiteY5" fmla="*/ 1151467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45734 w 7332134"/>
              <a:gd name="connsiteY2" fmla="*/ 1701800 h 2015067"/>
              <a:gd name="connsiteX3" fmla="*/ 2760134 w 7332134"/>
              <a:gd name="connsiteY3" fmla="*/ 1600200 h 2015067"/>
              <a:gd name="connsiteX4" fmla="*/ 3674534 w 7332134"/>
              <a:gd name="connsiteY4" fmla="*/ 1430867 h 2015067"/>
              <a:gd name="connsiteX5" fmla="*/ 4588934 w 7332134"/>
              <a:gd name="connsiteY5" fmla="*/ 1151467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60134 w 7332134"/>
              <a:gd name="connsiteY3" fmla="*/ 1600200 h 2015067"/>
              <a:gd name="connsiteX4" fmla="*/ 3674534 w 7332134"/>
              <a:gd name="connsiteY4" fmla="*/ 1430867 h 2015067"/>
              <a:gd name="connsiteX5" fmla="*/ 4588934 w 7332134"/>
              <a:gd name="connsiteY5" fmla="*/ 1151467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48182 w 7332134"/>
              <a:gd name="connsiteY3" fmla="*/ 1558364 h 2015067"/>
              <a:gd name="connsiteX4" fmla="*/ 3674534 w 7332134"/>
              <a:gd name="connsiteY4" fmla="*/ 1430867 h 2015067"/>
              <a:gd name="connsiteX5" fmla="*/ 4588934 w 7332134"/>
              <a:gd name="connsiteY5" fmla="*/ 1151467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48182 w 7332134"/>
              <a:gd name="connsiteY3" fmla="*/ 1558364 h 2015067"/>
              <a:gd name="connsiteX4" fmla="*/ 3674534 w 7332134"/>
              <a:gd name="connsiteY4" fmla="*/ 1430867 h 2015067"/>
              <a:gd name="connsiteX5" fmla="*/ 4588934 w 7332134"/>
              <a:gd name="connsiteY5" fmla="*/ 1193302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48182 w 7332134"/>
              <a:gd name="connsiteY3" fmla="*/ 1558364 h 2015067"/>
              <a:gd name="connsiteX4" fmla="*/ 3674534 w 7332134"/>
              <a:gd name="connsiteY4" fmla="*/ 1430867 h 2015067"/>
              <a:gd name="connsiteX5" fmla="*/ 4588934 w 7332134"/>
              <a:gd name="connsiteY5" fmla="*/ 1193302 h 2015067"/>
              <a:gd name="connsiteX6" fmla="*/ 5494867 w 7332134"/>
              <a:gd name="connsiteY6" fmla="*/ 869078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48182 w 7332134"/>
              <a:gd name="connsiteY3" fmla="*/ 1558364 h 2015067"/>
              <a:gd name="connsiteX4" fmla="*/ 3674534 w 7332134"/>
              <a:gd name="connsiteY4" fmla="*/ 1430867 h 2015067"/>
              <a:gd name="connsiteX5" fmla="*/ 4588934 w 7332134"/>
              <a:gd name="connsiteY5" fmla="*/ 1193302 h 2015067"/>
              <a:gd name="connsiteX6" fmla="*/ 5494867 w 7332134"/>
              <a:gd name="connsiteY6" fmla="*/ 869078 h 2015067"/>
              <a:gd name="connsiteX7" fmla="*/ 6405781 w 7332134"/>
              <a:gd name="connsiteY7" fmla="*/ 589679 h 2015067"/>
              <a:gd name="connsiteX8" fmla="*/ 7332134 w 7332134"/>
              <a:gd name="connsiteY8" fmla="*/ 0 h 2015067"/>
              <a:gd name="connsiteX0" fmla="*/ 0 w 7326158"/>
              <a:gd name="connsiteY0" fmla="*/ 2044949 h 2044949"/>
              <a:gd name="connsiteX1" fmla="*/ 919381 w 7326158"/>
              <a:gd name="connsiteY1" fmla="*/ 1964764 h 2044949"/>
              <a:gd name="connsiteX2" fmla="*/ 1839758 w 7326158"/>
              <a:gd name="connsiteY2" fmla="*/ 1713752 h 2044949"/>
              <a:gd name="connsiteX3" fmla="*/ 2748182 w 7326158"/>
              <a:gd name="connsiteY3" fmla="*/ 1588246 h 2044949"/>
              <a:gd name="connsiteX4" fmla="*/ 3674534 w 7326158"/>
              <a:gd name="connsiteY4" fmla="*/ 1460749 h 2044949"/>
              <a:gd name="connsiteX5" fmla="*/ 4588934 w 7326158"/>
              <a:gd name="connsiteY5" fmla="*/ 1223184 h 2044949"/>
              <a:gd name="connsiteX6" fmla="*/ 5494867 w 7326158"/>
              <a:gd name="connsiteY6" fmla="*/ 89896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  <a:gd name="connsiteX0" fmla="*/ 0 w 7326158"/>
              <a:gd name="connsiteY0" fmla="*/ 2044949 h 2044949"/>
              <a:gd name="connsiteX1" fmla="*/ 919381 w 7326158"/>
              <a:gd name="connsiteY1" fmla="*/ 1934882 h 2044949"/>
              <a:gd name="connsiteX2" fmla="*/ 1839758 w 7326158"/>
              <a:gd name="connsiteY2" fmla="*/ 1713752 h 2044949"/>
              <a:gd name="connsiteX3" fmla="*/ 2748182 w 7326158"/>
              <a:gd name="connsiteY3" fmla="*/ 1588246 h 2044949"/>
              <a:gd name="connsiteX4" fmla="*/ 3674534 w 7326158"/>
              <a:gd name="connsiteY4" fmla="*/ 1460749 h 2044949"/>
              <a:gd name="connsiteX5" fmla="*/ 4588934 w 7326158"/>
              <a:gd name="connsiteY5" fmla="*/ 1223184 h 2044949"/>
              <a:gd name="connsiteX6" fmla="*/ 5494867 w 7326158"/>
              <a:gd name="connsiteY6" fmla="*/ 89896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  <a:gd name="connsiteX0" fmla="*/ 0 w 7326158"/>
              <a:gd name="connsiteY0" fmla="*/ 2044949 h 2044949"/>
              <a:gd name="connsiteX1" fmla="*/ 919381 w 7326158"/>
              <a:gd name="connsiteY1" fmla="*/ 1934882 h 2044949"/>
              <a:gd name="connsiteX2" fmla="*/ 1833781 w 7326158"/>
              <a:gd name="connsiteY2" fmla="*/ 1749611 h 2044949"/>
              <a:gd name="connsiteX3" fmla="*/ 2748182 w 7326158"/>
              <a:gd name="connsiteY3" fmla="*/ 1588246 h 2044949"/>
              <a:gd name="connsiteX4" fmla="*/ 3674534 w 7326158"/>
              <a:gd name="connsiteY4" fmla="*/ 1460749 h 2044949"/>
              <a:gd name="connsiteX5" fmla="*/ 4588934 w 7326158"/>
              <a:gd name="connsiteY5" fmla="*/ 1223184 h 2044949"/>
              <a:gd name="connsiteX6" fmla="*/ 5494867 w 7326158"/>
              <a:gd name="connsiteY6" fmla="*/ 89896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  <a:gd name="connsiteX0" fmla="*/ 0 w 7326158"/>
              <a:gd name="connsiteY0" fmla="*/ 2044949 h 2044949"/>
              <a:gd name="connsiteX1" fmla="*/ 919381 w 7326158"/>
              <a:gd name="connsiteY1" fmla="*/ 1934882 h 2044949"/>
              <a:gd name="connsiteX2" fmla="*/ 1833781 w 7326158"/>
              <a:gd name="connsiteY2" fmla="*/ 1749611 h 2044949"/>
              <a:gd name="connsiteX3" fmla="*/ 2742205 w 7326158"/>
              <a:gd name="connsiteY3" fmla="*/ 1636058 h 2044949"/>
              <a:gd name="connsiteX4" fmla="*/ 3674534 w 7326158"/>
              <a:gd name="connsiteY4" fmla="*/ 1460749 h 2044949"/>
              <a:gd name="connsiteX5" fmla="*/ 4588934 w 7326158"/>
              <a:gd name="connsiteY5" fmla="*/ 1223184 h 2044949"/>
              <a:gd name="connsiteX6" fmla="*/ 5494867 w 7326158"/>
              <a:gd name="connsiteY6" fmla="*/ 89896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  <a:gd name="connsiteX0" fmla="*/ 0 w 7326158"/>
              <a:gd name="connsiteY0" fmla="*/ 2044949 h 2044949"/>
              <a:gd name="connsiteX1" fmla="*/ 919381 w 7326158"/>
              <a:gd name="connsiteY1" fmla="*/ 1934882 h 2044949"/>
              <a:gd name="connsiteX2" fmla="*/ 1833781 w 7326158"/>
              <a:gd name="connsiteY2" fmla="*/ 1749611 h 2044949"/>
              <a:gd name="connsiteX3" fmla="*/ 2742205 w 7326158"/>
              <a:gd name="connsiteY3" fmla="*/ 1636058 h 2044949"/>
              <a:gd name="connsiteX4" fmla="*/ 3662581 w 7326158"/>
              <a:gd name="connsiteY4" fmla="*/ 1442820 h 2044949"/>
              <a:gd name="connsiteX5" fmla="*/ 4588934 w 7326158"/>
              <a:gd name="connsiteY5" fmla="*/ 1223184 h 2044949"/>
              <a:gd name="connsiteX6" fmla="*/ 5494867 w 7326158"/>
              <a:gd name="connsiteY6" fmla="*/ 89896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  <a:gd name="connsiteX0" fmla="*/ 0 w 7326158"/>
              <a:gd name="connsiteY0" fmla="*/ 2044949 h 2044949"/>
              <a:gd name="connsiteX1" fmla="*/ 919381 w 7326158"/>
              <a:gd name="connsiteY1" fmla="*/ 1934882 h 2044949"/>
              <a:gd name="connsiteX2" fmla="*/ 1833781 w 7326158"/>
              <a:gd name="connsiteY2" fmla="*/ 1749611 h 2044949"/>
              <a:gd name="connsiteX3" fmla="*/ 2742205 w 7326158"/>
              <a:gd name="connsiteY3" fmla="*/ 1636058 h 2044949"/>
              <a:gd name="connsiteX4" fmla="*/ 3662581 w 7326158"/>
              <a:gd name="connsiteY4" fmla="*/ 1442820 h 2044949"/>
              <a:gd name="connsiteX5" fmla="*/ 4571005 w 7326158"/>
              <a:gd name="connsiteY5" fmla="*/ 1253066 h 2044949"/>
              <a:gd name="connsiteX6" fmla="*/ 5494867 w 7326158"/>
              <a:gd name="connsiteY6" fmla="*/ 89896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  <a:gd name="connsiteX0" fmla="*/ 0 w 7326158"/>
              <a:gd name="connsiteY0" fmla="*/ 2044949 h 2044949"/>
              <a:gd name="connsiteX1" fmla="*/ 919381 w 7326158"/>
              <a:gd name="connsiteY1" fmla="*/ 1934882 h 2044949"/>
              <a:gd name="connsiteX2" fmla="*/ 1833781 w 7326158"/>
              <a:gd name="connsiteY2" fmla="*/ 1749611 h 2044949"/>
              <a:gd name="connsiteX3" fmla="*/ 2742205 w 7326158"/>
              <a:gd name="connsiteY3" fmla="*/ 1636058 h 2044949"/>
              <a:gd name="connsiteX4" fmla="*/ 3662581 w 7326158"/>
              <a:gd name="connsiteY4" fmla="*/ 1442820 h 2044949"/>
              <a:gd name="connsiteX5" fmla="*/ 4571005 w 7326158"/>
              <a:gd name="connsiteY5" fmla="*/ 1253066 h 2044949"/>
              <a:gd name="connsiteX6" fmla="*/ 5476938 w 7326158"/>
              <a:gd name="connsiteY6" fmla="*/ 88103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  <a:gd name="connsiteX0" fmla="*/ 0 w 7326158"/>
              <a:gd name="connsiteY0" fmla="*/ 2044949 h 2044949"/>
              <a:gd name="connsiteX1" fmla="*/ 919381 w 7326158"/>
              <a:gd name="connsiteY1" fmla="*/ 1934882 h 2044949"/>
              <a:gd name="connsiteX2" fmla="*/ 1833781 w 7326158"/>
              <a:gd name="connsiteY2" fmla="*/ 1749611 h 2044949"/>
              <a:gd name="connsiteX3" fmla="*/ 2742205 w 7326158"/>
              <a:gd name="connsiteY3" fmla="*/ 1636058 h 2044949"/>
              <a:gd name="connsiteX4" fmla="*/ 3662581 w 7326158"/>
              <a:gd name="connsiteY4" fmla="*/ 1442820 h 2044949"/>
              <a:gd name="connsiteX5" fmla="*/ 4571005 w 7326158"/>
              <a:gd name="connsiteY5" fmla="*/ 1253066 h 2044949"/>
              <a:gd name="connsiteX6" fmla="*/ 5476938 w 7326158"/>
              <a:gd name="connsiteY6" fmla="*/ 881030 h 2044949"/>
              <a:gd name="connsiteX7" fmla="*/ 6405781 w 7326158"/>
              <a:gd name="connsiteY7" fmla="*/ 655420 h 2044949"/>
              <a:gd name="connsiteX8" fmla="*/ 7326158 w 7326158"/>
              <a:gd name="connsiteY8" fmla="*/ 0 h 2044949"/>
              <a:gd name="connsiteX0" fmla="*/ 0 w 7308229"/>
              <a:gd name="connsiteY0" fmla="*/ 1997138 h 1997138"/>
              <a:gd name="connsiteX1" fmla="*/ 919381 w 7308229"/>
              <a:gd name="connsiteY1" fmla="*/ 1887071 h 1997138"/>
              <a:gd name="connsiteX2" fmla="*/ 1833781 w 7308229"/>
              <a:gd name="connsiteY2" fmla="*/ 1701800 h 1997138"/>
              <a:gd name="connsiteX3" fmla="*/ 2742205 w 7308229"/>
              <a:gd name="connsiteY3" fmla="*/ 1588247 h 1997138"/>
              <a:gd name="connsiteX4" fmla="*/ 3662581 w 7308229"/>
              <a:gd name="connsiteY4" fmla="*/ 1395009 h 1997138"/>
              <a:gd name="connsiteX5" fmla="*/ 4571005 w 7308229"/>
              <a:gd name="connsiteY5" fmla="*/ 1205255 h 1997138"/>
              <a:gd name="connsiteX6" fmla="*/ 5476938 w 7308229"/>
              <a:gd name="connsiteY6" fmla="*/ 833219 h 1997138"/>
              <a:gd name="connsiteX7" fmla="*/ 6405781 w 7308229"/>
              <a:gd name="connsiteY7" fmla="*/ 607609 h 1997138"/>
              <a:gd name="connsiteX8" fmla="*/ 7308229 w 7308229"/>
              <a:gd name="connsiteY8" fmla="*/ 0 h 1997138"/>
              <a:gd name="connsiteX0" fmla="*/ 0 w 7308229"/>
              <a:gd name="connsiteY0" fmla="*/ 1997138 h 1997138"/>
              <a:gd name="connsiteX1" fmla="*/ 919381 w 7308229"/>
              <a:gd name="connsiteY1" fmla="*/ 1851212 h 1997138"/>
              <a:gd name="connsiteX2" fmla="*/ 1833781 w 7308229"/>
              <a:gd name="connsiteY2" fmla="*/ 1701800 h 1997138"/>
              <a:gd name="connsiteX3" fmla="*/ 2742205 w 7308229"/>
              <a:gd name="connsiteY3" fmla="*/ 1588247 h 1997138"/>
              <a:gd name="connsiteX4" fmla="*/ 3662581 w 7308229"/>
              <a:gd name="connsiteY4" fmla="*/ 1395009 h 1997138"/>
              <a:gd name="connsiteX5" fmla="*/ 4571005 w 7308229"/>
              <a:gd name="connsiteY5" fmla="*/ 1205255 h 1997138"/>
              <a:gd name="connsiteX6" fmla="*/ 5476938 w 7308229"/>
              <a:gd name="connsiteY6" fmla="*/ 833219 h 1997138"/>
              <a:gd name="connsiteX7" fmla="*/ 6405781 w 7308229"/>
              <a:gd name="connsiteY7" fmla="*/ 607609 h 1997138"/>
              <a:gd name="connsiteX8" fmla="*/ 7308229 w 7308229"/>
              <a:gd name="connsiteY8" fmla="*/ 0 h 1997138"/>
              <a:gd name="connsiteX0" fmla="*/ 0 w 7308229"/>
              <a:gd name="connsiteY0" fmla="*/ 1997138 h 1997138"/>
              <a:gd name="connsiteX1" fmla="*/ 919381 w 7308229"/>
              <a:gd name="connsiteY1" fmla="*/ 1851212 h 1997138"/>
              <a:gd name="connsiteX2" fmla="*/ 1821828 w 7308229"/>
              <a:gd name="connsiteY2" fmla="*/ 1659964 h 1997138"/>
              <a:gd name="connsiteX3" fmla="*/ 2742205 w 7308229"/>
              <a:gd name="connsiteY3" fmla="*/ 1588247 h 1997138"/>
              <a:gd name="connsiteX4" fmla="*/ 3662581 w 7308229"/>
              <a:gd name="connsiteY4" fmla="*/ 1395009 h 1997138"/>
              <a:gd name="connsiteX5" fmla="*/ 4571005 w 7308229"/>
              <a:gd name="connsiteY5" fmla="*/ 1205255 h 1997138"/>
              <a:gd name="connsiteX6" fmla="*/ 5476938 w 7308229"/>
              <a:gd name="connsiteY6" fmla="*/ 833219 h 1997138"/>
              <a:gd name="connsiteX7" fmla="*/ 6405781 w 7308229"/>
              <a:gd name="connsiteY7" fmla="*/ 607609 h 1997138"/>
              <a:gd name="connsiteX8" fmla="*/ 7308229 w 7308229"/>
              <a:gd name="connsiteY8" fmla="*/ 0 h 1997138"/>
              <a:gd name="connsiteX0" fmla="*/ 0 w 7308229"/>
              <a:gd name="connsiteY0" fmla="*/ 1997138 h 1997138"/>
              <a:gd name="connsiteX1" fmla="*/ 919381 w 7308229"/>
              <a:gd name="connsiteY1" fmla="*/ 1851212 h 1997138"/>
              <a:gd name="connsiteX2" fmla="*/ 1821828 w 7308229"/>
              <a:gd name="connsiteY2" fmla="*/ 1659964 h 1997138"/>
              <a:gd name="connsiteX3" fmla="*/ 2742205 w 7308229"/>
              <a:gd name="connsiteY3" fmla="*/ 1588247 h 1997138"/>
              <a:gd name="connsiteX4" fmla="*/ 3668558 w 7308229"/>
              <a:gd name="connsiteY4" fmla="*/ 1436844 h 1997138"/>
              <a:gd name="connsiteX5" fmla="*/ 4571005 w 7308229"/>
              <a:gd name="connsiteY5" fmla="*/ 1205255 h 1997138"/>
              <a:gd name="connsiteX6" fmla="*/ 5476938 w 7308229"/>
              <a:gd name="connsiteY6" fmla="*/ 833219 h 1997138"/>
              <a:gd name="connsiteX7" fmla="*/ 6405781 w 7308229"/>
              <a:gd name="connsiteY7" fmla="*/ 607609 h 1997138"/>
              <a:gd name="connsiteX8" fmla="*/ 7308229 w 7308229"/>
              <a:gd name="connsiteY8" fmla="*/ 0 h 1997138"/>
              <a:gd name="connsiteX0" fmla="*/ 0 w 7308229"/>
              <a:gd name="connsiteY0" fmla="*/ 1997138 h 1997138"/>
              <a:gd name="connsiteX1" fmla="*/ 919381 w 7308229"/>
              <a:gd name="connsiteY1" fmla="*/ 1851212 h 1997138"/>
              <a:gd name="connsiteX2" fmla="*/ 1821828 w 7308229"/>
              <a:gd name="connsiteY2" fmla="*/ 1659964 h 1997138"/>
              <a:gd name="connsiteX3" fmla="*/ 2742205 w 7308229"/>
              <a:gd name="connsiteY3" fmla="*/ 1588247 h 1997138"/>
              <a:gd name="connsiteX4" fmla="*/ 3668558 w 7308229"/>
              <a:gd name="connsiteY4" fmla="*/ 1436844 h 1997138"/>
              <a:gd name="connsiteX5" fmla="*/ 4559053 w 7308229"/>
              <a:gd name="connsiteY5" fmla="*/ 1241114 h 1997138"/>
              <a:gd name="connsiteX6" fmla="*/ 5476938 w 7308229"/>
              <a:gd name="connsiteY6" fmla="*/ 833219 h 1997138"/>
              <a:gd name="connsiteX7" fmla="*/ 6405781 w 7308229"/>
              <a:gd name="connsiteY7" fmla="*/ 607609 h 1997138"/>
              <a:gd name="connsiteX8" fmla="*/ 7308229 w 7308229"/>
              <a:gd name="connsiteY8" fmla="*/ 0 h 1997138"/>
              <a:gd name="connsiteX0" fmla="*/ 0 w 7308229"/>
              <a:gd name="connsiteY0" fmla="*/ 1997138 h 1997138"/>
              <a:gd name="connsiteX1" fmla="*/ 919381 w 7308229"/>
              <a:gd name="connsiteY1" fmla="*/ 1851212 h 1997138"/>
              <a:gd name="connsiteX2" fmla="*/ 1821828 w 7308229"/>
              <a:gd name="connsiteY2" fmla="*/ 1659964 h 1997138"/>
              <a:gd name="connsiteX3" fmla="*/ 2742205 w 7308229"/>
              <a:gd name="connsiteY3" fmla="*/ 1588247 h 1997138"/>
              <a:gd name="connsiteX4" fmla="*/ 3668558 w 7308229"/>
              <a:gd name="connsiteY4" fmla="*/ 1436844 h 1997138"/>
              <a:gd name="connsiteX5" fmla="*/ 4559053 w 7308229"/>
              <a:gd name="connsiteY5" fmla="*/ 1241114 h 1997138"/>
              <a:gd name="connsiteX6" fmla="*/ 5470962 w 7308229"/>
              <a:gd name="connsiteY6" fmla="*/ 791384 h 1997138"/>
              <a:gd name="connsiteX7" fmla="*/ 6405781 w 7308229"/>
              <a:gd name="connsiteY7" fmla="*/ 607609 h 1997138"/>
              <a:gd name="connsiteX8" fmla="*/ 7308229 w 7308229"/>
              <a:gd name="connsiteY8" fmla="*/ 0 h 1997138"/>
              <a:gd name="connsiteX0" fmla="*/ 0 w 7308229"/>
              <a:gd name="connsiteY0" fmla="*/ 1997138 h 1997138"/>
              <a:gd name="connsiteX1" fmla="*/ 919381 w 7308229"/>
              <a:gd name="connsiteY1" fmla="*/ 1851212 h 1997138"/>
              <a:gd name="connsiteX2" fmla="*/ 1821828 w 7308229"/>
              <a:gd name="connsiteY2" fmla="*/ 1659964 h 1997138"/>
              <a:gd name="connsiteX3" fmla="*/ 2742205 w 7308229"/>
              <a:gd name="connsiteY3" fmla="*/ 1588247 h 1997138"/>
              <a:gd name="connsiteX4" fmla="*/ 3668558 w 7308229"/>
              <a:gd name="connsiteY4" fmla="*/ 1436844 h 1997138"/>
              <a:gd name="connsiteX5" fmla="*/ 4559053 w 7308229"/>
              <a:gd name="connsiteY5" fmla="*/ 1241114 h 1997138"/>
              <a:gd name="connsiteX6" fmla="*/ 5470962 w 7308229"/>
              <a:gd name="connsiteY6" fmla="*/ 791384 h 1997138"/>
              <a:gd name="connsiteX7" fmla="*/ 6405781 w 7308229"/>
              <a:gd name="connsiteY7" fmla="*/ 565774 h 1997138"/>
              <a:gd name="connsiteX8" fmla="*/ 7308229 w 7308229"/>
              <a:gd name="connsiteY8" fmla="*/ 0 h 1997138"/>
              <a:gd name="connsiteX0" fmla="*/ 0 w 7308229"/>
              <a:gd name="connsiteY0" fmla="*/ 2027020 h 2027020"/>
              <a:gd name="connsiteX1" fmla="*/ 919381 w 7308229"/>
              <a:gd name="connsiteY1" fmla="*/ 1881094 h 2027020"/>
              <a:gd name="connsiteX2" fmla="*/ 1821828 w 7308229"/>
              <a:gd name="connsiteY2" fmla="*/ 1689846 h 2027020"/>
              <a:gd name="connsiteX3" fmla="*/ 2742205 w 7308229"/>
              <a:gd name="connsiteY3" fmla="*/ 1618129 h 2027020"/>
              <a:gd name="connsiteX4" fmla="*/ 3668558 w 7308229"/>
              <a:gd name="connsiteY4" fmla="*/ 1466726 h 2027020"/>
              <a:gd name="connsiteX5" fmla="*/ 4559053 w 7308229"/>
              <a:gd name="connsiteY5" fmla="*/ 1270996 h 2027020"/>
              <a:gd name="connsiteX6" fmla="*/ 5470962 w 7308229"/>
              <a:gd name="connsiteY6" fmla="*/ 821266 h 2027020"/>
              <a:gd name="connsiteX7" fmla="*/ 6405781 w 7308229"/>
              <a:gd name="connsiteY7" fmla="*/ 595656 h 2027020"/>
              <a:gd name="connsiteX8" fmla="*/ 7308229 w 7308229"/>
              <a:gd name="connsiteY8" fmla="*/ 0 h 2027020"/>
              <a:gd name="connsiteX0" fmla="*/ 0 w 7302253"/>
              <a:gd name="connsiteY0" fmla="*/ 1985184 h 1985184"/>
              <a:gd name="connsiteX1" fmla="*/ 913405 w 7302253"/>
              <a:gd name="connsiteY1" fmla="*/ 1881094 h 1985184"/>
              <a:gd name="connsiteX2" fmla="*/ 1815852 w 7302253"/>
              <a:gd name="connsiteY2" fmla="*/ 1689846 h 1985184"/>
              <a:gd name="connsiteX3" fmla="*/ 2736229 w 7302253"/>
              <a:gd name="connsiteY3" fmla="*/ 1618129 h 1985184"/>
              <a:gd name="connsiteX4" fmla="*/ 3662582 w 7302253"/>
              <a:gd name="connsiteY4" fmla="*/ 1466726 h 1985184"/>
              <a:gd name="connsiteX5" fmla="*/ 4553077 w 7302253"/>
              <a:gd name="connsiteY5" fmla="*/ 1270996 h 1985184"/>
              <a:gd name="connsiteX6" fmla="*/ 5464986 w 7302253"/>
              <a:gd name="connsiteY6" fmla="*/ 821266 h 1985184"/>
              <a:gd name="connsiteX7" fmla="*/ 6399805 w 7302253"/>
              <a:gd name="connsiteY7" fmla="*/ 595656 h 1985184"/>
              <a:gd name="connsiteX8" fmla="*/ 7302253 w 7302253"/>
              <a:gd name="connsiteY8" fmla="*/ 0 h 1985184"/>
              <a:gd name="connsiteX0" fmla="*/ 0 w 7302253"/>
              <a:gd name="connsiteY0" fmla="*/ 1985184 h 1985184"/>
              <a:gd name="connsiteX1" fmla="*/ 919381 w 7302253"/>
              <a:gd name="connsiteY1" fmla="*/ 1845235 h 1985184"/>
              <a:gd name="connsiteX2" fmla="*/ 1815852 w 7302253"/>
              <a:gd name="connsiteY2" fmla="*/ 1689846 h 1985184"/>
              <a:gd name="connsiteX3" fmla="*/ 2736229 w 7302253"/>
              <a:gd name="connsiteY3" fmla="*/ 1618129 h 1985184"/>
              <a:gd name="connsiteX4" fmla="*/ 3662582 w 7302253"/>
              <a:gd name="connsiteY4" fmla="*/ 1466726 h 1985184"/>
              <a:gd name="connsiteX5" fmla="*/ 4553077 w 7302253"/>
              <a:gd name="connsiteY5" fmla="*/ 1270996 h 1985184"/>
              <a:gd name="connsiteX6" fmla="*/ 5464986 w 7302253"/>
              <a:gd name="connsiteY6" fmla="*/ 821266 h 1985184"/>
              <a:gd name="connsiteX7" fmla="*/ 6399805 w 7302253"/>
              <a:gd name="connsiteY7" fmla="*/ 595656 h 1985184"/>
              <a:gd name="connsiteX8" fmla="*/ 7302253 w 7302253"/>
              <a:gd name="connsiteY8" fmla="*/ 0 h 1985184"/>
              <a:gd name="connsiteX0" fmla="*/ 0 w 7302253"/>
              <a:gd name="connsiteY0" fmla="*/ 1985184 h 1985184"/>
              <a:gd name="connsiteX1" fmla="*/ 919381 w 7302253"/>
              <a:gd name="connsiteY1" fmla="*/ 1845235 h 1985184"/>
              <a:gd name="connsiteX2" fmla="*/ 1821828 w 7302253"/>
              <a:gd name="connsiteY2" fmla="*/ 1642034 h 1985184"/>
              <a:gd name="connsiteX3" fmla="*/ 2736229 w 7302253"/>
              <a:gd name="connsiteY3" fmla="*/ 1618129 h 1985184"/>
              <a:gd name="connsiteX4" fmla="*/ 3662582 w 7302253"/>
              <a:gd name="connsiteY4" fmla="*/ 1466726 h 1985184"/>
              <a:gd name="connsiteX5" fmla="*/ 4553077 w 7302253"/>
              <a:gd name="connsiteY5" fmla="*/ 1270996 h 1985184"/>
              <a:gd name="connsiteX6" fmla="*/ 5464986 w 7302253"/>
              <a:gd name="connsiteY6" fmla="*/ 821266 h 1985184"/>
              <a:gd name="connsiteX7" fmla="*/ 6399805 w 7302253"/>
              <a:gd name="connsiteY7" fmla="*/ 595656 h 1985184"/>
              <a:gd name="connsiteX8" fmla="*/ 7302253 w 7302253"/>
              <a:gd name="connsiteY8" fmla="*/ 0 h 1985184"/>
              <a:gd name="connsiteX0" fmla="*/ 0 w 7302253"/>
              <a:gd name="connsiteY0" fmla="*/ 1985184 h 1985184"/>
              <a:gd name="connsiteX1" fmla="*/ 919381 w 7302253"/>
              <a:gd name="connsiteY1" fmla="*/ 1845235 h 1985184"/>
              <a:gd name="connsiteX2" fmla="*/ 1821828 w 7302253"/>
              <a:gd name="connsiteY2" fmla="*/ 1642034 h 1985184"/>
              <a:gd name="connsiteX3" fmla="*/ 2736229 w 7302253"/>
              <a:gd name="connsiteY3" fmla="*/ 1594223 h 1985184"/>
              <a:gd name="connsiteX4" fmla="*/ 3662582 w 7302253"/>
              <a:gd name="connsiteY4" fmla="*/ 1466726 h 1985184"/>
              <a:gd name="connsiteX5" fmla="*/ 4553077 w 7302253"/>
              <a:gd name="connsiteY5" fmla="*/ 1270996 h 1985184"/>
              <a:gd name="connsiteX6" fmla="*/ 5464986 w 7302253"/>
              <a:gd name="connsiteY6" fmla="*/ 821266 h 1985184"/>
              <a:gd name="connsiteX7" fmla="*/ 6399805 w 7302253"/>
              <a:gd name="connsiteY7" fmla="*/ 595656 h 1985184"/>
              <a:gd name="connsiteX8" fmla="*/ 7302253 w 7302253"/>
              <a:gd name="connsiteY8" fmla="*/ 0 h 1985184"/>
              <a:gd name="connsiteX0" fmla="*/ 0 w 7302253"/>
              <a:gd name="connsiteY0" fmla="*/ 1985184 h 1985184"/>
              <a:gd name="connsiteX1" fmla="*/ 919381 w 7302253"/>
              <a:gd name="connsiteY1" fmla="*/ 1845235 h 1985184"/>
              <a:gd name="connsiteX2" fmla="*/ 1821828 w 7302253"/>
              <a:gd name="connsiteY2" fmla="*/ 1642034 h 1985184"/>
              <a:gd name="connsiteX3" fmla="*/ 2736229 w 7302253"/>
              <a:gd name="connsiteY3" fmla="*/ 1594223 h 1985184"/>
              <a:gd name="connsiteX4" fmla="*/ 3662582 w 7302253"/>
              <a:gd name="connsiteY4" fmla="*/ 1490632 h 1985184"/>
              <a:gd name="connsiteX5" fmla="*/ 4553077 w 7302253"/>
              <a:gd name="connsiteY5" fmla="*/ 1270996 h 1985184"/>
              <a:gd name="connsiteX6" fmla="*/ 5464986 w 7302253"/>
              <a:gd name="connsiteY6" fmla="*/ 821266 h 1985184"/>
              <a:gd name="connsiteX7" fmla="*/ 6399805 w 7302253"/>
              <a:gd name="connsiteY7" fmla="*/ 595656 h 1985184"/>
              <a:gd name="connsiteX8" fmla="*/ 7302253 w 7302253"/>
              <a:gd name="connsiteY8" fmla="*/ 0 h 1985184"/>
              <a:gd name="connsiteX0" fmla="*/ 0 w 7302253"/>
              <a:gd name="connsiteY0" fmla="*/ 1985184 h 1985184"/>
              <a:gd name="connsiteX1" fmla="*/ 919381 w 7302253"/>
              <a:gd name="connsiteY1" fmla="*/ 1845235 h 1985184"/>
              <a:gd name="connsiteX2" fmla="*/ 1821828 w 7302253"/>
              <a:gd name="connsiteY2" fmla="*/ 1642034 h 1985184"/>
              <a:gd name="connsiteX3" fmla="*/ 2736229 w 7302253"/>
              <a:gd name="connsiteY3" fmla="*/ 1594223 h 1985184"/>
              <a:gd name="connsiteX4" fmla="*/ 3662582 w 7302253"/>
              <a:gd name="connsiteY4" fmla="*/ 1490632 h 1985184"/>
              <a:gd name="connsiteX5" fmla="*/ 4559053 w 7302253"/>
              <a:gd name="connsiteY5" fmla="*/ 1300878 h 1985184"/>
              <a:gd name="connsiteX6" fmla="*/ 5464986 w 7302253"/>
              <a:gd name="connsiteY6" fmla="*/ 821266 h 1985184"/>
              <a:gd name="connsiteX7" fmla="*/ 6399805 w 7302253"/>
              <a:gd name="connsiteY7" fmla="*/ 595656 h 1985184"/>
              <a:gd name="connsiteX8" fmla="*/ 7302253 w 7302253"/>
              <a:gd name="connsiteY8" fmla="*/ 0 h 1985184"/>
              <a:gd name="connsiteX0" fmla="*/ 0 w 7302253"/>
              <a:gd name="connsiteY0" fmla="*/ 1985184 h 1985184"/>
              <a:gd name="connsiteX1" fmla="*/ 919381 w 7302253"/>
              <a:gd name="connsiteY1" fmla="*/ 1845235 h 1985184"/>
              <a:gd name="connsiteX2" fmla="*/ 1821828 w 7302253"/>
              <a:gd name="connsiteY2" fmla="*/ 1642034 h 1985184"/>
              <a:gd name="connsiteX3" fmla="*/ 2736229 w 7302253"/>
              <a:gd name="connsiteY3" fmla="*/ 1594223 h 1985184"/>
              <a:gd name="connsiteX4" fmla="*/ 3662582 w 7302253"/>
              <a:gd name="connsiteY4" fmla="*/ 1490632 h 1985184"/>
              <a:gd name="connsiteX5" fmla="*/ 4559053 w 7302253"/>
              <a:gd name="connsiteY5" fmla="*/ 1300878 h 1985184"/>
              <a:gd name="connsiteX6" fmla="*/ 5482915 w 7302253"/>
              <a:gd name="connsiteY6" fmla="*/ 785407 h 1985184"/>
              <a:gd name="connsiteX7" fmla="*/ 6399805 w 7302253"/>
              <a:gd name="connsiteY7" fmla="*/ 595656 h 1985184"/>
              <a:gd name="connsiteX8" fmla="*/ 7302253 w 7302253"/>
              <a:gd name="connsiteY8" fmla="*/ 0 h 1985184"/>
              <a:gd name="connsiteX0" fmla="*/ 0 w 7314205"/>
              <a:gd name="connsiteY0" fmla="*/ 1955302 h 1955302"/>
              <a:gd name="connsiteX1" fmla="*/ 919381 w 7314205"/>
              <a:gd name="connsiteY1" fmla="*/ 1815353 h 1955302"/>
              <a:gd name="connsiteX2" fmla="*/ 1821828 w 7314205"/>
              <a:gd name="connsiteY2" fmla="*/ 1612152 h 1955302"/>
              <a:gd name="connsiteX3" fmla="*/ 2736229 w 7314205"/>
              <a:gd name="connsiteY3" fmla="*/ 1564341 h 1955302"/>
              <a:gd name="connsiteX4" fmla="*/ 3662582 w 7314205"/>
              <a:gd name="connsiteY4" fmla="*/ 1460750 h 1955302"/>
              <a:gd name="connsiteX5" fmla="*/ 4559053 w 7314205"/>
              <a:gd name="connsiteY5" fmla="*/ 1270996 h 1955302"/>
              <a:gd name="connsiteX6" fmla="*/ 5482915 w 7314205"/>
              <a:gd name="connsiteY6" fmla="*/ 755525 h 1955302"/>
              <a:gd name="connsiteX7" fmla="*/ 6399805 w 7314205"/>
              <a:gd name="connsiteY7" fmla="*/ 565774 h 1955302"/>
              <a:gd name="connsiteX8" fmla="*/ 7314205 w 7314205"/>
              <a:gd name="connsiteY8" fmla="*/ 0 h 1955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14205" h="1955302">
                <a:moveTo>
                  <a:pt x="0" y="1955302"/>
                </a:moveTo>
                <a:lnTo>
                  <a:pt x="919381" y="1815353"/>
                </a:lnTo>
                <a:lnTo>
                  <a:pt x="1821828" y="1612152"/>
                </a:lnTo>
                <a:lnTo>
                  <a:pt x="2736229" y="1564341"/>
                </a:lnTo>
                <a:lnTo>
                  <a:pt x="3662582" y="1460750"/>
                </a:lnTo>
                <a:lnTo>
                  <a:pt x="4559053" y="1270996"/>
                </a:lnTo>
                <a:lnTo>
                  <a:pt x="5482915" y="755525"/>
                </a:lnTo>
                <a:lnTo>
                  <a:pt x="6399805" y="565774"/>
                </a:lnTo>
                <a:lnTo>
                  <a:pt x="7314205" y="0"/>
                </a:lnTo>
              </a:path>
            </a:pathLst>
          </a:cu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846667" y="1706282"/>
            <a:ext cx="7308229" cy="1997138"/>
          </a:xfrm>
          <a:custGeom>
            <a:avLst/>
            <a:gdLst>
              <a:gd name="connsiteX0" fmla="*/ 0 w 7332134"/>
              <a:gd name="connsiteY0" fmla="*/ 2015067 h 2015067"/>
              <a:gd name="connsiteX1" fmla="*/ 931334 w 7332134"/>
              <a:gd name="connsiteY1" fmla="*/ 1905000 h 2015067"/>
              <a:gd name="connsiteX2" fmla="*/ 1845734 w 7332134"/>
              <a:gd name="connsiteY2" fmla="*/ 1701800 h 2015067"/>
              <a:gd name="connsiteX3" fmla="*/ 2760134 w 7332134"/>
              <a:gd name="connsiteY3" fmla="*/ 1600200 h 2015067"/>
              <a:gd name="connsiteX4" fmla="*/ 3674534 w 7332134"/>
              <a:gd name="connsiteY4" fmla="*/ 1430867 h 2015067"/>
              <a:gd name="connsiteX5" fmla="*/ 4588934 w 7332134"/>
              <a:gd name="connsiteY5" fmla="*/ 1151467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45734 w 7332134"/>
              <a:gd name="connsiteY2" fmla="*/ 1701800 h 2015067"/>
              <a:gd name="connsiteX3" fmla="*/ 2760134 w 7332134"/>
              <a:gd name="connsiteY3" fmla="*/ 1600200 h 2015067"/>
              <a:gd name="connsiteX4" fmla="*/ 3674534 w 7332134"/>
              <a:gd name="connsiteY4" fmla="*/ 1430867 h 2015067"/>
              <a:gd name="connsiteX5" fmla="*/ 4588934 w 7332134"/>
              <a:gd name="connsiteY5" fmla="*/ 1151467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60134 w 7332134"/>
              <a:gd name="connsiteY3" fmla="*/ 1600200 h 2015067"/>
              <a:gd name="connsiteX4" fmla="*/ 3674534 w 7332134"/>
              <a:gd name="connsiteY4" fmla="*/ 1430867 h 2015067"/>
              <a:gd name="connsiteX5" fmla="*/ 4588934 w 7332134"/>
              <a:gd name="connsiteY5" fmla="*/ 1151467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48182 w 7332134"/>
              <a:gd name="connsiteY3" fmla="*/ 1558364 h 2015067"/>
              <a:gd name="connsiteX4" fmla="*/ 3674534 w 7332134"/>
              <a:gd name="connsiteY4" fmla="*/ 1430867 h 2015067"/>
              <a:gd name="connsiteX5" fmla="*/ 4588934 w 7332134"/>
              <a:gd name="connsiteY5" fmla="*/ 1151467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48182 w 7332134"/>
              <a:gd name="connsiteY3" fmla="*/ 1558364 h 2015067"/>
              <a:gd name="connsiteX4" fmla="*/ 3674534 w 7332134"/>
              <a:gd name="connsiteY4" fmla="*/ 1430867 h 2015067"/>
              <a:gd name="connsiteX5" fmla="*/ 4588934 w 7332134"/>
              <a:gd name="connsiteY5" fmla="*/ 1193302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48182 w 7332134"/>
              <a:gd name="connsiteY3" fmla="*/ 1558364 h 2015067"/>
              <a:gd name="connsiteX4" fmla="*/ 3674534 w 7332134"/>
              <a:gd name="connsiteY4" fmla="*/ 1430867 h 2015067"/>
              <a:gd name="connsiteX5" fmla="*/ 4588934 w 7332134"/>
              <a:gd name="connsiteY5" fmla="*/ 1193302 h 2015067"/>
              <a:gd name="connsiteX6" fmla="*/ 5494867 w 7332134"/>
              <a:gd name="connsiteY6" fmla="*/ 869078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48182 w 7332134"/>
              <a:gd name="connsiteY3" fmla="*/ 1558364 h 2015067"/>
              <a:gd name="connsiteX4" fmla="*/ 3674534 w 7332134"/>
              <a:gd name="connsiteY4" fmla="*/ 1430867 h 2015067"/>
              <a:gd name="connsiteX5" fmla="*/ 4588934 w 7332134"/>
              <a:gd name="connsiteY5" fmla="*/ 1193302 h 2015067"/>
              <a:gd name="connsiteX6" fmla="*/ 5494867 w 7332134"/>
              <a:gd name="connsiteY6" fmla="*/ 869078 h 2015067"/>
              <a:gd name="connsiteX7" fmla="*/ 6405781 w 7332134"/>
              <a:gd name="connsiteY7" fmla="*/ 589679 h 2015067"/>
              <a:gd name="connsiteX8" fmla="*/ 7332134 w 7332134"/>
              <a:gd name="connsiteY8" fmla="*/ 0 h 2015067"/>
              <a:gd name="connsiteX0" fmla="*/ 0 w 7326158"/>
              <a:gd name="connsiteY0" fmla="*/ 2044949 h 2044949"/>
              <a:gd name="connsiteX1" fmla="*/ 919381 w 7326158"/>
              <a:gd name="connsiteY1" fmla="*/ 1964764 h 2044949"/>
              <a:gd name="connsiteX2" fmla="*/ 1839758 w 7326158"/>
              <a:gd name="connsiteY2" fmla="*/ 1713752 h 2044949"/>
              <a:gd name="connsiteX3" fmla="*/ 2748182 w 7326158"/>
              <a:gd name="connsiteY3" fmla="*/ 1588246 h 2044949"/>
              <a:gd name="connsiteX4" fmla="*/ 3674534 w 7326158"/>
              <a:gd name="connsiteY4" fmla="*/ 1460749 h 2044949"/>
              <a:gd name="connsiteX5" fmla="*/ 4588934 w 7326158"/>
              <a:gd name="connsiteY5" fmla="*/ 1223184 h 2044949"/>
              <a:gd name="connsiteX6" fmla="*/ 5494867 w 7326158"/>
              <a:gd name="connsiteY6" fmla="*/ 89896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  <a:gd name="connsiteX0" fmla="*/ 0 w 7326158"/>
              <a:gd name="connsiteY0" fmla="*/ 2044949 h 2044949"/>
              <a:gd name="connsiteX1" fmla="*/ 919381 w 7326158"/>
              <a:gd name="connsiteY1" fmla="*/ 1934882 h 2044949"/>
              <a:gd name="connsiteX2" fmla="*/ 1839758 w 7326158"/>
              <a:gd name="connsiteY2" fmla="*/ 1713752 h 2044949"/>
              <a:gd name="connsiteX3" fmla="*/ 2748182 w 7326158"/>
              <a:gd name="connsiteY3" fmla="*/ 1588246 h 2044949"/>
              <a:gd name="connsiteX4" fmla="*/ 3674534 w 7326158"/>
              <a:gd name="connsiteY4" fmla="*/ 1460749 h 2044949"/>
              <a:gd name="connsiteX5" fmla="*/ 4588934 w 7326158"/>
              <a:gd name="connsiteY5" fmla="*/ 1223184 h 2044949"/>
              <a:gd name="connsiteX6" fmla="*/ 5494867 w 7326158"/>
              <a:gd name="connsiteY6" fmla="*/ 89896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  <a:gd name="connsiteX0" fmla="*/ 0 w 7326158"/>
              <a:gd name="connsiteY0" fmla="*/ 2044949 h 2044949"/>
              <a:gd name="connsiteX1" fmla="*/ 919381 w 7326158"/>
              <a:gd name="connsiteY1" fmla="*/ 1934882 h 2044949"/>
              <a:gd name="connsiteX2" fmla="*/ 1833781 w 7326158"/>
              <a:gd name="connsiteY2" fmla="*/ 1749611 h 2044949"/>
              <a:gd name="connsiteX3" fmla="*/ 2748182 w 7326158"/>
              <a:gd name="connsiteY3" fmla="*/ 1588246 h 2044949"/>
              <a:gd name="connsiteX4" fmla="*/ 3674534 w 7326158"/>
              <a:gd name="connsiteY4" fmla="*/ 1460749 h 2044949"/>
              <a:gd name="connsiteX5" fmla="*/ 4588934 w 7326158"/>
              <a:gd name="connsiteY5" fmla="*/ 1223184 h 2044949"/>
              <a:gd name="connsiteX6" fmla="*/ 5494867 w 7326158"/>
              <a:gd name="connsiteY6" fmla="*/ 89896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  <a:gd name="connsiteX0" fmla="*/ 0 w 7326158"/>
              <a:gd name="connsiteY0" fmla="*/ 2044949 h 2044949"/>
              <a:gd name="connsiteX1" fmla="*/ 919381 w 7326158"/>
              <a:gd name="connsiteY1" fmla="*/ 1934882 h 2044949"/>
              <a:gd name="connsiteX2" fmla="*/ 1833781 w 7326158"/>
              <a:gd name="connsiteY2" fmla="*/ 1749611 h 2044949"/>
              <a:gd name="connsiteX3" fmla="*/ 2742205 w 7326158"/>
              <a:gd name="connsiteY3" fmla="*/ 1636058 h 2044949"/>
              <a:gd name="connsiteX4" fmla="*/ 3674534 w 7326158"/>
              <a:gd name="connsiteY4" fmla="*/ 1460749 h 2044949"/>
              <a:gd name="connsiteX5" fmla="*/ 4588934 w 7326158"/>
              <a:gd name="connsiteY5" fmla="*/ 1223184 h 2044949"/>
              <a:gd name="connsiteX6" fmla="*/ 5494867 w 7326158"/>
              <a:gd name="connsiteY6" fmla="*/ 89896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  <a:gd name="connsiteX0" fmla="*/ 0 w 7326158"/>
              <a:gd name="connsiteY0" fmla="*/ 2044949 h 2044949"/>
              <a:gd name="connsiteX1" fmla="*/ 919381 w 7326158"/>
              <a:gd name="connsiteY1" fmla="*/ 1934882 h 2044949"/>
              <a:gd name="connsiteX2" fmla="*/ 1833781 w 7326158"/>
              <a:gd name="connsiteY2" fmla="*/ 1749611 h 2044949"/>
              <a:gd name="connsiteX3" fmla="*/ 2742205 w 7326158"/>
              <a:gd name="connsiteY3" fmla="*/ 1636058 h 2044949"/>
              <a:gd name="connsiteX4" fmla="*/ 3662581 w 7326158"/>
              <a:gd name="connsiteY4" fmla="*/ 1442820 h 2044949"/>
              <a:gd name="connsiteX5" fmla="*/ 4588934 w 7326158"/>
              <a:gd name="connsiteY5" fmla="*/ 1223184 h 2044949"/>
              <a:gd name="connsiteX6" fmla="*/ 5494867 w 7326158"/>
              <a:gd name="connsiteY6" fmla="*/ 89896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  <a:gd name="connsiteX0" fmla="*/ 0 w 7326158"/>
              <a:gd name="connsiteY0" fmla="*/ 2044949 h 2044949"/>
              <a:gd name="connsiteX1" fmla="*/ 919381 w 7326158"/>
              <a:gd name="connsiteY1" fmla="*/ 1934882 h 2044949"/>
              <a:gd name="connsiteX2" fmla="*/ 1833781 w 7326158"/>
              <a:gd name="connsiteY2" fmla="*/ 1749611 h 2044949"/>
              <a:gd name="connsiteX3" fmla="*/ 2742205 w 7326158"/>
              <a:gd name="connsiteY3" fmla="*/ 1636058 h 2044949"/>
              <a:gd name="connsiteX4" fmla="*/ 3662581 w 7326158"/>
              <a:gd name="connsiteY4" fmla="*/ 1442820 h 2044949"/>
              <a:gd name="connsiteX5" fmla="*/ 4571005 w 7326158"/>
              <a:gd name="connsiteY5" fmla="*/ 1253066 h 2044949"/>
              <a:gd name="connsiteX6" fmla="*/ 5494867 w 7326158"/>
              <a:gd name="connsiteY6" fmla="*/ 89896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  <a:gd name="connsiteX0" fmla="*/ 0 w 7326158"/>
              <a:gd name="connsiteY0" fmla="*/ 2044949 h 2044949"/>
              <a:gd name="connsiteX1" fmla="*/ 919381 w 7326158"/>
              <a:gd name="connsiteY1" fmla="*/ 1934882 h 2044949"/>
              <a:gd name="connsiteX2" fmla="*/ 1833781 w 7326158"/>
              <a:gd name="connsiteY2" fmla="*/ 1749611 h 2044949"/>
              <a:gd name="connsiteX3" fmla="*/ 2742205 w 7326158"/>
              <a:gd name="connsiteY3" fmla="*/ 1636058 h 2044949"/>
              <a:gd name="connsiteX4" fmla="*/ 3662581 w 7326158"/>
              <a:gd name="connsiteY4" fmla="*/ 1442820 h 2044949"/>
              <a:gd name="connsiteX5" fmla="*/ 4571005 w 7326158"/>
              <a:gd name="connsiteY5" fmla="*/ 1253066 h 2044949"/>
              <a:gd name="connsiteX6" fmla="*/ 5476938 w 7326158"/>
              <a:gd name="connsiteY6" fmla="*/ 88103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  <a:gd name="connsiteX0" fmla="*/ 0 w 7326158"/>
              <a:gd name="connsiteY0" fmla="*/ 2044949 h 2044949"/>
              <a:gd name="connsiteX1" fmla="*/ 919381 w 7326158"/>
              <a:gd name="connsiteY1" fmla="*/ 1934882 h 2044949"/>
              <a:gd name="connsiteX2" fmla="*/ 1833781 w 7326158"/>
              <a:gd name="connsiteY2" fmla="*/ 1749611 h 2044949"/>
              <a:gd name="connsiteX3" fmla="*/ 2742205 w 7326158"/>
              <a:gd name="connsiteY3" fmla="*/ 1636058 h 2044949"/>
              <a:gd name="connsiteX4" fmla="*/ 3662581 w 7326158"/>
              <a:gd name="connsiteY4" fmla="*/ 1442820 h 2044949"/>
              <a:gd name="connsiteX5" fmla="*/ 4571005 w 7326158"/>
              <a:gd name="connsiteY5" fmla="*/ 1253066 h 2044949"/>
              <a:gd name="connsiteX6" fmla="*/ 5476938 w 7326158"/>
              <a:gd name="connsiteY6" fmla="*/ 881030 h 2044949"/>
              <a:gd name="connsiteX7" fmla="*/ 6405781 w 7326158"/>
              <a:gd name="connsiteY7" fmla="*/ 655420 h 2044949"/>
              <a:gd name="connsiteX8" fmla="*/ 7326158 w 7326158"/>
              <a:gd name="connsiteY8" fmla="*/ 0 h 2044949"/>
              <a:gd name="connsiteX0" fmla="*/ 0 w 7308229"/>
              <a:gd name="connsiteY0" fmla="*/ 1997138 h 1997138"/>
              <a:gd name="connsiteX1" fmla="*/ 919381 w 7308229"/>
              <a:gd name="connsiteY1" fmla="*/ 1887071 h 1997138"/>
              <a:gd name="connsiteX2" fmla="*/ 1833781 w 7308229"/>
              <a:gd name="connsiteY2" fmla="*/ 1701800 h 1997138"/>
              <a:gd name="connsiteX3" fmla="*/ 2742205 w 7308229"/>
              <a:gd name="connsiteY3" fmla="*/ 1588247 h 1997138"/>
              <a:gd name="connsiteX4" fmla="*/ 3662581 w 7308229"/>
              <a:gd name="connsiteY4" fmla="*/ 1395009 h 1997138"/>
              <a:gd name="connsiteX5" fmla="*/ 4571005 w 7308229"/>
              <a:gd name="connsiteY5" fmla="*/ 1205255 h 1997138"/>
              <a:gd name="connsiteX6" fmla="*/ 5476938 w 7308229"/>
              <a:gd name="connsiteY6" fmla="*/ 833219 h 1997138"/>
              <a:gd name="connsiteX7" fmla="*/ 6405781 w 7308229"/>
              <a:gd name="connsiteY7" fmla="*/ 607609 h 1997138"/>
              <a:gd name="connsiteX8" fmla="*/ 7308229 w 7308229"/>
              <a:gd name="connsiteY8" fmla="*/ 0 h 1997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08229" h="1997138">
                <a:moveTo>
                  <a:pt x="0" y="1997138"/>
                </a:moveTo>
                <a:lnTo>
                  <a:pt x="919381" y="1887071"/>
                </a:lnTo>
                <a:lnTo>
                  <a:pt x="1833781" y="1701800"/>
                </a:lnTo>
                <a:lnTo>
                  <a:pt x="2742205" y="1588247"/>
                </a:lnTo>
                <a:lnTo>
                  <a:pt x="3662581" y="1395009"/>
                </a:lnTo>
                <a:lnTo>
                  <a:pt x="4571005" y="1205255"/>
                </a:lnTo>
                <a:lnTo>
                  <a:pt x="5476938" y="833219"/>
                </a:lnTo>
                <a:lnTo>
                  <a:pt x="6405781" y="607609"/>
                </a:lnTo>
                <a:lnTo>
                  <a:pt x="7308229" y="0"/>
                </a:lnTo>
              </a:path>
            </a:pathLst>
          </a:cu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846667" y="1792943"/>
            <a:ext cx="7326158" cy="2044949"/>
          </a:xfrm>
          <a:custGeom>
            <a:avLst/>
            <a:gdLst>
              <a:gd name="connsiteX0" fmla="*/ 0 w 7332134"/>
              <a:gd name="connsiteY0" fmla="*/ 2015067 h 2015067"/>
              <a:gd name="connsiteX1" fmla="*/ 931334 w 7332134"/>
              <a:gd name="connsiteY1" fmla="*/ 1905000 h 2015067"/>
              <a:gd name="connsiteX2" fmla="*/ 1845734 w 7332134"/>
              <a:gd name="connsiteY2" fmla="*/ 1701800 h 2015067"/>
              <a:gd name="connsiteX3" fmla="*/ 2760134 w 7332134"/>
              <a:gd name="connsiteY3" fmla="*/ 1600200 h 2015067"/>
              <a:gd name="connsiteX4" fmla="*/ 3674534 w 7332134"/>
              <a:gd name="connsiteY4" fmla="*/ 1430867 h 2015067"/>
              <a:gd name="connsiteX5" fmla="*/ 4588934 w 7332134"/>
              <a:gd name="connsiteY5" fmla="*/ 1151467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45734 w 7332134"/>
              <a:gd name="connsiteY2" fmla="*/ 1701800 h 2015067"/>
              <a:gd name="connsiteX3" fmla="*/ 2760134 w 7332134"/>
              <a:gd name="connsiteY3" fmla="*/ 1600200 h 2015067"/>
              <a:gd name="connsiteX4" fmla="*/ 3674534 w 7332134"/>
              <a:gd name="connsiteY4" fmla="*/ 1430867 h 2015067"/>
              <a:gd name="connsiteX5" fmla="*/ 4588934 w 7332134"/>
              <a:gd name="connsiteY5" fmla="*/ 1151467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60134 w 7332134"/>
              <a:gd name="connsiteY3" fmla="*/ 1600200 h 2015067"/>
              <a:gd name="connsiteX4" fmla="*/ 3674534 w 7332134"/>
              <a:gd name="connsiteY4" fmla="*/ 1430867 h 2015067"/>
              <a:gd name="connsiteX5" fmla="*/ 4588934 w 7332134"/>
              <a:gd name="connsiteY5" fmla="*/ 1151467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48182 w 7332134"/>
              <a:gd name="connsiteY3" fmla="*/ 1558364 h 2015067"/>
              <a:gd name="connsiteX4" fmla="*/ 3674534 w 7332134"/>
              <a:gd name="connsiteY4" fmla="*/ 1430867 h 2015067"/>
              <a:gd name="connsiteX5" fmla="*/ 4588934 w 7332134"/>
              <a:gd name="connsiteY5" fmla="*/ 1151467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48182 w 7332134"/>
              <a:gd name="connsiteY3" fmla="*/ 1558364 h 2015067"/>
              <a:gd name="connsiteX4" fmla="*/ 3674534 w 7332134"/>
              <a:gd name="connsiteY4" fmla="*/ 1430867 h 2015067"/>
              <a:gd name="connsiteX5" fmla="*/ 4588934 w 7332134"/>
              <a:gd name="connsiteY5" fmla="*/ 1193302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48182 w 7332134"/>
              <a:gd name="connsiteY3" fmla="*/ 1558364 h 2015067"/>
              <a:gd name="connsiteX4" fmla="*/ 3674534 w 7332134"/>
              <a:gd name="connsiteY4" fmla="*/ 1430867 h 2015067"/>
              <a:gd name="connsiteX5" fmla="*/ 4588934 w 7332134"/>
              <a:gd name="connsiteY5" fmla="*/ 1193302 h 2015067"/>
              <a:gd name="connsiteX6" fmla="*/ 5494867 w 7332134"/>
              <a:gd name="connsiteY6" fmla="*/ 869078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48182 w 7332134"/>
              <a:gd name="connsiteY3" fmla="*/ 1558364 h 2015067"/>
              <a:gd name="connsiteX4" fmla="*/ 3674534 w 7332134"/>
              <a:gd name="connsiteY4" fmla="*/ 1430867 h 2015067"/>
              <a:gd name="connsiteX5" fmla="*/ 4588934 w 7332134"/>
              <a:gd name="connsiteY5" fmla="*/ 1193302 h 2015067"/>
              <a:gd name="connsiteX6" fmla="*/ 5494867 w 7332134"/>
              <a:gd name="connsiteY6" fmla="*/ 869078 h 2015067"/>
              <a:gd name="connsiteX7" fmla="*/ 6405781 w 7332134"/>
              <a:gd name="connsiteY7" fmla="*/ 589679 h 2015067"/>
              <a:gd name="connsiteX8" fmla="*/ 7332134 w 7332134"/>
              <a:gd name="connsiteY8" fmla="*/ 0 h 2015067"/>
              <a:gd name="connsiteX0" fmla="*/ 0 w 7326158"/>
              <a:gd name="connsiteY0" fmla="*/ 2044949 h 2044949"/>
              <a:gd name="connsiteX1" fmla="*/ 919381 w 7326158"/>
              <a:gd name="connsiteY1" fmla="*/ 1964764 h 2044949"/>
              <a:gd name="connsiteX2" fmla="*/ 1839758 w 7326158"/>
              <a:gd name="connsiteY2" fmla="*/ 1713752 h 2044949"/>
              <a:gd name="connsiteX3" fmla="*/ 2748182 w 7326158"/>
              <a:gd name="connsiteY3" fmla="*/ 1588246 h 2044949"/>
              <a:gd name="connsiteX4" fmla="*/ 3674534 w 7326158"/>
              <a:gd name="connsiteY4" fmla="*/ 1460749 h 2044949"/>
              <a:gd name="connsiteX5" fmla="*/ 4588934 w 7326158"/>
              <a:gd name="connsiteY5" fmla="*/ 1223184 h 2044949"/>
              <a:gd name="connsiteX6" fmla="*/ 5494867 w 7326158"/>
              <a:gd name="connsiteY6" fmla="*/ 89896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26158" h="2044949">
                <a:moveTo>
                  <a:pt x="0" y="2044949"/>
                </a:moveTo>
                <a:lnTo>
                  <a:pt x="919381" y="1964764"/>
                </a:lnTo>
                <a:lnTo>
                  <a:pt x="1839758" y="1713752"/>
                </a:lnTo>
                <a:lnTo>
                  <a:pt x="2748182" y="1588246"/>
                </a:lnTo>
                <a:lnTo>
                  <a:pt x="3674534" y="1460749"/>
                </a:lnTo>
                <a:lnTo>
                  <a:pt x="4588934" y="1223184"/>
                </a:lnTo>
                <a:lnTo>
                  <a:pt x="5494867" y="898960"/>
                </a:lnTo>
                <a:lnTo>
                  <a:pt x="6405781" y="619561"/>
                </a:lnTo>
                <a:lnTo>
                  <a:pt x="7326158" y="0"/>
                </a:lnTo>
              </a:path>
            </a:pathLst>
          </a:cu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846667" y="1874620"/>
            <a:ext cx="7308229" cy="1997138"/>
          </a:xfrm>
          <a:custGeom>
            <a:avLst/>
            <a:gdLst>
              <a:gd name="connsiteX0" fmla="*/ 0 w 7332134"/>
              <a:gd name="connsiteY0" fmla="*/ 2015067 h 2015067"/>
              <a:gd name="connsiteX1" fmla="*/ 931334 w 7332134"/>
              <a:gd name="connsiteY1" fmla="*/ 1905000 h 2015067"/>
              <a:gd name="connsiteX2" fmla="*/ 1845734 w 7332134"/>
              <a:gd name="connsiteY2" fmla="*/ 1701800 h 2015067"/>
              <a:gd name="connsiteX3" fmla="*/ 2760134 w 7332134"/>
              <a:gd name="connsiteY3" fmla="*/ 1600200 h 2015067"/>
              <a:gd name="connsiteX4" fmla="*/ 3674534 w 7332134"/>
              <a:gd name="connsiteY4" fmla="*/ 1430867 h 2015067"/>
              <a:gd name="connsiteX5" fmla="*/ 4588934 w 7332134"/>
              <a:gd name="connsiteY5" fmla="*/ 1151467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45734 w 7332134"/>
              <a:gd name="connsiteY2" fmla="*/ 1701800 h 2015067"/>
              <a:gd name="connsiteX3" fmla="*/ 2760134 w 7332134"/>
              <a:gd name="connsiteY3" fmla="*/ 1600200 h 2015067"/>
              <a:gd name="connsiteX4" fmla="*/ 3674534 w 7332134"/>
              <a:gd name="connsiteY4" fmla="*/ 1430867 h 2015067"/>
              <a:gd name="connsiteX5" fmla="*/ 4588934 w 7332134"/>
              <a:gd name="connsiteY5" fmla="*/ 1151467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60134 w 7332134"/>
              <a:gd name="connsiteY3" fmla="*/ 1600200 h 2015067"/>
              <a:gd name="connsiteX4" fmla="*/ 3674534 w 7332134"/>
              <a:gd name="connsiteY4" fmla="*/ 1430867 h 2015067"/>
              <a:gd name="connsiteX5" fmla="*/ 4588934 w 7332134"/>
              <a:gd name="connsiteY5" fmla="*/ 1151467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48182 w 7332134"/>
              <a:gd name="connsiteY3" fmla="*/ 1558364 h 2015067"/>
              <a:gd name="connsiteX4" fmla="*/ 3674534 w 7332134"/>
              <a:gd name="connsiteY4" fmla="*/ 1430867 h 2015067"/>
              <a:gd name="connsiteX5" fmla="*/ 4588934 w 7332134"/>
              <a:gd name="connsiteY5" fmla="*/ 1151467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48182 w 7332134"/>
              <a:gd name="connsiteY3" fmla="*/ 1558364 h 2015067"/>
              <a:gd name="connsiteX4" fmla="*/ 3674534 w 7332134"/>
              <a:gd name="connsiteY4" fmla="*/ 1430867 h 2015067"/>
              <a:gd name="connsiteX5" fmla="*/ 4588934 w 7332134"/>
              <a:gd name="connsiteY5" fmla="*/ 1193302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48182 w 7332134"/>
              <a:gd name="connsiteY3" fmla="*/ 1558364 h 2015067"/>
              <a:gd name="connsiteX4" fmla="*/ 3674534 w 7332134"/>
              <a:gd name="connsiteY4" fmla="*/ 1430867 h 2015067"/>
              <a:gd name="connsiteX5" fmla="*/ 4588934 w 7332134"/>
              <a:gd name="connsiteY5" fmla="*/ 1193302 h 2015067"/>
              <a:gd name="connsiteX6" fmla="*/ 5494867 w 7332134"/>
              <a:gd name="connsiteY6" fmla="*/ 869078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48182 w 7332134"/>
              <a:gd name="connsiteY3" fmla="*/ 1558364 h 2015067"/>
              <a:gd name="connsiteX4" fmla="*/ 3674534 w 7332134"/>
              <a:gd name="connsiteY4" fmla="*/ 1430867 h 2015067"/>
              <a:gd name="connsiteX5" fmla="*/ 4588934 w 7332134"/>
              <a:gd name="connsiteY5" fmla="*/ 1193302 h 2015067"/>
              <a:gd name="connsiteX6" fmla="*/ 5494867 w 7332134"/>
              <a:gd name="connsiteY6" fmla="*/ 869078 h 2015067"/>
              <a:gd name="connsiteX7" fmla="*/ 6405781 w 7332134"/>
              <a:gd name="connsiteY7" fmla="*/ 589679 h 2015067"/>
              <a:gd name="connsiteX8" fmla="*/ 7332134 w 7332134"/>
              <a:gd name="connsiteY8" fmla="*/ 0 h 2015067"/>
              <a:gd name="connsiteX0" fmla="*/ 0 w 7326158"/>
              <a:gd name="connsiteY0" fmla="*/ 2044949 h 2044949"/>
              <a:gd name="connsiteX1" fmla="*/ 919381 w 7326158"/>
              <a:gd name="connsiteY1" fmla="*/ 1964764 h 2044949"/>
              <a:gd name="connsiteX2" fmla="*/ 1839758 w 7326158"/>
              <a:gd name="connsiteY2" fmla="*/ 1713752 h 2044949"/>
              <a:gd name="connsiteX3" fmla="*/ 2748182 w 7326158"/>
              <a:gd name="connsiteY3" fmla="*/ 1588246 h 2044949"/>
              <a:gd name="connsiteX4" fmla="*/ 3674534 w 7326158"/>
              <a:gd name="connsiteY4" fmla="*/ 1460749 h 2044949"/>
              <a:gd name="connsiteX5" fmla="*/ 4588934 w 7326158"/>
              <a:gd name="connsiteY5" fmla="*/ 1223184 h 2044949"/>
              <a:gd name="connsiteX6" fmla="*/ 5494867 w 7326158"/>
              <a:gd name="connsiteY6" fmla="*/ 89896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  <a:gd name="connsiteX0" fmla="*/ 0 w 7326158"/>
              <a:gd name="connsiteY0" fmla="*/ 2044949 h 2044949"/>
              <a:gd name="connsiteX1" fmla="*/ 919381 w 7326158"/>
              <a:gd name="connsiteY1" fmla="*/ 1934882 h 2044949"/>
              <a:gd name="connsiteX2" fmla="*/ 1839758 w 7326158"/>
              <a:gd name="connsiteY2" fmla="*/ 1713752 h 2044949"/>
              <a:gd name="connsiteX3" fmla="*/ 2748182 w 7326158"/>
              <a:gd name="connsiteY3" fmla="*/ 1588246 h 2044949"/>
              <a:gd name="connsiteX4" fmla="*/ 3674534 w 7326158"/>
              <a:gd name="connsiteY4" fmla="*/ 1460749 h 2044949"/>
              <a:gd name="connsiteX5" fmla="*/ 4588934 w 7326158"/>
              <a:gd name="connsiteY5" fmla="*/ 1223184 h 2044949"/>
              <a:gd name="connsiteX6" fmla="*/ 5494867 w 7326158"/>
              <a:gd name="connsiteY6" fmla="*/ 89896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  <a:gd name="connsiteX0" fmla="*/ 0 w 7326158"/>
              <a:gd name="connsiteY0" fmla="*/ 2044949 h 2044949"/>
              <a:gd name="connsiteX1" fmla="*/ 919381 w 7326158"/>
              <a:gd name="connsiteY1" fmla="*/ 1934882 h 2044949"/>
              <a:gd name="connsiteX2" fmla="*/ 1833781 w 7326158"/>
              <a:gd name="connsiteY2" fmla="*/ 1749611 h 2044949"/>
              <a:gd name="connsiteX3" fmla="*/ 2748182 w 7326158"/>
              <a:gd name="connsiteY3" fmla="*/ 1588246 h 2044949"/>
              <a:gd name="connsiteX4" fmla="*/ 3674534 w 7326158"/>
              <a:gd name="connsiteY4" fmla="*/ 1460749 h 2044949"/>
              <a:gd name="connsiteX5" fmla="*/ 4588934 w 7326158"/>
              <a:gd name="connsiteY5" fmla="*/ 1223184 h 2044949"/>
              <a:gd name="connsiteX6" fmla="*/ 5494867 w 7326158"/>
              <a:gd name="connsiteY6" fmla="*/ 89896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  <a:gd name="connsiteX0" fmla="*/ 0 w 7326158"/>
              <a:gd name="connsiteY0" fmla="*/ 2044949 h 2044949"/>
              <a:gd name="connsiteX1" fmla="*/ 919381 w 7326158"/>
              <a:gd name="connsiteY1" fmla="*/ 1934882 h 2044949"/>
              <a:gd name="connsiteX2" fmla="*/ 1833781 w 7326158"/>
              <a:gd name="connsiteY2" fmla="*/ 1749611 h 2044949"/>
              <a:gd name="connsiteX3" fmla="*/ 2742205 w 7326158"/>
              <a:gd name="connsiteY3" fmla="*/ 1636058 h 2044949"/>
              <a:gd name="connsiteX4" fmla="*/ 3674534 w 7326158"/>
              <a:gd name="connsiteY4" fmla="*/ 1460749 h 2044949"/>
              <a:gd name="connsiteX5" fmla="*/ 4588934 w 7326158"/>
              <a:gd name="connsiteY5" fmla="*/ 1223184 h 2044949"/>
              <a:gd name="connsiteX6" fmla="*/ 5494867 w 7326158"/>
              <a:gd name="connsiteY6" fmla="*/ 89896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  <a:gd name="connsiteX0" fmla="*/ 0 w 7326158"/>
              <a:gd name="connsiteY0" fmla="*/ 2044949 h 2044949"/>
              <a:gd name="connsiteX1" fmla="*/ 919381 w 7326158"/>
              <a:gd name="connsiteY1" fmla="*/ 1934882 h 2044949"/>
              <a:gd name="connsiteX2" fmla="*/ 1833781 w 7326158"/>
              <a:gd name="connsiteY2" fmla="*/ 1749611 h 2044949"/>
              <a:gd name="connsiteX3" fmla="*/ 2742205 w 7326158"/>
              <a:gd name="connsiteY3" fmla="*/ 1636058 h 2044949"/>
              <a:gd name="connsiteX4" fmla="*/ 3662581 w 7326158"/>
              <a:gd name="connsiteY4" fmla="*/ 1442820 h 2044949"/>
              <a:gd name="connsiteX5" fmla="*/ 4588934 w 7326158"/>
              <a:gd name="connsiteY5" fmla="*/ 1223184 h 2044949"/>
              <a:gd name="connsiteX6" fmla="*/ 5494867 w 7326158"/>
              <a:gd name="connsiteY6" fmla="*/ 89896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  <a:gd name="connsiteX0" fmla="*/ 0 w 7326158"/>
              <a:gd name="connsiteY0" fmla="*/ 2044949 h 2044949"/>
              <a:gd name="connsiteX1" fmla="*/ 919381 w 7326158"/>
              <a:gd name="connsiteY1" fmla="*/ 1934882 h 2044949"/>
              <a:gd name="connsiteX2" fmla="*/ 1833781 w 7326158"/>
              <a:gd name="connsiteY2" fmla="*/ 1749611 h 2044949"/>
              <a:gd name="connsiteX3" fmla="*/ 2742205 w 7326158"/>
              <a:gd name="connsiteY3" fmla="*/ 1636058 h 2044949"/>
              <a:gd name="connsiteX4" fmla="*/ 3662581 w 7326158"/>
              <a:gd name="connsiteY4" fmla="*/ 1442820 h 2044949"/>
              <a:gd name="connsiteX5" fmla="*/ 4571005 w 7326158"/>
              <a:gd name="connsiteY5" fmla="*/ 1253066 h 2044949"/>
              <a:gd name="connsiteX6" fmla="*/ 5494867 w 7326158"/>
              <a:gd name="connsiteY6" fmla="*/ 89896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  <a:gd name="connsiteX0" fmla="*/ 0 w 7326158"/>
              <a:gd name="connsiteY0" fmla="*/ 2044949 h 2044949"/>
              <a:gd name="connsiteX1" fmla="*/ 919381 w 7326158"/>
              <a:gd name="connsiteY1" fmla="*/ 1934882 h 2044949"/>
              <a:gd name="connsiteX2" fmla="*/ 1833781 w 7326158"/>
              <a:gd name="connsiteY2" fmla="*/ 1749611 h 2044949"/>
              <a:gd name="connsiteX3" fmla="*/ 2742205 w 7326158"/>
              <a:gd name="connsiteY3" fmla="*/ 1636058 h 2044949"/>
              <a:gd name="connsiteX4" fmla="*/ 3662581 w 7326158"/>
              <a:gd name="connsiteY4" fmla="*/ 1442820 h 2044949"/>
              <a:gd name="connsiteX5" fmla="*/ 4571005 w 7326158"/>
              <a:gd name="connsiteY5" fmla="*/ 1253066 h 2044949"/>
              <a:gd name="connsiteX6" fmla="*/ 5476938 w 7326158"/>
              <a:gd name="connsiteY6" fmla="*/ 88103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  <a:gd name="connsiteX0" fmla="*/ 0 w 7326158"/>
              <a:gd name="connsiteY0" fmla="*/ 2044949 h 2044949"/>
              <a:gd name="connsiteX1" fmla="*/ 919381 w 7326158"/>
              <a:gd name="connsiteY1" fmla="*/ 1934882 h 2044949"/>
              <a:gd name="connsiteX2" fmla="*/ 1833781 w 7326158"/>
              <a:gd name="connsiteY2" fmla="*/ 1749611 h 2044949"/>
              <a:gd name="connsiteX3" fmla="*/ 2742205 w 7326158"/>
              <a:gd name="connsiteY3" fmla="*/ 1636058 h 2044949"/>
              <a:gd name="connsiteX4" fmla="*/ 3662581 w 7326158"/>
              <a:gd name="connsiteY4" fmla="*/ 1442820 h 2044949"/>
              <a:gd name="connsiteX5" fmla="*/ 4571005 w 7326158"/>
              <a:gd name="connsiteY5" fmla="*/ 1253066 h 2044949"/>
              <a:gd name="connsiteX6" fmla="*/ 5476938 w 7326158"/>
              <a:gd name="connsiteY6" fmla="*/ 881030 h 2044949"/>
              <a:gd name="connsiteX7" fmla="*/ 6405781 w 7326158"/>
              <a:gd name="connsiteY7" fmla="*/ 655420 h 2044949"/>
              <a:gd name="connsiteX8" fmla="*/ 7326158 w 7326158"/>
              <a:gd name="connsiteY8" fmla="*/ 0 h 2044949"/>
              <a:gd name="connsiteX0" fmla="*/ 0 w 7308229"/>
              <a:gd name="connsiteY0" fmla="*/ 1997138 h 1997138"/>
              <a:gd name="connsiteX1" fmla="*/ 919381 w 7308229"/>
              <a:gd name="connsiteY1" fmla="*/ 1887071 h 1997138"/>
              <a:gd name="connsiteX2" fmla="*/ 1833781 w 7308229"/>
              <a:gd name="connsiteY2" fmla="*/ 1701800 h 1997138"/>
              <a:gd name="connsiteX3" fmla="*/ 2742205 w 7308229"/>
              <a:gd name="connsiteY3" fmla="*/ 1588247 h 1997138"/>
              <a:gd name="connsiteX4" fmla="*/ 3662581 w 7308229"/>
              <a:gd name="connsiteY4" fmla="*/ 1395009 h 1997138"/>
              <a:gd name="connsiteX5" fmla="*/ 4571005 w 7308229"/>
              <a:gd name="connsiteY5" fmla="*/ 1205255 h 1997138"/>
              <a:gd name="connsiteX6" fmla="*/ 5476938 w 7308229"/>
              <a:gd name="connsiteY6" fmla="*/ 833219 h 1997138"/>
              <a:gd name="connsiteX7" fmla="*/ 6405781 w 7308229"/>
              <a:gd name="connsiteY7" fmla="*/ 607609 h 1997138"/>
              <a:gd name="connsiteX8" fmla="*/ 7308229 w 7308229"/>
              <a:gd name="connsiteY8" fmla="*/ 0 h 1997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08229" h="1997138">
                <a:moveTo>
                  <a:pt x="0" y="1997138"/>
                </a:moveTo>
                <a:lnTo>
                  <a:pt x="919381" y="1887071"/>
                </a:lnTo>
                <a:lnTo>
                  <a:pt x="1833781" y="1701800"/>
                </a:lnTo>
                <a:lnTo>
                  <a:pt x="2742205" y="1588247"/>
                </a:lnTo>
                <a:lnTo>
                  <a:pt x="3662581" y="1395009"/>
                </a:lnTo>
                <a:lnTo>
                  <a:pt x="4571005" y="1205255"/>
                </a:lnTo>
                <a:lnTo>
                  <a:pt x="5476938" y="833219"/>
                </a:lnTo>
                <a:lnTo>
                  <a:pt x="6405781" y="607609"/>
                </a:lnTo>
                <a:lnTo>
                  <a:pt x="7308229" y="0"/>
                </a:lnTo>
              </a:path>
            </a:pathLst>
          </a:cu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846667" y="1820836"/>
            <a:ext cx="7326158" cy="2044949"/>
          </a:xfrm>
          <a:custGeom>
            <a:avLst/>
            <a:gdLst>
              <a:gd name="connsiteX0" fmla="*/ 0 w 7332134"/>
              <a:gd name="connsiteY0" fmla="*/ 2015067 h 2015067"/>
              <a:gd name="connsiteX1" fmla="*/ 931334 w 7332134"/>
              <a:gd name="connsiteY1" fmla="*/ 1905000 h 2015067"/>
              <a:gd name="connsiteX2" fmla="*/ 1845734 w 7332134"/>
              <a:gd name="connsiteY2" fmla="*/ 1701800 h 2015067"/>
              <a:gd name="connsiteX3" fmla="*/ 2760134 w 7332134"/>
              <a:gd name="connsiteY3" fmla="*/ 1600200 h 2015067"/>
              <a:gd name="connsiteX4" fmla="*/ 3674534 w 7332134"/>
              <a:gd name="connsiteY4" fmla="*/ 1430867 h 2015067"/>
              <a:gd name="connsiteX5" fmla="*/ 4588934 w 7332134"/>
              <a:gd name="connsiteY5" fmla="*/ 1151467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45734 w 7332134"/>
              <a:gd name="connsiteY2" fmla="*/ 1701800 h 2015067"/>
              <a:gd name="connsiteX3" fmla="*/ 2760134 w 7332134"/>
              <a:gd name="connsiteY3" fmla="*/ 1600200 h 2015067"/>
              <a:gd name="connsiteX4" fmla="*/ 3674534 w 7332134"/>
              <a:gd name="connsiteY4" fmla="*/ 1430867 h 2015067"/>
              <a:gd name="connsiteX5" fmla="*/ 4588934 w 7332134"/>
              <a:gd name="connsiteY5" fmla="*/ 1151467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60134 w 7332134"/>
              <a:gd name="connsiteY3" fmla="*/ 1600200 h 2015067"/>
              <a:gd name="connsiteX4" fmla="*/ 3674534 w 7332134"/>
              <a:gd name="connsiteY4" fmla="*/ 1430867 h 2015067"/>
              <a:gd name="connsiteX5" fmla="*/ 4588934 w 7332134"/>
              <a:gd name="connsiteY5" fmla="*/ 1151467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48182 w 7332134"/>
              <a:gd name="connsiteY3" fmla="*/ 1558364 h 2015067"/>
              <a:gd name="connsiteX4" fmla="*/ 3674534 w 7332134"/>
              <a:gd name="connsiteY4" fmla="*/ 1430867 h 2015067"/>
              <a:gd name="connsiteX5" fmla="*/ 4588934 w 7332134"/>
              <a:gd name="connsiteY5" fmla="*/ 1151467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48182 w 7332134"/>
              <a:gd name="connsiteY3" fmla="*/ 1558364 h 2015067"/>
              <a:gd name="connsiteX4" fmla="*/ 3674534 w 7332134"/>
              <a:gd name="connsiteY4" fmla="*/ 1430867 h 2015067"/>
              <a:gd name="connsiteX5" fmla="*/ 4588934 w 7332134"/>
              <a:gd name="connsiteY5" fmla="*/ 1193302 h 2015067"/>
              <a:gd name="connsiteX6" fmla="*/ 5494867 w 7332134"/>
              <a:gd name="connsiteY6" fmla="*/ 922867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48182 w 7332134"/>
              <a:gd name="connsiteY3" fmla="*/ 1558364 h 2015067"/>
              <a:gd name="connsiteX4" fmla="*/ 3674534 w 7332134"/>
              <a:gd name="connsiteY4" fmla="*/ 1430867 h 2015067"/>
              <a:gd name="connsiteX5" fmla="*/ 4588934 w 7332134"/>
              <a:gd name="connsiteY5" fmla="*/ 1193302 h 2015067"/>
              <a:gd name="connsiteX6" fmla="*/ 5494867 w 7332134"/>
              <a:gd name="connsiteY6" fmla="*/ 869078 h 2015067"/>
              <a:gd name="connsiteX7" fmla="*/ 6417734 w 7332134"/>
              <a:gd name="connsiteY7" fmla="*/ 541867 h 2015067"/>
              <a:gd name="connsiteX8" fmla="*/ 7332134 w 7332134"/>
              <a:gd name="connsiteY8" fmla="*/ 0 h 2015067"/>
              <a:gd name="connsiteX0" fmla="*/ 0 w 7332134"/>
              <a:gd name="connsiteY0" fmla="*/ 2015067 h 2015067"/>
              <a:gd name="connsiteX1" fmla="*/ 919381 w 7332134"/>
              <a:gd name="connsiteY1" fmla="*/ 1934882 h 2015067"/>
              <a:gd name="connsiteX2" fmla="*/ 1839758 w 7332134"/>
              <a:gd name="connsiteY2" fmla="*/ 1683870 h 2015067"/>
              <a:gd name="connsiteX3" fmla="*/ 2748182 w 7332134"/>
              <a:gd name="connsiteY3" fmla="*/ 1558364 h 2015067"/>
              <a:gd name="connsiteX4" fmla="*/ 3674534 w 7332134"/>
              <a:gd name="connsiteY4" fmla="*/ 1430867 h 2015067"/>
              <a:gd name="connsiteX5" fmla="*/ 4588934 w 7332134"/>
              <a:gd name="connsiteY5" fmla="*/ 1193302 h 2015067"/>
              <a:gd name="connsiteX6" fmla="*/ 5494867 w 7332134"/>
              <a:gd name="connsiteY6" fmla="*/ 869078 h 2015067"/>
              <a:gd name="connsiteX7" fmla="*/ 6405781 w 7332134"/>
              <a:gd name="connsiteY7" fmla="*/ 589679 h 2015067"/>
              <a:gd name="connsiteX8" fmla="*/ 7332134 w 7332134"/>
              <a:gd name="connsiteY8" fmla="*/ 0 h 2015067"/>
              <a:gd name="connsiteX0" fmla="*/ 0 w 7326158"/>
              <a:gd name="connsiteY0" fmla="*/ 2044949 h 2044949"/>
              <a:gd name="connsiteX1" fmla="*/ 919381 w 7326158"/>
              <a:gd name="connsiteY1" fmla="*/ 1964764 h 2044949"/>
              <a:gd name="connsiteX2" fmla="*/ 1839758 w 7326158"/>
              <a:gd name="connsiteY2" fmla="*/ 1713752 h 2044949"/>
              <a:gd name="connsiteX3" fmla="*/ 2748182 w 7326158"/>
              <a:gd name="connsiteY3" fmla="*/ 1588246 h 2044949"/>
              <a:gd name="connsiteX4" fmla="*/ 3674534 w 7326158"/>
              <a:gd name="connsiteY4" fmla="*/ 1460749 h 2044949"/>
              <a:gd name="connsiteX5" fmla="*/ 4588934 w 7326158"/>
              <a:gd name="connsiteY5" fmla="*/ 1223184 h 2044949"/>
              <a:gd name="connsiteX6" fmla="*/ 5494867 w 7326158"/>
              <a:gd name="connsiteY6" fmla="*/ 898960 h 2044949"/>
              <a:gd name="connsiteX7" fmla="*/ 6405781 w 7326158"/>
              <a:gd name="connsiteY7" fmla="*/ 619561 h 2044949"/>
              <a:gd name="connsiteX8" fmla="*/ 7326158 w 7326158"/>
              <a:gd name="connsiteY8" fmla="*/ 0 h 2044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26158" h="2044949">
                <a:moveTo>
                  <a:pt x="0" y="2044949"/>
                </a:moveTo>
                <a:lnTo>
                  <a:pt x="919381" y="1964764"/>
                </a:lnTo>
                <a:lnTo>
                  <a:pt x="1839758" y="1713752"/>
                </a:lnTo>
                <a:lnTo>
                  <a:pt x="2748182" y="1588246"/>
                </a:lnTo>
                <a:lnTo>
                  <a:pt x="3674534" y="1460749"/>
                </a:lnTo>
                <a:lnTo>
                  <a:pt x="4588934" y="1223184"/>
                </a:lnTo>
                <a:lnTo>
                  <a:pt x="5494867" y="898960"/>
                </a:lnTo>
                <a:lnTo>
                  <a:pt x="6405781" y="619561"/>
                </a:lnTo>
                <a:lnTo>
                  <a:pt x="7326158" y="0"/>
                </a:ln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598818" y="4881288"/>
            <a:ext cx="18024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Library Corners</a:t>
            </a:r>
            <a:endParaRPr lang="en-US" sz="2000" b="1" dirty="0"/>
          </a:p>
        </p:txBody>
      </p:sp>
      <p:sp>
        <p:nvSpPr>
          <p:cNvPr id="34" name="TextBox 33"/>
          <p:cNvSpPr txBox="1"/>
          <p:nvPr/>
        </p:nvSpPr>
        <p:spPr>
          <a:xfrm rot="-720000">
            <a:off x="3738490" y="3260843"/>
            <a:ext cx="1428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Critical paths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854090" y="1221740"/>
            <a:ext cx="1293944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PLL period</a:t>
            </a:r>
            <a:endParaRPr lang="en-US" sz="2000" b="1" dirty="0"/>
          </a:p>
        </p:txBody>
      </p:sp>
      <p:sp>
        <p:nvSpPr>
          <p:cNvPr id="41" name="TextBox 40"/>
          <p:cNvSpPr txBox="1"/>
          <p:nvPr/>
        </p:nvSpPr>
        <p:spPr>
          <a:xfrm rot="16200000">
            <a:off x="177987" y="1107354"/>
            <a:ext cx="9020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Delay</a:t>
            </a:r>
            <a:endParaRPr lang="en-US" sz="2400" b="1" dirty="0"/>
          </a:p>
        </p:txBody>
      </p:sp>
      <p:grpSp>
        <p:nvGrpSpPr>
          <p:cNvPr id="44" name="Group 43"/>
          <p:cNvGrpSpPr/>
          <p:nvPr/>
        </p:nvGrpSpPr>
        <p:grpSpPr>
          <a:xfrm>
            <a:off x="8229600" y="1356919"/>
            <a:ext cx="651597" cy="369332"/>
            <a:chOff x="8229600" y="1371667"/>
            <a:chExt cx="651597" cy="369332"/>
          </a:xfrm>
        </p:grpSpPr>
        <p:sp>
          <p:nvSpPr>
            <p:cNvPr id="42" name="Right Brace 41"/>
            <p:cNvSpPr/>
            <p:nvPr/>
          </p:nvSpPr>
          <p:spPr>
            <a:xfrm>
              <a:off x="8229600" y="1432604"/>
              <a:ext cx="76200" cy="257555"/>
            </a:xfrm>
            <a:prstGeom prst="rightBrace">
              <a:avLst>
                <a:gd name="adj1" fmla="val 31146"/>
                <a:gd name="adj2" fmla="val 50000"/>
              </a:avLst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289368" y="1371667"/>
              <a:ext cx="5918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rgbClr val="0000FF"/>
                  </a:solidFill>
                </a:rPr>
                <a:t>OCV</a:t>
              </a:r>
              <a:endParaRPr lang="en-US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1233982" y="5414008"/>
            <a:ext cx="6480720" cy="652991"/>
            <a:chOff x="1233982" y="5414008"/>
            <a:chExt cx="6480720" cy="652991"/>
          </a:xfrm>
        </p:grpSpPr>
        <p:cxnSp>
          <p:nvCxnSpPr>
            <p:cNvPr id="47" name="Straight Connector 46"/>
            <p:cNvCxnSpPr>
              <a:stCxn id="81" idx="0"/>
            </p:cNvCxnSpPr>
            <p:nvPr/>
          </p:nvCxnSpPr>
          <p:spPr>
            <a:xfrm>
              <a:off x="1717326" y="5522020"/>
              <a:ext cx="262467" cy="0"/>
            </a:xfrm>
            <a:prstGeom prst="line">
              <a:avLst/>
            </a:prstGeom>
            <a:solidFill>
              <a:srgbClr val="00FF00"/>
            </a:solidFill>
            <a:ln w="28575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87" idx="6"/>
            </p:cNvCxnSpPr>
            <p:nvPr/>
          </p:nvCxnSpPr>
          <p:spPr>
            <a:xfrm>
              <a:off x="2359907" y="5616949"/>
              <a:ext cx="313137" cy="0"/>
            </a:xfrm>
            <a:prstGeom prst="line">
              <a:avLst/>
            </a:prstGeom>
            <a:solidFill>
              <a:srgbClr val="00FF00"/>
            </a:solidFill>
            <a:ln w="28575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endCxn id="80" idx="3"/>
            </p:cNvCxnSpPr>
            <p:nvPr/>
          </p:nvCxnSpPr>
          <p:spPr>
            <a:xfrm>
              <a:off x="1233982" y="5522020"/>
              <a:ext cx="179784" cy="0"/>
            </a:xfrm>
            <a:prstGeom prst="line">
              <a:avLst/>
            </a:prstGeom>
            <a:solidFill>
              <a:srgbClr val="00FF00"/>
            </a:solidFill>
            <a:ln w="28575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85" idx="6"/>
            </p:cNvCxnSpPr>
            <p:nvPr/>
          </p:nvCxnSpPr>
          <p:spPr>
            <a:xfrm>
              <a:off x="3280483" y="5886979"/>
              <a:ext cx="265832" cy="0"/>
            </a:xfrm>
            <a:prstGeom prst="line">
              <a:avLst/>
            </a:prstGeom>
            <a:solidFill>
              <a:srgbClr val="00FF00"/>
            </a:solidFill>
            <a:ln w="28575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stCxn id="79" idx="6"/>
            </p:cNvCxnSpPr>
            <p:nvPr/>
          </p:nvCxnSpPr>
          <p:spPr>
            <a:xfrm>
              <a:off x="3853087" y="5796969"/>
              <a:ext cx="347228" cy="650"/>
            </a:xfrm>
            <a:prstGeom prst="line">
              <a:avLst/>
            </a:prstGeom>
            <a:solidFill>
              <a:srgbClr val="00FF00"/>
            </a:solidFill>
            <a:ln w="28575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77" idx="6"/>
              <a:endCxn id="74" idx="3"/>
            </p:cNvCxnSpPr>
            <p:nvPr/>
          </p:nvCxnSpPr>
          <p:spPr>
            <a:xfrm>
              <a:off x="4511863" y="5706959"/>
              <a:ext cx="302704" cy="0"/>
            </a:xfrm>
            <a:prstGeom prst="line">
              <a:avLst/>
            </a:prstGeom>
            <a:solidFill>
              <a:srgbClr val="00FF00"/>
            </a:solidFill>
            <a:ln w="28575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75" idx="0"/>
            </p:cNvCxnSpPr>
            <p:nvPr/>
          </p:nvCxnSpPr>
          <p:spPr>
            <a:xfrm>
              <a:off x="5118127" y="5706959"/>
              <a:ext cx="413237" cy="1124"/>
            </a:xfrm>
            <a:prstGeom prst="line">
              <a:avLst/>
            </a:prstGeom>
            <a:solidFill>
              <a:srgbClr val="00FF00"/>
            </a:solidFill>
            <a:ln w="28575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stCxn id="73" idx="6"/>
            </p:cNvCxnSpPr>
            <p:nvPr/>
          </p:nvCxnSpPr>
          <p:spPr>
            <a:xfrm>
              <a:off x="6130526" y="5799542"/>
              <a:ext cx="432048" cy="2952"/>
            </a:xfrm>
            <a:prstGeom prst="line">
              <a:avLst/>
            </a:prstGeom>
            <a:solidFill>
              <a:srgbClr val="00FF00"/>
            </a:solidFill>
            <a:ln w="28575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69" idx="6"/>
            </p:cNvCxnSpPr>
            <p:nvPr/>
          </p:nvCxnSpPr>
          <p:spPr>
            <a:xfrm>
              <a:off x="6816632" y="5730376"/>
              <a:ext cx="313632" cy="0"/>
            </a:xfrm>
            <a:prstGeom prst="line">
              <a:avLst/>
            </a:prstGeom>
            <a:solidFill>
              <a:srgbClr val="00FF00"/>
            </a:solidFill>
            <a:ln w="28575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67" idx="6"/>
            </p:cNvCxnSpPr>
            <p:nvPr/>
          </p:nvCxnSpPr>
          <p:spPr>
            <a:xfrm>
              <a:off x="7443951" y="5631999"/>
              <a:ext cx="270751" cy="0"/>
            </a:xfrm>
            <a:prstGeom prst="line">
              <a:avLst/>
            </a:prstGeom>
            <a:solidFill>
              <a:srgbClr val="00FF00"/>
            </a:solidFill>
            <a:ln w="28575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7" name="Group 56"/>
            <p:cNvGrpSpPr/>
            <p:nvPr/>
          </p:nvGrpSpPr>
          <p:grpSpPr>
            <a:xfrm>
              <a:off x="1989830" y="5436929"/>
              <a:ext cx="370077" cy="360040"/>
              <a:chOff x="2257707" y="1196752"/>
              <a:chExt cx="370077" cy="360040"/>
            </a:xfrm>
            <a:solidFill>
              <a:srgbClr val="00FF00"/>
            </a:solidFill>
          </p:grpSpPr>
          <p:sp>
            <p:nvSpPr>
              <p:cNvPr id="86" name="Flowchart: Delay 85"/>
              <p:cNvSpPr/>
              <p:nvPr/>
            </p:nvSpPr>
            <p:spPr>
              <a:xfrm>
                <a:off x="2257707" y="1196752"/>
                <a:ext cx="288032" cy="360040"/>
              </a:xfrm>
              <a:prstGeom prst="flowChartDelay">
                <a:avLst/>
              </a:prstGeom>
              <a:grpFill/>
              <a:ln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Flowchart: Connector 86"/>
              <p:cNvSpPr/>
              <p:nvPr/>
            </p:nvSpPr>
            <p:spPr>
              <a:xfrm>
                <a:off x="2555776" y="1340768"/>
                <a:ext cx="72008" cy="72008"/>
              </a:xfrm>
              <a:prstGeom prst="flowChartConnector">
                <a:avLst/>
              </a:prstGeom>
              <a:grpFill/>
              <a:ln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2550366" y="5526939"/>
              <a:ext cx="730117" cy="540060"/>
              <a:chOff x="2770951" y="2096852"/>
              <a:chExt cx="730117" cy="540060"/>
            </a:xfrm>
            <a:solidFill>
              <a:srgbClr val="00FF00"/>
            </a:solidFill>
          </p:grpSpPr>
          <p:sp>
            <p:nvSpPr>
              <p:cNvPr id="82" name="Moon 81"/>
              <p:cNvSpPr/>
              <p:nvPr/>
            </p:nvSpPr>
            <p:spPr>
              <a:xfrm flipH="1">
                <a:off x="2770951" y="2096852"/>
                <a:ext cx="360040" cy="360040"/>
              </a:xfrm>
              <a:prstGeom prst="moon">
                <a:avLst>
                  <a:gd name="adj" fmla="val 78219"/>
                </a:avLst>
              </a:prstGeom>
              <a:grpFill/>
              <a:ln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3" name="Group 82"/>
              <p:cNvGrpSpPr/>
              <p:nvPr/>
            </p:nvGrpSpPr>
            <p:grpSpPr>
              <a:xfrm>
                <a:off x="3130991" y="2276872"/>
                <a:ext cx="370077" cy="360040"/>
                <a:chOff x="2257707" y="1196752"/>
                <a:chExt cx="370077" cy="360040"/>
              </a:xfrm>
              <a:grpFill/>
            </p:grpSpPr>
            <p:sp>
              <p:nvSpPr>
                <p:cNvPr id="84" name="Flowchart: Delay 83"/>
                <p:cNvSpPr/>
                <p:nvPr/>
              </p:nvSpPr>
              <p:spPr>
                <a:xfrm>
                  <a:off x="2257707" y="1196752"/>
                  <a:ext cx="288032" cy="360040"/>
                </a:xfrm>
                <a:prstGeom prst="flowChartDelay">
                  <a:avLst/>
                </a:prstGeom>
                <a:grpFill/>
                <a:ln>
                  <a:solidFill>
                    <a:srgbClr val="008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Flowchart: Connector 84"/>
                <p:cNvSpPr/>
                <p:nvPr/>
              </p:nvSpPr>
              <p:spPr>
                <a:xfrm>
                  <a:off x="2555776" y="1340768"/>
                  <a:ext cx="72008" cy="72008"/>
                </a:xfrm>
                <a:prstGeom prst="flowChartConnector">
                  <a:avLst/>
                </a:prstGeom>
                <a:grpFill/>
                <a:ln>
                  <a:solidFill>
                    <a:srgbClr val="008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59" name="Group 58"/>
            <p:cNvGrpSpPr/>
            <p:nvPr/>
          </p:nvGrpSpPr>
          <p:grpSpPr>
            <a:xfrm rot="5400000">
              <a:off x="1457534" y="5370240"/>
              <a:ext cx="216024" cy="303560"/>
              <a:chOff x="1403648" y="764704"/>
              <a:chExt cx="216024" cy="303560"/>
            </a:xfrm>
            <a:solidFill>
              <a:srgbClr val="00FF00"/>
            </a:solidFill>
          </p:grpSpPr>
          <p:sp>
            <p:nvSpPr>
              <p:cNvPr id="80" name="Isosceles Triangle 79"/>
              <p:cNvSpPr/>
              <p:nvPr/>
            </p:nvSpPr>
            <p:spPr>
              <a:xfrm>
                <a:off x="1403648" y="852240"/>
                <a:ext cx="216024" cy="216024"/>
              </a:xfrm>
              <a:prstGeom prst="triangle">
                <a:avLst/>
              </a:prstGeom>
              <a:grpFill/>
              <a:ln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1475656" y="764704"/>
                <a:ext cx="72008" cy="72008"/>
              </a:xfrm>
              <a:prstGeom prst="ellipse">
                <a:avLst/>
              </a:prstGeom>
              <a:grpFill/>
              <a:ln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3413399" y="5616949"/>
              <a:ext cx="439688" cy="360040"/>
              <a:chOff x="3124200" y="836712"/>
              <a:chExt cx="439688" cy="360040"/>
            </a:xfrm>
            <a:solidFill>
              <a:srgbClr val="00FF00"/>
            </a:solidFill>
          </p:grpSpPr>
          <p:sp>
            <p:nvSpPr>
              <p:cNvPr id="78" name="Moon 77"/>
              <p:cNvSpPr/>
              <p:nvPr/>
            </p:nvSpPr>
            <p:spPr>
              <a:xfrm flipH="1">
                <a:off x="3124200" y="836712"/>
                <a:ext cx="360040" cy="360040"/>
              </a:xfrm>
              <a:prstGeom prst="moon">
                <a:avLst>
                  <a:gd name="adj" fmla="val 78219"/>
                </a:avLst>
              </a:prstGeom>
              <a:grpFill/>
              <a:ln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Flowchart: Connector 78"/>
              <p:cNvSpPr/>
              <p:nvPr/>
            </p:nvSpPr>
            <p:spPr>
              <a:xfrm>
                <a:off x="3491880" y="980728"/>
                <a:ext cx="72008" cy="72008"/>
              </a:xfrm>
              <a:prstGeom prst="flowChartConnector">
                <a:avLst/>
              </a:prstGeom>
              <a:grpFill/>
              <a:ln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4141786" y="5526939"/>
              <a:ext cx="370077" cy="360040"/>
              <a:chOff x="2257707" y="1196752"/>
              <a:chExt cx="370077" cy="360040"/>
            </a:xfrm>
            <a:solidFill>
              <a:srgbClr val="00FF00"/>
            </a:solidFill>
          </p:grpSpPr>
          <p:sp>
            <p:nvSpPr>
              <p:cNvPr id="76" name="Flowchart: Delay 75"/>
              <p:cNvSpPr/>
              <p:nvPr/>
            </p:nvSpPr>
            <p:spPr>
              <a:xfrm>
                <a:off x="2257707" y="1196752"/>
                <a:ext cx="288032" cy="360040"/>
              </a:xfrm>
              <a:prstGeom prst="flowChartDelay">
                <a:avLst/>
              </a:prstGeom>
              <a:grpFill/>
              <a:ln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Flowchart: Connector 76"/>
              <p:cNvSpPr/>
              <p:nvPr/>
            </p:nvSpPr>
            <p:spPr>
              <a:xfrm>
                <a:off x="2555776" y="1340768"/>
                <a:ext cx="72008" cy="72008"/>
              </a:xfrm>
              <a:prstGeom prst="flowChartConnector">
                <a:avLst/>
              </a:prstGeom>
              <a:grpFill/>
              <a:ln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 rot="5400000">
              <a:off x="4858335" y="5555179"/>
              <a:ext cx="216024" cy="303560"/>
              <a:chOff x="1403648" y="764704"/>
              <a:chExt cx="216024" cy="303560"/>
            </a:xfrm>
            <a:solidFill>
              <a:srgbClr val="00FF00"/>
            </a:solidFill>
          </p:grpSpPr>
          <p:sp>
            <p:nvSpPr>
              <p:cNvPr id="74" name="Isosceles Triangle 73"/>
              <p:cNvSpPr/>
              <p:nvPr/>
            </p:nvSpPr>
            <p:spPr>
              <a:xfrm>
                <a:off x="1403648" y="852240"/>
                <a:ext cx="216024" cy="216024"/>
              </a:xfrm>
              <a:prstGeom prst="triangle">
                <a:avLst/>
              </a:prstGeom>
              <a:grpFill/>
              <a:ln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1475656" y="764704"/>
                <a:ext cx="72008" cy="72008"/>
              </a:xfrm>
              <a:prstGeom prst="ellipse">
                <a:avLst/>
              </a:prstGeom>
              <a:grpFill/>
              <a:ln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5374442" y="5442454"/>
              <a:ext cx="756084" cy="537108"/>
              <a:chOff x="5004048" y="1523740"/>
              <a:chExt cx="756084" cy="537108"/>
            </a:xfrm>
            <a:solidFill>
              <a:srgbClr val="00FF00"/>
            </a:solidFill>
          </p:grpSpPr>
          <p:grpSp>
            <p:nvGrpSpPr>
              <p:cNvPr id="70" name="Group 69"/>
              <p:cNvGrpSpPr/>
              <p:nvPr/>
            </p:nvGrpSpPr>
            <p:grpSpPr>
              <a:xfrm>
                <a:off x="5320444" y="1700808"/>
                <a:ext cx="439688" cy="360040"/>
                <a:chOff x="3124200" y="836712"/>
                <a:chExt cx="439688" cy="360040"/>
              </a:xfrm>
              <a:grpFill/>
            </p:grpSpPr>
            <p:sp>
              <p:nvSpPr>
                <p:cNvPr id="72" name="Moon 71"/>
                <p:cNvSpPr/>
                <p:nvPr/>
              </p:nvSpPr>
              <p:spPr>
                <a:xfrm flipH="1">
                  <a:off x="3124200" y="836712"/>
                  <a:ext cx="360040" cy="360040"/>
                </a:xfrm>
                <a:prstGeom prst="moon">
                  <a:avLst>
                    <a:gd name="adj" fmla="val 78219"/>
                  </a:avLst>
                </a:prstGeom>
                <a:grpFill/>
                <a:ln>
                  <a:solidFill>
                    <a:srgbClr val="008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Flowchart: Connector 72"/>
                <p:cNvSpPr/>
                <p:nvPr/>
              </p:nvSpPr>
              <p:spPr>
                <a:xfrm>
                  <a:off x="3491880" y="980728"/>
                  <a:ext cx="72008" cy="72008"/>
                </a:xfrm>
                <a:prstGeom prst="flowChartConnector">
                  <a:avLst/>
                </a:prstGeom>
                <a:grpFill/>
                <a:ln>
                  <a:solidFill>
                    <a:srgbClr val="008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1" name="Flowchart: Delay 70"/>
              <p:cNvSpPr/>
              <p:nvPr/>
            </p:nvSpPr>
            <p:spPr>
              <a:xfrm>
                <a:off x="5004048" y="1523740"/>
                <a:ext cx="316396" cy="360040"/>
              </a:xfrm>
              <a:prstGeom prst="flowChartDelay">
                <a:avLst/>
              </a:prstGeom>
              <a:grpFill/>
              <a:ln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6446555" y="5550356"/>
              <a:ext cx="370077" cy="360040"/>
              <a:chOff x="2257707" y="1196752"/>
              <a:chExt cx="370077" cy="360040"/>
            </a:xfrm>
            <a:solidFill>
              <a:srgbClr val="00FF00"/>
            </a:solidFill>
          </p:grpSpPr>
          <p:sp>
            <p:nvSpPr>
              <p:cNvPr id="68" name="Flowchart: Delay 67"/>
              <p:cNvSpPr/>
              <p:nvPr/>
            </p:nvSpPr>
            <p:spPr>
              <a:xfrm>
                <a:off x="2257707" y="1196752"/>
                <a:ext cx="288032" cy="360040"/>
              </a:xfrm>
              <a:prstGeom prst="flowChartDelay">
                <a:avLst/>
              </a:prstGeom>
              <a:grpFill/>
              <a:ln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Flowchart: Connector 68"/>
              <p:cNvSpPr/>
              <p:nvPr/>
            </p:nvSpPr>
            <p:spPr>
              <a:xfrm>
                <a:off x="2555776" y="1340768"/>
                <a:ext cx="72008" cy="72008"/>
              </a:xfrm>
              <a:prstGeom prst="flowChartConnector">
                <a:avLst/>
              </a:prstGeom>
              <a:grpFill/>
              <a:ln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5" name="Group 64"/>
            <p:cNvGrpSpPr/>
            <p:nvPr/>
          </p:nvGrpSpPr>
          <p:grpSpPr>
            <a:xfrm>
              <a:off x="7004263" y="5451979"/>
              <a:ext cx="439688" cy="360040"/>
              <a:chOff x="3124200" y="836712"/>
              <a:chExt cx="439688" cy="360040"/>
            </a:xfrm>
            <a:solidFill>
              <a:srgbClr val="00FF00"/>
            </a:solidFill>
          </p:grpSpPr>
          <p:sp>
            <p:nvSpPr>
              <p:cNvPr id="66" name="Moon 65"/>
              <p:cNvSpPr/>
              <p:nvPr/>
            </p:nvSpPr>
            <p:spPr>
              <a:xfrm flipH="1">
                <a:off x="3124200" y="836712"/>
                <a:ext cx="360040" cy="360040"/>
              </a:xfrm>
              <a:prstGeom prst="moon">
                <a:avLst>
                  <a:gd name="adj" fmla="val 78219"/>
                </a:avLst>
              </a:prstGeom>
              <a:grpFill/>
              <a:ln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Flowchart: Connector 66"/>
              <p:cNvSpPr/>
              <p:nvPr/>
            </p:nvSpPr>
            <p:spPr>
              <a:xfrm>
                <a:off x="3491880" y="980728"/>
                <a:ext cx="72008" cy="72008"/>
              </a:xfrm>
              <a:prstGeom prst="flowChartConnector">
                <a:avLst/>
              </a:prstGeom>
              <a:grpFill/>
              <a:ln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92" name="Elbow Connector 91"/>
            <p:cNvCxnSpPr>
              <a:endCxn id="80" idx="3"/>
            </p:cNvCxnSpPr>
            <p:nvPr/>
          </p:nvCxnSpPr>
          <p:spPr>
            <a:xfrm rot="10800000">
              <a:off x="1413766" y="5522020"/>
              <a:ext cx="6300936" cy="108012"/>
            </a:xfrm>
            <a:prstGeom prst="bentConnector5">
              <a:avLst>
                <a:gd name="adj1" fmla="val -2053"/>
                <a:gd name="adj2" fmla="val -679022"/>
                <a:gd name="adj3" fmla="val 103628"/>
              </a:avLst>
            </a:prstGeom>
            <a:ln w="28575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" name="Straight Arrow Connector 6"/>
          <p:cNvCxnSpPr/>
          <p:nvPr/>
        </p:nvCxnSpPr>
        <p:spPr>
          <a:xfrm flipV="1">
            <a:off x="4141786" y="5414008"/>
            <a:ext cx="672781" cy="1078867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515221" y="5882234"/>
            <a:ext cx="29370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Programmable by SW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65825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35" grpId="0" animBg="1"/>
      <p:bldP spid="40" grpId="0" animBg="1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81600"/>
          </a:xfrm>
        </p:spPr>
        <p:txBody>
          <a:bodyPr>
            <a:normAutofit/>
          </a:bodyPr>
          <a:lstStyle/>
          <a:p>
            <a:r>
              <a:rPr lang="en-GB" dirty="0" smtClean="0"/>
              <a:t>Moore’s law is (economically) over.</a:t>
            </a:r>
            <a:r>
              <a:rPr lang="en-GB" dirty="0"/>
              <a:t> I</a:t>
            </a:r>
            <a:r>
              <a:rPr lang="en-GB" dirty="0" smtClean="0"/>
              <a:t>t’s time to exploit what is left in established nodes.</a:t>
            </a:r>
          </a:p>
          <a:p>
            <a:endParaRPr lang="en-GB" dirty="0"/>
          </a:p>
          <a:p>
            <a:r>
              <a:rPr lang="en-GB" dirty="0" smtClean="0"/>
              <a:t>What’s left? Margins for dynamic variability.</a:t>
            </a:r>
          </a:p>
          <a:p>
            <a:endParaRPr lang="en-GB" dirty="0"/>
          </a:p>
          <a:p>
            <a:r>
              <a:rPr lang="en-GB" i="1" dirty="0" smtClean="0"/>
              <a:t>Reactive Clocks</a:t>
            </a:r>
            <a:r>
              <a:rPr lang="en-GB" dirty="0" smtClean="0"/>
              <a:t>: a zero-risk technology to</a:t>
            </a:r>
          </a:p>
          <a:p>
            <a:pPr lvl="1"/>
            <a:r>
              <a:rPr lang="en-GB" dirty="0" smtClean="0"/>
              <a:t>boost performance </a:t>
            </a:r>
            <a:r>
              <a:rPr lang="en-GB" dirty="0"/>
              <a:t>(</a:t>
            </a:r>
            <a:r>
              <a:rPr lang="en-GB" dirty="0" smtClean="0"/>
              <a:t>1.6x speedup) or</a:t>
            </a:r>
          </a:p>
          <a:p>
            <a:pPr lvl="1"/>
            <a:r>
              <a:rPr lang="en-GB" dirty="0"/>
              <a:t>r</a:t>
            </a:r>
            <a:r>
              <a:rPr lang="en-GB" dirty="0" smtClean="0"/>
              <a:t>educe energy (40%)</a:t>
            </a:r>
          </a:p>
          <a:p>
            <a:pPr lvl="1"/>
            <a:endParaRPr lang="en-US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Reactive Clocks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ICCD 2015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DBB7-7A62-4124-B426-8AEACD37B99E}" type="slidenum">
              <a:rPr lang="es-ES" smtClean="0"/>
              <a:pPr/>
              <a:t>24</a:t>
            </a:fld>
            <a:endParaRPr lang="es-ES"/>
          </a:p>
        </p:txBody>
      </p:sp>
      <p:sp>
        <p:nvSpPr>
          <p:cNvPr id="7" name="Rectangle 6"/>
          <p:cNvSpPr/>
          <p:nvPr/>
        </p:nvSpPr>
        <p:spPr>
          <a:xfrm>
            <a:off x="6115916" y="5562600"/>
            <a:ext cx="279948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</a:rPr>
              <a:t>Thank you!</a:t>
            </a:r>
            <a:endParaRPr lang="en-US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346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cost of variability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039293"/>
            <a:ext cx="8382000" cy="350520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Reactive Clocks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ICCD 2015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DBB7-7A62-4124-B426-8AEACD37B99E}" type="slidenum">
              <a:rPr lang="es-ES" smtClean="0"/>
              <a:pPr/>
              <a:t>3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1295400" y="2308989"/>
            <a:ext cx="0" cy="2971800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Left-Right Arrow 11"/>
          <p:cNvSpPr/>
          <p:nvPr/>
        </p:nvSpPr>
        <p:spPr>
          <a:xfrm>
            <a:off x="1315948" y="3791893"/>
            <a:ext cx="3124200" cy="228600"/>
          </a:xfrm>
          <a:prstGeom prst="leftRightArrow">
            <a:avLst/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752600" y="3330172"/>
            <a:ext cx="151272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margins</a:t>
            </a:r>
            <a:endParaRPr 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96902" y="5405735"/>
            <a:ext cx="14453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frequency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461980" y="914400"/>
            <a:ext cx="357662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Goal:</a:t>
            </a:r>
          </a:p>
          <a:p>
            <a:r>
              <a:rPr lang="en-GB" sz="3600" dirty="0"/>
              <a:t> </a:t>
            </a:r>
            <a:r>
              <a:rPr lang="en-GB" sz="3600" dirty="0" smtClean="0"/>
              <a:t>   Reduce margins</a:t>
            </a:r>
            <a:endParaRPr lang="en-US" sz="3600" dirty="0"/>
          </a:p>
        </p:txBody>
      </p:sp>
      <p:sp>
        <p:nvSpPr>
          <p:cNvPr id="20" name="TextBox 19"/>
          <p:cNvSpPr txBox="1"/>
          <p:nvPr/>
        </p:nvSpPr>
        <p:spPr>
          <a:xfrm>
            <a:off x="5943600" y="912674"/>
            <a:ext cx="238571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Impact:</a:t>
            </a:r>
          </a:p>
          <a:p>
            <a:r>
              <a:rPr lang="en-GB" sz="3600" dirty="0" smtClean="0"/>
              <a:t>	Speed</a:t>
            </a:r>
            <a:br>
              <a:rPr lang="en-GB" sz="3600" dirty="0" smtClean="0"/>
            </a:br>
            <a:r>
              <a:rPr lang="en-GB" sz="3600" dirty="0" smtClean="0"/>
              <a:t>      	Energy</a:t>
            </a:r>
            <a:endParaRPr lang="en-US" sz="3600" dirty="0"/>
          </a:p>
        </p:txBody>
      </p:sp>
      <p:sp>
        <p:nvSpPr>
          <p:cNvPr id="21" name="Up Arrow 20"/>
          <p:cNvSpPr/>
          <p:nvPr/>
        </p:nvSpPr>
        <p:spPr>
          <a:xfrm>
            <a:off x="6553200" y="1582415"/>
            <a:ext cx="304800" cy="370210"/>
          </a:xfrm>
          <a:prstGeom prst="upArrow">
            <a:avLst/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Up Arrow 21"/>
          <p:cNvSpPr/>
          <p:nvPr/>
        </p:nvSpPr>
        <p:spPr>
          <a:xfrm flipV="1">
            <a:off x="6553200" y="2192015"/>
            <a:ext cx="304800" cy="370210"/>
          </a:xfrm>
          <a:prstGeom prst="upArrow">
            <a:avLst/>
          </a:prstGeom>
          <a:solidFill>
            <a:srgbClr val="00CC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26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3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07407E-6 L 0.12656 -0.0009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19" y="-46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40741E-7 L 0.25 -7.40741E-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Isosceles Triangle 15"/>
          <p:cNvSpPr/>
          <p:nvPr/>
        </p:nvSpPr>
        <p:spPr>
          <a:xfrm>
            <a:off x="1998452" y="3124200"/>
            <a:ext cx="342900" cy="304800"/>
          </a:xfrm>
          <a:prstGeom prst="triangl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>
            <a:stCxn id="8" idx="2"/>
            <a:endCxn id="16" idx="0"/>
          </p:cNvCxnSpPr>
          <p:nvPr/>
        </p:nvCxnSpPr>
        <p:spPr>
          <a:xfrm flipH="1">
            <a:off x="2169902" y="2667000"/>
            <a:ext cx="1798" cy="457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Isosceles Triangle 19"/>
          <p:cNvSpPr/>
          <p:nvPr/>
        </p:nvSpPr>
        <p:spPr>
          <a:xfrm>
            <a:off x="6497848" y="3124200"/>
            <a:ext cx="342900" cy="304800"/>
          </a:xfrm>
          <a:prstGeom prst="triangl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>
            <a:stCxn id="11" idx="2"/>
            <a:endCxn id="20" idx="0"/>
          </p:cNvCxnSpPr>
          <p:nvPr/>
        </p:nvCxnSpPr>
        <p:spPr>
          <a:xfrm>
            <a:off x="6667500" y="2667000"/>
            <a:ext cx="1798" cy="457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16" idx="3"/>
            <a:endCxn id="20" idx="3"/>
          </p:cNvCxnSpPr>
          <p:nvPr/>
        </p:nvCxnSpPr>
        <p:spPr>
          <a:xfrm rot="16200000" flipH="1">
            <a:off x="4419600" y="1179302"/>
            <a:ext cx="12700" cy="4499396"/>
          </a:xfrm>
          <a:prstGeom prst="bentConnector3">
            <a:avLst>
              <a:gd name="adj1" fmla="val 2479244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Isosceles Triangle 26"/>
          <p:cNvSpPr/>
          <p:nvPr/>
        </p:nvSpPr>
        <p:spPr>
          <a:xfrm>
            <a:off x="4229100" y="4038600"/>
            <a:ext cx="342900" cy="304800"/>
          </a:xfrm>
          <a:prstGeom prst="triangl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4400550" y="3733800"/>
            <a:ext cx="0" cy="304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Isosceles Triangle 29"/>
          <p:cNvSpPr/>
          <p:nvPr/>
        </p:nvSpPr>
        <p:spPr>
          <a:xfrm>
            <a:off x="2476500" y="4800600"/>
            <a:ext cx="342900" cy="304800"/>
          </a:xfrm>
          <a:prstGeom prst="triangl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>
            <a:stCxn id="33" idx="0"/>
            <a:endCxn id="30" idx="3"/>
          </p:cNvCxnSpPr>
          <p:nvPr/>
        </p:nvCxnSpPr>
        <p:spPr>
          <a:xfrm flipV="1">
            <a:off x="2647950" y="5105400"/>
            <a:ext cx="0" cy="609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30" idx="0"/>
            <a:endCxn id="27" idx="3"/>
          </p:cNvCxnSpPr>
          <p:nvPr/>
        </p:nvCxnSpPr>
        <p:spPr>
          <a:xfrm rot="5400000" flipH="1" flipV="1">
            <a:off x="3295650" y="3695700"/>
            <a:ext cx="457200" cy="1752600"/>
          </a:xfrm>
          <a:prstGeom prst="bentConnector3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/>
          <p:cNvCxnSpPr>
            <a:stCxn id="30" idx="0"/>
          </p:cNvCxnSpPr>
          <p:nvPr/>
        </p:nvCxnSpPr>
        <p:spPr>
          <a:xfrm rot="16200000" flipV="1">
            <a:off x="1704975" y="3857625"/>
            <a:ext cx="228600" cy="1657350"/>
          </a:xfrm>
          <a:prstGeom prst="bentConnector2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990599" y="4191000"/>
            <a:ext cx="1" cy="381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 flipV="1">
            <a:off x="990599" y="3886200"/>
            <a:ext cx="1" cy="30480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2531852" y="5706374"/>
            <a:ext cx="228600" cy="22860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2531852" y="5715000"/>
            <a:ext cx="228600" cy="22860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2539044" y="5715000"/>
            <a:ext cx="228600" cy="22860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2533650" y="5715000"/>
            <a:ext cx="228600" cy="22860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2539044" y="5715000"/>
            <a:ext cx="228600" cy="22860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Reactive Clocks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ICCD 2015</a:t>
            </a:r>
            <a:endParaRPr lang="en-US"/>
          </a:p>
        </p:txBody>
      </p:sp>
      <p:sp>
        <p:nvSpPr>
          <p:cNvPr id="10" name="Cloud 9"/>
          <p:cNvSpPr/>
          <p:nvPr/>
        </p:nvSpPr>
        <p:spPr>
          <a:xfrm>
            <a:off x="2819400" y="914400"/>
            <a:ext cx="3200400" cy="1752600"/>
          </a:xfrm>
          <a:prstGeom prst="cloud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Combinational</a:t>
            </a:r>
            <a:br>
              <a:rPr lang="en-US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Logic</a:t>
            </a:r>
            <a:endParaRPr lang="en-US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2362200" y="1638300"/>
            <a:ext cx="457200" cy="304800"/>
          </a:xfrm>
          <a:prstGeom prst="rightArrow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6019800" y="1617452"/>
            <a:ext cx="457200" cy="304800"/>
          </a:xfrm>
          <a:prstGeom prst="rightArrow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6858000" y="1617452"/>
            <a:ext cx="990600" cy="304800"/>
          </a:xfrm>
          <a:prstGeom prst="rightArrow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990600" y="1617452"/>
            <a:ext cx="990600" cy="304800"/>
          </a:xfrm>
          <a:prstGeom prst="rightArrow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81200" y="914400"/>
            <a:ext cx="381000" cy="1752600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Flip Flops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477000" y="914400"/>
            <a:ext cx="381000" cy="1752600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Flip Flops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2161276" y="5715000"/>
            <a:ext cx="973348" cy="6096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PLL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F30D5-A3B7-4396-B131-5098A71B85F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720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7 L -3.33333E-6 -0.18495 L 0.19063 -0.1838 L 0.1915 -0.30833 L 0.44063 -0.30694 L 0.43959 -0.46157 " pathEditMode="relative" ptsTypes="AAAAAA">
                                      <p:cBhvr>
                                        <p:cTn id="6" dur="5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0" presetClass="path" presetSubtype="0" repeatCount="indefinite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3.33333E-6 -3.7037E-7 L -3.33333E-6 -0.18495 L 0.19063 -0.1838 L 0.1915 -0.30833 L 0.44063 -0.30694 L 0.43959 -0.46157 " pathEditMode="relative" ptsTypes="AAAAAA">
                                      <p:cBhvr>
                                        <p:cTn id="8" dur="5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"/>
                                            </p:cond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" presetID="0" presetClass="path" presetSubtype="0" repeatCount="indefinite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0.00052 0.00023 L -0.00052 -0.18449 L 0.19098 -0.18333 L 0.19098 -0.30671 L -0.05243 -0.30532 L -0.05243 -0.45995 " pathEditMode="relative" ptsTypes="AAAAAA">
                                      <p:cBhvr>
                                        <p:cTn id="10" dur="5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0023 L 0.00122 -0.18449 L 0.19167 -0.18333 L 0.19167 -0.30532 L -0.05174 -0.30532 L -0.05174 -0.4588 " pathEditMode="relative" ptsTypes="AAAAAA">
                                      <p:cBhvr>
                                        <p:cTn id="12" dur="5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0.00023 L 0.00017 -0.18217 L -0.18003 -0.18217 L -0.1809 -0.27407 " pathEditMode="relative" rAng="0" ptsTypes="AAAA">
                                      <p:cBhvr>
                                        <p:cTn id="14" dur="2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76" y="-1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8" grpId="0" animBg="1"/>
      <p:bldP spid="47" grpId="0" animBg="1"/>
      <p:bldP spid="45" grpId="0" animBg="1"/>
      <p:bldP spid="4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Isosceles Triangle 15"/>
          <p:cNvSpPr/>
          <p:nvPr/>
        </p:nvSpPr>
        <p:spPr>
          <a:xfrm>
            <a:off x="1998452" y="3124200"/>
            <a:ext cx="342900" cy="304800"/>
          </a:xfrm>
          <a:prstGeom prst="triangl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>
            <a:stCxn id="8" idx="2"/>
            <a:endCxn id="16" idx="0"/>
          </p:cNvCxnSpPr>
          <p:nvPr/>
        </p:nvCxnSpPr>
        <p:spPr>
          <a:xfrm flipH="1">
            <a:off x="2169902" y="2667000"/>
            <a:ext cx="1798" cy="457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Isosceles Triangle 19"/>
          <p:cNvSpPr/>
          <p:nvPr/>
        </p:nvSpPr>
        <p:spPr>
          <a:xfrm>
            <a:off x="6497848" y="3124200"/>
            <a:ext cx="342900" cy="304800"/>
          </a:xfrm>
          <a:prstGeom prst="triangl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>
            <a:stCxn id="11" idx="2"/>
            <a:endCxn id="20" idx="0"/>
          </p:cNvCxnSpPr>
          <p:nvPr/>
        </p:nvCxnSpPr>
        <p:spPr>
          <a:xfrm>
            <a:off x="6667500" y="2667000"/>
            <a:ext cx="1798" cy="457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16" idx="3"/>
            <a:endCxn id="20" idx="3"/>
          </p:cNvCxnSpPr>
          <p:nvPr/>
        </p:nvCxnSpPr>
        <p:spPr>
          <a:xfrm rot="16200000" flipH="1">
            <a:off x="4419600" y="1179302"/>
            <a:ext cx="12700" cy="4499396"/>
          </a:xfrm>
          <a:prstGeom prst="bentConnector3">
            <a:avLst>
              <a:gd name="adj1" fmla="val 2479244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Isosceles Triangle 26"/>
          <p:cNvSpPr/>
          <p:nvPr/>
        </p:nvSpPr>
        <p:spPr>
          <a:xfrm>
            <a:off x="4229100" y="4038600"/>
            <a:ext cx="342900" cy="304800"/>
          </a:xfrm>
          <a:prstGeom prst="triangl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4400550" y="3733800"/>
            <a:ext cx="0" cy="304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Isosceles Triangle 29"/>
          <p:cNvSpPr/>
          <p:nvPr/>
        </p:nvSpPr>
        <p:spPr>
          <a:xfrm>
            <a:off x="2476500" y="4800600"/>
            <a:ext cx="342900" cy="304800"/>
          </a:xfrm>
          <a:prstGeom prst="triangl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>
            <a:endCxn id="30" idx="3"/>
          </p:cNvCxnSpPr>
          <p:nvPr/>
        </p:nvCxnSpPr>
        <p:spPr>
          <a:xfrm flipV="1">
            <a:off x="2647950" y="5105400"/>
            <a:ext cx="0" cy="609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30" idx="0"/>
            <a:endCxn id="27" idx="3"/>
          </p:cNvCxnSpPr>
          <p:nvPr/>
        </p:nvCxnSpPr>
        <p:spPr>
          <a:xfrm rot="5400000" flipH="1" flipV="1">
            <a:off x="3295650" y="3695700"/>
            <a:ext cx="457200" cy="1752600"/>
          </a:xfrm>
          <a:prstGeom prst="bentConnector3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/>
          <p:cNvCxnSpPr>
            <a:stCxn id="30" idx="0"/>
          </p:cNvCxnSpPr>
          <p:nvPr/>
        </p:nvCxnSpPr>
        <p:spPr>
          <a:xfrm rot="16200000" flipV="1">
            <a:off x="1704975" y="3857625"/>
            <a:ext cx="228600" cy="1657350"/>
          </a:xfrm>
          <a:prstGeom prst="bentConnector2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990599" y="4191000"/>
            <a:ext cx="1" cy="381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 flipV="1">
            <a:off x="990599" y="3886200"/>
            <a:ext cx="1" cy="30480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reeform 5"/>
          <p:cNvSpPr/>
          <p:nvPr/>
        </p:nvSpPr>
        <p:spPr>
          <a:xfrm>
            <a:off x="2750574" y="2669458"/>
            <a:ext cx="3849329" cy="3134032"/>
          </a:xfrm>
          <a:custGeom>
            <a:avLst/>
            <a:gdLst>
              <a:gd name="connsiteX0" fmla="*/ 7374 w 3849329"/>
              <a:gd name="connsiteY0" fmla="*/ 3134032 h 3134032"/>
              <a:gd name="connsiteX1" fmla="*/ 0 w 3849329"/>
              <a:gd name="connsiteY1" fmla="*/ 1976284 h 3134032"/>
              <a:gd name="connsiteX2" fmla="*/ 1755058 w 3849329"/>
              <a:gd name="connsiteY2" fmla="*/ 1983658 h 3134032"/>
              <a:gd name="connsiteX3" fmla="*/ 1747684 w 3849329"/>
              <a:gd name="connsiteY3" fmla="*/ 973394 h 3134032"/>
              <a:gd name="connsiteX4" fmla="*/ 3849329 w 3849329"/>
              <a:gd name="connsiteY4" fmla="*/ 966019 h 3134032"/>
              <a:gd name="connsiteX5" fmla="*/ 3841955 w 3849329"/>
              <a:gd name="connsiteY5" fmla="*/ 0 h 3134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49329" h="3134032">
                <a:moveTo>
                  <a:pt x="7374" y="3134032"/>
                </a:moveTo>
                <a:lnTo>
                  <a:pt x="0" y="1976284"/>
                </a:lnTo>
                <a:lnTo>
                  <a:pt x="1755058" y="1983658"/>
                </a:lnTo>
                <a:lnTo>
                  <a:pt x="1747684" y="973394"/>
                </a:lnTo>
                <a:lnTo>
                  <a:pt x="3849329" y="966019"/>
                </a:lnTo>
                <a:lnTo>
                  <a:pt x="3841955" y="0"/>
                </a:lnTo>
              </a:path>
            </a:pathLst>
          </a:custGeom>
          <a:noFill/>
          <a:ln w="762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2531852" y="5706374"/>
            <a:ext cx="228600" cy="22860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2531852" y="5715000"/>
            <a:ext cx="228600" cy="22860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</a:t>
            </a:r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2539044" y="5715000"/>
            <a:ext cx="228600" cy="22860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  <a:endParaRPr lang="en-US" dirty="0"/>
          </a:p>
        </p:txBody>
      </p:sp>
      <p:sp>
        <p:nvSpPr>
          <p:cNvPr id="45" name="Oval 44"/>
          <p:cNvSpPr/>
          <p:nvPr/>
        </p:nvSpPr>
        <p:spPr>
          <a:xfrm>
            <a:off x="2533650" y="5715000"/>
            <a:ext cx="228600" cy="22860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2539044" y="5715000"/>
            <a:ext cx="228600" cy="22860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7160" y="0"/>
            <a:ext cx="9070024" cy="533400"/>
          </a:xfrm>
        </p:spPr>
        <p:txBody>
          <a:bodyPr/>
          <a:lstStyle/>
          <a:p>
            <a:r>
              <a:rPr lang="en-GB" dirty="0" smtClean="0"/>
              <a:t>Timing: setup constraint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Reactive Clocks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ICCD 2015</a:t>
            </a:r>
            <a:endParaRPr lang="en-US"/>
          </a:p>
        </p:txBody>
      </p:sp>
      <p:sp>
        <p:nvSpPr>
          <p:cNvPr id="10" name="Cloud 9"/>
          <p:cNvSpPr/>
          <p:nvPr/>
        </p:nvSpPr>
        <p:spPr>
          <a:xfrm>
            <a:off x="2819400" y="914400"/>
            <a:ext cx="3200400" cy="1752600"/>
          </a:xfrm>
          <a:prstGeom prst="cloud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Comb. Logic</a:t>
            </a:r>
            <a:b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2362200" y="1638300"/>
            <a:ext cx="457200" cy="304800"/>
          </a:xfrm>
          <a:prstGeom prst="rightArrow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6019800" y="1617452"/>
            <a:ext cx="457200" cy="304800"/>
          </a:xfrm>
          <a:prstGeom prst="rightArrow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6858000" y="1617452"/>
            <a:ext cx="990600" cy="304800"/>
          </a:xfrm>
          <a:prstGeom prst="rightArrow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990600" y="1617452"/>
            <a:ext cx="990600" cy="304800"/>
          </a:xfrm>
          <a:prstGeom prst="rightArrow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81200" y="914400"/>
            <a:ext cx="381000" cy="1752600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477000" y="914400"/>
            <a:ext cx="381000" cy="1752600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016368" y="1638300"/>
            <a:ext cx="304800" cy="304800"/>
          </a:xfrm>
          <a:prstGeom prst="ellipse">
            <a:avLst/>
          </a:prstGeom>
          <a:solidFill>
            <a:srgbClr val="33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2234381" y="1924665"/>
            <a:ext cx="4218038" cy="3893574"/>
          </a:xfrm>
          <a:custGeom>
            <a:avLst/>
            <a:gdLst>
              <a:gd name="connsiteX0" fmla="*/ 302342 w 4218038"/>
              <a:gd name="connsiteY0" fmla="*/ 3893574 h 3893574"/>
              <a:gd name="connsiteX1" fmla="*/ 294967 w 4218038"/>
              <a:gd name="connsiteY1" fmla="*/ 2551470 h 3893574"/>
              <a:gd name="connsiteX2" fmla="*/ 2094271 w 4218038"/>
              <a:gd name="connsiteY2" fmla="*/ 2551470 h 3893574"/>
              <a:gd name="connsiteX3" fmla="*/ 2094271 w 4218038"/>
              <a:gd name="connsiteY3" fmla="*/ 1710812 h 3893574"/>
              <a:gd name="connsiteX4" fmla="*/ 0 w 4218038"/>
              <a:gd name="connsiteY4" fmla="*/ 1710812 h 3893574"/>
              <a:gd name="connsiteX5" fmla="*/ 7374 w 4218038"/>
              <a:gd name="connsiteY5" fmla="*/ 29496 h 3893574"/>
              <a:gd name="connsiteX6" fmla="*/ 4218038 w 4218038"/>
              <a:gd name="connsiteY6" fmla="*/ 0 h 3893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18038" h="3893574">
                <a:moveTo>
                  <a:pt x="302342" y="3893574"/>
                </a:moveTo>
                <a:cubicBezTo>
                  <a:pt x="299884" y="3446206"/>
                  <a:pt x="297425" y="2998838"/>
                  <a:pt x="294967" y="2551470"/>
                </a:cubicBezTo>
                <a:lnTo>
                  <a:pt x="2094271" y="2551470"/>
                </a:lnTo>
                <a:lnTo>
                  <a:pt x="2094271" y="1710812"/>
                </a:lnTo>
                <a:lnTo>
                  <a:pt x="0" y="1710812"/>
                </a:lnTo>
                <a:lnTo>
                  <a:pt x="7374" y="29496"/>
                </a:lnTo>
                <a:lnTo>
                  <a:pt x="4218038" y="0"/>
                </a:lnTo>
              </a:path>
            </a:pathLst>
          </a:custGeom>
          <a:noFill/>
          <a:ln w="7620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343465" y="4038600"/>
            <a:ext cx="2939716" cy="120032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2400" dirty="0" smtClean="0"/>
              <a:t>Two competing paths: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rgbClr val="008000"/>
                </a:solidFill>
              </a:rPr>
              <a:t>Launching path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rgbClr val="0000FF"/>
                </a:solidFill>
              </a:rPr>
              <a:t>Capturing path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81400" y="5486400"/>
            <a:ext cx="54482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008000"/>
                </a:solidFill>
              </a:rPr>
              <a:t>Launching path </a:t>
            </a:r>
            <a:r>
              <a:rPr lang="en-GB" sz="2400" b="1" dirty="0" smtClean="0"/>
              <a:t>&lt; </a:t>
            </a:r>
            <a:r>
              <a:rPr lang="en-GB" sz="2400" b="1" dirty="0" smtClean="0">
                <a:solidFill>
                  <a:srgbClr val="0000FF"/>
                </a:solidFill>
              </a:rPr>
              <a:t>Capturing path </a:t>
            </a:r>
            <a:r>
              <a:rPr lang="en-GB" sz="2400" b="1" dirty="0" smtClean="0"/>
              <a:t>+ </a:t>
            </a:r>
            <a:r>
              <a:rPr lang="en-GB" sz="2400" b="1" dirty="0" smtClean="0">
                <a:solidFill>
                  <a:srgbClr val="FF0000"/>
                </a:solidFill>
              </a:rPr>
              <a:t>Period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2538970" y="5713492"/>
            <a:ext cx="228600" cy="22860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  <a:endParaRPr lang="en-US" dirty="0"/>
          </a:p>
        </p:txBody>
      </p:sp>
      <p:sp>
        <p:nvSpPr>
          <p:cNvPr id="41" name="Rounded Rectangle 40"/>
          <p:cNvSpPr/>
          <p:nvPr/>
        </p:nvSpPr>
        <p:spPr>
          <a:xfrm>
            <a:off x="2161276" y="5715000"/>
            <a:ext cx="973348" cy="6096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PLL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F30D5-A3B7-4396-B131-5098A71B85F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2971800" y="2861733"/>
            <a:ext cx="31899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/>
              <a:t>PVTA variability</a:t>
            </a:r>
            <a:endParaRPr lang="en-US" sz="36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304800" y="5638800"/>
            <a:ext cx="16439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 dirty="0" smtClean="0"/>
              <a:t>No variability</a:t>
            </a:r>
            <a:br>
              <a:rPr lang="en-GB" sz="2000" b="1" dirty="0" smtClean="0"/>
            </a:br>
            <a:r>
              <a:rPr lang="en-GB" sz="2000" b="1" dirty="0" smtClean="0"/>
              <a:t>(or very little)</a:t>
            </a:r>
            <a:endParaRPr lang="en-US" sz="2000" b="1" dirty="0"/>
          </a:p>
        </p:txBody>
      </p:sp>
      <p:sp>
        <p:nvSpPr>
          <p:cNvPr id="2" name="Down Arrow 1"/>
          <p:cNvSpPr/>
          <p:nvPr/>
        </p:nvSpPr>
        <p:spPr>
          <a:xfrm>
            <a:off x="4645105" y="3437467"/>
            <a:ext cx="484632" cy="2072194"/>
          </a:xfrm>
          <a:prstGeom prst="downArrow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Down Arrow 50"/>
          <p:cNvSpPr/>
          <p:nvPr/>
        </p:nvSpPr>
        <p:spPr>
          <a:xfrm rot="-1500000">
            <a:off x="5924397" y="3314802"/>
            <a:ext cx="150600" cy="2324886"/>
          </a:xfrm>
          <a:prstGeom prst="downArrow">
            <a:avLst/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7848600" y="5895866"/>
            <a:ext cx="1221425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GB" sz="3200" b="1" dirty="0" smtClean="0"/>
              <a:t>+</a:t>
            </a:r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GB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Margins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0980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7 L -3.33333E-6 -0.18495 L 0.19063 -0.1838 L 0.1915 -0.30833 L 0.44063 -0.30694 L 0.43959 -0.46157 " pathEditMode="relative" ptsTypes="AAAAAA">
                                      <p:cBhvr>
                                        <p:cTn id="6" dur="10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0" presetClass="path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animMotion origin="layout" path="M -3.33333E-6 -3.7037E-7 L -3.33333E-6 -0.18495 L 0.19063 -0.1838 L 0.1915 -0.30833 L 0.44063 -0.30694 L 0.43959 -0.46157 " pathEditMode="relative" ptsTypes="AAAAAA">
                                      <p:cBhvr>
                                        <p:cTn id="8" dur="10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"/>
                                            </p:cond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0023 L -0.00052 -0.18449 L 0.19098 -0.18333 L 0.19098 -0.30671 L -0.05243 -0.30532 L -0.05243 -0.45995 " pathEditMode="relative" ptsTypes="AAAAAA">
                                      <p:cBhvr>
                                        <p:cTn id="10" dur="10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0" presetClass="path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animMotion origin="layout" path="M 0.00017 0.00023 L 0.00122 -0.18449 L 0.19167 -0.18333 L 0.19167 -0.30532 L -0.05174 -0.30532 L -0.05174 -0.4588 " pathEditMode="relative" ptsTypes="AAAAAA">
                                      <p:cBhvr>
                                        <p:cTn id="12" dur="1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"/>
                                            </p:cond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0.00023 L 0.00017 -0.18217 L -0.18003 -0.18217 L -0.1809 -0.27407 " pathEditMode="relative" rAng="0" ptsTypes="AAAA">
                                      <p:cBhvr>
                                        <p:cTn id="14" dur="5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76" y="-1372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"/>
                                            </p:cond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" presetID="0" presetClass="path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animMotion origin="layout" path="M -0.00069 0.00023 L 0.00017 -0.18217 L -0.18003 -0.18217 L -0.1809 -0.27407 " pathEditMode="relative" rAng="0" ptsTypes="AAAA">
                                      <p:cBhvr>
                                        <p:cTn id="16" dur="5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76" y="-1372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animMotion origin="layout" path="M -2.77778E-6 -1.11111E-6 L 0.45452 -0.00463 " pathEditMode="relative" rAng="0" ptsTypes="AA">
                                      <p:cBhvr>
                                        <p:cTn id="18" dur="4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726" y="-231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3" presetClass="path" presetSubtype="0" accel="50000" decel="5000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Motion origin="layout" path="M 0.45452 -0.00463 L 0.49202 -0.00463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9" grpId="0" animBg="1"/>
      <p:bldP spid="48" grpId="0" animBg="1"/>
      <p:bldP spid="47" grpId="0" animBg="1"/>
      <p:bldP spid="45" grpId="0" animBg="1"/>
      <p:bldP spid="46" grpId="0" animBg="1"/>
      <p:bldP spid="9" grpId="0" animBg="1"/>
      <p:bldP spid="9" grpId="1" animBg="1"/>
      <p:bldP spid="3" grpId="0" animBg="1"/>
      <p:bldP spid="17" grpId="0"/>
      <p:bldP spid="17" grpId="1"/>
      <p:bldP spid="19" grpId="0"/>
      <p:bldP spid="43" grpId="0" animBg="1"/>
      <p:bldP spid="39" grpId="0"/>
      <p:bldP spid="50" grpId="0"/>
      <p:bldP spid="2" grpId="0" animBg="1"/>
      <p:bldP spid="51" grpId="0" animBg="1"/>
      <p:bldP spid="5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0000FF"/>
                </a:solidFill>
              </a:rPr>
              <a:t>Reactive Clocks: how they work</a:t>
            </a:r>
          </a:p>
          <a:p>
            <a:pPr lvl="1"/>
            <a:endParaRPr lang="en-GB" dirty="0"/>
          </a:p>
          <a:p>
            <a:r>
              <a:rPr lang="en-GB" dirty="0" smtClean="0"/>
              <a:t>Understanding variability:</a:t>
            </a:r>
          </a:p>
          <a:p>
            <a:pPr lvl="1"/>
            <a:r>
              <a:rPr lang="en-GB" dirty="0" smtClean="0"/>
              <a:t>Global/Local, Static/Dynamic</a:t>
            </a:r>
          </a:p>
          <a:p>
            <a:endParaRPr lang="en-GB" dirty="0"/>
          </a:p>
          <a:p>
            <a:r>
              <a:rPr lang="en-GB" dirty="0" smtClean="0"/>
              <a:t>Quantifying the benefits of Reactive Clocks</a:t>
            </a:r>
          </a:p>
          <a:p>
            <a:endParaRPr lang="en-GB" dirty="0"/>
          </a:p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Reactive Clocks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ICCD 2015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DBB7-7A62-4124-B426-8AEACD37B99E}" type="slidenum">
              <a:rPr lang="es-ES" smtClean="0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924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Isosceles Triangle 15"/>
          <p:cNvSpPr/>
          <p:nvPr/>
        </p:nvSpPr>
        <p:spPr>
          <a:xfrm>
            <a:off x="1998452" y="3124200"/>
            <a:ext cx="342900" cy="304800"/>
          </a:xfrm>
          <a:prstGeom prst="triangl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>
            <a:stCxn id="8" idx="2"/>
            <a:endCxn id="16" idx="0"/>
          </p:cNvCxnSpPr>
          <p:nvPr/>
        </p:nvCxnSpPr>
        <p:spPr>
          <a:xfrm flipH="1">
            <a:off x="2169902" y="2667000"/>
            <a:ext cx="1798" cy="457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Isosceles Triangle 19"/>
          <p:cNvSpPr/>
          <p:nvPr/>
        </p:nvSpPr>
        <p:spPr>
          <a:xfrm>
            <a:off x="6497848" y="3124200"/>
            <a:ext cx="342900" cy="304800"/>
          </a:xfrm>
          <a:prstGeom prst="triangl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>
            <a:stCxn id="11" idx="2"/>
            <a:endCxn id="20" idx="0"/>
          </p:cNvCxnSpPr>
          <p:nvPr/>
        </p:nvCxnSpPr>
        <p:spPr>
          <a:xfrm>
            <a:off x="6667500" y="2667000"/>
            <a:ext cx="1798" cy="457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16" idx="3"/>
            <a:endCxn id="20" idx="3"/>
          </p:cNvCxnSpPr>
          <p:nvPr/>
        </p:nvCxnSpPr>
        <p:spPr>
          <a:xfrm rot="16200000" flipH="1">
            <a:off x="4419600" y="1179302"/>
            <a:ext cx="12700" cy="4499396"/>
          </a:xfrm>
          <a:prstGeom prst="bentConnector3">
            <a:avLst>
              <a:gd name="adj1" fmla="val 2479244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Isosceles Triangle 26"/>
          <p:cNvSpPr/>
          <p:nvPr/>
        </p:nvSpPr>
        <p:spPr>
          <a:xfrm>
            <a:off x="4229100" y="4038600"/>
            <a:ext cx="342900" cy="304800"/>
          </a:xfrm>
          <a:prstGeom prst="triangl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4400550" y="3733800"/>
            <a:ext cx="0" cy="304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Isosceles Triangle 29"/>
          <p:cNvSpPr/>
          <p:nvPr/>
        </p:nvSpPr>
        <p:spPr>
          <a:xfrm>
            <a:off x="2476500" y="4800600"/>
            <a:ext cx="342900" cy="304800"/>
          </a:xfrm>
          <a:prstGeom prst="triangl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>
            <a:endCxn id="30" idx="3"/>
          </p:cNvCxnSpPr>
          <p:nvPr/>
        </p:nvCxnSpPr>
        <p:spPr>
          <a:xfrm flipV="1">
            <a:off x="2647950" y="5105400"/>
            <a:ext cx="0" cy="609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30" idx="0"/>
            <a:endCxn id="27" idx="3"/>
          </p:cNvCxnSpPr>
          <p:nvPr/>
        </p:nvCxnSpPr>
        <p:spPr>
          <a:xfrm rot="5400000" flipH="1" flipV="1">
            <a:off x="3295650" y="3695700"/>
            <a:ext cx="457200" cy="1752600"/>
          </a:xfrm>
          <a:prstGeom prst="bentConnector3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/>
          <p:cNvCxnSpPr>
            <a:stCxn id="30" idx="0"/>
          </p:cNvCxnSpPr>
          <p:nvPr/>
        </p:nvCxnSpPr>
        <p:spPr>
          <a:xfrm rot="16200000" flipV="1">
            <a:off x="1704975" y="3857625"/>
            <a:ext cx="228600" cy="1657350"/>
          </a:xfrm>
          <a:prstGeom prst="bentConnector2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990599" y="4191000"/>
            <a:ext cx="1" cy="381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 flipV="1">
            <a:off x="990599" y="3886200"/>
            <a:ext cx="1" cy="30480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Reactive Clock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Reactive Clocks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ICCD 2015</a:t>
            </a:r>
            <a:endParaRPr lang="en-US"/>
          </a:p>
        </p:txBody>
      </p:sp>
      <p:sp>
        <p:nvSpPr>
          <p:cNvPr id="10" name="Cloud 9"/>
          <p:cNvSpPr/>
          <p:nvPr/>
        </p:nvSpPr>
        <p:spPr>
          <a:xfrm>
            <a:off x="2819400" y="914400"/>
            <a:ext cx="3200400" cy="1752600"/>
          </a:xfrm>
          <a:prstGeom prst="cloud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Comb. Logic</a:t>
            </a:r>
            <a:b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2362200" y="1638300"/>
            <a:ext cx="457200" cy="304800"/>
          </a:xfrm>
          <a:prstGeom prst="rightArrow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6019800" y="1617452"/>
            <a:ext cx="457200" cy="304800"/>
          </a:xfrm>
          <a:prstGeom prst="rightArrow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6858000" y="1617452"/>
            <a:ext cx="990600" cy="304800"/>
          </a:xfrm>
          <a:prstGeom prst="rightArrow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990600" y="1617452"/>
            <a:ext cx="990600" cy="304800"/>
          </a:xfrm>
          <a:prstGeom prst="rightArrow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81200" y="914400"/>
            <a:ext cx="381000" cy="1752600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477000" y="914400"/>
            <a:ext cx="381000" cy="1752600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510868" y="1629833"/>
            <a:ext cx="304800" cy="304800"/>
          </a:xfrm>
          <a:prstGeom prst="ellipse">
            <a:avLst/>
          </a:prstGeom>
          <a:solidFill>
            <a:srgbClr val="33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581400" y="5486400"/>
            <a:ext cx="54482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008000"/>
                </a:solidFill>
              </a:rPr>
              <a:t>Launching path </a:t>
            </a:r>
            <a:r>
              <a:rPr lang="en-GB" sz="2400" b="1" dirty="0" smtClean="0"/>
              <a:t>&lt; </a:t>
            </a:r>
            <a:r>
              <a:rPr lang="en-GB" sz="2400" b="1" dirty="0" smtClean="0">
                <a:solidFill>
                  <a:srgbClr val="0000FF"/>
                </a:solidFill>
              </a:rPr>
              <a:t>Capturing path </a:t>
            </a:r>
            <a:r>
              <a:rPr lang="en-GB" sz="2400" b="1" dirty="0" smtClean="0"/>
              <a:t>+ </a:t>
            </a:r>
            <a:r>
              <a:rPr lang="en-GB" sz="2400" b="1" dirty="0" smtClean="0">
                <a:solidFill>
                  <a:srgbClr val="FF0000"/>
                </a:solidFill>
              </a:rPr>
              <a:t>Period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F30D5-A3B7-4396-B131-5098A71B85F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2971800" y="2861733"/>
            <a:ext cx="31899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/>
              <a:t>PVTA variability</a:t>
            </a:r>
            <a:endParaRPr lang="en-US" sz="3600" b="1" dirty="0"/>
          </a:p>
        </p:txBody>
      </p:sp>
      <p:sp>
        <p:nvSpPr>
          <p:cNvPr id="2" name="Down Arrow 1"/>
          <p:cNvSpPr/>
          <p:nvPr/>
        </p:nvSpPr>
        <p:spPr>
          <a:xfrm>
            <a:off x="4645105" y="3437467"/>
            <a:ext cx="484632" cy="2072194"/>
          </a:xfrm>
          <a:prstGeom prst="downArrow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Down Arrow 50"/>
          <p:cNvSpPr/>
          <p:nvPr/>
        </p:nvSpPr>
        <p:spPr>
          <a:xfrm rot="-1500000">
            <a:off x="5924397" y="3314802"/>
            <a:ext cx="150600" cy="2324886"/>
          </a:xfrm>
          <a:prstGeom prst="downArrow">
            <a:avLst/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7848600" y="5895866"/>
            <a:ext cx="1221425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GB" sz="3200" b="1" dirty="0" smtClean="0"/>
              <a:t>+</a:t>
            </a:r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GB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Margins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18768" y="5570936"/>
            <a:ext cx="3084639" cy="810200"/>
            <a:chOff x="218768" y="5570936"/>
            <a:chExt cx="3084639" cy="810200"/>
          </a:xfrm>
        </p:grpSpPr>
        <p:cxnSp>
          <p:nvCxnSpPr>
            <p:cNvPr id="104" name="Straight Connector 103"/>
            <p:cNvCxnSpPr>
              <a:stCxn id="66" idx="3"/>
              <a:endCxn id="24" idx="6"/>
            </p:cNvCxnSpPr>
            <p:nvPr/>
          </p:nvCxnSpPr>
          <p:spPr>
            <a:xfrm flipH="1" flipV="1">
              <a:off x="636407" y="5721528"/>
              <a:ext cx="2173161" cy="180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88" idx="6"/>
              <a:endCxn id="102" idx="3"/>
            </p:cNvCxnSpPr>
            <p:nvPr/>
          </p:nvCxnSpPr>
          <p:spPr>
            <a:xfrm flipH="1">
              <a:off x="636407" y="6226928"/>
              <a:ext cx="2249361" cy="180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/>
          </p:nvGrpSpPr>
          <p:grpSpPr>
            <a:xfrm>
              <a:off x="218768" y="5570936"/>
              <a:ext cx="417639" cy="304800"/>
              <a:chOff x="1043541" y="5601690"/>
              <a:chExt cx="417639" cy="304800"/>
            </a:xfrm>
          </p:grpSpPr>
          <p:sp>
            <p:nvSpPr>
              <p:cNvPr id="22" name="Isosceles Triangle 21"/>
              <p:cNvSpPr/>
              <p:nvPr/>
            </p:nvSpPr>
            <p:spPr>
              <a:xfrm rot="5400000">
                <a:off x="1044973" y="5600258"/>
                <a:ext cx="304800" cy="307664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1351727" y="5697555"/>
                <a:ext cx="109453" cy="10945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3" name="Group 52"/>
            <p:cNvGrpSpPr/>
            <p:nvPr/>
          </p:nvGrpSpPr>
          <p:grpSpPr>
            <a:xfrm>
              <a:off x="866468" y="5570936"/>
              <a:ext cx="417639" cy="304800"/>
              <a:chOff x="1043541" y="5601690"/>
              <a:chExt cx="417639" cy="304800"/>
            </a:xfrm>
          </p:grpSpPr>
          <p:sp>
            <p:nvSpPr>
              <p:cNvPr id="54" name="Isosceles Triangle 53"/>
              <p:cNvSpPr/>
              <p:nvPr/>
            </p:nvSpPr>
            <p:spPr>
              <a:xfrm rot="5400000">
                <a:off x="1044973" y="5600258"/>
                <a:ext cx="304800" cy="307664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1351727" y="5697555"/>
                <a:ext cx="109453" cy="10945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1514168" y="5570936"/>
              <a:ext cx="417639" cy="304800"/>
              <a:chOff x="1043541" y="5601690"/>
              <a:chExt cx="417639" cy="304800"/>
            </a:xfrm>
          </p:grpSpPr>
          <p:sp>
            <p:nvSpPr>
              <p:cNvPr id="57" name="Isosceles Triangle 56"/>
              <p:cNvSpPr/>
              <p:nvPr/>
            </p:nvSpPr>
            <p:spPr>
              <a:xfrm rot="5400000">
                <a:off x="1044973" y="5600258"/>
                <a:ext cx="304800" cy="307664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1351727" y="5697555"/>
                <a:ext cx="109453" cy="10945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2161868" y="5570936"/>
              <a:ext cx="417639" cy="304800"/>
              <a:chOff x="1043541" y="5601690"/>
              <a:chExt cx="417639" cy="304800"/>
            </a:xfrm>
          </p:grpSpPr>
          <p:sp>
            <p:nvSpPr>
              <p:cNvPr id="63" name="Isosceles Triangle 62"/>
              <p:cNvSpPr/>
              <p:nvPr/>
            </p:nvSpPr>
            <p:spPr>
              <a:xfrm rot="5400000">
                <a:off x="1044973" y="5600258"/>
                <a:ext cx="304800" cy="307664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1351727" y="5697555"/>
                <a:ext cx="109453" cy="10945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5" name="Group 64"/>
            <p:cNvGrpSpPr/>
            <p:nvPr/>
          </p:nvGrpSpPr>
          <p:grpSpPr>
            <a:xfrm>
              <a:off x="2809568" y="5570936"/>
              <a:ext cx="417639" cy="304800"/>
              <a:chOff x="1043541" y="5601690"/>
              <a:chExt cx="417639" cy="304800"/>
            </a:xfrm>
          </p:grpSpPr>
          <p:sp>
            <p:nvSpPr>
              <p:cNvPr id="66" name="Isosceles Triangle 65"/>
              <p:cNvSpPr/>
              <p:nvPr/>
            </p:nvSpPr>
            <p:spPr>
              <a:xfrm rot="5400000">
                <a:off x="1044973" y="5600258"/>
                <a:ext cx="304800" cy="307664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1351727" y="5697555"/>
                <a:ext cx="109453" cy="10945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6" name="Group 85"/>
            <p:cNvGrpSpPr/>
            <p:nvPr/>
          </p:nvGrpSpPr>
          <p:grpSpPr>
            <a:xfrm flipH="1">
              <a:off x="2885768" y="6076336"/>
              <a:ext cx="417639" cy="304800"/>
              <a:chOff x="1043541" y="5601690"/>
              <a:chExt cx="417639" cy="304800"/>
            </a:xfrm>
          </p:grpSpPr>
          <p:sp>
            <p:nvSpPr>
              <p:cNvPr id="87" name="Isosceles Triangle 86"/>
              <p:cNvSpPr/>
              <p:nvPr/>
            </p:nvSpPr>
            <p:spPr>
              <a:xfrm rot="5400000">
                <a:off x="1044973" y="5600258"/>
                <a:ext cx="304800" cy="307664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Oval 87"/>
              <p:cNvSpPr/>
              <p:nvPr/>
            </p:nvSpPr>
            <p:spPr>
              <a:xfrm>
                <a:off x="1351727" y="5697555"/>
                <a:ext cx="109453" cy="10945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 flipH="1">
              <a:off x="2352368" y="6076336"/>
              <a:ext cx="417639" cy="304800"/>
              <a:chOff x="1043541" y="5601690"/>
              <a:chExt cx="417639" cy="304800"/>
            </a:xfrm>
          </p:grpSpPr>
          <p:sp>
            <p:nvSpPr>
              <p:cNvPr id="90" name="Isosceles Triangle 89"/>
              <p:cNvSpPr/>
              <p:nvPr/>
            </p:nvSpPr>
            <p:spPr>
              <a:xfrm rot="5400000">
                <a:off x="1044973" y="5600258"/>
                <a:ext cx="304800" cy="307664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1351727" y="5697555"/>
                <a:ext cx="109453" cy="10945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2" name="Group 91"/>
            <p:cNvGrpSpPr/>
            <p:nvPr/>
          </p:nvGrpSpPr>
          <p:grpSpPr>
            <a:xfrm flipH="1">
              <a:off x="1818968" y="6076336"/>
              <a:ext cx="417639" cy="304800"/>
              <a:chOff x="1043541" y="5601690"/>
              <a:chExt cx="417639" cy="304800"/>
            </a:xfrm>
          </p:grpSpPr>
          <p:sp>
            <p:nvSpPr>
              <p:cNvPr id="93" name="Isosceles Triangle 92"/>
              <p:cNvSpPr/>
              <p:nvPr/>
            </p:nvSpPr>
            <p:spPr>
              <a:xfrm rot="5400000">
                <a:off x="1044973" y="5600258"/>
                <a:ext cx="304800" cy="307664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Oval 93"/>
              <p:cNvSpPr/>
              <p:nvPr/>
            </p:nvSpPr>
            <p:spPr>
              <a:xfrm>
                <a:off x="1351727" y="5697555"/>
                <a:ext cx="109453" cy="10945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5" name="Group 94"/>
            <p:cNvGrpSpPr/>
            <p:nvPr/>
          </p:nvGrpSpPr>
          <p:grpSpPr>
            <a:xfrm flipH="1">
              <a:off x="1285568" y="6076336"/>
              <a:ext cx="417639" cy="304800"/>
              <a:chOff x="1043541" y="5601690"/>
              <a:chExt cx="417639" cy="304800"/>
            </a:xfrm>
          </p:grpSpPr>
          <p:sp>
            <p:nvSpPr>
              <p:cNvPr id="96" name="Isosceles Triangle 95"/>
              <p:cNvSpPr/>
              <p:nvPr/>
            </p:nvSpPr>
            <p:spPr>
              <a:xfrm rot="5400000">
                <a:off x="1044973" y="5600258"/>
                <a:ext cx="304800" cy="307664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1351727" y="5697555"/>
                <a:ext cx="109453" cy="10945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8" name="Group 97"/>
            <p:cNvGrpSpPr/>
            <p:nvPr/>
          </p:nvGrpSpPr>
          <p:grpSpPr>
            <a:xfrm flipH="1">
              <a:off x="752168" y="6076336"/>
              <a:ext cx="417639" cy="304800"/>
              <a:chOff x="1043541" y="5601690"/>
              <a:chExt cx="417639" cy="304800"/>
            </a:xfrm>
          </p:grpSpPr>
          <p:sp>
            <p:nvSpPr>
              <p:cNvPr id="99" name="Isosceles Triangle 98"/>
              <p:cNvSpPr/>
              <p:nvPr/>
            </p:nvSpPr>
            <p:spPr>
              <a:xfrm rot="5400000">
                <a:off x="1044973" y="5600258"/>
                <a:ext cx="304800" cy="307664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1351727" y="5697555"/>
                <a:ext cx="109453" cy="10945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1" name="Group 100"/>
            <p:cNvGrpSpPr/>
            <p:nvPr/>
          </p:nvGrpSpPr>
          <p:grpSpPr>
            <a:xfrm flipH="1">
              <a:off x="218768" y="6076336"/>
              <a:ext cx="417639" cy="304800"/>
              <a:chOff x="1043541" y="5601690"/>
              <a:chExt cx="417639" cy="304800"/>
            </a:xfrm>
          </p:grpSpPr>
          <p:sp>
            <p:nvSpPr>
              <p:cNvPr id="102" name="Isosceles Triangle 101"/>
              <p:cNvSpPr/>
              <p:nvPr/>
            </p:nvSpPr>
            <p:spPr>
              <a:xfrm rot="5400000">
                <a:off x="1044973" y="5600258"/>
                <a:ext cx="304800" cy="307664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Oval 102"/>
              <p:cNvSpPr/>
              <p:nvPr/>
            </p:nvSpPr>
            <p:spPr>
              <a:xfrm>
                <a:off x="1351727" y="5697555"/>
                <a:ext cx="109453" cy="10945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31" name="Elbow Connector 30"/>
            <p:cNvCxnSpPr>
              <a:stCxn id="67" idx="6"/>
              <a:endCxn id="87" idx="3"/>
            </p:cNvCxnSpPr>
            <p:nvPr/>
          </p:nvCxnSpPr>
          <p:spPr>
            <a:xfrm>
              <a:off x="3227207" y="5721528"/>
              <a:ext cx="76200" cy="507208"/>
            </a:xfrm>
            <a:prstGeom prst="bentConnector3">
              <a:avLst>
                <a:gd name="adj1" fmla="val 398121"/>
              </a:avLst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Elbow Connector 104"/>
            <p:cNvCxnSpPr>
              <a:stCxn id="22" idx="3"/>
              <a:endCxn id="103" idx="6"/>
            </p:cNvCxnSpPr>
            <p:nvPr/>
          </p:nvCxnSpPr>
          <p:spPr>
            <a:xfrm rot="10800000" flipV="1">
              <a:off x="218768" y="5723336"/>
              <a:ext cx="12700" cy="503592"/>
            </a:xfrm>
            <a:prstGeom prst="bentConnector3">
              <a:avLst>
                <a:gd name="adj1" fmla="val 1025803"/>
              </a:avLst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Down Arrow 108"/>
          <p:cNvSpPr/>
          <p:nvPr/>
        </p:nvSpPr>
        <p:spPr>
          <a:xfrm rot="-2820000">
            <a:off x="6872362" y="2992367"/>
            <a:ext cx="429275" cy="303087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442548" y="4131999"/>
            <a:ext cx="34401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Correlated!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72" name="Rounded Rectangle 71"/>
          <p:cNvSpPr/>
          <p:nvPr/>
        </p:nvSpPr>
        <p:spPr>
          <a:xfrm>
            <a:off x="2161276" y="5715000"/>
            <a:ext cx="973348" cy="6096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PLL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60274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52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109" grpId="0" animBg="1"/>
      <p:bldP spid="3" grpId="0"/>
      <p:bldP spid="7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Variability: PLL vs. Reactive </a:t>
            </a:r>
            <a:r>
              <a:rPr lang="en-US" dirty="0"/>
              <a:t>C</a:t>
            </a:r>
            <a:r>
              <a:rPr lang="en-US" dirty="0" smtClean="0"/>
              <a:t>lock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Reactive Clocks</a:t>
            </a: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ICCD 2015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DBB7-7A62-4124-B426-8AEACD37B99E}" type="slidenum">
              <a:rPr lang="es-ES" smtClean="0"/>
              <a:t>8</a:t>
            </a:fld>
            <a:endParaRPr lang="es-ES"/>
          </a:p>
        </p:txBody>
      </p:sp>
      <p:grpSp>
        <p:nvGrpSpPr>
          <p:cNvPr id="7" name="Group 6"/>
          <p:cNvGrpSpPr/>
          <p:nvPr/>
        </p:nvGrpSpPr>
        <p:grpSpPr>
          <a:xfrm>
            <a:off x="4940173" y="1993776"/>
            <a:ext cx="1891550" cy="216024"/>
            <a:chOff x="5162550" y="2146176"/>
            <a:chExt cx="1891550" cy="216024"/>
          </a:xfrm>
        </p:grpSpPr>
        <p:cxnSp>
          <p:nvCxnSpPr>
            <p:cNvPr id="155" name="Straight Connector 154"/>
            <p:cNvCxnSpPr>
              <a:stCxn id="162" idx="0"/>
            </p:cNvCxnSpPr>
            <p:nvPr/>
          </p:nvCxnSpPr>
          <p:spPr>
            <a:xfrm>
              <a:off x="5555689" y="2254188"/>
              <a:ext cx="1498411" cy="3027"/>
            </a:xfrm>
            <a:prstGeom prst="line">
              <a:avLst/>
            </a:prstGeom>
            <a:ln w="28575" cap="sq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>
              <a:stCxn id="162" idx="3"/>
            </p:cNvCxnSpPr>
            <p:nvPr/>
          </p:nvCxnSpPr>
          <p:spPr>
            <a:xfrm flipH="1">
              <a:off x="5162550" y="2254188"/>
              <a:ext cx="177115" cy="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8" name="Isosceles Triangle 157"/>
            <p:cNvSpPr/>
            <p:nvPr/>
          </p:nvSpPr>
          <p:spPr>
            <a:xfrm rot="5400000">
              <a:off x="6000313" y="2146176"/>
              <a:ext cx="216024" cy="216024"/>
            </a:xfrm>
            <a:prstGeom prst="triangle">
              <a:avLst/>
            </a:prstGeom>
            <a:solidFill>
              <a:srgbClr val="0000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Isosceles Triangle 158"/>
            <p:cNvSpPr/>
            <p:nvPr/>
          </p:nvSpPr>
          <p:spPr>
            <a:xfrm rot="5400000">
              <a:off x="5669989" y="2146176"/>
              <a:ext cx="216024" cy="216024"/>
            </a:xfrm>
            <a:prstGeom prst="triangle">
              <a:avLst/>
            </a:prstGeom>
            <a:solidFill>
              <a:srgbClr val="0000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Isosceles Triangle 161"/>
            <p:cNvSpPr/>
            <p:nvPr/>
          </p:nvSpPr>
          <p:spPr>
            <a:xfrm rot="5400000">
              <a:off x="5339665" y="2146176"/>
              <a:ext cx="216024" cy="216024"/>
            </a:xfrm>
            <a:prstGeom prst="triangle">
              <a:avLst/>
            </a:prstGeom>
            <a:solidFill>
              <a:srgbClr val="0000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Isosceles Triangle 162"/>
            <p:cNvSpPr/>
            <p:nvPr/>
          </p:nvSpPr>
          <p:spPr>
            <a:xfrm rot="5400000">
              <a:off x="6330637" y="2146176"/>
              <a:ext cx="216024" cy="216024"/>
            </a:xfrm>
            <a:prstGeom prst="triangle">
              <a:avLst/>
            </a:prstGeom>
            <a:solidFill>
              <a:srgbClr val="0000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Isosceles Triangle 163"/>
            <p:cNvSpPr/>
            <p:nvPr/>
          </p:nvSpPr>
          <p:spPr>
            <a:xfrm rot="5400000">
              <a:off x="6660961" y="2146176"/>
              <a:ext cx="216024" cy="216024"/>
            </a:xfrm>
            <a:prstGeom prst="triangle">
              <a:avLst/>
            </a:prstGeom>
            <a:solidFill>
              <a:srgbClr val="0000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8" name="Elbow Connector 57"/>
          <p:cNvCxnSpPr>
            <a:endCxn id="54" idx="1"/>
          </p:cNvCxnSpPr>
          <p:nvPr/>
        </p:nvCxnSpPr>
        <p:spPr>
          <a:xfrm rot="16200000" flipH="1">
            <a:off x="433899" y="1655313"/>
            <a:ext cx="700957" cy="197154"/>
          </a:xfrm>
          <a:prstGeom prst="bentConnector2">
            <a:avLst/>
          </a:prstGeom>
          <a:ln w="28575" cap="rnd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882954" y="1984389"/>
            <a:ext cx="4042781" cy="239959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PLL period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862915" y="1507160"/>
            <a:ext cx="5839252" cy="338554"/>
            <a:chOff x="862915" y="1507160"/>
            <a:chExt cx="5839252" cy="338554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862915" y="1676400"/>
              <a:ext cx="5839252" cy="37"/>
            </a:xfrm>
            <a:prstGeom prst="straightConnector1">
              <a:avLst/>
            </a:prstGeom>
            <a:ln w="38100">
              <a:solidFill>
                <a:srgbClr val="00FF00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3095044" y="1507160"/>
              <a:ext cx="1430200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GB" sz="1600" i="1" dirty="0">
                  <a:solidFill>
                    <a:srgbClr val="008000"/>
                  </a:solidFill>
                </a:rPr>
                <a:t>l</a:t>
              </a:r>
              <a:r>
                <a:rPr lang="en-GB" sz="1600" i="1" dirty="0" smtClean="0">
                  <a:solidFill>
                    <a:srgbClr val="008000"/>
                  </a:solidFill>
                </a:rPr>
                <a:t>aunching path</a:t>
              </a:r>
              <a:endParaRPr lang="en-US" sz="1600" i="1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85800" y="685800"/>
            <a:ext cx="6616151" cy="1415988"/>
            <a:chOff x="908177" y="838200"/>
            <a:chExt cx="6616151" cy="1415988"/>
          </a:xfrm>
        </p:grpSpPr>
        <p:cxnSp>
          <p:nvCxnSpPr>
            <p:cNvPr id="123" name="Straight Connector 122"/>
            <p:cNvCxnSpPr>
              <a:stCxn id="128" idx="0"/>
              <a:endCxn id="30" idx="1"/>
            </p:cNvCxnSpPr>
            <p:nvPr/>
          </p:nvCxnSpPr>
          <p:spPr>
            <a:xfrm>
              <a:off x="1301316" y="1555812"/>
              <a:ext cx="1498411" cy="3027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>
              <a:stCxn id="128" idx="3"/>
            </p:cNvCxnSpPr>
            <p:nvPr/>
          </p:nvCxnSpPr>
          <p:spPr>
            <a:xfrm flipH="1">
              <a:off x="908177" y="1555812"/>
              <a:ext cx="177115" cy="0"/>
            </a:xfrm>
            <a:prstGeom prst="line">
              <a:avLst/>
            </a:prstGeom>
            <a:ln w="28575" cap="rnd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>
              <a:stCxn id="142" idx="1"/>
              <a:endCxn id="30" idx="3"/>
            </p:cNvCxnSpPr>
            <p:nvPr/>
          </p:nvCxnSpPr>
          <p:spPr>
            <a:xfrm flipH="1" flipV="1">
              <a:off x="3095836" y="1558839"/>
              <a:ext cx="3808347" cy="7636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Isosceles Triangle 123"/>
            <p:cNvSpPr/>
            <p:nvPr/>
          </p:nvSpPr>
          <p:spPr>
            <a:xfrm rot="5400000">
              <a:off x="1745940" y="1447800"/>
              <a:ext cx="216024" cy="216024"/>
            </a:xfrm>
            <a:prstGeom prst="triangle">
              <a:avLst/>
            </a:prstGeom>
            <a:solidFill>
              <a:srgbClr val="0000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Isosceles Triangle 125"/>
            <p:cNvSpPr/>
            <p:nvPr/>
          </p:nvSpPr>
          <p:spPr>
            <a:xfrm rot="5400000">
              <a:off x="1415616" y="1447800"/>
              <a:ext cx="216024" cy="216024"/>
            </a:xfrm>
            <a:prstGeom prst="triangle">
              <a:avLst/>
            </a:prstGeom>
            <a:solidFill>
              <a:srgbClr val="0000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Isosceles Triangle 127"/>
            <p:cNvSpPr/>
            <p:nvPr/>
          </p:nvSpPr>
          <p:spPr>
            <a:xfrm rot="5400000">
              <a:off x="1085292" y="1447800"/>
              <a:ext cx="216024" cy="216024"/>
            </a:xfrm>
            <a:prstGeom prst="triangle">
              <a:avLst/>
            </a:prstGeom>
            <a:solidFill>
              <a:srgbClr val="0000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Isosceles Triangle 128"/>
            <p:cNvSpPr/>
            <p:nvPr/>
          </p:nvSpPr>
          <p:spPr>
            <a:xfrm rot="5400000">
              <a:off x="2076264" y="1447800"/>
              <a:ext cx="216024" cy="216024"/>
            </a:xfrm>
            <a:prstGeom prst="triangle">
              <a:avLst/>
            </a:prstGeom>
            <a:solidFill>
              <a:srgbClr val="0000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Isosceles Triangle 129"/>
            <p:cNvSpPr/>
            <p:nvPr/>
          </p:nvSpPr>
          <p:spPr>
            <a:xfrm rot="5400000">
              <a:off x="2406588" y="1447800"/>
              <a:ext cx="216024" cy="216024"/>
            </a:xfrm>
            <a:prstGeom prst="triangle">
              <a:avLst/>
            </a:prstGeom>
            <a:solidFill>
              <a:srgbClr val="0000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799727" y="1410784"/>
              <a:ext cx="296109" cy="29610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6904183" y="1418420"/>
              <a:ext cx="296109" cy="29610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3429000" y="1455543"/>
              <a:ext cx="3178726" cy="216024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Straight Connector 52"/>
            <p:cNvCxnSpPr>
              <a:stCxn id="142" idx="2"/>
            </p:cNvCxnSpPr>
            <p:nvPr/>
          </p:nvCxnSpPr>
          <p:spPr>
            <a:xfrm flipH="1">
              <a:off x="7050479" y="1714529"/>
              <a:ext cx="1759" cy="539659"/>
            </a:xfrm>
            <a:prstGeom prst="line">
              <a:avLst/>
            </a:prstGeom>
            <a:ln w="28575" cap="sq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/>
            <p:cNvSpPr txBox="1"/>
            <p:nvPr/>
          </p:nvSpPr>
          <p:spPr>
            <a:xfrm>
              <a:off x="3078713" y="1238015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Q</a:t>
              </a:r>
              <a:endParaRPr lang="en-US" dirty="0"/>
            </a:p>
          </p:txBody>
        </p:sp>
        <p:cxnSp>
          <p:nvCxnSpPr>
            <p:cNvPr id="90" name="Straight Connector 89"/>
            <p:cNvCxnSpPr>
              <a:stCxn id="30" idx="0"/>
            </p:cNvCxnSpPr>
            <p:nvPr/>
          </p:nvCxnSpPr>
          <p:spPr>
            <a:xfrm flipH="1" flipV="1">
              <a:off x="2947781" y="1130003"/>
              <a:ext cx="1" cy="280781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5" name="TextBox 164"/>
            <p:cNvSpPr txBox="1"/>
            <p:nvPr/>
          </p:nvSpPr>
          <p:spPr>
            <a:xfrm>
              <a:off x="2784042" y="838200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</a:t>
              </a:r>
            </a:p>
          </p:txBody>
        </p:sp>
        <p:sp>
          <p:nvSpPr>
            <p:cNvPr id="101" name="Freeform 100"/>
            <p:cNvSpPr/>
            <p:nvPr/>
          </p:nvSpPr>
          <p:spPr>
            <a:xfrm>
              <a:off x="2810011" y="1502735"/>
              <a:ext cx="71411" cy="108097"/>
            </a:xfrm>
            <a:custGeom>
              <a:avLst/>
              <a:gdLst>
                <a:gd name="connsiteX0" fmla="*/ 5316 w 69111"/>
                <a:gd name="connsiteY0" fmla="*/ 0 h 132906"/>
                <a:gd name="connsiteX1" fmla="*/ 69111 w 69111"/>
                <a:gd name="connsiteY1" fmla="*/ 63795 h 132906"/>
                <a:gd name="connsiteX2" fmla="*/ 0 w 69111"/>
                <a:gd name="connsiteY2" fmla="*/ 132906 h 132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9111" h="132906">
                  <a:moveTo>
                    <a:pt x="5316" y="0"/>
                  </a:moveTo>
                  <a:lnTo>
                    <a:pt x="69111" y="63795"/>
                  </a:lnTo>
                  <a:lnTo>
                    <a:pt x="0" y="132906"/>
                  </a:lnTo>
                </a:path>
              </a:pathLst>
            </a:cu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Freeform 165"/>
            <p:cNvSpPr/>
            <p:nvPr/>
          </p:nvSpPr>
          <p:spPr>
            <a:xfrm rot="16200000">
              <a:off x="7014774" y="1599785"/>
              <a:ext cx="71411" cy="108097"/>
            </a:xfrm>
            <a:custGeom>
              <a:avLst/>
              <a:gdLst>
                <a:gd name="connsiteX0" fmla="*/ 5316 w 69111"/>
                <a:gd name="connsiteY0" fmla="*/ 0 h 132906"/>
                <a:gd name="connsiteX1" fmla="*/ 69111 w 69111"/>
                <a:gd name="connsiteY1" fmla="*/ 63795 h 132906"/>
                <a:gd name="connsiteX2" fmla="*/ 0 w 69111"/>
                <a:gd name="connsiteY2" fmla="*/ 132906 h 132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9111" h="132906">
                  <a:moveTo>
                    <a:pt x="5316" y="0"/>
                  </a:moveTo>
                  <a:lnTo>
                    <a:pt x="69111" y="63795"/>
                  </a:lnTo>
                  <a:lnTo>
                    <a:pt x="0" y="132906"/>
                  </a:lnTo>
                </a:path>
              </a:pathLst>
            </a:cu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1" name="Straight Connector 120"/>
            <p:cNvCxnSpPr>
              <a:stCxn id="142" idx="3"/>
            </p:cNvCxnSpPr>
            <p:nvPr/>
          </p:nvCxnSpPr>
          <p:spPr>
            <a:xfrm>
              <a:off x="7200292" y="1566475"/>
              <a:ext cx="324036" cy="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0" name="TextBox 169"/>
            <p:cNvSpPr txBox="1"/>
            <p:nvPr/>
          </p:nvSpPr>
          <p:spPr>
            <a:xfrm>
              <a:off x="6597210" y="1266375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</a:t>
              </a:r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7169043" y="1258024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Q</a:t>
              </a:r>
              <a:endParaRPr lang="en-US" dirty="0"/>
            </a:p>
          </p:txBody>
        </p:sp>
      </p:grpSp>
      <p:cxnSp>
        <p:nvCxnSpPr>
          <p:cNvPr id="11" name="Straight Arrow Connector 10"/>
          <p:cNvCxnSpPr/>
          <p:nvPr/>
        </p:nvCxnSpPr>
        <p:spPr>
          <a:xfrm>
            <a:off x="3886200" y="977603"/>
            <a:ext cx="16764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417264" y="773399"/>
            <a:ext cx="61427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i="1" dirty="0" smtClean="0"/>
              <a:t>time</a:t>
            </a:r>
            <a:endParaRPr lang="en-US" i="1" dirty="0"/>
          </a:p>
        </p:txBody>
      </p:sp>
      <p:grpSp>
        <p:nvGrpSpPr>
          <p:cNvPr id="22" name="Group 21"/>
          <p:cNvGrpSpPr/>
          <p:nvPr/>
        </p:nvGrpSpPr>
        <p:grpSpPr>
          <a:xfrm>
            <a:off x="4953000" y="1638329"/>
            <a:ext cx="2029261" cy="986225"/>
            <a:chOff x="4953000" y="1638329"/>
            <a:chExt cx="2029261" cy="986225"/>
          </a:xfrm>
        </p:grpSpPr>
        <p:cxnSp>
          <p:nvCxnSpPr>
            <p:cNvPr id="20" name="Elbow Connector 19"/>
            <p:cNvCxnSpPr/>
            <p:nvPr/>
          </p:nvCxnSpPr>
          <p:spPr>
            <a:xfrm flipV="1">
              <a:off x="4953000" y="1638329"/>
              <a:ext cx="2029261" cy="800071"/>
            </a:xfrm>
            <a:prstGeom prst="bentConnector2">
              <a:avLst/>
            </a:prstGeom>
            <a:ln w="28575">
              <a:solidFill>
                <a:srgbClr val="FF0000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5334000" y="2286000"/>
              <a:ext cx="1415196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GB" sz="1600" i="1" dirty="0" smtClean="0">
                  <a:solidFill>
                    <a:srgbClr val="C00000"/>
                  </a:solidFill>
                </a:rPr>
                <a:t>capturing path</a:t>
              </a:r>
              <a:endParaRPr lang="en-US" sz="1600" i="1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50274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Variability: PLL vs. Reactive </a:t>
            </a:r>
            <a:r>
              <a:rPr lang="en-US" dirty="0"/>
              <a:t>C</a:t>
            </a:r>
            <a:r>
              <a:rPr lang="en-US" dirty="0" smtClean="0"/>
              <a:t>lock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Reactive Clocks</a:t>
            </a: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ICCD 2015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DBB7-7A62-4124-B426-8AEACD37B99E}" type="slidenum">
              <a:rPr lang="es-ES" smtClean="0"/>
              <a:t>9</a:t>
            </a:fld>
            <a:endParaRPr lang="es-ES"/>
          </a:p>
        </p:txBody>
      </p:sp>
      <p:grpSp>
        <p:nvGrpSpPr>
          <p:cNvPr id="122" name="Group 121"/>
          <p:cNvGrpSpPr/>
          <p:nvPr/>
        </p:nvGrpSpPr>
        <p:grpSpPr>
          <a:xfrm>
            <a:off x="4940173" y="3898776"/>
            <a:ext cx="1891550" cy="216024"/>
            <a:chOff x="5162550" y="2146176"/>
            <a:chExt cx="1891550" cy="216024"/>
          </a:xfrm>
        </p:grpSpPr>
        <p:cxnSp>
          <p:nvCxnSpPr>
            <p:cNvPr id="132" name="Straight Connector 131"/>
            <p:cNvCxnSpPr>
              <a:stCxn id="154" idx="0"/>
            </p:cNvCxnSpPr>
            <p:nvPr/>
          </p:nvCxnSpPr>
          <p:spPr>
            <a:xfrm>
              <a:off x="5555689" y="2254188"/>
              <a:ext cx="1498411" cy="3027"/>
            </a:xfrm>
            <a:prstGeom prst="line">
              <a:avLst/>
            </a:prstGeom>
            <a:ln w="28575" cap="sq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>
              <a:stCxn id="154" idx="3"/>
            </p:cNvCxnSpPr>
            <p:nvPr/>
          </p:nvCxnSpPr>
          <p:spPr>
            <a:xfrm flipH="1">
              <a:off x="5162550" y="2254188"/>
              <a:ext cx="177115" cy="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0" name="Isosceles Triangle 139"/>
            <p:cNvSpPr/>
            <p:nvPr/>
          </p:nvSpPr>
          <p:spPr>
            <a:xfrm rot="5400000">
              <a:off x="6000313" y="2146176"/>
              <a:ext cx="216024" cy="216024"/>
            </a:xfrm>
            <a:prstGeom prst="triangle">
              <a:avLst/>
            </a:prstGeom>
            <a:solidFill>
              <a:srgbClr val="0000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Isosceles Triangle 142"/>
            <p:cNvSpPr/>
            <p:nvPr/>
          </p:nvSpPr>
          <p:spPr>
            <a:xfrm rot="5400000">
              <a:off x="5669989" y="2146176"/>
              <a:ext cx="216024" cy="216024"/>
            </a:xfrm>
            <a:prstGeom prst="triangle">
              <a:avLst/>
            </a:prstGeom>
            <a:solidFill>
              <a:srgbClr val="0000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Isosceles Triangle 153"/>
            <p:cNvSpPr/>
            <p:nvPr/>
          </p:nvSpPr>
          <p:spPr>
            <a:xfrm rot="5400000">
              <a:off x="5339665" y="2146176"/>
              <a:ext cx="216024" cy="216024"/>
            </a:xfrm>
            <a:prstGeom prst="triangle">
              <a:avLst/>
            </a:prstGeom>
            <a:solidFill>
              <a:srgbClr val="0000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Isosceles Triangle 167"/>
            <p:cNvSpPr/>
            <p:nvPr/>
          </p:nvSpPr>
          <p:spPr>
            <a:xfrm rot="5400000">
              <a:off x="6330637" y="2146176"/>
              <a:ext cx="216024" cy="216024"/>
            </a:xfrm>
            <a:prstGeom prst="triangle">
              <a:avLst/>
            </a:prstGeom>
            <a:solidFill>
              <a:srgbClr val="0000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Isosceles Triangle 168"/>
            <p:cNvSpPr/>
            <p:nvPr/>
          </p:nvSpPr>
          <p:spPr>
            <a:xfrm rot="5400000">
              <a:off x="6660961" y="2146176"/>
              <a:ext cx="216024" cy="216024"/>
            </a:xfrm>
            <a:prstGeom prst="triangle">
              <a:avLst/>
            </a:prstGeom>
            <a:solidFill>
              <a:srgbClr val="0000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5" name="Elbow Connector 174"/>
          <p:cNvCxnSpPr>
            <a:endCxn id="197" idx="1"/>
          </p:cNvCxnSpPr>
          <p:nvPr/>
        </p:nvCxnSpPr>
        <p:spPr>
          <a:xfrm rot="16200000" flipH="1">
            <a:off x="434125" y="3560086"/>
            <a:ext cx="700504" cy="197154"/>
          </a:xfrm>
          <a:prstGeom prst="bentConnector2">
            <a:avLst/>
          </a:prstGeom>
          <a:ln w="28575" cap="rnd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6" name="Group 175"/>
          <p:cNvGrpSpPr/>
          <p:nvPr/>
        </p:nvGrpSpPr>
        <p:grpSpPr>
          <a:xfrm>
            <a:off x="685800" y="2590800"/>
            <a:ext cx="6616151" cy="1415988"/>
            <a:chOff x="908177" y="838200"/>
            <a:chExt cx="6616151" cy="1415988"/>
          </a:xfrm>
        </p:grpSpPr>
        <p:cxnSp>
          <p:nvCxnSpPr>
            <p:cNvPr id="177" name="Straight Connector 176"/>
            <p:cNvCxnSpPr>
              <a:stCxn id="182" idx="0"/>
              <a:endCxn id="185" idx="1"/>
            </p:cNvCxnSpPr>
            <p:nvPr/>
          </p:nvCxnSpPr>
          <p:spPr>
            <a:xfrm>
              <a:off x="1301316" y="1555812"/>
              <a:ext cx="1498411" cy="3027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>
              <a:stCxn id="182" idx="3"/>
            </p:cNvCxnSpPr>
            <p:nvPr/>
          </p:nvCxnSpPr>
          <p:spPr>
            <a:xfrm flipH="1">
              <a:off x="908177" y="1555812"/>
              <a:ext cx="177115" cy="0"/>
            </a:xfrm>
            <a:prstGeom prst="line">
              <a:avLst/>
            </a:prstGeom>
            <a:ln w="28575" cap="rnd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>
              <a:stCxn id="186" idx="1"/>
              <a:endCxn id="185" idx="3"/>
            </p:cNvCxnSpPr>
            <p:nvPr/>
          </p:nvCxnSpPr>
          <p:spPr>
            <a:xfrm flipH="1" flipV="1">
              <a:off x="3095836" y="1558839"/>
              <a:ext cx="3808347" cy="7636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0" name="Isosceles Triangle 179"/>
            <p:cNvSpPr/>
            <p:nvPr/>
          </p:nvSpPr>
          <p:spPr>
            <a:xfrm rot="5400000">
              <a:off x="1745940" y="1447800"/>
              <a:ext cx="216024" cy="216024"/>
            </a:xfrm>
            <a:prstGeom prst="triangle">
              <a:avLst/>
            </a:prstGeom>
            <a:solidFill>
              <a:srgbClr val="0000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Isosceles Triangle 180"/>
            <p:cNvSpPr/>
            <p:nvPr/>
          </p:nvSpPr>
          <p:spPr>
            <a:xfrm rot="5400000">
              <a:off x="1415616" y="1447800"/>
              <a:ext cx="216024" cy="216024"/>
            </a:xfrm>
            <a:prstGeom prst="triangle">
              <a:avLst/>
            </a:prstGeom>
            <a:solidFill>
              <a:srgbClr val="0000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Isosceles Triangle 181"/>
            <p:cNvSpPr/>
            <p:nvPr/>
          </p:nvSpPr>
          <p:spPr>
            <a:xfrm rot="5400000">
              <a:off x="1085292" y="1447800"/>
              <a:ext cx="216024" cy="216024"/>
            </a:xfrm>
            <a:prstGeom prst="triangle">
              <a:avLst/>
            </a:prstGeom>
            <a:solidFill>
              <a:srgbClr val="0000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Isosceles Triangle 182"/>
            <p:cNvSpPr/>
            <p:nvPr/>
          </p:nvSpPr>
          <p:spPr>
            <a:xfrm rot="5400000">
              <a:off x="2076264" y="1447800"/>
              <a:ext cx="216024" cy="216024"/>
            </a:xfrm>
            <a:prstGeom prst="triangle">
              <a:avLst/>
            </a:prstGeom>
            <a:solidFill>
              <a:srgbClr val="0000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Isosceles Triangle 183"/>
            <p:cNvSpPr/>
            <p:nvPr/>
          </p:nvSpPr>
          <p:spPr>
            <a:xfrm rot="5400000">
              <a:off x="2406588" y="1447800"/>
              <a:ext cx="216024" cy="216024"/>
            </a:xfrm>
            <a:prstGeom prst="triangle">
              <a:avLst/>
            </a:prstGeom>
            <a:solidFill>
              <a:srgbClr val="0000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2799727" y="1410784"/>
              <a:ext cx="296109" cy="29610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6904183" y="1418420"/>
              <a:ext cx="296109" cy="29610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Rounded Rectangle 186"/>
            <p:cNvSpPr/>
            <p:nvPr/>
          </p:nvSpPr>
          <p:spPr>
            <a:xfrm>
              <a:off x="3429000" y="1455543"/>
              <a:ext cx="3178726" cy="216024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8" name="Straight Connector 187"/>
            <p:cNvCxnSpPr>
              <a:stCxn id="186" idx="2"/>
            </p:cNvCxnSpPr>
            <p:nvPr/>
          </p:nvCxnSpPr>
          <p:spPr>
            <a:xfrm flipH="1">
              <a:off x="7050479" y="1714529"/>
              <a:ext cx="1759" cy="539659"/>
            </a:xfrm>
            <a:prstGeom prst="line">
              <a:avLst/>
            </a:prstGeom>
            <a:ln w="28575" cap="sq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9" name="TextBox 188"/>
            <p:cNvSpPr txBox="1"/>
            <p:nvPr/>
          </p:nvSpPr>
          <p:spPr>
            <a:xfrm>
              <a:off x="3078713" y="1238015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Q</a:t>
              </a:r>
              <a:endParaRPr lang="en-US" dirty="0"/>
            </a:p>
          </p:txBody>
        </p:sp>
        <p:cxnSp>
          <p:nvCxnSpPr>
            <p:cNvPr id="190" name="Straight Connector 189"/>
            <p:cNvCxnSpPr>
              <a:stCxn id="185" idx="0"/>
            </p:cNvCxnSpPr>
            <p:nvPr/>
          </p:nvCxnSpPr>
          <p:spPr>
            <a:xfrm flipH="1" flipV="1">
              <a:off x="2947781" y="1130003"/>
              <a:ext cx="1" cy="280781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1" name="TextBox 190"/>
            <p:cNvSpPr txBox="1"/>
            <p:nvPr/>
          </p:nvSpPr>
          <p:spPr>
            <a:xfrm>
              <a:off x="2784042" y="838200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</a:t>
              </a:r>
            </a:p>
          </p:txBody>
        </p:sp>
        <p:sp>
          <p:nvSpPr>
            <p:cNvPr id="192" name="Freeform 191"/>
            <p:cNvSpPr/>
            <p:nvPr/>
          </p:nvSpPr>
          <p:spPr>
            <a:xfrm>
              <a:off x="2810011" y="1502735"/>
              <a:ext cx="71411" cy="108097"/>
            </a:xfrm>
            <a:custGeom>
              <a:avLst/>
              <a:gdLst>
                <a:gd name="connsiteX0" fmla="*/ 5316 w 69111"/>
                <a:gd name="connsiteY0" fmla="*/ 0 h 132906"/>
                <a:gd name="connsiteX1" fmla="*/ 69111 w 69111"/>
                <a:gd name="connsiteY1" fmla="*/ 63795 h 132906"/>
                <a:gd name="connsiteX2" fmla="*/ 0 w 69111"/>
                <a:gd name="connsiteY2" fmla="*/ 132906 h 132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9111" h="132906">
                  <a:moveTo>
                    <a:pt x="5316" y="0"/>
                  </a:moveTo>
                  <a:lnTo>
                    <a:pt x="69111" y="63795"/>
                  </a:lnTo>
                  <a:lnTo>
                    <a:pt x="0" y="132906"/>
                  </a:lnTo>
                </a:path>
              </a:pathLst>
            </a:cu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Freeform 192"/>
            <p:cNvSpPr/>
            <p:nvPr/>
          </p:nvSpPr>
          <p:spPr>
            <a:xfrm rot="16200000">
              <a:off x="7014774" y="1599785"/>
              <a:ext cx="71411" cy="108097"/>
            </a:xfrm>
            <a:custGeom>
              <a:avLst/>
              <a:gdLst>
                <a:gd name="connsiteX0" fmla="*/ 5316 w 69111"/>
                <a:gd name="connsiteY0" fmla="*/ 0 h 132906"/>
                <a:gd name="connsiteX1" fmla="*/ 69111 w 69111"/>
                <a:gd name="connsiteY1" fmla="*/ 63795 h 132906"/>
                <a:gd name="connsiteX2" fmla="*/ 0 w 69111"/>
                <a:gd name="connsiteY2" fmla="*/ 132906 h 132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9111" h="132906">
                  <a:moveTo>
                    <a:pt x="5316" y="0"/>
                  </a:moveTo>
                  <a:lnTo>
                    <a:pt x="69111" y="63795"/>
                  </a:lnTo>
                  <a:lnTo>
                    <a:pt x="0" y="132906"/>
                  </a:lnTo>
                </a:path>
              </a:pathLst>
            </a:cu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4" name="Straight Connector 193"/>
            <p:cNvCxnSpPr>
              <a:stCxn id="186" idx="3"/>
            </p:cNvCxnSpPr>
            <p:nvPr/>
          </p:nvCxnSpPr>
          <p:spPr>
            <a:xfrm>
              <a:off x="7200292" y="1566475"/>
              <a:ext cx="324036" cy="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5" name="TextBox 194"/>
            <p:cNvSpPr txBox="1"/>
            <p:nvPr/>
          </p:nvSpPr>
          <p:spPr>
            <a:xfrm>
              <a:off x="6597210" y="1266375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</a:t>
              </a:r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7169043" y="1258024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Q</a:t>
              </a:r>
              <a:endParaRPr lang="en-US" dirty="0"/>
            </a:p>
          </p:txBody>
        </p:sp>
      </p:grpSp>
      <p:sp>
        <p:nvSpPr>
          <p:cNvPr id="197" name="Rectangle 196"/>
          <p:cNvSpPr/>
          <p:nvPr/>
        </p:nvSpPr>
        <p:spPr>
          <a:xfrm>
            <a:off x="882954" y="3888935"/>
            <a:ext cx="4042781" cy="239959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PLL period</a:t>
            </a:r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685800" y="4328852"/>
            <a:ext cx="6616151" cy="1680062"/>
            <a:chOff x="685800" y="4328852"/>
            <a:chExt cx="6616151" cy="1680062"/>
          </a:xfrm>
        </p:grpSpPr>
        <p:cxnSp>
          <p:nvCxnSpPr>
            <p:cNvPr id="12" name="Straight Connector 11"/>
            <p:cNvCxnSpPr>
              <a:stCxn id="118" idx="0"/>
              <a:endCxn id="110" idx="3"/>
            </p:cNvCxnSpPr>
            <p:nvPr/>
          </p:nvCxnSpPr>
          <p:spPr>
            <a:xfrm>
              <a:off x="1130424" y="5746812"/>
              <a:ext cx="3835045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Isosceles Triangle 107"/>
            <p:cNvSpPr/>
            <p:nvPr/>
          </p:nvSpPr>
          <p:spPr>
            <a:xfrm rot="5400000">
              <a:off x="5702027" y="5638800"/>
              <a:ext cx="216024" cy="216024"/>
            </a:xfrm>
            <a:prstGeom prst="triangle">
              <a:avLst/>
            </a:prstGeom>
            <a:solidFill>
              <a:srgbClr val="0000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Isosceles Triangle 108"/>
            <p:cNvSpPr/>
            <p:nvPr/>
          </p:nvSpPr>
          <p:spPr>
            <a:xfrm rot="5400000">
              <a:off x="5333748" y="5638800"/>
              <a:ext cx="216024" cy="216024"/>
            </a:xfrm>
            <a:prstGeom prst="triangle">
              <a:avLst/>
            </a:prstGeom>
            <a:solidFill>
              <a:srgbClr val="0000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Isosceles Triangle 109"/>
            <p:cNvSpPr/>
            <p:nvPr/>
          </p:nvSpPr>
          <p:spPr>
            <a:xfrm rot="5400000">
              <a:off x="4965469" y="5638800"/>
              <a:ext cx="216024" cy="216024"/>
            </a:xfrm>
            <a:prstGeom prst="triangle">
              <a:avLst/>
            </a:prstGeom>
            <a:solidFill>
              <a:srgbClr val="0000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Isosceles Triangle 110"/>
            <p:cNvSpPr/>
            <p:nvPr/>
          </p:nvSpPr>
          <p:spPr>
            <a:xfrm rot="5400000">
              <a:off x="6070306" y="5638800"/>
              <a:ext cx="216024" cy="216024"/>
            </a:xfrm>
            <a:prstGeom prst="triangle">
              <a:avLst/>
            </a:prstGeom>
            <a:solidFill>
              <a:srgbClr val="0000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Isosceles Triangle 111"/>
            <p:cNvSpPr/>
            <p:nvPr/>
          </p:nvSpPr>
          <p:spPr>
            <a:xfrm rot="5400000">
              <a:off x="6438584" y="5638800"/>
              <a:ext cx="216024" cy="216024"/>
            </a:xfrm>
            <a:prstGeom prst="triangle">
              <a:avLst/>
            </a:prstGeom>
            <a:solidFill>
              <a:srgbClr val="0000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2" name="Group 81"/>
            <p:cNvGrpSpPr/>
            <p:nvPr/>
          </p:nvGrpSpPr>
          <p:grpSpPr>
            <a:xfrm>
              <a:off x="685800" y="4328852"/>
              <a:ext cx="6616151" cy="1415988"/>
              <a:chOff x="908177" y="838200"/>
              <a:chExt cx="6616151" cy="1415988"/>
            </a:xfrm>
          </p:grpSpPr>
          <p:cxnSp>
            <p:nvCxnSpPr>
              <p:cNvPr id="84" name="Straight Connector 83"/>
              <p:cNvCxnSpPr>
                <a:stCxn id="89" idx="0"/>
                <a:endCxn id="93" idx="1"/>
              </p:cNvCxnSpPr>
              <p:nvPr/>
            </p:nvCxnSpPr>
            <p:spPr>
              <a:xfrm>
                <a:off x="1301316" y="1555812"/>
                <a:ext cx="1498411" cy="3027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>
                <a:stCxn id="89" idx="3"/>
              </p:cNvCxnSpPr>
              <p:nvPr/>
            </p:nvCxnSpPr>
            <p:spPr>
              <a:xfrm flipH="1">
                <a:off x="908177" y="1555812"/>
                <a:ext cx="177115" cy="0"/>
              </a:xfrm>
              <a:prstGeom prst="line">
                <a:avLst/>
              </a:prstGeom>
              <a:ln w="28575" cap="rnd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>
                <a:stCxn id="94" idx="1"/>
                <a:endCxn id="93" idx="3"/>
              </p:cNvCxnSpPr>
              <p:nvPr/>
            </p:nvCxnSpPr>
            <p:spPr>
              <a:xfrm flipH="1" flipV="1">
                <a:off x="3095836" y="1558839"/>
                <a:ext cx="3808347" cy="7636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7" name="Isosceles Triangle 86"/>
              <p:cNvSpPr/>
              <p:nvPr/>
            </p:nvSpPr>
            <p:spPr>
              <a:xfrm rot="5400000">
                <a:off x="1745940" y="1447800"/>
                <a:ext cx="216024" cy="216024"/>
              </a:xfrm>
              <a:prstGeom prst="triangle">
                <a:avLst/>
              </a:prstGeom>
              <a:solidFill>
                <a:srgbClr val="0000FF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Isosceles Triangle 87"/>
              <p:cNvSpPr/>
              <p:nvPr/>
            </p:nvSpPr>
            <p:spPr>
              <a:xfrm rot="5400000">
                <a:off x="1415616" y="1447800"/>
                <a:ext cx="216024" cy="216024"/>
              </a:xfrm>
              <a:prstGeom prst="triangle">
                <a:avLst/>
              </a:prstGeom>
              <a:solidFill>
                <a:srgbClr val="0000FF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Isosceles Triangle 88"/>
              <p:cNvSpPr/>
              <p:nvPr/>
            </p:nvSpPr>
            <p:spPr>
              <a:xfrm rot="5400000">
                <a:off x="1085292" y="1447800"/>
                <a:ext cx="216024" cy="216024"/>
              </a:xfrm>
              <a:prstGeom prst="triangle">
                <a:avLst/>
              </a:prstGeom>
              <a:solidFill>
                <a:srgbClr val="0000FF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Isosceles Triangle 90"/>
              <p:cNvSpPr/>
              <p:nvPr/>
            </p:nvSpPr>
            <p:spPr>
              <a:xfrm rot="5400000">
                <a:off x="2076264" y="1447800"/>
                <a:ext cx="216024" cy="216024"/>
              </a:xfrm>
              <a:prstGeom prst="triangle">
                <a:avLst/>
              </a:prstGeom>
              <a:solidFill>
                <a:srgbClr val="0000FF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Isosceles Triangle 91"/>
              <p:cNvSpPr/>
              <p:nvPr/>
            </p:nvSpPr>
            <p:spPr>
              <a:xfrm rot="5400000">
                <a:off x="2406588" y="1447800"/>
                <a:ext cx="216024" cy="216024"/>
              </a:xfrm>
              <a:prstGeom prst="triangle">
                <a:avLst/>
              </a:prstGeom>
              <a:solidFill>
                <a:srgbClr val="0000FF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2799727" y="1410784"/>
                <a:ext cx="296109" cy="29610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6904183" y="1418420"/>
                <a:ext cx="296109" cy="29610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ounded Rectangle 94"/>
              <p:cNvSpPr/>
              <p:nvPr/>
            </p:nvSpPr>
            <p:spPr>
              <a:xfrm>
                <a:off x="3429000" y="1455543"/>
                <a:ext cx="3178726" cy="216024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6" name="Straight Connector 95"/>
              <p:cNvCxnSpPr>
                <a:stCxn id="94" idx="2"/>
              </p:cNvCxnSpPr>
              <p:nvPr/>
            </p:nvCxnSpPr>
            <p:spPr>
              <a:xfrm flipH="1">
                <a:off x="7050479" y="1714529"/>
                <a:ext cx="1759" cy="539659"/>
              </a:xfrm>
              <a:prstGeom prst="line">
                <a:avLst/>
              </a:prstGeom>
              <a:ln w="28575" cap="sq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7" name="TextBox 96"/>
              <p:cNvSpPr txBox="1"/>
              <p:nvPr/>
            </p:nvSpPr>
            <p:spPr>
              <a:xfrm>
                <a:off x="3078713" y="1238015"/>
                <a:ext cx="3401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Q</a:t>
                </a:r>
                <a:endParaRPr lang="en-US" dirty="0"/>
              </a:p>
            </p:txBody>
          </p:sp>
          <p:cxnSp>
            <p:nvCxnSpPr>
              <p:cNvPr id="98" name="Straight Connector 97"/>
              <p:cNvCxnSpPr>
                <a:stCxn id="93" idx="0"/>
              </p:cNvCxnSpPr>
              <p:nvPr/>
            </p:nvCxnSpPr>
            <p:spPr>
              <a:xfrm flipH="1" flipV="1">
                <a:off x="2947781" y="1130003"/>
                <a:ext cx="1" cy="280781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9" name="TextBox 98"/>
              <p:cNvSpPr txBox="1"/>
              <p:nvPr/>
            </p:nvSpPr>
            <p:spPr>
              <a:xfrm>
                <a:off x="2784042" y="838200"/>
                <a:ext cx="3273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D</a:t>
                </a:r>
              </a:p>
            </p:txBody>
          </p:sp>
          <p:sp>
            <p:nvSpPr>
              <p:cNvPr id="100" name="Freeform 99"/>
              <p:cNvSpPr/>
              <p:nvPr/>
            </p:nvSpPr>
            <p:spPr>
              <a:xfrm>
                <a:off x="2810011" y="1502735"/>
                <a:ext cx="71411" cy="108097"/>
              </a:xfrm>
              <a:custGeom>
                <a:avLst/>
                <a:gdLst>
                  <a:gd name="connsiteX0" fmla="*/ 5316 w 69111"/>
                  <a:gd name="connsiteY0" fmla="*/ 0 h 132906"/>
                  <a:gd name="connsiteX1" fmla="*/ 69111 w 69111"/>
                  <a:gd name="connsiteY1" fmla="*/ 63795 h 132906"/>
                  <a:gd name="connsiteX2" fmla="*/ 0 w 69111"/>
                  <a:gd name="connsiteY2" fmla="*/ 132906 h 13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9111" h="132906">
                    <a:moveTo>
                      <a:pt x="5316" y="0"/>
                    </a:moveTo>
                    <a:lnTo>
                      <a:pt x="69111" y="63795"/>
                    </a:lnTo>
                    <a:lnTo>
                      <a:pt x="0" y="132906"/>
                    </a:lnTo>
                  </a:path>
                </a:pathLst>
              </a:custGeom>
              <a:noFill/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Freeform 101"/>
              <p:cNvSpPr/>
              <p:nvPr/>
            </p:nvSpPr>
            <p:spPr>
              <a:xfrm rot="16200000">
                <a:off x="7014774" y="1599785"/>
                <a:ext cx="71411" cy="108097"/>
              </a:xfrm>
              <a:custGeom>
                <a:avLst/>
                <a:gdLst>
                  <a:gd name="connsiteX0" fmla="*/ 5316 w 69111"/>
                  <a:gd name="connsiteY0" fmla="*/ 0 h 132906"/>
                  <a:gd name="connsiteX1" fmla="*/ 69111 w 69111"/>
                  <a:gd name="connsiteY1" fmla="*/ 63795 h 132906"/>
                  <a:gd name="connsiteX2" fmla="*/ 0 w 69111"/>
                  <a:gd name="connsiteY2" fmla="*/ 132906 h 13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9111" h="132906">
                    <a:moveTo>
                      <a:pt x="5316" y="0"/>
                    </a:moveTo>
                    <a:lnTo>
                      <a:pt x="69111" y="63795"/>
                    </a:lnTo>
                    <a:lnTo>
                      <a:pt x="0" y="132906"/>
                    </a:lnTo>
                  </a:path>
                </a:pathLst>
              </a:custGeom>
              <a:noFill/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3" name="Straight Connector 102"/>
              <p:cNvCxnSpPr>
                <a:stCxn id="94" idx="3"/>
              </p:cNvCxnSpPr>
              <p:nvPr/>
            </p:nvCxnSpPr>
            <p:spPr>
              <a:xfrm>
                <a:off x="7200292" y="1566475"/>
                <a:ext cx="324036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4" name="TextBox 103"/>
              <p:cNvSpPr txBox="1"/>
              <p:nvPr/>
            </p:nvSpPr>
            <p:spPr>
              <a:xfrm>
                <a:off x="6597210" y="1266375"/>
                <a:ext cx="3273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D</a:t>
                </a:r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7169043" y="1258024"/>
                <a:ext cx="3401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Q</a:t>
                </a:r>
                <a:endParaRPr lang="en-US" dirty="0"/>
              </a:p>
            </p:txBody>
          </p:sp>
        </p:grpSp>
        <p:sp>
          <p:nvSpPr>
            <p:cNvPr id="116" name="Isosceles Triangle 115"/>
            <p:cNvSpPr/>
            <p:nvPr/>
          </p:nvSpPr>
          <p:spPr>
            <a:xfrm rot="5400000">
              <a:off x="1650958" y="5638800"/>
              <a:ext cx="216024" cy="216024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Isosceles Triangle 116"/>
            <p:cNvSpPr/>
            <p:nvPr/>
          </p:nvSpPr>
          <p:spPr>
            <a:xfrm rot="5400000">
              <a:off x="1282679" y="5638800"/>
              <a:ext cx="216024" cy="216024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Isosceles Triangle 117"/>
            <p:cNvSpPr/>
            <p:nvPr/>
          </p:nvSpPr>
          <p:spPr>
            <a:xfrm rot="5400000">
              <a:off x="914400" y="5638800"/>
              <a:ext cx="216024" cy="216024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Isosceles Triangle 118"/>
            <p:cNvSpPr/>
            <p:nvPr/>
          </p:nvSpPr>
          <p:spPr>
            <a:xfrm rot="5400000">
              <a:off x="2019237" y="5638800"/>
              <a:ext cx="216024" cy="216024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Isosceles Triangle 119"/>
            <p:cNvSpPr/>
            <p:nvPr/>
          </p:nvSpPr>
          <p:spPr>
            <a:xfrm rot="5400000">
              <a:off x="2387516" y="5638800"/>
              <a:ext cx="216024" cy="216024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Isosceles Triangle 133"/>
            <p:cNvSpPr/>
            <p:nvPr/>
          </p:nvSpPr>
          <p:spPr>
            <a:xfrm rot="5400000">
              <a:off x="3492353" y="5638800"/>
              <a:ext cx="216024" cy="216024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Isosceles Triangle 134"/>
            <p:cNvSpPr/>
            <p:nvPr/>
          </p:nvSpPr>
          <p:spPr>
            <a:xfrm rot="5400000">
              <a:off x="3124074" y="5638800"/>
              <a:ext cx="216024" cy="216024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Isosceles Triangle 135"/>
            <p:cNvSpPr/>
            <p:nvPr/>
          </p:nvSpPr>
          <p:spPr>
            <a:xfrm rot="5400000">
              <a:off x="2755795" y="5638800"/>
              <a:ext cx="216024" cy="216024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Isosceles Triangle 136"/>
            <p:cNvSpPr/>
            <p:nvPr/>
          </p:nvSpPr>
          <p:spPr>
            <a:xfrm rot="5400000">
              <a:off x="3860632" y="5638800"/>
              <a:ext cx="216024" cy="216024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Isosceles Triangle 137"/>
            <p:cNvSpPr/>
            <p:nvPr/>
          </p:nvSpPr>
          <p:spPr>
            <a:xfrm rot="5400000">
              <a:off x="4228911" y="5638800"/>
              <a:ext cx="216024" cy="216024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Isosceles Triangle 140"/>
            <p:cNvSpPr/>
            <p:nvPr/>
          </p:nvSpPr>
          <p:spPr>
            <a:xfrm rot="5400000">
              <a:off x="4597190" y="5638800"/>
              <a:ext cx="216024" cy="216024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Elbow Connector 9"/>
            <p:cNvCxnSpPr>
              <a:endCxn id="118" idx="3"/>
            </p:cNvCxnSpPr>
            <p:nvPr/>
          </p:nvCxnSpPr>
          <p:spPr>
            <a:xfrm rot="16200000" flipH="1">
              <a:off x="449926" y="5282338"/>
              <a:ext cx="700348" cy="228600"/>
            </a:xfrm>
            <a:prstGeom prst="bentConnector2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Freeform 19"/>
            <p:cNvSpPr/>
            <p:nvPr/>
          </p:nvSpPr>
          <p:spPr>
            <a:xfrm>
              <a:off x="809897" y="5738949"/>
              <a:ext cx="4075612" cy="269965"/>
            </a:xfrm>
            <a:custGeom>
              <a:avLst/>
              <a:gdLst>
                <a:gd name="connsiteX0" fmla="*/ 4075612 w 4075612"/>
                <a:gd name="connsiteY0" fmla="*/ 8708 h 269965"/>
                <a:gd name="connsiteX1" fmla="*/ 4075612 w 4075612"/>
                <a:gd name="connsiteY1" fmla="*/ 269965 h 269965"/>
                <a:gd name="connsiteX2" fmla="*/ 0 w 4075612"/>
                <a:gd name="connsiteY2" fmla="*/ 269965 h 269965"/>
                <a:gd name="connsiteX3" fmla="*/ 0 w 4075612"/>
                <a:gd name="connsiteY3" fmla="*/ 0 h 269965"/>
                <a:gd name="connsiteX4" fmla="*/ 104503 w 4075612"/>
                <a:gd name="connsiteY4" fmla="*/ 0 h 269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75612" h="269965">
                  <a:moveTo>
                    <a:pt x="4075612" y="8708"/>
                  </a:moveTo>
                  <a:lnTo>
                    <a:pt x="4075612" y="269965"/>
                  </a:lnTo>
                  <a:lnTo>
                    <a:pt x="0" y="269965"/>
                  </a:lnTo>
                  <a:lnTo>
                    <a:pt x="0" y="0"/>
                  </a:lnTo>
                  <a:lnTo>
                    <a:pt x="104503" y="0"/>
                  </a:lnTo>
                </a:path>
              </a:pathLst>
            </a:custGeom>
            <a:noFill/>
            <a:ln>
              <a:solidFill>
                <a:srgbClr val="00B05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5181493" y="5738949"/>
              <a:ext cx="1646609" cy="7863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2533780" y="5313716"/>
            <a:ext cx="1529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eactive </a:t>
            </a:r>
            <a:r>
              <a:rPr lang="en-US" dirty="0"/>
              <a:t>C</a:t>
            </a:r>
            <a:r>
              <a:rPr lang="en-US" dirty="0" smtClean="0"/>
              <a:t>lock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979362" y="3533757"/>
            <a:ext cx="2530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lock-data compensation</a:t>
            </a:r>
            <a:endParaRPr lang="en-US" dirty="0"/>
          </a:p>
        </p:txBody>
      </p:sp>
      <p:grpSp>
        <p:nvGrpSpPr>
          <p:cNvPr id="114" name="Group 113"/>
          <p:cNvGrpSpPr/>
          <p:nvPr/>
        </p:nvGrpSpPr>
        <p:grpSpPr>
          <a:xfrm>
            <a:off x="862915" y="1507160"/>
            <a:ext cx="5839252" cy="338554"/>
            <a:chOff x="862915" y="1507160"/>
            <a:chExt cx="5839252" cy="338554"/>
          </a:xfrm>
        </p:grpSpPr>
        <p:cxnSp>
          <p:nvCxnSpPr>
            <p:cNvPr id="115" name="Straight Arrow Connector 114"/>
            <p:cNvCxnSpPr/>
            <p:nvPr/>
          </p:nvCxnSpPr>
          <p:spPr>
            <a:xfrm>
              <a:off x="862915" y="1676400"/>
              <a:ext cx="5839252" cy="37"/>
            </a:xfrm>
            <a:prstGeom prst="straightConnector1">
              <a:avLst/>
            </a:prstGeom>
            <a:ln w="38100">
              <a:solidFill>
                <a:srgbClr val="00FF00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TextBox 124"/>
            <p:cNvSpPr txBox="1"/>
            <p:nvPr/>
          </p:nvSpPr>
          <p:spPr>
            <a:xfrm>
              <a:off x="3095044" y="1507160"/>
              <a:ext cx="1430200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GB" sz="1600" i="1" dirty="0">
                  <a:solidFill>
                    <a:srgbClr val="008000"/>
                  </a:solidFill>
                </a:rPr>
                <a:t>l</a:t>
              </a:r>
              <a:r>
                <a:rPr lang="en-GB" sz="1600" i="1" dirty="0" smtClean="0">
                  <a:solidFill>
                    <a:srgbClr val="008000"/>
                  </a:solidFill>
                </a:rPr>
                <a:t>aunching path</a:t>
              </a:r>
              <a:endParaRPr lang="en-US" sz="1600" i="1" dirty="0">
                <a:solidFill>
                  <a:srgbClr val="008000"/>
                </a:solidFill>
              </a:endParaRPr>
            </a:p>
          </p:txBody>
        </p:sp>
      </p:grpSp>
      <p:sp>
        <p:nvSpPr>
          <p:cNvPr id="145" name="Rectangle 144"/>
          <p:cNvSpPr/>
          <p:nvPr/>
        </p:nvSpPr>
        <p:spPr>
          <a:xfrm>
            <a:off x="4925735" y="3888480"/>
            <a:ext cx="1068225" cy="240868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margin</a:t>
            </a:r>
            <a:endParaRPr lang="en-US" dirty="0"/>
          </a:p>
        </p:txBody>
      </p:sp>
      <p:grpSp>
        <p:nvGrpSpPr>
          <p:cNvPr id="146" name="Group 145"/>
          <p:cNvGrpSpPr/>
          <p:nvPr/>
        </p:nvGrpSpPr>
        <p:grpSpPr>
          <a:xfrm>
            <a:off x="4953000" y="1638329"/>
            <a:ext cx="2029261" cy="975339"/>
            <a:chOff x="4953000" y="1638329"/>
            <a:chExt cx="2029261" cy="975339"/>
          </a:xfrm>
        </p:grpSpPr>
        <p:cxnSp>
          <p:nvCxnSpPr>
            <p:cNvPr id="147" name="Elbow Connector 146"/>
            <p:cNvCxnSpPr/>
            <p:nvPr/>
          </p:nvCxnSpPr>
          <p:spPr>
            <a:xfrm flipV="1">
              <a:off x="4953000" y="1638329"/>
              <a:ext cx="2029261" cy="800071"/>
            </a:xfrm>
            <a:prstGeom prst="bentConnector2">
              <a:avLst/>
            </a:prstGeom>
            <a:ln w="28575">
              <a:solidFill>
                <a:srgbClr val="FF0000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TextBox 147"/>
            <p:cNvSpPr txBox="1"/>
            <p:nvPr/>
          </p:nvSpPr>
          <p:spPr>
            <a:xfrm>
              <a:off x="5334000" y="2275114"/>
              <a:ext cx="1415196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GB" sz="1600" i="1" dirty="0" smtClean="0">
                  <a:solidFill>
                    <a:srgbClr val="C00000"/>
                  </a:solidFill>
                </a:rPr>
                <a:t>capturing path</a:t>
              </a:r>
              <a:endParaRPr lang="en-US" sz="1600" i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85800" y="685800"/>
            <a:ext cx="6616151" cy="1538548"/>
            <a:chOff x="685800" y="685800"/>
            <a:chExt cx="6616151" cy="1538548"/>
          </a:xfrm>
        </p:grpSpPr>
        <p:grpSp>
          <p:nvGrpSpPr>
            <p:cNvPr id="7" name="Group 6"/>
            <p:cNvGrpSpPr/>
            <p:nvPr/>
          </p:nvGrpSpPr>
          <p:grpSpPr>
            <a:xfrm>
              <a:off x="4940173" y="1993776"/>
              <a:ext cx="1891550" cy="216024"/>
              <a:chOff x="5162550" y="2146176"/>
              <a:chExt cx="1891550" cy="216024"/>
            </a:xfrm>
          </p:grpSpPr>
          <p:cxnSp>
            <p:nvCxnSpPr>
              <p:cNvPr id="155" name="Straight Connector 154"/>
              <p:cNvCxnSpPr>
                <a:stCxn id="162" idx="0"/>
              </p:cNvCxnSpPr>
              <p:nvPr/>
            </p:nvCxnSpPr>
            <p:spPr>
              <a:xfrm>
                <a:off x="5555689" y="2254188"/>
                <a:ext cx="1498411" cy="3027"/>
              </a:xfrm>
              <a:prstGeom prst="line">
                <a:avLst/>
              </a:prstGeom>
              <a:ln w="28575" cap="sq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>
                <a:stCxn id="162" idx="3"/>
              </p:cNvCxnSpPr>
              <p:nvPr/>
            </p:nvCxnSpPr>
            <p:spPr>
              <a:xfrm flipH="1">
                <a:off x="5162550" y="2254188"/>
                <a:ext cx="177115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8" name="Isosceles Triangle 157"/>
              <p:cNvSpPr/>
              <p:nvPr/>
            </p:nvSpPr>
            <p:spPr>
              <a:xfrm rot="5400000">
                <a:off x="6000313" y="2146176"/>
                <a:ext cx="216024" cy="216024"/>
              </a:xfrm>
              <a:prstGeom prst="triangle">
                <a:avLst/>
              </a:prstGeom>
              <a:solidFill>
                <a:srgbClr val="0000FF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9" name="Isosceles Triangle 158"/>
              <p:cNvSpPr/>
              <p:nvPr/>
            </p:nvSpPr>
            <p:spPr>
              <a:xfrm rot="5400000">
                <a:off x="5669989" y="2146176"/>
                <a:ext cx="216024" cy="216024"/>
              </a:xfrm>
              <a:prstGeom prst="triangle">
                <a:avLst/>
              </a:prstGeom>
              <a:solidFill>
                <a:srgbClr val="0000FF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2" name="Isosceles Triangle 161"/>
              <p:cNvSpPr/>
              <p:nvPr/>
            </p:nvSpPr>
            <p:spPr>
              <a:xfrm rot="5400000">
                <a:off x="5339665" y="2146176"/>
                <a:ext cx="216024" cy="216024"/>
              </a:xfrm>
              <a:prstGeom prst="triangle">
                <a:avLst/>
              </a:prstGeom>
              <a:solidFill>
                <a:srgbClr val="0000FF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Isosceles Triangle 162"/>
              <p:cNvSpPr/>
              <p:nvPr/>
            </p:nvSpPr>
            <p:spPr>
              <a:xfrm rot="5400000">
                <a:off x="6330637" y="2146176"/>
                <a:ext cx="216024" cy="216024"/>
              </a:xfrm>
              <a:prstGeom prst="triangle">
                <a:avLst/>
              </a:prstGeom>
              <a:solidFill>
                <a:srgbClr val="0000FF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4" name="Isosceles Triangle 163"/>
              <p:cNvSpPr/>
              <p:nvPr/>
            </p:nvSpPr>
            <p:spPr>
              <a:xfrm rot="5400000">
                <a:off x="6660961" y="2146176"/>
                <a:ext cx="216024" cy="216024"/>
              </a:xfrm>
              <a:prstGeom prst="triangle">
                <a:avLst/>
              </a:prstGeom>
              <a:solidFill>
                <a:srgbClr val="0000FF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8" name="Elbow Connector 57"/>
            <p:cNvCxnSpPr>
              <a:endCxn id="54" idx="1"/>
            </p:cNvCxnSpPr>
            <p:nvPr/>
          </p:nvCxnSpPr>
          <p:spPr>
            <a:xfrm rot="16200000" flipH="1">
              <a:off x="433899" y="1655313"/>
              <a:ext cx="700957" cy="197154"/>
            </a:xfrm>
            <a:prstGeom prst="bentConnector2">
              <a:avLst/>
            </a:prstGeom>
            <a:ln w="28575" cap="rnd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oup 2"/>
            <p:cNvGrpSpPr/>
            <p:nvPr/>
          </p:nvGrpSpPr>
          <p:grpSpPr>
            <a:xfrm>
              <a:off x="685800" y="685800"/>
              <a:ext cx="6616151" cy="1415988"/>
              <a:chOff x="908177" y="838200"/>
              <a:chExt cx="6616151" cy="1415988"/>
            </a:xfrm>
          </p:grpSpPr>
          <p:cxnSp>
            <p:nvCxnSpPr>
              <p:cNvPr id="123" name="Straight Connector 122"/>
              <p:cNvCxnSpPr>
                <a:stCxn id="128" idx="0"/>
                <a:endCxn id="30" idx="1"/>
              </p:cNvCxnSpPr>
              <p:nvPr/>
            </p:nvCxnSpPr>
            <p:spPr>
              <a:xfrm>
                <a:off x="1301316" y="1555812"/>
                <a:ext cx="1498411" cy="3027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>
                <a:stCxn id="128" idx="3"/>
              </p:cNvCxnSpPr>
              <p:nvPr/>
            </p:nvCxnSpPr>
            <p:spPr>
              <a:xfrm flipH="1">
                <a:off x="908177" y="1555812"/>
                <a:ext cx="177115" cy="0"/>
              </a:xfrm>
              <a:prstGeom prst="line">
                <a:avLst/>
              </a:prstGeom>
              <a:ln w="28575" cap="rnd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>
                <a:stCxn id="142" idx="1"/>
                <a:endCxn id="30" idx="3"/>
              </p:cNvCxnSpPr>
              <p:nvPr/>
            </p:nvCxnSpPr>
            <p:spPr>
              <a:xfrm flipH="1" flipV="1">
                <a:off x="3095836" y="1558839"/>
                <a:ext cx="3808347" cy="7636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4" name="Isosceles Triangle 123"/>
              <p:cNvSpPr/>
              <p:nvPr/>
            </p:nvSpPr>
            <p:spPr>
              <a:xfrm rot="5400000">
                <a:off x="1745940" y="1447800"/>
                <a:ext cx="216024" cy="216024"/>
              </a:xfrm>
              <a:prstGeom prst="triangle">
                <a:avLst/>
              </a:prstGeom>
              <a:solidFill>
                <a:srgbClr val="0000FF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Isosceles Triangle 125"/>
              <p:cNvSpPr/>
              <p:nvPr/>
            </p:nvSpPr>
            <p:spPr>
              <a:xfrm rot="5400000">
                <a:off x="1415616" y="1447800"/>
                <a:ext cx="216024" cy="216024"/>
              </a:xfrm>
              <a:prstGeom prst="triangle">
                <a:avLst/>
              </a:prstGeom>
              <a:solidFill>
                <a:srgbClr val="0000FF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Isosceles Triangle 127"/>
              <p:cNvSpPr/>
              <p:nvPr/>
            </p:nvSpPr>
            <p:spPr>
              <a:xfrm rot="5400000">
                <a:off x="1085292" y="1447800"/>
                <a:ext cx="216024" cy="216024"/>
              </a:xfrm>
              <a:prstGeom prst="triangle">
                <a:avLst/>
              </a:prstGeom>
              <a:solidFill>
                <a:srgbClr val="0000FF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Isosceles Triangle 128"/>
              <p:cNvSpPr/>
              <p:nvPr/>
            </p:nvSpPr>
            <p:spPr>
              <a:xfrm rot="5400000">
                <a:off x="2076264" y="1447800"/>
                <a:ext cx="216024" cy="216024"/>
              </a:xfrm>
              <a:prstGeom prst="triangle">
                <a:avLst/>
              </a:prstGeom>
              <a:solidFill>
                <a:srgbClr val="0000FF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Isosceles Triangle 129"/>
              <p:cNvSpPr/>
              <p:nvPr/>
            </p:nvSpPr>
            <p:spPr>
              <a:xfrm rot="5400000">
                <a:off x="2406588" y="1447800"/>
                <a:ext cx="216024" cy="216024"/>
              </a:xfrm>
              <a:prstGeom prst="triangle">
                <a:avLst/>
              </a:prstGeom>
              <a:solidFill>
                <a:srgbClr val="0000FF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2799727" y="1410784"/>
                <a:ext cx="296109" cy="29610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6904183" y="1418420"/>
                <a:ext cx="296109" cy="29610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3" name="Straight Connector 52"/>
              <p:cNvCxnSpPr>
                <a:stCxn id="142" idx="2"/>
              </p:cNvCxnSpPr>
              <p:nvPr/>
            </p:nvCxnSpPr>
            <p:spPr>
              <a:xfrm flipH="1">
                <a:off x="7050479" y="1714529"/>
                <a:ext cx="1759" cy="539659"/>
              </a:xfrm>
              <a:prstGeom prst="line">
                <a:avLst/>
              </a:prstGeom>
              <a:ln w="28575" cap="sq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TextBox 59"/>
              <p:cNvSpPr txBox="1"/>
              <p:nvPr/>
            </p:nvSpPr>
            <p:spPr>
              <a:xfrm>
                <a:off x="3078713" y="1238015"/>
                <a:ext cx="3401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Q</a:t>
                </a:r>
                <a:endParaRPr lang="en-US" dirty="0"/>
              </a:p>
            </p:txBody>
          </p:sp>
          <p:cxnSp>
            <p:nvCxnSpPr>
              <p:cNvPr id="90" name="Straight Connector 89"/>
              <p:cNvCxnSpPr>
                <a:stCxn id="30" idx="0"/>
              </p:cNvCxnSpPr>
              <p:nvPr/>
            </p:nvCxnSpPr>
            <p:spPr>
              <a:xfrm flipH="1" flipV="1">
                <a:off x="2947781" y="1130003"/>
                <a:ext cx="1" cy="280781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5" name="TextBox 164"/>
              <p:cNvSpPr txBox="1"/>
              <p:nvPr/>
            </p:nvSpPr>
            <p:spPr>
              <a:xfrm>
                <a:off x="2784042" y="838200"/>
                <a:ext cx="3273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D</a:t>
                </a:r>
              </a:p>
            </p:txBody>
          </p:sp>
          <p:sp>
            <p:nvSpPr>
              <p:cNvPr id="101" name="Freeform 100"/>
              <p:cNvSpPr/>
              <p:nvPr/>
            </p:nvSpPr>
            <p:spPr>
              <a:xfrm>
                <a:off x="2810011" y="1502735"/>
                <a:ext cx="71411" cy="108097"/>
              </a:xfrm>
              <a:custGeom>
                <a:avLst/>
                <a:gdLst>
                  <a:gd name="connsiteX0" fmla="*/ 5316 w 69111"/>
                  <a:gd name="connsiteY0" fmla="*/ 0 h 132906"/>
                  <a:gd name="connsiteX1" fmla="*/ 69111 w 69111"/>
                  <a:gd name="connsiteY1" fmla="*/ 63795 h 132906"/>
                  <a:gd name="connsiteX2" fmla="*/ 0 w 69111"/>
                  <a:gd name="connsiteY2" fmla="*/ 132906 h 13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9111" h="132906">
                    <a:moveTo>
                      <a:pt x="5316" y="0"/>
                    </a:moveTo>
                    <a:lnTo>
                      <a:pt x="69111" y="63795"/>
                    </a:lnTo>
                    <a:lnTo>
                      <a:pt x="0" y="132906"/>
                    </a:lnTo>
                  </a:path>
                </a:pathLst>
              </a:custGeom>
              <a:noFill/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Freeform 165"/>
              <p:cNvSpPr/>
              <p:nvPr/>
            </p:nvSpPr>
            <p:spPr>
              <a:xfrm rot="16200000">
                <a:off x="7014774" y="1599785"/>
                <a:ext cx="71411" cy="108097"/>
              </a:xfrm>
              <a:custGeom>
                <a:avLst/>
                <a:gdLst>
                  <a:gd name="connsiteX0" fmla="*/ 5316 w 69111"/>
                  <a:gd name="connsiteY0" fmla="*/ 0 h 132906"/>
                  <a:gd name="connsiteX1" fmla="*/ 69111 w 69111"/>
                  <a:gd name="connsiteY1" fmla="*/ 63795 h 132906"/>
                  <a:gd name="connsiteX2" fmla="*/ 0 w 69111"/>
                  <a:gd name="connsiteY2" fmla="*/ 132906 h 13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9111" h="132906">
                    <a:moveTo>
                      <a:pt x="5316" y="0"/>
                    </a:moveTo>
                    <a:lnTo>
                      <a:pt x="69111" y="63795"/>
                    </a:lnTo>
                    <a:lnTo>
                      <a:pt x="0" y="132906"/>
                    </a:lnTo>
                  </a:path>
                </a:pathLst>
              </a:custGeom>
              <a:noFill/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1" name="Straight Connector 120"/>
              <p:cNvCxnSpPr>
                <a:stCxn id="142" idx="3"/>
              </p:cNvCxnSpPr>
              <p:nvPr/>
            </p:nvCxnSpPr>
            <p:spPr>
              <a:xfrm>
                <a:off x="7200292" y="1566475"/>
                <a:ext cx="324036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0" name="TextBox 169"/>
              <p:cNvSpPr txBox="1"/>
              <p:nvPr/>
            </p:nvSpPr>
            <p:spPr>
              <a:xfrm>
                <a:off x="6597210" y="1266375"/>
                <a:ext cx="3273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D</a:t>
                </a:r>
              </a:p>
            </p:txBody>
          </p:sp>
          <p:sp>
            <p:nvSpPr>
              <p:cNvPr id="174" name="TextBox 173"/>
              <p:cNvSpPr txBox="1"/>
              <p:nvPr/>
            </p:nvSpPr>
            <p:spPr>
              <a:xfrm>
                <a:off x="7169043" y="1258024"/>
                <a:ext cx="3401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Q</a:t>
                </a:r>
                <a:endParaRPr lang="en-US" dirty="0"/>
              </a:p>
            </p:txBody>
          </p:sp>
          <p:sp>
            <p:nvSpPr>
              <p:cNvPr id="43" name="Rounded Rectangle 42"/>
              <p:cNvSpPr/>
              <p:nvPr/>
            </p:nvSpPr>
            <p:spPr>
              <a:xfrm>
                <a:off x="3429000" y="1455543"/>
                <a:ext cx="3178726" cy="216024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4" name="Rectangle 53"/>
            <p:cNvSpPr/>
            <p:nvPr/>
          </p:nvSpPr>
          <p:spPr>
            <a:xfrm>
              <a:off x="882954" y="1984389"/>
              <a:ext cx="4042781" cy="23995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PLL period</a:t>
              </a:r>
              <a:endParaRPr lang="en-US" dirty="0"/>
            </a:p>
          </p:txBody>
        </p:sp>
      </p:grpSp>
      <p:cxnSp>
        <p:nvCxnSpPr>
          <p:cNvPr id="127" name="Straight Arrow Connector 126"/>
          <p:cNvCxnSpPr/>
          <p:nvPr/>
        </p:nvCxnSpPr>
        <p:spPr>
          <a:xfrm>
            <a:off x="3886200" y="977603"/>
            <a:ext cx="16764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4417264" y="773399"/>
            <a:ext cx="61427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i="1" dirty="0" smtClean="0"/>
              <a:t>time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99287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76"/>
                                        </p:tgtEl>
                                      </p:cBhvr>
                                      <p:by x="125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48148E-6 L 0.09132 0.00139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66" y="69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22"/>
                                        </p:tgtEl>
                                      </p:cBhvr>
                                      <p:by x="13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7.40741E-7 L 0.0243 -0.000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43 -0.0007 L 0.13264 -0.0002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17" y="23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2000" fill="hold"/>
                                        <p:tgtEl>
                                          <p:spTgt spid="26"/>
                                        </p:tgtEl>
                                      </p:cBhvr>
                                      <p:by x="125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7037E-6 L 0.08958 0.00162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79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  <p:bldP spid="14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7|40.1|100.3"/>
</p:tagLst>
</file>

<file path=ppt/theme/theme1.xml><?xml version="1.0" encoding="utf-8"?>
<a:theme xmlns:a="http://schemas.openxmlformats.org/drawingml/2006/main" name="Incofab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14720</TotalTime>
  <Words>687</Words>
  <Application>Microsoft Office PowerPoint</Application>
  <PresentationFormat>On-screen Show (4:3)</PresentationFormat>
  <Paragraphs>346</Paragraphs>
  <Slides>24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Symbol</vt:lpstr>
      <vt:lpstr>Incofab</vt:lpstr>
      <vt:lpstr>Reactive Clocks with Variability-Tracking Jitter</vt:lpstr>
      <vt:lpstr>The cost of variability</vt:lpstr>
      <vt:lpstr>The cost of variability</vt:lpstr>
      <vt:lpstr>Timing</vt:lpstr>
      <vt:lpstr>Timing: setup constraint</vt:lpstr>
      <vt:lpstr>Outline</vt:lpstr>
      <vt:lpstr>Reactive Clock</vt:lpstr>
      <vt:lpstr>Variability: PLL vs. Reactive Clock</vt:lpstr>
      <vt:lpstr>Variability: PLL vs. Reactive Clock</vt:lpstr>
      <vt:lpstr>PLL vs. Reactive Clock</vt:lpstr>
      <vt:lpstr>Outline</vt:lpstr>
      <vt:lpstr>Understanding variability</vt:lpstr>
      <vt:lpstr>Understanding variability</vt:lpstr>
      <vt:lpstr>Outline</vt:lpstr>
      <vt:lpstr>Reactive Clock</vt:lpstr>
      <vt:lpstr>PLL vs. Reactive Clocks</vt:lpstr>
      <vt:lpstr>PLL vs. Reactive Clocks</vt:lpstr>
      <vt:lpstr>PLL vs. Reactive Clocks</vt:lpstr>
      <vt:lpstr>PLL vs. Reactive Clocks</vt:lpstr>
      <vt:lpstr>PLL vs. Reactive Clocks</vt:lpstr>
      <vt:lpstr>PLL vs. Reactive Clocks</vt:lpstr>
      <vt:lpstr>PLL vs. Reactive Clocks</vt:lpstr>
      <vt:lpstr>Synthesis of the Ring oscillator</vt:lpstr>
      <vt:lpstr>Conclusions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Jordi</dc:creator>
  <cp:lastModifiedBy>Jordi Cortadella</cp:lastModifiedBy>
  <cp:revision>1102</cp:revision>
  <dcterms:created xsi:type="dcterms:W3CDTF">2013-07-15T13:08:57Z</dcterms:created>
  <dcterms:modified xsi:type="dcterms:W3CDTF">2016-05-25T15:26:32Z</dcterms:modified>
</cp:coreProperties>
</file>