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6" r:id="rId3"/>
    <p:sldId id="305" r:id="rId4"/>
    <p:sldId id="307" r:id="rId5"/>
    <p:sldId id="322" r:id="rId6"/>
    <p:sldId id="304" r:id="rId7"/>
    <p:sldId id="306" r:id="rId8"/>
    <p:sldId id="310" r:id="rId9"/>
    <p:sldId id="328" r:id="rId10"/>
    <p:sldId id="329" r:id="rId11"/>
    <p:sldId id="326" r:id="rId12"/>
    <p:sldId id="320" r:id="rId13"/>
    <p:sldId id="332" r:id="rId14"/>
    <p:sldId id="333" r:id="rId15"/>
    <p:sldId id="335" r:id="rId16"/>
    <p:sldId id="336" r:id="rId17"/>
    <p:sldId id="337" r:id="rId18"/>
    <p:sldId id="314" r:id="rId19"/>
    <p:sldId id="330" r:id="rId20"/>
    <p:sldId id="327" r:id="rId21"/>
    <p:sldId id="298" r:id="rId22"/>
    <p:sldId id="316" r:id="rId23"/>
    <p:sldId id="331" r:id="rId24"/>
    <p:sldId id="325" r:id="rId25"/>
    <p:sldId id="312" r:id="rId26"/>
    <p:sldId id="323" r:id="rId27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B523AC7-5738-4D9E-A54F-EAF3F3827179}">
          <p14:sldIdLst>
            <p14:sldId id="256"/>
            <p14:sldId id="296"/>
            <p14:sldId id="305"/>
            <p14:sldId id="307"/>
            <p14:sldId id="322"/>
            <p14:sldId id="304"/>
            <p14:sldId id="306"/>
            <p14:sldId id="310"/>
            <p14:sldId id="328"/>
            <p14:sldId id="329"/>
            <p14:sldId id="326"/>
            <p14:sldId id="320"/>
            <p14:sldId id="332"/>
            <p14:sldId id="333"/>
            <p14:sldId id="335"/>
            <p14:sldId id="336"/>
            <p14:sldId id="337"/>
            <p14:sldId id="314"/>
            <p14:sldId id="330"/>
            <p14:sldId id="327"/>
            <p14:sldId id="298"/>
            <p14:sldId id="316"/>
            <p14:sldId id="331"/>
            <p14:sldId id="325"/>
            <p14:sldId id="312"/>
            <p14:sldId id="323"/>
          </p14:sldIdLst>
        </p14:section>
        <p14:section name="Backup &amp; Temp" id="{AD0ED6AD-B292-403A-89DE-65BDF0D6768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87699" autoAdjust="0"/>
  </p:normalViewPr>
  <p:slideViewPr>
    <p:cSldViewPr>
      <p:cViewPr varScale="1">
        <p:scale>
          <a:sx n="62" d="100"/>
          <a:sy n="62" d="100"/>
        </p:scale>
        <p:origin x="14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E7569-C27F-4D3C-B2F3-824FF6C497C2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28E89-8A89-43CB-9C20-ADC4F213F0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60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A2F96-2481-44C9-9B98-B34F17433DFB}" type="datetimeFigureOut">
              <a:rPr lang="es-ES" smtClean="0"/>
              <a:t>05/04/2016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
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026AF-8596-4035-A886-A30FA64B92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075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</a:t>
            </a:r>
            <a:r>
              <a:rPr lang="en-US" baseline="0" dirty="0" smtClean="0"/>
              <a:t> the goal of having easy to visualize process model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26AF-8596-4035-A886-A30FA64B924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192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Specifically</a:t>
            </a:r>
            <a:r>
              <a:rPr lang="es-ES_tradnl" dirty="0" smtClean="0"/>
              <a:t>, </a:t>
            </a:r>
            <a:r>
              <a:rPr lang="es-ES_tradnl" dirty="0" err="1" smtClean="0"/>
              <a:t>only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information</a:t>
            </a:r>
            <a:r>
              <a:rPr lang="es-ES_tradnl" dirty="0" smtClean="0"/>
              <a:t> in </a:t>
            </a:r>
            <a:r>
              <a:rPr lang="es-ES_tradnl" dirty="0" err="1" smtClean="0"/>
              <a:t>those</a:t>
            </a:r>
            <a:r>
              <a:rPr lang="es-ES_tradnl" dirty="0" smtClean="0"/>
              <a:t> </a:t>
            </a:r>
            <a:r>
              <a:rPr lang="es-ES_tradnl" dirty="0" err="1" smtClean="0"/>
              <a:t>event</a:t>
            </a:r>
            <a:r>
              <a:rPr lang="es-ES_tradnl" dirty="0" smtClean="0"/>
              <a:t> </a:t>
            </a:r>
            <a:r>
              <a:rPr lang="es-ES_tradnl" dirty="0" err="1" smtClean="0"/>
              <a:t>logs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learn</a:t>
            </a:r>
            <a:r>
              <a:rPr lang="es-ES_tradnl" dirty="0" smtClean="0"/>
              <a:t> a </a:t>
            </a:r>
            <a:r>
              <a:rPr lang="es-ES_tradnl" dirty="0" err="1" smtClean="0"/>
              <a:t>process</a:t>
            </a:r>
            <a:r>
              <a:rPr lang="es-ES_tradnl" dirty="0" smtClean="0"/>
              <a:t> </a:t>
            </a:r>
            <a:r>
              <a:rPr lang="es-ES_tradnl" dirty="0" err="1" smtClean="0"/>
              <a:t>model</a:t>
            </a:r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26AF-8596-4035-A886-A30FA64B924E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840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26AF-8596-4035-A886-A30FA64B924E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022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26AF-8596-4035-A886-A30FA64B924E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455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26AF-8596-4035-A886-A30FA64B924E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403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26AF-8596-4035-A886-A30FA64B924E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6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26AF-8596-4035-A886-A30FA64B924E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2910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26AF-8596-4035-A886-A30FA64B924E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68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66887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
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
ítulo del patrón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42FE-6D30-4238-BF4F-69916FD8CC07}" type="datetime1">
              <a:rPr lang="es-ES" smtClean="0"/>
              <a:t>05/04/2016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7581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
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92F5-6CA7-42D4-A948-4F092673E4C6}" type="datetime1">
              <a:rPr lang="es-ES" smtClean="0"/>
              <a:t>05/04/2016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49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CBA-7A96-4291-9B47-464F7744D0EF}" type="datetime1">
              <a:rPr lang="es-ES" smtClean="0"/>
              <a:t>05/04/2016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08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
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A1E5-4307-480F-A3F2-A10210336F59}" type="datetime1">
              <a:rPr lang="es-ES" smtClean="0"/>
              <a:t>05/04/2016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35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
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DF68-AAC8-4C50-A934-64120A4CA1BA}" type="datetime1">
              <a:rPr lang="es-ES" smtClean="0"/>
              <a:t>05/04/2016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01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F949-FA19-46A3-8D21-188C6BA73AEE}" type="datetime1">
              <a:rPr lang="es-ES" smtClean="0"/>
              <a:t>05/04/2016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776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1E18-9662-48FA-82D1-C84DA03C302E}" type="datetime1">
              <a:rPr lang="es-ES" smtClean="0"/>
              <a:t>05/04/2016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43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EF1-C75D-426C-B39B-6A5AD6D8095A}" type="datetime1">
              <a:rPr lang="es-ES" smtClean="0"/>
              <a:t>05/04/2016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55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
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
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880-199D-4C62-8F9C-D0EAD0391534}" type="datetime1">
              <a:rPr lang="es-ES" smtClean="0"/>
              <a:t>05/04/2016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85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FDFF"/>
            </a:gs>
            <a:gs pos="39999">
              <a:srgbClr val="E3EBF5"/>
            </a:gs>
            <a:gs pos="70000">
              <a:srgbClr val="E0F3FC"/>
            </a:gs>
            <a:gs pos="100000">
              <a:schemeClr val="accent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
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A8E6-D1CF-495B-A4A8-882692B17EDF}" type="datetime1">
              <a:rPr lang="es-ES" smtClean="0"/>
              <a:t>05/04/2016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FC1BC-A680-4B6D-B742-C46851073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67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png"/><Relationship Id="rId1" Type="http://schemas.openxmlformats.org/officeDocument/2006/relationships/tags" Target="../tags/tag1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tags" Target="../tags/tag1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image" Target="../media/image47.png"/><Relationship Id="rId7" Type="http://schemas.openxmlformats.org/officeDocument/2006/relationships/image" Target="../media/image5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50.emf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53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166887"/>
            <a:ext cx="8676964" cy="1470025"/>
          </a:xfrm>
        </p:spPr>
        <p:txBody>
          <a:bodyPr>
            <a:noAutofit/>
          </a:bodyPr>
          <a:lstStyle/>
          <a:p>
            <a:r>
              <a:rPr lang="en-US" noProof="0" dirty="0" smtClean="0"/>
              <a:t>Mining Structured Petri Nets for the Visualization of Process Behavior</a:t>
            </a:r>
            <a:endParaRPr lang="en-US" noProof="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a-ES" noProof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Javier de San Pedro</a:t>
            </a:r>
          </a:p>
          <a:p>
            <a:pPr>
              <a:spcBef>
                <a:spcPts val="0"/>
              </a:spcBef>
            </a:pPr>
            <a:r>
              <a:rPr lang="ca-ES" noProof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Jordi </a:t>
            </a:r>
            <a:r>
              <a:rPr lang="ca-ES" noProof="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Cortadella</a:t>
            </a:r>
            <a:endParaRPr lang="ca-ES" noProof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ca-ES" sz="2800" noProof="0" dirty="0" smtClean="0"/>
          </a:p>
          <a:p>
            <a:pPr>
              <a:spcBef>
                <a:spcPts val="0"/>
              </a:spcBef>
            </a:pPr>
            <a:r>
              <a:rPr lang="ca-ES" sz="2800" i="1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Universitat </a:t>
            </a:r>
            <a:r>
              <a:rPr lang="ca-ES" sz="2800" i="1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Politecnica</a:t>
            </a:r>
            <a:r>
              <a:rPr lang="ca-ES" sz="2800" i="1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Catalunya (Barcelona)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06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225"/>
    </mc:Choice>
    <mc:Fallback xmlns="">
      <p:transition spd="slow" advTm="3622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68 Conector recto de flecha"/>
          <p:cNvCxnSpPr/>
          <p:nvPr/>
        </p:nvCxnSpPr>
        <p:spPr>
          <a:xfrm>
            <a:off x="5140839" y="2016833"/>
            <a:ext cx="485775" cy="257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71 Conector recto de flecha"/>
          <p:cNvCxnSpPr/>
          <p:nvPr/>
        </p:nvCxnSpPr>
        <p:spPr>
          <a:xfrm flipH="1">
            <a:off x="5751841" y="1839657"/>
            <a:ext cx="309998" cy="392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 flipH="1">
            <a:off x="3015883" y="1550108"/>
            <a:ext cx="309998" cy="392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>
            <a:off x="3321117" y="1550108"/>
            <a:ext cx="485775" cy="257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2977433" y="1533528"/>
            <a:ext cx="271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</a:t>
            </a:r>
            <a:endParaRPr lang="en-US" sz="1400" dirty="0"/>
          </a:p>
        </p:txBody>
      </p:sp>
      <p:cxnSp>
        <p:nvCxnSpPr>
          <p:cNvPr id="81" name="80 Conector recto de flecha"/>
          <p:cNvCxnSpPr/>
          <p:nvPr/>
        </p:nvCxnSpPr>
        <p:spPr>
          <a:xfrm>
            <a:off x="2959167" y="2016833"/>
            <a:ext cx="485775" cy="257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/>
          <p:nvPr/>
        </p:nvCxnSpPr>
        <p:spPr>
          <a:xfrm flipH="1">
            <a:off x="3570169" y="1839657"/>
            <a:ext cx="309998" cy="392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6" idx="6"/>
            <a:endCxn id="31" idx="2"/>
          </p:cNvCxnSpPr>
          <p:nvPr/>
        </p:nvCxnSpPr>
        <p:spPr>
          <a:xfrm flipV="1">
            <a:off x="3410680" y="1550635"/>
            <a:ext cx="200165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Saturation of concurrency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10</a:t>
            </a:fld>
            <a:endParaRPr lang="es-ES" dirty="0"/>
          </a:p>
        </p:txBody>
      </p:sp>
      <p:sp>
        <p:nvSpPr>
          <p:cNvPr id="6" name="5 Conector"/>
          <p:cNvSpPr/>
          <p:nvPr/>
        </p:nvSpPr>
        <p:spPr>
          <a:xfrm>
            <a:off x="3230660" y="1460626"/>
            <a:ext cx="180020" cy="18002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28 Conector recto de flecha"/>
          <p:cNvCxnSpPr/>
          <p:nvPr/>
        </p:nvCxnSpPr>
        <p:spPr>
          <a:xfrm flipH="1">
            <a:off x="5197555" y="1550108"/>
            <a:ext cx="309998" cy="392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5502789" y="1550108"/>
            <a:ext cx="485775" cy="257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30 Conector"/>
          <p:cNvSpPr/>
          <p:nvPr/>
        </p:nvSpPr>
        <p:spPr>
          <a:xfrm>
            <a:off x="5412332" y="1460625"/>
            <a:ext cx="180020" cy="18002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31 Conector"/>
          <p:cNvSpPr/>
          <p:nvPr/>
        </p:nvSpPr>
        <p:spPr>
          <a:xfrm>
            <a:off x="5976156" y="1754132"/>
            <a:ext cx="180020" cy="18002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5754370" y="1477779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</a:t>
            </a:r>
            <a:endParaRPr lang="en-US" sz="1400" dirty="0"/>
          </a:p>
        </p:txBody>
      </p:sp>
      <p:sp>
        <p:nvSpPr>
          <p:cNvPr id="34" name="33 Conector"/>
          <p:cNvSpPr/>
          <p:nvPr/>
        </p:nvSpPr>
        <p:spPr>
          <a:xfrm>
            <a:off x="5056536" y="1934152"/>
            <a:ext cx="180021" cy="18002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5159105" y="1533528"/>
            <a:ext cx="271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</a:t>
            </a:r>
            <a:endParaRPr lang="en-US" sz="1400" dirty="0"/>
          </a:p>
        </p:txBody>
      </p:sp>
      <p:sp>
        <p:nvSpPr>
          <p:cNvPr id="42" name="41 CuadroTexto"/>
          <p:cNvSpPr txBox="1"/>
          <p:nvPr/>
        </p:nvSpPr>
        <p:spPr>
          <a:xfrm>
            <a:off x="4342234" y="1281500"/>
            <a:ext cx="260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</a:t>
            </a:r>
            <a:endParaRPr lang="en-US" sz="1400" dirty="0"/>
          </a:p>
        </p:txBody>
      </p:sp>
      <p:cxnSp>
        <p:nvCxnSpPr>
          <p:cNvPr id="44" name="43 Conector recto de flecha"/>
          <p:cNvCxnSpPr>
            <a:endCxn id="6" idx="1"/>
          </p:cNvCxnSpPr>
          <p:nvPr/>
        </p:nvCxnSpPr>
        <p:spPr>
          <a:xfrm>
            <a:off x="3043494" y="1245496"/>
            <a:ext cx="213529" cy="2414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51 Rectángulo"/>
          <p:cNvSpPr/>
          <p:nvPr/>
        </p:nvSpPr>
        <p:spPr>
          <a:xfrm>
            <a:off x="2591780" y="944725"/>
            <a:ext cx="1659480" cy="168674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52 CuadroTexto"/>
              <p:cNvSpPr txBox="1"/>
              <p:nvPr/>
            </p:nvSpPr>
            <p:spPr>
              <a:xfrm>
                <a:off x="2687248" y="2725107"/>
                <a:ext cx="1523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_tradnl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</a:rPr>
                      <m:t>𝑎</m:t>
                    </m:r>
                    <m:r>
                      <a:rPr lang="es-ES_tradnl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es-ES_tradnl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</a:rPr>
                      <m:t>𝑏</m:t>
                    </m:r>
                  </m:oMath>
                </a14:m>
                <a:r>
                  <a:rPr lang="en-US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in conflict</a:t>
                </a:r>
                <a:endParaRPr lang="en-US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5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248" y="2725107"/>
                <a:ext cx="1523302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8197" r="-240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53 Rectángulo"/>
          <p:cNvSpPr/>
          <p:nvPr/>
        </p:nvSpPr>
        <p:spPr>
          <a:xfrm>
            <a:off x="4788024" y="944724"/>
            <a:ext cx="1659480" cy="168674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4835081" y="2733817"/>
                <a:ext cx="1627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_tradnl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</a:rPr>
                      <m:t>𝑎</m:t>
                    </m:r>
                    <m:r>
                      <a:rPr lang="es-ES_tradnl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es-ES_tradnl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</a:rPr>
                      <m:t>𝑏</m:t>
                    </m:r>
                  </m:oMath>
                </a14:m>
                <a:r>
                  <a:rPr lang="en-US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concurrent</a:t>
                </a:r>
                <a:endParaRPr lang="en-US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081" y="2733817"/>
                <a:ext cx="1627112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8197" r="-337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55 CuadroTexto"/>
              <p:cNvSpPr txBox="1"/>
              <p:nvPr/>
            </p:nvSpPr>
            <p:spPr>
              <a:xfrm>
                <a:off x="251520" y="3257689"/>
                <a:ext cx="864096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i="1" dirty="0" smtClean="0"/>
                  <a:t>Saturation of concurrency</a:t>
                </a:r>
                <a:r>
                  <a:rPr lang="en-US" sz="2000" dirty="0" smtClean="0"/>
                  <a:t>:</a:t>
                </a:r>
              </a:p>
              <a:p>
                <a:pPr lvl="1"/>
                <a:r>
                  <a:rPr lang="en-US" sz="2000" dirty="0" smtClean="0"/>
                  <a:t>Two events </a:t>
                </a:r>
                <a14:m>
                  <m:oMath xmlns:m="http://schemas.openxmlformats.org/officeDocument/2006/math">
                    <m:r>
                      <a:rPr lang="es-ES_tradnl" sz="2000" b="0" i="1" smtClean="0">
                        <a:latin typeface="Cambria Math"/>
                      </a:rPr>
                      <m:t>𝑎</m:t>
                    </m:r>
                    <m:r>
                      <a:rPr lang="es-ES_tradnl" sz="2000" b="0" i="1" smtClean="0">
                        <a:latin typeface="Cambria Math"/>
                      </a:rPr>
                      <m:t>,</m:t>
                    </m:r>
                    <m:r>
                      <a:rPr lang="es-ES_tradnl" sz="20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sz="2000" dirty="0" smtClean="0"/>
                  <a:t> are concurrent in any state </a:t>
                </a:r>
                <a14:m>
                  <m:oMath xmlns:m="http://schemas.openxmlformats.org/officeDocument/2006/math">
                    <m:r>
                      <a:rPr lang="es-ES_tradnl" sz="2000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s-ES_tradnl" sz="2000" i="1">
                        <a:latin typeface="Cambria Math"/>
                      </a:rPr>
                      <m:t>𝑎</m:t>
                    </m:r>
                    <m:r>
                      <a:rPr lang="es-ES_tradnl" sz="2000" i="1">
                        <a:latin typeface="Cambria Math"/>
                      </a:rPr>
                      <m:t>,</m:t>
                    </m:r>
                    <m:r>
                      <a:rPr lang="es-ES_tradnl" sz="2000" i="1">
                        <a:latin typeface="Cambria Math"/>
                      </a:rPr>
                      <m:t>𝑏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concurrent in </a:t>
                </a:r>
                <a:r>
                  <a:rPr lang="en-US" sz="2000" i="1" dirty="0" smtClean="0"/>
                  <a:t>every</a:t>
                </a:r>
                <a:r>
                  <a:rPr lang="en-US" sz="2000" dirty="0" smtClean="0"/>
                  <a:t> state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All pairs of events have a single relation type (either </a:t>
                </a:r>
                <a:r>
                  <a:rPr lang="en-US" sz="2000" i="1" dirty="0" smtClean="0"/>
                  <a:t>choice</a:t>
                </a:r>
                <a:r>
                  <a:rPr lang="en-US" sz="2000" dirty="0" smtClean="0"/>
                  <a:t> </a:t>
                </a:r>
                <a:r>
                  <a:rPr lang="en-US" sz="2000" u="sng" dirty="0" smtClean="0"/>
                  <a:t>or</a:t>
                </a:r>
                <a:r>
                  <a:rPr lang="en-US" sz="2000" dirty="0" smtClean="0"/>
                  <a:t> </a:t>
                </a:r>
                <a:r>
                  <a:rPr lang="en-US" sz="2000" i="1" dirty="0" smtClean="0"/>
                  <a:t>concurrency</a:t>
                </a:r>
                <a:r>
                  <a:rPr lang="en-US" sz="2000" dirty="0" smtClean="0"/>
                  <a:t>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Preserves fitness, yet simplifies Petri net structure:</a:t>
                </a:r>
                <a:endParaRPr lang="en-US" sz="2000" dirty="0"/>
              </a:p>
            </p:txBody>
          </p:sp>
        </mc:Choice>
        <mc:Fallback xmlns="">
          <p:sp>
            <p:nvSpPr>
              <p:cNvPr id="56" name="5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257689"/>
                <a:ext cx="8640960" cy="1323439"/>
              </a:xfrm>
              <a:prstGeom prst="rect">
                <a:avLst/>
              </a:prstGeom>
              <a:blipFill rotWithShape="0">
                <a:blip r:embed="rId6"/>
                <a:stretch>
                  <a:fillRect l="-635" t="-2304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63 CuadroTexto"/>
          <p:cNvSpPr txBox="1"/>
          <p:nvPr/>
        </p:nvSpPr>
        <p:spPr>
          <a:xfrm>
            <a:off x="3088818" y="1058179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x</a:t>
            </a:r>
            <a:endParaRPr lang="en-US" sz="1400" dirty="0"/>
          </a:p>
        </p:txBody>
      </p:sp>
      <p:cxnSp>
        <p:nvCxnSpPr>
          <p:cNvPr id="65" name="64 Conector recto de flecha"/>
          <p:cNvCxnSpPr/>
          <p:nvPr/>
        </p:nvCxnSpPr>
        <p:spPr>
          <a:xfrm flipV="1">
            <a:off x="3974504" y="1848160"/>
            <a:ext cx="200165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>
            <a:off x="4572000" y="1585791"/>
            <a:ext cx="260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</a:t>
            </a:r>
            <a:endParaRPr lang="en-US" sz="1400" dirty="0"/>
          </a:p>
        </p:txBody>
      </p:sp>
      <p:sp>
        <p:nvSpPr>
          <p:cNvPr id="70" name="69 Conector"/>
          <p:cNvSpPr/>
          <p:nvPr/>
        </p:nvSpPr>
        <p:spPr>
          <a:xfrm>
            <a:off x="5614206" y="2220857"/>
            <a:ext cx="180020" cy="18002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70 CuadroTexto"/>
          <p:cNvSpPr txBox="1"/>
          <p:nvPr/>
        </p:nvSpPr>
        <p:spPr>
          <a:xfrm>
            <a:off x="5392420" y="1944504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</a:t>
            </a:r>
            <a:endParaRPr lang="en-US" sz="1400" dirty="0"/>
          </a:p>
        </p:txBody>
      </p:sp>
      <p:sp>
        <p:nvSpPr>
          <p:cNvPr id="73" name="72 CuadroTexto"/>
          <p:cNvSpPr txBox="1"/>
          <p:nvPr/>
        </p:nvSpPr>
        <p:spPr>
          <a:xfrm>
            <a:off x="5699165" y="1837819"/>
            <a:ext cx="271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</a:t>
            </a:r>
            <a:endParaRPr lang="en-US" sz="1400" dirty="0"/>
          </a:p>
        </p:txBody>
      </p:sp>
      <p:sp>
        <p:nvSpPr>
          <p:cNvPr id="77" name="76 Conector"/>
          <p:cNvSpPr/>
          <p:nvPr/>
        </p:nvSpPr>
        <p:spPr>
          <a:xfrm>
            <a:off x="3794484" y="1754132"/>
            <a:ext cx="180020" cy="18002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77 CuadroTexto"/>
          <p:cNvSpPr txBox="1"/>
          <p:nvPr/>
        </p:nvSpPr>
        <p:spPr>
          <a:xfrm>
            <a:off x="3572698" y="1477779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</a:t>
            </a:r>
            <a:endParaRPr lang="en-US" sz="1400" dirty="0"/>
          </a:p>
        </p:txBody>
      </p:sp>
      <p:sp>
        <p:nvSpPr>
          <p:cNvPr id="79" name="78 Conector"/>
          <p:cNvSpPr/>
          <p:nvPr/>
        </p:nvSpPr>
        <p:spPr>
          <a:xfrm>
            <a:off x="2874864" y="1934152"/>
            <a:ext cx="180021" cy="18002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81 Conector"/>
          <p:cNvSpPr/>
          <p:nvPr/>
        </p:nvSpPr>
        <p:spPr>
          <a:xfrm>
            <a:off x="3432534" y="2220857"/>
            <a:ext cx="180020" cy="180020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82 CuadroTexto"/>
          <p:cNvSpPr txBox="1"/>
          <p:nvPr/>
        </p:nvSpPr>
        <p:spPr>
          <a:xfrm>
            <a:off x="3210748" y="1944504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3517493" y="1837819"/>
            <a:ext cx="271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6" name="85 Conector recto de flecha"/>
          <p:cNvCxnSpPr/>
          <p:nvPr/>
        </p:nvCxnSpPr>
        <p:spPr>
          <a:xfrm flipV="1">
            <a:off x="3630134" y="2314046"/>
            <a:ext cx="200165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7" name="86 CuadroTexto"/>
          <p:cNvSpPr txBox="1"/>
          <p:nvPr/>
        </p:nvSpPr>
        <p:spPr>
          <a:xfrm>
            <a:off x="4414242" y="2053843"/>
            <a:ext cx="260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8" name="87 Conector recto de flecha"/>
          <p:cNvCxnSpPr/>
          <p:nvPr/>
        </p:nvCxnSpPr>
        <p:spPr>
          <a:xfrm flipV="1">
            <a:off x="3054885" y="2019457"/>
            <a:ext cx="200165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4211960" y="1767932"/>
            <a:ext cx="260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89 CuadroTexto"/>
              <p:cNvSpPr txBox="1"/>
              <p:nvPr/>
            </p:nvSpPr>
            <p:spPr>
              <a:xfrm>
                <a:off x="2624148" y="2928392"/>
                <a:ext cx="1627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_tradnl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𝑎</m:t>
                    </m:r>
                    <m:r>
                      <a:rPr lang="es-ES_tradnl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es-ES_tradnl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𝑏</m:t>
                    </m:r>
                  </m:oMath>
                </a14:m>
                <a:r>
                  <a:rPr lang="en-US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concurrent</a:t>
                </a:r>
                <a:endParaRPr lang="en-US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0" name="8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148" y="2928392"/>
                <a:ext cx="1627112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8197" r="-337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1" name="90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187" y="4824041"/>
            <a:ext cx="1512529" cy="1692415"/>
          </a:xfrm>
          <a:prstGeom prst="rect">
            <a:avLst/>
          </a:prstGeom>
        </p:spPr>
      </p:pic>
      <p:pic>
        <p:nvPicPr>
          <p:cNvPr id="92" name="91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208" y="4671135"/>
            <a:ext cx="2358684" cy="1998225"/>
          </a:xfrm>
          <a:prstGeom prst="rect">
            <a:avLst/>
          </a:prstGeom>
        </p:spPr>
      </p:pic>
      <p:sp>
        <p:nvSpPr>
          <p:cNvPr id="93" name="92 Flecha derecha"/>
          <p:cNvSpPr/>
          <p:nvPr/>
        </p:nvSpPr>
        <p:spPr>
          <a:xfrm>
            <a:off x="4178632" y="5328097"/>
            <a:ext cx="978408" cy="48463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5" name="94 Conector recto"/>
          <p:cNvCxnSpPr>
            <a:stCxn id="53" idx="3"/>
            <a:endCxn id="53" idx="1"/>
          </p:cNvCxnSpPr>
          <p:nvPr/>
        </p:nvCxnSpPr>
        <p:spPr>
          <a:xfrm flipH="1">
            <a:off x="2687248" y="2909773"/>
            <a:ext cx="152330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4271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838"/>
    </mc:Choice>
    <mc:Fallback xmlns="">
      <p:transition spd="slow" advTm="1128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/>
      <p:bldP spid="54" grpId="0" animBg="1"/>
      <p:bldP spid="55" grpId="0"/>
      <p:bldP spid="82" grpId="0" animBg="1"/>
      <p:bldP spid="83" grpId="0"/>
      <p:bldP spid="85" grpId="0"/>
      <p:bldP spid="87" grpId="0"/>
      <p:bldP spid="90" grpId="0"/>
      <p:bldP spid="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Flecha derecha"/>
          <p:cNvSpPr/>
          <p:nvPr/>
        </p:nvSpPr>
        <p:spPr>
          <a:xfrm>
            <a:off x="1259632" y="2383842"/>
            <a:ext cx="1296144" cy="578544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Saturation</a:t>
            </a: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flow: LTS slicing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43509" y="2229050"/>
            <a:ext cx="1116123" cy="8180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 Log</a:t>
            </a:r>
            <a:endParaRPr lang="en-US" dirty="0"/>
          </a:p>
        </p:txBody>
      </p:sp>
      <p:sp>
        <p:nvSpPr>
          <p:cNvPr id="7" name="Rectángulo 4"/>
          <p:cNvSpPr/>
          <p:nvPr/>
        </p:nvSpPr>
        <p:spPr>
          <a:xfrm>
            <a:off x="2555776" y="2264107"/>
            <a:ext cx="1116123" cy="81801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Labeled Transition System</a:t>
            </a:r>
            <a:endParaRPr lang="en-US" dirty="0"/>
          </a:p>
        </p:txBody>
      </p:sp>
      <p:sp>
        <p:nvSpPr>
          <p:cNvPr id="8" name="7 Flecha derecha"/>
          <p:cNvSpPr/>
          <p:nvPr/>
        </p:nvSpPr>
        <p:spPr>
          <a:xfrm>
            <a:off x="4648772" y="2459570"/>
            <a:ext cx="787324" cy="43204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8 Flecha doblada hacia arriba"/>
          <p:cNvSpPr/>
          <p:nvPr/>
        </p:nvSpPr>
        <p:spPr>
          <a:xfrm rot="5400000">
            <a:off x="4555140" y="2766746"/>
            <a:ext cx="974588" cy="78732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9 Flecha doblada hacia arriba"/>
          <p:cNvSpPr/>
          <p:nvPr/>
        </p:nvSpPr>
        <p:spPr>
          <a:xfrm rot="16200000" flipV="1">
            <a:off x="4503614" y="1740632"/>
            <a:ext cx="1077640" cy="787324"/>
          </a:xfrm>
          <a:prstGeom prst="bentUpArrow">
            <a:avLst>
              <a:gd name="adj1" fmla="val 25479"/>
              <a:gd name="adj2" fmla="val 25000"/>
              <a:gd name="adj3" fmla="val 24522"/>
            </a:avLst>
          </a:prstGeom>
          <a:gradFill flip="none" rotWithShape="0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lecha derecha 5"/>
          <p:cNvSpPr/>
          <p:nvPr/>
        </p:nvSpPr>
        <p:spPr>
          <a:xfrm>
            <a:off x="3671900" y="2383842"/>
            <a:ext cx="1260140" cy="578544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Slicing</a:t>
            </a:r>
            <a:endParaRPr lang="en-US" dirty="0"/>
          </a:p>
        </p:txBody>
      </p:sp>
      <p:sp>
        <p:nvSpPr>
          <p:cNvPr id="16" name="Rectángulo 4"/>
          <p:cNvSpPr/>
          <p:nvPr/>
        </p:nvSpPr>
        <p:spPr>
          <a:xfrm>
            <a:off x="5436096" y="1583458"/>
            <a:ext cx="1116124" cy="44406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LTS slice 1</a:t>
            </a:r>
            <a:endParaRPr lang="en-US" dirty="0"/>
          </a:p>
        </p:txBody>
      </p:sp>
      <p:sp>
        <p:nvSpPr>
          <p:cNvPr id="18" name="Rectángulo 4"/>
          <p:cNvSpPr/>
          <p:nvPr/>
        </p:nvSpPr>
        <p:spPr>
          <a:xfrm>
            <a:off x="7859563" y="1583458"/>
            <a:ext cx="1152128" cy="444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Petri net 1</a:t>
            </a:r>
            <a:endParaRPr lang="en-US" dirty="0"/>
          </a:p>
        </p:txBody>
      </p:sp>
      <p:sp>
        <p:nvSpPr>
          <p:cNvPr id="19" name="18 Flecha derecha"/>
          <p:cNvSpPr/>
          <p:nvPr/>
        </p:nvSpPr>
        <p:spPr>
          <a:xfrm>
            <a:off x="6563419" y="1516218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0" name="Rectángulo 4"/>
          <p:cNvSpPr/>
          <p:nvPr/>
        </p:nvSpPr>
        <p:spPr>
          <a:xfrm>
            <a:off x="5436096" y="3225358"/>
            <a:ext cx="1116124" cy="44406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LTS slice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21" name="Rectángulo 4"/>
          <p:cNvSpPr/>
          <p:nvPr/>
        </p:nvSpPr>
        <p:spPr>
          <a:xfrm>
            <a:off x="7859563" y="3225358"/>
            <a:ext cx="1152128" cy="444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Petri net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22" name="21 Flecha derecha"/>
          <p:cNvSpPr/>
          <p:nvPr/>
        </p:nvSpPr>
        <p:spPr>
          <a:xfrm>
            <a:off x="6563419" y="3158118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3" name="22 Flecha derecha"/>
          <p:cNvSpPr/>
          <p:nvPr/>
        </p:nvSpPr>
        <p:spPr>
          <a:xfrm>
            <a:off x="6563419" y="2348784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792019" y="2407223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8233488" y="2444761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en-US" sz="2400" b="1" cap="all" dirty="0">
              <a:ln w="9000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2" name="51 Elipse"/>
          <p:cNvSpPr/>
          <p:nvPr/>
        </p:nvSpPr>
        <p:spPr>
          <a:xfrm>
            <a:off x="2195735" y="1160748"/>
            <a:ext cx="5015755" cy="2988331"/>
          </a:xfrm>
          <a:prstGeom prst="ellipse">
            <a:avLst/>
          </a:prstGeom>
          <a:noFill/>
          <a:ln w="635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0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13"/>
    </mc:Choice>
    <mc:Fallback xmlns="">
      <p:transition spd="slow" advTm="129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Desirable properties of slices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noProof="0" dirty="0" smtClean="0"/>
              <a:t>Each slice should be </a:t>
            </a:r>
            <a:r>
              <a:rPr lang="en-US" sz="2800" b="1" noProof="0" dirty="0" smtClean="0"/>
              <a:t>visualization-friendly</a:t>
            </a:r>
          </a:p>
          <a:p>
            <a:pPr lvl="1"/>
            <a:r>
              <a:rPr lang="en-US" sz="2400" noProof="0" dirty="0" smtClean="0"/>
              <a:t>Simple control flow</a:t>
            </a:r>
          </a:p>
          <a:p>
            <a:r>
              <a:rPr lang="en-US" sz="2800" noProof="0" dirty="0" smtClean="0"/>
              <a:t>E.g., free choice Petri nets:</a:t>
            </a:r>
          </a:p>
          <a:p>
            <a:endParaRPr lang="en-US" sz="2800" noProof="0" dirty="0"/>
          </a:p>
          <a:p>
            <a:endParaRPr lang="en-US" sz="2800" noProof="0" dirty="0" smtClean="0"/>
          </a:p>
          <a:p>
            <a:endParaRPr lang="en-US" sz="2800" noProof="0" dirty="0"/>
          </a:p>
          <a:p>
            <a:endParaRPr lang="en-US" sz="2800" noProof="0" dirty="0" smtClean="0"/>
          </a:p>
          <a:p>
            <a:endParaRPr lang="en-US" sz="2800" noProof="0" dirty="0"/>
          </a:p>
          <a:p>
            <a:endParaRPr lang="en-US" sz="2800" noProof="0" dirty="0" smtClean="0"/>
          </a:p>
          <a:p>
            <a:r>
              <a:rPr lang="en-US" sz="2800" noProof="0" dirty="0" smtClean="0"/>
              <a:t>Other structural constraints may be used</a:t>
            </a:r>
          </a:p>
          <a:p>
            <a:pPr lvl="1"/>
            <a:r>
              <a:rPr lang="en-US" sz="2400" noProof="0" dirty="0" smtClean="0"/>
              <a:t>Marked graphs, etc.</a:t>
            </a:r>
            <a:endParaRPr lang="en-US" sz="2400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12</a:t>
            </a:fld>
            <a:endParaRPr lang="es-ES" dirty="0"/>
          </a:p>
        </p:txBody>
      </p:sp>
      <p:grpSp>
        <p:nvGrpSpPr>
          <p:cNvPr id="30" name="29 Grupo"/>
          <p:cNvGrpSpPr/>
          <p:nvPr/>
        </p:nvGrpSpPr>
        <p:grpSpPr>
          <a:xfrm>
            <a:off x="302441" y="2672916"/>
            <a:ext cx="8776584" cy="2304256"/>
            <a:chOff x="302441" y="2672916"/>
            <a:chExt cx="8776584" cy="2304256"/>
          </a:xfrm>
        </p:grpSpPr>
        <p:cxnSp>
          <p:nvCxnSpPr>
            <p:cNvPr id="5" name="4 Conector recto de flecha"/>
            <p:cNvCxnSpPr>
              <a:endCxn id="21" idx="1"/>
            </p:cNvCxnSpPr>
            <p:nvPr/>
          </p:nvCxnSpPr>
          <p:spPr>
            <a:xfrm flipV="1">
              <a:off x="4942761" y="4366950"/>
              <a:ext cx="2214246" cy="3581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5 Conector recto de flecha"/>
            <p:cNvCxnSpPr>
              <a:endCxn id="10" idx="1"/>
            </p:cNvCxnSpPr>
            <p:nvPr/>
          </p:nvCxnSpPr>
          <p:spPr>
            <a:xfrm>
              <a:off x="554469" y="3825044"/>
              <a:ext cx="756084" cy="5400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>
              <a:endCxn id="9" idx="1"/>
            </p:cNvCxnSpPr>
            <p:nvPr/>
          </p:nvCxnSpPr>
          <p:spPr>
            <a:xfrm flipV="1">
              <a:off x="554469" y="3284984"/>
              <a:ext cx="756084" cy="5400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7 Elipse"/>
            <p:cNvSpPr/>
            <p:nvPr/>
          </p:nvSpPr>
          <p:spPr>
            <a:xfrm>
              <a:off x="302441" y="3573016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310553" y="2996952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Book Bus</a:t>
              </a:r>
              <a:endParaRPr lang="en-US" sz="2000" dirty="0"/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1310553" y="4077072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Book Flight</a:t>
              </a:r>
              <a:endParaRPr lang="en-US" sz="2000" dirty="0"/>
            </a:p>
          </p:txBody>
        </p:sp>
        <p:sp>
          <p:nvSpPr>
            <p:cNvPr id="11" name="10 Elipse"/>
            <p:cNvSpPr/>
            <p:nvPr/>
          </p:nvSpPr>
          <p:spPr>
            <a:xfrm>
              <a:off x="3218765" y="3573016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11 Conector recto de flecha"/>
            <p:cNvCxnSpPr>
              <a:stCxn id="9" idx="3"/>
            </p:cNvCxnSpPr>
            <p:nvPr/>
          </p:nvCxnSpPr>
          <p:spPr>
            <a:xfrm>
              <a:off x="2714709" y="3284984"/>
              <a:ext cx="552430" cy="39459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>
              <a:stCxn id="10" idx="3"/>
            </p:cNvCxnSpPr>
            <p:nvPr/>
          </p:nvCxnSpPr>
          <p:spPr>
            <a:xfrm flipV="1">
              <a:off x="2714709" y="3969150"/>
              <a:ext cx="554335" cy="3959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4240683" y="3537012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Book Hotel</a:t>
              </a:r>
              <a:endParaRPr lang="en-US" sz="2000" dirty="0"/>
            </a:p>
          </p:txBody>
        </p:sp>
        <p:sp>
          <p:nvSpPr>
            <p:cNvPr id="15" name="14 Elipse"/>
            <p:cNvSpPr/>
            <p:nvPr/>
          </p:nvSpPr>
          <p:spPr>
            <a:xfrm>
              <a:off x="464469" y="3735044"/>
              <a:ext cx="180000" cy="180000"/>
            </a:xfrm>
            <a:prstGeom prst="ellipse">
              <a:avLst/>
            </a:prstGeom>
            <a:solidFill>
              <a:schemeClr val="tx1"/>
            </a:solidFill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15 Conector recto de flecha"/>
            <p:cNvCxnSpPr>
              <a:stCxn id="11" idx="6"/>
              <a:endCxn id="14" idx="1"/>
            </p:cNvCxnSpPr>
            <p:nvPr/>
          </p:nvCxnSpPr>
          <p:spPr>
            <a:xfrm>
              <a:off x="3722821" y="3825044"/>
              <a:ext cx="5178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>
              <a:endCxn id="21" idx="1"/>
            </p:cNvCxnSpPr>
            <p:nvPr/>
          </p:nvCxnSpPr>
          <p:spPr>
            <a:xfrm>
              <a:off x="6400923" y="3826890"/>
              <a:ext cx="756084" cy="5400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17 Conector recto de flecha"/>
            <p:cNvCxnSpPr>
              <a:endCxn id="20" idx="1"/>
            </p:cNvCxnSpPr>
            <p:nvPr/>
          </p:nvCxnSpPr>
          <p:spPr>
            <a:xfrm flipV="1">
              <a:off x="6400923" y="3286830"/>
              <a:ext cx="756084" cy="5400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18 Elipse"/>
            <p:cNvSpPr/>
            <p:nvPr/>
          </p:nvSpPr>
          <p:spPr>
            <a:xfrm>
              <a:off x="6148895" y="3574862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7157007" y="2998798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Take Bus</a:t>
              </a:r>
              <a:endParaRPr lang="en-US" sz="2000" dirty="0"/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7157007" y="4078918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Take Flight</a:t>
              </a:r>
              <a:endParaRPr lang="en-US" sz="2000" dirty="0"/>
            </a:p>
          </p:txBody>
        </p:sp>
        <p:cxnSp>
          <p:nvCxnSpPr>
            <p:cNvPr id="22" name="21 Conector recto de flecha"/>
            <p:cNvCxnSpPr>
              <a:stCxn id="14" idx="3"/>
              <a:endCxn id="19" idx="2"/>
            </p:cNvCxnSpPr>
            <p:nvPr/>
          </p:nvCxnSpPr>
          <p:spPr>
            <a:xfrm>
              <a:off x="5644839" y="3825044"/>
              <a:ext cx="504056" cy="18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>
              <a:stCxn id="20" idx="3"/>
            </p:cNvCxnSpPr>
            <p:nvPr/>
          </p:nvCxnSpPr>
          <p:spPr>
            <a:xfrm>
              <a:off x="8561163" y="3286830"/>
              <a:ext cx="5178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>
              <a:stCxn id="21" idx="3"/>
            </p:cNvCxnSpPr>
            <p:nvPr/>
          </p:nvCxnSpPr>
          <p:spPr>
            <a:xfrm flipV="1">
              <a:off x="8561163" y="4365104"/>
              <a:ext cx="517862" cy="18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24 Elipse"/>
            <p:cNvSpPr/>
            <p:nvPr/>
          </p:nvSpPr>
          <p:spPr>
            <a:xfrm>
              <a:off x="4690733" y="2672916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25 Elipse"/>
            <p:cNvSpPr/>
            <p:nvPr/>
          </p:nvSpPr>
          <p:spPr>
            <a:xfrm>
              <a:off x="4690733" y="4473116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26 Conector recto de flecha"/>
            <p:cNvCxnSpPr>
              <a:stCxn id="10" idx="3"/>
            </p:cNvCxnSpPr>
            <p:nvPr/>
          </p:nvCxnSpPr>
          <p:spPr>
            <a:xfrm>
              <a:off x="2714709" y="4365104"/>
              <a:ext cx="1977010" cy="3146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27 Conector recto de flecha"/>
            <p:cNvCxnSpPr>
              <a:stCxn id="9" idx="3"/>
            </p:cNvCxnSpPr>
            <p:nvPr/>
          </p:nvCxnSpPr>
          <p:spPr>
            <a:xfrm flipV="1">
              <a:off x="2714709" y="2965239"/>
              <a:ext cx="1980185" cy="31974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>
              <a:stCxn id="25" idx="6"/>
              <a:endCxn id="20" idx="1"/>
            </p:cNvCxnSpPr>
            <p:nvPr/>
          </p:nvCxnSpPr>
          <p:spPr>
            <a:xfrm>
              <a:off x="5194789" y="2924944"/>
              <a:ext cx="1962218" cy="36188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33 Elipse"/>
          <p:cNvSpPr/>
          <p:nvPr/>
        </p:nvSpPr>
        <p:spPr>
          <a:xfrm>
            <a:off x="6049884" y="2168860"/>
            <a:ext cx="2950608" cy="2952328"/>
          </a:xfrm>
          <a:prstGeom prst="ellipse">
            <a:avLst/>
          </a:prstGeom>
          <a:noFill/>
          <a:ln w="508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6717819" y="2488250"/>
            <a:ext cx="161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Nonfree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choice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35 Elipse"/>
          <p:cNvSpPr/>
          <p:nvPr/>
        </p:nvSpPr>
        <p:spPr>
          <a:xfrm>
            <a:off x="107504" y="2203413"/>
            <a:ext cx="2950608" cy="2952328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CuadroTexto"/>
          <p:cNvSpPr txBox="1"/>
          <p:nvPr/>
        </p:nvSpPr>
        <p:spPr>
          <a:xfrm>
            <a:off x="935596" y="2522803"/>
            <a:ext cx="126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Free choice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295916" y="3068960"/>
            <a:ext cx="8776584" cy="1511893"/>
            <a:chOff x="309722" y="4511241"/>
            <a:chExt cx="8776584" cy="1511893"/>
          </a:xfrm>
        </p:grpSpPr>
        <p:cxnSp>
          <p:nvCxnSpPr>
            <p:cNvPr id="39" name="38 Conector recto de flecha"/>
            <p:cNvCxnSpPr>
              <a:stCxn id="40" idx="6"/>
              <a:endCxn id="41" idx="1"/>
            </p:cNvCxnSpPr>
            <p:nvPr/>
          </p:nvCxnSpPr>
          <p:spPr>
            <a:xfrm>
              <a:off x="813778" y="4799273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39 Elipse"/>
            <p:cNvSpPr/>
            <p:nvPr/>
          </p:nvSpPr>
          <p:spPr>
            <a:xfrm>
              <a:off x="309722" y="4547245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40 Rectángulo"/>
            <p:cNvSpPr/>
            <p:nvPr/>
          </p:nvSpPr>
          <p:spPr>
            <a:xfrm>
              <a:off x="1317834" y="4511241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Book Bus</a:t>
              </a:r>
              <a:endParaRPr lang="en-US" sz="2000" dirty="0"/>
            </a:p>
          </p:txBody>
        </p:sp>
        <p:sp>
          <p:nvSpPr>
            <p:cNvPr id="42" name="41 Elipse"/>
            <p:cNvSpPr/>
            <p:nvPr/>
          </p:nvSpPr>
          <p:spPr>
            <a:xfrm>
              <a:off x="3226046" y="4547245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42 Conector recto de flecha"/>
            <p:cNvCxnSpPr>
              <a:stCxn id="41" idx="3"/>
              <a:endCxn id="42" idx="2"/>
            </p:cNvCxnSpPr>
            <p:nvPr/>
          </p:nvCxnSpPr>
          <p:spPr>
            <a:xfrm>
              <a:off x="2721990" y="4799273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43 Rectángulo"/>
            <p:cNvSpPr/>
            <p:nvPr/>
          </p:nvSpPr>
          <p:spPr>
            <a:xfrm>
              <a:off x="4247964" y="4511241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Book Hotel</a:t>
              </a:r>
              <a:endParaRPr lang="en-US" sz="2000" dirty="0"/>
            </a:p>
          </p:txBody>
        </p:sp>
        <p:sp>
          <p:nvSpPr>
            <p:cNvPr id="45" name="44 Elipse"/>
            <p:cNvSpPr/>
            <p:nvPr/>
          </p:nvSpPr>
          <p:spPr>
            <a:xfrm>
              <a:off x="471750" y="4709273"/>
              <a:ext cx="180000" cy="180000"/>
            </a:xfrm>
            <a:prstGeom prst="ellipse">
              <a:avLst/>
            </a:prstGeom>
            <a:solidFill>
              <a:schemeClr val="tx1"/>
            </a:solidFill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45 Conector recto de flecha"/>
            <p:cNvCxnSpPr>
              <a:stCxn id="42" idx="6"/>
              <a:endCxn id="44" idx="1"/>
            </p:cNvCxnSpPr>
            <p:nvPr/>
          </p:nvCxnSpPr>
          <p:spPr>
            <a:xfrm>
              <a:off x="3730102" y="4799273"/>
              <a:ext cx="5178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>
              <a:stCxn id="48" idx="6"/>
              <a:endCxn id="49" idx="1"/>
            </p:cNvCxnSpPr>
            <p:nvPr/>
          </p:nvCxnSpPr>
          <p:spPr>
            <a:xfrm>
              <a:off x="6660232" y="4801119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47 Elipse"/>
            <p:cNvSpPr/>
            <p:nvPr/>
          </p:nvSpPr>
          <p:spPr>
            <a:xfrm>
              <a:off x="6156176" y="4549091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Rectángulo"/>
            <p:cNvSpPr/>
            <p:nvPr/>
          </p:nvSpPr>
          <p:spPr>
            <a:xfrm>
              <a:off x="7164288" y="4513087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Take Bus</a:t>
              </a:r>
              <a:endParaRPr lang="en-US" sz="2000" dirty="0"/>
            </a:p>
          </p:txBody>
        </p:sp>
        <p:cxnSp>
          <p:nvCxnSpPr>
            <p:cNvPr id="50" name="49 Conector recto de flecha"/>
            <p:cNvCxnSpPr>
              <a:stCxn id="44" idx="3"/>
              <a:endCxn id="48" idx="2"/>
            </p:cNvCxnSpPr>
            <p:nvPr/>
          </p:nvCxnSpPr>
          <p:spPr>
            <a:xfrm>
              <a:off x="5652120" y="4799273"/>
              <a:ext cx="504056" cy="18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>
              <a:stCxn id="49" idx="3"/>
            </p:cNvCxnSpPr>
            <p:nvPr/>
          </p:nvCxnSpPr>
          <p:spPr>
            <a:xfrm>
              <a:off x="8568444" y="4801119"/>
              <a:ext cx="5178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51 Conector recto de flecha"/>
            <p:cNvCxnSpPr>
              <a:stCxn id="53" idx="6"/>
              <a:endCxn id="54" idx="1"/>
            </p:cNvCxnSpPr>
            <p:nvPr/>
          </p:nvCxnSpPr>
          <p:spPr>
            <a:xfrm>
              <a:off x="813778" y="5733256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52 Elipse"/>
            <p:cNvSpPr/>
            <p:nvPr/>
          </p:nvSpPr>
          <p:spPr>
            <a:xfrm>
              <a:off x="309722" y="5481228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Rectángulo"/>
            <p:cNvSpPr/>
            <p:nvPr/>
          </p:nvSpPr>
          <p:spPr>
            <a:xfrm>
              <a:off x="1317834" y="5445224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Book Flight</a:t>
              </a:r>
              <a:endParaRPr lang="en-US" sz="2000" dirty="0"/>
            </a:p>
          </p:txBody>
        </p:sp>
        <p:sp>
          <p:nvSpPr>
            <p:cNvPr id="55" name="54 Elipse"/>
            <p:cNvSpPr/>
            <p:nvPr/>
          </p:nvSpPr>
          <p:spPr>
            <a:xfrm>
              <a:off x="3226046" y="5481228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55 Conector recto de flecha"/>
            <p:cNvCxnSpPr>
              <a:stCxn id="54" idx="3"/>
              <a:endCxn id="55" idx="2"/>
            </p:cNvCxnSpPr>
            <p:nvPr/>
          </p:nvCxnSpPr>
          <p:spPr>
            <a:xfrm>
              <a:off x="2721990" y="5733256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56 Rectángulo"/>
            <p:cNvSpPr/>
            <p:nvPr/>
          </p:nvSpPr>
          <p:spPr>
            <a:xfrm>
              <a:off x="4247964" y="5445224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Book Hotel</a:t>
              </a:r>
              <a:endParaRPr lang="en-US" sz="2000" dirty="0"/>
            </a:p>
          </p:txBody>
        </p:sp>
        <p:sp>
          <p:nvSpPr>
            <p:cNvPr id="58" name="57 Elipse"/>
            <p:cNvSpPr/>
            <p:nvPr/>
          </p:nvSpPr>
          <p:spPr>
            <a:xfrm>
              <a:off x="471750" y="5643256"/>
              <a:ext cx="180000" cy="180000"/>
            </a:xfrm>
            <a:prstGeom prst="ellipse">
              <a:avLst/>
            </a:prstGeom>
            <a:solidFill>
              <a:schemeClr val="tx1"/>
            </a:solidFill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58 Conector recto de flecha"/>
            <p:cNvCxnSpPr>
              <a:stCxn id="55" idx="6"/>
              <a:endCxn id="57" idx="1"/>
            </p:cNvCxnSpPr>
            <p:nvPr/>
          </p:nvCxnSpPr>
          <p:spPr>
            <a:xfrm>
              <a:off x="3730102" y="5733256"/>
              <a:ext cx="5178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59 Conector recto de flecha"/>
            <p:cNvCxnSpPr>
              <a:stCxn id="61" idx="6"/>
              <a:endCxn id="62" idx="1"/>
            </p:cNvCxnSpPr>
            <p:nvPr/>
          </p:nvCxnSpPr>
          <p:spPr>
            <a:xfrm>
              <a:off x="6660232" y="5735102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60 Elipse"/>
            <p:cNvSpPr/>
            <p:nvPr/>
          </p:nvSpPr>
          <p:spPr>
            <a:xfrm>
              <a:off x="6156176" y="5483074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61 Rectángulo"/>
            <p:cNvSpPr/>
            <p:nvPr/>
          </p:nvSpPr>
          <p:spPr>
            <a:xfrm>
              <a:off x="7164288" y="5447070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Take Flight</a:t>
              </a:r>
              <a:endParaRPr lang="en-US" sz="2000" dirty="0"/>
            </a:p>
          </p:txBody>
        </p:sp>
        <p:cxnSp>
          <p:nvCxnSpPr>
            <p:cNvPr id="63" name="62 Conector recto de flecha"/>
            <p:cNvCxnSpPr>
              <a:stCxn id="57" idx="3"/>
              <a:endCxn id="61" idx="2"/>
            </p:cNvCxnSpPr>
            <p:nvPr/>
          </p:nvCxnSpPr>
          <p:spPr>
            <a:xfrm>
              <a:off x="5652120" y="5733256"/>
              <a:ext cx="504056" cy="18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63 Conector recto de flecha"/>
            <p:cNvCxnSpPr>
              <a:stCxn id="62" idx="3"/>
            </p:cNvCxnSpPr>
            <p:nvPr/>
          </p:nvCxnSpPr>
          <p:spPr>
            <a:xfrm>
              <a:off x="8568444" y="5735102"/>
              <a:ext cx="5178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6" name="65 Conector recto"/>
          <p:cNvCxnSpPr/>
          <p:nvPr/>
        </p:nvCxnSpPr>
        <p:spPr>
          <a:xfrm>
            <a:off x="71500" y="3825044"/>
            <a:ext cx="8928992" cy="1846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1427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959"/>
    </mc:Choice>
    <mc:Fallback xmlns="">
      <p:transition spd="slow" advTm="799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/>
      <p:bldP spid="35" grpId="1"/>
      <p:bldP spid="36" grpId="0" animBg="1"/>
      <p:bldP spid="36" grpId="1" animBg="1"/>
      <p:bldP spid="37" grpId="0"/>
      <p:bldP spid="3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Desirable properties in LTSs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noProof="0" dirty="0" smtClean="0"/>
              <a:t>How to ensure an LTS slice results in a visually-friendly Petri net when synthesized?</a:t>
            </a:r>
          </a:p>
          <a:p>
            <a:r>
              <a:rPr lang="en-US" sz="2800" noProof="0" dirty="0" smtClean="0"/>
              <a:t>Which properties should an LTS satisfy to ensure it is synthesizable into a specific structural Petri net type?</a:t>
            </a:r>
          </a:p>
          <a:p>
            <a:pPr lvl="1"/>
            <a:r>
              <a:rPr lang="en-US" sz="2400" noProof="0" dirty="0" smtClean="0"/>
              <a:t>Marked graph</a:t>
            </a:r>
          </a:p>
          <a:p>
            <a:pPr lvl="2"/>
            <a:r>
              <a:rPr lang="en-US" sz="2000" noProof="0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. Best and R. </a:t>
            </a:r>
            <a:r>
              <a:rPr lang="en-US" sz="2000" noProof="0" dirty="0" err="1">
                <a:solidFill>
                  <a:schemeClr val="accent1">
                    <a:lumMod val="75000"/>
                  </a:schemeClr>
                </a:solidFill>
              </a:rPr>
              <a:t>Devillers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000" i="1" noProof="0" dirty="0" err="1" smtClean="0">
                <a:solidFill>
                  <a:schemeClr val="accent1">
                    <a:lumMod val="75000"/>
                  </a:schemeClr>
                </a:solidFill>
              </a:rPr>
              <a:t>Characterisation</a:t>
            </a:r>
            <a:r>
              <a:rPr lang="en-US" sz="2000" i="1" noProof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i="1" noProof="0" dirty="0">
                <a:solidFill>
                  <a:schemeClr val="accent1">
                    <a:lumMod val="75000"/>
                  </a:schemeClr>
                </a:solidFill>
              </a:rPr>
              <a:t>of the State Spaces of Live and Bounded Marked Graph Petri </a:t>
            </a:r>
            <a:r>
              <a:rPr lang="en-US" sz="2000" i="1" noProof="0" dirty="0" smtClean="0">
                <a:solidFill>
                  <a:schemeClr val="accent1">
                    <a:lumMod val="75000"/>
                  </a:schemeClr>
                </a:solidFill>
              </a:rPr>
              <a:t>Nets</a:t>
            </a:r>
            <a:r>
              <a:rPr lang="en-US" sz="2000" noProof="0" dirty="0" smtClean="0">
                <a:solidFill>
                  <a:schemeClr val="accent1">
                    <a:lumMod val="75000"/>
                  </a:schemeClr>
                </a:solidFill>
              </a:rPr>
              <a:t>. In 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Language and Automata Theory and </a:t>
            </a:r>
            <a:r>
              <a:rPr lang="en-US" sz="2000" noProof="0" dirty="0" smtClean="0">
                <a:solidFill>
                  <a:schemeClr val="accent1">
                    <a:lumMod val="75000"/>
                  </a:schemeClr>
                </a:solidFill>
              </a:rPr>
              <a:t>Applications, 2014.</a:t>
            </a:r>
          </a:p>
          <a:p>
            <a:pPr lvl="1"/>
            <a:r>
              <a:rPr lang="en-US" sz="2400" noProof="0" dirty="0" smtClean="0"/>
              <a:t>Free choice</a:t>
            </a:r>
          </a:p>
          <a:p>
            <a:pPr lvl="2"/>
            <a:r>
              <a:rPr lang="en-US" sz="2000" noProof="0" dirty="0" smtClean="0">
                <a:solidFill>
                  <a:schemeClr val="accent1">
                    <a:lumMod val="75000"/>
                  </a:schemeClr>
                </a:solidFill>
              </a:rPr>
              <a:t>J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2000" noProof="0" dirty="0" err="1">
                <a:solidFill>
                  <a:schemeClr val="accent1">
                    <a:lumMod val="75000"/>
                  </a:schemeClr>
                </a:solidFill>
              </a:rPr>
              <a:t>Cortadella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, M. </a:t>
            </a:r>
            <a:r>
              <a:rPr lang="en-US" sz="2000" noProof="0" dirty="0" err="1">
                <a:solidFill>
                  <a:schemeClr val="accent1">
                    <a:lumMod val="75000"/>
                  </a:schemeClr>
                </a:solidFill>
              </a:rPr>
              <a:t>Kishinevsky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, L. </a:t>
            </a:r>
            <a:r>
              <a:rPr lang="en-US" sz="2000" noProof="0" dirty="0" err="1">
                <a:solidFill>
                  <a:schemeClr val="accent1">
                    <a:lumMod val="75000"/>
                  </a:schemeClr>
                </a:solidFill>
              </a:rPr>
              <a:t>Lavagno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, and A. Yakovlev, </a:t>
            </a:r>
            <a:r>
              <a:rPr lang="en-US" sz="2000" i="1" noProof="0" dirty="0" smtClean="0">
                <a:solidFill>
                  <a:schemeClr val="accent1">
                    <a:lumMod val="75000"/>
                  </a:schemeClr>
                </a:solidFill>
              </a:rPr>
              <a:t>Deriving </a:t>
            </a:r>
            <a:r>
              <a:rPr lang="en-US" sz="2000" i="1" noProof="0" dirty="0">
                <a:solidFill>
                  <a:schemeClr val="accent1">
                    <a:lumMod val="75000"/>
                  </a:schemeClr>
                </a:solidFill>
              </a:rPr>
              <a:t>Petri nets from finite transition </a:t>
            </a:r>
            <a:r>
              <a:rPr lang="en-US" sz="2000" i="1" noProof="0" dirty="0" smtClean="0">
                <a:solidFill>
                  <a:schemeClr val="accent1">
                    <a:lumMod val="75000"/>
                  </a:schemeClr>
                </a:solidFill>
              </a:rPr>
              <a:t>systems</a:t>
            </a:r>
            <a:r>
              <a:rPr lang="en-US" sz="2000" noProof="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IEEE Transactions </a:t>
            </a:r>
            <a:r>
              <a:rPr lang="en-US" sz="2000" noProof="0" dirty="0" smtClean="0">
                <a:solidFill>
                  <a:schemeClr val="accent1">
                    <a:lumMod val="75000"/>
                  </a:schemeClr>
                </a:solidFill>
              </a:rPr>
              <a:t>on 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Computers</a:t>
            </a:r>
            <a:r>
              <a:rPr lang="en-US" sz="2000" noProof="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000" noProof="0" dirty="0">
                <a:solidFill>
                  <a:schemeClr val="accent1">
                    <a:lumMod val="75000"/>
                  </a:schemeClr>
                </a:solidFill>
              </a:rPr>
              <a:t>1998.</a:t>
            </a:r>
          </a:p>
          <a:p>
            <a:pPr marL="0" indent="0">
              <a:buNone/>
            </a:pPr>
            <a:endParaRPr lang="en-US" sz="2800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13</a:t>
            </a:fld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1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55"/>
    </mc:Choice>
    <mc:Fallback xmlns="">
      <p:transition spd="slow" advTm="3845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noProof="0" dirty="0" smtClean="0"/>
              <a:t>Well-behaved</a:t>
            </a:r>
            <a:r>
              <a:rPr lang="en-US" noProof="0" dirty="0" smtClean="0"/>
              <a:t> LTS slices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noProof="0" dirty="0" smtClean="0"/>
              <a:t>Marked graph: too strict (no choice)</a:t>
            </a:r>
          </a:p>
          <a:p>
            <a:r>
              <a:rPr lang="en-US" sz="2800" noProof="0" dirty="0" smtClean="0"/>
              <a:t>Free choice: allows choice</a:t>
            </a:r>
          </a:p>
          <a:p>
            <a:pPr lvl="1"/>
            <a:r>
              <a:rPr lang="en-US" sz="2400" noProof="0" dirty="0" smtClean="0"/>
              <a:t>May still result in complicated models</a:t>
            </a:r>
          </a:p>
          <a:p>
            <a:endParaRPr lang="en-US" sz="2800" noProof="0" dirty="0"/>
          </a:p>
          <a:p>
            <a:r>
              <a:rPr lang="en-US" sz="2800" noProof="0" dirty="0" smtClean="0"/>
              <a:t>Our proposal: </a:t>
            </a:r>
            <a:r>
              <a:rPr lang="en-US" sz="2800" i="1" noProof="0" dirty="0" smtClean="0"/>
              <a:t>well-behaved</a:t>
            </a:r>
            <a:r>
              <a:rPr lang="en-US" sz="2800" noProof="0" dirty="0" smtClean="0"/>
              <a:t> LTS slices</a:t>
            </a:r>
          </a:p>
          <a:p>
            <a:pPr lvl="1"/>
            <a:r>
              <a:rPr lang="en-US" sz="2400" noProof="0" dirty="0" smtClean="0"/>
              <a:t>Satisfy all free choice properties</a:t>
            </a:r>
          </a:p>
          <a:p>
            <a:pPr lvl="1"/>
            <a:r>
              <a:rPr lang="en-US" sz="2400" noProof="0" dirty="0" smtClean="0"/>
              <a:t>Satisfy </a:t>
            </a:r>
            <a:r>
              <a:rPr lang="en-US" sz="2400" i="1" noProof="0" dirty="0" smtClean="0"/>
              <a:t>most</a:t>
            </a:r>
            <a:r>
              <a:rPr lang="en-US" sz="2400" noProof="0" dirty="0" smtClean="0"/>
              <a:t> marked graph restrictions</a:t>
            </a:r>
          </a:p>
          <a:p>
            <a:pPr lvl="2"/>
            <a:r>
              <a:rPr lang="en-US" sz="2000" noProof="0" dirty="0" smtClean="0"/>
              <a:t>Still allows choice</a:t>
            </a:r>
          </a:p>
          <a:p>
            <a:pPr lvl="1"/>
            <a:r>
              <a:rPr lang="en-US" sz="2400" noProof="0" dirty="0" smtClean="0"/>
              <a:t>Local-level properties</a:t>
            </a:r>
            <a:endParaRPr lang="en-US" sz="2400" i="1" noProof="0" dirty="0" smtClean="0"/>
          </a:p>
          <a:p>
            <a:endParaRPr lang="en-US" sz="2800" noProof="0" dirty="0" smtClean="0"/>
          </a:p>
          <a:p>
            <a:r>
              <a:rPr lang="en-US" sz="2800" noProof="0" dirty="0" smtClean="0"/>
              <a:t>We show how to model these properties as SAT</a:t>
            </a:r>
            <a:endParaRPr lang="en-US" sz="2800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80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83"/>
    </mc:Choice>
    <mc:Fallback xmlns="">
      <p:transition spd="slow" advTm="61883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33 Conector recto de flecha"/>
          <p:cNvCxnSpPr/>
          <p:nvPr/>
        </p:nvCxnSpPr>
        <p:spPr>
          <a:xfrm>
            <a:off x="3599893" y="2631494"/>
            <a:ext cx="99926" cy="40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endCxn id="36" idx="7"/>
          </p:cNvCxnSpPr>
          <p:nvPr/>
        </p:nvCxnSpPr>
        <p:spPr>
          <a:xfrm flipH="1">
            <a:off x="2960833" y="2631494"/>
            <a:ext cx="639059" cy="530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flipH="1">
            <a:off x="1388043" y="2759063"/>
            <a:ext cx="639059" cy="530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1896814" y="2205202"/>
            <a:ext cx="1548683" cy="4013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1148368" y="2844065"/>
            <a:ext cx="99926" cy="40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1896813" y="2205202"/>
            <a:ext cx="99926" cy="40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endCxn id="9" idx="7"/>
          </p:cNvCxnSpPr>
          <p:nvPr/>
        </p:nvCxnSpPr>
        <p:spPr>
          <a:xfrm flipH="1">
            <a:off x="1257753" y="2205202"/>
            <a:ext cx="639059" cy="530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SAT model</a:t>
            </a:r>
            <a:endParaRPr lang="en-U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15</a:t>
            </a:fld>
            <a:endParaRPr lang="es-ES"/>
          </a:p>
        </p:txBody>
      </p:sp>
      <p:sp>
        <p:nvSpPr>
          <p:cNvPr id="5" name="4 Conector"/>
          <p:cNvSpPr/>
          <p:nvPr/>
        </p:nvSpPr>
        <p:spPr>
          <a:xfrm>
            <a:off x="1743898" y="1363878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5 Conector recto de flecha"/>
          <p:cNvCxnSpPr>
            <a:endCxn id="5" idx="0"/>
          </p:cNvCxnSpPr>
          <p:nvPr/>
        </p:nvCxnSpPr>
        <p:spPr>
          <a:xfrm>
            <a:off x="1896812" y="980728"/>
            <a:ext cx="0" cy="383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896812" y="1669652"/>
            <a:ext cx="0" cy="383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7 Conector"/>
          <p:cNvSpPr/>
          <p:nvPr/>
        </p:nvSpPr>
        <p:spPr>
          <a:xfrm>
            <a:off x="1743898" y="2053893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8 Conector"/>
          <p:cNvSpPr/>
          <p:nvPr/>
        </p:nvSpPr>
        <p:spPr>
          <a:xfrm>
            <a:off x="996712" y="2691178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9 Conector"/>
          <p:cNvSpPr/>
          <p:nvPr/>
        </p:nvSpPr>
        <p:spPr>
          <a:xfrm>
            <a:off x="1882352" y="2600908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10 Conector"/>
          <p:cNvSpPr/>
          <p:nvPr/>
        </p:nvSpPr>
        <p:spPr>
          <a:xfrm>
            <a:off x="3444984" y="2491885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21 Conector"/>
          <p:cNvSpPr/>
          <p:nvPr/>
        </p:nvSpPr>
        <p:spPr>
          <a:xfrm>
            <a:off x="1121381" y="3251673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896812" y="162880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320748" y="2231576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1968820" y="2276872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1500768" y="2735632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198331" y="2863203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2447764" y="20875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3091123" y="3185355"/>
            <a:ext cx="639059" cy="530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2851448" y="3270357"/>
            <a:ext cx="99926" cy="40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35 Conector"/>
          <p:cNvSpPr/>
          <p:nvPr/>
        </p:nvSpPr>
        <p:spPr>
          <a:xfrm>
            <a:off x="2699792" y="3117470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36 Conector"/>
          <p:cNvSpPr/>
          <p:nvPr/>
        </p:nvSpPr>
        <p:spPr>
          <a:xfrm>
            <a:off x="3585432" y="3027200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37 Conector"/>
          <p:cNvSpPr/>
          <p:nvPr/>
        </p:nvSpPr>
        <p:spPr>
          <a:xfrm>
            <a:off x="2824461" y="3677965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3023828" y="2657868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671900" y="2703164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1" name="40 CuadroTexto"/>
          <p:cNvSpPr txBox="1"/>
          <p:nvPr/>
        </p:nvSpPr>
        <p:spPr>
          <a:xfrm>
            <a:off x="3203848" y="3161924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2" name="41 CuadroTexto"/>
          <p:cNvSpPr txBox="1"/>
          <p:nvPr/>
        </p:nvSpPr>
        <p:spPr>
          <a:xfrm>
            <a:off x="2901411" y="3289495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43" name="42 Conector recto de flecha"/>
          <p:cNvCxnSpPr/>
          <p:nvPr/>
        </p:nvCxnSpPr>
        <p:spPr>
          <a:xfrm>
            <a:off x="1274295" y="3561133"/>
            <a:ext cx="0" cy="383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43 Conector"/>
          <p:cNvSpPr/>
          <p:nvPr/>
        </p:nvSpPr>
        <p:spPr>
          <a:xfrm>
            <a:off x="1121381" y="3945374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1274295" y="3520281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46" name="45 Conector recto de flecha"/>
          <p:cNvCxnSpPr/>
          <p:nvPr/>
        </p:nvCxnSpPr>
        <p:spPr>
          <a:xfrm>
            <a:off x="2977652" y="3999125"/>
            <a:ext cx="0" cy="383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46 Conector"/>
          <p:cNvSpPr/>
          <p:nvPr/>
        </p:nvSpPr>
        <p:spPr>
          <a:xfrm>
            <a:off x="2824738" y="4383366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47 CuadroTexto"/>
          <p:cNvSpPr txBox="1"/>
          <p:nvPr/>
        </p:nvSpPr>
        <p:spPr>
          <a:xfrm>
            <a:off x="2977652" y="3958273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9" name="48 CuadroTexto"/>
          <p:cNvSpPr txBox="1"/>
          <p:nvPr/>
        </p:nvSpPr>
        <p:spPr>
          <a:xfrm>
            <a:off x="6228184" y="937341"/>
            <a:ext cx="12522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r>
              <a:rPr lang="en-US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 b c 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c b 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d b c 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49 Rectángulo"/>
              <p:cNvSpPr/>
              <p:nvPr/>
            </p:nvSpPr>
            <p:spPr>
              <a:xfrm>
                <a:off x="395537" y="4761148"/>
                <a:ext cx="8316924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/>
                  <a:t>One </a:t>
                </a:r>
                <a:r>
                  <a:rPr lang="en-US" sz="2400" dirty="0" smtClean="0"/>
                  <a:t>Boolean </a:t>
                </a:r>
                <a:r>
                  <a:rPr lang="en-US" sz="2400" dirty="0"/>
                  <a:t>variable per LTS </a:t>
                </a:r>
                <a:r>
                  <a:rPr lang="en-US" sz="2400" dirty="0" smtClean="0"/>
                  <a:t>transition</a:t>
                </a:r>
                <a:endParaRPr lang="en-US" sz="2400" dirty="0"/>
              </a:p>
              <a:p>
                <a:pPr marL="8001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4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4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is true if corresponding arc </a:t>
                </a:r>
                <a:r>
                  <a:rPr lang="en-US" sz="2000" dirty="0" smtClean="0"/>
                  <a:t>is selected in slice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 smtClean="0"/>
                  <a:t>Every </a:t>
                </a:r>
                <a:r>
                  <a:rPr lang="en-US" sz="2400" i="1" dirty="0" smtClean="0"/>
                  <a:t>valid</a:t>
                </a:r>
                <a:r>
                  <a:rPr lang="en-US" sz="2400" dirty="0" smtClean="0"/>
                  <a:t> assignment forms an LTS slice (subset)</a:t>
                </a:r>
              </a:p>
              <a:p>
                <a:pPr marL="800100" lvl="1" indent="-342900">
                  <a:buFont typeface="Arial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50" name="4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7" y="4761148"/>
                <a:ext cx="8316924" cy="1446550"/>
              </a:xfrm>
              <a:prstGeom prst="rect">
                <a:avLst/>
              </a:prstGeom>
              <a:blipFill rotWithShape="1">
                <a:blip r:embed="rId3"/>
                <a:stretch>
                  <a:fillRect l="-1026" t="-33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50 CuadroTexto"/>
              <p:cNvSpPr txBox="1"/>
              <p:nvPr/>
            </p:nvSpPr>
            <p:spPr>
              <a:xfrm>
                <a:off x="2051720" y="1644189"/>
                <a:ext cx="7819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1" name="5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644189"/>
                <a:ext cx="78194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51 CuadroTexto"/>
              <p:cNvSpPr txBox="1"/>
              <p:nvPr/>
            </p:nvSpPr>
            <p:spPr>
              <a:xfrm>
                <a:off x="1013002" y="2082334"/>
                <a:ext cx="7866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2" name="5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002" y="2082334"/>
                <a:ext cx="78669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53 CuadroTexto"/>
              <p:cNvSpPr txBox="1"/>
              <p:nvPr/>
            </p:nvSpPr>
            <p:spPr>
              <a:xfrm>
                <a:off x="2601924" y="2082334"/>
                <a:ext cx="7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7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4" name="5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924" y="2082334"/>
                <a:ext cx="78668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2061864" y="2370366"/>
                <a:ext cx="7819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864" y="2370366"/>
                <a:ext cx="78194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55 CuadroTexto"/>
              <p:cNvSpPr txBox="1"/>
              <p:nvPr/>
            </p:nvSpPr>
            <p:spPr>
              <a:xfrm>
                <a:off x="426299" y="2948793"/>
                <a:ext cx="7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6" name="5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99" y="2948793"/>
                <a:ext cx="786689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56 CuadroTexto"/>
              <p:cNvSpPr txBox="1"/>
              <p:nvPr/>
            </p:nvSpPr>
            <p:spPr>
              <a:xfrm>
                <a:off x="1568691" y="2948793"/>
                <a:ext cx="7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7" name="5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691" y="2948793"/>
                <a:ext cx="786689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57 CuadroTexto"/>
              <p:cNvSpPr txBox="1"/>
              <p:nvPr/>
            </p:nvSpPr>
            <p:spPr>
              <a:xfrm>
                <a:off x="1403648" y="3558498"/>
                <a:ext cx="7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6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8" name="5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558498"/>
                <a:ext cx="78668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61 CuadroTexto"/>
              <p:cNvSpPr txBox="1"/>
              <p:nvPr/>
            </p:nvSpPr>
            <p:spPr>
              <a:xfrm>
                <a:off x="2584030" y="2533887"/>
                <a:ext cx="7866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8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2" name="6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030" y="2533887"/>
                <a:ext cx="78669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62 CuadroTexto"/>
              <p:cNvSpPr txBox="1"/>
              <p:nvPr/>
            </p:nvSpPr>
            <p:spPr>
              <a:xfrm>
                <a:off x="3779912" y="2723873"/>
                <a:ext cx="7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9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3" name="6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723873"/>
                <a:ext cx="786689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63 CuadroTexto"/>
              <p:cNvSpPr txBox="1"/>
              <p:nvPr/>
            </p:nvSpPr>
            <p:spPr>
              <a:xfrm>
                <a:off x="2111316" y="3361979"/>
                <a:ext cx="8685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4" name="6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316" y="3361979"/>
                <a:ext cx="868507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64 CuadroTexto"/>
              <p:cNvSpPr txBox="1"/>
              <p:nvPr/>
            </p:nvSpPr>
            <p:spPr>
              <a:xfrm>
                <a:off x="3307449" y="3378478"/>
                <a:ext cx="8685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11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5" name="6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449" y="3378478"/>
                <a:ext cx="868507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65 CuadroTexto"/>
              <p:cNvSpPr txBox="1"/>
              <p:nvPr/>
            </p:nvSpPr>
            <p:spPr>
              <a:xfrm>
                <a:off x="3095836" y="3954542"/>
                <a:ext cx="8685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12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6" name="6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836" y="3954542"/>
                <a:ext cx="868507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66 CuadroTexto"/>
              <p:cNvSpPr txBox="1"/>
              <p:nvPr/>
            </p:nvSpPr>
            <p:spPr>
              <a:xfrm>
                <a:off x="2051720" y="1650286"/>
                <a:ext cx="7819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7" name="6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650286"/>
                <a:ext cx="781944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67 CuadroTexto"/>
              <p:cNvSpPr txBox="1"/>
              <p:nvPr/>
            </p:nvSpPr>
            <p:spPr>
              <a:xfrm>
                <a:off x="1017748" y="2082334"/>
                <a:ext cx="7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8" name="6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748" y="2082334"/>
                <a:ext cx="786689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68 CuadroTexto"/>
              <p:cNvSpPr txBox="1"/>
              <p:nvPr/>
            </p:nvSpPr>
            <p:spPr>
              <a:xfrm>
                <a:off x="420290" y="2946430"/>
                <a:ext cx="7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9" name="6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90" y="2946430"/>
                <a:ext cx="786689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69 CuadroTexto"/>
              <p:cNvSpPr txBox="1"/>
              <p:nvPr/>
            </p:nvSpPr>
            <p:spPr>
              <a:xfrm>
                <a:off x="1406347" y="3558498"/>
                <a:ext cx="7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6</m:t>
                          </m:r>
                        </m:sub>
                      </m:sSub>
                      <m:r>
                        <a:rPr lang="es-ES_tradnl" sz="16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70" name="6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347" y="3558498"/>
                <a:ext cx="786689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3139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34"/>
    </mc:Choice>
    <mc:Fallback xmlns="">
      <p:transition spd="slow" advTm="748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4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2" dur="indefinite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5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6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9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34" dur="indefinite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36" dur="indefinite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1" grpId="1"/>
      <p:bldP spid="52" grpId="0"/>
      <p:bldP spid="52" grpId="1"/>
      <p:bldP spid="54" grpId="0"/>
      <p:bldP spid="55" grpId="0"/>
      <p:bldP spid="56" grpId="0"/>
      <p:bldP spid="56" grpId="1"/>
      <p:bldP spid="57" grpId="0"/>
      <p:bldP spid="58" grpId="0"/>
      <p:bldP spid="58" grpId="1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33 Conector recto de flecha"/>
          <p:cNvCxnSpPr/>
          <p:nvPr/>
        </p:nvCxnSpPr>
        <p:spPr>
          <a:xfrm>
            <a:off x="3599893" y="4467698"/>
            <a:ext cx="99926" cy="40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endCxn id="36" idx="7"/>
          </p:cNvCxnSpPr>
          <p:nvPr/>
        </p:nvCxnSpPr>
        <p:spPr>
          <a:xfrm flipH="1">
            <a:off x="2960833" y="4467698"/>
            <a:ext cx="639059" cy="530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flipH="1">
            <a:off x="1388043" y="4595267"/>
            <a:ext cx="639059" cy="530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1896814" y="4041406"/>
            <a:ext cx="1548683" cy="4013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1148368" y="4680269"/>
            <a:ext cx="99926" cy="40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1896813" y="4041406"/>
            <a:ext cx="99926" cy="40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endCxn id="9" idx="7"/>
          </p:cNvCxnSpPr>
          <p:nvPr/>
        </p:nvCxnSpPr>
        <p:spPr>
          <a:xfrm flipH="1">
            <a:off x="1257753" y="4041406"/>
            <a:ext cx="639059" cy="530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Example: forward persistency</a:t>
            </a:r>
            <a:endParaRPr lang="en-U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16</a:t>
            </a:fld>
            <a:endParaRPr lang="es-ES"/>
          </a:p>
        </p:txBody>
      </p:sp>
      <p:sp>
        <p:nvSpPr>
          <p:cNvPr id="5" name="4 Conector"/>
          <p:cNvSpPr/>
          <p:nvPr/>
        </p:nvSpPr>
        <p:spPr>
          <a:xfrm>
            <a:off x="1743898" y="3200082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5 Conector recto de flecha"/>
          <p:cNvCxnSpPr>
            <a:endCxn id="5" idx="0"/>
          </p:cNvCxnSpPr>
          <p:nvPr/>
        </p:nvCxnSpPr>
        <p:spPr>
          <a:xfrm>
            <a:off x="1896812" y="2816932"/>
            <a:ext cx="0" cy="383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896812" y="3505856"/>
            <a:ext cx="0" cy="383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7 Conector"/>
          <p:cNvSpPr/>
          <p:nvPr/>
        </p:nvSpPr>
        <p:spPr>
          <a:xfrm>
            <a:off x="1743898" y="3890097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8 Conector"/>
          <p:cNvSpPr/>
          <p:nvPr/>
        </p:nvSpPr>
        <p:spPr>
          <a:xfrm>
            <a:off x="996712" y="4527382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9 Conector"/>
          <p:cNvSpPr/>
          <p:nvPr/>
        </p:nvSpPr>
        <p:spPr>
          <a:xfrm>
            <a:off x="1882352" y="4437112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10 Conector"/>
          <p:cNvSpPr/>
          <p:nvPr/>
        </p:nvSpPr>
        <p:spPr>
          <a:xfrm>
            <a:off x="3444984" y="4328089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21 Conector"/>
          <p:cNvSpPr/>
          <p:nvPr/>
        </p:nvSpPr>
        <p:spPr>
          <a:xfrm>
            <a:off x="1121381" y="5087877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896812" y="3465004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320748" y="406778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1968820" y="4113076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1500768" y="4571836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198331" y="4699407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2447764" y="3923764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3091123" y="5021559"/>
            <a:ext cx="639059" cy="530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2851448" y="5106561"/>
            <a:ext cx="99926" cy="40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35 Conector"/>
          <p:cNvSpPr/>
          <p:nvPr/>
        </p:nvSpPr>
        <p:spPr>
          <a:xfrm>
            <a:off x="2699792" y="4953674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36 Conector"/>
          <p:cNvSpPr/>
          <p:nvPr/>
        </p:nvSpPr>
        <p:spPr>
          <a:xfrm>
            <a:off x="3585432" y="4863404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37 Conector"/>
          <p:cNvSpPr/>
          <p:nvPr/>
        </p:nvSpPr>
        <p:spPr>
          <a:xfrm>
            <a:off x="2824461" y="5514169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3023828" y="4494072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671900" y="4539368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1" name="40 CuadroTexto"/>
          <p:cNvSpPr txBox="1"/>
          <p:nvPr/>
        </p:nvSpPr>
        <p:spPr>
          <a:xfrm>
            <a:off x="3203848" y="4998128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2" name="41 CuadroTexto"/>
          <p:cNvSpPr txBox="1"/>
          <p:nvPr/>
        </p:nvSpPr>
        <p:spPr>
          <a:xfrm>
            <a:off x="2901411" y="5125699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43" name="42 Conector recto de flecha"/>
          <p:cNvCxnSpPr/>
          <p:nvPr/>
        </p:nvCxnSpPr>
        <p:spPr>
          <a:xfrm>
            <a:off x="1274295" y="5397337"/>
            <a:ext cx="0" cy="383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43 Conector"/>
          <p:cNvSpPr/>
          <p:nvPr/>
        </p:nvSpPr>
        <p:spPr>
          <a:xfrm>
            <a:off x="1121381" y="5781578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1274295" y="5356485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46" name="45 Conector recto de flecha"/>
          <p:cNvCxnSpPr/>
          <p:nvPr/>
        </p:nvCxnSpPr>
        <p:spPr>
          <a:xfrm>
            <a:off x="2977652" y="5835329"/>
            <a:ext cx="0" cy="383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46 Conector"/>
          <p:cNvSpPr/>
          <p:nvPr/>
        </p:nvSpPr>
        <p:spPr>
          <a:xfrm>
            <a:off x="2824738" y="6219570"/>
            <a:ext cx="305828" cy="30577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47 CuadroTexto"/>
          <p:cNvSpPr txBox="1"/>
          <p:nvPr/>
        </p:nvSpPr>
        <p:spPr>
          <a:xfrm>
            <a:off x="2977652" y="5794477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9" name="48 CuadroTexto"/>
          <p:cNvSpPr txBox="1"/>
          <p:nvPr/>
        </p:nvSpPr>
        <p:spPr>
          <a:xfrm>
            <a:off x="5364088" y="2773545"/>
            <a:ext cx="12522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r>
              <a:rPr lang="en-US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 b c 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c b 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d b c 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49 Rectángulo"/>
              <p:cNvSpPr/>
              <p:nvPr/>
            </p:nvSpPr>
            <p:spPr>
              <a:xfrm>
                <a:off x="395537" y="980728"/>
                <a:ext cx="4644515" cy="1877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pitchFamily="34" charset="0"/>
                  <a:buChar char="•"/>
                </a:pPr>
                <a:r>
                  <a:rPr lang="en-US" sz="2400" dirty="0"/>
                  <a:t>Forward </a:t>
                </a:r>
                <a:r>
                  <a:rPr lang="en-US" sz="2400" dirty="0" smtClean="0"/>
                  <a:t>persistency:</a:t>
                </a:r>
                <a:endParaRPr lang="en-US" sz="2400" dirty="0"/>
              </a:p>
              <a:p>
                <a:pPr marL="800100" lvl="1" indent="-342900">
                  <a:buFont typeface="Arial" pitchFamily="34" charset="0"/>
                  <a:buChar char="•"/>
                </a:pPr>
                <a:r>
                  <a:rPr lang="en-US" sz="2400" dirty="0"/>
                  <a:t>If 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a and b </a:t>
                </a:r>
                <a:r>
                  <a:rPr lang="en-US" sz="2400" dirty="0"/>
                  <a:t>exist in a LTS slice, then </a:t>
                </a:r>
                <a:r>
                  <a:rPr lang="en-US" sz="2400" dirty="0">
                    <a:solidFill>
                      <a:schemeClr val="accent2">
                        <a:lumMod val="75000"/>
                      </a:schemeClr>
                    </a:solidFill>
                  </a:rPr>
                  <a:t>a and b </a:t>
                </a:r>
                <a:r>
                  <a:rPr lang="en-US" sz="2400" dirty="0"/>
                  <a:t>must exist too</a:t>
                </a:r>
                <a:r>
                  <a:rPr lang="en-US" sz="2400" dirty="0" smtClean="0"/>
                  <a:t>.</a:t>
                </a:r>
              </a:p>
              <a:p>
                <a:pPr marL="8001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∧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  → 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∧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800100" lvl="1" indent="-342900">
                  <a:buFont typeface="Arial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50" name="4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7" y="980728"/>
                <a:ext cx="4644515" cy="1877437"/>
              </a:xfrm>
              <a:prstGeom prst="rect">
                <a:avLst/>
              </a:prstGeom>
              <a:blipFill rotWithShape="1">
                <a:blip r:embed="rId3"/>
                <a:stretch>
                  <a:fillRect l="-1837" t="-2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50 CuadroTexto"/>
              <p:cNvSpPr txBox="1"/>
              <p:nvPr/>
            </p:nvSpPr>
            <p:spPr>
              <a:xfrm>
                <a:off x="2051720" y="3480393"/>
                <a:ext cx="4002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1" name="5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480393"/>
                <a:ext cx="400238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51 CuadroTexto"/>
              <p:cNvSpPr txBox="1"/>
              <p:nvPr/>
            </p:nvSpPr>
            <p:spPr>
              <a:xfrm>
                <a:off x="1106677" y="3918538"/>
                <a:ext cx="404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2" name="5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677" y="3918538"/>
                <a:ext cx="40498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2061864" y="4206570"/>
                <a:ext cx="404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864" y="4206570"/>
                <a:ext cx="404983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55 CuadroTexto"/>
              <p:cNvSpPr txBox="1"/>
              <p:nvPr/>
            </p:nvSpPr>
            <p:spPr>
              <a:xfrm>
                <a:off x="827584" y="4784997"/>
                <a:ext cx="404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6" name="5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784997"/>
                <a:ext cx="404983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56 CuadroTexto"/>
              <p:cNvSpPr txBox="1"/>
              <p:nvPr/>
            </p:nvSpPr>
            <p:spPr>
              <a:xfrm>
                <a:off x="1568691" y="4784997"/>
                <a:ext cx="404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7" name="5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691" y="4784997"/>
                <a:ext cx="40498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57 CuadroTexto"/>
              <p:cNvSpPr txBox="1"/>
              <p:nvPr/>
            </p:nvSpPr>
            <p:spPr>
              <a:xfrm>
                <a:off x="1403648" y="5394702"/>
                <a:ext cx="404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8" name="5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94702"/>
                <a:ext cx="404983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61 CuadroTexto"/>
              <p:cNvSpPr txBox="1"/>
              <p:nvPr/>
            </p:nvSpPr>
            <p:spPr>
              <a:xfrm>
                <a:off x="2798865" y="4370091"/>
                <a:ext cx="404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2" name="6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865" y="4370091"/>
                <a:ext cx="404983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62 CuadroTexto"/>
              <p:cNvSpPr txBox="1"/>
              <p:nvPr/>
            </p:nvSpPr>
            <p:spPr>
              <a:xfrm>
                <a:off x="3779912" y="4560077"/>
                <a:ext cx="4017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3" name="6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560077"/>
                <a:ext cx="40177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63 CuadroTexto"/>
              <p:cNvSpPr txBox="1"/>
              <p:nvPr/>
            </p:nvSpPr>
            <p:spPr>
              <a:xfrm>
                <a:off x="2501024" y="5198183"/>
                <a:ext cx="4868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4" name="6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024" y="5198183"/>
                <a:ext cx="4868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64 CuadroTexto"/>
              <p:cNvSpPr txBox="1"/>
              <p:nvPr/>
            </p:nvSpPr>
            <p:spPr>
              <a:xfrm>
                <a:off x="3307449" y="5214682"/>
                <a:ext cx="4868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5" name="6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449" y="5214682"/>
                <a:ext cx="4868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65 CuadroTexto"/>
              <p:cNvSpPr txBox="1"/>
              <p:nvPr/>
            </p:nvSpPr>
            <p:spPr>
              <a:xfrm>
                <a:off x="3095836" y="5790746"/>
                <a:ext cx="4868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6" name="6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836" y="5790746"/>
                <a:ext cx="4868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2 Grupo"/>
          <p:cNvGrpSpPr/>
          <p:nvPr/>
        </p:nvGrpSpPr>
        <p:grpSpPr>
          <a:xfrm>
            <a:off x="6451829" y="728700"/>
            <a:ext cx="1868132" cy="1980220"/>
            <a:chOff x="6451829" y="597578"/>
            <a:chExt cx="1868132" cy="1980220"/>
          </a:xfrm>
        </p:grpSpPr>
        <p:cxnSp>
          <p:nvCxnSpPr>
            <p:cNvPr id="59" name="58 Conector recto de flecha"/>
            <p:cNvCxnSpPr/>
            <p:nvPr/>
          </p:nvCxnSpPr>
          <p:spPr>
            <a:xfrm>
              <a:off x="6595048" y="1925478"/>
              <a:ext cx="825263" cy="4368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59 Conector recto de flecha"/>
            <p:cNvCxnSpPr/>
            <p:nvPr/>
          </p:nvCxnSpPr>
          <p:spPr>
            <a:xfrm flipH="1">
              <a:off x="7633053" y="1624535"/>
              <a:ext cx="526643" cy="66748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60 Conector recto de flecha"/>
            <p:cNvCxnSpPr/>
            <p:nvPr/>
          </p:nvCxnSpPr>
          <p:spPr>
            <a:xfrm flipH="1">
              <a:off x="6691400" y="1132720"/>
              <a:ext cx="526643" cy="66748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 de flecha"/>
            <p:cNvCxnSpPr/>
            <p:nvPr/>
          </p:nvCxnSpPr>
          <p:spPr>
            <a:xfrm>
              <a:off x="7209949" y="1132720"/>
              <a:ext cx="825263" cy="4368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Conector"/>
            <p:cNvSpPr/>
            <p:nvPr/>
          </p:nvSpPr>
          <p:spPr>
            <a:xfrm>
              <a:off x="7056276" y="980728"/>
              <a:ext cx="305828" cy="305774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72 Conector"/>
            <p:cNvSpPr/>
            <p:nvPr/>
          </p:nvSpPr>
          <p:spPr>
            <a:xfrm>
              <a:off x="8014133" y="1479266"/>
              <a:ext cx="305828" cy="305774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7421978" y="1036446"/>
              <a:ext cx="3939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accent1"/>
                  </a:solidFill>
                </a:rPr>
                <a:t>b</a:t>
              </a:r>
              <a:endParaRPr lang="en-US" sz="1400" dirty="0">
                <a:solidFill>
                  <a:schemeClr val="accent1"/>
                </a:solidFill>
              </a:endParaRPr>
            </a:p>
          </p:txBody>
        </p:sp>
        <p:sp>
          <p:nvSpPr>
            <p:cNvPr id="75" name="74 Conector"/>
            <p:cNvSpPr/>
            <p:nvPr/>
          </p:nvSpPr>
          <p:spPr>
            <a:xfrm>
              <a:off x="6451829" y="1785040"/>
              <a:ext cx="305830" cy="305776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6807793" y="1101634"/>
              <a:ext cx="3167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accent1"/>
                  </a:solidFill>
                </a:rPr>
                <a:t>a</a:t>
              </a:r>
              <a:endParaRPr lang="en-US" sz="1400" dirty="0">
                <a:solidFill>
                  <a:schemeClr val="accent1"/>
                </a:solidFill>
              </a:endParaRPr>
            </a:p>
          </p:txBody>
        </p:sp>
        <p:sp>
          <p:nvSpPr>
            <p:cNvPr id="77" name="76 Conector"/>
            <p:cNvSpPr/>
            <p:nvPr/>
          </p:nvSpPr>
          <p:spPr>
            <a:xfrm>
              <a:off x="7399231" y="2272024"/>
              <a:ext cx="305828" cy="305774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6894631" y="1821714"/>
              <a:ext cx="2371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endParaRPr lang="en-US" sz="1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7743897" y="1585945"/>
              <a:ext cx="324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endParaRPr lang="en-US" sz="1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80" name="79 Conector recto de flecha"/>
            <p:cNvCxnSpPr>
              <a:endCxn id="72" idx="0"/>
            </p:cNvCxnSpPr>
            <p:nvPr/>
          </p:nvCxnSpPr>
          <p:spPr>
            <a:xfrm>
              <a:off x="7209190" y="597578"/>
              <a:ext cx="0" cy="3831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80 CuadroTexto"/>
                <p:cNvSpPr txBox="1"/>
                <p:nvPr/>
              </p:nvSpPr>
              <p:spPr>
                <a:xfrm>
                  <a:off x="6454353" y="1255522"/>
                  <a:ext cx="42755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81" name="8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4353" y="1255522"/>
                  <a:ext cx="427553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81 CuadroTexto"/>
                <p:cNvSpPr txBox="1"/>
                <p:nvPr/>
              </p:nvSpPr>
              <p:spPr>
                <a:xfrm>
                  <a:off x="7854156" y="1906150"/>
                  <a:ext cx="4328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82" name="8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4156" y="1906150"/>
                  <a:ext cx="432875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82 CuadroTexto"/>
                <p:cNvSpPr txBox="1"/>
                <p:nvPr/>
              </p:nvSpPr>
              <p:spPr>
                <a:xfrm>
                  <a:off x="7705059" y="1025035"/>
                  <a:ext cx="4328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83" name="8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05059" y="1025035"/>
                  <a:ext cx="432875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83 CuadroTexto"/>
                <p:cNvSpPr txBox="1"/>
                <p:nvPr/>
              </p:nvSpPr>
              <p:spPr>
                <a:xfrm>
                  <a:off x="6696770" y="2143891"/>
                  <a:ext cx="4328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s-ES_tradnl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84" name="83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6770" y="2143891"/>
                  <a:ext cx="432875" cy="369332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84 CuadroTexto"/>
              <p:cNvSpPr txBox="1"/>
              <p:nvPr/>
            </p:nvSpPr>
            <p:spPr>
              <a:xfrm>
                <a:off x="2601924" y="3810526"/>
                <a:ext cx="404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s-ES_tradnl" sz="16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85" name="8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924" y="3810526"/>
                <a:ext cx="404983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5364088" y="4365104"/>
                <a:ext cx="223445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SAT constraints</a:t>
                </a:r>
                <a:r>
                  <a:rPr lang="en-US" dirty="0" smtClean="0"/>
                  <a:t>: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s-ES_tradnl" b="0" i="1" smtClean="0">
                        <a:solidFill>
                          <a:schemeClr val="tx2"/>
                        </a:solidFill>
                        <a:latin typeface="Cambria Math"/>
                      </a:rPr>
                      <m:t>∧</m:t>
                    </m:r>
                    <m:sSub>
                      <m:sSubPr>
                        <m:ctrlP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s-ES_tradnl" b="0" i="1" smtClean="0">
                        <a:solidFill>
                          <a:schemeClr val="tx2"/>
                        </a:solidFill>
                        <a:latin typeface="Cambria Math"/>
                      </a:rPr>
                      <m:t>→</m:t>
                    </m:r>
                    <m:sSub>
                      <m:sSubPr>
                        <m:ctrlP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s-ES_tradnl" b="0" i="1" smtClean="0">
                        <a:solidFill>
                          <a:schemeClr val="tx2"/>
                        </a:solidFill>
                        <a:latin typeface="Cambria Math"/>
                      </a:rPr>
                      <m:t>∧</m:t>
                    </m:r>
                    <m:sSub>
                      <m:sSubPr>
                        <m:ctrlP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endParaRPr lang="es-ES_tradnl" b="0" dirty="0" smtClean="0">
                  <a:solidFill>
                    <a:schemeClr val="tx2"/>
                  </a:solidFill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8</m:t>
                        </m:r>
                      </m:sub>
                    </m:sSub>
                    <m:r>
                      <a:rPr lang="es-ES_tradnl" b="0" i="1" smtClean="0">
                        <a:solidFill>
                          <a:schemeClr val="tx2"/>
                        </a:solidFill>
                        <a:latin typeface="Cambria Math"/>
                      </a:rPr>
                      <m:t>∧</m:t>
                    </m:r>
                    <m:sSub>
                      <m:sSubPr>
                        <m:ctrlP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  <m:r>
                      <a:rPr lang="es-ES_tradnl" b="0" i="1" smtClean="0">
                        <a:solidFill>
                          <a:schemeClr val="tx2"/>
                        </a:solidFill>
                        <a:latin typeface="Cambria Math"/>
                      </a:rPr>
                      <m:t>→</m:t>
                    </m:r>
                    <m:sSub>
                      <m:sSubPr>
                        <m:ctrlP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s-ES_tradnl" b="0" i="1" smtClean="0">
                        <a:solidFill>
                          <a:schemeClr val="tx2"/>
                        </a:solidFill>
                        <a:latin typeface="Cambria Math"/>
                      </a:rPr>
                      <m:t>∧</m:t>
                    </m:r>
                    <m:sSub>
                      <m:sSubPr>
                        <m:ctrlP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11</m:t>
                        </m:r>
                      </m:sub>
                    </m:sSub>
                  </m:oMath>
                </a14:m>
                <a:endParaRPr lang="es-ES_tradnl" b="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ES_tradnl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¬</m:t>
                    </m:r>
                    <m:sSub>
                      <m:sSubPr>
                        <m:ctrlPr>
                          <a:rPr lang="es-ES_tradnl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s-ES_tradnl" b="0" i="1" smtClean="0">
                        <a:solidFill>
                          <a:schemeClr val="accent2"/>
                        </a:solidFill>
                        <a:latin typeface="Cambria Math"/>
                      </a:rPr>
                      <m:t>∨</m:t>
                    </m:r>
                    <m:sSub>
                      <m:sSubPr>
                        <m:ctrlPr>
                          <a:rPr lang="es-ES_tradnl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s-ES_tradnl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ES_tradnl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7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365104"/>
                <a:ext cx="2234458" cy="1200329"/>
              </a:xfrm>
              <a:prstGeom prst="rect">
                <a:avLst/>
              </a:prstGeom>
              <a:blipFill rotWithShape="1">
                <a:blip r:embed="rId20"/>
                <a:stretch>
                  <a:fillRect l="-2459" t="-2538" b="-5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6802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623"/>
    </mc:Choice>
    <mc:Fallback xmlns="">
      <p:transition spd="slow" advTm="1186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3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4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9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0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2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3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5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6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9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1" dur="indefinite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2" dur="indefinite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6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27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9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30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2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33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36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8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9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2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4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5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1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3" dur="indefinite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4" dur="indefinite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6" dur="indefinite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7" dur="indefinite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9" dur="indefinite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60" dur="indefinite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22" grpId="0" animBg="1"/>
      <p:bldP spid="26" grpId="0"/>
      <p:bldP spid="27" grpId="0"/>
      <p:bldP spid="28" grpId="0"/>
      <p:bldP spid="29" grpId="0"/>
      <p:bldP spid="30" grpId="0"/>
      <p:bldP spid="31" grpId="0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4" grpId="0" animBg="1"/>
      <p:bldP spid="45" grpId="0"/>
      <p:bldP spid="47" grpId="0" animBg="1"/>
      <p:bldP spid="48" grpId="0"/>
      <p:bldP spid="49" grpId="0"/>
      <p:bldP spid="51" grpId="0"/>
      <p:bldP spid="52" grpId="0"/>
      <p:bldP spid="55" grpId="0"/>
      <p:bldP spid="56" grpId="0"/>
      <p:bldP spid="57" grpId="0"/>
      <p:bldP spid="58" grpId="0"/>
      <p:bldP spid="62" grpId="0"/>
      <p:bldP spid="63" grpId="0"/>
      <p:bldP spid="64" grpId="0"/>
      <p:bldP spid="65" grpId="0"/>
      <p:bldP spid="66" grpId="0"/>
      <p:bldP spid="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forward persistency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17</a:t>
            </a:fld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929093"/>
            <a:ext cx="2016224" cy="249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9" name="128 CuadroTexto"/>
          <p:cNvSpPr txBox="1"/>
          <p:nvPr/>
        </p:nvSpPr>
        <p:spPr>
          <a:xfrm>
            <a:off x="3038642" y="1721181"/>
            <a:ext cx="12522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b c 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c b 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d b c e</a:t>
            </a:r>
          </a:p>
        </p:txBody>
      </p:sp>
      <p:pic>
        <p:nvPicPr>
          <p:cNvPr id="13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39778"/>
            <a:ext cx="809514" cy="203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" name="2048 Flecha derecha"/>
          <p:cNvSpPr/>
          <p:nvPr/>
        </p:nvSpPr>
        <p:spPr>
          <a:xfrm rot="7415333">
            <a:off x="1079882" y="3560095"/>
            <a:ext cx="576064" cy="39604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132 Flecha derecha"/>
          <p:cNvSpPr/>
          <p:nvPr/>
        </p:nvSpPr>
        <p:spPr>
          <a:xfrm rot="3492544">
            <a:off x="2011734" y="3560020"/>
            <a:ext cx="576064" cy="39604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239778"/>
            <a:ext cx="1114109" cy="20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5" name="134 CuadroTexto"/>
          <p:cNvSpPr txBox="1"/>
          <p:nvPr/>
        </p:nvSpPr>
        <p:spPr>
          <a:xfrm>
            <a:off x="1292910" y="4853022"/>
            <a:ext cx="1007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 b c 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 c b e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494061" y="4998658"/>
            <a:ext cx="11608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 d b c e</a:t>
            </a:r>
          </a:p>
        </p:txBody>
      </p:sp>
      <p:pic>
        <p:nvPicPr>
          <p:cNvPr id="2051" name="205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122" y="1448780"/>
            <a:ext cx="2592254" cy="1944639"/>
          </a:xfrm>
          <a:prstGeom prst="rect">
            <a:avLst/>
          </a:prstGeom>
        </p:spPr>
      </p:pic>
      <p:pic>
        <p:nvPicPr>
          <p:cNvPr id="2052" name="2051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356" y="4263474"/>
            <a:ext cx="1050095" cy="1692188"/>
          </a:xfrm>
          <a:prstGeom prst="rect">
            <a:avLst/>
          </a:prstGeom>
        </p:spPr>
      </p:pic>
      <p:pic>
        <p:nvPicPr>
          <p:cNvPr id="2053" name="2052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268" y="3834540"/>
            <a:ext cx="516058" cy="2550057"/>
          </a:xfrm>
          <a:prstGeom prst="rect">
            <a:avLst/>
          </a:prstGeom>
        </p:spPr>
      </p:pic>
      <p:sp>
        <p:nvSpPr>
          <p:cNvPr id="140" name="139 Flecha derecha"/>
          <p:cNvSpPr/>
          <p:nvPr/>
        </p:nvSpPr>
        <p:spPr>
          <a:xfrm rot="7415333">
            <a:off x="5904419" y="3544465"/>
            <a:ext cx="576064" cy="39604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140 Flecha derecha"/>
          <p:cNvSpPr/>
          <p:nvPr/>
        </p:nvSpPr>
        <p:spPr>
          <a:xfrm rot="3492544">
            <a:off x="6836271" y="3544390"/>
            <a:ext cx="576064" cy="39604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35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66"/>
    </mc:Choice>
    <mc:Fallback xmlns="">
      <p:transition spd="slow" advTm="410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Slicing approach</a:t>
            </a:r>
            <a:endParaRPr lang="en-US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noProof="0" dirty="0" smtClean="0"/>
                  <a:t>Given LTS </a:t>
                </a:r>
                <a14:m>
                  <m:oMath xmlns:m="http://schemas.openxmlformats.org/officeDocument/2006/math">
                    <m:r>
                      <a:rPr lang="en-US" sz="2800" b="0" i="1" noProof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noProof="0" dirty="0" smtClean="0"/>
                  <a:t>, find set of slices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800" b="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800" b="0" i="1" noProof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2800" b="0" i="1" noProof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sz="2800" b="0" i="1" noProof="0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s-ES" sz="2800" b="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800" b="0" i="1" noProof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2800" b="0" i="1" noProof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noProof="0" dirty="0" smtClean="0"/>
                  <a:t> that:</a:t>
                </a:r>
              </a:p>
              <a:p>
                <a:pPr lvl="1"/>
                <a:r>
                  <a:rPr lang="en-US" sz="2400" noProof="0" dirty="0" smtClean="0"/>
                  <a:t>Each slice satisfies </a:t>
                </a:r>
                <a:r>
                  <a:rPr lang="en-US" sz="2400" i="1" noProof="0" dirty="0" smtClean="0"/>
                  <a:t>well-</a:t>
                </a:r>
                <a:r>
                  <a:rPr lang="en-US" sz="2400" i="1" noProof="0" dirty="0" err="1" smtClean="0"/>
                  <a:t>behavedness</a:t>
                </a:r>
                <a:r>
                  <a:rPr lang="en-US" sz="2400" noProof="0" dirty="0" smtClean="0"/>
                  <a:t> (WB) properties</a:t>
                </a:r>
              </a:p>
              <a:p>
                <a:pPr lvl="1"/>
                <a:r>
                  <a:rPr lang="en-US" sz="2400" noProof="0" dirty="0" smtClean="0"/>
                  <a:t>Minimize the number of slices required to fit all traces</a:t>
                </a:r>
              </a:p>
              <a:p>
                <a:pPr lvl="1"/>
                <a:endParaRPr lang="en-US" sz="2400" noProof="0" dirty="0"/>
              </a:p>
              <a:p>
                <a:pPr>
                  <a:buFont typeface="Wingdings" pitchFamily="2" charset="2"/>
                  <a:buChar char="Ø"/>
                </a:pPr>
                <a:r>
                  <a:rPr lang="en-US" sz="2800" noProof="0" dirty="0" smtClean="0"/>
                  <a:t>Optimization (</a:t>
                </a:r>
                <a:r>
                  <a:rPr lang="en-US" sz="2800" noProof="0" dirty="0" err="1" smtClean="0"/>
                  <a:t>MinSAT</a:t>
                </a:r>
                <a:r>
                  <a:rPr lang="en-US" sz="2800" noProof="0" dirty="0" smtClean="0"/>
                  <a:t>) problem</a:t>
                </a:r>
              </a:p>
              <a:p>
                <a:pPr>
                  <a:buFont typeface="Wingdings" pitchFamily="2" charset="2"/>
                  <a:buChar char="Ø"/>
                </a:pPr>
                <a:endParaRPr lang="en-US" sz="2800" noProof="0" dirty="0" smtClean="0"/>
              </a:p>
              <a:p>
                <a:r>
                  <a:rPr lang="en-US" sz="2800" noProof="0" dirty="0" smtClean="0"/>
                  <a:t>Implemented using Integer Linear Programming</a:t>
                </a:r>
              </a:p>
              <a:p>
                <a:pPr lvl="1"/>
                <a:r>
                  <a:rPr lang="en-US" sz="2400" noProof="0" dirty="0" smtClean="0"/>
                  <a:t>Each solution of ILP model is a WB-slice</a:t>
                </a:r>
              </a:p>
              <a:p>
                <a:pPr lvl="1"/>
                <a:r>
                  <a:rPr lang="en-US" sz="2400" noProof="0" dirty="0" smtClean="0"/>
                  <a:t>Maximize number of traces covered by each slice </a:t>
                </a:r>
                <a:r>
                  <a:rPr lang="en-US" sz="2400" i="1" noProof="0" dirty="0" smtClean="0"/>
                  <a:t>not covered in any previous slice</a:t>
                </a:r>
              </a:p>
              <a:p>
                <a:pPr marL="457200" lvl="1" indent="0">
                  <a:buNone/>
                </a:pPr>
                <a:endParaRPr lang="en-US" sz="2400" noProof="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19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785"/>
    </mc:Choice>
    <mc:Fallback xmlns="">
      <p:transition spd="slow" advTm="46785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Flecha derecha"/>
          <p:cNvSpPr/>
          <p:nvPr/>
        </p:nvSpPr>
        <p:spPr>
          <a:xfrm>
            <a:off x="1259632" y="2383842"/>
            <a:ext cx="1296144" cy="578544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Saturation</a:t>
            </a: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flow: synthesis step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43509" y="2229050"/>
            <a:ext cx="1116123" cy="8180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 Log</a:t>
            </a:r>
            <a:endParaRPr lang="en-US" dirty="0"/>
          </a:p>
        </p:txBody>
      </p:sp>
      <p:sp>
        <p:nvSpPr>
          <p:cNvPr id="7" name="Rectángulo 4"/>
          <p:cNvSpPr/>
          <p:nvPr/>
        </p:nvSpPr>
        <p:spPr>
          <a:xfrm>
            <a:off x="2555776" y="2264107"/>
            <a:ext cx="1116123" cy="81801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Labeled Transition System</a:t>
            </a:r>
            <a:endParaRPr lang="en-US" dirty="0"/>
          </a:p>
        </p:txBody>
      </p:sp>
      <p:sp>
        <p:nvSpPr>
          <p:cNvPr id="8" name="7 Flecha derecha"/>
          <p:cNvSpPr/>
          <p:nvPr/>
        </p:nvSpPr>
        <p:spPr>
          <a:xfrm>
            <a:off x="4648772" y="2459570"/>
            <a:ext cx="787324" cy="43204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8 Flecha doblada hacia arriba"/>
          <p:cNvSpPr/>
          <p:nvPr/>
        </p:nvSpPr>
        <p:spPr>
          <a:xfrm rot="5400000">
            <a:off x="4555140" y="2766746"/>
            <a:ext cx="974588" cy="78732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9 Flecha doblada hacia arriba"/>
          <p:cNvSpPr/>
          <p:nvPr/>
        </p:nvSpPr>
        <p:spPr>
          <a:xfrm rot="16200000" flipV="1">
            <a:off x="4503614" y="1740632"/>
            <a:ext cx="1077640" cy="787324"/>
          </a:xfrm>
          <a:prstGeom prst="bentUpArrow">
            <a:avLst>
              <a:gd name="adj1" fmla="val 25479"/>
              <a:gd name="adj2" fmla="val 25000"/>
              <a:gd name="adj3" fmla="val 24522"/>
            </a:avLst>
          </a:prstGeom>
          <a:gradFill flip="none" rotWithShape="0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lecha derecha 5"/>
          <p:cNvSpPr/>
          <p:nvPr/>
        </p:nvSpPr>
        <p:spPr>
          <a:xfrm>
            <a:off x="3671900" y="2383842"/>
            <a:ext cx="1260140" cy="578544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Slicing</a:t>
            </a:r>
            <a:endParaRPr lang="en-US" dirty="0"/>
          </a:p>
        </p:txBody>
      </p:sp>
      <p:sp>
        <p:nvSpPr>
          <p:cNvPr id="16" name="Rectángulo 4"/>
          <p:cNvSpPr/>
          <p:nvPr/>
        </p:nvSpPr>
        <p:spPr>
          <a:xfrm>
            <a:off x="5436096" y="1583458"/>
            <a:ext cx="1116124" cy="44406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LTS slice 1</a:t>
            </a:r>
            <a:endParaRPr lang="en-US" dirty="0"/>
          </a:p>
        </p:txBody>
      </p:sp>
      <p:sp>
        <p:nvSpPr>
          <p:cNvPr id="18" name="Rectángulo 4"/>
          <p:cNvSpPr/>
          <p:nvPr/>
        </p:nvSpPr>
        <p:spPr>
          <a:xfrm>
            <a:off x="7859563" y="1583458"/>
            <a:ext cx="1152128" cy="444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Petri net 1</a:t>
            </a:r>
            <a:endParaRPr lang="en-US" dirty="0"/>
          </a:p>
        </p:txBody>
      </p:sp>
      <p:sp>
        <p:nvSpPr>
          <p:cNvPr id="19" name="18 Flecha derecha"/>
          <p:cNvSpPr/>
          <p:nvPr/>
        </p:nvSpPr>
        <p:spPr>
          <a:xfrm>
            <a:off x="6563419" y="1516218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0" name="Rectángulo 4"/>
          <p:cNvSpPr/>
          <p:nvPr/>
        </p:nvSpPr>
        <p:spPr>
          <a:xfrm>
            <a:off x="5436096" y="3225358"/>
            <a:ext cx="1116124" cy="44406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LTS slice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21" name="Rectángulo 4"/>
          <p:cNvSpPr/>
          <p:nvPr/>
        </p:nvSpPr>
        <p:spPr>
          <a:xfrm>
            <a:off x="7859563" y="3225358"/>
            <a:ext cx="1152128" cy="444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Petri net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22" name="21 Flecha derecha"/>
          <p:cNvSpPr/>
          <p:nvPr/>
        </p:nvSpPr>
        <p:spPr>
          <a:xfrm>
            <a:off x="6563419" y="3158118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3" name="22 Flecha derecha"/>
          <p:cNvSpPr/>
          <p:nvPr/>
        </p:nvSpPr>
        <p:spPr>
          <a:xfrm>
            <a:off x="6563419" y="2348784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792019" y="2407223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8233488" y="2444761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en-US" sz="2400" b="1" cap="all" dirty="0">
              <a:ln w="9000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26 Flecha abajo"/>
          <p:cNvSpPr/>
          <p:nvPr/>
        </p:nvSpPr>
        <p:spPr>
          <a:xfrm>
            <a:off x="5768104" y="3677223"/>
            <a:ext cx="452108" cy="60730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ángulo 4"/>
          <p:cNvSpPr/>
          <p:nvPr/>
        </p:nvSpPr>
        <p:spPr>
          <a:xfrm>
            <a:off x="5436096" y="4268325"/>
            <a:ext cx="1116124" cy="444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dirty="0" smtClean="0"/>
              <a:t>Log slice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31" name="Rectángulo 4"/>
          <p:cNvSpPr/>
          <p:nvPr/>
        </p:nvSpPr>
        <p:spPr>
          <a:xfrm>
            <a:off x="7859563" y="4271954"/>
            <a:ext cx="1152128" cy="444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32" name="31 Flecha derecha"/>
          <p:cNvSpPr/>
          <p:nvPr/>
        </p:nvSpPr>
        <p:spPr>
          <a:xfrm>
            <a:off x="6563419" y="4204714"/>
            <a:ext cx="1296144" cy="57854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Mining</a:t>
            </a:r>
            <a:endParaRPr lang="en-US" dirty="0"/>
          </a:p>
        </p:txBody>
      </p:sp>
      <p:sp>
        <p:nvSpPr>
          <p:cNvPr id="52" name="51 Elipse"/>
          <p:cNvSpPr/>
          <p:nvPr/>
        </p:nvSpPr>
        <p:spPr>
          <a:xfrm>
            <a:off x="5184068" y="944724"/>
            <a:ext cx="3827623" cy="3096344"/>
          </a:xfrm>
          <a:prstGeom prst="ellipse">
            <a:avLst/>
          </a:prstGeom>
          <a:noFill/>
          <a:ln w="635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1521" y="834968"/>
            <a:ext cx="5040559" cy="12618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Proposed synthesis procedure directly constructs Petri net from LTS slice result</a:t>
            </a:r>
          </a:p>
          <a:p>
            <a:pPr marL="742950" lvl="1" indent="-285750">
              <a:buFont typeface="Calibri" pitchFamily="34" charset="0"/>
              <a:buChar char="─"/>
            </a:pPr>
            <a:r>
              <a:rPr lang="en-US" dirty="0" smtClean="0">
                <a:solidFill>
                  <a:schemeClr val="tx1"/>
                </a:solidFill>
              </a:rPr>
              <a:t>Based on theory of regions</a:t>
            </a:r>
          </a:p>
          <a:p>
            <a:pPr marL="742950" lvl="1" indent="-285750">
              <a:buFont typeface="Calibri" pitchFamily="34" charset="0"/>
              <a:buChar char="─"/>
            </a:pPr>
            <a:r>
              <a:rPr lang="en-US" dirty="0" smtClean="0">
                <a:solidFill>
                  <a:schemeClr val="tx1"/>
                </a:solidFill>
              </a:rPr>
              <a:t>Modified to allow for less overfitting models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51521" y="4181599"/>
            <a:ext cx="5040559" cy="6155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Other mining algorithms may be used instead</a:t>
            </a:r>
          </a:p>
          <a:p>
            <a:pPr marL="742950" lvl="1" indent="-285750">
              <a:buFont typeface="Calibri" pitchFamily="34" charset="0"/>
              <a:buChar char="─"/>
            </a:pPr>
            <a:r>
              <a:rPr lang="en-US" sz="1600" dirty="0" smtClean="0"/>
              <a:t>Allows process models other than Petri nets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523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459"/>
    </mc:Choice>
    <mc:Fallback xmlns="">
      <p:transition spd="slow" advTm="624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1" grpId="0" animBg="1"/>
      <p:bldP spid="32" grpId="0" animBg="1"/>
      <p:bldP spid="52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Background</a:t>
            </a:r>
            <a:endParaRPr lang="en-U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2</a:t>
            </a:fld>
            <a:endParaRPr lang="es-ES"/>
          </a:p>
        </p:txBody>
      </p:sp>
      <p:grpSp>
        <p:nvGrpSpPr>
          <p:cNvPr id="10" name="9 Grupo"/>
          <p:cNvGrpSpPr/>
          <p:nvPr/>
        </p:nvGrpSpPr>
        <p:grpSpPr>
          <a:xfrm>
            <a:off x="2302987" y="1110664"/>
            <a:ext cx="4413564" cy="2286440"/>
            <a:chOff x="2887049" y="1322580"/>
            <a:chExt cx="3339625" cy="1761118"/>
          </a:xfrm>
        </p:grpSpPr>
        <p:sp>
          <p:nvSpPr>
            <p:cNvPr id="5" name="Rectángulo 4"/>
            <p:cNvSpPr/>
            <p:nvPr/>
          </p:nvSpPr>
          <p:spPr>
            <a:xfrm>
              <a:off x="2989054" y="2399622"/>
              <a:ext cx="972108" cy="68407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err="1" smtClean="0"/>
                <a:t>Event</a:t>
              </a:r>
              <a:r>
                <a:rPr lang="es-ES" dirty="0" smtClean="0"/>
                <a:t> Log</a:t>
              </a:r>
              <a:endParaRPr lang="es-ES" dirty="0"/>
            </a:p>
          </p:txBody>
        </p:sp>
        <p:sp>
          <p:nvSpPr>
            <p:cNvPr id="6" name="Flecha derecha 5"/>
            <p:cNvSpPr/>
            <p:nvPr/>
          </p:nvSpPr>
          <p:spPr>
            <a:xfrm>
              <a:off x="3977794" y="2453628"/>
              <a:ext cx="1260140" cy="576064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Discovery</a:t>
              </a:r>
              <a:endParaRPr lang="es-ES" dirty="0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2887049" y="1322580"/>
              <a:ext cx="1171360" cy="73826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err="1" smtClean="0"/>
                <a:t>Process</a:t>
              </a:r>
              <a:endParaRPr lang="es-ES" dirty="0"/>
            </a:p>
          </p:txBody>
        </p:sp>
        <p:sp>
          <p:nvSpPr>
            <p:cNvPr id="8" name="Flecha abajo 7"/>
            <p:cNvSpPr/>
            <p:nvPr/>
          </p:nvSpPr>
          <p:spPr>
            <a:xfrm>
              <a:off x="3339478" y="2060848"/>
              <a:ext cx="271260" cy="33877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254566" y="2399622"/>
              <a:ext cx="972108" cy="68407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Model</a:t>
              </a:r>
              <a:endParaRPr lang="es-ES" dirty="0"/>
            </a:p>
          </p:txBody>
        </p:sp>
      </p:grpSp>
      <p:sp>
        <p:nvSpPr>
          <p:cNvPr id="17" name="CuadroTexto 16"/>
          <p:cNvSpPr txBox="1"/>
          <p:nvPr/>
        </p:nvSpPr>
        <p:spPr>
          <a:xfrm>
            <a:off x="6051156" y="3977413"/>
            <a:ext cx="1560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Petri Nets, etc.</a:t>
            </a:r>
            <a:endParaRPr lang="es-ES" dirty="0"/>
          </a:p>
        </p:txBody>
      </p:sp>
      <p:grpSp>
        <p:nvGrpSpPr>
          <p:cNvPr id="13" name="12 Grupo"/>
          <p:cNvGrpSpPr/>
          <p:nvPr/>
        </p:nvGrpSpPr>
        <p:grpSpPr>
          <a:xfrm>
            <a:off x="4686699" y="4473116"/>
            <a:ext cx="4241785" cy="1322852"/>
            <a:chOff x="309722" y="1520788"/>
            <a:chExt cx="5342398" cy="1656184"/>
          </a:xfrm>
        </p:grpSpPr>
        <p:cxnSp>
          <p:nvCxnSpPr>
            <p:cNvPr id="14" name="13 Conector recto de flecha"/>
            <p:cNvCxnSpPr>
              <a:endCxn id="20" idx="1"/>
            </p:cNvCxnSpPr>
            <p:nvPr/>
          </p:nvCxnSpPr>
          <p:spPr>
            <a:xfrm>
              <a:off x="561750" y="2348880"/>
              <a:ext cx="756084" cy="5400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14 Conector recto de flecha"/>
            <p:cNvCxnSpPr>
              <a:endCxn id="19" idx="1"/>
            </p:cNvCxnSpPr>
            <p:nvPr/>
          </p:nvCxnSpPr>
          <p:spPr>
            <a:xfrm flipV="1">
              <a:off x="561750" y="1808820"/>
              <a:ext cx="756084" cy="5400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309722" y="2096852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317834" y="1520788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1317834" y="2600908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21" name="20 Elipse"/>
            <p:cNvSpPr/>
            <p:nvPr/>
          </p:nvSpPr>
          <p:spPr>
            <a:xfrm>
              <a:off x="3226046" y="2096852"/>
              <a:ext cx="504056" cy="504056"/>
            </a:xfrm>
            <a:prstGeom prst="ellipse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21 Conector recto de flecha"/>
            <p:cNvCxnSpPr>
              <a:stCxn id="19" idx="3"/>
            </p:cNvCxnSpPr>
            <p:nvPr/>
          </p:nvCxnSpPr>
          <p:spPr>
            <a:xfrm>
              <a:off x="2721990" y="1808820"/>
              <a:ext cx="552430" cy="39459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>
              <a:stCxn id="20" idx="3"/>
            </p:cNvCxnSpPr>
            <p:nvPr/>
          </p:nvCxnSpPr>
          <p:spPr>
            <a:xfrm flipV="1">
              <a:off x="2721990" y="2492986"/>
              <a:ext cx="554335" cy="3959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23 Rectángulo"/>
            <p:cNvSpPr/>
            <p:nvPr/>
          </p:nvSpPr>
          <p:spPr>
            <a:xfrm>
              <a:off x="4247964" y="2060848"/>
              <a:ext cx="1404156" cy="576064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c</a:t>
              </a:r>
              <a:endParaRPr lang="en-US" sz="2000" dirty="0"/>
            </a:p>
          </p:txBody>
        </p:sp>
        <p:sp>
          <p:nvSpPr>
            <p:cNvPr id="25" name="24 Elipse"/>
            <p:cNvSpPr/>
            <p:nvPr/>
          </p:nvSpPr>
          <p:spPr>
            <a:xfrm>
              <a:off x="471750" y="2258880"/>
              <a:ext cx="180000" cy="180000"/>
            </a:xfrm>
            <a:prstGeom prst="ellipse">
              <a:avLst/>
            </a:prstGeom>
            <a:solidFill>
              <a:schemeClr val="tx1"/>
            </a:solidFill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25 Conector recto de flecha"/>
            <p:cNvCxnSpPr>
              <a:stCxn id="21" idx="6"/>
              <a:endCxn id="24" idx="1"/>
            </p:cNvCxnSpPr>
            <p:nvPr/>
          </p:nvCxnSpPr>
          <p:spPr>
            <a:xfrm>
              <a:off x="3730102" y="2348880"/>
              <a:ext cx="5178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11 CuadroTexto"/>
          <p:cNvSpPr txBox="1"/>
          <p:nvPr/>
        </p:nvSpPr>
        <p:spPr>
          <a:xfrm>
            <a:off x="1360235" y="4126523"/>
            <a:ext cx="1104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Event log:</a:t>
            </a:r>
            <a:endParaRPr lang="en-US" dirty="0"/>
          </a:p>
        </p:txBody>
      </p:sp>
      <p:graphicFrame>
        <p:nvGraphicFramePr>
          <p:cNvPr id="32" name="3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224254"/>
              </p:ext>
            </p:extLst>
          </p:nvPr>
        </p:nvGraphicFramePr>
        <p:xfrm>
          <a:off x="1527569" y="4599972"/>
          <a:ext cx="1604271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82445"/>
                <a:gridCol w="621826"/>
              </a:tblGrid>
              <a:tr h="365285">
                <a:tc>
                  <a:txBody>
                    <a:bodyPr/>
                    <a:lstStyle/>
                    <a:p>
                      <a:r>
                        <a:rPr lang="en-US" dirty="0" smtClean="0"/>
                        <a:t>Trace 1: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</a:t>
                      </a:r>
                      <a:endParaRPr lang="en-US" dirty="0"/>
                    </a:p>
                  </a:txBody>
                  <a:tcPr/>
                </a:tc>
              </a:tr>
              <a:tr h="359907">
                <a:tc>
                  <a:txBody>
                    <a:bodyPr/>
                    <a:lstStyle/>
                    <a:p>
                      <a:r>
                        <a:rPr lang="en-US" dirty="0" smtClean="0"/>
                        <a:t>Trace 2: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 c</a:t>
                      </a:r>
                      <a:endParaRPr lang="en-US" dirty="0"/>
                    </a:p>
                  </a:txBody>
                  <a:tcPr/>
                </a:tc>
              </a:tr>
              <a:tr h="359907">
                <a:tc>
                  <a:txBody>
                    <a:bodyPr/>
                    <a:lstStyle/>
                    <a:p>
                      <a:r>
                        <a:rPr lang="en-US" dirty="0" smtClean="0"/>
                        <a:t>Trace 3: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6097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25"/>
    </mc:Choice>
    <mc:Fallback xmlns="">
      <p:transition spd="slow" advTm="37525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Outline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Introduction</a:t>
            </a:r>
          </a:p>
          <a:p>
            <a:endParaRPr lang="en-US" noProof="0" dirty="0" smtClean="0"/>
          </a:p>
          <a:p>
            <a:r>
              <a:rPr lang="en-US" noProof="0" dirty="0" smtClean="0"/>
              <a:t>Proposed slicing flow</a:t>
            </a:r>
          </a:p>
          <a:p>
            <a:pPr lvl="1"/>
            <a:r>
              <a:rPr lang="en-US" noProof="0" dirty="0" smtClean="0"/>
              <a:t>LTS construction and saturation</a:t>
            </a:r>
          </a:p>
          <a:p>
            <a:pPr lvl="1"/>
            <a:r>
              <a:rPr lang="en-US" dirty="0"/>
              <a:t>LTS slicing</a:t>
            </a:r>
          </a:p>
          <a:p>
            <a:pPr lvl="1"/>
            <a:r>
              <a:rPr lang="en-US" noProof="0" dirty="0" smtClean="0"/>
              <a:t>Synthesis</a:t>
            </a:r>
          </a:p>
          <a:p>
            <a:pPr lvl="1"/>
            <a:endParaRPr lang="en-US" noProof="0" dirty="0" smtClean="0"/>
          </a:p>
          <a:p>
            <a:r>
              <a:rPr lang="en-US" b="1" noProof="0" dirty="0" smtClean="0">
                <a:solidFill>
                  <a:schemeClr val="accent2"/>
                </a:solidFill>
              </a:rPr>
              <a:t>Results and related work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20</a:t>
            </a:fld>
            <a:endParaRPr lang="es-E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474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1"/>
    </mc:Choice>
    <mc:Fallback xmlns="">
      <p:transition spd="slow" advTm="648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Results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21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Benchmark: </a:t>
            </a:r>
            <a:r>
              <a:rPr lang="en-US" i="1" noProof="0" dirty="0" err="1" smtClean="0"/>
              <a:t>incidenttelco</a:t>
            </a:r>
            <a:endParaRPr lang="en-US" i="1" noProof="0" dirty="0" smtClean="0"/>
          </a:p>
          <a:p>
            <a:pPr lvl="1"/>
            <a:r>
              <a:rPr lang="en-US" noProof="0" dirty="0" smtClean="0"/>
              <a:t>Used benchmarks available online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Original Petri net mined with </a:t>
            </a:r>
            <a:r>
              <a:rPr lang="en-US" i="1" noProof="0" dirty="0" smtClean="0"/>
              <a:t>ILP miner</a:t>
            </a:r>
            <a:r>
              <a:rPr lang="en-US" noProof="0" dirty="0" smtClean="0"/>
              <a:t>:</a:t>
            </a:r>
          </a:p>
          <a:p>
            <a:pPr lvl="1"/>
            <a:endParaRPr lang="en-US" noProof="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88" y="3673140"/>
            <a:ext cx="8712688" cy="2340261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277959"/>
              </p:ext>
            </p:extLst>
          </p:nvPr>
        </p:nvGraphicFramePr>
        <p:xfrm>
          <a:off x="6804248" y="4509120"/>
          <a:ext cx="1764196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41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448</a:t>
                      </a:r>
                      <a:r>
                        <a:rPr lang="en-US" baseline="0" dirty="0" smtClean="0"/>
                        <a:t> arcs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9800</a:t>
                      </a:r>
                      <a:r>
                        <a:rPr lang="en-US" baseline="0" dirty="0" smtClean="0"/>
                        <a:t> crossings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100% fitness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32%</a:t>
                      </a:r>
                      <a:r>
                        <a:rPr lang="en-US" baseline="0" dirty="0" smtClean="0"/>
                        <a:t> precision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1523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682"/>
    </mc:Choice>
    <mc:Fallback xmlns="">
      <p:transition spd="slow" advTm="506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475656" y="2132856"/>
            <a:ext cx="6300700" cy="2412268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Results: </a:t>
            </a:r>
            <a:r>
              <a:rPr lang="en-US" i="1" noProof="0" dirty="0" err="1" smtClean="0"/>
              <a:t>incidenttelco</a:t>
            </a:r>
            <a:endParaRPr lang="en-US" i="1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noProof="0" dirty="0" smtClean="0"/>
              <a:t>65</a:t>
            </a:r>
            <a:r>
              <a:rPr lang="en-US" noProof="0" dirty="0" smtClean="0"/>
              <a:t> slices required for 100% fitness</a:t>
            </a:r>
          </a:p>
          <a:p>
            <a:r>
              <a:rPr lang="en-US" noProof="0" dirty="0" smtClean="0"/>
              <a:t>However, centering on the first slice only: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22</a:t>
            </a:fld>
            <a:endParaRPr lang="es-ES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756" y="2258870"/>
            <a:ext cx="2967648" cy="2340260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128464" y="4711452"/>
            <a:ext cx="4388172" cy="1993912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28" y="5143499"/>
            <a:ext cx="4206252" cy="1129815"/>
          </a:xfrm>
          <a:prstGeom prst="rect">
            <a:avLst/>
          </a:prstGeom>
        </p:spPr>
      </p:pic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350893"/>
              </p:ext>
            </p:extLst>
          </p:nvPr>
        </p:nvGraphicFramePr>
        <p:xfrm>
          <a:off x="2843809" y="4781308"/>
          <a:ext cx="1646964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69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448</a:t>
                      </a:r>
                      <a:r>
                        <a:rPr lang="en-US" baseline="0" dirty="0" smtClean="0"/>
                        <a:t> arcs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9800</a:t>
                      </a:r>
                      <a:r>
                        <a:rPr lang="en-US" baseline="0" dirty="0" smtClean="0"/>
                        <a:t> crossings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100% fitness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32%</a:t>
                      </a:r>
                      <a:r>
                        <a:rPr lang="en-US" baseline="0" dirty="0" smtClean="0"/>
                        <a:t> precision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374472"/>
              </p:ext>
            </p:extLst>
          </p:nvPr>
        </p:nvGraphicFramePr>
        <p:xfrm>
          <a:off x="5868144" y="2384884"/>
          <a:ext cx="165767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6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slice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15 arcs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Planar (0 </a:t>
                      </a:r>
                      <a:r>
                        <a:rPr lang="en-US" dirty="0" err="1" smtClean="0"/>
                        <a:t>cros</a:t>
                      </a:r>
                      <a:r>
                        <a:rPr lang="en-US" dirty="0" smtClean="0"/>
                        <a:t>.)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92.6% fitness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53.7%</a:t>
                      </a:r>
                      <a:r>
                        <a:rPr lang="en-US" baseline="0" dirty="0" smtClean="0"/>
                        <a:t> precision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Flecha izquierda"/>
          <p:cNvSpPr/>
          <p:nvPr/>
        </p:nvSpPr>
        <p:spPr>
          <a:xfrm>
            <a:off x="7164288" y="3032956"/>
            <a:ext cx="1887451" cy="13321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Covers most behavior of log</a:t>
            </a:r>
            <a:endParaRPr lang="en-US" dirty="0"/>
          </a:p>
        </p:txBody>
      </p:sp>
      <p:sp>
        <p:nvSpPr>
          <p:cNvPr id="15" name="14 Flecha doblada hacia arriba"/>
          <p:cNvSpPr/>
          <p:nvPr/>
        </p:nvSpPr>
        <p:spPr>
          <a:xfrm>
            <a:off x="4432000" y="4365104"/>
            <a:ext cx="2372247" cy="2218554"/>
          </a:xfrm>
          <a:prstGeom prst="bentUpArrow">
            <a:avLst>
              <a:gd name="adj1" fmla="val 13807"/>
              <a:gd name="adj2" fmla="val 15461"/>
              <a:gd name="adj3" fmla="val 20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CuadroTexto"/>
          <p:cNvSpPr txBox="1"/>
          <p:nvPr/>
        </p:nvSpPr>
        <p:spPr>
          <a:xfrm>
            <a:off x="6732239" y="5013176"/>
            <a:ext cx="2319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minimal trade-off in accuracy compared to original model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68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12"/>
    </mc:Choice>
    <mc:Fallback xmlns="">
      <p:transition spd="slow" advTm="648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Results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Similar results in other benchmarks</a:t>
            </a:r>
          </a:p>
          <a:p>
            <a:pPr lvl="1"/>
            <a:r>
              <a:rPr lang="en-US" noProof="0" dirty="0" smtClean="0"/>
              <a:t>Only 1-3 slices required for &gt;90% of behavior</a:t>
            </a:r>
          </a:p>
          <a:p>
            <a:pPr lvl="1"/>
            <a:r>
              <a:rPr lang="en-US" noProof="0" dirty="0" smtClean="0"/>
              <a:t>Every slice is low visual complexity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23</a:t>
            </a:fld>
            <a:endParaRPr lang="es-ES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853102"/>
              </p:ext>
            </p:extLst>
          </p:nvPr>
        </p:nvGraphicFramePr>
        <p:xfrm>
          <a:off x="683568" y="2971760"/>
          <a:ext cx="471652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151255"/>
                <a:gridCol w="15332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Benchmark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slices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</a:t>
                      </a:r>
                      <a:r>
                        <a:rPr lang="en-US" baseline="0" dirty="0" smtClean="0"/>
                        <a:t> crossings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documentflow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fhmilu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fhmn5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incidenttelco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purchasetopay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receipt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tsl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503304"/>
              </p:ext>
            </p:extLst>
          </p:nvPr>
        </p:nvGraphicFramePr>
        <p:xfrm>
          <a:off x="5760132" y="2971760"/>
          <a:ext cx="2684524" cy="3337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51255"/>
                <a:gridCol w="15332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slices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</a:t>
                      </a:r>
                      <a:r>
                        <a:rPr lang="en-US" baseline="0" dirty="0" smtClean="0"/>
                        <a:t> crossings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921671" y="2596842"/>
            <a:ext cx="2396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For &gt;95% of behavior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758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653"/>
    </mc:Choice>
    <mc:Fallback xmlns="">
      <p:transition spd="slow" advTm="686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Related work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 smtClean="0"/>
              <a:t>Clustering of traces by simplicity and quality of models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noProof="0" dirty="0" smtClean="0">
                <a:solidFill>
                  <a:schemeClr val="tx2"/>
                </a:solidFill>
              </a:rPr>
              <a:t>J</a:t>
            </a:r>
            <a:r>
              <a:rPr lang="en-US" sz="1800" noProof="0" dirty="0">
                <a:solidFill>
                  <a:schemeClr val="tx2"/>
                </a:solidFill>
              </a:rPr>
              <a:t>. De </a:t>
            </a:r>
            <a:r>
              <a:rPr lang="en-US" sz="1800" noProof="0" dirty="0" err="1">
                <a:solidFill>
                  <a:schemeClr val="tx2"/>
                </a:solidFill>
              </a:rPr>
              <a:t>Weerdt</a:t>
            </a:r>
            <a:r>
              <a:rPr lang="en-US" sz="1800" noProof="0" dirty="0">
                <a:solidFill>
                  <a:schemeClr val="tx2"/>
                </a:solidFill>
              </a:rPr>
              <a:t>, S. </a:t>
            </a:r>
            <a:r>
              <a:rPr lang="en-US" sz="1800" noProof="0" dirty="0" err="1">
                <a:solidFill>
                  <a:schemeClr val="tx2"/>
                </a:solidFill>
              </a:rPr>
              <a:t>vanden</a:t>
            </a:r>
            <a:r>
              <a:rPr lang="en-US" sz="1800" noProof="0" dirty="0">
                <a:solidFill>
                  <a:schemeClr val="tx2"/>
                </a:solidFill>
              </a:rPr>
              <a:t> </a:t>
            </a:r>
            <a:r>
              <a:rPr lang="en-US" sz="1800" noProof="0" dirty="0" err="1">
                <a:solidFill>
                  <a:schemeClr val="tx2"/>
                </a:solidFill>
              </a:rPr>
              <a:t>Broucke</a:t>
            </a:r>
            <a:r>
              <a:rPr lang="en-US" sz="1800" noProof="0" dirty="0">
                <a:solidFill>
                  <a:schemeClr val="tx2"/>
                </a:solidFill>
              </a:rPr>
              <a:t>, J. </a:t>
            </a:r>
            <a:r>
              <a:rPr lang="en-US" sz="1800" noProof="0" dirty="0" err="1">
                <a:solidFill>
                  <a:schemeClr val="tx2"/>
                </a:solidFill>
              </a:rPr>
              <a:t>Vanthienen</a:t>
            </a:r>
            <a:r>
              <a:rPr lang="en-US" sz="1800" noProof="0" dirty="0">
                <a:solidFill>
                  <a:schemeClr val="tx2"/>
                </a:solidFill>
              </a:rPr>
              <a:t>, and B. </a:t>
            </a:r>
            <a:r>
              <a:rPr lang="en-US" sz="1800" noProof="0" dirty="0" err="1">
                <a:solidFill>
                  <a:schemeClr val="tx2"/>
                </a:solidFill>
              </a:rPr>
              <a:t>Baesens</a:t>
            </a:r>
            <a:r>
              <a:rPr lang="en-US" sz="1800" noProof="0" dirty="0" smtClean="0">
                <a:solidFill>
                  <a:schemeClr val="tx2"/>
                </a:solidFill>
              </a:rPr>
              <a:t>,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i="1" noProof="0" dirty="0" smtClean="0">
                <a:solidFill>
                  <a:schemeClr val="tx2"/>
                </a:solidFill>
              </a:rPr>
              <a:t>Active </a:t>
            </a:r>
            <a:r>
              <a:rPr lang="en-US" sz="1800" i="1" noProof="0" dirty="0">
                <a:solidFill>
                  <a:schemeClr val="tx2"/>
                </a:solidFill>
              </a:rPr>
              <a:t>Trace Clustering for Improved Process </a:t>
            </a:r>
            <a:r>
              <a:rPr lang="en-US" sz="1800" i="1" noProof="0" dirty="0" smtClean="0">
                <a:solidFill>
                  <a:schemeClr val="tx2"/>
                </a:solidFill>
              </a:rPr>
              <a:t>Discovery</a:t>
            </a:r>
            <a:r>
              <a:rPr lang="en-US" sz="1800" noProof="0" dirty="0" smtClean="0">
                <a:solidFill>
                  <a:schemeClr val="tx2"/>
                </a:solidFill>
              </a:rPr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noProof="0" dirty="0" smtClean="0">
                <a:solidFill>
                  <a:schemeClr val="tx2"/>
                </a:solidFill>
              </a:rPr>
              <a:t>IEEE Trans. on Knowledge </a:t>
            </a:r>
            <a:r>
              <a:rPr lang="en-US" sz="1800" noProof="0" dirty="0">
                <a:solidFill>
                  <a:schemeClr val="tx2"/>
                </a:solidFill>
              </a:rPr>
              <a:t>and Data </a:t>
            </a:r>
            <a:r>
              <a:rPr lang="en-US" sz="1800" noProof="0" dirty="0" smtClean="0">
                <a:solidFill>
                  <a:schemeClr val="tx2"/>
                </a:solidFill>
              </a:rPr>
              <a:t>Engineering, 2013.</a:t>
            </a:r>
          </a:p>
          <a:p>
            <a:pPr lvl="1"/>
            <a:r>
              <a:rPr lang="en-US" sz="2000" noProof="0" dirty="0" smtClean="0"/>
              <a:t>Uses specific miner (Heuristic Miner) as clustering linkage criteria</a:t>
            </a:r>
          </a:p>
          <a:p>
            <a:pPr lvl="1"/>
            <a:r>
              <a:rPr lang="en-US" sz="2000" noProof="0" dirty="0" smtClean="0"/>
              <a:t>Generates less visualization-friendly models</a:t>
            </a:r>
          </a:p>
          <a:p>
            <a:pPr lvl="1"/>
            <a:r>
              <a:rPr lang="en-US" sz="2000" noProof="0" dirty="0" smtClean="0"/>
              <a:t>Comparable runtime cost</a:t>
            </a:r>
          </a:p>
          <a:p>
            <a:pPr lvl="1"/>
            <a:endParaRPr lang="en-US" sz="2000" noProof="0" dirty="0" smtClean="0"/>
          </a:p>
          <a:p>
            <a:pPr lvl="1"/>
            <a:endParaRPr lang="en-US" sz="2000" noProof="0" dirty="0"/>
          </a:p>
          <a:p>
            <a:r>
              <a:rPr lang="en-US" sz="2400" noProof="0" dirty="0" smtClean="0"/>
              <a:t>Clustering of traces by vector distance</a:t>
            </a:r>
          </a:p>
          <a:p>
            <a:pPr marL="447675" indent="0">
              <a:buNone/>
            </a:pPr>
            <a:r>
              <a:rPr lang="en-US" sz="1800" noProof="0" dirty="0" smtClean="0">
                <a:solidFill>
                  <a:schemeClr val="tx2"/>
                </a:solidFill>
              </a:rPr>
              <a:t>M</a:t>
            </a:r>
            <a:r>
              <a:rPr lang="en-US" sz="1800" noProof="0" dirty="0">
                <a:solidFill>
                  <a:schemeClr val="tx2"/>
                </a:solidFill>
              </a:rPr>
              <a:t>. Song, </a:t>
            </a:r>
            <a:r>
              <a:rPr lang="en-US" sz="1800" noProof="0" dirty="0" smtClean="0">
                <a:solidFill>
                  <a:schemeClr val="tx2"/>
                </a:solidFill>
              </a:rPr>
              <a:t>C. W. </a:t>
            </a:r>
            <a:r>
              <a:rPr lang="en-US" sz="1800" noProof="0" dirty="0" err="1" smtClean="0">
                <a:solidFill>
                  <a:schemeClr val="tx2"/>
                </a:solidFill>
              </a:rPr>
              <a:t>Günther</a:t>
            </a:r>
            <a:r>
              <a:rPr lang="en-US" sz="1800" noProof="0" dirty="0">
                <a:solidFill>
                  <a:schemeClr val="tx2"/>
                </a:solidFill>
              </a:rPr>
              <a:t>, and W. P. van der Aalst,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noProof="0" dirty="0">
                <a:solidFill>
                  <a:schemeClr val="tx2"/>
                </a:solidFill>
              </a:rPr>
              <a:t>Trace Clustering in Process Mining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noProof="0" dirty="0">
                <a:solidFill>
                  <a:schemeClr val="tx2"/>
                </a:solidFill>
              </a:rPr>
              <a:t>In Business Process Management Workshops, 2009.</a:t>
            </a:r>
          </a:p>
          <a:p>
            <a:pPr lvl="1"/>
            <a:r>
              <a:rPr lang="en-US" sz="2000" noProof="0" dirty="0" smtClean="0"/>
              <a:t>Less effective for visualization of process models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80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101"/>
    </mc:Choice>
    <mc:Fallback xmlns="">
      <p:transition spd="slow" advTm="67101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Conclusions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noProof="0" dirty="0" smtClean="0"/>
              <a:t>New method to mine a series of well-structured process models from a log</a:t>
            </a:r>
          </a:p>
          <a:p>
            <a:endParaRPr lang="en-US" sz="2800" noProof="0" dirty="0" smtClean="0"/>
          </a:p>
          <a:p>
            <a:r>
              <a:rPr lang="en-US" sz="2800" noProof="0" dirty="0" smtClean="0"/>
              <a:t>Low-complexity models that are competitive in accuracy</a:t>
            </a:r>
          </a:p>
          <a:p>
            <a:endParaRPr lang="en-US" sz="2800" noProof="0" dirty="0" smtClean="0"/>
          </a:p>
          <a:p>
            <a:r>
              <a:rPr lang="en-US" sz="2800" noProof="0" dirty="0" smtClean="0"/>
              <a:t>Few models required to observe most behavior of a log</a:t>
            </a:r>
          </a:p>
          <a:p>
            <a:endParaRPr lang="en-US" sz="2800" noProof="0" dirty="0" smtClean="0"/>
          </a:p>
          <a:p>
            <a:r>
              <a:rPr lang="en-US" sz="2800" noProof="0" dirty="0" smtClean="0"/>
              <a:t>Future work:</a:t>
            </a:r>
          </a:p>
          <a:p>
            <a:pPr lvl="1"/>
            <a:r>
              <a:rPr lang="en-US" sz="2400" noProof="0" dirty="0" smtClean="0"/>
              <a:t>Additional criteria for slicing</a:t>
            </a:r>
          </a:p>
          <a:p>
            <a:pPr lvl="2"/>
            <a:r>
              <a:rPr lang="en-US" sz="2000" noProof="0" dirty="0" smtClean="0"/>
              <a:t>Extended free choice</a:t>
            </a:r>
          </a:p>
          <a:p>
            <a:pPr lvl="1"/>
            <a:r>
              <a:rPr lang="en-US" sz="2400" noProof="0" dirty="0" smtClean="0"/>
              <a:t>Applications outside process mining</a:t>
            </a:r>
          </a:p>
          <a:p>
            <a:pPr lvl="2"/>
            <a:r>
              <a:rPr lang="en-US" sz="2000" noProof="0" dirty="0" smtClean="0"/>
              <a:t>E.g., reverse engineering of asynchronous circuits (ASYNC 2016)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73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88"/>
    </mc:Choice>
    <mc:Fallback xmlns="">
      <p:transition spd="slow" advTm="64588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51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83"/>
    </mc:Choice>
    <mc:Fallback xmlns="">
      <p:transition spd="slow" advTm="508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Overfitting vs. Underfitting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3</a:t>
            </a:fld>
            <a:endParaRPr lang="es-ES"/>
          </a:p>
        </p:txBody>
      </p:sp>
      <p:sp>
        <p:nvSpPr>
          <p:cNvPr id="5" name="Elipse 10"/>
          <p:cNvSpPr/>
          <p:nvPr/>
        </p:nvSpPr>
        <p:spPr>
          <a:xfrm>
            <a:off x="899592" y="1222617"/>
            <a:ext cx="1584176" cy="1548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behavior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s-ES" dirty="0"/>
          </a:p>
        </p:txBody>
      </p:sp>
      <p:sp>
        <p:nvSpPr>
          <p:cNvPr id="6" name="Elipse 11"/>
          <p:cNvSpPr/>
          <p:nvPr/>
        </p:nvSpPr>
        <p:spPr>
          <a:xfrm>
            <a:off x="899592" y="1222617"/>
            <a:ext cx="1584176" cy="1548172"/>
          </a:xfrm>
          <a:prstGeom prst="ellipse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=</a:t>
            </a:r>
            <a:endParaRPr lang="en-US" dirty="0"/>
          </a:p>
          <a:p>
            <a:pPr algn="ctr"/>
            <a:r>
              <a:rPr lang="en-US" dirty="0" smtClean="0"/>
              <a:t>Model behavior</a:t>
            </a:r>
            <a:endParaRPr lang="es-ES" dirty="0"/>
          </a:p>
        </p:txBody>
      </p:sp>
      <p:pic>
        <p:nvPicPr>
          <p:cNvPr id="7" name="5 Marcador de contenid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72" y="1192769"/>
            <a:ext cx="5040560" cy="1489159"/>
          </a:xfrm>
          <a:prstGeom prst="rect">
            <a:avLst/>
          </a:prstGeom>
        </p:spPr>
      </p:pic>
      <p:sp>
        <p:nvSpPr>
          <p:cNvPr id="8" name="CuadroTexto 22"/>
          <p:cNvSpPr txBox="1"/>
          <p:nvPr/>
        </p:nvSpPr>
        <p:spPr>
          <a:xfrm>
            <a:off x="3223707" y="2755679"/>
            <a:ext cx="189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Spaghetti</a:t>
            </a:r>
            <a:r>
              <a:rPr lang="en-US" dirty="0" smtClean="0"/>
              <a:t> models</a:t>
            </a:r>
            <a:r>
              <a:rPr lang="en-US" b="1" i="1" dirty="0" smtClean="0"/>
              <a:t> </a:t>
            </a:r>
            <a:endParaRPr lang="es-ES" b="1" i="1" dirty="0"/>
          </a:p>
        </p:txBody>
      </p:sp>
      <p:sp>
        <p:nvSpPr>
          <p:cNvPr id="11" name="Elipse 10"/>
          <p:cNvSpPr/>
          <p:nvPr/>
        </p:nvSpPr>
        <p:spPr>
          <a:xfrm>
            <a:off x="910698" y="3995878"/>
            <a:ext cx="1141022" cy="10893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Process behavior</a:t>
            </a:r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s-ES" sz="1200" dirty="0"/>
          </a:p>
        </p:txBody>
      </p:sp>
      <p:sp>
        <p:nvSpPr>
          <p:cNvPr id="12" name="Elipse 11"/>
          <p:cNvSpPr/>
          <p:nvPr/>
        </p:nvSpPr>
        <p:spPr>
          <a:xfrm>
            <a:off x="402940" y="3720244"/>
            <a:ext cx="2728900" cy="2697088"/>
          </a:xfrm>
          <a:prstGeom prst="ellipse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Model behavior</a:t>
            </a:r>
            <a:endParaRPr lang="es-ES" dirty="0"/>
          </a:p>
        </p:txBody>
      </p:sp>
      <p:pic>
        <p:nvPicPr>
          <p:cNvPr id="13" name="5 Marcador de contenido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107014"/>
            <a:ext cx="2048609" cy="1601817"/>
          </a:xfrm>
          <a:prstGeom prst="rect">
            <a:avLst/>
          </a:prstGeom>
        </p:spPr>
      </p:pic>
      <p:sp>
        <p:nvSpPr>
          <p:cNvPr id="14" name="CuadroTexto 22"/>
          <p:cNvSpPr txBox="1"/>
          <p:nvPr/>
        </p:nvSpPr>
        <p:spPr>
          <a:xfrm>
            <a:off x="3195107" y="5682142"/>
            <a:ext cx="162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Flower</a:t>
            </a:r>
            <a:r>
              <a:rPr lang="en-US" dirty="0" smtClean="0"/>
              <a:t> models</a:t>
            </a:r>
            <a:r>
              <a:rPr lang="en-US" b="1" i="1" dirty="0" smtClean="0"/>
              <a:t> </a:t>
            </a:r>
            <a:endParaRPr lang="es-ES" b="1" i="1" dirty="0"/>
          </a:p>
        </p:txBody>
      </p:sp>
      <p:sp>
        <p:nvSpPr>
          <p:cNvPr id="18" name="CuadroTexto 24"/>
          <p:cNvSpPr txBox="1"/>
          <p:nvPr/>
        </p:nvSpPr>
        <p:spPr>
          <a:xfrm>
            <a:off x="6144629" y="2735632"/>
            <a:ext cx="2542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Useless for visualization!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10" name="9 Flecha arriba y abajo"/>
          <p:cNvSpPr/>
          <p:nvPr/>
        </p:nvSpPr>
        <p:spPr>
          <a:xfrm>
            <a:off x="4211960" y="2132856"/>
            <a:ext cx="612068" cy="2952328"/>
          </a:xfrm>
          <a:prstGeom prst="up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CuadroTexto 24"/>
          <p:cNvSpPr txBox="1"/>
          <p:nvPr/>
        </p:nvSpPr>
        <p:spPr>
          <a:xfrm>
            <a:off x="6362573" y="5596173"/>
            <a:ext cx="210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Useless for analysis!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848120" y="1609636"/>
            <a:ext cx="1748299" cy="523220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Overfitting</a:t>
            </a:r>
            <a:endParaRPr lang="en-US" sz="28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848120" y="5102024"/>
            <a:ext cx="1961947" cy="523220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Underfitting</a:t>
            </a:r>
            <a:endParaRPr lang="en-US" sz="2800" dirty="0"/>
          </a:p>
        </p:txBody>
      </p:sp>
      <p:sp>
        <p:nvSpPr>
          <p:cNvPr id="9" name="8 Flecha izquierda"/>
          <p:cNvSpPr/>
          <p:nvPr/>
        </p:nvSpPr>
        <p:spPr>
          <a:xfrm>
            <a:off x="4839162" y="3322176"/>
            <a:ext cx="2469141" cy="612068"/>
          </a:xfrm>
          <a:prstGeom prst="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Useful models?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4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814"/>
    </mc:Choice>
    <mc:Fallback xmlns="">
      <p:transition spd="slow" advTm="998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1" grpId="0" animBg="1"/>
      <p:bldP spid="12" grpId="0" animBg="1"/>
      <p:bldP spid="14" grpId="0"/>
      <p:bldP spid="18" grpId="0"/>
      <p:bldP spid="10" grpId="0" animBg="1"/>
      <p:bldP spid="15" grpId="0"/>
      <p:bldP spid="3" grpId="0" animBg="1"/>
      <p:bldP spid="1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Flecha derecha"/>
          <p:cNvSpPr/>
          <p:nvPr/>
        </p:nvSpPr>
        <p:spPr>
          <a:xfrm>
            <a:off x="3019948" y="1866502"/>
            <a:ext cx="1535982" cy="52774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Flecha doblada hacia arriba"/>
          <p:cNvSpPr/>
          <p:nvPr/>
        </p:nvSpPr>
        <p:spPr>
          <a:xfrm rot="5400000">
            <a:off x="3210216" y="1939205"/>
            <a:ext cx="1155446" cy="1535982"/>
          </a:xfrm>
          <a:prstGeom prst="bentUpArrow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Flecha doblada hacia arriba"/>
          <p:cNvSpPr/>
          <p:nvPr/>
        </p:nvSpPr>
        <p:spPr>
          <a:xfrm rot="16200000" flipV="1">
            <a:off x="3210216" y="783759"/>
            <a:ext cx="1155446" cy="1535982"/>
          </a:xfrm>
          <a:prstGeom prst="bentUpArrow">
            <a:avLst/>
          </a:prstGeom>
          <a:gradFill flip="none" rotWithShape="0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Our proposal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4</a:t>
            </a:fld>
            <a:endParaRPr lang="es-ES"/>
          </a:p>
        </p:txBody>
      </p:sp>
      <p:sp>
        <p:nvSpPr>
          <p:cNvPr id="6" name="Rectángulo 4"/>
          <p:cNvSpPr/>
          <p:nvPr/>
        </p:nvSpPr>
        <p:spPr>
          <a:xfrm>
            <a:off x="454455" y="1686312"/>
            <a:ext cx="1284713" cy="888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Event</a:t>
            </a:r>
            <a:r>
              <a:rPr lang="es-ES" dirty="0" smtClean="0"/>
              <a:t> Log</a:t>
            </a:r>
            <a:endParaRPr lang="es-ES" dirty="0"/>
          </a:p>
        </p:txBody>
      </p:sp>
      <p:sp>
        <p:nvSpPr>
          <p:cNvPr id="7" name="Flecha derecha 5"/>
          <p:cNvSpPr/>
          <p:nvPr/>
        </p:nvSpPr>
        <p:spPr>
          <a:xfrm>
            <a:off x="1761149" y="1756427"/>
            <a:ext cx="1665369" cy="747898"/>
          </a:xfrm>
          <a:prstGeom prst="rightArrow">
            <a:avLst/>
          </a:prstGeom>
          <a:gradFill flip="none" rotWithShape="0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Discovery</a:t>
            </a:r>
            <a:endParaRPr lang="es-ES" dirty="0"/>
          </a:p>
        </p:txBody>
      </p:sp>
      <p:sp>
        <p:nvSpPr>
          <p:cNvPr id="10" name="Rectángulo 8"/>
          <p:cNvSpPr/>
          <p:nvPr/>
        </p:nvSpPr>
        <p:spPr>
          <a:xfrm>
            <a:off x="3430741" y="1828500"/>
            <a:ext cx="1284713" cy="60375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s-ES" dirty="0"/>
          </a:p>
        </p:txBody>
      </p:sp>
      <p:sp>
        <p:nvSpPr>
          <p:cNvPr id="16" name="Flecha derecha 5"/>
          <p:cNvSpPr/>
          <p:nvPr/>
        </p:nvSpPr>
        <p:spPr>
          <a:xfrm>
            <a:off x="1739168" y="1755524"/>
            <a:ext cx="1665369" cy="74789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Slicing</a:t>
            </a:r>
            <a:endParaRPr lang="es-ES" dirty="0"/>
          </a:p>
        </p:txBody>
      </p:sp>
      <p:sp>
        <p:nvSpPr>
          <p:cNvPr id="25" name="Rectángulo 8"/>
          <p:cNvSpPr/>
          <p:nvPr/>
        </p:nvSpPr>
        <p:spPr>
          <a:xfrm>
            <a:off x="4555930" y="974026"/>
            <a:ext cx="1284713" cy="60375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 slice 1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4996146" y="189864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Flecha derecha 5"/>
          <p:cNvSpPr/>
          <p:nvPr/>
        </p:nvSpPr>
        <p:spPr>
          <a:xfrm>
            <a:off x="5856640" y="901952"/>
            <a:ext cx="1665369" cy="747898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Discovery</a:t>
            </a:r>
            <a:endParaRPr lang="es-ES" dirty="0"/>
          </a:p>
        </p:txBody>
      </p:sp>
      <p:sp>
        <p:nvSpPr>
          <p:cNvPr id="30" name="Rectángulo 8"/>
          <p:cNvSpPr/>
          <p:nvPr/>
        </p:nvSpPr>
        <p:spPr>
          <a:xfrm>
            <a:off x="7517314" y="974026"/>
            <a:ext cx="1284713" cy="60375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1</a:t>
            </a:r>
            <a:endParaRPr lang="es-ES" dirty="0"/>
          </a:p>
        </p:txBody>
      </p:sp>
      <p:sp>
        <p:nvSpPr>
          <p:cNvPr id="39" name="Rectángulo 8"/>
          <p:cNvSpPr/>
          <p:nvPr/>
        </p:nvSpPr>
        <p:spPr>
          <a:xfrm>
            <a:off x="4555930" y="2681168"/>
            <a:ext cx="1284713" cy="60375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 slice </a:t>
            </a:r>
            <a:r>
              <a:rPr lang="en-US" i="1" dirty="0" smtClean="0"/>
              <a:t>n</a:t>
            </a:r>
            <a:endParaRPr lang="es-ES" i="1" dirty="0"/>
          </a:p>
        </p:txBody>
      </p:sp>
      <p:sp>
        <p:nvSpPr>
          <p:cNvPr id="40" name="Flecha derecha 5"/>
          <p:cNvSpPr/>
          <p:nvPr/>
        </p:nvSpPr>
        <p:spPr>
          <a:xfrm>
            <a:off x="5856639" y="2609094"/>
            <a:ext cx="1665369" cy="747898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Discovery</a:t>
            </a:r>
            <a:endParaRPr lang="es-ES" dirty="0"/>
          </a:p>
        </p:txBody>
      </p:sp>
      <p:sp>
        <p:nvSpPr>
          <p:cNvPr id="41" name="Rectángulo 8"/>
          <p:cNvSpPr/>
          <p:nvPr/>
        </p:nvSpPr>
        <p:spPr>
          <a:xfrm>
            <a:off x="7512138" y="2681167"/>
            <a:ext cx="1284713" cy="60375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</a:t>
            </a:r>
            <a:r>
              <a:rPr lang="en-US" i="1" dirty="0" smtClean="0"/>
              <a:t>n</a:t>
            </a:r>
            <a:endParaRPr lang="es-ES" i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7957531" y="1898639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en-US" sz="2400" b="1" cap="all" dirty="0">
              <a:ln w="9000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Elipse 10"/>
          <p:cNvSpPr/>
          <p:nvPr/>
        </p:nvSpPr>
        <p:spPr>
          <a:xfrm>
            <a:off x="483969" y="3851619"/>
            <a:ext cx="1584176" cy="1548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behavior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s-ES" dirty="0"/>
          </a:p>
        </p:txBody>
      </p:sp>
      <p:sp>
        <p:nvSpPr>
          <p:cNvPr id="32" name="Elipse 11"/>
          <p:cNvSpPr/>
          <p:nvPr/>
        </p:nvSpPr>
        <p:spPr>
          <a:xfrm>
            <a:off x="775443" y="4087999"/>
            <a:ext cx="1409923" cy="1325767"/>
          </a:xfrm>
          <a:prstGeom prst="ellipse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Model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75443" y="3401276"/>
            <a:ext cx="1048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Model 1</a:t>
            </a:r>
            <a:endParaRPr lang="en-US" sz="2000" dirty="0"/>
          </a:p>
        </p:txBody>
      </p:sp>
      <p:sp>
        <p:nvSpPr>
          <p:cNvPr id="33" name="Elipse 10"/>
          <p:cNvSpPr/>
          <p:nvPr/>
        </p:nvSpPr>
        <p:spPr>
          <a:xfrm>
            <a:off x="2593078" y="3851619"/>
            <a:ext cx="1584176" cy="1548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behavior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s-ES" dirty="0"/>
          </a:p>
        </p:txBody>
      </p:sp>
      <p:sp>
        <p:nvSpPr>
          <p:cNvPr id="34" name="Elipse 11"/>
          <p:cNvSpPr/>
          <p:nvPr/>
        </p:nvSpPr>
        <p:spPr>
          <a:xfrm>
            <a:off x="2513967" y="4087999"/>
            <a:ext cx="998311" cy="1343163"/>
          </a:xfrm>
          <a:prstGeom prst="ellipse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Model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2857220" y="3401276"/>
            <a:ext cx="1048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Model 2</a:t>
            </a:r>
            <a:endParaRPr lang="en-US" sz="2000" dirty="0"/>
          </a:p>
        </p:txBody>
      </p:sp>
      <p:sp>
        <p:nvSpPr>
          <p:cNvPr id="43" name="Elipse 10"/>
          <p:cNvSpPr/>
          <p:nvPr/>
        </p:nvSpPr>
        <p:spPr>
          <a:xfrm>
            <a:off x="4635505" y="3851619"/>
            <a:ext cx="1584176" cy="1548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behavior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s-ES" dirty="0"/>
          </a:p>
        </p:txBody>
      </p:sp>
      <p:sp>
        <p:nvSpPr>
          <p:cNvPr id="44" name="Elipse 11"/>
          <p:cNvSpPr/>
          <p:nvPr/>
        </p:nvSpPr>
        <p:spPr>
          <a:xfrm>
            <a:off x="4635505" y="3779611"/>
            <a:ext cx="1700691" cy="554034"/>
          </a:xfrm>
          <a:prstGeom prst="ellipse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</p:txBody>
      </p:sp>
      <p:sp>
        <p:nvSpPr>
          <p:cNvPr id="45" name="44 CuadroTexto"/>
          <p:cNvSpPr txBox="1"/>
          <p:nvPr/>
        </p:nvSpPr>
        <p:spPr>
          <a:xfrm>
            <a:off x="4899647" y="3401276"/>
            <a:ext cx="1048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Model 3</a:t>
            </a:r>
            <a:endParaRPr lang="en-US" sz="2000" dirty="0"/>
          </a:p>
        </p:txBody>
      </p:sp>
      <p:sp>
        <p:nvSpPr>
          <p:cNvPr id="46" name="Elipse 10"/>
          <p:cNvSpPr/>
          <p:nvPr/>
        </p:nvSpPr>
        <p:spPr>
          <a:xfrm>
            <a:off x="7212675" y="3882990"/>
            <a:ext cx="1584176" cy="1548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Elipse 11"/>
          <p:cNvSpPr/>
          <p:nvPr/>
        </p:nvSpPr>
        <p:spPr>
          <a:xfrm>
            <a:off x="7212675" y="3810982"/>
            <a:ext cx="1700691" cy="554034"/>
          </a:xfrm>
          <a:prstGeom prst="ellipse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</p:txBody>
      </p:sp>
      <p:sp>
        <p:nvSpPr>
          <p:cNvPr id="5" name="4 Igual que"/>
          <p:cNvSpPr/>
          <p:nvPr/>
        </p:nvSpPr>
        <p:spPr>
          <a:xfrm>
            <a:off x="6423725" y="4355675"/>
            <a:ext cx="576064" cy="540060"/>
          </a:xfrm>
          <a:prstGeom prst="mathEqual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10 Más"/>
          <p:cNvSpPr/>
          <p:nvPr/>
        </p:nvSpPr>
        <p:spPr>
          <a:xfrm>
            <a:off x="4177253" y="4391750"/>
            <a:ext cx="458251" cy="467910"/>
          </a:xfrm>
          <a:prstGeom prst="mathPlu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Más"/>
          <p:cNvSpPr/>
          <p:nvPr/>
        </p:nvSpPr>
        <p:spPr>
          <a:xfrm>
            <a:off x="2113601" y="4391750"/>
            <a:ext cx="458251" cy="467910"/>
          </a:xfrm>
          <a:prstGeom prst="mathPlu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lipse 11"/>
          <p:cNvSpPr/>
          <p:nvPr/>
        </p:nvSpPr>
        <p:spPr>
          <a:xfrm>
            <a:off x="7128625" y="4056628"/>
            <a:ext cx="998311" cy="1405741"/>
          </a:xfrm>
          <a:prstGeom prst="ellipse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</p:txBody>
      </p:sp>
      <p:sp>
        <p:nvSpPr>
          <p:cNvPr id="51" name="Elipse 11"/>
          <p:cNvSpPr/>
          <p:nvPr/>
        </p:nvSpPr>
        <p:spPr>
          <a:xfrm>
            <a:off x="7522009" y="4211659"/>
            <a:ext cx="1378285" cy="1296144"/>
          </a:xfrm>
          <a:prstGeom prst="ellipse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3" name="12 Abrir llave"/>
          <p:cNvSpPr/>
          <p:nvPr/>
        </p:nvSpPr>
        <p:spPr>
          <a:xfrm rot="16200000">
            <a:off x="3144124" y="2618447"/>
            <a:ext cx="333464" cy="5824145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989226" y="5667635"/>
            <a:ext cx="464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Few models, each is low-complexity</a:t>
            </a:r>
            <a:endParaRPr lang="en-US" sz="2400" dirty="0"/>
          </a:p>
        </p:txBody>
      </p:sp>
      <p:sp>
        <p:nvSpPr>
          <p:cNvPr id="38" name="Flecha derecha 5"/>
          <p:cNvSpPr/>
          <p:nvPr/>
        </p:nvSpPr>
        <p:spPr>
          <a:xfrm>
            <a:off x="5856640" y="1756427"/>
            <a:ext cx="1665369" cy="747898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Discovery</a:t>
            </a:r>
            <a:endParaRPr lang="es-E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589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870"/>
    </mc:Choice>
    <mc:Fallback xmlns="">
      <p:transition spd="slow" advTm="448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xit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7" grpId="0" animBg="1"/>
      <p:bldP spid="7" grpId="0" animBg="1"/>
      <p:bldP spid="10" grpId="0" animBg="1"/>
      <p:bldP spid="16" grpId="0" animBg="1"/>
      <p:bldP spid="25" grpId="0" animBg="1"/>
      <p:bldP spid="28" grpId="0"/>
      <p:bldP spid="29" grpId="0" animBg="1"/>
      <p:bldP spid="30" grpId="0" animBg="1"/>
      <p:bldP spid="39" grpId="0" animBg="1"/>
      <p:bldP spid="40" grpId="0" animBg="1"/>
      <p:bldP spid="41" grpId="0" animBg="1"/>
      <p:bldP spid="42" grpId="0"/>
      <p:bldP spid="31" grpId="0" animBg="1"/>
      <p:bldP spid="32" grpId="0" animBg="1"/>
      <p:bldP spid="3" grpId="0"/>
      <p:bldP spid="33" grpId="0" animBg="1"/>
      <p:bldP spid="34" grpId="0" animBg="1"/>
      <p:bldP spid="37" grpId="0"/>
      <p:bldP spid="43" grpId="0" uiExpand="1" build="allAtOnce" animBg="1"/>
      <p:bldP spid="44" grpId="0" uiExpand="1" build="allAtOnce" animBg="1"/>
      <p:bldP spid="45" grpId="0"/>
      <p:bldP spid="46" grpId="0" animBg="1"/>
      <p:bldP spid="47" grpId="0" animBg="1"/>
      <p:bldP spid="5" grpId="0" animBg="1"/>
      <p:bldP spid="11" grpId="0" animBg="1"/>
      <p:bldP spid="49" grpId="0" animBg="1"/>
      <p:bldP spid="50" grpId="0" animBg="1"/>
      <p:bldP spid="51" grpId="0" animBg="1"/>
      <p:bldP spid="13" grpId="0" animBg="1"/>
      <p:bldP spid="14" grpId="0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Flecha doblada hacia arriba"/>
          <p:cNvSpPr/>
          <p:nvPr/>
        </p:nvSpPr>
        <p:spPr>
          <a:xfrm rot="5400000">
            <a:off x="-193323" y="3273479"/>
            <a:ext cx="2579293" cy="828092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Flecha doblada hacia arriba"/>
          <p:cNvSpPr/>
          <p:nvPr/>
        </p:nvSpPr>
        <p:spPr>
          <a:xfrm rot="5400000">
            <a:off x="527179" y="2552531"/>
            <a:ext cx="1140870" cy="828092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Extracting structured slices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5</a:t>
            </a:fld>
            <a:endParaRPr lang="es-ES"/>
          </a:p>
        </p:txBody>
      </p:sp>
      <p:pic>
        <p:nvPicPr>
          <p:cNvPr id="17" name="5 Marcador de contenid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908720"/>
            <a:ext cx="5040560" cy="1489159"/>
          </a:xfrm>
          <a:prstGeom prst="rect">
            <a:avLst/>
          </a:prstGeom>
        </p:spPr>
      </p:pic>
      <p:sp>
        <p:nvSpPr>
          <p:cNvPr id="18" name="17 Flecha doblada hacia arriba"/>
          <p:cNvSpPr/>
          <p:nvPr/>
        </p:nvSpPr>
        <p:spPr>
          <a:xfrm rot="5400000">
            <a:off x="-860266" y="3940422"/>
            <a:ext cx="3913178" cy="828092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1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761" y="2636912"/>
            <a:ext cx="3375303" cy="1404849"/>
          </a:xfrm>
          <a:prstGeom prst="rect">
            <a:avLst/>
          </a:prstGeom>
          <a:solidFill>
            <a:schemeClr val="lt1">
              <a:alpha val="10000"/>
            </a:schemeClr>
          </a:solidFill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537012"/>
            <a:ext cx="4716524" cy="168302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193196"/>
            <a:ext cx="4680520" cy="1189314"/>
          </a:xfrm>
          <a:prstGeom prst="rect">
            <a:avLst/>
          </a:prstGeom>
        </p:spPr>
      </p:pic>
      <p:sp>
        <p:nvSpPr>
          <p:cNvPr id="12" name="11 Flecha doblada hacia arriba"/>
          <p:cNvSpPr/>
          <p:nvPr/>
        </p:nvSpPr>
        <p:spPr>
          <a:xfrm rot="5400000">
            <a:off x="-1363455" y="4443609"/>
            <a:ext cx="4919553" cy="828092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Slicing</a:t>
            </a:r>
            <a:endParaRPr lang="en-US" dirty="0"/>
          </a:p>
        </p:txBody>
      </p:sp>
      <p:sp>
        <p:nvSpPr>
          <p:cNvPr id="13" name="12 Elipse"/>
          <p:cNvSpPr/>
          <p:nvPr/>
        </p:nvSpPr>
        <p:spPr>
          <a:xfrm>
            <a:off x="1151620" y="2420888"/>
            <a:ext cx="4356484" cy="1692188"/>
          </a:xfrm>
          <a:prstGeom prst="ellipse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Rectángulo"/>
          <p:cNvSpPr/>
          <p:nvPr/>
        </p:nvSpPr>
        <p:spPr>
          <a:xfrm>
            <a:off x="3203848" y="6273316"/>
            <a:ext cx="44640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…</a:t>
            </a:r>
            <a:endParaRPr lang="es-E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20 Trapecio"/>
          <p:cNvSpPr/>
          <p:nvPr/>
        </p:nvSpPr>
        <p:spPr>
          <a:xfrm flipV="1">
            <a:off x="5904148" y="2492896"/>
            <a:ext cx="1404156" cy="4365103"/>
          </a:xfrm>
          <a:prstGeom prst="trapezoid">
            <a:avLst/>
          </a:prstGeom>
          <a:gradFill flip="none" rotWithShape="0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822614" y="2494637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Most frequent behavior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084168" y="5534072"/>
            <a:ext cx="1044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Less frequent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5 Flecha izquierda"/>
          <p:cNvSpPr/>
          <p:nvPr/>
        </p:nvSpPr>
        <p:spPr>
          <a:xfrm>
            <a:off x="6742112" y="2492896"/>
            <a:ext cx="2124236" cy="13681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Captures more than 90% of log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087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030"/>
    </mc:Choice>
    <mc:Fallback xmlns="">
      <p:transition spd="slow" advTm="660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 animBg="1"/>
      <p:bldP spid="23" grpId="0"/>
      <p:bldP spid="2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Outline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Introduction</a:t>
            </a:r>
          </a:p>
          <a:p>
            <a:pPr marL="0" indent="0">
              <a:buNone/>
            </a:pPr>
            <a:endParaRPr lang="en-US" noProof="0" dirty="0" smtClean="0"/>
          </a:p>
          <a:p>
            <a:r>
              <a:rPr lang="en-US" noProof="0" dirty="0" smtClean="0"/>
              <a:t>Proposed slicing flow</a:t>
            </a:r>
          </a:p>
          <a:p>
            <a:pPr lvl="1"/>
            <a:r>
              <a:rPr lang="en-US" noProof="0" dirty="0" smtClean="0"/>
              <a:t>LTS construction and saturation</a:t>
            </a:r>
          </a:p>
          <a:p>
            <a:pPr lvl="1"/>
            <a:r>
              <a:rPr lang="en-US" noProof="0" dirty="0" smtClean="0"/>
              <a:t>LTS slicing</a:t>
            </a:r>
          </a:p>
          <a:p>
            <a:pPr lvl="1"/>
            <a:r>
              <a:rPr lang="en-US" noProof="0" dirty="0" smtClean="0"/>
              <a:t>Synthesis</a:t>
            </a:r>
          </a:p>
          <a:p>
            <a:pPr marL="457200" lvl="1" indent="0">
              <a:buNone/>
            </a:pPr>
            <a:endParaRPr lang="en-US" noProof="0" dirty="0" smtClean="0"/>
          </a:p>
          <a:p>
            <a:r>
              <a:rPr lang="en-US" noProof="0" dirty="0" smtClean="0"/>
              <a:t>Results and related work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6</a:t>
            </a:fld>
            <a:endParaRPr lang="es-E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28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59"/>
    </mc:Choice>
    <mc:Fallback xmlns="">
      <p:transition spd="slow" advTm="153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42 Conector recto de flecha"/>
          <p:cNvCxnSpPr>
            <a:stCxn id="41" idx="0"/>
          </p:cNvCxnSpPr>
          <p:nvPr/>
        </p:nvCxnSpPr>
        <p:spPr>
          <a:xfrm flipV="1">
            <a:off x="5869218" y="4672766"/>
            <a:ext cx="1151054" cy="5471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35" idx="0"/>
          </p:cNvCxnSpPr>
          <p:nvPr/>
        </p:nvCxnSpPr>
        <p:spPr>
          <a:xfrm flipV="1">
            <a:off x="2744748" y="2891618"/>
            <a:ext cx="1431208" cy="7025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>
            <a:stCxn id="45" idx="0"/>
          </p:cNvCxnSpPr>
          <p:nvPr/>
        </p:nvCxnSpPr>
        <p:spPr>
          <a:xfrm flipV="1">
            <a:off x="3396566" y="3667005"/>
            <a:ext cx="3695714" cy="7194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5 Flecha derecha"/>
          <p:cNvSpPr/>
          <p:nvPr/>
        </p:nvSpPr>
        <p:spPr>
          <a:xfrm>
            <a:off x="1259632" y="2383842"/>
            <a:ext cx="1296144" cy="578544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Saturation</a:t>
            </a: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slicing flow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43509" y="2229050"/>
            <a:ext cx="1116123" cy="8180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 Log</a:t>
            </a:r>
            <a:endParaRPr lang="en-US" dirty="0"/>
          </a:p>
        </p:txBody>
      </p:sp>
      <p:sp>
        <p:nvSpPr>
          <p:cNvPr id="7" name="Rectángulo 4"/>
          <p:cNvSpPr/>
          <p:nvPr/>
        </p:nvSpPr>
        <p:spPr>
          <a:xfrm>
            <a:off x="2555776" y="2264107"/>
            <a:ext cx="1116123" cy="81801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Labeled Transition System</a:t>
            </a:r>
            <a:endParaRPr lang="en-US" dirty="0"/>
          </a:p>
        </p:txBody>
      </p:sp>
      <p:sp>
        <p:nvSpPr>
          <p:cNvPr id="8" name="7 Flecha derecha"/>
          <p:cNvSpPr/>
          <p:nvPr/>
        </p:nvSpPr>
        <p:spPr>
          <a:xfrm>
            <a:off x="4648772" y="2459570"/>
            <a:ext cx="787324" cy="43204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8 Flecha doblada hacia arriba"/>
          <p:cNvSpPr/>
          <p:nvPr/>
        </p:nvSpPr>
        <p:spPr>
          <a:xfrm rot="5400000">
            <a:off x="4555140" y="2766746"/>
            <a:ext cx="974588" cy="78732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9 Flecha doblada hacia arriba"/>
          <p:cNvSpPr/>
          <p:nvPr/>
        </p:nvSpPr>
        <p:spPr>
          <a:xfrm rot="16200000" flipV="1">
            <a:off x="4503614" y="1740632"/>
            <a:ext cx="1077640" cy="787324"/>
          </a:xfrm>
          <a:prstGeom prst="bentUpArrow">
            <a:avLst>
              <a:gd name="adj1" fmla="val 25479"/>
              <a:gd name="adj2" fmla="val 25000"/>
              <a:gd name="adj3" fmla="val 24522"/>
            </a:avLst>
          </a:prstGeom>
          <a:gradFill flip="none" rotWithShape="0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lecha derecha 5"/>
          <p:cNvSpPr/>
          <p:nvPr/>
        </p:nvSpPr>
        <p:spPr>
          <a:xfrm>
            <a:off x="3671900" y="2383842"/>
            <a:ext cx="1260140" cy="578544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Slicing</a:t>
            </a:r>
            <a:endParaRPr lang="en-US" dirty="0"/>
          </a:p>
        </p:txBody>
      </p:sp>
      <p:sp>
        <p:nvSpPr>
          <p:cNvPr id="16" name="Rectángulo 4"/>
          <p:cNvSpPr/>
          <p:nvPr/>
        </p:nvSpPr>
        <p:spPr>
          <a:xfrm>
            <a:off x="5436096" y="1583458"/>
            <a:ext cx="1116124" cy="44406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LTS slice 1</a:t>
            </a:r>
            <a:endParaRPr lang="en-US" dirty="0"/>
          </a:p>
        </p:txBody>
      </p:sp>
      <p:sp>
        <p:nvSpPr>
          <p:cNvPr id="18" name="Rectángulo 4"/>
          <p:cNvSpPr/>
          <p:nvPr/>
        </p:nvSpPr>
        <p:spPr>
          <a:xfrm>
            <a:off x="7859563" y="1583458"/>
            <a:ext cx="1152128" cy="444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Petri net 1</a:t>
            </a:r>
            <a:endParaRPr lang="en-US" dirty="0"/>
          </a:p>
        </p:txBody>
      </p:sp>
      <p:sp>
        <p:nvSpPr>
          <p:cNvPr id="19" name="18 Flecha derecha"/>
          <p:cNvSpPr/>
          <p:nvPr/>
        </p:nvSpPr>
        <p:spPr>
          <a:xfrm>
            <a:off x="6563419" y="1516218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0" name="Rectángulo 4"/>
          <p:cNvSpPr/>
          <p:nvPr/>
        </p:nvSpPr>
        <p:spPr>
          <a:xfrm>
            <a:off x="5436096" y="3225358"/>
            <a:ext cx="1116124" cy="44406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LTS slice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21" name="Rectángulo 4"/>
          <p:cNvSpPr/>
          <p:nvPr/>
        </p:nvSpPr>
        <p:spPr>
          <a:xfrm>
            <a:off x="7859563" y="3225358"/>
            <a:ext cx="1152128" cy="444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Petri net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22" name="21 Flecha derecha"/>
          <p:cNvSpPr/>
          <p:nvPr/>
        </p:nvSpPr>
        <p:spPr>
          <a:xfrm>
            <a:off x="6563419" y="3158118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3" name="22 Flecha derecha"/>
          <p:cNvSpPr/>
          <p:nvPr/>
        </p:nvSpPr>
        <p:spPr>
          <a:xfrm>
            <a:off x="6563419" y="2348784"/>
            <a:ext cx="1296144" cy="57854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792019" y="2407223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8233488" y="2444761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en-US" sz="2400" b="1" cap="all" dirty="0">
              <a:ln w="9000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26 Flecha abajo"/>
          <p:cNvSpPr/>
          <p:nvPr/>
        </p:nvSpPr>
        <p:spPr>
          <a:xfrm>
            <a:off x="5768104" y="3677223"/>
            <a:ext cx="452108" cy="60730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ángulo 4"/>
          <p:cNvSpPr/>
          <p:nvPr/>
        </p:nvSpPr>
        <p:spPr>
          <a:xfrm>
            <a:off x="5436096" y="4268325"/>
            <a:ext cx="1116124" cy="444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dirty="0" smtClean="0"/>
              <a:t>Log slice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31" name="Rectángulo 4"/>
          <p:cNvSpPr/>
          <p:nvPr/>
        </p:nvSpPr>
        <p:spPr>
          <a:xfrm>
            <a:off x="7859563" y="4271954"/>
            <a:ext cx="1152128" cy="444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32" name="31 Flecha derecha"/>
          <p:cNvSpPr/>
          <p:nvPr/>
        </p:nvSpPr>
        <p:spPr>
          <a:xfrm>
            <a:off x="6563419" y="4204714"/>
            <a:ext cx="1296144" cy="57854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Mining</a:t>
            </a:r>
            <a:endParaRPr lang="en-U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115616" y="3594126"/>
            <a:ext cx="325826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Slicing is based on LTS properties</a:t>
            </a:r>
            <a:endParaRPr lang="en-US" dirty="0"/>
          </a:p>
        </p:txBody>
      </p:sp>
      <p:sp>
        <p:nvSpPr>
          <p:cNvPr id="41" name="40 CuadroTexto"/>
          <p:cNvSpPr txBox="1"/>
          <p:nvPr/>
        </p:nvSpPr>
        <p:spPr>
          <a:xfrm>
            <a:off x="2699792" y="5219908"/>
            <a:ext cx="6338851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However, alternative miners may be used on the discovered slices </a:t>
            </a:r>
            <a:endParaRPr lang="en-U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1439652" y="4386475"/>
            <a:ext cx="3913828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Our proposed flow constructs Petri nets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from the LTS slices</a:t>
            </a:r>
            <a:endParaRPr lang="en-US" dirty="0"/>
          </a:p>
        </p:txBody>
      </p:sp>
      <p:sp>
        <p:nvSpPr>
          <p:cNvPr id="52" name="51 Elipse"/>
          <p:cNvSpPr/>
          <p:nvPr/>
        </p:nvSpPr>
        <p:spPr>
          <a:xfrm>
            <a:off x="35496" y="1595474"/>
            <a:ext cx="3780420" cy="2052228"/>
          </a:xfrm>
          <a:prstGeom prst="ellipse">
            <a:avLst/>
          </a:prstGeom>
          <a:noFill/>
          <a:ln w="635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973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006"/>
    </mc:Choice>
    <mc:Fallback xmlns="">
      <p:transition spd="slow" advTm="790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7" grpId="0" animBg="1"/>
      <p:bldP spid="28" grpId="0" animBg="1"/>
      <p:bldP spid="31" grpId="0" animBg="1"/>
      <p:bldP spid="32" grpId="0" animBg="1"/>
      <p:bldP spid="41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45 Conector recto de flecha"/>
          <p:cNvCxnSpPr/>
          <p:nvPr/>
        </p:nvCxnSpPr>
        <p:spPr>
          <a:xfrm flipH="1">
            <a:off x="5827817" y="3597912"/>
            <a:ext cx="626066" cy="978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flipH="1">
            <a:off x="6568081" y="2432602"/>
            <a:ext cx="626066" cy="978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4108612" y="3841018"/>
            <a:ext cx="1374186" cy="8161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H="1">
            <a:off x="4219627" y="2674454"/>
            <a:ext cx="626066" cy="978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5598114" y="1517483"/>
            <a:ext cx="1374186" cy="8161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H="1">
            <a:off x="4972050" y="1517483"/>
            <a:ext cx="626066" cy="978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Constructing LTS from log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8</a:t>
            </a:fld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827584" y="1268760"/>
            <a:ext cx="17042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Event log: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Trace 1: a </a:t>
            </a:r>
            <a:r>
              <a:rPr lang="en-US" dirty="0" err="1" smtClean="0"/>
              <a:t>a</a:t>
            </a:r>
            <a:r>
              <a:rPr lang="en-US" dirty="0" smtClean="0"/>
              <a:t> b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Trace 2: b a </a:t>
            </a:r>
            <a:r>
              <a:rPr lang="en-US" dirty="0" err="1" smtClean="0"/>
              <a:t>a</a:t>
            </a:r>
            <a:endParaRPr lang="en-US" dirty="0" smtClean="0"/>
          </a:p>
        </p:txBody>
      </p:sp>
      <p:sp>
        <p:nvSpPr>
          <p:cNvPr id="10" name="9 Elipse"/>
          <p:cNvSpPr/>
          <p:nvPr/>
        </p:nvSpPr>
        <p:spPr>
          <a:xfrm>
            <a:off x="5364088" y="1283457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cxnSp>
        <p:nvCxnSpPr>
          <p:cNvPr id="12" name="11 Conector recto de flecha"/>
          <p:cNvCxnSpPr>
            <a:endCxn id="10" idx="0"/>
          </p:cNvCxnSpPr>
          <p:nvPr/>
        </p:nvCxnSpPr>
        <p:spPr>
          <a:xfrm>
            <a:off x="5598114" y="944724"/>
            <a:ext cx="0" cy="338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12 Elipse"/>
          <p:cNvSpPr/>
          <p:nvPr/>
        </p:nvSpPr>
        <p:spPr>
          <a:xfrm>
            <a:off x="4621192" y="2450325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996806" y="180621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" name="19 Elipse"/>
          <p:cNvSpPr/>
          <p:nvPr/>
        </p:nvSpPr>
        <p:spPr>
          <a:xfrm>
            <a:off x="6948264" y="2203084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171666" y="2499685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dirty="0" smtClean="0"/>
              <a:t>a</a:t>
            </a:r>
            <a:r>
              <a:rPr lang="en-US" dirty="0"/>
              <a:t>}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497500" y="2303584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dirty="0" smtClean="0"/>
              <a:t>b</a:t>
            </a:r>
            <a:r>
              <a:rPr lang="en-US" dirty="0"/>
              <a:t>}</a:t>
            </a:r>
          </a:p>
        </p:txBody>
      </p:sp>
      <p:sp>
        <p:nvSpPr>
          <p:cNvPr id="33" name="32 Elipse"/>
          <p:cNvSpPr/>
          <p:nvPr/>
        </p:nvSpPr>
        <p:spPr>
          <a:xfrm>
            <a:off x="3868769" y="3607296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240722" y="296318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5" name="34 Rectángulo"/>
          <p:cNvSpPr/>
          <p:nvPr/>
        </p:nvSpPr>
        <p:spPr>
          <a:xfrm>
            <a:off x="3347864" y="364883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{a</a:t>
            </a:r>
            <a:r>
              <a:rPr lang="en-US" baseline="30000" dirty="0" smtClean="0"/>
              <a:t>2</a:t>
            </a:r>
            <a:r>
              <a:rPr lang="en-US" dirty="0"/>
              <a:t>}</a:t>
            </a:r>
          </a:p>
        </p:txBody>
      </p:sp>
      <p:sp>
        <p:nvSpPr>
          <p:cNvPr id="37" name="36 Elipse"/>
          <p:cNvSpPr/>
          <p:nvPr/>
        </p:nvSpPr>
        <p:spPr>
          <a:xfrm>
            <a:off x="5458762" y="4526619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4669371" y="457597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{</a:t>
            </a:r>
            <a:r>
              <a:rPr lang="en-US" dirty="0" smtClean="0"/>
              <a:t>a</a:t>
            </a:r>
            <a:r>
              <a:rPr lang="en-US" baseline="30000" dirty="0" smtClean="0"/>
              <a:t>2 </a:t>
            </a:r>
            <a:r>
              <a:rPr lang="en-US" dirty="0" smtClean="0"/>
              <a:t>,b}</a:t>
            </a:r>
            <a:endParaRPr lang="en-U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6285207" y="1628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4769562" y="39597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2" name="41 Elipse"/>
          <p:cNvSpPr/>
          <p:nvPr/>
        </p:nvSpPr>
        <p:spPr>
          <a:xfrm>
            <a:off x="6217223" y="3365444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6592837" y="272133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609104" y="341970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{</a:t>
            </a:r>
            <a:r>
              <a:rPr lang="en-US" dirty="0" err="1" smtClean="0"/>
              <a:t>a,b</a:t>
            </a:r>
            <a:r>
              <a:rPr lang="en-US" dirty="0"/>
              <a:t>}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5035152" y="130476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{}</a:t>
            </a:r>
            <a:endParaRPr lang="en-US" dirty="0"/>
          </a:p>
        </p:txBody>
      </p:sp>
      <p:sp>
        <p:nvSpPr>
          <p:cNvPr id="47" name="46 CuadroTexto"/>
          <p:cNvSpPr txBox="1"/>
          <p:nvPr/>
        </p:nvSpPr>
        <p:spPr>
          <a:xfrm>
            <a:off x="5852573" y="388664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49" name="48 Conector recto de flecha"/>
          <p:cNvCxnSpPr>
            <a:endCxn id="37" idx="3"/>
          </p:cNvCxnSpPr>
          <p:nvPr/>
        </p:nvCxnSpPr>
        <p:spPr>
          <a:xfrm flipV="1">
            <a:off x="4572000" y="4926126"/>
            <a:ext cx="955307" cy="4830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49 CuadroTexto"/>
              <p:cNvSpPr txBox="1"/>
              <p:nvPr/>
            </p:nvSpPr>
            <p:spPr>
              <a:xfrm>
                <a:off x="2824630" y="5428326"/>
                <a:ext cx="3422732" cy="36933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/>
                  <a:t>S</a:t>
                </a:r>
                <a:r>
                  <a:rPr lang="en-US" dirty="0" smtClean="0"/>
                  <a:t>ame event </a:t>
                </a:r>
                <a:r>
                  <a:rPr lang="en-US" dirty="0" err="1" smtClean="0"/>
                  <a:t>multiset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s-ES_tradnl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dirty="0" smtClean="0"/>
                  <a:t> same state</a:t>
                </a:r>
                <a:endParaRPr lang="en-US" dirty="0"/>
              </a:p>
            </p:txBody>
          </p:sp>
        </mc:Choice>
        <mc:Fallback xmlns="">
          <p:sp>
            <p:nvSpPr>
              <p:cNvPr id="50" name="4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630" y="5428326"/>
                <a:ext cx="342273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060" t="-4615" r="-70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CuadroTexto"/>
          <p:cNvSpPr txBox="1"/>
          <p:nvPr/>
        </p:nvSpPr>
        <p:spPr>
          <a:xfrm>
            <a:off x="143508" y="4090566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Multiset rule:</a:t>
            </a:r>
          </a:p>
          <a:p>
            <a:pPr lvl="1"/>
            <a:r>
              <a:rPr lang="en-US" dirty="0" smtClean="0"/>
              <a:t>New state for every different trace prefix </a:t>
            </a:r>
            <a:r>
              <a:rPr lang="en-US" i="1" dirty="0" smtClean="0"/>
              <a:t>considered as a multiset</a:t>
            </a:r>
          </a:p>
          <a:p>
            <a:pPr lvl="1"/>
            <a:r>
              <a:rPr lang="en-US" dirty="0" smtClean="0"/>
              <a:t>(i.e. regardless of event order)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323528" y="5864566"/>
            <a:ext cx="7956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tx2"/>
                </a:solidFill>
              </a:rPr>
              <a:t>W. van der Aalst, V. Rubin, H. Verbeek, B. van </a:t>
            </a:r>
            <a:r>
              <a:rPr lang="nl-NL" sz="1600" dirty="0" smtClean="0">
                <a:solidFill>
                  <a:schemeClr val="tx2"/>
                </a:solidFill>
              </a:rPr>
              <a:t>Dongen, </a:t>
            </a:r>
            <a:r>
              <a:rPr lang="en-US" sz="1600" dirty="0" smtClean="0">
                <a:solidFill>
                  <a:schemeClr val="tx2"/>
                </a:solidFill>
              </a:rPr>
              <a:t>E</a:t>
            </a:r>
            <a:r>
              <a:rPr lang="en-US" sz="1600" dirty="0">
                <a:solidFill>
                  <a:schemeClr val="tx2"/>
                </a:solidFill>
              </a:rPr>
              <a:t>. Kindler, and C. </a:t>
            </a:r>
            <a:r>
              <a:rPr lang="en-US" sz="1600" dirty="0" smtClean="0">
                <a:solidFill>
                  <a:schemeClr val="tx2"/>
                </a:solidFill>
              </a:rPr>
              <a:t>Gunther,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Process </a:t>
            </a:r>
            <a:r>
              <a:rPr lang="en-US" sz="1600" i="1" dirty="0">
                <a:solidFill>
                  <a:schemeClr val="tx2"/>
                </a:solidFill>
              </a:rPr>
              <a:t>mining: a </a:t>
            </a:r>
            <a:r>
              <a:rPr lang="en-US" sz="1600" i="1" dirty="0" smtClean="0">
                <a:solidFill>
                  <a:schemeClr val="tx2"/>
                </a:solidFill>
              </a:rPr>
              <a:t>two-step approach </a:t>
            </a:r>
            <a:r>
              <a:rPr lang="en-US" sz="1600" i="1" dirty="0">
                <a:solidFill>
                  <a:schemeClr val="tx2"/>
                </a:solidFill>
              </a:rPr>
              <a:t>to balance between </a:t>
            </a:r>
            <a:r>
              <a:rPr lang="en-US" sz="1600" i="1" dirty="0" smtClean="0">
                <a:solidFill>
                  <a:schemeClr val="tx2"/>
                </a:solidFill>
              </a:rPr>
              <a:t>underfitting </a:t>
            </a:r>
            <a:r>
              <a:rPr lang="en-US" sz="1600" i="1" dirty="0">
                <a:solidFill>
                  <a:schemeClr val="tx2"/>
                </a:solidFill>
              </a:rPr>
              <a:t>and </a:t>
            </a:r>
            <a:r>
              <a:rPr lang="en-US" sz="1600" i="1" dirty="0" smtClean="0">
                <a:solidFill>
                  <a:schemeClr val="tx2"/>
                </a:solidFill>
              </a:rPr>
              <a:t>overfitting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</a:p>
          <a:p>
            <a:r>
              <a:rPr lang="en-US" sz="1600" dirty="0">
                <a:solidFill>
                  <a:schemeClr val="tx2"/>
                </a:solidFill>
              </a:rPr>
              <a:t>Software &amp; Systems </a:t>
            </a:r>
            <a:r>
              <a:rPr lang="en-US" sz="1600" dirty="0" smtClean="0">
                <a:solidFill>
                  <a:schemeClr val="tx2"/>
                </a:solidFill>
              </a:rPr>
              <a:t>Modeling, 2010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84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228"/>
    </mc:Choice>
    <mc:Fallback xmlns="">
      <p:transition spd="slow" advTm="802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47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20" grpId="0" animBg="1"/>
      <p:bldP spid="26" grpId="0"/>
      <p:bldP spid="27" grpId="0"/>
      <p:bldP spid="33" grpId="0" animBg="1"/>
      <p:bldP spid="34" grpId="0"/>
      <p:bldP spid="35" grpId="0"/>
      <p:bldP spid="37" grpId="0" animBg="1"/>
      <p:bldP spid="38" grpId="0"/>
      <p:bldP spid="39" grpId="0"/>
      <p:bldP spid="40" grpId="0"/>
      <p:bldP spid="42" grpId="0" animBg="1"/>
      <p:bldP spid="43" grpId="0"/>
      <p:bldP spid="44" grpId="0"/>
      <p:bldP spid="47" grpId="0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47 Conector recto de flecha"/>
          <p:cNvCxnSpPr/>
          <p:nvPr/>
        </p:nvCxnSpPr>
        <p:spPr>
          <a:xfrm>
            <a:off x="4855218" y="2671136"/>
            <a:ext cx="1374186" cy="8161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5542311" y="278245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6" name="45 Conector recto de flecha"/>
          <p:cNvCxnSpPr/>
          <p:nvPr/>
        </p:nvCxnSpPr>
        <p:spPr>
          <a:xfrm flipH="1">
            <a:off x="5827817" y="3597912"/>
            <a:ext cx="626066" cy="978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flipH="1">
            <a:off x="6568081" y="2432602"/>
            <a:ext cx="626066" cy="978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4108612" y="3841018"/>
            <a:ext cx="1374186" cy="8161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H="1">
            <a:off x="4219627" y="2674454"/>
            <a:ext cx="626066" cy="978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5598114" y="1517483"/>
            <a:ext cx="1374186" cy="8161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H="1">
            <a:off x="4972050" y="1517483"/>
            <a:ext cx="626066" cy="978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Arc-completed LTS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C1BC-A680-4B6D-B742-C46851073078}" type="slidenum">
              <a:rPr lang="es-ES" smtClean="0"/>
              <a:t>9</a:t>
            </a:fld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827584" y="1268760"/>
            <a:ext cx="3038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Event log: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Trace 1: a </a:t>
            </a:r>
            <a:r>
              <a:rPr lang="en-US" dirty="0" err="1" smtClean="0"/>
              <a:t>a</a:t>
            </a:r>
            <a:r>
              <a:rPr lang="en-US" dirty="0" smtClean="0"/>
              <a:t> b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Trace 2: b a </a:t>
            </a:r>
            <a:r>
              <a:rPr lang="en-US" dirty="0" err="1" smtClean="0"/>
              <a:t>a</a:t>
            </a:r>
            <a:endParaRPr lang="en-US" dirty="0" smtClean="0"/>
          </a:p>
        </p:txBody>
      </p:sp>
      <p:sp>
        <p:nvSpPr>
          <p:cNvPr id="10" name="9 Elipse"/>
          <p:cNvSpPr/>
          <p:nvPr/>
        </p:nvSpPr>
        <p:spPr>
          <a:xfrm>
            <a:off x="5364088" y="1283457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cxnSp>
        <p:nvCxnSpPr>
          <p:cNvPr id="12" name="11 Conector recto de flecha"/>
          <p:cNvCxnSpPr>
            <a:endCxn id="10" idx="0"/>
          </p:cNvCxnSpPr>
          <p:nvPr/>
        </p:nvCxnSpPr>
        <p:spPr>
          <a:xfrm>
            <a:off x="5598114" y="944724"/>
            <a:ext cx="0" cy="338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12 Elipse"/>
          <p:cNvSpPr/>
          <p:nvPr/>
        </p:nvSpPr>
        <p:spPr>
          <a:xfrm>
            <a:off x="4621192" y="2450325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996806" y="180621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" name="19 Elipse"/>
          <p:cNvSpPr/>
          <p:nvPr/>
        </p:nvSpPr>
        <p:spPr>
          <a:xfrm>
            <a:off x="6948264" y="2203084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171666" y="2499685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dirty="0" smtClean="0"/>
              <a:t>a</a:t>
            </a:r>
            <a:r>
              <a:rPr lang="en-US" dirty="0"/>
              <a:t>}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497500" y="2303584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dirty="0" smtClean="0"/>
              <a:t>b</a:t>
            </a:r>
            <a:r>
              <a:rPr lang="en-US" dirty="0"/>
              <a:t>}</a:t>
            </a:r>
          </a:p>
        </p:txBody>
      </p:sp>
      <p:sp>
        <p:nvSpPr>
          <p:cNvPr id="33" name="32 Elipse"/>
          <p:cNvSpPr/>
          <p:nvPr/>
        </p:nvSpPr>
        <p:spPr>
          <a:xfrm>
            <a:off x="3868769" y="3607296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240722" y="296318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5" name="34 Rectángulo"/>
          <p:cNvSpPr/>
          <p:nvPr/>
        </p:nvSpPr>
        <p:spPr>
          <a:xfrm>
            <a:off x="3347864" y="364883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{a</a:t>
            </a:r>
            <a:r>
              <a:rPr lang="en-US" baseline="30000" dirty="0" smtClean="0"/>
              <a:t>2</a:t>
            </a:r>
            <a:r>
              <a:rPr lang="en-US" dirty="0"/>
              <a:t>}</a:t>
            </a:r>
          </a:p>
        </p:txBody>
      </p:sp>
      <p:sp>
        <p:nvSpPr>
          <p:cNvPr id="37" name="36 Elipse"/>
          <p:cNvSpPr/>
          <p:nvPr/>
        </p:nvSpPr>
        <p:spPr>
          <a:xfrm>
            <a:off x="5458762" y="4526619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4669371" y="457597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{</a:t>
            </a:r>
            <a:r>
              <a:rPr lang="en-US" dirty="0" smtClean="0"/>
              <a:t>a</a:t>
            </a:r>
            <a:r>
              <a:rPr lang="en-US" baseline="30000" dirty="0" smtClean="0"/>
              <a:t>2 </a:t>
            </a:r>
            <a:r>
              <a:rPr lang="en-US" dirty="0" smtClean="0"/>
              <a:t>,b}</a:t>
            </a:r>
            <a:endParaRPr lang="en-U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6285207" y="1628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4769562" y="39597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2" name="41 Elipse"/>
          <p:cNvSpPr/>
          <p:nvPr/>
        </p:nvSpPr>
        <p:spPr>
          <a:xfrm>
            <a:off x="6217223" y="3365444"/>
            <a:ext cx="468052" cy="46805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2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6592837" y="272133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609104" y="341970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{</a:t>
            </a:r>
            <a:r>
              <a:rPr lang="en-US" dirty="0" err="1" smtClean="0"/>
              <a:t>a,b</a:t>
            </a:r>
            <a:r>
              <a:rPr lang="en-US" dirty="0"/>
              <a:t>}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5035152" y="130476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{}</a:t>
            </a:r>
            <a:endParaRPr lang="en-US" dirty="0"/>
          </a:p>
        </p:txBody>
      </p:sp>
      <p:sp>
        <p:nvSpPr>
          <p:cNvPr id="47" name="46 CuadroTexto"/>
          <p:cNvSpPr txBox="1"/>
          <p:nvPr/>
        </p:nvSpPr>
        <p:spPr>
          <a:xfrm>
            <a:off x="5852573" y="388664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48 CuadroTexto"/>
              <p:cNvSpPr txBox="1"/>
              <p:nvPr/>
            </p:nvSpPr>
            <p:spPr>
              <a:xfrm>
                <a:off x="143508" y="4090566"/>
                <a:ext cx="3888432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Arc-completion rule:</a:t>
                </a:r>
              </a:p>
              <a:p>
                <a:pPr lvl="1"/>
                <a:r>
                  <a:rPr lang="en-US" dirty="0" smtClean="0"/>
                  <a:t>New arc </a:t>
                </a:r>
                <a14:m>
                  <m:oMath xmlns:m="http://schemas.openxmlformats.org/officeDocument/2006/math">
                    <m:r>
                      <a:rPr lang="es-ES_tradnl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between any two states  where the </a:t>
                </a:r>
                <a:r>
                  <a:rPr lang="en-US" dirty="0" err="1" smtClean="0"/>
                  <a:t>multiset</a:t>
                </a:r>
                <a:r>
                  <a:rPr lang="en-US" dirty="0" smtClean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_trad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s-ES_tradnl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is that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_trad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s-ES_tradnl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ES_tradnl" b="0" i="1" smtClean="0">
                        <a:latin typeface="Cambria Math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_tradnl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Increases </a:t>
                </a:r>
                <a:r>
                  <a:rPr lang="en-US" i="1" dirty="0" smtClean="0"/>
                  <a:t>generalization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en-US" dirty="0" smtClean="0"/>
                  <a:t>Trace “a b a” now </a:t>
                </a:r>
                <a:r>
                  <a:rPr lang="en-US" dirty="0"/>
                  <a:t>also </a:t>
                </a:r>
                <a:r>
                  <a:rPr lang="en-US" dirty="0" smtClean="0"/>
                  <a:t>possible</a:t>
                </a:r>
              </a:p>
              <a:p>
                <a:pPr lvl="1"/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Preserves fitness</a:t>
                </a:r>
                <a:endParaRPr lang="en-US" dirty="0"/>
              </a:p>
            </p:txBody>
          </p:sp>
        </mc:Choice>
        <mc:Fallback xmlns="">
          <p:sp>
            <p:nvSpPr>
              <p:cNvPr id="49" name="4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8" y="4090566"/>
                <a:ext cx="3888432" cy="2585323"/>
              </a:xfrm>
              <a:prstGeom prst="rect">
                <a:avLst/>
              </a:prstGeom>
              <a:blipFill rotWithShape="1">
                <a:blip r:embed="rId4"/>
                <a:stretch>
                  <a:fillRect l="-1099" t="-1179" r="-2983"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4848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992">
        <p:fade/>
      </p:transition>
    </mc:Choice>
    <mc:Fallback xmlns="">
      <p:transition spd="med" advTm="5699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6.1|4.8|7.9|2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5|27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31|11.3|17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1|7.2|14.7|31.2|10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40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4.8|11.7|34.5|1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6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1|2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9|18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|2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1|47.4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1332</Words>
  <Application>Microsoft Office PowerPoint</Application>
  <PresentationFormat>Presentación en pantalla (4:3)</PresentationFormat>
  <Paragraphs>501</Paragraphs>
  <Slides>26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 Math</vt:lpstr>
      <vt:lpstr>Wingdings</vt:lpstr>
      <vt:lpstr>Tema de Office</vt:lpstr>
      <vt:lpstr>Mining Structured Petri Nets for the Visualization of Process Behavior</vt:lpstr>
      <vt:lpstr>Background</vt:lpstr>
      <vt:lpstr>Overfitting vs. Underfitting</vt:lpstr>
      <vt:lpstr>Our proposal</vt:lpstr>
      <vt:lpstr>Extracting structured slices</vt:lpstr>
      <vt:lpstr>Outline</vt:lpstr>
      <vt:lpstr>Proposed slicing flow</vt:lpstr>
      <vt:lpstr>Constructing LTS from log</vt:lpstr>
      <vt:lpstr>Arc-completed LTS</vt:lpstr>
      <vt:lpstr>Saturation of concurrency</vt:lpstr>
      <vt:lpstr>Slicing flow: LTS slicing</vt:lpstr>
      <vt:lpstr>Desirable properties of slices</vt:lpstr>
      <vt:lpstr>Desirable properties in LTSs</vt:lpstr>
      <vt:lpstr>Well-behaved LTS slices</vt:lpstr>
      <vt:lpstr>SAT model</vt:lpstr>
      <vt:lpstr>Example: forward persistency</vt:lpstr>
      <vt:lpstr>Example: forward persistency</vt:lpstr>
      <vt:lpstr>Slicing approach</vt:lpstr>
      <vt:lpstr>Slicing flow: synthesis step</vt:lpstr>
      <vt:lpstr>Outline</vt:lpstr>
      <vt:lpstr>Results</vt:lpstr>
      <vt:lpstr>Results: incidenttelco</vt:lpstr>
      <vt:lpstr>Results</vt:lpstr>
      <vt:lpstr>Related work</vt:lpstr>
      <vt:lpstr>Conclusions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2016-04-01T15:46:02Z</dcterms:created>
  <dcterms:modified xsi:type="dcterms:W3CDTF">2016-04-05T13:07:00Z</dcterms:modified>
</cp:coreProperties>
</file>