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0"/>
  </p:notesMasterIdLst>
  <p:handoutMasterIdLst>
    <p:handoutMasterId r:id="rId41"/>
  </p:handoutMasterIdLst>
  <p:sldIdLst>
    <p:sldId id="481" r:id="rId2"/>
    <p:sldId id="576" r:id="rId3"/>
    <p:sldId id="551" r:id="rId4"/>
    <p:sldId id="504" r:id="rId5"/>
    <p:sldId id="573" r:id="rId6"/>
    <p:sldId id="505" r:id="rId7"/>
    <p:sldId id="565" r:id="rId8"/>
    <p:sldId id="596" r:id="rId9"/>
    <p:sldId id="574" r:id="rId10"/>
    <p:sldId id="575" r:id="rId11"/>
    <p:sldId id="569" r:id="rId12"/>
    <p:sldId id="581" r:id="rId13"/>
    <p:sldId id="607" r:id="rId14"/>
    <p:sldId id="582" r:id="rId15"/>
    <p:sldId id="583" r:id="rId16"/>
    <p:sldId id="597" r:id="rId17"/>
    <p:sldId id="598" r:id="rId18"/>
    <p:sldId id="599" r:id="rId19"/>
    <p:sldId id="600" r:id="rId20"/>
    <p:sldId id="587" r:id="rId21"/>
    <p:sldId id="588" r:id="rId22"/>
    <p:sldId id="595" r:id="rId23"/>
    <p:sldId id="592" r:id="rId24"/>
    <p:sldId id="593" r:id="rId25"/>
    <p:sldId id="605" r:id="rId26"/>
    <p:sldId id="554" r:id="rId27"/>
    <p:sldId id="557" r:id="rId28"/>
    <p:sldId id="558" r:id="rId29"/>
    <p:sldId id="559" r:id="rId30"/>
    <p:sldId id="560" r:id="rId31"/>
    <p:sldId id="561" r:id="rId32"/>
    <p:sldId id="606" r:id="rId33"/>
    <p:sldId id="545" r:id="rId34"/>
    <p:sldId id="552" r:id="rId35"/>
    <p:sldId id="549" r:id="rId36"/>
    <p:sldId id="548" r:id="rId37"/>
    <p:sldId id="594" r:id="rId38"/>
    <p:sldId id="547" r:id="rId3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3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rdicf" initials="J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  <a:srgbClr val="00FF00"/>
    <a:srgbClr val="006600"/>
    <a:srgbClr val="E2EDF7"/>
    <a:srgbClr val="99FF66"/>
    <a:srgbClr val="CCFF99"/>
    <a:srgbClr val="33CC33"/>
    <a:srgbClr val="FFFFCC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8068" autoAdjust="0"/>
  </p:normalViewPr>
  <p:slideViewPr>
    <p:cSldViewPr>
      <p:cViewPr varScale="1">
        <p:scale>
          <a:sx n="109" d="100"/>
          <a:sy n="109" d="100"/>
        </p:scale>
        <p:origin x="1218" y="96"/>
      </p:cViewPr>
      <p:guideLst>
        <p:guide orient="horz" pos="163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3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B9B9F1-3E6F-4E13-81AA-4873AA8150B6}" type="datetimeFigureOut">
              <a:rPr lang="en-US"/>
              <a:pPr>
                <a:defRPr/>
              </a:pPr>
              <a:t>12/12/2015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73D8DA-C2B2-4A49-AFE7-BAA4E99D6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57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016ADA5-6A85-4E86-BD8B-5162EFD6A9A1}" type="datetimeFigureOut">
              <a:rPr lang="en-US"/>
              <a:pPr>
                <a:defRPr/>
              </a:pPr>
              <a:t>12/12/2015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72B4C1F-10FE-4AD2-BCA5-A5D80BCC2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44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2B4C1F-10FE-4AD2-BCA5-A5D80BCC2BD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81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339A22-2490-4F3D-9363-8CAC2242ABAC}" type="slidenum">
              <a:rPr lang="en-US" smtClean="0">
                <a:latin typeface="Arial" pitchFamily="34" charset="0"/>
              </a:rPr>
              <a:pPr/>
              <a:t>24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63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2B4C1F-10FE-4AD2-BCA5-A5D80BCC2BD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37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2B4C1F-10FE-4AD2-BCA5-A5D80BCC2BD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88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2B4C1F-10FE-4AD2-BCA5-A5D80BCC2B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85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2B4C1F-10FE-4AD2-BCA5-A5D80BCC2BD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26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2B4C1F-10FE-4AD2-BCA5-A5D80BCC2BD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45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2B4C1F-10FE-4AD2-BCA5-A5D80BCC2BD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60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2B4C1F-10FE-4AD2-BCA5-A5D80BCC2BD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82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4143271" y="9119159"/>
            <a:ext cx="3170255" cy="480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9" tIns="48330" rIns="96659" bIns="48330" anchor="b"/>
          <a:lstStyle/>
          <a:p>
            <a:pPr algn="r" defTabSz="966703"/>
            <a:fld id="{8A0626DA-CC35-4E78-B80C-4843FF885B24}" type="slidenum">
              <a:rPr lang="en-US" sz="1300"/>
              <a:pPr algn="r" defTabSz="966703"/>
              <a:t>23</a:t>
            </a:fld>
            <a:endParaRPr lang="en-US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124685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382F1-3BAA-4AB9-A96E-CC7A104406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08B8B-DD1A-4092-A8AE-FCDEE7A6E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 userDrawn="1"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gradFill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F30D5-A3B7-4396-B131-5098A71B8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6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 userDrawn="1"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gradFill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2F77F-55C3-442F-A882-E27D5A0A5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 userDrawn="1"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gradFill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7800"/>
            <a:ext cx="4040188" cy="4678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62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7800"/>
            <a:ext cx="4041775" cy="4678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C045C-76DB-4D63-BD43-C26E7EBCC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 userDrawn="1"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gradFill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 defTabSz="914400">
              <a:buNone/>
              <a:tabLst>
                <a:tab pos="0" algn="l"/>
              </a:tabLst>
              <a:defRPr sz="2400" b="1" baseline="0">
                <a:latin typeface="Consolas" pitchFamily="49" charset="0"/>
                <a:cs typeface="Consolas" pitchFamily="49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F30D5-A3B7-4396-B131-5098A71B8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089F6-87B2-4AE4-A2FD-C7141501D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6975D-59B5-4558-BB18-2DCE1A63E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03FF2-08F1-4A6C-A1FA-93121C4CE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 userDrawn="1"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gradFill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15239-51DE-4507-860E-6703D0379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2E0F6-44D2-454B-A83A-3A40C006B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7FDFF"/>
            </a:gs>
            <a:gs pos="39999">
              <a:srgbClr val="E3EBF5"/>
            </a:gs>
            <a:gs pos="70000">
              <a:srgbClr val="E0F3FC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8382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2EF726-5057-4FF8-B286-782F4B5EA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73" r:id="rId10"/>
    <p:sldLayoutId id="214748368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828800"/>
          </a:xfrm>
        </p:spPr>
        <p:txBody>
          <a:bodyPr/>
          <a:lstStyle/>
          <a:p>
            <a:r>
              <a:rPr lang="en-US" sz="4000" dirty="0" smtClean="0"/>
              <a:t>Automatic Pipelining during</a:t>
            </a:r>
            <a:br>
              <a:rPr lang="en-US" sz="4000" dirty="0" smtClean="0"/>
            </a:br>
            <a:r>
              <a:rPr lang="en-US" sz="4000" dirty="0" smtClean="0"/>
              <a:t>Sequential Logic Synthesis</a:t>
            </a:r>
            <a:endParaRPr lang="en-US" sz="4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6764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Jordi Cortadella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Universitat Politècnica de Catalunya, </a:t>
            </a:r>
            <a:r>
              <a:rPr lang="en-US" sz="2400" dirty="0" smtClean="0">
                <a:solidFill>
                  <a:srgbClr val="0000FF"/>
                </a:solidFill>
              </a:rPr>
              <a:t>Barcelona</a:t>
            </a:r>
          </a:p>
          <a:p>
            <a:endParaRPr lang="en-GB" sz="2400" i="1" dirty="0">
              <a:solidFill>
                <a:srgbClr val="0000FF"/>
              </a:solidFill>
            </a:endParaRPr>
          </a:p>
          <a:p>
            <a:r>
              <a:rPr lang="en-GB" sz="2400" i="1" dirty="0" smtClean="0">
                <a:solidFill>
                  <a:srgbClr val="0000FF"/>
                </a:solidFill>
              </a:rPr>
              <a:t>Joint work with Marc </a:t>
            </a:r>
            <a:r>
              <a:rPr lang="en-GB" sz="2400" i="1" dirty="0" err="1" smtClean="0">
                <a:solidFill>
                  <a:srgbClr val="0000FF"/>
                </a:solidFill>
              </a:rPr>
              <a:t>Galceran</a:t>
            </a:r>
            <a:r>
              <a:rPr lang="en-GB" sz="2400" i="1" dirty="0" smtClean="0">
                <a:solidFill>
                  <a:srgbClr val="0000FF"/>
                </a:solidFill>
              </a:rPr>
              <a:t>-Oms (</a:t>
            </a:r>
            <a:r>
              <a:rPr lang="en-GB" sz="2400" i="1" dirty="0" err="1" smtClean="0">
                <a:solidFill>
                  <a:srgbClr val="0000FF"/>
                </a:solidFill>
              </a:rPr>
              <a:t>eSilicon</a:t>
            </a:r>
            <a:r>
              <a:rPr lang="en-GB" sz="2400" i="1" dirty="0" smtClean="0">
                <a:solidFill>
                  <a:srgbClr val="0000FF"/>
                </a:solidFill>
              </a:rPr>
              <a:t>)</a:t>
            </a:r>
            <a:br>
              <a:rPr lang="en-GB" sz="2400" i="1" dirty="0" smtClean="0">
                <a:solidFill>
                  <a:srgbClr val="0000FF"/>
                </a:solidFill>
              </a:rPr>
            </a:br>
            <a:r>
              <a:rPr lang="en-GB" sz="2400" i="1" dirty="0" smtClean="0">
                <a:solidFill>
                  <a:srgbClr val="0000FF"/>
                </a:solidFill>
              </a:rPr>
              <a:t>and Mike </a:t>
            </a:r>
            <a:r>
              <a:rPr lang="en-GB" sz="2400" i="1" dirty="0" err="1" smtClean="0">
                <a:solidFill>
                  <a:srgbClr val="0000FF"/>
                </a:solidFill>
              </a:rPr>
              <a:t>Kishinevsky</a:t>
            </a:r>
            <a:r>
              <a:rPr lang="en-GB" sz="2400" i="1" dirty="0" smtClean="0">
                <a:solidFill>
                  <a:srgbClr val="0000FF"/>
                </a:solidFill>
              </a:rPr>
              <a:t> (Intel)</a:t>
            </a:r>
            <a:endParaRPr lang="en-US" sz="24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25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Rigid vs. Elastic timing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089F6-87B2-4AE4-A2FD-C7141501D3F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cxnSp>
        <p:nvCxnSpPr>
          <p:cNvPr id="24" name="Straight Arrow Connector 23"/>
          <p:cNvCxnSpPr>
            <a:stCxn id="15" idx="3"/>
            <a:endCxn id="22" idx="1"/>
          </p:cNvCxnSpPr>
          <p:nvPr/>
        </p:nvCxnSpPr>
        <p:spPr>
          <a:xfrm>
            <a:off x="3886200" y="1562100"/>
            <a:ext cx="304800" cy="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1828800" y="1447800"/>
            <a:ext cx="2057400" cy="228600"/>
            <a:chOff x="1828800" y="1752600"/>
            <a:chExt cx="2057400" cy="228600"/>
          </a:xfrm>
        </p:grpSpPr>
        <p:sp>
          <p:nvSpPr>
            <p:cNvPr id="7" name="Rectangle 6"/>
            <p:cNvSpPr/>
            <p:nvPr/>
          </p:nvSpPr>
          <p:spPr>
            <a:xfrm>
              <a:off x="18288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9</a:t>
              </a:r>
              <a:endParaRPr lang="en-US" sz="16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574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8</a:t>
              </a:r>
              <a:endParaRPr lang="en-US" sz="16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860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7</a:t>
              </a:r>
              <a:endParaRPr lang="en-US" sz="16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146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6</a:t>
              </a:r>
              <a:endParaRPr lang="en-US" sz="16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7432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5</a:t>
              </a:r>
              <a:endParaRPr lang="en-US" sz="16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9718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4</a:t>
              </a:r>
              <a:endParaRPr lang="en-US" sz="16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004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3</a:t>
              </a:r>
              <a:endParaRPr lang="en-US" sz="16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290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2</a:t>
              </a:r>
              <a:endParaRPr lang="en-US" sz="16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576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1</a:t>
              </a:r>
              <a:endParaRPr lang="en-US" sz="1600" dirty="0"/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4191000" y="1219200"/>
            <a:ext cx="762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FFFF00"/>
                </a:solidFill>
              </a:rPr>
              <a:t>S</a:t>
            </a:r>
            <a:endParaRPr lang="en-US" sz="2800" b="1" dirty="0">
              <a:solidFill>
                <a:srgbClr val="FFFF00"/>
              </a:solidFill>
            </a:endParaRPr>
          </a:p>
        </p:txBody>
      </p:sp>
      <p:cxnSp>
        <p:nvCxnSpPr>
          <p:cNvPr id="25" name="Straight Arrow Connector 24"/>
          <p:cNvCxnSpPr>
            <a:endCxn id="7" idx="1"/>
          </p:cNvCxnSpPr>
          <p:nvPr/>
        </p:nvCxnSpPr>
        <p:spPr>
          <a:xfrm>
            <a:off x="1524000" y="1562100"/>
            <a:ext cx="304800" cy="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762000" y="1219200"/>
            <a:ext cx="762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In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7315200" y="1562100"/>
            <a:ext cx="304800" cy="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953000" y="1562100"/>
            <a:ext cx="304800" cy="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7620000" y="1219200"/>
            <a:ext cx="762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Out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5257800" y="1447800"/>
            <a:ext cx="2057400" cy="228600"/>
            <a:chOff x="1828800" y="1752600"/>
            <a:chExt cx="2057400" cy="228600"/>
          </a:xfrm>
        </p:grpSpPr>
        <p:sp>
          <p:nvSpPr>
            <p:cNvPr id="43" name="Rectangle 42"/>
            <p:cNvSpPr/>
            <p:nvPr/>
          </p:nvSpPr>
          <p:spPr>
            <a:xfrm>
              <a:off x="18288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9</a:t>
              </a:r>
              <a:endParaRPr lang="en-US" sz="16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0574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8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2860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7</a:t>
              </a:r>
              <a:endParaRPr lang="en-US" sz="16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146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6</a:t>
              </a:r>
              <a:endParaRPr lang="en-US" sz="16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7432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5</a:t>
              </a:r>
              <a:endParaRPr lang="en-US" sz="1600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9718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4</a:t>
              </a:r>
              <a:endParaRPr lang="en-US" sz="1600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2004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3</a:t>
              </a:r>
              <a:endParaRPr lang="en-US" sz="16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4290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2</a:t>
              </a:r>
              <a:endParaRPr lang="en-US" sz="16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6576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1</a:t>
              </a:r>
              <a:endParaRPr lang="en-US" sz="1600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149350" y="1898650"/>
            <a:ext cx="6858000" cy="732255"/>
            <a:chOff x="1149350" y="2203450"/>
            <a:chExt cx="6858000" cy="732255"/>
          </a:xfrm>
        </p:grpSpPr>
        <p:cxnSp>
          <p:nvCxnSpPr>
            <p:cNvPr id="53" name="Elbow Connector 52"/>
            <p:cNvCxnSpPr>
              <a:stCxn id="28" idx="2"/>
              <a:endCxn id="40" idx="2"/>
            </p:cNvCxnSpPr>
            <p:nvPr/>
          </p:nvCxnSpPr>
          <p:spPr>
            <a:xfrm rot="16200000" flipH="1">
              <a:off x="4572000" y="-1219200"/>
              <a:ext cx="12700" cy="6858000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endCxn id="22" idx="2"/>
            </p:cNvCxnSpPr>
            <p:nvPr/>
          </p:nvCxnSpPr>
          <p:spPr>
            <a:xfrm flipV="1">
              <a:off x="4572000" y="2209800"/>
              <a:ext cx="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4280894" y="2597151"/>
              <a:ext cx="5822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CLK</a:t>
              </a:r>
              <a:endParaRPr lang="en-US" sz="1600" dirty="0"/>
            </a:p>
          </p:txBody>
        </p:sp>
      </p:grpSp>
      <p:cxnSp>
        <p:nvCxnSpPr>
          <p:cNvPr id="64" name="Straight Arrow Connector 63"/>
          <p:cNvCxnSpPr/>
          <p:nvPr/>
        </p:nvCxnSpPr>
        <p:spPr>
          <a:xfrm>
            <a:off x="2362200" y="1143000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551607" y="831849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 smtClean="0"/>
              <a:t>time</a:t>
            </a:r>
            <a:endParaRPr lang="en-US" sz="1600" i="1" dirty="0"/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5791200" y="1140559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980607" y="829408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 smtClean="0"/>
              <a:t>time</a:t>
            </a:r>
            <a:endParaRPr lang="en-US" sz="1600" i="1" dirty="0"/>
          </a:p>
        </p:txBody>
      </p:sp>
      <p:grpSp>
        <p:nvGrpSpPr>
          <p:cNvPr id="117" name="Group 116"/>
          <p:cNvGrpSpPr/>
          <p:nvPr/>
        </p:nvGrpSpPr>
        <p:grpSpPr>
          <a:xfrm>
            <a:off x="762000" y="2935705"/>
            <a:ext cx="7620000" cy="685800"/>
            <a:chOff x="762000" y="2935705"/>
            <a:chExt cx="7620000" cy="685800"/>
          </a:xfrm>
        </p:grpSpPr>
        <p:cxnSp>
          <p:nvCxnSpPr>
            <p:cNvPr id="68" name="Straight Arrow Connector 67"/>
            <p:cNvCxnSpPr>
              <a:stCxn id="78" idx="3"/>
            </p:cNvCxnSpPr>
            <p:nvPr/>
          </p:nvCxnSpPr>
          <p:spPr>
            <a:xfrm>
              <a:off x="3886200" y="31623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1981200" y="3048000"/>
              <a:ext cx="3810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5</a:t>
              </a:r>
              <a:endParaRPr lang="en-US" sz="1600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362200" y="3048000"/>
              <a:ext cx="5334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4</a:t>
              </a:r>
              <a:endParaRPr lang="en-US" sz="1600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895600" y="30480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3</a:t>
              </a:r>
              <a:endParaRPr lang="en-US" sz="16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124200" y="3048000"/>
              <a:ext cx="5334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2</a:t>
              </a:r>
              <a:endParaRPr lang="en-US" sz="16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657600" y="30480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1</a:t>
              </a:r>
              <a:endParaRPr lang="en-US" sz="1600" dirty="0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4191000" y="2935705"/>
              <a:ext cx="762000" cy="685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 smtClean="0">
                  <a:solidFill>
                    <a:srgbClr val="FFFF00"/>
                  </a:solidFill>
                </a:rPr>
                <a:t>S</a:t>
              </a:r>
              <a:endParaRPr lang="en-US" sz="28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>
              <a:off x="1524000" y="31623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ounded Rectangle 80"/>
            <p:cNvSpPr/>
            <p:nvPr/>
          </p:nvSpPr>
          <p:spPr>
            <a:xfrm>
              <a:off x="762000" y="2935705"/>
              <a:ext cx="762000" cy="6858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>
                  <a:solidFill>
                    <a:schemeClr val="tx1"/>
                  </a:solidFill>
                </a:rPr>
                <a:t>In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>
            <a:xfrm>
              <a:off x="7315200" y="31623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>
              <a:off x="4953000" y="31623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ounded Rectangle 83"/>
            <p:cNvSpPr/>
            <p:nvPr/>
          </p:nvSpPr>
          <p:spPr>
            <a:xfrm>
              <a:off x="7620000" y="2935705"/>
              <a:ext cx="762000" cy="6858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>
                  <a:solidFill>
                    <a:schemeClr val="tx1"/>
                  </a:solidFill>
                </a:rPr>
                <a:t>Out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257800" y="3048000"/>
              <a:ext cx="4572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6</a:t>
              </a:r>
              <a:endParaRPr lang="en-US" sz="16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715000" y="30480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5</a:t>
              </a:r>
              <a:endParaRPr lang="en-US" sz="1600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943600" y="30480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4</a:t>
              </a:r>
              <a:endParaRPr lang="en-US" sz="1600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172200" y="3048000"/>
              <a:ext cx="4572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3</a:t>
              </a:r>
              <a:endParaRPr lang="en-US" sz="1600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629400" y="3048000"/>
              <a:ext cx="1524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2</a:t>
              </a:r>
              <a:endParaRPr lang="en-US" sz="1600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781800" y="3048000"/>
              <a:ext cx="5334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1</a:t>
              </a:r>
              <a:endParaRPr lang="en-US" sz="1600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828800" y="3045991"/>
              <a:ext cx="1524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6</a:t>
              </a:r>
              <a:endParaRPr lang="en-US" sz="160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524000" y="3308028"/>
            <a:ext cx="2667000" cy="323165"/>
            <a:chOff x="1524000" y="3308028"/>
            <a:chExt cx="2667000" cy="323165"/>
          </a:xfrm>
        </p:grpSpPr>
        <p:cxnSp>
          <p:nvCxnSpPr>
            <p:cNvPr id="105" name="Straight Arrow Connector 104"/>
            <p:cNvCxnSpPr/>
            <p:nvPr/>
          </p:nvCxnSpPr>
          <p:spPr>
            <a:xfrm>
              <a:off x="1524000" y="3429000"/>
              <a:ext cx="26670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1524000" y="3538860"/>
              <a:ext cx="266700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2023714" y="3308028"/>
              <a:ext cx="423514" cy="184666"/>
            </a:xfrm>
            <a:prstGeom prst="rect">
              <a:avLst/>
            </a:prstGeom>
            <a:solidFill>
              <a:srgbClr val="E2EDF7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GB" sz="1200" b="1" dirty="0" err="1" smtClean="0">
                  <a:solidFill>
                    <a:srgbClr val="FF0000"/>
                  </a:solidFill>
                </a:rPr>
                <a:t>req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171128" y="3446527"/>
              <a:ext cx="439544" cy="184666"/>
            </a:xfrm>
            <a:prstGeom prst="rect">
              <a:avLst/>
            </a:prstGeom>
            <a:solidFill>
              <a:srgbClr val="E2EDF7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GB" sz="1200" b="1" dirty="0" err="1" smtClean="0">
                  <a:solidFill>
                    <a:srgbClr val="FF0000"/>
                  </a:solidFill>
                </a:rPr>
                <a:t>ack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953000" y="3298321"/>
            <a:ext cx="2667000" cy="323165"/>
            <a:chOff x="1524000" y="3308028"/>
            <a:chExt cx="2667000" cy="323165"/>
          </a:xfrm>
        </p:grpSpPr>
        <p:cxnSp>
          <p:nvCxnSpPr>
            <p:cNvPr id="113" name="Straight Arrow Connector 112"/>
            <p:cNvCxnSpPr/>
            <p:nvPr/>
          </p:nvCxnSpPr>
          <p:spPr>
            <a:xfrm>
              <a:off x="1524000" y="3429000"/>
              <a:ext cx="26670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>
              <a:off x="1524000" y="3538860"/>
              <a:ext cx="266700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2023714" y="3308028"/>
              <a:ext cx="423514" cy="184666"/>
            </a:xfrm>
            <a:prstGeom prst="rect">
              <a:avLst/>
            </a:prstGeom>
            <a:solidFill>
              <a:srgbClr val="E2EDF7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GB" sz="1200" b="1" dirty="0" err="1" smtClean="0">
                  <a:solidFill>
                    <a:srgbClr val="FF0000"/>
                  </a:solidFill>
                </a:rPr>
                <a:t>req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171128" y="3446527"/>
              <a:ext cx="439544" cy="184666"/>
            </a:xfrm>
            <a:prstGeom prst="rect">
              <a:avLst/>
            </a:prstGeom>
            <a:solidFill>
              <a:srgbClr val="E2EDF7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GB" sz="1200" b="1" dirty="0" err="1" smtClean="0">
                  <a:solidFill>
                    <a:srgbClr val="FF0000"/>
                  </a:solidFill>
                </a:rPr>
                <a:t>ack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762000" y="4379495"/>
            <a:ext cx="7620000" cy="1389814"/>
            <a:chOff x="762000" y="4379495"/>
            <a:chExt cx="7620000" cy="1389814"/>
          </a:xfrm>
        </p:grpSpPr>
        <p:cxnSp>
          <p:nvCxnSpPr>
            <p:cNvPr id="118" name="Straight Arrow Connector 117"/>
            <p:cNvCxnSpPr>
              <a:stCxn id="128" idx="3"/>
            </p:cNvCxnSpPr>
            <p:nvPr/>
          </p:nvCxnSpPr>
          <p:spPr>
            <a:xfrm>
              <a:off x="3886200" y="45339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9" name="Group 118"/>
            <p:cNvGrpSpPr/>
            <p:nvPr/>
          </p:nvGrpSpPr>
          <p:grpSpPr>
            <a:xfrm>
              <a:off x="1828800" y="4419600"/>
              <a:ext cx="2057400" cy="228600"/>
              <a:chOff x="1828800" y="1752600"/>
              <a:chExt cx="2057400" cy="228600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18288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5</a:t>
                </a:r>
                <a:endParaRPr lang="en-US" sz="1600" dirty="0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20574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22860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4</a:t>
                </a:r>
                <a:endParaRPr lang="en-US" sz="1600" dirty="0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25146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27432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29718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3</a:t>
                </a:r>
                <a:endParaRPr lang="en-US" sz="1600" dirty="0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32004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34290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2</a:t>
                </a:r>
                <a:endParaRPr lang="en-US" sz="1600" dirty="0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36576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1</a:t>
                </a:r>
                <a:endParaRPr lang="en-US" sz="1600" dirty="0"/>
              </a:p>
            </p:txBody>
          </p:sp>
        </p:grpSp>
        <p:sp>
          <p:nvSpPr>
            <p:cNvPr id="129" name="Rounded Rectangle 128"/>
            <p:cNvSpPr/>
            <p:nvPr/>
          </p:nvSpPr>
          <p:spPr>
            <a:xfrm>
              <a:off x="4191000" y="4379495"/>
              <a:ext cx="762000" cy="685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 smtClean="0">
                  <a:solidFill>
                    <a:srgbClr val="FFFF00"/>
                  </a:solidFill>
                </a:rPr>
                <a:t>S</a:t>
              </a:r>
              <a:endParaRPr lang="en-US" sz="28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130" name="Straight Arrow Connector 129"/>
            <p:cNvCxnSpPr>
              <a:endCxn id="120" idx="1"/>
            </p:cNvCxnSpPr>
            <p:nvPr/>
          </p:nvCxnSpPr>
          <p:spPr>
            <a:xfrm>
              <a:off x="1524000" y="45339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Rounded Rectangle 130"/>
            <p:cNvSpPr/>
            <p:nvPr/>
          </p:nvSpPr>
          <p:spPr>
            <a:xfrm>
              <a:off x="762000" y="4379495"/>
              <a:ext cx="762000" cy="6858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>
                  <a:solidFill>
                    <a:schemeClr val="tx1"/>
                  </a:solidFill>
                </a:rPr>
                <a:t>In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32" name="Straight Arrow Connector 131"/>
            <p:cNvCxnSpPr/>
            <p:nvPr/>
          </p:nvCxnSpPr>
          <p:spPr>
            <a:xfrm>
              <a:off x="7315200" y="45339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>
              <a:off x="4953000" y="45339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Rounded Rectangle 133"/>
            <p:cNvSpPr/>
            <p:nvPr/>
          </p:nvSpPr>
          <p:spPr>
            <a:xfrm>
              <a:off x="7620000" y="4379495"/>
              <a:ext cx="762000" cy="6858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>
                  <a:solidFill>
                    <a:schemeClr val="tx1"/>
                  </a:solidFill>
                </a:rPr>
                <a:t>Out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5257800" y="4419600"/>
              <a:ext cx="2057400" cy="228600"/>
              <a:chOff x="1828800" y="1752600"/>
              <a:chExt cx="2057400" cy="228600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18288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20574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5</a:t>
                </a:r>
                <a:endParaRPr lang="en-US" sz="1600" dirty="0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2860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4</a:t>
                </a:r>
                <a:endParaRPr lang="en-US" sz="1600" dirty="0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146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27432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3</a:t>
                </a:r>
                <a:endParaRPr lang="en-US" sz="1600" dirty="0"/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29718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2</a:t>
                </a:r>
                <a:endParaRPr lang="en-US" sz="1600" dirty="0"/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32004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34290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36576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1</a:t>
                </a:r>
                <a:endParaRPr lang="en-US" sz="1600" dirty="0"/>
              </a:p>
            </p:txBody>
          </p:sp>
        </p:grpSp>
        <p:cxnSp>
          <p:nvCxnSpPr>
            <p:cNvPr id="146" name="Elbow Connector 145"/>
            <p:cNvCxnSpPr/>
            <p:nvPr/>
          </p:nvCxnSpPr>
          <p:spPr>
            <a:xfrm rot="16200000" flipH="1">
              <a:off x="4572000" y="1640124"/>
              <a:ext cx="12700" cy="6858000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/>
            <p:nvPr/>
          </p:nvCxnSpPr>
          <p:spPr>
            <a:xfrm flipV="1">
              <a:off x="4572000" y="5065295"/>
              <a:ext cx="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Box 147"/>
            <p:cNvSpPr txBox="1"/>
            <p:nvPr/>
          </p:nvSpPr>
          <p:spPr>
            <a:xfrm>
              <a:off x="4280893" y="5430755"/>
              <a:ext cx="5822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CLK</a:t>
              </a:r>
              <a:endParaRPr lang="en-US" sz="1600" dirty="0"/>
            </a:p>
          </p:txBody>
        </p:sp>
        <p:grpSp>
          <p:nvGrpSpPr>
            <p:cNvPr id="153" name="Group 152"/>
            <p:cNvGrpSpPr/>
            <p:nvPr/>
          </p:nvGrpSpPr>
          <p:grpSpPr>
            <a:xfrm>
              <a:off x="1524000" y="4724400"/>
              <a:ext cx="2667000" cy="323165"/>
              <a:chOff x="1524000" y="3308028"/>
              <a:chExt cx="2667000" cy="323165"/>
            </a:xfrm>
          </p:grpSpPr>
          <p:cxnSp>
            <p:nvCxnSpPr>
              <p:cNvPr id="154" name="Straight Arrow Connector 153"/>
              <p:cNvCxnSpPr/>
              <p:nvPr/>
            </p:nvCxnSpPr>
            <p:spPr>
              <a:xfrm>
                <a:off x="1524000" y="3429000"/>
                <a:ext cx="26670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/>
              <p:nvPr/>
            </p:nvCxnSpPr>
            <p:spPr>
              <a:xfrm>
                <a:off x="1524000" y="3538860"/>
                <a:ext cx="26670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TextBox 155"/>
              <p:cNvSpPr txBox="1"/>
              <p:nvPr/>
            </p:nvSpPr>
            <p:spPr>
              <a:xfrm>
                <a:off x="2023714" y="3308028"/>
                <a:ext cx="535724" cy="184666"/>
              </a:xfrm>
              <a:prstGeom prst="rect">
                <a:avLst/>
              </a:prstGeom>
              <a:solidFill>
                <a:srgbClr val="E2EDF7"/>
              </a:solidFill>
            </p:spPr>
            <p:txBody>
              <a:bodyPr wrap="none" tIns="0" bIns="0" rtlCol="0">
                <a:spAutoFit/>
              </a:bodyPr>
              <a:lstStyle/>
              <a:p>
                <a:r>
                  <a:rPr lang="en-GB" sz="1200" b="1" dirty="0" smtClean="0">
                    <a:solidFill>
                      <a:srgbClr val="FF0000"/>
                    </a:solidFill>
                  </a:rPr>
                  <a:t>valid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3171128" y="3446527"/>
                <a:ext cx="510076" cy="184666"/>
              </a:xfrm>
              <a:prstGeom prst="rect">
                <a:avLst/>
              </a:prstGeom>
              <a:solidFill>
                <a:srgbClr val="E2EDF7"/>
              </a:solidFill>
            </p:spPr>
            <p:txBody>
              <a:bodyPr wrap="none" tIns="0" bIns="0" rtlCol="0">
                <a:spAutoFit/>
              </a:bodyPr>
              <a:lstStyle/>
              <a:p>
                <a:r>
                  <a:rPr lang="en-GB" sz="1200" b="1" dirty="0" smtClean="0">
                    <a:solidFill>
                      <a:srgbClr val="FF0000"/>
                    </a:solidFill>
                  </a:rPr>
                  <a:t>stop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58" name="Group 157"/>
            <p:cNvGrpSpPr/>
            <p:nvPr/>
          </p:nvGrpSpPr>
          <p:grpSpPr>
            <a:xfrm>
              <a:off x="4953000" y="4724400"/>
              <a:ext cx="2667000" cy="323165"/>
              <a:chOff x="1524000" y="3308028"/>
              <a:chExt cx="2667000" cy="323165"/>
            </a:xfrm>
          </p:grpSpPr>
          <p:cxnSp>
            <p:nvCxnSpPr>
              <p:cNvPr id="159" name="Straight Arrow Connector 158"/>
              <p:cNvCxnSpPr/>
              <p:nvPr/>
            </p:nvCxnSpPr>
            <p:spPr>
              <a:xfrm>
                <a:off x="1524000" y="3429000"/>
                <a:ext cx="26670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Arrow Connector 159"/>
              <p:cNvCxnSpPr/>
              <p:nvPr/>
            </p:nvCxnSpPr>
            <p:spPr>
              <a:xfrm>
                <a:off x="1524000" y="3538860"/>
                <a:ext cx="26670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1" name="TextBox 160"/>
              <p:cNvSpPr txBox="1"/>
              <p:nvPr/>
            </p:nvSpPr>
            <p:spPr>
              <a:xfrm>
                <a:off x="2023714" y="3308028"/>
                <a:ext cx="535724" cy="184666"/>
              </a:xfrm>
              <a:prstGeom prst="rect">
                <a:avLst/>
              </a:prstGeom>
              <a:solidFill>
                <a:srgbClr val="E2EDF7"/>
              </a:solidFill>
            </p:spPr>
            <p:txBody>
              <a:bodyPr wrap="none" tIns="0" bIns="0" rtlCol="0">
                <a:spAutoFit/>
              </a:bodyPr>
              <a:lstStyle/>
              <a:p>
                <a:r>
                  <a:rPr lang="en-GB" sz="1200" b="1" dirty="0" smtClean="0">
                    <a:solidFill>
                      <a:srgbClr val="FF0000"/>
                    </a:solidFill>
                  </a:rPr>
                  <a:t>valid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3171128" y="3446527"/>
                <a:ext cx="510076" cy="184666"/>
              </a:xfrm>
              <a:prstGeom prst="rect">
                <a:avLst/>
              </a:prstGeom>
              <a:solidFill>
                <a:srgbClr val="E2EDF7"/>
              </a:solidFill>
            </p:spPr>
            <p:txBody>
              <a:bodyPr wrap="none" tIns="0" bIns="0" rtlCol="0">
                <a:spAutoFit/>
              </a:bodyPr>
              <a:lstStyle/>
              <a:p>
                <a:r>
                  <a:rPr lang="en-GB" sz="1200" b="1" dirty="0" smtClean="0">
                    <a:solidFill>
                      <a:srgbClr val="FF0000"/>
                    </a:solidFill>
                  </a:rPr>
                  <a:t>stop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252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Elastic timing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4572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Can we elasticize time automatically?</a:t>
            </a:r>
          </a:p>
          <a:p>
            <a:endParaRPr lang="en-GB" sz="3600" dirty="0" smtClean="0"/>
          </a:p>
          <a:p>
            <a:r>
              <a:rPr lang="en-GB" sz="3600" dirty="0" smtClean="0"/>
              <a:t>What are the benefits?</a:t>
            </a:r>
          </a:p>
          <a:p>
            <a:endParaRPr lang="en-GB" sz="3600" dirty="0" smtClean="0"/>
          </a:p>
          <a:p>
            <a:r>
              <a:rPr lang="en-GB" sz="3600" dirty="0" smtClean="0"/>
              <a:t>Can we check elastic equivalence?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9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sync into </a:t>
            </a:r>
            <a:r>
              <a:rPr lang="en-US" dirty="0" smtClean="0"/>
              <a:t>elastic</a:t>
            </a:r>
            <a:endParaRPr lang="en-US" dirty="0"/>
          </a:p>
        </p:txBody>
      </p:sp>
      <p:sp>
        <p:nvSpPr>
          <p:cNvPr id="37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348216" name="AutoShape 56"/>
          <p:cNvSpPr>
            <a:spLocks noChangeArrowheads="1"/>
          </p:cNvSpPr>
          <p:nvPr/>
        </p:nvSpPr>
        <p:spPr bwMode="auto">
          <a:xfrm>
            <a:off x="7635875" y="365760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5" name="AutoShape 55"/>
          <p:cNvSpPr>
            <a:spLocks noChangeArrowheads="1"/>
          </p:cNvSpPr>
          <p:nvPr/>
        </p:nvSpPr>
        <p:spPr bwMode="auto">
          <a:xfrm>
            <a:off x="5965825" y="365760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4" name="AutoShape 54"/>
          <p:cNvSpPr>
            <a:spLocks noChangeArrowheads="1"/>
          </p:cNvSpPr>
          <p:nvPr/>
        </p:nvSpPr>
        <p:spPr bwMode="auto">
          <a:xfrm>
            <a:off x="5054600" y="365760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3" name="AutoShape 53"/>
          <p:cNvSpPr>
            <a:spLocks noChangeArrowheads="1"/>
          </p:cNvSpPr>
          <p:nvPr/>
        </p:nvSpPr>
        <p:spPr bwMode="auto">
          <a:xfrm rot="19395338" flipV="1">
            <a:off x="3233738" y="4340225"/>
            <a:ext cx="711200" cy="303213"/>
          </a:xfrm>
          <a:prstGeom prst="rightArrow">
            <a:avLst>
              <a:gd name="adj1" fmla="val 50000"/>
              <a:gd name="adj2" fmla="val 58639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71" name="AutoShape 11"/>
          <p:cNvSpPr>
            <a:spLocks noChangeArrowheads="1"/>
          </p:cNvSpPr>
          <p:nvPr/>
        </p:nvSpPr>
        <p:spPr bwMode="auto">
          <a:xfrm>
            <a:off x="2444750" y="456565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72" name="AutoShape 12"/>
          <p:cNvSpPr>
            <a:spLocks noChangeArrowheads="1"/>
          </p:cNvSpPr>
          <p:nvPr/>
        </p:nvSpPr>
        <p:spPr bwMode="auto">
          <a:xfrm>
            <a:off x="2444750" y="281940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73" name="Cloud"/>
          <p:cNvSpPr>
            <a:spLocks noChangeAspect="1" noEditPoints="1" noChangeArrowheads="1"/>
          </p:cNvSpPr>
          <p:nvPr/>
        </p:nvSpPr>
        <p:spPr bwMode="auto">
          <a:xfrm>
            <a:off x="1109663" y="2287588"/>
            <a:ext cx="1365250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8174" name="Cloud"/>
          <p:cNvSpPr>
            <a:spLocks noChangeAspect="1" noEditPoints="1" noChangeArrowheads="1"/>
          </p:cNvSpPr>
          <p:nvPr/>
        </p:nvSpPr>
        <p:spPr bwMode="auto">
          <a:xfrm>
            <a:off x="1290638" y="4110038"/>
            <a:ext cx="1184275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8179" name="AutoShape 19"/>
          <p:cNvSpPr>
            <a:spLocks noChangeArrowheads="1"/>
          </p:cNvSpPr>
          <p:nvPr/>
        </p:nvSpPr>
        <p:spPr bwMode="auto">
          <a:xfrm>
            <a:off x="169863" y="2820988"/>
            <a:ext cx="938212" cy="303212"/>
          </a:xfrm>
          <a:prstGeom prst="rightArrow">
            <a:avLst>
              <a:gd name="adj1" fmla="val 50000"/>
              <a:gd name="adj2" fmla="val 77356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80" name="AutoShape 20"/>
          <p:cNvSpPr>
            <a:spLocks noChangeArrowheads="1"/>
          </p:cNvSpPr>
          <p:nvPr/>
        </p:nvSpPr>
        <p:spPr bwMode="auto">
          <a:xfrm>
            <a:off x="169863" y="4565650"/>
            <a:ext cx="1138237" cy="303213"/>
          </a:xfrm>
          <a:prstGeom prst="rightArrow">
            <a:avLst>
              <a:gd name="adj1" fmla="val 50000"/>
              <a:gd name="adj2" fmla="val 93848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81" name="AutoShape 21"/>
          <p:cNvSpPr>
            <a:spLocks noChangeArrowheads="1"/>
          </p:cNvSpPr>
          <p:nvPr/>
        </p:nvSpPr>
        <p:spPr bwMode="auto">
          <a:xfrm rot="2204662">
            <a:off x="3281363" y="3051175"/>
            <a:ext cx="711200" cy="303213"/>
          </a:xfrm>
          <a:prstGeom prst="rightArrow">
            <a:avLst>
              <a:gd name="adj1" fmla="val 50000"/>
              <a:gd name="adj2" fmla="val 58639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7" name="Rectangle 37"/>
          <p:cNvSpPr>
            <a:spLocks noChangeArrowheads="1"/>
          </p:cNvSpPr>
          <p:nvPr/>
        </p:nvSpPr>
        <p:spPr bwMode="auto">
          <a:xfrm>
            <a:off x="2824163" y="2216150"/>
            <a:ext cx="303212" cy="1517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8" name="Rectangle 38"/>
          <p:cNvSpPr>
            <a:spLocks noChangeArrowheads="1"/>
          </p:cNvSpPr>
          <p:nvPr/>
        </p:nvSpPr>
        <p:spPr bwMode="auto">
          <a:xfrm>
            <a:off x="3127375" y="2216150"/>
            <a:ext cx="303213" cy="15176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9" name="Oval 39"/>
          <p:cNvSpPr>
            <a:spLocks noChangeArrowheads="1"/>
          </p:cNvSpPr>
          <p:nvPr/>
        </p:nvSpPr>
        <p:spPr bwMode="auto">
          <a:xfrm>
            <a:off x="2852738" y="2860675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01" name="Rectangle 41"/>
          <p:cNvSpPr>
            <a:spLocks noChangeArrowheads="1"/>
          </p:cNvSpPr>
          <p:nvPr/>
        </p:nvSpPr>
        <p:spPr bwMode="auto">
          <a:xfrm>
            <a:off x="2824163" y="3960813"/>
            <a:ext cx="303212" cy="1517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02" name="Rectangle 42"/>
          <p:cNvSpPr>
            <a:spLocks noChangeArrowheads="1"/>
          </p:cNvSpPr>
          <p:nvPr/>
        </p:nvSpPr>
        <p:spPr bwMode="auto">
          <a:xfrm>
            <a:off x="3127375" y="3960813"/>
            <a:ext cx="303213" cy="15176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03" name="Oval 43"/>
          <p:cNvSpPr>
            <a:spLocks noChangeArrowheads="1"/>
          </p:cNvSpPr>
          <p:nvPr/>
        </p:nvSpPr>
        <p:spPr bwMode="auto">
          <a:xfrm>
            <a:off x="2852738" y="4605338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8225" name="Group 65"/>
          <p:cNvGrpSpPr>
            <a:grpSpLocks/>
          </p:cNvGrpSpPr>
          <p:nvPr/>
        </p:nvGrpSpPr>
        <p:grpSpPr bwMode="auto">
          <a:xfrm>
            <a:off x="5434013" y="3049588"/>
            <a:ext cx="606425" cy="1517650"/>
            <a:chOff x="3423" y="1921"/>
            <a:chExt cx="382" cy="956"/>
          </a:xfrm>
        </p:grpSpPr>
        <p:sp>
          <p:nvSpPr>
            <p:cNvPr id="348205" name="Rectangle 45"/>
            <p:cNvSpPr>
              <a:spLocks noChangeArrowheads="1"/>
            </p:cNvSpPr>
            <p:nvPr/>
          </p:nvSpPr>
          <p:spPr bwMode="auto">
            <a:xfrm>
              <a:off x="3423" y="1921"/>
              <a:ext cx="191" cy="9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06" name="Rectangle 46"/>
            <p:cNvSpPr>
              <a:spLocks noChangeArrowheads="1"/>
            </p:cNvSpPr>
            <p:nvPr/>
          </p:nvSpPr>
          <p:spPr bwMode="auto">
            <a:xfrm>
              <a:off x="3614" y="1921"/>
              <a:ext cx="191" cy="956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07" name="Oval 47"/>
          <p:cNvSpPr>
            <a:spLocks noChangeArrowheads="1"/>
          </p:cNvSpPr>
          <p:nvPr/>
        </p:nvSpPr>
        <p:spPr bwMode="auto">
          <a:xfrm>
            <a:off x="5462588" y="3694113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08" name="Cloud"/>
          <p:cNvSpPr>
            <a:spLocks noChangeAspect="1" noEditPoints="1" noChangeArrowheads="1"/>
          </p:cNvSpPr>
          <p:nvPr/>
        </p:nvSpPr>
        <p:spPr bwMode="auto">
          <a:xfrm>
            <a:off x="6345238" y="3201988"/>
            <a:ext cx="1273175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8210" name="Rectangle 50"/>
          <p:cNvSpPr>
            <a:spLocks noChangeArrowheads="1"/>
          </p:cNvSpPr>
          <p:nvPr/>
        </p:nvSpPr>
        <p:spPr bwMode="auto">
          <a:xfrm>
            <a:off x="8015288" y="3049588"/>
            <a:ext cx="303212" cy="1517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1" name="Rectangle 51"/>
          <p:cNvSpPr>
            <a:spLocks noChangeArrowheads="1"/>
          </p:cNvSpPr>
          <p:nvPr/>
        </p:nvSpPr>
        <p:spPr bwMode="auto">
          <a:xfrm>
            <a:off x="8318500" y="3049588"/>
            <a:ext cx="303213" cy="15176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2" name="Oval 52"/>
          <p:cNvSpPr>
            <a:spLocks noChangeArrowheads="1"/>
          </p:cNvSpPr>
          <p:nvPr/>
        </p:nvSpPr>
        <p:spPr bwMode="auto">
          <a:xfrm>
            <a:off x="8043863" y="3694113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78" name="Cloud"/>
          <p:cNvSpPr>
            <a:spLocks noChangeAspect="1" noEditPoints="1" noChangeArrowheads="1"/>
          </p:cNvSpPr>
          <p:nvPr/>
        </p:nvSpPr>
        <p:spPr bwMode="auto">
          <a:xfrm>
            <a:off x="3689350" y="3201988"/>
            <a:ext cx="1395413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8217" name="Rectangle 57"/>
          <p:cNvSpPr>
            <a:spLocks noChangeArrowheads="1"/>
          </p:cNvSpPr>
          <p:nvPr/>
        </p:nvSpPr>
        <p:spPr bwMode="auto">
          <a:xfrm>
            <a:off x="8632825" y="3732213"/>
            <a:ext cx="303213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8" name="Rectangle 58"/>
          <p:cNvSpPr>
            <a:spLocks noChangeArrowheads="1"/>
          </p:cNvSpPr>
          <p:nvPr/>
        </p:nvSpPr>
        <p:spPr bwMode="auto">
          <a:xfrm>
            <a:off x="8821738" y="1608138"/>
            <a:ext cx="152400" cy="2276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9" name="AutoShape 59"/>
          <p:cNvSpPr>
            <a:spLocks noChangeArrowheads="1"/>
          </p:cNvSpPr>
          <p:nvPr/>
        </p:nvSpPr>
        <p:spPr bwMode="auto">
          <a:xfrm rot="5400000">
            <a:off x="1574006" y="1797845"/>
            <a:ext cx="682625" cy="303212"/>
          </a:xfrm>
          <a:prstGeom prst="rightArrow">
            <a:avLst>
              <a:gd name="adj1" fmla="val 50000"/>
              <a:gd name="adj2" fmla="val 56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0" name="Rectangle 60"/>
          <p:cNvSpPr>
            <a:spLocks noChangeArrowheads="1"/>
          </p:cNvSpPr>
          <p:nvPr/>
        </p:nvSpPr>
        <p:spPr bwMode="auto">
          <a:xfrm>
            <a:off x="1839913" y="1608138"/>
            <a:ext cx="7058025" cy="1508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1" name="Rectangle 61"/>
          <p:cNvSpPr>
            <a:spLocks noChangeArrowheads="1"/>
          </p:cNvSpPr>
          <p:nvPr/>
        </p:nvSpPr>
        <p:spPr bwMode="auto">
          <a:xfrm>
            <a:off x="6089650" y="3808413"/>
            <a:ext cx="152400" cy="2276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2" name="Rectangle 62"/>
          <p:cNvSpPr>
            <a:spLocks noChangeArrowheads="1"/>
          </p:cNvSpPr>
          <p:nvPr/>
        </p:nvSpPr>
        <p:spPr bwMode="auto">
          <a:xfrm>
            <a:off x="1839913" y="5934075"/>
            <a:ext cx="4402137" cy="150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3" name="AutoShape 63"/>
          <p:cNvSpPr>
            <a:spLocks noChangeArrowheads="1"/>
          </p:cNvSpPr>
          <p:nvPr/>
        </p:nvSpPr>
        <p:spPr bwMode="auto">
          <a:xfrm rot="16200000" flipV="1">
            <a:off x="1574006" y="5517357"/>
            <a:ext cx="682625" cy="303212"/>
          </a:xfrm>
          <a:prstGeom prst="rightArrow">
            <a:avLst>
              <a:gd name="adj1" fmla="val 50000"/>
              <a:gd name="adj2" fmla="val 56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4" name="AutoShape 64"/>
          <p:cNvSpPr>
            <a:spLocks noChangeArrowheads="1"/>
          </p:cNvSpPr>
          <p:nvPr/>
        </p:nvSpPr>
        <p:spPr bwMode="auto">
          <a:xfrm>
            <a:off x="8745538" y="3656013"/>
            <a:ext cx="379412" cy="303212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880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9" grpId="0" animBg="1"/>
      <p:bldP spid="348203" grpId="0" animBg="1"/>
      <p:bldP spid="348207" grpId="0" animBg="1"/>
      <p:bldP spid="3482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4000" dirty="0" smtClean="0"/>
              <a:t>Generalization: bounded FIFOs</a:t>
            </a:r>
            <a:endParaRPr lang="en-US" sz="4000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932238" y="3800883"/>
            <a:ext cx="1474787" cy="1746250"/>
          </a:xfrm>
          <a:prstGeom prst="rect">
            <a:avLst/>
          </a:prstGeom>
          <a:solidFill>
            <a:srgbClr val="FF0000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8366125" y="2207033"/>
            <a:ext cx="45561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344488" y="2205445"/>
            <a:ext cx="768350" cy="3175"/>
          </a:xfrm>
          <a:custGeom>
            <a:avLst/>
            <a:gdLst>
              <a:gd name="T0" fmla="*/ 0 w 484"/>
              <a:gd name="T1" fmla="*/ 0 h 2"/>
              <a:gd name="T2" fmla="*/ 768350 w 484"/>
              <a:gd name="T3" fmla="*/ 3175 h 2"/>
              <a:gd name="T4" fmla="*/ 0 60000 65536"/>
              <a:gd name="T5" fmla="*/ 0 60000 65536"/>
              <a:gd name="T6" fmla="*/ 0 w 484"/>
              <a:gd name="T7" fmla="*/ 0 h 2"/>
              <a:gd name="T8" fmla="*/ 484 w 484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4" h="2">
                <a:moveTo>
                  <a:pt x="0" y="0"/>
                </a:moveTo>
                <a:lnTo>
                  <a:pt x="484" y="2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2587625" y="2207033"/>
            <a:ext cx="4303713" cy="31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103" name="Freeform 7"/>
          <p:cNvSpPr>
            <a:spLocks/>
          </p:cNvSpPr>
          <p:nvPr/>
        </p:nvSpPr>
        <p:spPr bwMode="auto">
          <a:xfrm>
            <a:off x="5407025" y="2891245"/>
            <a:ext cx="1484313" cy="1668463"/>
          </a:xfrm>
          <a:custGeom>
            <a:avLst/>
            <a:gdLst>
              <a:gd name="T0" fmla="*/ 0 w 935"/>
              <a:gd name="T1" fmla="*/ 1668463 h 956"/>
              <a:gd name="T2" fmla="*/ 612775 w 935"/>
              <a:gd name="T3" fmla="*/ 1657991 h 956"/>
              <a:gd name="T4" fmla="*/ 612775 w 935"/>
              <a:gd name="T5" fmla="*/ 3491 h 956"/>
              <a:gd name="T6" fmla="*/ 1484313 w 935"/>
              <a:gd name="T7" fmla="*/ 0 h 956"/>
              <a:gd name="T8" fmla="*/ 0 60000 65536"/>
              <a:gd name="T9" fmla="*/ 0 60000 65536"/>
              <a:gd name="T10" fmla="*/ 0 60000 65536"/>
              <a:gd name="T11" fmla="*/ 0 60000 65536"/>
              <a:gd name="T12" fmla="*/ 0 w 935"/>
              <a:gd name="T13" fmla="*/ 0 h 956"/>
              <a:gd name="T14" fmla="*/ 935 w 935"/>
              <a:gd name="T15" fmla="*/ 956 h 9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5" h="956">
                <a:moveTo>
                  <a:pt x="0" y="956"/>
                </a:moveTo>
                <a:lnTo>
                  <a:pt x="386" y="950"/>
                </a:lnTo>
                <a:lnTo>
                  <a:pt x="386" y="2"/>
                </a:lnTo>
                <a:cubicBezTo>
                  <a:pt x="593" y="2"/>
                  <a:pt x="727" y="0"/>
                  <a:pt x="935" y="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3162300" y="2207033"/>
            <a:ext cx="758825" cy="2352675"/>
          </a:xfrm>
          <a:custGeom>
            <a:avLst/>
            <a:gdLst>
              <a:gd name="T0" fmla="*/ 0 w 239"/>
              <a:gd name="T1" fmla="*/ 0 h 1195"/>
              <a:gd name="T2" fmla="*/ 0 w 239"/>
              <a:gd name="T3" fmla="*/ 2352675 h 1195"/>
              <a:gd name="T4" fmla="*/ 758825 w 239"/>
              <a:gd name="T5" fmla="*/ 2352675 h 1195"/>
              <a:gd name="T6" fmla="*/ 0 60000 65536"/>
              <a:gd name="T7" fmla="*/ 0 60000 65536"/>
              <a:gd name="T8" fmla="*/ 0 60000 65536"/>
              <a:gd name="T9" fmla="*/ 0 w 239"/>
              <a:gd name="T10" fmla="*/ 0 h 1195"/>
              <a:gd name="T11" fmla="*/ 239 w 239"/>
              <a:gd name="T12" fmla="*/ 1195 h 11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9" h="1195">
                <a:moveTo>
                  <a:pt x="0" y="0"/>
                </a:moveTo>
                <a:lnTo>
                  <a:pt x="0" y="1195"/>
                </a:lnTo>
                <a:cubicBezTo>
                  <a:pt x="80" y="1195"/>
                  <a:pt x="159" y="1195"/>
                  <a:pt x="239" y="1195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>
            <a:off x="398463" y="2891245"/>
            <a:ext cx="5611812" cy="3187700"/>
          </a:xfrm>
          <a:custGeom>
            <a:avLst/>
            <a:gdLst>
              <a:gd name="T0" fmla="*/ 5611812 w 3535"/>
              <a:gd name="T1" fmla="*/ 1654175 h 2008"/>
              <a:gd name="T2" fmla="*/ 5611812 w 3535"/>
              <a:gd name="T3" fmla="*/ 3168650 h 2008"/>
              <a:gd name="T4" fmla="*/ 0 w 3535"/>
              <a:gd name="T5" fmla="*/ 3187700 h 2008"/>
              <a:gd name="T6" fmla="*/ 0 w 3535"/>
              <a:gd name="T7" fmla="*/ 0 h 2008"/>
              <a:gd name="T8" fmla="*/ 690562 w 3535"/>
              <a:gd name="T9" fmla="*/ 3175 h 20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5"/>
              <a:gd name="T16" fmla="*/ 0 h 2008"/>
              <a:gd name="T17" fmla="*/ 3535 w 3535"/>
              <a:gd name="T18" fmla="*/ 2008 h 20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5" h="2008">
                <a:moveTo>
                  <a:pt x="3535" y="1042"/>
                </a:moveTo>
                <a:lnTo>
                  <a:pt x="3535" y="1996"/>
                </a:lnTo>
                <a:lnTo>
                  <a:pt x="0" y="2008"/>
                </a:lnTo>
                <a:lnTo>
                  <a:pt x="0" y="0"/>
                </a:lnTo>
                <a:cubicBezTo>
                  <a:pt x="160" y="0"/>
                  <a:pt x="345" y="2"/>
                  <a:pt x="435" y="2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524746" name="Text Box 10"/>
          <p:cNvSpPr txBox="1">
            <a:spLocks noChangeArrowheads="1"/>
          </p:cNvSpPr>
          <p:nvPr/>
        </p:nvSpPr>
        <p:spPr bwMode="auto">
          <a:xfrm>
            <a:off x="-57150" y="1978433"/>
            <a:ext cx="438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</a:t>
            </a:r>
            <a:endParaRPr lang="en-US" sz="2400" i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524747" name="Text Box 11"/>
          <p:cNvSpPr txBox="1">
            <a:spLocks noChangeArrowheads="1"/>
          </p:cNvSpPr>
          <p:nvPr/>
        </p:nvSpPr>
        <p:spPr bwMode="auto">
          <a:xfrm>
            <a:off x="8450263" y="1728216"/>
            <a:ext cx="6746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Out</a:t>
            </a:r>
            <a:endParaRPr lang="en-US" sz="2400" i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1112838" y="1903820"/>
            <a:ext cx="1474787" cy="1746250"/>
          </a:xfrm>
          <a:prstGeom prst="rect">
            <a:avLst/>
          </a:prstGeom>
          <a:solidFill>
            <a:srgbClr val="FF0000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6891338" y="1903820"/>
            <a:ext cx="1474787" cy="1746250"/>
          </a:xfrm>
          <a:prstGeom prst="rect">
            <a:avLst/>
          </a:prstGeom>
          <a:solidFill>
            <a:srgbClr val="FF0000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538288" y="2462620"/>
            <a:ext cx="6810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3200"/>
              <a:t>B1</a:t>
            </a:r>
            <a:endParaRPr lang="en-US" sz="3200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7304088" y="2435633"/>
            <a:ext cx="68103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3200"/>
              <a:t>B3</a:t>
            </a:r>
            <a:endParaRPr lang="en-US" sz="3200"/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346575" y="4408895"/>
            <a:ext cx="6810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3200"/>
              <a:t>B2</a:t>
            </a:r>
            <a:endParaRPr lang="en-US" sz="3200"/>
          </a:p>
        </p:txBody>
      </p:sp>
      <p:grpSp>
        <p:nvGrpSpPr>
          <p:cNvPr id="48" name="Group 47"/>
          <p:cNvGrpSpPr/>
          <p:nvPr/>
        </p:nvGrpSpPr>
        <p:grpSpPr>
          <a:xfrm>
            <a:off x="398463" y="2008595"/>
            <a:ext cx="6223000" cy="2732088"/>
            <a:chOff x="398463" y="2008595"/>
            <a:chExt cx="6223000" cy="2732088"/>
          </a:xfrm>
        </p:grpSpPr>
        <p:grpSp>
          <p:nvGrpSpPr>
            <p:cNvPr id="4113" name="Group 20"/>
            <p:cNvGrpSpPr>
              <a:grpSpLocks/>
            </p:cNvGrpSpPr>
            <p:nvPr/>
          </p:nvGrpSpPr>
          <p:grpSpPr bwMode="auto">
            <a:xfrm>
              <a:off x="6165850" y="2016533"/>
              <a:ext cx="455613" cy="379412"/>
              <a:chOff x="1159" y="2734"/>
              <a:chExt cx="287" cy="239"/>
            </a:xfrm>
          </p:grpSpPr>
          <p:sp>
            <p:nvSpPr>
              <p:cNvPr id="4139" name="Freeform 21"/>
              <p:cNvSpPr>
                <a:spLocks/>
              </p:cNvSpPr>
              <p:nvPr/>
            </p:nvSpPr>
            <p:spPr bwMode="auto">
              <a:xfrm>
                <a:off x="1159" y="2734"/>
                <a:ext cx="287" cy="239"/>
              </a:xfrm>
              <a:custGeom>
                <a:avLst/>
                <a:gdLst>
                  <a:gd name="T0" fmla="*/ 0 w 287"/>
                  <a:gd name="T1" fmla="*/ 0 h 287"/>
                  <a:gd name="T2" fmla="*/ 287 w 287"/>
                  <a:gd name="T3" fmla="*/ 0 h 287"/>
                  <a:gd name="T4" fmla="*/ 287 w 287"/>
                  <a:gd name="T5" fmla="*/ 239 h 287"/>
                  <a:gd name="T6" fmla="*/ 0 w 287"/>
                  <a:gd name="T7" fmla="*/ 239 h 2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7"/>
                  <a:gd name="T13" fmla="*/ 0 h 287"/>
                  <a:gd name="T14" fmla="*/ 287 w 287"/>
                  <a:gd name="T15" fmla="*/ 287 h 2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7" h="287">
                    <a:moveTo>
                      <a:pt x="0" y="0"/>
                    </a:moveTo>
                    <a:lnTo>
                      <a:pt x="287" y="0"/>
                    </a:lnTo>
                    <a:lnTo>
                      <a:pt x="287" y="287"/>
                    </a:lnTo>
                    <a:cubicBezTo>
                      <a:pt x="191" y="287"/>
                      <a:pt x="96" y="287"/>
                      <a:pt x="0" y="287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4140" name="Line 22"/>
              <p:cNvSpPr>
                <a:spLocks noChangeShapeType="1"/>
              </p:cNvSpPr>
              <p:nvPr/>
            </p:nvSpPr>
            <p:spPr bwMode="auto">
              <a:xfrm>
                <a:off x="1377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Line 23"/>
              <p:cNvSpPr>
                <a:spLocks noChangeShapeType="1"/>
              </p:cNvSpPr>
              <p:nvPr/>
            </p:nvSpPr>
            <p:spPr bwMode="auto">
              <a:xfrm>
                <a:off x="1329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Line 24"/>
              <p:cNvSpPr>
                <a:spLocks noChangeShapeType="1"/>
              </p:cNvSpPr>
              <p:nvPr/>
            </p:nvSpPr>
            <p:spPr bwMode="auto">
              <a:xfrm>
                <a:off x="1281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Line 25"/>
              <p:cNvSpPr>
                <a:spLocks noChangeShapeType="1"/>
              </p:cNvSpPr>
              <p:nvPr/>
            </p:nvSpPr>
            <p:spPr bwMode="auto">
              <a:xfrm>
                <a:off x="1233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4" name="Group 26"/>
            <p:cNvGrpSpPr>
              <a:grpSpLocks/>
            </p:cNvGrpSpPr>
            <p:nvPr/>
          </p:nvGrpSpPr>
          <p:grpSpPr bwMode="auto">
            <a:xfrm>
              <a:off x="6165850" y="2700745"/>
              <a:ext cx="455613" cy="379413"/>
              <a:chOff x="1159" y="2734"/>
              <a:chExt cx="287" cy="239"/>
            </a:xfrm>
          </p:grpSpPr>
          <p:sp>
            <p:nvSpPr>
              <p:cNvPr id="4134" name="Freeform 27"/>
              <p:cNvSpPr>
                <a:spLocks/>
              </p:cNvSpPr>
              <p:nvPr/>
            </p:nvSpPr>
            <p:spPr bwMode="auto">
              <a:xfrm>
                <a:off x="1159" y="2734"/>
                <a:ext cx="287" cy="239"/>
              </a:xfrm>
              <a:custGeom>
                <a:avLst/>
                <a:gdLst>
                  <a:gd name="T0" fmla="*/ 0 w 287"/>
                  <a:gd name="T1" fmla="*/ 0 h 287"/>
                  <a:gd name="T2" fmla="*/ 287 w 287"/>
                  <a:gd name="T3" fmla="*/ 0 h 287"/>
                  <a:gd name="T4" fmla="*/ 287 w 287"/>
                  <a:gd name="T5" fmla="*/ 239 h 287"/>
                  <a:gd name="T6" fmla="*/ 0 w 287"/>
                  <a:gd name="T7" fmla="*/ 239 h 2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7"/>
                  <a:gd name="T13" fmla="*/ 0 h 287"/>
                  <a:gd name="T14" fmla="*/ 287 w 287"/>
                  <a:gd name="T15" fmla="*/ 287 h 2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7" h="287">
                    <a:moveTo>
                      <a:pt x="0" y="0"/>
                    </a:moveTo>
                    <a:lnTo>
                      <a:pt x="287" y="0"/>
                    </a:lnTo>
                    <a:lnTo>
                      <a:pt x="287" y="287"/>
                    </a:lnTo>
                    <a:cubicBezTo>
                      <a:pt x="191" y="287"/>
                      <a:pt x="96" y="287"/>
                      <a:pt x="0" y="287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4135" name="Line 28"/>
              <p:cNvSpPr>
                <a:spLocks noChangeShapeType="1"/>
              </p:cNvSpPr>
              <p:nvPr/>
            </p:nvSpPr>
            <p:spPr bwMode="auto">
              <a:xfrm>
                <a:off x="1377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29"/>
              <p:cNvSpPr>
                <a:spLocks noChangeShapeType="1"/>
              </p:cNvSpPr>
              <p:nvPr/>
            </p:nvSpPr>
            <p:spPr bwMode="auto">
              <a:xfrm>
                <a:off x="1329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30"/>
              <p:cNvSpPr>
                <a:spLocks noChangeShapeType="1"/>
              </p:cNvSpPr>
              <p:nvPr/>
            </p:nvSpPr>
            <p:spPr bwMode="auto">
              <a:xfrm>
                <a:off x="1281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31"/>
              <p:cNvSpPr>
                <a:spLocks noChangeShapeType="1"/>
              </p:cNvSpPr>
              <p:nvPr/>
            </p:nvSpPr>
            <p:spPr bwMode="auto">
              <a:xfrm>
                <a:off x="1233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5" name="Group 32"/>
            <p:cNvGrpSpPr>
              <a:grpSpLocks/>
            </p:cNvGrpSpPr>
            <p:nvPr/>
          </p:nvGrpSpPr>
          <p:grpSpPr bwMode="auto">
            <a:xfrm>
              <a:off x="3214688" y="4361270"/>
              <a:ext cx="455612" cy="379413"/>
              <a:chOff x="1159" y="2734"/>
              <a:chExt cx="287" cy="239"/>
            </a:xfrm>
          </p:grpSpPr>
          <p:sp>
            <p:nvSpPr>
              <p:cNvPr id="4129" name="Freeform 33"/>
              <p:cNvSpPr>
                <a:spLocks/>
              </p:cNvSpPr>
              <p:nvPr/>
            </p:nvSpPr>
            <p:spPr bwMode="auto">
              <a:xfrm>
                <a:off x="1159" y="2734"/>
                <a:ext cx="287" cy="239"/>
              </a:xfrm>
              <a:custGeom>
                <a:avLst/>
                <a:gdLst>
                  <a:gd name="T0" fmla="*/ 0 w 287"/>
                  <a:gd name="T1" fmla="*/ 0 h 287"/>
                  <a:gd name="T2" fmla="*/ 287 w 287"/>
                  <a:gd name="T3" fmla="*/ 0 h 287"/>
                  <a:gd name="T4" fmla="*/ 287 w 287"/>
                  <a:gd name="T5" fmla="*/ 239 h 287"/>
                  <a:gd name="T6" fmla="*/ 0 w 287"/>
                  <a:gd name="T7" fmla="*/ 239 h 2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7"/>
                  <a:gd name="T13" fmla="*/ 0 h 287"/>
                  <a:gd name="T14" fmla="*/ 287 w 287"/>
                  <a:gd name="T15" fmla="*/ 287 h 2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7" h="287">
                    <a:moveTo>
                      <a:pt x="0" y="0"/>
                    </a:moveTo>
                    <a:lnTo>
                      <a:pt x="287" y="0"/>
                    </a:lnTo>
                    <a:lnTo>
                      <a:pt x="287" y="287"/>
                    </a:lnTo>
                    <a:cubicBezTo>
                      <a:pt x="191" y="287"/>
                      <a:pt x="96" y="287"/>
                      <a:pt x="0" y="287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4130" name="Line 34"/>
              <p:cNvSpPr>
                <a:spLocks noChangeShapeType="1"/>
              </p:cNvSpPr>
              <p:nvPr/>
            </p:nvSpPr>
            <p:spPr bwMode="auto">
              <a:xfrm>
                <a:off x="1377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Line 35"/>
              <p:cNvSpPr>
                <a:spLocks noChangeShapeType="1"/>
              </p:cNvSpPr>
              <p:nvPr/>
            </p:nvSpPr>
            <p:spPr bwMode="auto">
              <a:xfrm>
                <a:off x="1329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Line 36"/>
              <p:cNvSpPr>
                <a:spLocks noChangeShapeType="1"/>
              </p:cNvSpPr>
              <p:nvPr/>
            </p:nvSpPr>
            <p:spPr bwMode="auto">
              <a:xfrm>
                <a:off x="1281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Line 37"/>
              <p:cNvSpPr>
                <a:spLocks noChangeShapeType="1"/>
              </p:cNvSpPr>
              <p:nvPr/>
            </p:nvSpPr>
            <p:spPr bwMode="auto">
              <a:xfrm>
                <a:off x="1233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6" name="Group 38"/>
            <p:cNvGrpSpPr>
              <a:grpSpLocks/>
            </p:cNvGrpSpPr>
            <p:nvPr/>
          </p:nvGrpSpPr>
          <p:grpSpPr bwMode="auto">
            <a:xfrm>
              <a:off x="398463" y="2008595"/>
              <a:ext cx="455612" cy="379413"/>
              <a:chOff x="1159" y="2734"/>
              <a:chExt cx="287" cy="239"/>
            </a:xfrm>
          </p:grpSpPr>
          <p:sp>
            <p:nvSpPr>
              <p:cNvPr id="4124" name="Freeform 39"/>
              <p:cNvSpPr>
                <a:spLocks/>
              </p:cNvSpPr>
              <p:nvPr/>
            </p:nvSpPr>
            <p:spPr bwMode="auto">
              <a:xfrm>
                <a:off x="1159" y="2734"/>
                <a:ext cx="287" cy="239"/>
              </a:xfrm>
              <a:custGeom>
                <a:avLst/>
                <a:gdLst>
                  <a:gd name="T0" fmla="*/ 0 w 287"/>
                  <a:gd name="T1" fmla="*/ 0 h 287"/>
                  <a:gd name="T2" fmla="*/ 287 w 287"/>
                  <a:gd name="T3" fmla="*/ 0 h 287"/>
                  <a:gd name="T4" fmla="*/ 287 w 287"/>
                  <a:gd name="T5" fmla="*/ 239 h 287"/>
                  <a:gd name="T6" fmla="*/ 0 w 287"/>
                  <a:gd name="T7" fmla="*/ 239 h 2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7"/>
                  <a:gd name="T13" fmla="*/ 0 h 287"/>
                  <a:gd name="T14" fmla="*/ 287 w 287"/>
                  <a:gd name="T15" fmla="*/ 287 h 2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7" h="287">
                    <a:moveTo>
                      <a:pt x="0" y="0"/>
                    </a:moveTo>
                    <a:lnTo>
                      <a:pt x="287" y="0"/>
                    </a:lnTo>
                    <a:lnTo>
                      <a:pt x="287" y="287"/>
                    </a:lnTo>
                    <a:cubicBezTo>
                      <a:pt x="191" y="287"/>
                      <a:pt x="96" y="287"/>
                      <a:pt x="0" y="287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4125" name="Line 40"/>
              <p:cNvSpPr>
                <a:spLocks noChangeShapeType="1"/>
              </p:cNvSpPr>
              <p:nvPr/>
            </p:nvSpPr>
            <p:spPr bwMode="auto">
              <a:xfrm>
                <a:off x="1377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Line 41"/>
              <p:cNvSpPr>
                <a:spLocks noChangeShapeType="1"/>
              </p:cNvSpPr>
              <p:nvPr/>
            </p:nvSpPr>
            <p:spPr bwMode="auto">
              <a:xfrm>
                <a:off x="1329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Line 42"/>
              <p:cNvSpPr>
                <a:spLocks noChangeShapeType="1"/>
              </p:cNvSpPr>
              <p:nvPr/>
            </p:nvSpPr>
            <p:spPr bwMode="auto">
              <a:xfrm>
                <a:off x="1281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Line 43"/>
              <p:cNvSpPr>
                <a:spLocks noChangeShapeType="1"/>
              </p:cNvSpPr>
              <p:nvPr/>
            </p:nvSpPr>
            <p:spPr bwMode="auto">
              <a:xfrm>
                <a:off x="1233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8" name="Group 45"/>
            <p:cNvGrpSpPr>
              <a:grpSpLocks/>
            </p:cNvGrpSpPr>
            <p:nvPr/>
          </p:nvGrpSpPr>
          <p:grpSpPr bwMode="auto">
            <a:xfrm>
              <a:off x="398463" y="2700745"/>
              <a:ext cx="455612" cy="379413"/>
              <a:chOff x="1159" y="2734"/>
              <a:chExt cx="287" cy="239"/>
            </a:xfrm>
          </p:grpSpPr>
          <p:sp>
            <p:nvSpPr>
              <p:cNvPr id="4119" name="Freeform 46"/>
              <p:cNvSpPr>
                <a:spLocks/>
              </p:cNvSpPr>
              <p:nvPr/>
            </p:nvSpPr>
            <p:spPr bwMode="auto">
              <a:xfrm>
                <a:off x="1159" y="2734"/>
                <a:ext cx="287" cy="239"/>
              </a:xfrm>
              <a:custGeom>
                <a:avLst/>
                <a:gdLst>
                  <a:gd name="T0" fmla="*/ 0 w 287"/>
                  <a:gd name="T1" fmla="*/ 0 h 287"/>
                  <a:gd name="T2" fmla="*/ 287 w 287"/>
                  <a:gd name="T3" fmla="*/ 0 h 287"/>
                  <a:gd name="T4" fmla="*/ 287 w 287"/>
                  <a:gd name="T5" fmla="*/ 239 h 287"/>
                  <a:gd name="T6" fmla="*/ 0 w 287"/>
                  <a:gd name="T7" fmla="*/ 239 h 2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7"/>
                  <a:gd name="T13" fmla="*/ 0 h 287"/>
                  <a:gd name="T14" fmla="*/ 287 w 287"/>
                  <a:gd name="T15" fmla="*/ 287 h 2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7" h="287">
                    <a:moveTo>
                      <a:pt x="0" y="0"/>
                    </a:moveTo>
                    <a:lnTo>
                      <a:pt x="287" y="0"/>
                    </a:lnTo>
                    <a:lnTo>
                      <a:pt x="287" y="287"/>
                    </a:lnTo>
                    <a:cubicBezTo>
                      <a:pt x="191" y="287"/>
                      <a:pt x="96" y="287"/>
                      <a:pt x="0" y="287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4120" name="Line 47"/>
              <p:cNvSpPr>
                <a:spLocks noChangeShapeType="1"/>
              </p:cNvSpPr>
              <p:nvPr/>
            </p:nvSpPr>
            <p:spPr bwMode="auto">
              <a:xfrm>
                <a:off x="1377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Line 48"/>
              <p:cNvSpPr>
                <a:spLocks noChangeShapeType="1"/>
              </p:cNvSpPr>
              <p:nvPr/>
            </p:nvSpPr>
            <p:spPr bwMode="auto">
              <a:xfrm>
                <a:off x="1329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Line 49"/>
              <p:cNvSpPr>
                <a:spLocks noChangeShapeType="1"/>
              </p:cNvSpPr>
              <p:nvPr/>
            </p:nvSpPr>
            <p:spPr bwMode="auto">
              <a:xfrm>
                <a:off x="1281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Line 50"/>
              <p:cNvSpPr>
                <a:spLocks noChangeShapeType="1"/>
              </p:cNvSpPr>
              <p:nvPr/>
            </p:nvSpPr>
            <p:spPr bwMode="auto">
              <a:xfrm>
                <a:off x="1233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475488" y="5234969"/>
            <a:ext cx="3421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Bounded Dataflow Networks</a:t>
            </a:r>
            <a:endParaRPr lang="en-US" sz="2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5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sync into </a:t>
            </a:r>
            <a:r>
              <a:rPr lang="en-US" dirty="0" smtClean="0"/>
              <a:t>elastic</a:t>
            </a:r>
            <a:endParaRPr lang="en-US" dirty="0"/>
          </a:p>
        </p:txBody>
      </p:sp>
      <p:sp>
        <p:nvSpPr>
          <p:cNvPr id="49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350210" name="AutoShape 2"/>
          <p:cNvSpPr>
            <a:spLocks noChangeArrowheads="1"/>
          </p:cNvSpPr>
          <p:nvPr/>
        </p:nvSpPr>
        <p:spPr bwMode="auto">
          <a:xfrm>
            <a:off x="7635875" y="365760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11" name="AutoShape 3"/>
          <p:cNvSpPr>
            <a:spLocks noChangeArrowheads="1"/>
          </p:cNvSpPr>
          <p:nvPr/>
        </p:nvSpPr>
        <p:spPr bwMode="auto">
          <a:xfrm>
            <a:off x="5965825" y="365760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12" name="AutoShape 4"/>
          <p:cNvSpPr>
            <a:spLocks noChangeArrowheads="1"/>
          </p:cNvSpPr>
          <p:nvPr/>
        </p:nvSpPr>
        <p:spPr bwMode="auto">
          <a:xfrm>
            <a:off x="5054600" y="365760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13" name="AutoShape 5"/>
          <p:cNvSpPr>
            <a:spLocks noChangeArrowheads="1"/>
          </p:cNvSpPr>
          <p:nvPr/>
        </p:nvSpPr>
        <p:spPr bwMode="auto">
          <a:xfrm rot="19395338" flipV="1">
            <a:off x="3233738" y="4340225"/>
            <a:ext cx="711200" cy="303213"/>
          </a:xfrm>
          <a:prstGeom prst="rightArrow">
            <a:avLst>
              <a:gd name="adj1" fmla="val 50000"/>
              <a:gd name="adj2" fmla="val 58639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15" name="AutoShape 7"/>
          <p:cNvSpPr>
            <a:spLocks noChangeArrowheads="1"/>
          </p:cNvSpPr>
          <p:nvPr/>
        </p:nvSpPr>
        <p:spPr bwMode="auto">
          <a:xfrm>
            <a:off x="2444750" y="456565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16" name="AutoShape 8"/>
          <p:cNvSpPr>
            <a:spLocks noChangeArrowheads="1"/>
          </p:cNvSpPr>
          <p:nvPr/>
        </p:nvSpPr>
        <p:spPr bwMode="auto">
          <a:xfrm>
            <a:off x="2444750" y="281940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17" name="Cloud"/>
          <p:cNvSpPr>
            <a:spLocks noChangeAspect="1" noEditPoints="1" noChangeArrowheads="1"/>
          </p:cNvSpPr>
          <p:nvPr/>
        </p:nvSpPr>
        <p:spPr bwMode="auto">
          <a:xfrm>
            <a:off x="1109663" y="2287588"/>
            <a:ext cx="1365250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50218" name="Cloud"/>
          <p:cNvSpPr>
            <a:spLocks noChangeAspect="1" noEditPoints="1" noChangeArrowheads="1"/>
          </p:cNvSpPr>
          <p:nvPr/>
        </p:nvSpPr>
        <p:spPr bwMode="auto">
          <a:xfrm>
            <a:off x="1290638" y="4110038"/>
            <a:ext cx="1184275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50219" name="AutoShape 11"/>
          <p:cNvSpPr>
            <a:spLocks noChangeArrowheads="1"/>
          </p:cNvSpPr>
          <p:nvPr/>
        </p:nvSpPr>
        <p:spPr bwMode="auto">
          <a:xfrm>
            <a:off x="169863" y="2820988"/>
            <a:ext cx="938212" cy="303212"/>
          </a:xfrm>
          <a:prstGeom prst="rightArrow">
            <a:avLst>
              <a:gd name="adj1" fmla="val 50000"/>
              <a:gd name="adj2" fmla="val 77356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20" name="AutoShape 12"/>
          <p:cNvSpPr>
            <a:spLocks noChangeArrowheads="1"/>
          </p:cNvSpPr>
          <p:nvPr/>
        </p:nvSpPr>
        <p:spPr bwMode="auto">
          <a:xfrm>
            <a:off x="169863" y="4565650"/>
            <a:ext cx="1138237" cy="303213"/>
          </a:xfrm>
          <a:prstGeom prst="rightArrow">
            <a:avLst>
              <a:gd name="adj1" fmla="val 50000"/>
              <a:gd name="adj2" fmla="val 93848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21" name="AutoShape 13"/>
          <p:cNvSpPr>
            <a:spLocks noChangeArrowheads="1"/>
          </p:cNvSpPr>
          <p:nvPr/>
        </p:nvSpPr>
        <p:spPr bwMode="auto">
          <a:xfrm rot="2204662">
            <a:off x="3281363" y="3051175"/>
            <a:ext cx="711200" cy="303213"/>
          </a:xfrm>
          <a:prstGeom prst="rightArrow">
            <a:avLst>
              <a:gd name="adj1" fmla="val 50000"/>
              <a:gd name="adj2" fmla="val 58639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22" name="Rectangle 14"/>
          <p:cNvSpPr>
            <a:spLocks noChangeArrowheads="1"/>
          </p:cNvSpPr>
          <p:nvPr/>
        </p:nvSpPr>
        <p:spPr bwMode="auto">
          <a:xfrm>
            <a:off x="2824163" y="2216150"/>
            <a:ext cx="303212" cy="1517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23" name="Rectangle 15"/>
          <p:cNvSpPr>
            <a:spLocks noChangeArrowheads="1"/>
          </p:cNvSpPr>
          <p:nvPr/>
        </p:nvSpPr>
        <p:spPr bwMode="auto">
          <a:xfrm>
            <a:off x="3127375" y="2216150"/>
            <a:ext cx="303213" cy="15176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24" name="Oval 16"/>
          <p:cNvSpPr>
            <a:spLocks noChangeArrowheads="1"/>
          </p:cNvSpPr>
          <p:nvPr/>
        </p:nvSpPr>
        <p:spPr bwMode="auto">
          <a:xfrm>
            <a:off x="2852738" y="2860675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25" name="Rectangle 17"/>
          <p:cNvSpPr>
            <a:spLocks noChangeArrowheads="1"/>
          </p:cNvSpPr>
          <p:nvPr/>
        </p:nvSpPr>
        <p:spPr bwMode="auto">
          <a:xfrm>
            <a:off x="2824163" y="3960813"/>
            <a:ext cx="303212" cy="1517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26" name="Rectangle 18"/>
          <p:cNvSpPr>
            <a:spLocks noChangeArrowheads="1"/>
          </p:cNvSpPr>
          <p:nvPr/>
        </p:nvSpPr>
        <p:spPr bwMode="auto">
          <a:xfrm>
            <a:off x="3127375" y="3960813"/>
            <a:ext cx="303213" cy="15176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27" name="Oval 19"/>
          <p:cNvSpPr>
            <a:spLocks noChangeArrowheads="1"/>
          </p:cNvSpPr>
          <p:nvPr/>
        </p:nvSpPr>
        <p:spPr bwMode="auto">
          <a:xfrm>
            <a:off x="2852738" y="4605338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0228" name="Group 20"/>
          <p:cNvGrpSpPr>
            <a:grpSpLocks/>
          </p:cNvGrpSpPr>
          <p:nvPr/>
        </p:nvGrpSpPr>
        <p:grpSpPr bwMode="auto">
          <a:xfrm>
            <a:off x="5434013" y="3049588"/>
            <a:ext cx="606425" cy="1517650"/>
            <a:chOff x="3423" y="1921"/>
            <a:chExt cx="382" cy="956"/>
          </a:xfrm>
        </p:grpSpPr>
        <p:sp>
          <p:nvSpPr>
            <p:cNvPr id="350229" name="Rectangle 21"/>
            <p:cNvSpPr>
              <a:spLocks noChangeArrowheads="1"/>
            </p:cNvSpPr>
            <p:nvPr/>
          </p:nvSpPr>
          <p:spPr bwMode="auto">
            <a:xfrm>
              <a:off x="3423" y="1921"/>
              <a:ext cx="191" cy="9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30" name="Rectangle 22"/>
            <p:cNvSpPr>
              <a:spLocks noChangeArrowheads="1"/>
            </p:cNvSpPr>
            <p:nvPr/>
          </p:nvSpPr>
          <p:spPr bwMode="auto">
            <a:xfrm>
              <a:off x="3614" y="1921"/>
              <a:ext cx="191" cy="956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0231" name="Oval 23"/>
          <p:cNvSpPr>
            <a:spLocks noChangeArrowheads="1"/>
          </p:cNvSpPr>
          <p:nvPr/>
        </p:nvSpPr>
        <p:spPr bwMode="auto">
          <a:xfrm>
            <a:off x="5462588" y="3694113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32" name="Cloud"/>
          <p:cNvSpPr>
            <a:spLocks noChangeAspect="1" noEditPoints="1" noChangeArrowheads="1"/>
          </p:cNvSpPr>
          <p:nvPr/>
        </p:nvSpPr>
        <p:spPr bwMode="auto">
          <a:xfrm>
            <a:off x="6345238" y="3201988"/>
            <a:ext cx="1273175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50233" name="Rectangle 25"/>
          <p:cNvSpPr>
            <a:spLocks noChangeArrowheads="1"/>
          </p:cNvSpPr>
          <p:nvPr/>
        </p:nvSpPr>
        <p:spPr bwMode="auto">
          <a:xfrm>
            <a:off x="8015288" y="3049588"/>
            <a:ext cx="303212" cy="1517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34" name="Rectangle 26"/>
          <p:cNvSpPr>
            <a:spLocks noChangeArrowheads="1"/>
          </p:cNvSpPr>
          <p:nvPr/>
        </p:nvSpPr>
        <p:spPr bwMode="auto">
          <a:xfrm>
            <a:off x="8318500" y="3049588"/>
            <a:ext cx="303213" cy="15176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35" name="Oval 27"/>
          <p:cNvSpPr>
            <a:spLocks noChangeArrowheads="1"/>
          </p:cNvSpPr>
          <p:nvPr/>
        </p:nvSpPr>
        <p:spPr bwMode="auto">
          <a:xfrm>
            <a:off x="8043863" y="3694113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36" name="Cloud"/>
          <p:cNvSpPr>
            <a:spLocks noChangeAspect="1" noEditPoints="1" noChangeArrowheads="1"/>
          </p:cNvSpPr>
          <p:nvPr/>
        </p:nvSpPr>
        <p:spPr bwMode="auto">
          <a:xfrm>
            <a:off x="3689350" y="3201988"/>
            <a:ext cx="1395413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50237" name="Rectangle 29"/>
          <p:cNvSpPr>
            <a:spLocks noChangeArrowheads="1"/>
          </p:cNvSpPr>
          <p:nvPr/>
        </p:nvSpPr>
        <p:spPr bwMode="auto">
          <a:xfrm>
            <a:off x="8632825" y="3732213"/>
            <a:ext cx="303213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38" name="Rectangle 30"/>
          <p:cNvSpPr>
            <a:spLocks noChangeArrowheads="1"/>
          </p:cNvSpPr>
          <p:nvPr/>
        </p:nvSpPr>
        <p:spPr bwMode="auto">
          <a:xfrm>
            <a:off x="8821738" y="1608138"/>
            <a:ext cx="152400" cy="2276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39" name="AutoShape 31"/>
          <p:cNvSpPr>
            <a:spLocks noChangeArrowheads="1"/>
          </p:cNvSpPr>
          <p:nvPr/>
        </p:nvSpPr>
        <p:spPr bwMode="auto">
          <a:xfrm rot="5400000">
            <a:off x="1574006" y="1797845"/>
            <a:ext cx="682625" cy="303212"/>
          </a:xfrm>
          <a:prstGeom prst="rightArrow">
            <a:avLst>
              <a:gd name="adj1" fmla="val 50000"/>
              <a:gd name="adj2" fmla="val 56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40" name="Rectangle 32"/>
          <p:cNvSpPr>
            <a:spLocks noChangeArrowheads="1"/>
          </p:cNvSpPr>
          <p:nvPr/>
        </p:nvSpPr>
        <p:spPr bwMode="auto">
          <a:xfrm>
            <a:off x="1839913" y="1608138"/>
            <a:ext cx="7058025" cy="1508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41" name="Rectangle 33"/>
          <p:cNvSpPr>
            <a:spLocks noChangeArrowheads="1"/>
          </p:cNvSpPr>
          <p:nvPr/>
        </p:nvSpPr>
        <p:spPr bwMode="auto">
          <a:xfrm>
            <a:off x="6089650" y="3808413"/>
            <a:ext cx="152400" cy="2276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42" name="Rectangle 34"/>
          <p:cNvSpPr>
            <a:spLocks noChangeArrowheads="1"/>
          </p:cNvSpPr>
          <p:nvPr/>
        </p:nvSpPr>
        <p:spPr bwMode="auto">
          <a:xfrm>
            <a:off x="1839913" y="5934075"/>
            <a:ext cx="4402137" cy="150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43" name="AutoShape 35"/>
          <p:cNvSpPr>
            <a:spLocks noChangeArrowheads="1"/>
          </p:cNvSpPr>
          <p:nvPr/>
        </p:nvSpPr>
        <p:spPr bwMode="auto">
          <a:xfrm rot="16200000" flipV="1">
            <a:off x="1574006" y="5517357"/>
            <a:ext cx="682625" cy="303212"/>
          </a:xfrm>
          <a:prstGeom prst="rightArrow">
            <a:avLst>
              <a:gd name="adj1" fmla="val 50000"/>
              <a:gd name="adj2" fmla="val 56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44" name="AutoShape 36"/>
          <p:cNvSpPr>
            <a:spLocks noChangeArrowheads="1"/>
          </p:cNvSpPr>
          <p:nvPr/>
        </p:nvSpPr>
        <p:spPr bwMode="auto">
          <a:xfrm>
            <a:off x="8745538" y="3656013"/>
            <a:ext cx="379412" cy="303212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0245" name="Group 37"/>
          <p:cNvGrpSpPr>
            <a:grpSpLocks/>
          </p:cNvGrpSpPr>
          <p:nvPr/>
        </p:nvGrpSpPr>
        <p:grpSpPr bwMode="auto">
          <a:xfrm flipH="1">
            <a:off x="6545263" y="1228725"/>
            <a:ext cx="606425" cy="909638"/>
            <a:chOff x="3423" y="1921"/>
            <a:chExt cx="382" cy="956"/>
          </a:xfrm>
        </p:grpSpPr>
        <p:sp>
          <p:nvSpPr>
            <p:cNvPr id="350246" name="Rectangle 38"/>
            <p:cNvSpPr>
              <a:spLocks noChangeArrowheads="1"/>
            </p:cNvSpPr>
            <p:nvPr/>
          </p:nvSpPr>
          <p:spPr bwMode="auto">
            <a:xfrm>
              <a:off x="3423" y="1921"/>
              <a:ext cx="191" cy="9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47" name="Rectangle 39"/>
            <p:cNvSpPr>
              <a:spLocks noChangeArrowheads="1"/>
            </p:cNvSpPr>
            <p:nvPr/>
          </p:nvSpPr>
          <p:spPr bwMode="auto">
            <a:xfrm>
              <a:off x="3614" y="1921"/>
              <a:ext cx="191" cy="956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0248" name="Group 40"/>
          <p:cNvGrpSpPr>
            <a:grpSpLocks/>
          </p:cNvGrpSpPr>
          <p:nvPr/>
        </p:nvGrpSpPr>
        <p:grpSpPr bwMode="auto">
          <a:xfrm flipH="1">
            <a:off x="4268788" y="1228725"/>
            <a:ext cx="606425" cy="909638"/>
            <a:chOff x="3423" y="1921"/>
            <a:chExt cx="382" cy="956"/>
          </a:xfrm>
        </p:grpSpPr>
        <p:sp>
          <p:nvSpPr>
            <p:cNvPr id="350249" name="Rectangle 41"/>
            <p:cNvSpPr>
              <a:spLocks noChangeArrowheads="1"/>
            </p:cNvSpPr>
            <p:nvPr/>
          </p:nvSpPr>
          <p:spPr bwMode="auto">
            <a:xfrm>
              <a:off x="3423" y="1921"/>
              <a:ext cx="191" cy="9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50" name="Rectangle 42"/>
            <p:cNvSpPr>
              <a:spLocks noChangeArrowheads="1"/>
            </p:cNvSpPr>
            <p:nvPr/>
          </p:nvSpPr>
          <p:spPr bwMode="auto">
            <a:xfrm>
              <a:off x="3614" y="1921"/>
              <a:ext cx="191" cy="956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0251" name="Group 43"/>
          <p:cNvGrpSpPr>
            <a:grpSpLocks/>
          </p:cNvGrpSpPr>
          <p:nvPr/>
        </p:nvGrpSpPr>
        <p:grpSpPr bwMode="auto">
          <a:xfrm flipH="1">
            <a:off x="4192588" y="5554663"/>
            <a:ext cx="606425" cy="909637"/>
            <a:chOff x="3423" y="1921"/>
            <a:chExt cx="382" cy="956"/>
          </a:xfrm>
        </p:grpSpPr>
        <p:sp>
          <p:nvSpPr>
            <p:cNvPr id="350252" name="Rectangle 44"/>
            <p:cNvSpPr>
              <a:spLocks noChangeArrowheads="1"/>
            </p:cNvSpPr>
            <p:nvPr/>
          </p:nvSpPr>
          <p:spPr bwMode="auto">
            <a:xfrm>
              <a:off x="3423" y="1921"/>
              <a:ext cx="191" cy="9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53" name="Rectangle 45"/>
            <p:cNvSpPr>
              <a:spLocks noChangeArrowheads="1"/>
            </p:cNvSpPr>
            <p:nvPr/>
          </p:nvSpPr>
          <p:spPr bwMode="auto">
            <a:xfrm>
              <a:off x="3614" y="1921"/>
              <a:ext cx="191" cy="956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0254" name="Group 46"/>
          <p:cNvGrpSpPr>
            <a:grpSpLocks/>
          </p:cNvGrpSpPr>
          <p:nvPr/>
        </p:nvGrpSpPr>
        <p:grpSpPr bwMode="auto">
          <a:xfrm>
            <a:off x="322263" y="4264025"/>
            <a:ext cx="606425" cy="909638"/>
            <a:chOff x="3423" y="1921"/>
            <a:chExt cx="382" cy="956"/>
          </a:xfrm>
        </p:grpSpPr>
        <p:sp>
          <p:nvSpPr>
            <p:cNvPr id="350255" name="Rectangle 47"/>
            <p:cNvSpPr>
              <a:spLocks noChangeArrowheads="1"/>
            </p:cNvSpPr>
            <p:nvPr/>
          </p:nvSpPr>
          <p:spPr bwMode="auto">
            <a:xfrm>
              <a:off x="3423" y="1921"/>
              <a:ext cx="191" cy="9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56" name="Rectangle 48"/>
            <p:cNvSpPr>
              <a:spLocks noChangeArrowheads="1"/>
            </p:cNvSpPr>
            <p:nvPr/>
          </p:nvSpPr>
          <p:spPr bwMode="auto">
            <a:xfrm>
              <a:off x="3614" y="1921"/>
              <a:ext cx="191" cy="956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28527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sync into </a:t>
            </a:r>
            <a:r>
              <a:rPr lang="en-US" dirty="0" smtClean="0"/>
              <a:t>elastic</a:t>
            </a:r>
            <a:endParaRPr lang="en-US" dirty="0"/>
          </a:p>
        </p:txBody>
      </p:sp>
      <p:sp>
        <p:nvSpPr>
          <p:cNvPr id="46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349186" name="AutoShape 2"/>
          <p:cNvSpPr>
            <a:spLocks noChangeArrowheads="1"/>
          </p:cNvSpPr>
          <p:nvPr/>
        </p:nvSpPr>
        <p:spPr bwMode="auto">
          <a:xfrm>
            <a:off x="7635875" y="365760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187" name="AutoShape 3"/>
          <p:cNvSpPr>
            <a:spLocks noChangeArrowheads="1"/>
          </p:cNvSpPr>
          <p:nvPr/>
        </p:nvSpPr>
        <p:spPr bwMode="auto">
          <a:xfrm>
            <a:off x="5965825" y="365760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188" name="AutoShape 4"/>
          <p:cNvSpPr>
            <a:spLocks noChangeArrowheads="1"/>
          </p:cNvSpPr>
          <p:nvPr/>
        </p:nvSpPr>
        <p:spPr bwMode="auto">
          <a:xfrm>
            <a:off x="5054600" y="365760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189" name="AutoShape 5"/>
          <p:cNvSpPr>
            <a:spLocks noChangeArrowheads="1"/>
          </p:cNvSpPr>
          <p:nvPr/>
        </p:nvSpPr>
        <p:spPr bwMode="auto">
          <a:xfrm rot="19395338" flipV="1">
            <a:off x="3233738" y="4340225"/>
            <a:ext cx="711200" cy="303213"/>
          </a:xfrm>
          <a:prstGeom prst="rightArrow">
            <a:avLst>
              <a:gd name="adj1" fmla="val 50000"/>
              <a:gd name="adj2" fmla="val 58639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191" name="AutoShape 7"/>
          <p:cNvSpPr>
            <a:spLocks noChangeArrowheads="1"/>
          </p:cNvSpPr>
          <p:nvPr/>
        </p:nvSpPr>
        <p:spPr bwMode="auto">
          <a:xfrm>
            <a:off x="2444750" y="456565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192" name="AutoShape 8"/>
          <p:cNvSpPr>
            <a:spLocks noChangeArrowheads="1"/>
          </p:cNvSpPr>
          <p:nvPr/>
        </p:nvSpPr>
        <p:spPr bwMode="auto">
          <a:xfrm>
            <a:off x="2444750" y="2819400"/>
            <a:ext cx="379413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193" name="Cloud"/>
          <p:cNvSpPr>
            <a:spLocks noChangeAspect="1" noEditPoints="1" noChangeArrowheads="1"/>
          </p:cNvSpPr>
          <p:nvPr/>
        </p:nvSpPr>
        <p:spPr bwMode="auto">
          <a:xfrm>
            <a:off x="1109663" y="2287588"/>
            <a:ext cx="1365250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9194" name="Cloud"/>
          <p:cNvSpPr>
            <a:spLocks noChangeAspect="1" noEditPoints="1" noChangeArrowheads="1"/>
          </p:cNvSpPr>
          <p:nvPr/>
        </p:nvSpPr>
        <p:spPr bwMode="auto">
          <a:xfrm>
            <a:off x="1290638" y="4110038"/>
            <a:ext cx="1184275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9195" name="AutoShape 11"/>
          <p:cNvSpPr>
            <a:spLocks noChangeArrowheads="1"/>
          </p:cNvSpPr>
          <p:nvPr/>
        </p:nvSpPr>
        <p:spPr bwMode="auto">
          <a:xfrm>
            <a:off x="169863" y="2820988"/>
            <a:ext cx="938212" cy="303212"/>
          </a:xfrm>
          <a:prstGeom prst="rightArrow">
            <a:avLst>
              <a:gd name="adj1" fmla="val 50000"/>
              <a:gd name="adj2" fmla="val 77356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196" name="AutoShape 12"/>
          <p:cNvSpPr>
            <a:spLocks noChangeArrowheads="1"/>
          </p:cNvSpPr>
          <p:nvPr/>
        </p:nvSpPr>
        <p:spPr bwMode="auto">
          <a:xfrm>
            <a:off x="169863" y="4565650"/>
            <a:ext cx="1138237" cy="303213"/>
          </a:xfrm>
          <a:prstGeom prst="rightArrow">
            <a:avLst>
              <a:gd name="adj1" fmla="val 50000"/>
              <a:gd name="adj2" fmla="val 93848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197" name="AutoShape 13"/>
          <p:cNvSpPr>
            <a:spLocks noChangeArrowheads="1"/>
          </p:cNvSpPr>
          <p:nvPr/>
        </p:nvSpPr>
        <p:spPr bwMode="auto">
          <a:xfrm rot="2204662">
            <a:off x="3281363" y="3051175"/>
            <a:ext cx="711200" cy="303213"/>
          </a:xfrm>
          <a:prstGeom prst="rightArrow">
            <a:avLst>
              <a:gd name="adj1" fmla="val 50000"/>
              <a:gd name="adj2" fmla="val 58639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198" name="Rectangle 14"/>
          <p:cNvSpPr>
            <a:spLocks noChangeArrowheads="1"/>
          </p:cNvSpPr>
          <p:nvPr/>
        </p:nvSpPr>
        <p:spPr bwMode="auto">
          <a:xfrm>
            <a:off x="2824163" y="2216150"/>
            <a:ext cx="303212" cy="1517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199" name="Rectangle 15"/>
          <p:cNvSpPr>
            <a:spLocks noChangeArrowheads="1"/>
          </p:cNvSpPr>
          <p:nvPr/>
        </p:nvSpPr>
        <p:spPr bwMode="auto">
          <a:xfrm>
            <a:off x="3127375" y="2216150"/>
            <a:ext cx="303213" cy="15176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01" name="Rectangle 17"/>
          <p:cNvSpPr>
            <a:spLocks noChangeArrowheads="1"/>
          </p:cNvSpPr>
          <p:nvPr/>
        </p:nvSpPr>
        <p:spPr bwMode="auto">
          <a:xfrm>
            <a:off x="2824163" y="3960813"/>
            <a:ext cx="303212" cy="1517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02" name="Rectangle 18"/>
          <p:cNvSpPr>
            <a:spLocks noChangeArrowheads="1"/>
          </p:cNvSpPr>
          <p:nvPr/>
        </p:nvSpPr>
        <p:spPr bwMode="auto">
          <a:xfrm>
            <a:off x="3127375" y="3960813"/>
            <a:ext cx="303213" cy="15176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9204" name="Group 20"/>
          <p:cNvGrpSpPr>
            <a:grpSpLocks/>
          </p:cNvGrpSpPr>
          <p:nvPr/>
        </p:nvGrpSpPr>
        <p:grpSpPr bwMode="auto">
          <a:xfrm>
            <a:off x="5434013" y="3049588"/>
            <a:ext cx="606425" cy="1517650"/>
            <a:chOff x="3423" y="1921"/>
            <a:chExt cx="382" cy="956"/>
          </a:xfrm>
        </p:grpSpPr>
        <p:sp>
          <p:nvSpPr>
            <p:cNvPr id="349205" name="Rectangle 21"/>
            <p:cNvSpPr>
              <a:spLocks noChangeArrowheads="1"/>
            </p:cNvSpPr>
            <p:nvPr/>
          </p:nvSpPr>
          <p:spPr bwMode="auto">
            <a:xfrm>
              <a:off x="3423" y="1921"/>
              <a:ext cx="191" cy="9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06" name="Rectangle 22"/>
            <p:cNvSpPr>
              <a:spLocks noChangeArrowheads="1"/>
            </p:cNvSpPr>
            <p:nvPr/>
          </p:nvSpPr>
          <p:spPr bwMode="auto">
            <a:xfrm>
              <a:off x="3614" y="1921"/>
              <a:ext cx="191" cy="956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9207" name="Oval 23"/>
          <p:cNvSpPr>
            <a:spLocks noChangeArrowheads="1"/>
          </p:cNvSpPr>
          <p:nvPr/>
        </p:nvSpPr>
        <p:spPr bwMode="auto">
          <a:xfrm>
            <a:off x="5462588" y="3694113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08" name="Cloud"/>
          <p:cNvSpPr>
            <a:spLocks noChangeAspect="1" noEditPoints="1" noChangeArrowheads="1"/>
          </p:cNvSpPr>
          <p:nvPr/>
        </p:nvSpPr>
        <p:spPr bwMode="auto">
          <a:xfrm>
            <a:off x="6345238" y="3201988"/>
            <a:ext cx="1273175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9209" name="Rectangle 25"/>
          <p:cNvSpPr>
            <a:spLocks noChangeArrowheads="1"/>
          </p:cNvSpPr>
          <p:nvPr/>
        </p:nvSpPr>
        <p:spPr bwMode="auto">
          <a:xfrm>
            <a:off x="8015288" y="3049588"/>
            <a:ext cx="303212" cy="1517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10" name="Rectangle 26"/>
          <p:cNvSpPr>
            <a:spLocks noChangeArrowheads="1"/>
          </p:cNvSpPr>
          <p:nvPr/>
        </p:nvSpPr>
        <p:spPr bwMode="auto">
          <a:xfrm>
            <a:off x="8318500" y="3049588"/>
            <a:ext cx="303213" cy="15176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11" name="Oval 27"/>
          <p:cNvSpPr>
            <a:spLocks noChangeArrowheads="1"/>
          </p:cNvSpPr>
          <p:nvPr/>
        </p:nvSpPr>
        <p:spPr bwMode="auto">
          <a:xfrm>
            <a:off x="8043863" y="3694113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12" name="Cloud"/>
          <p:cNvSpPr>
            <a:spLocks noChangeAspect="1" noEditPoints="1" noChangeArrowheads="1"/>
          </p:cNvSpPr>
          <p:nvPr/>
        </p:nvSpPr>
        <p:spPr bwMode="auto">
          <a:xfrm>
            <a:off x="3689350" y="3201988"/>
            <a:ext cx="1395413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9213" name="Rectangle 29"/>
          <p:cNvSpPr>
            <a:spLocks noChangeArrowheads="1"/>
          </p:cNvSpPr>
          <p:nvPr/>
        </p:nvSpPr>
        <p:spPr bwMode="auto">
          <a:xfrm>
            <a:off x="8632825" y="3732213"/>
            <a:ext cx="303213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14" name="Rectangle 30"/>
          <p:cNvSpPr>
            <a:spLocks noChangeArrowheads="1"/>
          </p:cNvSpPr>
          <p:nvPr/>
        </p:nvSpPr>
        <p:spPr bwMode="auto">
          <a:xfrm>
            <a:off x="8821738" y="1608138"/>
            <a:ext cx="152400" cy="2276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15" name="AutoShape 31"/>
          <p:cNvSpPr>
            <a:spLocks noChangeArrowheads="1"/>
          </p:cNvSpPr>
          <p:nvPr/>
        </p:nvSpPr>
        <p:spPr bwMode="auto">
          <a:xfrm rot="5400000">
            <a:off x="1574006" y="1797845"/>
            <a:ext cx="682625" cy="303212"/>
          </a:xfrm>
          <a:prstGeom prst="rightArrow">
            <a:avLst>
              <a:gd name="adj1" fmla="val 50000"/>
              <a:gd name="adj2" fmla="val 56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16" name="Rectangle 32"/>
          <p:cNvSpPr>
            <a:spLocks noChangeArrowheads="1"/>
          </p:cNvSpPr>
          <p:nvPr/>
        </p:nvSpPr>
        <p:spPr bwMode="auto">
          <a:xfrm>
            <a:off x="1839913" y="1608138"/>
            <a:ext cx="7058025" cy="1508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17" name="Rectangle 33"/>
          <p:cNvSpPr>
            <a:spLocks noChangeArrowheads="1"/>
          </p:cNvSpPr>
          <p:nvPr/>
        </p:nvSpPr>
        <p:spPr bwMode="auto">
          <a:xfrm>
            <a:off x="6089650" y="3808413"/>
            <a:ext cx="152400" cy="2276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18" name="Rectangle 34"/>
          <p:cNvSpPr>
            <a:spLocks noChangeArrowheads="1"/>
          </p:cNvSpPr>
          <p:nvPr/>
        </p:nvSpPr>
        <p:spPr bwMode="auto">
          <a:xfrm>
            <a:off x="1839913" y="5934075"/>
            <a:ext cx="4402137" cy="150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19" name="AutoShape 35"/>
          <p:cNvSpPr>
            <a:spLocks noChangeArrowheads="1"/>
          </p:cNvSpPr>
          <p:nvPr/>
        </p:nvSpPr>
        <p:spPr bwMode="auto">
          <a:xfrm rot="16200000" flipV="1">
            <a:off x="1574006" y="5517357"/>
            <a:ext cx="682625" cy="303212"/>
          </a:xfrm>
          <a:prstGeom prst="rightArrow">
            <a:avLst>
              <a:gd name="adj1" fmla="val 50000"/>
              <a:gd name="adj2" fmla="val 56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20" name="AutoShape 36"/>
          <p:cNvSpPr>
            <a:spLocks noChangeArrowheads="1"/>
          </p:cNvSpPr>
          <p:nvPr/>
        </p:nvSpPr>
        <p:spPr bwMode="auto">
          <a:xfrm>
            <a:off x="8745538" y="3656013"/>
            <a:ext cx="379412" cy="303212"/>
          </a:xfrm>
          <a:prstGeom prst="rightArrow">
            <a:avLst>
              <a:gd name="adj1" fmla="val 50000"/>
              <a:gd name="adj2" fmla="val 3128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22" name="Rectangle 38"/>
          <p:cNvSpPr>
            <a:spLocks noChangeArrowheads="1"/>
          </p:cNvSpPr>
          <p:nvPr/>
        </p:nvSpPr>
        <p:spPr bwMode="auto">
          <a:xfrm>
            <a:off x="6545263" y="1228725"/>
            <a:ext cx="303212" cy="909638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23" name="Rectangle 39"/>
          <p:cNvSpPr>
            <a:spLocks noChangeArrowheads="1"/>
          </p:cNvSpPr>
          <p:nvPr/>
        </p:nvSpPr>
        <p:spPr bwMode="auto">
          <a:xfrm>
            <a:off x="6848475" y="1228725"/>
            <a:ext cx="303213" cy="909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25" name="Rectangle 41"/>
          <p:cNvSpPr>
            <a:spLocks noChangeArrowheads="1"/>
          </p:cNvSpPr>
          <p:nvPr/>
        </p:nvSpPr>
        <p:spPr bwMode="auto">
          <a:xfrm>
            <a:off x="4268788" y="1228725"/>
            <a:ext cx="303212" cy="909638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26" name="Rectangle 42"/>
          <p:cNvSpPr>
            <a:spLocks noChangeArrowheads="1"/>
          </p:cNvSpPr>
          <p:nvPr/>
        </p:nvSpPr>
        <p:spPr bwMode="auto">
          <a:xfrm>
            <a:off x="4572000" y="1228725"/>
            <a:ext cx="303213" cy="909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28" name="Rectangle 44"/>
          <p:cNvSpPr>
            <a:spLocks noChangeArrowheads="1"/>
          </p:cNvSpPr>
          <p:nvPr/>
        </p:nvSpPr>
        <p:spPr bwMode="auto">
          <a:xfrm>
            <a:off x="4192588" y="5554663"/>
            <a:ext cx="303212" cy="909637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29" name="Rectangle 45"/>
          <p:cNvSpPr>
            <a:spLocks noChangeArrowheads="1"/>
          </p:cNvSpPr>
          <p:nvPr/>
        </p:nvSpPr>
        <p:spPr bwMode="auto">
          <a:xfrm>
            <a:off x="4495800" y="5554663"/>
            <a:ext cx="303213" cy="909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31" name="Rectangle 47"/>
          <p:cNvSpPr>
            <a:spLocks noChangeArrowheads="1"/>
          </p:cNvSpPr>
          <p:nvPr/>
        </p:nvSpPr>
        <p:spPr bwMode="auto">
          <a:xfrm>
            <a:off x="322263" y="4264025"/>
            <a:ext cx="303212" cy="909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32" name="Rectangle 48"/>
          <p:cNvSpPr>
            <a:spLocks noChangeArrowheads="1"/>
          </p:cNvSpPr>
          <p:nvPr/>
        </p:nvSpPr>
        <p:spPr bwMode="auto">
          <a:xfrm>
            <a:off x="625475" y="4264025"/>
            <a:ext cx="303213" cy="909638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33" name="Text Box 49"/>
          <p:cNvSpPr txBox="1">
            <a:spLocks noChangeArrowheads="1"/>
          </p:cNvSpPr>
          <p:nvPr/>
        </p:nvSpPr>
        <p:spPr bwMode="auto">
          <a:xfrm>
            <a:off x="6667501" y="5049838"/>
            <a:ext cx="193674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 i="1" dirty="0" smtClean="0">
                <a:latin typeface="Times New Roman" panose="02020603050405020304" pitchFamily="18" charset="0"/>
              </a:rPr>
              <a:t>Behavioral</a:t>
            </a:r>
            <a:r>
              <a:rPr lang="en-US" sz="2800" b="1" i="1" dirty="0">
                <a:latin typeface="Times New Roman" panose="02020603050405020304" pitchFamily="18" charset="0"/>
              </a:rPr>
              <a:t/>
            </a:r>
            <a:br>
              <a:rPr lang="en-US" sz="2800" b="1" i="1" dirty="0">
                <a:latin typeface="Times New Roman" panose="02020603050405020304" pitchFamily="18" charset="0"/>
              </a:rPr>
            </a:br>
            <a:r>
              <a:rPr lang="en-US" sz="2800" b="1" i="1" dirty="0" smtClean="0">
                <a:latin typeface="Times New Roman" panose="02020603050405020304" pitchFamily="18" charset="0"/>
              </a:rPr>
              <a:t>equivalence</a:t>
            </a:r>
            <a:r>
              <a:rPr lang="en-US" sz="2800" b="1" i="1" dirty="0">
                <a:latin typeface="Times New Roman" panose="02020603050405020304" pitchFamily="18" charset="0"/>
              </a:rPr>
              <a:t/>
            </a:r>
            <a:br>
              <a:rPr lang="en-US" sz="2800" b="1" i="1" dirty="0">
                <a:latin typeface="Times New Roman" panose="02020603050405020304" pitchFamily="18" charset="0"/>
              </a:rPr>
            </a:br>
            <a:r>
              <a:rPr lang="en-US" sz="2800" b="1" i="1" dirty="0">
                <a:latin typeface="Times New Roman" panose="02020603050405020304" pitchFamily="18" charset="0"/>
              </a:rPr>
              <a:t>is preserved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49200" name="Oval 16"/>
          <p:cNvSpPr>
            <a:spLocks noChangeArrowheads="1"/>
          </p:cNvSpPr>
          <p:nvPr/>
        </p:nvSpPr>
        <p:spPr bwMode="auto">
          <a:xfrm>
            <a:off x="2852738" y="2860675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03" name="Oval 19"/>
          <p:cNvSpPr>
            <a:spLocks noChangeArrowheads="1"/>
          </p:cNvSpPr>
          <p:nvPr/>
        </p:nvSpPr>
        <p:spPr bwMode="auto">
          <a:xfrm>
            <a:off x="2852738" y="4605338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-0.16597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9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9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7 L -0.06632 -3.7037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49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6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037E-7 L 0.12465 -3.7037E-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9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3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-0.08281 -3.7037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4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49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2.59259E-6 L -0.14097 2.59259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49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49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59259E-6 L 0.05 2.59259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49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L 0.03524 0.0011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49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03704E-6 L 0.05382 0.00879 L 0.16719 0.12314 L 0.2875 0.12314 " pathEditMode="relative" ptsTypes="AAAA">
                                      <p:cBhvr>
                                        <p:cTn id="24" dur="2000" fill="hold"/>
                                        <p:tgtEl>
                                          <p:spTgt spid="349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00092 L 0.05539 -0.02037 L 0.16511 -0.13287 L 0.28542 -0.13287 " pathEditMode="relative" ptsTypes="AAAA">
                                      <p:cBhvr>
                                        <p:cTn id="26" dur="2000" fill="hold"/>
                                        <p:tgtEl>
                                          <p:spTgt spid="349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07" grpId="0" animBg="1"/>
      <p:bldP spid="349222" grpId="0" animBg="1"/>
      <p:bldP spid="349223" grpId="0" animBg="1"/>
      <p:bldP spid="349225" grpId="0" animBg="1"/>
      <p:bldP spid="349226" grpId="0" animBg="1"/>
      <p:bldP spid="349228" grpId="0" animBg="1"/>
      <p:bldP spid="349229" grpId="0" animBg="1"/>
      <p:bldP spid="349233" grpId="0"/>
      <p:bldP spid="349200" grpId="0" animBg="1"/>
      <p:bldP spid="349203" grpId="0" animBg="1"/>
      <p:bldP spid="34920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E396A1-F89C-4117-9769-7B6655B5FE6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7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Automatic pipelining</a:t>
            </a:r>
            <a:endParaRPr lang="en-US" altLang="en-US"/>
          </a:p>
        </p:txBody>
      </p:sp>
      <p:sp>
        <p:nvSpPr>
          <p:cNvPr id="508970" name="Line 42"/>
          <p:cNvSpPr>
            <a:spLocks noChangeShapeType="1"/>
          </p:cNvSpPr>
          <p:nvPr/>
        </p:nvSpPr>
        <p:spPr bwMode="auto">
          <a:xfrm flipV="1">
            <a:off x="852488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930" name="Line 2"/>
          <p:cNvSpPr>
            <a:spLocks noChangeShapeType="1"/>
          </p:cNvSpPr>
          <p:nvPr/>
        </p:nvSpPr>
        <p:spPr bwMode="auto">
          <a:xfrm>
            <a:off x="6781800" y="5383213"/>
            <a:ext cx="106362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8934" name="Group 6"/>
          <p:cNvGrpSpPr>
            <a:grpSpLocks/>
          </p:cNvGrpSpPr>
          <p:nvPr/>
        </p:nvGrpSpPr>
        <p:grpSpPr bwMode="auto">
          <a:xfrm>
            <a:off x="2020888" y="4795838"/>
            <a:ext cx="606425" cy="1138237"/>
            <a:chOff x="1219" y="2883"/>
            <a:chExt cx="382" cy="717"/>
          </a:xfrm>
        </p:grpSpPr>
        <p:sp>
          <p:nvSpPr>
            <p:cNvPr id="508935" name="Rectangle 7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8936" name="Text Box 8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8937" name="Text Box 9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grpSp>
        <p:nvGrpSpPr>
          <p:cNvPr id="508938" name="Group 10"/>
          <p:cNvGrpSpPr>
            <a:grpSpLocks/>
          </p:cNvGrpSpPr>
          <p:nvPr/>
        </p:nvGrpSpPr>
        <p:grpSpPr bwMode="auto">
          <a:xfrm>
            <a:off x="550863" y="4795838"/>
            <a:ext cx="606425" cy="1138237"/>
            <a:chOff x="1219" y="2883"/>
            <a:chExt cx="382" cy="717"/>
          </a:xfrm>
        </p:grpSpPr>
        <p:sp>
          <p:nvSpPr>
            <p:cNvPr id="508939" name="Rectangle 11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8940" name="Text Box 12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8941" name="Text Box 13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grpSp>
        <p:nvGrpSpPr>
          <p:cNvPr id="508942" name="Group 14"/>
          <p:cNvGrpSpPr>
            <a:grpSpLocks/>
          </p:cNvGrpSpPr>
          <p:nvPr/>
        </p:nvGrpSpPr>
        <p:grpSpPr bwMode="auto">
          <a:xfrm>
            <a:off x="4316413" y="4795838"/>
            <a:ext cx="606425" cy="1138237"/>
            <a:chOff x="1219" y="2883"/>
            <a:chExt cx="382" cy="717"/>
          </a:xfrm>
        </p:grpSpPr>
        <p:sp>
          <p:nvSpPr>
            <p:cNvPr id="508943" name="Rectangle 15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8944" name="Text Box 16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8945" name="Text Box 17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grpSp>
        <p:nvGrpSpPr>
          <p:cNvPr id="508946" name="Group 18"/>
          <p:cNvGrpSpPr>
            <a:grpSpLocks/>
          </p:cNvGrpSpPr>
          <p:nvPr/>
        </p:nvGrpSpPr>
        <p:grpSpPr bwMode="auto">
          <a:xfrm>
            <a:off x="6186488" y="4795838"/>
            <a:ext cx="606425" cy="1138237"/>
            <a:chOff x="1219" y="2883"/>
            <a:chExt cx="382" cy="717"/>
          </a:xfrm>
        </p:grpSpPr>
        <p:sp>
          <p:nvSpPr>
            <p:cNvPr id="508947" name="Rectangle 19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8948" name="Text Box 20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8949" name="Text Box 21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grpSp>
        <p:nvGrpSpPr>
          <p:cNvPr id="508950" name="Group 22"/>
          <p:cNvGrpSpPr>
            <a:grpSpLocks/>
          </p:cNvGrpSpPr>
          <p:nvPr/>
        </p:nvGrpSpPr>
        <p:grpSpPr bwMode="auto">
          <a:xfrm>
            <a:off x="7864475" y="4795838"/>
            <a:ext cx="606425" cy="1138237"/>
            <a:chOff x="1219" y="2883"/>
            <a:chExt cx="382" cy="717"/>
          </a:xfrm>
        </p:grpSpPr>
        <p:sp>
          <p:nvSpPr>
            <p:cNvPr id="508951" name="Rectangle 23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8952" name="Text Box 24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8953" name="Text Box 25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sp>
        <p:nvSpPr>
          <p:cNvPr id="508954" name="Line 26"/>
          <p:cNvSpPr>
            <a:spLocks noChangeShapeType="1"/>
          </p:cNvSpPr>
          <p:nvPr/>
        </p:nvSpPr>
        <p:spPr bwMode="auto">
          <a:xfrm>
            <a:off x="1157288" y="5022850"/>
            <a:ext cx="83502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958" name="Freeform 30"/>
          <p:cNvSpPr>
            <a:spLocks/>
          </p:cNvSpPr>
          <p:nvPr/>
        </p:nvSpPr>
        <p:spPr bwMode="auto">
          <a:xfrm>
            <a:off x="322263" y="4643438"/>
            <a:ext cx="1062037" cy="379412"/>
          </a:xfrm>
          <a:custGeom>
            <a:avLst/>
            <a:gdLst>
              <a:gd name="T0" fmla="*/ 669 w 669"/>
              <a:gd name="T1" fmla="*/ 239 h 239"/>
              <a:gd name="T2" fmla="*/ 669 w 669"/>
              <a:gd name="T3" fmla="*/ 0 h 239"/>
              <a:gd name="T4" fmla="*/ 0 w 669"/>
              <a:gd name="T5" fmla="*/ 0 h 239"/>
              <a:gd name="T6" fmla="*/ 0 w 669"/>
              <a:gd name="T7" fmla="*/ 239 h 239"/>
              <a:gd name="T8" fmla="*/ 143 w 669"/>
              <a:gd name="T9" fmla="*/ 239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9" h="239">
                <a:moveTo>
                  <a:pt x="669" y="239"/>
                </a:moveTo>
                <a:lnTo>
                  <a:pt x="669" y="0"/>
                </a:lnTo>
                <a:lnTo>
                  <a:pt x="0" y="0"/>
                </a:lnTo>
                <a:lnTo>
                  <a:pt x="0" y="239"/>
                </a:lnTo>
                <a:lnTo>
                  <a:pt x="143" y="239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960" name="Freeform 32"/>
          <p:cNvSpPr>
            <a:spLocks/>
          </p:cNvSpPr>
          <p:nvPr/>
        </p:nvSpPr>
        <p:spPr bwMode="auto">
          <a:xfrm>
            <a:off x="473075" y="2062163"/>
            <a:ext cx="379413" cy="2733675"/>
          </a:xfrm>
          <a:custGeom>
            <a:avLst/>
            <a:gdLst>
              <a:gd name="T0" fmla="*/ 286 w 286"/>
              <a:gd name="T1" fmla="*/ 1722 h 1722"/>
              <a:gd name="T2" fmla="*/ 286 w 286"/>
              <a:gd name="T3" fmla="*/ 861 h 1722"/>
              <a:gd name="T4" fmla="*/ 0 w 286"/>
              <a:gd name="T5" fmla="*/ 861 h 1722"/>
              <a:gd name="T6" fmla="*/ 0 w 286"/>
              <a:gd name="T7" fmla="*/ 0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6" h="1722">
                <a:moveTo>
                  <a:pt x="286" y="1722"/>
                </a:moveTo>
                <a:lnTo>
                  <a:pt x="286" y="861"/>
                </a:lnTo>
                <a:lnTo>
                  <a:pt x="0" y="861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961" name="Line 33"/>
          <p:cNvSpPr>
            <a:spLocks noChangeShapeType="1"/>
          </p:cNvSpPr>
          <p:nvPr/>
        </p:nvSpPr>
        <p:spPr bwMode="auto">
          <a:xfrm flipV="1">
            <a:off x="2324100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962" name="Line 34"/>
          <p:cNvSpPr>
            <a:spLocks noChangeShapeType="1"/>
          </p:cNvSpPr>
          <p:nvPr/>
        </p:nvSpPr>
        <p:spPr bwMode="auto">
          <a:xfrm flipV="1">
            <a:off x="4619625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963" name="Line 35"/>
          <p:cNvSpPr>
            <a:spLocks noChangeShapeType="1"/>
          </p:cNvSpPr>
          <p:nvPr/>
        </p:nvSpPr>
        <p:spPr bwMode="auto">
          <a:xfrm flipV="1">
            <a:off x="6478588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964" name="Line 36"/>
          <p:cNvSpPr>
            <a:spLocks noChangeShapeType="1"/>
          </p:cNvSpPr>
          <p:nvPr/>
        </p:nvSpPr>
        <p:spPr bwMode="auto">
          <a:xfrm flipV="1">
            <a:off x="8148638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965" name="Line 37"/>
          <p:cNvSpPr>
            <a:spLocks noChangeShapeType="1"/>
          </p:cNvSpPr>
          <p:nvPr/>
        </p:nvSpPr>
        <p:spPr bwMode="auto">
          <a:xfrm flipV="1">
            <a:off x="3965575" y="6008688"/>
            <a:ext cx="0" cy="3794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966" name="Text Box 38"/>
          <p:cNvSpPr txBox="1">
            <a:spLocks noChangeArrowheads="1"/>
          </p:cNvSpPr>
          <p:nvPr/>
        </p:nvSpPr>
        <p:spPr bwMode="auto">
          <a:xfrm>
            <a:off x="3598863" y="6388100"/>
            <a:ext cx="708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CLK</a:t>
            </a:r>
          </a:p>
        </p:txBody>
      </p:sp>
      <p:sp>
        <p:nvSpPr>
          <p:cNvPr id="508967" name="Rectangle 39"/>
          <p:cNvSpPr>
            <a:spLocks noChangeArrowheads="1"/>
          </p:cNvSpPr>
          <p:nvPr/>
        </p:nvSpPr>
        <p:spPr bwMode="auto">
          <a:xfrm>
            <a:off x="246063" y="4340225"/>
            <a:ext cx="8424862" cy="16684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Control layer</a:t>
            </a:r>
          </a:p>
          <a:p>
            <a:pPr algn="ctr"/>
            <a:r>
              <a:rPr lang="en-US" altLang="en-US" b="1" dirty="0"/>
              <a:t>Generation of filtered (gated) clocks</a:t>
            </a:r>
          </a:p>
        </p:txBody>
      </p:sp>
      <p:sp>
        <p:nvSpPr>
          <p:cNvPr id="508968" name="Text Box 40"/>
          <p:cNvSpPr txBox="1">
            <a:spLocks noChangeArrowheads="1"/>
          </p:cNvSpPr>
          <p:nvPr/>
        </p:nvSpPr>
        <p:spPr bwMode="auto">
          <a:xfrm>
            <a:off x="833438" y="4010025"/>
            <a:ext cx="150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</a:rPr>
              <a:t>Gated clocks</a:t>
            </a:r>
          </a:p>
        </p:txBody>
      </p:sp>
      <p:sp>
        <p:nvSpPr>
          <p:cNvPr id="508969" name="Rectangle 41"/>
          <p:cNvSpPr>
            <a:spLocks noChangeArrowheads="1"/>
          </p:cNvSpPr>
          <p:nvPr/>
        </p:nvSpPr>
        <p:spPr bwMode="auto">
          <a:xfrm>
            <a:off x="246063" y="317500"/>
            <a:ext cx="8424862" cy="3414713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Data path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1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7F4E57-F3E6-4050-B3FA-E876244D3C4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2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Automatic pipelining</a:t>
            </a:r>
            <a:endParaRPr lang="en-US" altLang="en-US"/>
          </a:p>
        </p:txBody>
      </p:sp>
      <p:sp>
        <p:nvSpPr>
          <p:cNvPr id="503840" name="Line 32"/>
          <p:cNvSpPr>
            <a:spLocks noChangeShapeType="1"/>
          </p:cNvSpPr>
          <p:nvPr/>
        </p:nvSpPr>
        <p:spPr bwMode="auto">
          <a:xfrm>
            <a:off x="6781800" y="5383213"/>
            <a:ext cx="106362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3812" name="Picture 4" descr="dl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32" y="110387"/>
            <a:ext cx="8860731" cy="382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03819" name="Group 11"/>
          <p:cNvGrpSpPr>
            <a:grpSpLocks/>
          </p:cNvGrpSpPr>
          <p:nvPr/>
        </p:nvGrpSpPr>
        <p:grpSpPr bwMode="auto">
          <a:xfrm>
            <a:off x="2020888" y="4795838"/>
            <a:ext cx="606425" cy="1138237"/>
            <a:chOff x="1219" y="2883"/>
            <a:chExt cx="382" cy="717"/>
          </a:xfrm>
        </p:grpSpPr>
        <p:sp>
          <p:nvSpPr>
            <p:cNvPr id="503818" name="Rectangle 10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816" name="Text Box 8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3817" name="Text Box 9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grpSp>
        <p:nvGrpSpPr>
          <p:cNvPr id="503820" name="Group 12"/>
          <p:cNvGrpSpPr>
            <a:grpSpLocks/>
          </p:cNvGrpSpPr>
          <p:nvPr/>
        </p:nvGrpSpPr>
        <p:grpSpPr bwMode="auto">
          <a:xfrm>
            <a:off x="550863" y="4795838"/>
            <a:ext cx="606425" cy="1138237"/>
            <a:chOff x="1219" y="2883"/>
            <a:chExt cx="382" cy="717"/>
          </a:xfrm>
        </p:grpSpPr>
        <p:sp>
          <p:nvSpPr>
            <p:cNvPr id="503821" name="Rectangle 13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822" name="Text Box 14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3823" name="Text Box 15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grpSp>
        <p:nvGrpSpPr>
          <p:cNvPr id="503824" name="Group 16"/>
          <p:cNvGrpSpPr>
            <a:grpSpLocks/>
          </p:cNvGrpSpPr>
          <p:nvPr/>
        </p:nvGrpSpPr>
        <p:grpSpPr bwMode="auto">
          <a:xfrm>
            <a:off x="4316413" y="4795838"/>
            <a:ext cx="606425" cy="1138237"/>
            <a:chOff x="1219" y="2883"/>
            <a:chExt cx="382" cy="717"/>
          </a:xfrm>
        </p:grpSpPr>
        <p:sp>
          <p:nvSpPr>
            <p:cNvPr id="503825" name="Rectangle 17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826" name="Text Box 18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3827" name="Text Box 19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grpSp>
        <p:nvGrpSpPr>
          <p:cNvPr id="503828" name="Group 20"/>
          <p:cNvGrpSpPr>
            <a:grpSpLocks/>
          </p:cNvGrpSpPr>
          <p:nvPr/>
        </p:nvGrpSpPr>
        <p:grpSpPr bwMode="auto">
          <a:xfrm>
            <a:off x="6186488" y="4795838"/>
            <a:ext cx="606425" cy="1138237"/>
            <a:chOff x="1219" y="2883"/>
            <a:chExt cx="382" cy="717"/>
          </a:xfrm>
        </p:grpSpPr>
        <p:sp>
          <p:nvSpPr>
            <p:cNvPr id="503829" name="Rectangle 21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830" name="Text Box 22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3831" name="Text Box 23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grpSp>
        <p:nvGrpSpPr>
          <p:cNvPr id="503832" name="Group 24"/>
          <p:cNvGrpSpPr>
            <a:grpSpLocks/>
          </p:cNvGrpSpPr>
          <p:nvPr/>
        </p:nvGrpSpPr>
        <p:grpSpPr bwMode="auto">
          <a:xfrm>
            <a:off x="7864475" y="4795838"/>
            <a:ext cx="606425" cy="1138237"/>
            <a:chOff x="1219" y="2883"/>
            <a:chExt cx="382" cy="717"/>
          </a:xfrm>
        </p:grpSpPr>
        <p:sp>
          <p:nvSpPr>
            <p:cNvPr id="503833" name="Rectangle 25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834" name="Text Box 26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3835" name="Text Box 27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sp>
        <p:nvSpPr>
          <p:cNvPr id="503837" name="Line 29"/>
          <p:cNvSpPr>
            <a:spLocks noChangeShapeType="1"/>
          </p:cNvSpPr>
          <p:nvPr/>
        </p:nvSpPr>
        <p:spPr bwMode="auto">
          <a:xfrm>
            <a:off x="1157288" y="5022850"/>
            <a:ext cx="83502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838" name="Line 30"/>
          <p:cNvSpPr>
            <a:spLocks noChangeShapeType="1"/>
          </p:cNvSpPr>
          <p:nvPr/>
        </p:nvSpPr>
        <p:spPr bwMode="auto">
          <a:xfrm>
            <a:off x="2617788" y="5373688"/>
            <a:ext cx="167005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839" name="Line 31"/>
          <p:cNvSpPr>
            <a:spLocks noChangeShapeType="1"/>
          </p:cNvSpPr>
          <p:nvPr/>
        </p:nvSpPr>
        <p:spPr bwMode="auto">
          <a:xfrm>
            <a:off x="4913313" y="5383213"/>
            <a:ext cx="1290637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841" name="Freeform 33"/>
          <p:cNvSpPr>
            <a:spLocks/>
          </p:cNvSpPr>
          <p:nvPr/>
        </p:nvSpPr>
        <p:spPr bwMode="auto">
          <a:xfrm>
            <a:off x="1687513" y="5383213"/>
            <a:ext cx="7058025" cy="758825"/>
          </a:xfrm>
          <a:custGeom>
            <a:avLst/>
            <a:gdLst>
              <a:gd name="T0" fmla="*/ 4281 w 4446"/>
              <a:gd name="T1" fmla="*/ 2 h 478"/>
              <a:gd name="T2" fmla="*/ 4446 w 4446"/>
              <a:gd name="T3" fmla="*/ 0 h 478"/>
              <a:gd name="T4" fmla="*/ 4446 w 4446"/>
              <a:gd name="T5" fmla="*/ 478 h 478"/>
              <a:gd name="T6" fmla="*/ 0 w 4446"/>
              <a:gd name="T7" fmla="*/ 478 h 478"/>
              <a:gd name="T8" fmla="*/ 0 w 4446"/>
              <a:gd name="T9" fmla="*/ 143 h 478"/>
              <a:gd name="T10" fmla="*/ 192 w 4446"/>
              <a:gd name="T11" fmla="*/ 143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6" h="478">
                <a:moveTo>
                  <a:pt x="4281" y="2"/>
                </a:moveTo>
                <a:lnTo>
                  <a:pt x="4446" y="0"/>
                </a:lnTo>
                <a:lnTo>
                  <a:pt x="4446" y="478"/>
                </a:lnTo>
                <a:lnTo>
                  <a:pt x="0" y="478"/>
                </a:lnTo>
                <a:lnTo>
                  <a:pt x="0" y="143"/>
                </a:lnTo>
                <a:lnTo>
                  <a:pt x="192" y="143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843" name="Freeform 35"/>
          <p:cNvSpPr>
            <a:spLocks/>
          </p:cNvSpPr>
          <p:nvPr/>
        </p:nvSpPr>
        <p:spPr bwMode="auto">
          <a:xfrm>
            <a:off x="322263" y="4643438"/>
            <a:ext cx="1062037" cy="379412"/>
          </a:xfrm>
          <a:custGeom>
            <a:avLst/>
            <a:gdLst>
              <a:gd name="T0" fmla="*/ 669 w 669"/>
              <a:gd name="T1" fmla="*/ 239 h 239"/>
              <a:gd name="T2" fmla="*/ 669 w 669"/>
              <a:gd name="T3" fmla="*/ 0 h 239"/>
              <a:gd name="T4" fmla="*/ 0 w 669"/>
              <a:gd name="T5" fmla="*/ 0 h 239"/>
              <a:gd name="T6" fmla="*/ 0 w 669"/>
              <a:gd name="T7" fmla="*/ 239 h 239"/>
              <a:gd name="T8" fmla="*/ 143 w 669"/>
              <a:gd name="T9" fmla="*/ 239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9" h="239">
                <a:moveTo>
                  <a:pt x="669" y="239"/>
                </a:moveTo>
                <a:lnTo>
                  <a:pt x="669" y="0"/>
                </a:lnTo>
                <a:lnTo>
                  <a:pt x="0" y="0"/>
                </a:lnTo>
                <a:lnTo>
                  <a:pt x="0" y="239"/>
                </a:lnTo>
                <a:lnTo>
                  <a:pt x="143" y="239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844" name="Freeform 36"/>
          <p:cNvSpPr>
            <a:spLocks/>
          </p:cNvSpPr>
          <p:nvPr/>
        </p:nvSpPr>
        <p:spPr bwMode="auto">
          <a:xfrm>
            <a:off x="169863" y="4414838"/>
            <a:ext cx="6831012" cy="1295400"/>
          </a:xfrm>
          <a:custGeom>
            <a:avLst/>
            <a:gdLst>
              <a:gd name="T0" fmla="*/ 4303 w 4303"/>
              <a:gd name="T1" fmla="*/ 622 h 816"/>
              <a:gd name="T2" fmla="*/ 4303 w 4303"/>
              <a:gd name="T3" fmla="*/ 0 h 816"/>
              <a:gd name="T4" fmla="*/ 0 w 4303"/>
              <a:gd name="T5" fmla="*/ 0 h 816"/>
              <a:gd name="T6" fmla="*/ 0 w 4303"/>
              <a:gd name="T7" fmla="*/ 813 h 816"/>
              <a:gd name="T8" fmla="*/ 239 w 4303"/>
              <a:gd name="T9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03" h="816">
                <a:moveTo>
                  <a:pt x="4303" y="622"/>
                </a:moveTo>
                <a:lnTo>
                  <a:pt x="4303" y="0"/>
                </a:lnTo>
                <a:lnTo>
                  <a:pt x="0" y="0"/>
                </a:lnTo>
                <a:lnTo>
                  <a:pt x="0" y="813"/>
                </a:lnTo>
                <a:lnTo>
                  <a:pt x="239" y="816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846" name="Freeform 38"/>
          <p:cNvSpPr>
            <a:spLocks/>
          </p:cNvSpPr>
          <p:nvPr/>
        </p:nvSpPr>
        <p:spPr bwMode="auto">
          <a:xfrm>
            <a:off x="473075" y="2062163"/>
            <a:ext cx="379413" cy="2733675"/>
          </a:xfrm>
          <a:custGeom>
            <a:avLst/>
            <a:gdLst>
              <a:gd name="T0" fmla="*/ 286 w 286"/>
              <a:gd name="T1" fmla="*/ 1722 h 1722"/>
              <a:gd name="T2" fmla="*/ 286 w 286"/>
              <a:gd name="T3" fmla="*/ 861 h 1722"/>
              <a:gd name="T4" fmla="*/ 0 w 286"/>
              <a:gd name="T5" fmla="*/ 861 h 1722"/>
              <a:gd name="T6" fmla="*/ 0 w 286"/>
              <a:gd name="T7" fmla="*/ 0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6" h="1722">
                <a:moveTo>
                  <a:pt x="286" y="1722"/>
                </a:moveTo>
                <a:lnTo>
                  <a:pt x="286" y="861"/>
                </a:lnTo>
                <a:lnTo>
                  <a:pt x="0" y="861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847" name="Line 39"/>
          <p:cNvSpPr>
            <a:spLocks noChangeShapeType="1"/>
          </p:cNvSpPr>
          <p:nvPr/>
        </p:nvSpPr>
        <p:spPr bwMode="auto">
          <a:xfrm flipV="1">
            <a:off x="2324100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848" name="Line 40"/>
          <p:cNvSpPr>
            <a:spLocks noChangeShapeType="1"/>
          </p:cNvSpPr>
          <p:nvPr/>
        </p:nvSpPr>
        <p:spPr bwMode="auto">
          <a:xfrm flipV="1">
            <a:off x="4619625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849" name="Line 41"/>
          <p:cNvSpPr>
            <a:spLocks noChangeShapeType="1"/>
          </p:cNvSpPr>
          <p:nvPr/>
        </p:nvSpPr>
        <p:spPr bwMode="auto">
          <a:xfrm flipV="1">
            <a:off x="6478588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850" name="Line 42"/>
          <p:cNvSpPr>
            <a:spLocks noChangeShapeType="1"/>
          </p:cNvSpPr>
          <p:nvPr/>
        </p:nvSpPr>
        <p:spPr bwMode="auto">
          <a:xfrm flipV="1">
            <a:off x="8148638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851" name="Line 43"/>
          <p:cNvSpPr>
            <a:spLocks noChangeShapeType="1"/>
          </p:cNvSpPr>
          <p:nvPr/>
        </p:nvSpPr>
        <p:spPr bwMode="auto">
          <a:xfrm flipV="1">
            <a:off x="3965575" y="6237288"/>
            <a:ext cx="0" cy="3032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852" name="Text Box 44"/>
          <p:cNvSpPr txBox="1">
            <a:spLocks noChangeArrowheads="1"/>
          </p:cNvSpPr>
          <p:nvPr/>
        </p:nvSpPr>
        <p:spPr bwMode="auto">
          <a:xfrm>
            <a:off x="3636963" y="6523038"/>
            <a:ext cx="708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CLK</a:t>
            </a:r>
          </a:p>
        </p:txBody>
      </p:sp>
      <p:sp>
        <p:nvSpPr>
          <p:cNvPr id="503845" name="Rectangle 37"/>
          <p:cNvSpPr>
            <a:spLocks noChangeArrowheads="1"/>
          </p:cNvSpPr>
          <p:nvPr/>
        </p:nvSpPr>
        <p:spPr bwMode="auto">
          <a:xfrm>
            <a:off x="0" y="4340225"/>
            <a:ext cx="9144000" cy="18970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Control layer</a:t>
            </a:r>
          </a:p>
          <a:p>
            <a:pPr algn="ctr"/>
            <a:r>
              <a:rPr lang="en-US" altLang="en-US" b="1" dirty="0"/>
              <a:t>Generation of filtered (gated) clocks</a:t>
            </a:r>
          </a:p>
        </p:txBody>
      </p:sp>
      <p:sp>
        <p:nvSpPr>
          <p:cNvPr id="503854" name="Text Box 46"/>
          <p:cNvSpPr txBox="1">
            <a:spLocks noChangeArrowheads="1"/>
          </p:cNvSpPr>
          <p:nvPr/>
        </p:nvSpPr>
        <p:spPr bwMode="auto">
          <a:xfrm>
            <a:off x="833438" y="4010025"/>
            <a:ext cx="150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</a:rPr>
              <a:t>Gated clocks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1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519582-E635-4336-B7C4-25854E33563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3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Automatic pipelining</a:t>
            </a:r>
            <a:endParaRPr lang="en-US" altLang="en-US"/>
          </a:p>
        </p:txBody>
      </p:sp>
      <p:sp>
        <p:nvSpPr>
          <p:cNvPr id="505895" name="Rectangle 39"/>
          <p:cNvSpPr>
            <a:spLocks noChangeArrowheads="1"/>
          </p:cNvSpPr>
          <p:nvPr/>
        </p:nvSpPr>
        <p:spPr bwMode="auto">
          <a:xfrm>
            <a:off x="0" y="4340225"/>
            <a:ext cx="9144000" cy="18970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505858" name="Line 2"/>
          <p:cNvSpPr>
            <a:spLocks noChangeShapeType="1"/>
          </p:cNvSpPr>
          <p:nvPr/>
        </p:nvSpPr>
        <p:spPr bwMode="auto">
          <a:xfrm>
            <a:off x="6781800" y="5383213"/>
            <a:ext cx="106362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5861" name="Picture 5" descr="dl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32" y="110387"/>
            <a:ext cx="8860731" cy="382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05862" name="Group 6"/>
          <p:cNvGrpSpPr>
            <a:grpSpLocks/>
          </p:cNvGrpSpPr>
          <p:nvPr/>
        </p:nvGrpSpPr>
        <p:grpSpPr bwMode="auto">
          <a:xfrm>
            <a:off x="2020888" y="4795838"/>
            <a:ext cx="606425" cy="1138237"/>
            <a:chOff x="1219" y="2883"/>
            <a:chExt cx="382" cy="717"/>
          </a:xfrm>
        </p:grpSpPr>
        <p:sp>
          <p:nvSpPr>
            <p:cNvPr id="505863" name="Rectangle 7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64" name="Text Box 8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5865" name="Text Box 9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grpSp>
        <p:nvGrpSpPr>
          <p:cNvPr id="505866" name="Group 10"/>
          <p:cNvGrpSpPr>
            <a:grpSpLocks/>
          </p:cNvGrpSpPr>
          <p:nvPr/>
        </p:nvGrpSpPr>
        <p:grpSpPr bwMode="auto">
          <a:xfrm>
            <a:off x="550863" y="4795838"/>
            <a:ext cx="606425" cy="1138237"/>
            <a:chOff x="1219" y="2883"/>
            <a:chExt cx="382" cy="717"/>
          </a:xfrm>
        </p:grpSpPr>
        <p:sp>
          <p:nvSpPr>
            <p:cNvPr id="505867" name="Rectangle 11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68" name="Text Box 12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5869" name="Text Box 13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grpSp>
        <p:nvGrpSpPr>
          <p:cNvPr id="505870" name="Group 14"/>
          <p:cNvGrpSpPr>
            <a:grpSpLocks/>
          </p:cNvGrpSpPr>
          <p:nvPr/>
        </p:nvGrpSpPr>
        <p:grpSpPr bwMode="auto">
          <a:xfrm>
            <a:off x="4316413" y="4795838"/>
            <a:ext cx="606425" cy="1138237"/>
            <a:chOff x="1219" y="2883"/>
            <a:chExt cx="382" cy="717"/>
          </a:xfrm>
        </p:grpSpPr>
        <p:sp>
          <p:nvSpPr>
            <p:cNvPr id="505871" name="Rectangle 15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72" name="Text Box 16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5873" name="Text Box 17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grpSp>
        <p:nvGrpSpPr>
          <p:cNvPr id="505874" name="Group 18"/>
          <p:cNvGrpSpPr>
            <a:grpSpLocks/>
          </p:cNvGrpSpPr>
          <p:nvPr/>
        </p:nvGrpSpPr>
        <p:grpSpPr bwMode="auto">
          <a:xfrm>
            <a:off x="6186488" y="4795838"/>
            <a:ext cx="606425" cy="1138237"/>
            <a:chOff x="1219" y="2883"/>
            <a:chExt cx="382" cy="717"/>
          </a:xfrm>
        </p:grpSpPr>
        <p:sp>
          <p:nvSpPr>
            <p:cNvPr id="505875" name="Rectangle 19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76" name="Text Box 20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5877" name="Text Box 21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grpSp>
        <p:nvGrpSpPr>
          <p:cNvPr id="505878" name="Group 22"/>
          <p:cNvGrpSpPr>
            <a:grpSpLocks/>
          </p:cNvGrpSpPr>
          <p:nvPr/>
        </p:nvGrpSpPr>
        <p:grpSpPr bwMode="auto">
          <a:xfrm>
            <a:off x="7864475" y="4795838"/>
            <a:ext cx="606425" cy="1138237"/>
            <a:chOff x="1219" y="2883"/>
            <a:chExt cx="382" cy="717"/>
          </a:xfrm>
        </p:grpSpPr>
        <p:sp>
          <p:nvSpPr>
            <p:cNvPr id="505879" name="Rectangle 23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80" name="Text Box 24"/>
            <p:cNvSpPr txBox="1">
              <a:spLocks noChangeArrowheads="1"/>
            </p:cNvSpPr>
            <p:nvPr/>
          </p:nvSpPr>
          <p:spPr bwMode="auto">
            <a:xfrm>
              <a:off x="1292" y="2995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</a:t>
              </a:r>
            </a:p>
          </p:txBody>
        </p:sp>
        <p:sp>
          <p:nvSpPr>
            <p:cNvPr id="505881" name="Text Box 25"/>
            <p:cNvSpPr txBox="1">
              <a:spLocks noChangeArrowheads="1"/>
            </p:cNvSpPr>
            <p:nvPr/>
          </p:nvSpPr>
          <p:spPr bwMode="auto">
            <a:xfrm>
              <a:off x="1293" y="3254"/>
              <a:ext cx="236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</p:grpSp>
      <p:sp>
        <p:nvSpPr>
          <p:cNvPr id="505882" name="Line 26"/>
          <p:cNvSpPr>
            <a:spLocks noChangeShapeType="1"/>
          </p:cNvSpPr>
          <p:nvPr/>
        </p:nvSpPr>
        <p:spPr bwMode="auto">
          <a:xfrm>
            <a:off x="1157288" y="5326063"/>
            <a:ext cx="83502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83" name="Line 27"/>
          <p:cNvSpPr>
            <a:spLocks noChangeShapeType="1"/>
          </p:cNvSpPr>
          <p:nvPr/>
        </p:nvSpPr>
        <p:spPr bwMode="auto">
          <a:xfrm>
            <a:off x="2617788" y="5373688"/>
            <a:ext cx="167005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84" name="Line 28"/>
          <p:cNvSpPr>
            <a:spLocks noChangeShapeType="1"/>
          </p:cNvSpPr>
          <p:nvPr/>
        </p:nvSpPr>
        <p:spPr bwMode="auto">
          <a:xfrm>
            <a:off x="4913313" y="5383213"/>
            <a:ext cx="1290637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85" name="Freeform 29"/>
          <p:cNvSpPr>
            <a:spLocks/>
          </p:cNvSpPr>
          <p:nvPr/>
        </p:nvSpPr>
        <p:spPr bwMode="auto">
          <a:xfrm>
            <a:off x="3889375" y="5383213"/>
            <a:ext cx="4779963" cy="758825"/>
          </a:xfrm>
          <a:custGeom>
            <a:avLst/>
            <a:gdLst>
              <a:gd name="T0" fmla="*/ 2899 w 3011"/>
              <a:gd name="T1" fmla="*/ 2 h 478"/>
              <a:gd name="T2" fmla="*/ 3011 w 3011"/>
              <a:gd name="T3" fmla="*/ 0 h 478"/>
              <a:gd name="T4" fmla="*/ 3011 w 3011"/>
              <a:gd name="T5" fmla="*/ 478 h 478"/>
              <a:gd name="T6" fmla="*/ 0 w 3011"/>
              <a:gd name="T7" fmla="*/ 478 h 478"/>
              <a:gd name="T8" fmla="*/ 0 w 3011"/>
              <a:gd name="T9" fmla="*/ 143 h 478"/>
              <a:gd name="T10" fmla="*/ 257 w 3011"/>
              <a:gd name="T11" fmla="*/ 142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11" h="478">
                <a:moveTo>
                  <a:pt x="2899" y="2"/>
                </a:moveTo>
                <a:lnTo>
                  <a:pt x="3011" y="0"/>
                </a:lnTo>
                <a:lnTo>
                  <a:pt x="3011" y="478"/>
                </a:lnTo>
                <a:lnTo>
                  <a:pt x="0" y="478"/>
                </a:lnTo>
                <a:lnTo>
                  <a:pt x="0" y="143"/>
                </a:lnTo>
                <a:lnTo>
                  <a:pt x="257" y="142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86" name="Freeform 30"/>
          <p:cNvSpPr>
            <a:spLocks/>
          </p:cNvSpPr>
          <p:nvPr/>
        </p:nvSpPr>
        <p:spPr bwMode="auto">
          <a:xfrm>
            <a:off x="322263" y="4643438"/>
            <a:ext cx="1062037" cy="682625"/>
          </a:xfrm>
          <a:custGeom>
            <a:avLst/>
            <a:gdLst>
              <a:gd name="T0" fmla="*/ 669 w 669"/>
              <a:gd name="T1" fmla="*/ 430 h 430"/>
              <a:gd name="T2" fmla="*/ 669 w 669"/>
              <a:gd name="T3" fmla="*/ 0 h 430"/>
              <a:gd name="T4" fmla="*/ 0 w 669"/>
              <a:gd name="T5" fmla="*/ 0 h 430"/>
              <a:gd name="T6" fmla="*/ 2 w 669"/>
              <a:gd name="T7" fmla="*/ 269 h 430"/>
              <a:gd name="T8" fmla="*/ 136 w 669"/>
              <a:gd name="T9" fmla="*/ 269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9" h="430">
                <a:moveTo>
                  <a:pt x="669" y="430"/>
                </a:moveTo>
                <a:lnTo>
                  <a:pt x="669" y="0"/>
                </a:lnTo>
                <a:lnTo>
                  <a:pt x="0" y="0"/>
                </a:lnTo>
                <a:lnTo>
                  <a:pt x="2" y="269"/>
                </a:lnTo>
                <a:lnTo>
                  <a:pt x="136" y="269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87" name="Freeform 31"/>
          <p:cNvSpPr>
            <a:spLocks/>
          </p:cNvSpPr>
          <p:nvPr/>
        </p:nvSpPr>
        <p:spPr bwMode="auto">
          <a:xfrm>
            <a:off x="169863" y="4414838"/>
            <a:ext cx="6831012" cy="1295400"/>
          </a:xfrm>
          <a:custGeom>
            <a:avLst/>
            <a:gdLst>
              <a:gd name="T0" fmla="*/ 4303 w 4303"/>
              <a:gd name="T1" fmla="*/ 622 h 816"/>
              <a:gd name="T2" fmla="*/ 4303 w 4303"/>
              <a:gd name="T3" fmla="*/ 0 h 816"/>
              <a:gd name="T4" fmla="*/ 0 w 4303"/>
              <a:gd name="T5" fmla="*/ 0 h 816"/>
              <a:gd name="T6" fmla="*/ 0 w 4303"/>
              <a:gd name="T7" fmla="*/ 813 h 816"/>
              <a:gd name="T8" fmla="*/ 239 w 4303"/>
              <a:gd name="T9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03" h="816">
                <a:moveTo>
                  <a:pt x="4303" y="622"/>
                </a:moveTo>
                <a:lnTo>
                  <a:pt x="4303" y="0"/>
                </a:lnTo>
                <a:lnTo>
                  <a:pt x="0" y="0"/>
                </a:lnTo>
                <a:lnTo>
                  <a:pt x="0" y="813"/>
                </a:lnTo>
                <a:lnTo>
                  <a:pt x="239" y="816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88" name="Freeform 32"/>
          <p:cNvSpPr>
            <a:spLocks/>
          </p:cNvSpPr>
          <p:nvPr/>
        </p:nvSpPr>
        <p:spPr bwMode="auto">
          <a:xfrm>
            <a:off x="473075" y="2062163"/>
            <a:ext cx="379413" cy="2733675"/>
          </a:xfrm>
          <a:custGeom>
            <a:avLst/>
            <a:gdLst>
              <a:gd name="T0" fmla="*/ 286 w 286"/>
              <a:gd name="T1" fmla="*/ 1722 h 1722"/>
              <a:gd name="T2" fmla="*/ 286 w 286"/>
              <a:gd name="T3" fmla="*/ 861 h 1722"/>
              <a:gd name="T4" fmla="*/ 0 w 286"/>
              <a:gd name="T5" fmla="*/ 861 h 1722"/>
              <a:gd name="T6" fmla="*/ 0 w 286"/>
              <a:gd name="T7" fmla="*/ 0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6" h="1722">
                <a:moveTo>
                  <a:pt x="286" y="1722"/>
                </a:moveTo>
                <a:lnTo>
                  <a:pt x="286" y="861"/>
                </a:lnTo>
                <a:lnTo>
                  <a:pt x="0" y="861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89" name="Line 33"/>
          <p:cNvSpPr>
            <a:spLocks noChangeShapeType="1"/>
          </p:cNvSpPr>
          <p:nvPr/>
        </p:nvSpPr>
        <p:spPr bwMode="auto">
          <a:xfrm flipV="1">
            <a:off x="2324100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90" name="Line 34"/>
          <p:cNvSpPr>
            <a:spLocks noChangeShapeType="1"/>
          </p:cNvSpPr>
          <p:nvPr/>
        </p:nvSpPr>
        <p:spPr bwMode="auto">
          <a:xfrm flipV="1">
            <a:off x="4619625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91" name="Line 35"/>
          <p:cNvSpPr>
            <a:spLocks noChangeShapeType="1"/>
          </p:cNvSpPr>
          <p:nvPr/>
        </p:nvSpPr>
        <p:spPr bwMode="auto">
          <a:xfrm flipV="1">
            <a:off x="6478588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92" name="Line 36"/>
          <p:cNvSpPr>
            <a:spLocks noChangeShapeType="1"/>
          </p:cNvSpPr>
          <p:nvPr/>
        </p:nvSpPr>
        <p:spPr bwMode="auto">
          <a:xfrm flipV="1">
            <a:off x="8148638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93" name="Line 37"/>
          <p:cNvSpPr>
            <a:spLocks noChangeShapeType="1"/>
          </p:cNvSpPr>
          <p:nvPr/>
        </p:nvSpPr>
        <p:spPr bwMode="auto">
          <a:xfrm flipV="1">
            <a:off x="3965575" y="6237288"/>
            <a:ext cx="0" cy="3032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94" name="Text Box 38"/>
          <p:cNvSpPr txBox="1">
            <a:spLocks noChangeArrowheads="1"/>
          </p:cNvSpPr>
          <p:nvPr/>
        </p:nvSpPr>
        <p:spPr bwMode="auto">
          <a:xfrm>
            <a:off x="3636963" y="6523038"/>
            <a:ext cx="708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CLK</a:t>
            </a:r>
          </a:p>
        </p:txBody>
      </p:sp>
      <p:sp>
        <p:nvSpPr>
          <p:cNvPr id="505896" name="Text Box 40"/>
          <p:cNvSpPr txBox="1">
            <a:spLocks noChangeArrowheads="1"/>
          </p:cNvSpPr>
          <p:nvPr/>
        </p:nvSpPr>
        <p:spPr bwMode="auto">
          <a:xfrm>
            <a:off x="833438" y="4010025"/>
            <a:ext cx="150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</a:rPr>
              <a:t>Gated clocks</a:t>
            </a:r>
          </a:p>
        </p:txBody>
      </p:sp>
      <p:sp>
        <p:nvSpPr>
          <p:cNvPr id="505897" name="Freeform 41"/>
          <p:cNvSpPr>
            <a:spLocks/>
          </p:cNvSpPr>
          <p:nvPr/>
        </p:nvSpPr>
        <p:spPr bwMode="auto">
          <a:xfrm>
            <a:off x="1687513" y="4414838"/>
            <a:ext cx="304800" cy="608012"/>
          </a:xfrm>
          <a:custGeom>
            <a:avLst/>
            <a:gdLst>
              <a:gd name="T0" fmla="*/ 0 w 192"/>
              <a:gd name="T1" fmla="*/ 0 h 383"/>
              <a:gd name="T2" fmla="*/ 0 w 192"/>
              <a:gd name="T3" fmla="*/ 383 h 383"/>
              <a:gd name="T4" fmla="*/ 192 w 192"/>
              <a:gd name="T5" fmla="*/ 383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383">
                <a:moveTo>
                  <a:pt x="0" y="0"/>
                </a:moveTo>
                <a:lnTo>
                  <a:pt x="0" y="383"/>
                </a:lnTo>
                <a:lnTo>
                  <a:pt x="192" y="383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4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AA56BE-DFD0-4424-89F2-BC841CAEFD80}" type="slidenum">
              <a:rPr lang="en-US" altLang="en-US"/>
              <a:pPr/>
              <a:t>19</a:t>
            </a:fld>
            <a:endParaRPr lang="en-US" altLang="en-US" dirty="0"/>
          </a:p>
        </p:txBody>
      </p:sp>
      <p:sp>
        <p:nvSpPr>
          <p:cNvPr id="49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dirty="0" smtClean="0"/>
              <a:t>Automatic pipelining</a:t>
            </a:r>
            <a:endParaRPr lang="en-US" altLang="en-US" dirty="0"/>
          </a:p>
        </p:txBody>
      </p:sp>
      <p:sp>
        <p:nvSpPr>
          <p:cNvPr id="506882" name="Rectangle 2"/>
          <p:cNvSpPr>
            <a:spLocks noChangeArrowheads="1"/>
          </p:cNvSpPr>
          <p:nvPr/>
        </p:nvSpPr>
        <p:spPr bwMode="auto">
          <a:xfrm>
            <a:off x="0" y="4340225"/>
            <a:ext cx="9144000" cy="18970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506883" name="Line 3"/>
          <p:cNvSpPr>
            <a:spLocks noChangeShapeType="1"/>
          </p:cNvSpPr>
          <p:nvPr/>
        </p:nvSpPr>
        <p:spPr bwMode="auto">
          <a:xfrm>
            <a:off x="6781800" y="5383213"/>
            <a:ext cx="106362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6886" name="Picture 6" descr="dl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32" y="110387"/>
            <a:ext cx="8860731" cy="382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06887" name="Group 7"/>
          <p:cNvGrpSpPr>
            <a:grpSpLocks/>
          </p:cNvGrpSpPr>
          <p:nvPr/>
        </p:nvGrpSpPr>
        <p:grpSpPr bwMode="auto">
          <a:xfrm>
            <a:off x="2020888" y="4795838"/>
            <a:ext cx="606425" cy="1138237"/>
            <a:chOff x="1219" y="2883"/>
            <a:chExt cx="382" cy="717"/>
          </a:xfrm>
        </p:grpSpPr>
        <p:sp>
          <p:nvSpPr>
            <p:cNvPr id="506888" name="Rectangle 8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89" name="Text Box 9"/>
            <p:cNvSpPr txBox="1">
              <a:spLocks noChangeArrowheads="1"/>
            </p:cNvSpPr>
            <p:nvPr/>
          </p:nvSpPr>
          <p:spPr bwMode="auto">
            <a:xfrm>
              <a:off x="1292" y="2995"/>
              <a:ext cx="220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1</a:t>
              </a:r>
            </a:p>
          </p:txBody>
        </p:sp>
        <p:sp>
          <p:nvSpPr>
            <p:cNvPr id="506890" name="Text Box 10"/>
            <p:cNvSpPr txBox="1">
              <a:spLocks noChangeArrowheads="1"/>
            </p:cNvSpPr>
            <p:nvPr/>
          </p:nvSpPr>
          <p:spPr bwMode="auto">
            <a:xfrm>
              <a:off x="1293" y="3254"/>
              <a:ext cx="220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0</a:t>
              </a:r>
            </a:p>
          </p:txBody>
        </p:sp>
      </p:grpSp>
      <p:grpSp>
        <p:nvGrpSpPr>
          <p:cNvPr id="506891" name="Group 11"/>
          <p:cNvGrpSpPr>
            <a:grpSpLocks/>
          </p:cNvGrpSpPr>
          <p:nvPr/>
        </p:nvGrpSpPr>
        <p:grpSpPr bwMode="auto">
          <a:xfrm>
            <a:off x="550863" y="4795838"/>
            <a:ext cx="606425" cy="1138237"/>
            <a:chOff x="1219" y="2883"/>
            <a:chExt cx="382" cy="717"/>
          </a:xfrm>
        </p:grpSpPr>
        <p:sp>
          <p:nvSpPr>
            <p:cNvPr id="506892" name="Rectangle 12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93" name="Text Box 13"/>
            <p:cNvSpPr txBox="1">
              <a:spLocks noChangeArrowheads="1"/>
            </p:cNvSpPr>
            <p:nvPr/>
          </p:nvSpPr>
          <p:spPr bwMode="auto">
            <a:xfrm>
              <a:off x="1292" y="2995"/>
              <a:ext cx="220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1</a:t>
              </a:r>
            </a:p>
          </p:txBody>
        </p:sp>
        <p:sp>
          <p:nvSpPr>
            <p:cNvPr id="506894" name="Text Box 14"/>
            <p:cNvSpPr txBox="1">
              <a:spLocks noChangeArrowheads="1"/>
            </p:cNvSpPr>
            <p:nvPr/>
          </p:nvSpPr>
          <p:spPr bwMode="auto">
            <a:xfrm>
              <a:off x="1293" y="3254"/>
              <a:ext cx="220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0</a:t>
              </a:r>
            </a:p>
          </p:txBody>
        </p:sp>
      </p:grpSp>
      <p:grpSp>
        <p:nvGrpSpPr>
          <p:cNvPr id="506895" name="Group 15"/>
          <p:cNvGrpSpPr>
            <a:grpSpLocks/>
          </p:cNvGrpSpPr>
          <p:nvPr/>
        </p:nvGrpSpPr>
        <p:grpSpPr bwMode="auto">
          <a:xfrm>
            <a:off x="4316413" y="4795838"/>
            <a:ext cx="606425" cy="1138237"/>
            <a:chOff x="1219" y="2883"/>
            <a:chExt cx="382" cy="717"/>
          </a:xfrm>
        </p:grpSpPr>
        <p:sp>
          <p:nvSpPr>
            <p:cNvPr id="506896" name="Rectangle 16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97" name="Text Box 17"/>
            <p:cNvSpPr txBox="1">
              <a:spLocks noChangeArrowheads="1"/>
            </p:cNvSpPr>
            <p:nvPr/>
          </p:nvSpPr>
          <p:spPr bwMode="auto">
            <a:xfrm>
              <a:off x="1292" y="2995"/>
              <a:ext cx="220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1</a:t>
              </a:r>
            </a:p>
          </p:txBody>
        </p:sp>
        <p:sp>
          <p:nvSpPr>
            <p:cNvPr id="506898" name="Text Box 18"/>
            <p:cNvSpPr txBox="1">
              <a:spLocks noChangeArrowheads="1"/>
            </p:cNvSpPr>
            <p:nvPr/>
          </p:nvSpPr>
          <p:spPr bwMode="auto">
            <a:xfrm>
              <a:off x="1293" y="3254"/>
              <a:ext cx="220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0</a:t>
              </a:r>
            </a:p>
          </p:txBody>
        </p:sp>
      </p:grpSp>
      <p:grpSp>
        <p:nvGrpSpPr>
          <p:cNvPr id="506899" name="Group 19"/>
          <p:cNvGrpSpPr>
            <a:grpSpLocks/>
          </p:cNvGrpSpPr>
          <p:nvPr/>
        </p:nvGrpSpPr>
        <p:grpSpPr bwMode="auto">
          <a:xfrm>
            <a:off x="6186488" y="4795838"/>
            <a:ext cx="606425" cy="1138237"/>
            <a:chOff x="1219" y="2883"/>
            <a:chExt cx="382" cy="717"/>
          </a:xfrm>
        </p:grpSpPr>
        <p:sp>
          <p:nvSpPr>
            <p:cNvPr id="506900" name="Rectangle 20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901" name="Text Box 21"/>
            <p:cNvSpPr txBox="1">
              <a:spLocks noChangeArrowheads="1"/>
            </p:cNvSpPr>
            <p:nvPr/>
          </p:nvSpPr>
          <p:spPr bwMode="auto">
            <a:xfrm>
              <a:off x="1292" y="2995"/>
              <a:ext cx="220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1</a:t>
              </a:r>
            </a:p>
          </p:txBody>
        </p:sp>
        <p:sp>
          <p:nvSpPr>
            <p:cNvPr id="506902" name="Text Box 22"/>
            <p:cNvSpPr txBox="1">
              <a:spLocks noChangeArrowheads="1"/>
            </p:cNvSpPr>
            <p:nvPr/>
          </p:nvSpPr>
          <p:spPr bwMode="auto">
            <a:xfrm>
              <a:off x="1293" y="3254"/>
              <a:ext cx="220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0</a:t>
              </a:r>
            </a:p>
          </p:txBody>
        </p:sp>
      </p:grpSp>
      <p:grpSp>
        <p:nvGrpSpPr>
          <p:cNvPr id="506903" name="Group 23"/>
          <p:cNvGrpSpPr>
            <a:grpSpLocks/>
          </p:cNvGrpSpPr>
          <p:nvPr/>
        </p:nvGrpSpPr>
        <p:grpSpPr bwMode="auto">
          <a:xfrm>
            <a:off x="7864475" y="4795838"/>
            <a:ext cx="606425" cy="1138237"/>
            <a:chOff x="1219" y="2883"/>
            <a:chExt cx="382" cy="717"/>
          </a:xfrm>
        </p:grpSpPr>
        <p:sp>
          <p:nvSpPr>
            <p:cNvPr id="506904" name="Rectangle 24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905" name="Text Box 25"/>
            <p:cNvSpPr txBox="1">
              <a:spLocks noChangeArrowheads="1"/>
            </p:cNvSpPr>
            <p:nvPr/>
          </p:nvSpPr>
          <p:spPr bwMode="auto">
            <a:xfrm>
              <a:off x="1292" y="2995"/>
              <a:ext cx="220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1</a:t>
              </a:r>
            </a:p>
          </p:txBody>
        </p:sp>
        <p:sp>
          <p:nvSpPr>
            <p:cNvPr id="506906" name="Text Box 26"/>
            <p:cNvSpPr txBox="1">
              <a:spLocks noChangeArrowheads="1"/>
            </p:cNvSpPr>
            <p:nvPr/>
          </p:nvSpPr>
          <p:spPr bwMode="auto">
            <a:xfrm>
              <a:off x="1293" y="3254"/>
              <a:ext cx="220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0</a:t>
              </a:r>
            </a:p>
          </p:txBody>
        </p:sp>
      </p:grpSp>
      <p:sp>
        <p:nvSpPr>
          <p:cNvPr id="506908" name="Line 28"/>
          <p:cNvSpPr>
            <a:spLocks noChangeShapeType="1"/>
          </p:cNvSpPr>
          <p:nvPr/>
        </p:nvSpPr>
        <p:spPr bwMode="auto">
          <a:xfrm>
            <a:off x="2617788" y="5373688"/>
            <a:ext cx="167005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09" name="Line 29"/>
          <p:cNvSpPr>
            <a:spLocks noChangeShapeType="1"/>
          </p:cNvSpPr>
          <p:nvPr/>
        </p:nvSpPr>
        <p:spPr bwMode="auto">
          <a:xfrm>
            <a:off x="4913313" y="5383213"/>
            <a:ext cx="1290637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12" name="Freeform 32"/>
          <p:cNvSpPr>
            <a:spLocks/>
          </p:cNvSpPr>
          <p:nvPr/>
        </p:nvSpPr>
        <p:spPr bwMode="auto">
          <a:xfrm>
            <a:off x="169863" y="4414838"/>
            <a:ext cx="6831012" cy="1295400"/>
          </a:xfrm>
          <a:custGeom>
            <a:avLst/>
            <a:gdLst>
              <a:gd name="T0" fmla="*/ 4303 w 4303"/>
              <a:gd name="T1" fmla="*/ 622 h 816"/>
              <a:gd name="T2" fmla="*/ 4303 w 4303"/>
              <a:gd name="T3" fmla="*/ 0 h 816"/>
              <a:gd name="T4" fmla="*/ 0 w 4303"/>
              <a:gd name="T5" fmla="*/ 0 h 816"/>
              <a:gd name="T6" fmla="*/ 0 w 4303"/>
              <a:gd name="T7" fmla="*/ 813 h 816"/>
              <a:gd name="T8" fmla="*/ 239 w 4303"/>
              <a:gd name="T9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03" h="816">
                <a:moveTo>
                  <a:pt x="4303" y="622"/>
                </a:moveTo>
                <a:lnTo>
                  <a:pt x="4303" y="0"/>
                </a:lnTo>
                <a:lnTo>
                  <a:pt x="0" y="0"/>
                </a:lnTo>
                <a:lnTo>
                  <a:pt x="0" y="813"/>
                </a:lnTo>
                <a:lnTo>
                  <a:pt x="239" y="816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13" name="Freeform 33"/>
          <p:cNvSpPr>
            <a:spLocks/>
          </p:cNvSpPr>
          <p:nvPr/>
        </p:nvSpPr>
        <p:spPr bwMode="auto">
          <a:xfrm>
            <a:off x="473075" y="2062163"/>
            <a:ext cx="379413" cy="2733675"/>
          </a:xfrm>
          <a:custGeom>
            <a:avLst/>
            <a:gdLst>
              <a:gd name="T0" fmla="*/ 286 w 286"/>
              <a:gd name="T1" fmla="*/ 1722 h 1722"/>
              <a:gd name="T2" fmla="*/ 286 w 286"/>
              <a:gd name="T3" fmla="*/ 861 h 1722"/>
              <a:gd name="T4" fmla="*/ 0 w 286"/>
              <a:gd name="T5" fmla="*/ 861 h 1722"/>
              <a:gd name="T6" fmla="*/ 0 w 286"/>
              <a:gd name="T7" fmla="*/ 0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6" h="1722">
                <a:moveTo>
                  <a:pt x="286" y="1722"/>
                </a:moveTo>
                <a:lnTo>
                  <a:pt x="286" y="861"/>
                </a:lnTo>
                <a:lnTo>
                  <a:pt x="0" y="861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14" name="Line 34"/>
          <p:cNvSpPr>
            <a:spLocks noChangeShapeType="1"/>
          </p:cNvSpPr>
          <p:nvPr/>
        </p:nvSpPr>
        <p:spPr bwMode="auto">
          <a:xfrm flipV="1">
            <a:off x="2324100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15" name="Line 35"/>
          <p:cNvSpPr>
            <a:spLocks noChangeShapeType="1"/>
          </p:cNvSpPr>
          <p:nvPr/>
        </p:nvSpPr>
        <p:spPr bwMode="auto">
          <a:xfrm flipV="1">
            <a:off x="4619625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16" name="Line 36"/>
          <p:cNvSpPr>
            <a:spLocks noChangeShapeType="1"/>
          </p:cNvSpPr>
          <p:nvPr/>
        </p:nvSpPr>
        <p:spPr bwMode="auto">
          <a:xfrm flipV="1">
            <a:off x="6478588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17" name="Line 37"/>
          <p:cNvSpPr>
            <a:spLocks noChangeShapeType="1"/>
          </p:cNvSpPr>
          <p:nvPr/>
        </p:nvSpPr>
        <p:spPr bwMode="auto">
          <a:xfrm flipV="1">
            <a:off x="8148638" y="3732213"/>
            <a:ext cx="0" cy="1063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18" name="Line 38"/>
          <p:cNvSpPr>
            <a:spLocks noChangeShapeType="1"/>
          </p:cNvSpPr>
          <p:nvPr/>
        </p:nvSpPr>
        <p:spPr bwMode="auto">
          <a:xfrm flipV="1">
            <a:off x="3965575" y="6237288"/>
            <a:ext cx="0" cy="3032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19" name="Text Box 39"/>
          <p:cNvSpPr txBox="1">
            <a:spLocks noChangeArrowheads="1"/>
          </p:cNvSpPr>
          <p:nvPr/>
        </p:nvSpPr>
        <p:spPr bwMode="auto">
          <a:xfrm>
            <a:off x="3636963" y="6523038"/>
            <a:ext cx="708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CLK</a:t>
            </a:r>
          </a:p>
        </p:txBody>
      </p:sp>
      <p:sp>
        <p:nvSpPr>
          <p:cNvPr id="506920" name="Text Box 40"/>
          <p:cNvSpPr txBox="1">
            <a:spLocks noChangeArrowheads="1"/>
          </p:cNvSpPr>
          <p:nvPr/>
        </p:nvSpPr>
        <p:spPr bwMode="auto">
          <a:xfrm>
            <a:off x="833438" y="4010025"/>
            <a:ext cx="150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</a:rPr>
              <a:t>Gated clocks</a:t>
            </a:r>
          </a:p>
        </p:txBody>
      </p:sp>
      <p:sp>
        <p:nvSpPr>
          <p:cNvPr id="506921" name="Rectangle 41"/>
          <p:cNvSpPr>
            <a:spLocks noChangeArrowheads="1"/>
          </p:cNvSpPr>
          <p:nvPr/>
        </p:nvSpPr>
        <p:spPr bwMode="auto">
          <a:xfrm>
            <a:off x="3509963" y="0"/>
            <a:ext cx="227012" cy="469900"/>
          </a:xfrm>
          <a:prstGeom prst="rect">
            <a:avLst/>
          </a:prstGeom>
          <a:solidFill>
            <a:srgbClr val="FFFF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6922" name="Group 42"/>
          <p:cNvGrpSpPr>
            <a:grpSpLocks/>
          </p:cNvGrpSpPr>
          <p:nvPr/>
        </p:nvGrpSpPr>
        <p:grpSpPr bwMode="auto">
          <a:xfrm>
            <a:off x="3311525" y="4037013"/>
            <a:ext cx="606425" cy="1138237"/>
            <a:chOff x="1219" y="2883"/>
            <a:chExt cx="382" cy="717"/>
          </a:xfrm>
        </p:grpSpPr>
        <p:sp>
          <p:nvSpPr>
            <p:cNvPr id="506923" name="Rectangle 43"/>
            <p:cNvSpPr>
              <a:spLocks noChangeArrowheads="1"/>
            </p:cNvSpPr>
            <p:nvPr/>
          </p:nvSpPr>
          <p:spPr bwMode="auto">
            <a:xfrm>
              <a:off x="1219" y="2883"/>
              <a:ext cx="382" cy="7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924" name="Text Box 44"/>
            <p:cNvSpPr txBox="1">
              <a:spLocks noChangeArrowheads="1"/>
            </p:cNvSpPr>
            <p:nvPr/>
          </p:nvSpPr>
          <p:spPr bwMode="auto">
            <a:xfrm>
              <a:off x="1292" y="2995"/>
              <a:ext cx="220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0</a:t>
              </a:r>
            </a:p>
          </p:txBody>
        </p:sp>
        <p:sp>
          <p:nvSpPr>
            <p:cNvPr id="506925" name="Text Box 45"/>
            <p:cNvSpPr txBox="1">
              <a:spLocks noChangeArrowheads="1"/>
            </p:cNvSpPr>
            <p:nvPr/>
          </p:nvSpPr>
          <p:spPr bwMode="auto">
            <a:xfrm>
              <a:off x="1293" y="3254"/>
              <a:ext cx="220" cy="25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0</a:t>
              </a:r>
            </a:p>
          </p:txBody>
        </p:sp>
      </p:grpSp>
      <p:sp>
        <p:nvSpPr>
          <p:cNvPr id="506926" name="Line 46"/>
          <p:cNvSpPr>
            <a:spLocks noChangeShapeType="1"/>
          </p:cNvSpPr>
          <p:nvPr/>
        </p:nvSpPr>
        <p:spPr bwMode="auto">
          <a:xfrm flipV="1">
            <a:off x="3622675" y="469900"/>
            <a:ext cx="0" cy="3565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27" name="Freeform 47"/>
          <p:cNvSpPr>
            <a:spLocks/>
          </p:cNvSpPr>
          <p:nvPr/>
        </p:nvSpPr>
        <p:spPr bwMode="auto">
          <a:xfrm>
            <a:off x="3889375" y="5383213"/>
            <a:ext cx="4779963" cy="758825"/>
          </a:xfrm>
          <a:custGeom>
            <a:avLst/>
            <a:gdLst>
              <a:gd name="T0" fmla="*/ 2899 w 3011"/>
              <a:gd name="T1" fmla="*/ 2 h 478"/>
              <a:gd name="T2" fmla="*/ 3011 w 3011"/>
              <a:gd name="T3" fmla="*/ 0 h 478"/>
              <a:gd name="T4" fmla="*/ 3011 w 3011"/>
              <a:gd name="T5" fmla="*/ 478 h 478"/>
              <a:gd name="T6" fmla="*/ 0 w 3011"/>
              <a:gd name="T7" fmla="*/ 478 h 478"/>
              <a:gd name="T8" fmla="*/ 0 w 3011"/>
              <a:gd name="T9" fmla="*/ 143 h 478"/>
              <a:gd name="T10" fmla="*/ 257 w 3011"/>
              <a:gd name="T11" fmla="*/ 142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11" h="478">
                <a:moveTo>
                  <a:pt x="2899" y="2"/>
                </a:moveTo>
                <a:lnTo>
                  <a:pt x="3011" y="0"/>
                </a:lnTo>
                <a:lnTo>
                  <a:pt x="3011" y="478"/>
                </a:lnTo>
                <a:lnTo>
                  <a:pt x="0" y="478"/>
                </a:lnTo>
                <a:lnTo>
                  <a:pt x="0" y="143"/>
                </a:lnTo>
                <a:lnTo>
                  <a:pt x="257" y="142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28" name="Freeform 48"/>
          <p:cNvSpPr>
            <a:spLocks/>
          </p:cNvSpPr>
          <p:nvPr/>
        </p:nvSpPr>
        <p:spPr bwMode="auto">
          <a:xfrm>
            <a:off x="1687513" y="4414838"/>
            <a:ext cx="304800" cy="608012"/>
          </a:xfrm>
          <a:custGeom>
            <a:avLst/>
            <a:gdLst>
              <a:gd name="T0" fmla="*/ 0 w 192"/>
              <a:gd name="T1" fmla="*/ 0 h 383"/>
              <a:gd name="T2" fmla="*/ 0 w 192"/>
              <a:gd name="T3" fmla="*/ 383 h 383"/>
              <a:gd name="T4" fmla="*/ 192 w 192"/>
              <a:gd name="T5" fmla="*/ 383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383">
                <a:moveTo>
                  <a:pt x="0" y="0"/>
                </a:moveTo>
                <a:lnTo>
                  <a:pt x="0" y="383"/>
                </a:lnTo>
                <a:lnTo>
                  <a:pt x="192" y="383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29" name="Line 49"/>
          <p:cNvSpPr>
            <a:spLocks noChangeShapeType="1"/>
          </p:cNvSpPr>
          <p:nvPr/>
        </p:nvSpPr>
        <p:spPr bwMode="auto">
          <a:xfrm>
            <a:off x="1157288" y="5326063"/>
            <a:ext cx="83502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930" name="Freeform 50"/>
          <p:cNvSpPr>
            <a:spLocks/>
          </p:cNvSpPr>
          <p:nvPr/>
        </p:nvSpPr>
        <p:spPr bwMode="auto">
          <a:xfrm>
            <a:off x="322263" y="4643438"/>
            <a:ext cx="1062037" cy="682625"/>
          </a:xfrm>
          <a:custGeom>
            <a:avLst/>
            <a:gdLst>
              <a:gd name="T0" fmla="*/ 669 w 669"/>
              <a:gd name="T1" fmla="*/ 430 h 430"/>
              <a:gd name="T2" fmla="*/ 669 w 669"/>
              <a:gd name="T3" fmla="*/ 0 h 430"/>
              <a:gd name="T4" fmla="*/ 0 w 669"/>
              <a:gd name="T5" fmla="*/ 0 h 430"/>
              <a:gd name="T6" fmla="*/ 2 w 669"/>
              <a:gd name="T7" fmla="*/ 269 h 430"/>
              <a:gd name="T8" fmla="*/ 136 w 669"/>
              <a:gd name="T9" fmla="*/ 269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9" h="430">
                <a:moveTo>
                  <a:pt x="669" y="430"/>
                </a:moveTo>
                <a:lnTo>
                  <a:pt x="669" y="0"/>
                </a:lnTo>
                <a:lnTo>
                  <a:pt x="0" y="0"/>
                </a:lnTo>
                <a:lnTo>
                  <a:pt x="2" y="269"/>
                </a:lnTo>
                <a:lnTo>
                  <a:pt x="136" y="269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80879" y="1615342"/>
            <a:ext cx="7842857" cy="1007698"/>
            <a:chOff x="380879" y="1615342"/>
            <a:chExt cx="7842857" cy="1007698"/>
          </a:xfrm>
        </p:grpSpPr>
        <p:sp>
          <p:nvSpPr>
            <p:cNvPr id="3" name="Oval 2"/>
            <p:cNvSpPr/>
            <p:nvPr/>
          </p:nvSpPr>
          <p:spPr>
            <a:xfrm>
              <a:off x="380879" y="1615342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253754" y="1957752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4539760" y="19050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6409592" y="21336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8071336" y="247064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3951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6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6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6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6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6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921" grpId="0" animBg="1"/>
      <p:bldP spid="5069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Synthesis and Verification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Automatic pipelining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928446" y="2189285"/>
            <a:ext cx="1740877" cy="381000"/>
          </a:xfrm>
          <a:prstGeom prst="rightArrow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28600" y="1884485"/>
            <a:ext cx="1524000" cy="990600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SystemC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b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,…)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0" y="1907076"/>
            <a:ext cx="1524000" cy="990600"/>
          </a:xfrm>
          <a:prstGeom prst="roundRect">
            <a:avLst/>
          </a:prstGeom>
          <a:solidFill>
            <a:srgbClr val="0066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RTL</a:t>
            </a:r>
            <a:b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(Verilog)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356231" y="1910862"/>
            <a:ext cx="1524000" cy="99060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Netlist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5457092" y="2189285"/>
            <a:ext cx="1705708" cy="381000"/>
          </a:xfrm>
          <a:prstGeom prst="rightArrow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438400" y="1907076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HLS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956314" y="2655764"/>
            <a:ext cx="16851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Loop unrolling</a:t>
            </a:r>
            <a:br>
              <a:rPr lang="en-GB" dirty="0" smtClean="0"/>
            </a:br>
            <a:r>
              <a:rPr lang="en-GB" dirty="0" smtClean="0"/>
              <a:t>Common expr.</a:t>
            </a:r>
            <a:br>
              <a:rPr lang="en-GB" dirty="0" smtClean="0"/>
            </a:br>
            <a:r>
              <a:rPr lang="en-GB" dirty="0" smtClean="0"/>
              <a:t>Scheduling</a:t>
            </a:r>
            <a:br>
              <a:rPr lang="en-GB" dirty="0" smtClean="0"/>
            </a:br>
            <a:r>
              <a:rPr lang="en-GB" dirty="0" smtClean="0"/>
              <a:t>Binding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39251" y="1884485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Logic Synth.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471310" y="2635220"/>
            <a:ext cx="1659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Combinational</a:t>
            </a:r>
            <a:br>
              <a:rPr lang="en-GB" dirty="0" smtClean="0"/>
            </a:br>
            <a:r>
              <a:rPr lang="en-GB" dirty="0" smtClean="0"/>
              <a:t>&amp; Sequential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840411" y="2971800"/>
            <a:ext cx="3598485" cy="2003108"/>
            <a:chOff x="840411" y="2971800"/>
            <a:chExt cx="3598485" cy="2003108"/>
          </a:xfrm>
        </p:grpSpPr>
        <p:sp>
          <p:nvSpPr>
            <p:cNvPr id="18" name="Bent Arrow 17"/>
            <p:cNvSpPr/>
            <p:nvPr/>
          </p:nvSpPr>
          <p:spPr>
            <a:xfrm flipV="1">
              <a:off x="840411" y="2971800"/>
              <a:ext cx="1369389" cy="1905000"/>
            </a:xfrm>
            <a:prstGeom prst="bentArrow">
              <a:avLst>
                <a:gd name="adj1" fmla="val 14727"/>
                <a:gd name="adj2" fmla="val 14727"/>
                <a:gd name="adj3" fmla="val 25000"/>
                <a:gd name="adj4" fmla="val 43750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Bent Arrow 19"/>
            <p:cNvSpPr/>
            <p:nvPr/>
          </p:nvSpPr>
          <p:spPr>
            <a:xfrm flipH="1" flipV="1">
              <a:off x="3069507" y="2983155"/>
              <a:ext cx="1369389" cy="1905000"/>
            </a:xfrm>
            <a:prstGeom prst="bentArrow">
              <a:avLst>
                <a:gd name="adj1" fmla="val 14727"/>
                <a:gd name="adj2" fmla="val 14727"/>
                <a:gd name="adj3" fmla="val 25000"/>
                <a:gd name="adj4" fmla="val 43750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47657" y="4390133"/>
              <a:ext cx="78899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/>
                <a:t>= ?</a:t>
              </a:r>
              <a:endParaRPr lang="en-US" sz="3200" b="1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703307" y="2977662"/>
            <a:ext cx="3459846" cy="1998786"/>
            <a:chOff x="4703307" y="2977662"/>
            <a:chExt cx="3459846" cy="1998786"/>
          </a:xfrm>
        </p:grpSpPr>
        <p:sp>
          <p:nvSpPr>
            <p:cNvPr id="21" name="Bent Arrow 20"/>
            <p:cNvSpPr/>
            <p:nvPr/>
          </p:nvSpPr>
          <p:spPr>
            <a:xfrm flipV="1">
              <a:off x="4703307" y="2992994"/>
              <a:ext cx="1369389" cy="1905000"/>
            </a:xfrm>
            <a:prstGeom prst="bentArrow">
              <a:avLst>
                <a:gd name="adj1" fmla="val 14727"/>
                <a:gd name="adj2" fmla="val 14727"/>
                <a:gd name="adj3" fmla="val 25000"/>
                <a:gd name="adj4" fmla="val 43750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Bent Arrow 21"/>
            <p:cNvSpPr/>
            <p:nvPr/>
          </p:nvSpPr>
          <p:spPr>
            <a:xfrm flipH="1" flipV="1">
              <a:off x="6793764" y="2977662"/>
              <a:ext cx="1369389" cy="1905000"/>
            </a:xfrm>
            <a:prstGeom prst="bentArrow">
              <a:avLst>
                <a:gd name="adj1" fmla="val 14727"/>
                <a:gd name="adj2" fmla="val 14727"/>
                <a:gd name="adj3" fmla="val 25000"/>
                <a:gd name="adj4" fmla="val 43750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42625" y="4391673"/>
              <a:ext cx="78899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/>
                <a:t>= ?</a:t>
              </a:r>
              <a:endParaRPr lang="en-US" sz="3200" b="1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896208" y="5000807"/>
            <a:ext cx="1505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Simulation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Testbenchs</a:t>
            </a:r>
            <a:r>
              <a:rPr lang="en-GB" dirty="0" smtClean="0"/>
              <a:t>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131444" y="5018751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Equivalence Checking</a:t>
            </a:r>
          </a:p>
          <a:p>
            <a:pPr algn="ctr"/>
            <a:r>
              <a:rPr lang="en-GB" dirty="0" smtClean="0"/>
              <a:t>(mostly combinational)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5785839"/>
            <a:ext cx="3861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Sequential?    ABC, </a:t>
            </a:r>
            <a:r>
              <a:rPr lang="en-GB" dirty="0" err="1" smtClean="0"/>
              <a:t>Calypto’s</a:t>
            </a:r>
            <a:r>
              <a:rPr lang="en-GB" dirty="0" smtClean="0"/>
              <a:t> SLEC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1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equivalence</a:t>
            </a:r>
            <a:endParaRPr lang="en-US" dirty="0"/>
          </a:p>
        </p:txBody>
      </p:sp>
      <p:sp>
        <p:nvSpPr>
          <p:cNvPr id="50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352267" name="Rectangle 11"/>
          <p:cNvSpPr>
            <a:spLocks noChangeArrowheads="1"/>
          </p:cNvSpPr>
          <p:nvPr/>
        </p:nvSpPr>
        <p:spPr bwMode="auto">
          <a:xfrm>
            <a:off x="852488" y="4025900"/>
            <a:ext cx="379412" cy="9112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61" name="Text Box 5"/>
          <p:cNvSpPr txBox="1">
            <a:spLocks noChangeArrowheads="1"/>
          </p:cNvSpPr>
          <p:nvPr/>
        </p:nvSpPr>
        <p:spPr bwMode="auto">
          <a:xfrm>
            <a:off x="246063" y="1841500"/>
            <a:ext cx="567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D: a b c d e f g h i j k …</a:t>
            </a:r>
          </a:p>
        </p:txBody>
      </p:sp>
      <p:sp>
        <p:nvSpPr>
          <p:cNvPr id="352264" name="Text Box 8"/>
          <p:cNvSpPr txBox="1">
            <a:spLocks noChangeArrowheads="1"/>
          </p:cNvSpPr>
          <p:nvPr/>
        </p:nvSpPr>
        <p:spPr bwMode="auto">
          <a:xfrm>
            <a:off x="93663" y="1143000"/>
            <a:ext cx="2362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u="sng" dirty="0">
                <a:solidFill>
                  <a:srgbClr val="C00000"/>
                </a:solidFill>
              </a:rPr>
              <a:t>Synchronous:</a:t>
            </a:r>
          </a:p>
        </p:txBody>
      </p:sp>
      <p:sp>
        <p:nvSpPr>
          <p:cNvPr id="352265" name="Text Box 9"/>
          <p:cNvSpPr txBox="1">
            <a:spLocks noChangeArrowheads="1"/>
          </p:cNvSpPr>
          <p:nvPr/>
        </p:nvSpPr>
        <p:spPr bwMode="auto">
          <a:xfrm>
            <a:off x="93663" y="3279775"/>
            <a:ext cx="13420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u="sng" dirty="0" smtClean="0">
                <a:solidFill>
                  <a:srgbClr val="C00000"/>
                </a:solidFill>
              </a:rPr>
              <a:t>Elastic:</a:t>
            </a:r>
            <a:endParaRPr lang="en-US" sz="2800" u="sng" dirty="0">
              <a:solidFill>
                <a:srgbClr val="C00000"/>
              </a:solidFill>
            </a:endParaRPr>
          </a:p>
        </p:txBody>
      </p:sp>
      <p:sp>
        <p:nvSpPr>
          <p:cNvPr id="352268" name="Rectangle 12"/>
          <p:cNvSpPr>
            <a:spLocks noChangeArrowheads="1"/>
          </p:cNvSpPr>
          <p:nvPr/>
        </p:nvSpPr>
        <p:spPr bwMode="auto">
          <a:xfrm>
            <a:off x="1658938" y="4025900"/>
            <a:ext cx="379412" cy="9112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69" name="Rectangle 13"/>
          <p:cNvSpPr>
            <a:spLocks noChangeArrowheads="1"/>
          </p:cNvSpPr>
          <p:nvPr/>
        </p:nvSpPr>
        <p:spPr bwMode="auto">
          <a:xfrm>
            <a:off x="2901950" y="4025900"/>
            <a:ext cx="379413" cy="9112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0" name="Rectangle 14"/>
          <p:cNvSpPr>
            <a:spLocks noChangeArrowheads="1"/>
          </p:cNvSpPr>
          <p:nvPr/>
        </p:nvSpPr>
        <p:spPr bwMode="auto">
          <a:xfrm>
            <a:off x="3281363" y="4025900"/>
            <a:ext cx="379412" cy="9112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1" name="Rectangle 15"/>
          <p:cNvSpPr>
            <a:spLocks noChangeArrowheads="1"/>
          </p:cNvSpPr>
          <p:nvPr/>
        </p:nvSpPr>
        <p:spPr bwMode="auto">
          <a:xfrm>
            <a:off x="3660775" y="4025900"/>
            <a:ext cx="379413" cy="9112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2" name="Rectangle 16"/>
          <p:cNvSpPr>
            <a:spLocks noChangeArrowheads="1"/>
          </p:cNvSpPr>
          <p:nvPr/>
        </p:nvSpPr>
        <p:spPr bwMode="auto">
          <a:xfrm>
            <a:off x="4495800" y="4025900"/>
            <a:ext cx="379413" cy="9112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3" name="Rectangle 17"/>
          <p:cNvSpPr>
            <a:spLocks noChangeArrowheads="1"/>
          </p:cNvSpPr>
          <p:nvPr/>
        </p:nvSpPr>
        <p:spPr bwMode="auto">
          <a:xfrm>
            <a:off x="4875213" y="4025900"/>
            <a:ext cx="379412" cy="9112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4" name="Rectangle 18"/>
          <p:cNvSpPr>
            <a:spLocks noChangeArrowheads="1"/>
          </p:cNvSpPr>
          <p:nvPr/>
        </p:nvSpPr>
        <p:spPr bwMode="auto">
          <a:xfrm>
            <a:off x="5710238" y="4025900"/>
            <a:ext cx="379412" cy="9112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5" name="Rectangle 19"/>
          <p:cNvSpPr>
            <a:spLocks noChangeArrowheads="1"/>
          </p:cNvSpPr>
          <p:nvPr/>
        </p:nvSpPr>
        <p:spPr bwMode="auto">
          <a:xfrm>
            <a:off x="6089650" y="4025900"/>
            <a:ext cx="379413" cy="9112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6" name="Rectangle 20"/>
          <p:cNvSpPr>
            <a:spLocks noChangeArrowheads="1"/>
          </p:cNvSpPr>
          <p:nvPr/>
        </p:nvSpPr>
        <p:spPr bwMode="auto">
          <a:xfrm>
            <a:off x="7380288" y="4025900"/>
            <a:ext cx="379412" cy="9112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7" name="Rectangle 21"/>
          <p:cNvSpPr>
            <a:spLocks noChangeArrowheads="1"/>
          </p:cNvSpPr>
          <p:nvPr/>
        </p:nvSpPr>
        <p:spPr bwMode="auto">
          <a:xfrm>
            <a:off x="7759700" y="4025900"/>
            <a:ext cx="379413" cy="9112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63" name="Text Box 7"/>
          <p:cNvSpPr txBox="1">
            <a:spLocks noChangeArrowheads="1"/>
          </p:cNvSpPr>
          <p:nvPr/>
        </p:nvSpPr>
        <p:spPr bwMode="auto">
          <a:xfrm>
            <a:off x="33338" y="3873500"/>
            <a:ext cx="87185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 D: a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a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 b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b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b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 c d e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e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 f g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g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 h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 j k …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 V: 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1 0 1 0 0 1 1 1 0 1 1 0 1 1 0 0 1 1 …</a:t>
            </a:r>
          </a:p>
        </p:txBody>
      </p:sp>
      <p:grpSp>
        <p:nvGrpSpPr>
          <p:cNvPr id="352302" name="Group 46"/>
          <p:cNvGrpSpPr>
            <a:grpSpLocks/>
          </p:cNvGrpSpPr>
          <p:nvPr/>
        </p:nvGrpSpPr>
        <p:grpSpPr bwMode="auto">
          <a:xfrm>
            <a:off x="852488" y="5087937"/>
            <a:ext cx="7742237" cy="531813"/>
            <a:chOff x="537" y="3307"/>
            <a:chExt cx="4877" cy="335"/>
          </a:xfrm>
        </p:grpSpPr>
        <p:sp>
          <p:nvSpPr>
            <p:cNvPr id="352282" name="Freeform 26"/>
            <p:cNvSpPr>
              <a:spLocks/>
            </p:cNvSpPr>
            <p:nvPr/>
          </p:nvSpPr>
          <p:spPr bwMode="auto">
            <a:xfrm>
              <a:off x="537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3" name="Freeform 27"/>
            <p:cNvSpPr>
              <a:spLocks/>
            </p:cNvSpPr>
            <p:nvPr/>
          </p:nvSpPr>
          <p:spPr bwMode="auto">
            <a:xfrm>
              <a:off x="797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4" name="Freeform 28"/>
            <p:cNvSpPr>
              <a:spLocks/>
            </p:cNvSpPr>
            <p:nvPr/>
          </p:nvSpPr>
          <p:spPr bwMode="auto">
            <a:xfrm>
              <a:off x="1056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5" name="Freeform 29"/>
            <p:cNvSpPr>
              <a:spLocks/>
            </p:cNvSpPr>
            <p:nvPr/>
          </p:nvSpPr>
          <p:spPr bwMode="auto">
            <a:xfrm>
              <a:off x="1309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6" name="Freeform 30"/>
            <p:cNvSpPr>
              <a:spLocks/>
            </p:cNvSpPr>
            <p:nvPr/>
          </p:nvSpPr>
          <p:spPr bwMode="auto">
            <a:xfrm>
              <a:off x="1562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7" name="Freeform 31"/>
            <p:cNvSpPr>
              <a:spLocks/>
            </p:cNvSpPr>
            <p:nvPr/>
          </p:nvSpPr>
          <p:spPr bwMode="auto">
            <a:xfrm>
              <a:off x="1808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8" name="Freeform 32"/>
            <p:cNvSpPr>
              <a:spLocks/>
            </p:cNvSpPr>
            <p:nvPr/>
          </p:nvSpPr>
          <p:spPr bwMode="auto">
            <a:xfrm>
              <a:off x="2068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90" name="Freeform 34"/>
            <p:cNvSpPr>
              <a:spLocks/>
            </p:cNvSpPr>
            <p:nvPr/>
          </p:nvSpPr>
          <p:spPr bwMode="auto">
            <a:xfrm>
              <a:off x="2354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91" name="Freeform 35"/>
            <p:cNvSpPr>
              <a:spLocks/>
            </p:cNvSpPr>
            <p:nvPr/>
          </p:nvSpPr>
          <p:spPr bwMode="auto">
            <a:xfrm>
              <a:off x="2593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92" name="Freeform 36"/>
            <p:cNvSpPr>
              <a:spLocks/>
            </p:cNvSpPr>
            <p:nvPr/>
          </p:nvSpPr>
          <p:spPr bwMode="auto">
            <a:xfrm>
              <a:off x="2853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93" name="Freeform 37"/>
            <p:cNvSpPr>
              <a:spLocks/>
            </p:cNvSpPr>
            <p:nvPr/>
          </p:nvSpPr>
          <p:spPr bwMode="auto">
            <a:xfrm>
              <a:off x="3092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94" name="Freeform 38"/>
            <p:cNvSpPr>
              <a:spLocks/>
            </p:cNvSpPr>
            <p:nvPr/>
          </p:nvSpPr>
          <p:spPr bwMode="auto">
            <a:xfrm>
              <a:off x="3345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95" name="Freeform 39"/>
            <p:cNvSpPr>
              <a:spLocks/>
            </p:cNvSpPr>
            <p:nvPr/>
          </p:nvSpPr>
          <p:spPr bwMode="auto">
            <a:xfrm>
              <a:off x="3597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96" name="Freeform 40"/>
            <p:cNvSpPr>
              <a:spLocks/>
            </p:cNvSpPr>
            <p:nvPr/>
          </p:nvSpPr>
          <p:spPr bwMode="auto">
            <a:xfrm>
              <a:off x="3850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97" name="Freeform 41"/>
            <p:cNvSpPr>
              <a:spLocks/>
            </p:cNvSpPr>
            <p:nvPr/>
          </p:nvSpPr>
          <p:spPr bwMode="auto">
            <a:xfrm>
              <a:off x="4123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98" name="Freeform 42"/>
            <p:cNvSpPr>
              <a:spLocks/>
            </p:cNvSpPr>
            <p:nvPr/>
          </p:nvSpPr>
          <p:spPr bwMode="auto">
            <a:xfrm>
              <a:off x="4383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99" name="Freeform 43"/>
            <p:cNvSpPr>
              <a:spLocks/>
            </p:cNvSpPr>
            <p:nvPr/>
          </p:nvSpPr>
          <p:spPr bwMode="auto">
            <a:xfrm>
              <a:off x="4629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00" name="Freeform 44"/>
            <p:cNvSpPr>
              <a:spLocks/>
            </p:cNvSpPr>
            <p:nvPr/>
          </p:nvSpPr>
          <p:spPr bwMode="auto">
            <a:xfrm>
              <a:off x="4889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01" name="Freeform 45"/>
            <p:cNvSpPr>
              <a:spLocks/>
            </p:cNvSpPr>
            <p:nvPr/>
          </p:nvSpPr>
          <p:spPr bwMode="auto">
            <a:xfrm>
              <a:off x="5127" y="3307"/>
              <a:ext cx="287" cy="335"/>
            </a:xfrm>
            <a:custGeom>
              <a:avLst/>
              <a:gdLst>
                <a:gd name="T0" fmla="*/ 0 w 287"/>
                <a:gd name="T1" fmla="*/ 335 h 335"/>
                <a:gd name="T2" fmla="*/ 48 w 287"/>
                <a:gd name="T3" fmla="*/ 335 h 335"/>
                <a:gd name="T4" fmla="*/ 48 w 287"/>
                <a:gd name="T5" fmla="*/ 0 h 335"/>
                <a:gd name="T6" fmla="*/ 191 w 287"/>
                <a:gd name="T7" fmla="*/ 0 h 335"/>
                <a:gd name="T8" fmla="*/ 191 w 287"/>
                <a:gd name="T9" fmla="*/ 335 h 335"/>
                <a:gd name="T10" fmla="*/ 287 w 287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335">
                  <a:moveTo>
                    <a:pt x="0" y="335"/>
                  </a:moveTo>
                  <a:lnTo>
                    <a:pt x="48" y="335"/>
                  </a:lnTo>
                  <a:lnTo>
                    <a:pt x="48" y="0"/>
                  </a:lnTo>
                  <a:lnTo>
                    <a:pt x="191" y="0"/>
                  </a:lnTo>
                  <a:lnTo>
                    <a:pt x="191" y="335"/>
                  </a:lnTo>
                  <a:lnTo>
                    <a:pt x="287" y="335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2304" name="Freeform 48"/>
          <p:cNvSpPr>
            <a:spLocks/>
          </p:cNvSpPr>
          <p:nvPr/>
        </p:nvSpPr>
        <p:spPr bwMode="auto">
          <a:xfrm>
            <a:off x="874713" y="2497137"/>
            <a:ext cx="455612" cy="531813"/>
          </a:xfrm>
          <a:custGeom>
            <a:avLst/>
            <a:gdLst>
              <a:gd name="T0" fmla="*/ 0 w 287"/>
              <a:gd name="T1" fmla="*/ 335 h 335"/>
              <a:gd name="T2" fmla="*/ 48 w 287"/>
              <a:gd name="T3" fmla="*/ 335 h 335"/>
              <a:gd name="T4" fmla="*/ 48 w 287"/>
              <a:gd name="T5" fmla="*/ 0 h 335"/>
              <a:gd name="T6" fmla="*/ 191 w 287"/>
              <a:gd name="T7" fmla="*/ 0 h 335"/>
              <a:gd name="T8" fmla="*/ 191 w 287"/>
              <a:gd name="T9" fmla="*/ 335 h 335"/>
              <a:gd name="T10" fmla="*/ 287 w 287"/>
              <a:gd name="T11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7" h="335">
                <a:moveTo>
                  <a:pt x="0" y="335"/>
                </a:moveTo>
                <a:lnTo>
                  <a:pt x="48" y="335"/>
                </a:lnTo>
                <a:lnTo>
                  <a:pt x="48" y="0"/>
                </a:lnTo>
                <a:lnTo>
                  <a:pt x="191" y="0"/>
                </a:lnTo>
                <a:lnTo>
                  <a:pt x="191" y="335"/>
                </a:lnTo>
                <a:lnTo>
                  <a:pt x="287" y="3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305" name="Freeform 49"/>
          <p:cNvSpPr>
            <a:spLocks/>
          </p:cNvSpPr>
          <p:nvPr/>
        </p:nvSpPr>
        <p:spPr bwMode="auto">
          <a:xfrm>
            <a:off x="1287463" y="2497137"/>
            <a:ext cx="455612" cy="531813"/>
          </a:xfrm>
          <a:custGeom>
            <a:avLst/>
            <a:gdLst>
              <a:gd name="T0" fmla="*/ 0 w 287"/>
              <a:gd name="T1" fmla="*/ 335 h 335"/>
              <a:gd name="T2" fmla="*/ 48 w 287"/>
              <a:gd name="T3" fmla="*/ 335 h 335"/>
              <a:gd name="T4" fmla="*/ 48 w 287"/>
              <a:gd name="T5" fmla="*/ 0 h 335"/>
              <a:gd name="T6" fmla="*/ 191 w 287"/>
              <a:gd name="T7" fmla="*/ 0 h 335"/>
              <a:gd name="T8" fmla="*/ 191 w 287"/>
              <a:gd name="T9" fmla="*/ 335 h 335"/>
              <a:gd name="T10" fmla="*/ 287 w 287"/>
              <a:gd name="T11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7" h="335">
                <a:moveTo>
                  <a:pt x="0" y="335"/>
                </a:moveTo>
                <a:lnTo>
                  <a:pt x="48" y="335"/>
                </a:lnTo>
                <a:lnTo>
                  <a:pt x="48" y="0"/>
                </a:lnTo>
                <a:lnTo>
                  <a:pt x="191" y="0"/>
                </a:lnTo>
                <a:lnTo>
                  <a:pt x="191" y="335"/>
                </a:lnTo>
                <a:lnTo>
                  <a:pt x="287" y="3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306" name="Freeform 50"/>
          <p:cNvSpPr>
            <a:spLocks/>
          </p:cNvSpPr>
          <p:nvPr/>
        </p:nvSpPr>
        <p:spPr bwMode="auto">
          <a:xfrm>
            <a:off x="1698625" y="2497137"/>
            <a:ext cx="455613" cy="531813"/>
          </a:xfrm>
          <a:custGeom>
            <a:avLst/>
            <a:gdLst>
              <a:gd name="T0" fmla="*/ 0 w 287"/>
              <a:gd name="T1" fmla="*/ 335 h 335"/>
              <a:gd name="T2" fmla="*/ 48 w 287"/>
              <a:gd name="T3" fmla="*/ 335 h 335"/>
              <a:gd name="T4" fmla="*/ 48 w 287"/>
              <a:gd name="T5" fmla="*/ 0 h 335"/>
              <a:gd name="T6" fmla="*/ 191 w 287"/>
              <a:gd name="T7" fmla="*/ 0 h 335"/>
              <a:gd name="T8" fmla="*/ 191 w 287"/>
              <a:gd name="T9" fmla="*/ 335 h 335"/>
              <a:gd name="T10" fmla="*/ 287 w 287"/>
              <a:gd name="T11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7" h="335">
                <a:moveTo>
                  <a:pt x="0" y="335"/>
                </a:moveTo>
                <a:lnTo>
                  <a:pt x="48" y="335"/>
                </a:lnTo>
                <a:lnTo>
                  <a:pt x="48" y="0"/>
                </a:lnTo>
                <a:lnTo>
                  <a:pt x="191" y="0"/>
                </a:lnTo>
                <a:lnTo>
                  <a:pt x="191" y="335"/>
                </a:lnTo>
                <a:lnTo>
                  <a:pt x="287" y="3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307" name="Freeform 51"/>
          <p:cNvSpPr>
            <a:spLocks/>
          </p:cNvSpPr>
          <p:nvPr/>
        </p:nvSpPr>
        <p:spPr bwMode="auto">
          <a:xfrm>
            <a:off x="2100263" y="2497137"/>
            <a:ext cx="455612" cy="531813"/>
          </a:xfrm>
          <a:custGeom>
            <a:avLst/>
            <a:gdLst>
              <a:gd name="T0" fmla="*/ 0 w 287"/>
              <a:gd name="T1" fmla="*/ 335 h 335"/>
              <a:gd name="T2" fmla="*/ 48 w 287"/>
              <a:gd name="T3" fmla="*/ 335 h 335"/>
              <a:gd name="T4" fmla="*/ 48 w 287"/>
              <a:gd name="T5" fmla="*/ 0 h 335"/>
              <a:gd name="T6" fmla="*/ 191 w 287"/>
              <a:gd name="T7" fmla="*/ 0 h 335"/>
              <a:gd name="T8" fmla="*/ 191 w 287"/>
              <a:gd name="T9" fmla="*/ 335 h 335"/>
              <a:gd name="T10" fmla="*/ 287 w 287"/>
              <a:gd name="T11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7" h="335">
                <a:moveTo>
                  <a:pt x="0" y="335"/>
                </a:moveTo>
                <a:lnTo>
                  <a:pt x="48" y="335"/>
                </a:lnTo>
                <a:lnTo>
                  <a:pt x="48" y="0"/>
                </a:lnTo>
                <a:lnTo>
                  <a:pt x="191" y="0"/>
                </a:lnTo>
                <a:lnTo>
                  <a:pt x="191" y="335"/>
                </a:lnTo>
                <a:lnTo>
                  <a:pt x="287" y="3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308" name="Freeform 52"/>
          <p:cNvSpPr>
            <a:spLocks/>
          </p:cNvSpPr>
          <p:nvPr/>
        </p:nvSpPr>
        <p:spPr bwMode="auto">
          <a:xfrm>
            <a:off x="2501900" y="2497137"/>
            <a:ext cx="455613" cy="531813"/>
          </a:xfrm>
          <a:custGeom>
            <a:avLst/>
            <a:gdLst>
              <a:gd name="T0" fmla="*/ 0 w 287"/>
              <a:gd name="T1" fmla="*/ 335 h 335"/>
              <a:gd name="T2" fmla="*/ 48 w 287"/>
              <a:gd name="T3" fmla="*/ 335 h 335"/>
              <a:gd name="T4" fmla="*/ 48 w 287"/>
              <a:gd name="T5" fmla="*/ 0 h 335"/>
              <a:gd name="T6" fmla="*/ 191 w 287"/>
              <a:gd name="T7" fmla="*/ 0 h 335"/>
              <a:gd name="T8" fmla="*/ 191 w 287"/>
              <a:gd name="T9" fmla="*/ 335 h 335"/>
              <a:gd name="T10" fmla="*/ 287 w 287"/>
              <a:gd name="T11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7" h="335">
                <a:moveTo>
                  <a:pt x="0" y="335"/>
                </a:moveTo>
                <a:lnTo>
                  <a:pt x="48" y="335"/>
                </a:lnTo>
                <a:lnTo>
                  <a:pt x="48" y="0"/>
                </a:lnTo>
                <a:lnTo>
                  <a:pt x="191" y="0"/>
                </a:lnTo>
                <a:lnTo>
                  <a:pt x="191" y="335"/>
                </a:lnTo>
                <a:lnTo>
                  <a:pt x="287" y="3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309" name="Freeform 53"/>
          <p:cNvSpPr>
            <a:spLocks/>
          </p:cNvSpPr>
          <p:nvPr/>
        </p:nvSpPr>
        <p:spPr bwMode="auto">
          <a:xfrm>
            <a:off x="2892425" y="2497137"/>
            <a:ext cx="455613" cy="531813"/>
          </a:xfrm>
          <a:custGeom>
            <a:avLst/>
            <a:gdLst>
              <a:gd name="T0" fmla="*/ 0 w 287"/>
              <a:gd name="T1" fmla="*/ 335 h 335"/>
              <a:gd name="T2" fmla="*/ 48 w 287"/>
              <a:gd name="T3" fmla="*/ 335 h 335"/>
              <a:gd name="T4" fmla="*/ 48 w 287"/>
              <a:gd name="T5" fmla="*/ 0 h 335"/>
              <a:gd name="T6" fmla="*/ 191 w 287"/>
              <a:gd name="T7" fmla="*/ 0 h 335"/>
              <a:gd name="T8" fmla="*/ 191 w 287"/>
              <a:gd name="T9" fmla="*/ 335 h 335"/>
              <a:gd name="T10" fmla="*/ 287 w 287"/>
              <a:gd name="T11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7" h="335">
                <a:moveTo>
                  <a:pt x="0" y="335"/>
                </a:moveTo>
                <a:lnTo>
                  <a:pt x="48" y="335"/>
                </a:lnTo>
                <a:lnTo>
                  <a:pt x="48" y="0"/>
                </a:lnTo>
                <a:lnTo>
                  <a:pt x="191" y="0"/>
                </a:lnTo>
                <a:lnTo>
                  <a:pt x="191" y="335"/>
                </a:lnTo>
                <a:lnTo>
                  <a:pt x="287" y="3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310" name="Freeform 54"/>
          <p:cNvSpPr>
            <a:spLocks/>
          </p:cNvSpPr>
          <p:nvPr/>
        </p:nvSpPr>
        <p:spPr bwMode="auto">
          <a:xfrm>
            <a:off x="3305175" y="2497137"/>
            <a:ext cx="455613" cy="531813"/>
          </a:xfrm>
          <a:custGeom>
            <a:avLst/>
            <a:gdLst>
              <a:gd name="T0" fmla="*/ 0 w 287"/>
              <a:gd name="T1" fmla="*/ 335 h 335"/>
              <a:gd name="T2" fmla="*/ 48 w 287"/>
              <a:gd name="T3" fmla="*/ 335 h 335"/>
              <a:gd name="T4" fmla="*/ 48 w 287"/>
              <a:gd name="T5" fmla="*/ 0 h 335"/>
              <a:gd name="T6" fmla="*/ 191 w 287"/>
              <a:gd name="T7" fmla="*/ 0 h 335"/>
              <a:gd name="T8" fmla="*/ 191 w 287"/>
              <a:gd name="T9" fmla="*/ 335 h 335"/>
              <a:gd name="T10" fmla="*/ 287 w 287"/>
              <a:gd name="T11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7" h="335">
                <a:moveTo>
                  <a:pt x="0" y="335"/>
                </a:moveTo>
                <a:lnTo>
                  <a:pt x="48" y="335"/>
                </a:lnTo>
                <a:lnTo>
                  <a:pt x="48" y="0"/>
                </a:lnTo>
                <a:lnTo>
                  <a:pt x="191" y="0"/>
                </a:lnTo>
                <a:lnTo>
                  <a:pt x="191" y="335"/>
                </a:lnTo>
                <a:lnTo>
                  <a:pt x="287" y="3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311" name="Freeform 55"/>
          <p:cNvSpPr>
            <a:spLocks/>
          </p:cNvSpPr>
          <p:nvPr/>
        </p:nvSpPr>
        <p:spPr bwMode="auto">
          <a:xfrm>
            <a:off x="3759200" y="2497137"/>
            <a:ext cx="455613" cy="531813"/>
          </a:xfrm>
          <a:custGeom>
            <a:avLst/>
            <a:gdLst>
              <a:gd name="T0" fmla="*/ 0 w 287"/>
              <a:gd name="T1" fmla="*/ 335 h 335"/>
              <a:gd name="T2" fmla="*/ 48 w 287"/>
              <a:gd name="T3" fmla="*/ 335 h 335"/>
              <a:gd name="T4" fmla="*/ 48 w 287"/>
              <a:gd name="T5" fmla="*/ 0 h 335"/>
              <a:gd name="T6" fmla="*/ 191 w 287"/>
              <a:gd name="T7" fmla="*/ 0 h 335"/>
              <a:gd name="T8" fmla="*/ 191 w 287"/>
              <a:gd name="T9" fmla="*/ 335 h 335"/>
              <a:gd name="T10" fmla="*/ 287 w 287"/>
              <a:gd name="T11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7" h="335">
                <a:moveTo>
                  <a:pt x="0" y="335"/>
                </a:moveTo>
                <a:lnTo>
                  <a:pt x="48" y="335"/>
                </a:lnTo>
                <a:lnTo>
                  <a:pt x="48" y="0"/>
                </a:lnTo>
                <a:lnTo>
                  <a:pt x="191" y="0"/>
                </a:lnTo>
                <a:lnTo>
                  <a:pt x="191" y="335"/>
                </a:lnTo>
                <a:lnTo>
                  <a:pt x="287" y="3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312" name="Freeform 56"/>
          <p:cNvSpPr>
            <a:spLocks/>
          </p:cNvSpPr>
          <p:nvPr/>
        </p:nvSpPr>
        <p:spPr bwMode="auto">
          <a:xfrm>
            <a:off x="4138613" y="2497137"/>
            <a:ext cx="455612" cy="531813"/>
          </a:xfrm>
          <a:custGeom>
            <a:avLst/>
            <a:gdLst>
              <a:gd name="T0" fmla="*/ 0 w 287"/>
              <a:gd name="T1" fmla="*/ 335 h 335"/>
              <a:gd name="T2" fmla="*/ 48 w 287"/>
              <a:gd name="T3" fmla="*/ 335 h 335"/>
              <a:gd name="T4" fmla="*/ 48 w 287"/>
              <a:gd name="T5" fmla="*/ 0 h 335"/>
              <a:gd name="T6" fmla="*/ 191 w 287"/>
              <a:gd name="T7" fmla="*/ 0 h 335"/>
              <a:gd name="T8" fmla="*/ 191 w 287"/>
              <a:gd name="T9" fmla="*/ 335 h 335"/>
              <a:gd name="T10" fmla="*/ 287 w 287"/>
              <a:gd name="T11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7" h="335">
                <a:moveTo>
                  <a:pt x="0" y="335"/>
                </a:moveTo>
                <a:lnTo>
                  <a:pt x="48" y="335"/>
                </a:lnTo>
                <a:lnTo>
                  <a:pt x="48" y="0"/>
                </a:lnTo>
                <a:lnTo>
                  <a:pt x="191" y="0"/>
                </a:lnTo>
                <a:lnTo>
                  <a:pt x="191" y="335"/>
                </a:lnTo>
                <a:lnTo>
                  <a:pt x="287" y="3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313" name="Freeform 57"/>
          <p:cNvSpPr>
            <a:spLocks/>
          </p:cNvSpPr>
          <p:nvPr/>
        </p:nvSpPr>
        <p:spPr bwMode="auto">
          <a:xfrm>
            <a:off x="4551363" y="2497137"/>
            <a:ext cx="455612" cy="531813"/>
          </a:xfrm>
          <a:custGeom>
            <a:avLst/>
            <a:gdLst>
              <a:gd name="T0" fmla="*/ 0 w 287"/>
              <a:gd name="T1" fmla="*/ 335 h 335"/>
              <a:gd name="T2" fmla="*/ 48 w 287"/>
              <a:gd name="T3" fmla="*/ 335 h 335"/>
              <a:gd name="T4" fmla="*/ 48 w 287"/>
              <a:gd name="T5" fmla="*/ 0 h 335"/>
              <a:gd name="T6" fmla="*/ 191 w 287"/>
              <a:gd name="T7" fmla="*/ 0 h 335"/>
              <a:gd name="T8" fmla="*/ 191 w 287"/>
              <a:gd name="T9" fmla="*/ 335 h 335"/>
              <a:gd name="T10" fmla="*/ 287 w 287"/>
              <a:gd name="T11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7" h="335">
                <a:moveTo>
                  <a:pt x="0" y="335"/>
                </a:moveTo>
                <a:lnTo>
                  <a:pt x="48" y="335"/>
                </a:lnTo>
                <a:lnTo>
                  <a:pt x="48" y="0"/>
                </a:lnTo>
                <a:lnTo>
                  <a:pt x="191" y="0"/>
                </a:lnTo>
                <a:lnTo>
                  <a:pt x="191" y="335"/>
                </a:lnTo>
                <a:lnTo>
                  <a:pt x="287" y="3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314" name="Freeform 58"/>
          <p:cNvSpPr>
            <a:spLocks/>
          </p:cNvSpPr>
          <p:nvPr/>
        </p:nvSpPr>
        <p:spPr bwMode="auto">
          <a:xfrm>
            <a:off x="4930775" y="2497137"/>
            <a:ext cx="455613" cy="531813"/>
          </a:xfrm>
          <a:custGeom>
            <a:avLst/>
            <a:gdLst>
              <a:gd name="T0" fmla="*/ 0 w 287"/>
              <a:gd name="T1" fmla="*/ 335 h 335"/>
              <a:gd name="T2" fmla="*/ 48 w 287"/>
              <a:gd name="T3" fmla="*/ 335 h 335"/>
              <a:gd name="T4" fmla="*/ 48 w 287"/>
              <a:gd name="T5" fmla="*/ 0 h 335"/>
              <a:gd name="T6" fmla="*/ 191 w 287"/>
              <a:gd name="T7" fmla="*/ 0 h 335"/>
              <a:gd name="T8" fmla="*/ 191 w 287"/>
              <a:gd name="T9" fmla="*/ 335 h 335"/>
              <a:gd name="T10" fmla="*/ 287 w 287"/>
              <a:gd name="T11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7" h="335">
                <a:moveTo>
                  <a:pt x="0" y="335"/>
                </a:moveTo>
                <a:lnTo>
                  <a:pt x="48" y="335"/>
                </a:lnTo>
                <a:lnTo>
                  <a:pt x="48" y="0"/>
                </a:lnTo>
                <a:lnTo>
                  <a:pt x="191" y="0"/>
                </a:lnTo>
                <a:lnTo>
                  <a:pt x="191" y="335"/>
                </a:lnTo>
                <a:lnTo>
                  <a:pt x="287" y="3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315" name="Freeform 59"/>
          <p:cNvSpPr>
            <a:spLocks/>
          </p:cNvSpPr>
          <p:nvPr/>
        </p:nvSpPr>
        <p:spPr bwMode="auto">
          <a:xfrm>
            <a:off x="5332413" y="2497137"/>
            <a:ext cx="455612" cy="531813"/>
          </a:xfrm>
          <a:custGeom>
            <a:avLst/>
            <a:gdLst>
              <a:gd name="T0" fmla="*/ 0 w 287"/>
              <a:gd name="T1" fmla="*/ 335 h 335"/>
              <a:gd name="T2" fmla="*/ 48 w 287"/>
              <a:gd name="T3" fmla="*/ 335 h 335"/>
              <a:gd name="T4" fmla="*/ 48 w 287"/>
              <a:gd name="T5" fmla="*/ 0 h 335"/>
              <a:gd name="T6" fmla="*/ 191 w 287"/>
              <a:gd name="T7" fmla="*/ 0 h 335"/>
              <a:gd name="T8" fmla="*/ 191 w 287"/>
              <a:gd name="T9" fmla="*/ 335 h 335"/>
              <a:gd name="T10" fmla="*/ 287 w 287"/>
              <a:gd name="T11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7" h="335">
                <a:moveTo>
                  <a:pt x="0" y="335"/>
                </a:moveTo>
                <a:lnTo>
                  <a:pt x="48" y="335"/>
                </a:lnTo>
                <a:lnTo>
                  <a:pt x="48" y="0"/>
                </a:lnTo>
                <a:lnTo>
                  <a:pt x="191" y="0"/>
                </a:lnTo>
                <a:lnTo>
                  <a:pt x="191" y="335"/>
                </a:lnTo>
                <a:lnTo>
                  <a:pt x="287" y="3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Elastic transformations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5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insert and retime bubbles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2625725" y="2805113"/>
            <a:ext cx="0" cy="774700"/>
          </a:xfrm>
          <a:prstGeom prst="line">
            <a:avLst/>
          </a:prstGeom>
          <a:noFill/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2589212" y="2722563"/>
            <a:ext cx="74613" cy="109537"/>
          </a:xfrm>
          <a:custGeom>
            <a:avLst/>
            <a:gdLst>
              <a:gd name="T0" fmla="*/ 0 w 279"/>
              <a:gd name="T1" fmla="*/ 419 h 419"/>
              <a:gd name="T2" fmla="*/ 140 w 279"/>
              <a:gd name="T3" fmla="*/ 0 h 419"/>
              <a:gd name="T4" fmla="*/ 279 w 279"/>
              <a:gd name="T5" fmla="*/ 419 h 419"/>
              <a:gd name="T6" fmla="*/ 0 w 279"/>
              <a:gd name="T7" fmla="*/ 419 h 419"/>
              <a:gd name="T8" fmla="*/ 0 60000 65536"/>
              <a:gd name="T9" fmla="*/ 0 60000 65536"/>
              <a:gd name="T10" fmla="*/ 0 60000 65536"/>
              <a:gd name="T11" fmla="*/ 0 60000 65536"/>
              <a:gd name="T12" fmla="*/ 0 w 279"/>
              <a:gd name="T13" fmla="*/ 0 h 419"/>
              <a:gd name="T14" fmla="*/ 279 w 279"/>
              <a:gd name="T15" fmla="*/ 419 h 41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9" h="419">
                <a:moveTo>
                  <a:pt x="0" y="419"/>
                </a:moveTo>
                <a:lnTo>
                  <a:pt x="140" y="0"/>
                </a:lnTo>
                <a:lnTo>
                  <a:pt x="279" y="419"/>
                </a:lnTo>
                <a:lnTo>
                  <a:pt x="0" y="419"/>
                </a:lnTo>
                <a:close/>
              </a:path>
            </a:pathLst>
          </a:custGeom>
          <a:solidFill>
            <a:srgbClr val="0000FF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615112" y="2693988"/>
            <a:ext cx="0" cy="774700"/>
          </a:xfrm>
          <a:prstGeom prst="line">
            <a:avLst/>
          </a:prstGeom>
          <a:noFill/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6578600" y="3441700"/>
            <a:ext cx="73025" cy="111125"/>
          </a:xfrm>
          <a:custGeom>
            <a:avLst/>
            <a:gdLst>
              <a:gd name="T0" fmla="*/ 279 w 279"/>
              <a:gd name="T1" fmla="*/ 0 h 419"/>
              <a:gd name="T2" fmla="*/ 140 w 279"/>
              <a:gd name="T3" fmla="*/ 419 h 419"/>
              <a:gd name="T4" fmla="*/ 0 w 279"/>
              <a:gd name="T5" fmla="*/ 0 h 419"/>
              <a:gd name="T6" fmla="*/ 279 w 279"/>
              <a:gd name="T7" fmla="*/ 0 h 419"/>
              <a:gd name="T8" fmla="*/ 0 60000 65536"/>
              <a:gd name="T9" fmla="*/ 0 60000 65536"/>
              <a:gd name="T10" fmla="*/ 0 60000 65536"/>
              <a:gd name="T11" fmla="*/ 0 60000 65536"/>
              <a:gd name="T12" fmla="*/ 0 w 279"/>
              <a:gd name="T13" fmla="*/ 0 h 419"/>
              <a:gd name="T14" fmla="*/ 279 w 279"/>
              <a:gd name="T15" fmla="*/ 419 h 41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9" h="419">
                <a:moveTo>
                  <a:pt x="279" y="0"/>
                </a:moveTo>
                <a:lnTo>
                  <a:pt x="140" y="419"/>
                </a:lnTo>
                <a:lnTo>
                  <a:pt x="0" y="0"/>
                </a:lnTo>
                <a:lnTo>
                  <a:pt x="279" y="0"/>
                </a:lnTo>
                <a:close/>
              </a:path>
            </a:pathLst>
          </a:custGeom>
          <a:solidFill>
            <a:srgbClr val="0000FF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6386512" y="914400"/>
            <a:ext cx="457200" cy="457200"/>
          </a:xfrm>
          <a:prstGeom prst="ellipse">
            <a:avLst/>
          </a:prstGeom>
          <a:solidFill>
            <a:srgbClr val="FFFFFF"/>
          </a:solidFill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2397125" y="914400"/>
            <a:ext cx="457200" cy="457200"/>
          </a:xfrm>
          <a:prstGeom prst="ellipse">
            <a:avLst/>
          </a:prstGeom>
          <a:solidFill>
            <a:srgbClr val="FFFFFF"/>
          </a:solidFill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3727450" y="3571875"/>
            <a:ext cx="457200" cy="458788"/>
          </a:xfrm>
          <a:prstGeom prst="ellipse">
            <a:avLst/>
          </a:prstGeom>
          <a:solidFill>
            <a:srgbClr val="FFFFFF"/>
          </a:solidFill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5056187" y="3571875"/>
            <a:ext cx="458788" cy="458788"/>
          </a:xfrm>
          <a:prstGeom prst="ellipse">
            <a:avLst/>
          </a:prstGeom>
          <a:solidFill>
            <a:srgbClr val="FFFFFF"/>
          </a:solidFill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6386512" y="3571875"/>
            <a:ext cx="457200" cy="458788"/>
          </a:xfrm>
          <a:prstGeom prst="ellipse">
            <a:avLst/>
          </a:prstGeom>
          <a:solidFill>
            <a:srgbClr val="FFFFFF"/>
          </a:solidFill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4783137" y="2490788"/>
            <a:ext cx="1444625" cy="1587"/>
          </a:xfrm>
          <a:prstGeom prst="line">
            <a:avLst/>
          </a:prstGeom>
          <a:noFill/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6191250" y="2454275"/>
            <a:ext cx="147637" cy="73025"/>
          </a:xfrm>
          <a:custGeom>
            <a:avLst/>
            <a:gdLst>
              <a:gd name="T0" fmla="*/ 0 w 558"/>
              <a:gd name="T1" fmla="*/ 0 h 279"/>
              <a:gd name="T2" fmla="*/ 558 w 558"/>
              <a:gd name="T3" fmla="*/ 139 h 279"/>
              <a:gd name="T4" fmla="*/ 0 w 558"/>
              <a:gd name="T5" fmla="*/ 279 h 279"/>
              <a:gd name="T6" fmla="*/ 0 w 558"/>
              <a:gd name="T7" fmla="*/ 0 h 279"/>
              <a:gd name="T8" fmla="*/ 0 60000 65536"/>
              <a:gd name="T9" fmla="*/ 0 60000 65536"/>
              <a:gd name="T10" fmla="*/ 0 60000 65536"/>
              <a:gd name="T11" fmla="*/ 0 60000 65536"/>
              <a:gd name="T12" fmla="*/ 0 w 558"/>
              <a:gd name="T13" fmla="*/ 0 h 279"/>
              <a:gd name="T14" fmla="*/ 558 w 558"/>
              <a:gd name="T15" fmla="*/ 279 h 2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8" h="279">
                <a:moveTo>
                  <a:pt x="0" y="0"/>
                </a:moveTo>
                <a:lnTo>
                  <a:pt x="558" y="139"/>
                </a:lnTo>
                <a:lnTo>
                  <a:pt x="0" y="279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2846387" y="2490788"/>
            <a:ext cx="1404938" cy="1587"/>
          </a:xfrm>
          <a:prstGeom prst="line">
            <a:avLst/>
          </a:prstGeom>
          <a:noFill/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4214812" y="2454275"/>
            <a:ext cx="147638" cy="73025"/>
          </a:xfrm>
          <a:custGeom>
            <a:avLst/>
            <a:gdLst>
              <a:gd name="T0" fmla="*/ 0 w 558"/>
              <a:gd name="T1" fmla="*/ 0 h 279"/>
              <a:gd name="T2" fmla="*/ 558 w 558"/>
              <a:gd name="T3" fmla="*/ 139 h 279"/>
              <a:gd name="T4" fmla="*/ 0 w 558"/>
              <a:gd name="T5" fmla="*/ 279 h 279"/>
              <a:gd name="T6" fmla="*/ 0 w 558"/>
              <a:gd name="T7" fmla="*/ 0 h 279"/>
              <a:gd name="T8" fmla="*/ 0 60000 65536"/>
              <a:gd name="T9" fmla="*/ 0 60000 65536"/>
              <a:gd name="T10" fmla="*/ 0 60000 65536"/>
              <a:gd name="T11" fmla="*/ 0 60000 65536"/>
              <a:gd name="T12" fmla="*/ 0 w 558"/>
              <a:gd name="T13" fmla="*/ 0 h 279"/>
              <a:gd name="T14" fmla="*/ 558 w 558"/>
              <a:gd name="T15" fmla="*/ 279 h 2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8" h="279">
                <a:moveTo>
                  <a:pt x="0" y="0"/>
                </a:moveTo>
                <a:lnTo>
                  <a:pt x="558" y="139"/>
                </a:lnTo>
                <a:lnTo>
                  <a:pt x="0" y="279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2959100" y="3802063"/>
            <a:ext cx="774700" cy="1587"/>
          </a:xfrm>
          <a:prstGeom prst="line">
            <a:avLst/>
          </a:prstGeom>
          <a:noFill/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2876550" y="3763963"/>
            <a:ext cx="111125" cy="74612"/>
          </a:xfrm>
          <a:custGeom>
            <a:avLst/>
            <a:gdLst>
              <a:gd name="T0" fmla="*/ 419 w 419"/>
              <a:gd name="T1" fmla="*/ 279 h 279"/>
              <a:gd name="T2" fmla="*/ 0 w 419"/>
              <a:gd name="T3" fmla="*/ 140 h 279"/>
              <a:gd name="T4" fmla="*/ 419 w 419"/>
              <a:gd name="T5" fmla="*/ 0 h 279"/>
              <a:gd name="T6" fmla="*/ 419 w 419"/>
              <a:gd name="T7" fmla="*/ 279 h 279"/>
              <a:gd name="T8" fmla="*/ 0 60000 65536"/>
              <a:gd name="T9" fmla="*/ 0 60000 65536"/>
              <a:gd name="T10" fmla="*/ 0 60000 65536"/>
              <a:gd name="T11" fmla="*/ 0 60000 65536"/>
              <a:gd name="T12" fmla="*/ 0 w 419"/>
              <a:gd name="T13" fmla="*/ 0 h 279"/>
              <a:gd name="T14" fmla="*/ 419 w 419"/>
              <a:gd name="T15" fmla="*/ 279 h 2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9" h="279">
                <a:moveTo>
                  <a:pt x="419" y="279"/>
                </a:moveTo>
                <a:lnTo>
                  <a:pt x="0" y="140"/>
                </a:lnTo>
                <a:lnTo>
                  <a:pt x="419" y="0"/>
                </a:lnTo>
                <a:lnTo>
                  <a:pt x="419" y="279"/>
                </a:lnTo>
                <a:close/>
              </a:path>
            </a:pathLst>
          </a:custGeom>
          <a:solidFill>
            <a:srgbClr val="0000FF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H="1">
            <a:off x="4287837" y="3802063"/>
            <a:ext cx="776288" cy="1587"/>
          </a:xfrm>
          <a:prstGeom prst="line">
            <a:avLst/>
          </a:prstGeom>
          <a:noFill/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4205287" y="3763963"/>
            <a:ext cx="111125" cy="74612"/>
          </a:xfrm>
          <a:custGeom>
            <a:avLst/>
            <a:gdLst>
              <a:gd name="T0" fmla="*/ 418 w 418"/>
              <a:gd name="T1" fmla="*/ 279 h 279"/>
              <a:gd name="T2" fmla="*/ 0 w 418"/>
              <a:gd name="T3" fmla="*/ 140 h 279"/>
              <a:gd name="T4" fmla="*/ 418 w 418"/>
              <a:gd name="T5" fmla="*/ 0 h 279"/>
              <a:gd name="T6" fmla="*/ 418 w 418"/>
              <a:gd name="T7" fmla="*/ 279 h 279"/>
              <a:gd name="T8" fmla="*/ 0 60000 65536"/>
              <a:gd name="T9" fmla="*/ 0 60000 65536"/>
              <a:gd name="T10" fmla="*/ 0 60000 65536"/>
              <a:gd name="T11" fmla="*/ 0 60000 65536"/>
              <a:gd name="T12" fmla="*/ 0 w 418"/>
              <a:gd name="T13" fmla="*/ 0 h 279"/>
              <a:gd name="T14" fmla="*/ 418 w 418"/>
              <a:gd name="T15" fmla="*/ 279 h 2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8" h="279">
                <a:moveTo>
                  <a:pt x="418" y="279"/>
                </a:moveTo>
                <a:lnTo>
                  <a:pt x="0" y="140"/>
                </a:lnTo>
                <a:lnTo>
                  <a:pt x="418" y="0"/>
                </a:lnTo>
                <a:lnTo>
                  <a:pt x="418" y="279"/>
                </a:lnTo>
                <a:close/>
              </a:path>
            </a:pathLst>
          </a:custGeom>
          <a:solidFill>
            <a:srgbClr val="0000FF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>
            <a:off x="5618162" y="3802063"/>
            <a:ext cx="774700" cy="1587"/>
          </a:xfrm>
          <a:prstGeom prst="line">
            <a:avLst/>
          </a:prstGeom>
          <a:noFill/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Freeform 25"/>
          <p:cNvSpPr>
            <a:spLocks/>
          </p:cNvSpPr>
          <p:nvPr/>
        </p:nvSpPr>
        <p:spPr bwMode="auto">
          <a:xfrm>
            <a:off x="5535612" y="3763963"/>
            <a:ext cx="111125" cy="74612"/>
          </a:xfrm>
          <a:custGeom>
            <a:avLst/>
            <a:gdLst>
              <a:gd name="T0" fmla="*/ 420 w 420"/>
              <a:gd name="T1" fmla="*/ 279 h 279"/>
              <a:gd name="T2" fmla="*/ 0 w 420"/>
              <a:gd name="T3" fmla="*/ 140 h 279"/>
              <a:gd name="T4" fmla="*/ 420 w 420"/>
              <a:gd name="T5" fmla="*/ 0 h 279"/>
              <a:gd name="T6" fmla="*/ 420 w 420"/>
              <a:gd name="T7" fmla="*/ 279 h 279"/>
              <a:gd name="T8" fmla="*/ 0 60000 65536"/>
              <a:gd name="T9" fmla="*/ 0 60000 65536"/>
              <a:gd name="T10" fmla="*/ 0 60000 65536"/>
              <a:gd name="T11" fmla="*/ 0 60000 65536"/>
              <a:gd name="T12" fmla="*/ 0 w 420"/>
              <a:gd name="T13" fmla="*/ 0 h 279"/>
              <a:gd name="T14" fmla="*/ 420 w 420"/>
              <a:gd name="T15" fmla="*/ 279 h 2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0" h="279">
                <a:moveTo>
                  <a:pt x="420" y="279"/>
                </a:moveTo>
                <a:lnTo>
                  <a:pt x="0" y="140"/>
                </a:lnTo>
                <a:lnTo>
                  <a:pt x="420" y="0"/>
                </a:lnTo>
                <a:lnTo>
                  <a:pt x="420" y="279"/>
                </a:lnTo>
                <a:close/>
              </a:path>
            </a:pathLst>
          </a:custGeom>
          <a:solidFill>
            <a:srgbClr val="0000FF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3908425" y="3667125"/>
            <a:ext cx="1397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GB" sz="2200">
                <a:solidFill>
                  <a:srgbClr val="000000"/>
                </a:solidFill>
                <a:latin typeface="Times New Roman" pitchFamily="18" charset="0"/>
              </a:rPr>
              <a:t>9</a:t>
            </a:r>
            <a:endParaRPr lang="en-GB" sz="1800">
              <a:latin typeface="Garamond" pitchFamily="18" charset="0"/>
            </a:endParaRPr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2397125" y="3571875"/>
            <a:ext cx="457200" cy="458788"/>
          </a:xfrm>
          <a:prstGeom prst="ellipse">
            <a:avLst/>
          </a:prstGeom>
          <a:solidFill>
            <a:srgbClr val="FFFFFF"/>
          </a:solidFill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5213350" y="3667125"/>
            <a:ext cx="1397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GB" sz="2200">
                <a:solidFill>
                  <a:srgbClr val="000000"/>
                </a:solidFill>
                <a:latin typeface="Times New Roman" pitchFamily="18" charset="0"/>
              </a:rPr>
              <a:t>8</a:t>
            </a:r>
            <a:endParaRPr lang="en-GB" sz="1800">
              <a:latin typeface="Garamond" pitchFamily="18" charset="0"/>
            </a:endParaRPr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6569075" y="3667125"/>
            <a:ext cx="1397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GB" sz="2200">
                <a:solidFill>
                  <a:srgbClr val="000000"/>
                </a:solidFill>
                <a:latin typeface="Times New Roman" pitchFamily="18" charset="0"/>
              </a:rPr>
              <a:t>6</a:t>
            </a:r>
            <a:endParaRPr lang="en-GB" sz="1800">
              <a:latin typeface="Garamond" pitchFamily="18" charset="0"/>
            </a:endParaRPr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 flipV="1">
            <a:off x="6615112" y="1474788"/>
            <a:ext cx="0" cy="776287"/>
          </a:xfrm>
          <a:prstGeom prst="line">
            <a:avLst/>
          </a:prstGeom>
          <a:noFill/>
          <a:ln w="36576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31"/>
          <p:cNvSpPr>
            <a:spLocks/>
          </p:cNvSpPr>
          <p:nvPr/>
        </p:nvSpPr>
        <p:spPr bwMode="auto">
          <a:xfrm>
            <a:off x="6578600" y="1393825"/>
            <a:ext cx="73025" cy="109538"/>
          </a:xfrm>
          <a:custGeom>
            <a:avLst/>
            <a:gdLst>
              <a:gd name="T0" fmla="*/ 0 w 279"/>
              <a:gd name="T1" fmla="*/ 418 h 418"/>
              <a:gd name="T2" fmla="*/ 140 w 279"/>
              <a:gd name="T3" fmla="*/ 0 h 418"/>
              <a:gd name="T4" fmla="*/ 279 w 279"/>
              <a:gd name="T5" fmla="*/ 418 h 418"/>
              <a:gd name="T6" fmla="*/ 0 w 279"/>
              <a:gd name="T7" fmla="*/ 418 h 418"/>
              <a:gd name="T8" fmla="*/ 0 60000 65536"/>
              <a:gd name="T9" fmla="*/ 0 60000 65536"/>
              <a:gd name="T10" fmla="*/ 0 60000 65536"/>
              <a:gd name="T11" fmla="*/ 0 60000 65536"/>
              <a:gd name="T12" fmla="*/ 0 w 279"/>
              <a:gd name="T13" fmla="*/ 0 h 418"/>
              <a:gd name="T14" fmla="*/ 279 w 279"/>
              <a:gd name="T15" fmla="*/ 418 h 4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9" h="418">
                <a:moveTo>
                  <a:pt x="0" y="418"/>
                </a:moveTo>
                <a:lnTo>
                  <a:pt x="140" y="0"/>
                </a:lnTo>
                <a:lnTo>
                  <a:pt x="279" y="418"/>
                </a:lnTo>
                <a:lnTo>
                  <a:pt x="0" y="418"/>
                </a:lnTo>
                <a:close/>
              </a:path>
            </a:pathLst>
          </a:custGeom>
          <a:solidFill>
            <a:srgbClr val="0000FF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32" name="Rectangle 33"/>
          <p:cNvSpPr>
            <a:spLocks noChangeArrowheads="1"/>
          </p:cNvSpPr>
          <p:nvPr/>
        </p:nvSpPr>
        <p:spPr bwMode="auto">
          <a:xfrm>
            <a:off x="2554287" y="1009650"/>
            <a:ext cx="1397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GB" sz="220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GB" sz="1800">
              <a:latin typeface="Garamond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4352925" y="2243138"/>
            <a:ext cx="458787" cy="457200"/>
          </a:xfrm>
          <a:prstGeom prst="ellipse">
            <a:avLst/>
          </a:prstGeom>
          <a:solidFill>
            <a:srgbClr val="FFFFFF"/>
          </a:solidFill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6543675" y="1020763"/>
            <a:ext cx="139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GB" sz="220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GB" sz="1800">
              <a:latin typeface="Garamond" pitchFamily="18" charset="0"/>
            </a:endParaRPr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>
            <a:off x="2625725" y="1365250"/>
            <a:ext cx="0" cy="774700"/>
          </a:xfrm>
          <a:prstGeom prst="line">
            <a:avLst/>
          </a:prstGeom>
          <a:noFill/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36"/>
          <p:cNvSpPr>
            <a:spLocks/>
          </p:cNvSpPr>
          <p:nvPr/>
        </p:nvSpPr>
        <p:spPr bwMode="auto">
          <a:xfrm>
            <a:off x="2589212" y="2112963"/>
            <a:ext cx="74613" cy="111125"/>
          </a:xfrm>
          <a:custGeom>
            <a:avLst/>
            <a:gdLst>
              <a:gd name="T0" fmla="*/ 279 w 279"/>
              <a:gd name="T1" fmla="*/ 0 h 419"/>
              <a:gd name="T2" fmla="*/ 140 w 279"/>
              <a:gd name="T3" fmla="*/ 419 h 419"/>
              <a:gd name="T4" fmla="*/ 0 w 279"/>
              <a:gd name="T5" fmla="*/ 0 h 419"/>
              <a:gd name="T6" fmla="*/ 279 w 279"/>
              <a:gd name="T7" fmla="*/ 0 h 419"/>
              <a:gd name="T8" fmla="*/ 0 60000 65536"/>
              <a:gd name="T9" fmla="*/ 0 60000 65536"/>
              <a:gd name="T10" fmla="*/ 0 60000 65536"/>
              <a:gd name="T11" fmla="*/ 0 60000 65536"/>
              <a:gd name="T12" fmla="*/ 0 w 279"/>
              <a:gd name="T13" fmla="*/ 0 h 419"/>
              <a:gd name="T14" fmla="*/ 279 w 279"/>
              <a:gd name="T15" fmla="*/ 419 h 41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9" h="419">
                <a:moveTo>
                  <a:pt x="279" y="0"/>
                </a:moveTo>
                <a:lnTo>
                  <a:pt x="140" y="419"/>
                </a:lnTo>
                <a:lnTo>
                  <a:pt x="0" y="0"/>
                </a:lnTo>
                <a:lnTo>
                  <a:pt x="279" y="0"/>
                </a:lnTo>
                <a:close/>
              </a:path>
            </a:pathLst>
          </a:custGeom>
          <a:solidFill>
            <a:srgbClr val="0000FF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37" name="Oval 37"/>
          <p:cNvSpPr>
            <a:spLocks noChangeArrowheads="1"/>
          </p:cNvSpPr>
          <p:nvPr/>
        </p:nvSpPr>
        <p:spPr bwMode="auto">
          <a:xfrm>
            <a:off x="6373812" y="2243138"/>
            <a:ext cx="457200" cy="457200"/>
          </a:xfrm>
          <a:prstGeom prst="ellipse">
            <a:avLst/>
          </a:prstGeom>
          <a:solidFill>
            <a:srgbClr val="FFFFFF"/>
          </a:solidFill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38" name="Rectangle 38"/>
          <p:cNvSpPr>
            <a:spLocks noChangeArrowheads="1"/>
          </p:cNvSpPr>
          <p:nvPr/>
        </p:nvSpPr>
        <p:spPr bwMode="auto">
          <a:xfrm>
            <a:off x="4589462" y="3559175"/>
            <a:ext cx="192088" cy="508000"/>
          </a:xfrm>
          <a:prstGeom prst="rect">
            <a:avLst/>
          </a:prstGeom>
          <a:solidFill>
            <a:srgbClr val="FFFFFF"/>
          </a:solidFill>
          <a:ln w="36513">
            <a:solidFill>
              <a:srgbClr val="BF6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39" name="Rectangle 39"/>
          <p:cNvSpPr>
            <a:spLocks noChangeArrowheads="1"/>
          </p:cNvSpPr>
          <p:nvPr/>
        </p:nvSpPr>
        <p:spPr bwMode="auto">
          <a:xfrm>
            <a:off x="3222625" y="3549650"/>
            <a:ext cx="193675" cy="509588"/>
          </a:xfrm>
          <a:prstGeom prst="rect">
            <a:avLst/>
          </a:prstGeom>
          <a:solidFill>
            <a:srgbClr val="FFFFFF"/>
          </a:solidFill>
          <a:ln w="36513">
            <a:solidFill>
              <a:srgbClr val="BF6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 flipH="1">
            <a:off x="2959100" y="1143000"/>
            <a:ext cx="3433762" cy="1588"/>
          </a:xfrm>
          <a:prstGeom prst="line">
            <a:avLst/>
          </a:prstGeom>
          <a:noFill/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Freeform 41"/>
          <p:cNvSpPr>
            <a:spLocks/>
          </p:cNvSpPr>
          <p:nvPr/>
        </p:nvSpPr>
        <p:spPr bwMode="auto">
          <a:xfrm>
            <a:off x="2876550" y="1106488"/>
            <a:ext cx="111125" cy="73025"/>
          </a:xfrm>
          <a:custGeom>
            <a:avLst/>
            <a:gdLst>
              <a:gd name="T0" fmla="*/ 419 w 419"/>
              <a:gd name="T1" fmla="*/ 279 h 279"/>
              <a:gd name="T2" fmla="*/ 0 w 419"/>
              <a:gd name="T3" fmla="*/ 139 h 279"/>
              <a:gd name="T4" fmla="*/ 419 w 419"/>
              <a:gd name="T5" fmla="*/ 0 h 279"/>
              <a:gd name="T6" fmla="*/ 419 w 419"/>
              <a:gd name="T7" fmla="*/ 279 h 279"/>
              <a:gd name="T8" fmla="*/ 0 60000 65536"/>
              <a:gd name="T9" fmla="*/ 0 60000 65536"/>
              <a:gd name="T10" fmla="*/ 0 60000 65536"/>
              <a:gd name="T11" fmla="*/ 0 60000 65536"/>
              <a:gd name="T12" fmla="*/ 0 w 419"/>
              <a:gd name="T13" fmla="*/ 0 h 279"/>
              <a:gd name="T14" fmla="*/ 419 w 419"/>
              <a:gd name="T15" fmla="*/ 279 h 2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9" h="279">
                <a:moveTo>
                  <a:pt x="419" y="279"/>
                </a:moveTo>
                <a:lnTo>
                  <a:pt x="0" y="139"/>
                </a:lnTo>
                <a:lnTo>
                  <a:pt x="419" y="0"/>
                </a:lnTo>
                <a:lnTo>
                  <a:pt x="419" y="279"/>
                </a:lnTo>
                <a:close/>
              </a:path>
            </a:pathLst>
          </a:custGeom>
          <a:solidFill>
            <a:srgbClr val="0000FF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42" name="Oval 42"/>
          <p:cNvSpPr>
            <a:spLocks noChangeArrowheads="1"/>
          </p:cNvSpPr>
          <p:nvPr/>
        </p:nvSpPr>
        <p:spPr bwMode="auto">
          <a:xfrm>
            <a:off x="2384425" y="2255838"/>
            <a:ext cx="457200" cy="458787"/>
          </a:xfrm>
          <a:prstGeom prst="ellipse">
            <a:avLst/>
          </a:prstGeom>
          <a:solidFill>
            <a:srgbClr val="FFFFFF"/>
          </a:solidFill>
          <a:ln w="36513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43" name="Oval 43"/>
          <p:cNvSpPr>
            <a:spLocks noChangeArrowheads="1"/>
          </p:cNvSpPr>
          <p:nvPr/>
        </p:nvSpPr>
        <p:spPr bwMode="auto">
          <a:xfrm>
            <a:off x="4603750" y="3713163"/>
            <a:ext cx="155575" cy="15398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sp>
        <p:nvSpPr>
          <p:cNvPr id="44" name="Rectangle 44"/>
          <p:cNvSpPr>
            <a:spLocks noChangeArrowheads="1"/>
          </p:cNvSpPr>
          <p:nvPr/>
        </p:nvSpPr>
        <p:spPr bwMode="auto">
          <a:xfrm>
            <a:off x="4497387" y="2338388"/>
            <a:ext cx="139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GB" sz="220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GB" sz="1800">
              <a:latin typeface="Garamond" pitchFamily="18" charset="0"/>
            </a:endParaRPr>
          </a:p>
        </p:txBody>
      </p:sp>
      <p:sp>
        <p:nvSpPr>
          <p:cNvPr id="45" name="Rectangle 45"/>
          <p:cNvSpPr>
            <a:spLocks noChangeArrowheads="1"/>
          </p:cNvSpPr>
          <p:nvPr/>
        </p:nvSpPr>
        <p:spPr bwMode="auto">
          <a:xfrm>
            <a:off x="2557462" y="2366963"/>
            <a:ext cx="139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GB" sz="2200">
                <a:solidFill>
                  <a:srgbClr val="000000"/>
                </a:solidFill>
                <a:latin typeface="Times New Roman" pitchFamily="18" charset="0"/>
              </a:rPr>
              <a:t>9</a:t>
            </a:r>
            <a:endParaRPr lang="en-GB" sz="1800">
              <a:latin typeface="Garamond" pitchFamily="18" charset="0"/>
            </a:endParaRPr>
          </a:p>
        </p:txBody>
      </p:sp>
      <p:sp>
        <p:nvSpPr>
          <p:cNvPr id="46" name="Rectangle 46"/>
          <p:cNvSpPr>
            <a:spLocks noChangeArrowheads="1"/>
          </p:cNvSpPr>
          <p:nvPr/>
        </p:nvSpPr>
        <p:spPr bwMode="auto">
          <a:xfrm>
            <a:off x="2490787" y="3663950"/>
            <a:ext cx="2794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GB" sz="2200">
                <a:solidFill>
                  <a:srgbClr val="000000"/>
                </a:solidFill>
                <a:latin typeface="Times New Roman" pitchFamily="18" charset="0"/>
              </a:rPr>
              <a:t>10</a:t>
            </a:r>
            <a:endParaRPr lang="en-GB" sz="1800">
              <a:latin typeface="Garamond" pitchFamily="18" charset="0"/>
            </a:endParaRPr>
          </a:p>
        </p:txBody>
      </p:sp>
      <p:sp>
        <p:nvSpPr>
          <p:cNvPr id="47" name="Rectangle 47"/>
          <p:cNvSpPr>
            <a:spLocks noChangeArrowheads="1"/>
          </p:cNvSpPr>
          <p:nvPr/>
        </p:nvSpPr>
        <p:spPr bwMode="auto">
          <a:xfrm>
            <a:off x="6530975" y="2338388"/>
            <a:ext cx="139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GB" sz="220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GB" sz="1800">
              <a:latin typeface="Garamond" pitchFamily="18" charset="0"/>
            </a:endParaRPr>
          </a:p>
        </p:txBody>
      </p:sp>
      <p:grpSp>
        <p:nvGrpSpPr>
          <p:cNvPr id="48" name="Group 48"/>
          <p:cNvGrpSpPr>
            <a:grpSpLocks/>
          </p:cNvGrpSpPr>
          <p:nvPr/>
        </p:nvGrpSpPr>
        <p:grpSpPr bwMode="auto">
          <a:xfrm>
            <a:off x="3490912" y="2230438"/>
            <a:ext cx="193675" cy="508000"/>
            <a:chOff x="988" y="1733"/>
            <a:chExt cx="122" cy="320"/>
          </a:xfrm>
        </p:grpSpPr>
        <p:sp>
          <p:nvSpPr>
            <p:cNvPr id="49" name="Rectangle 49"/>
            <p:cNvSpPr>
              <a:spLocks noChangeArrowheads="1"/>
            </p:cNvSpPr>
            <p:nvPr/>
          </p:nvSpPr>
          <p:spPr bwMode="auto">
            <a:xfrm>
              <a:off x="988" y="1733"/>
              <a:ext cx="122" cy="320"/>
            </a:xfrm>
            <a:prstGeom prst="rect">
              <a:avLst/>
            </a:prstGeom>
            <a:solidFill>
              <a:srgbClr val="FFFFFF"/>
            </a:solidFill>
            <a:ln w="36513">
              <a:solidFill>
                <a:srgbClr val="BF6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hlink"/>
                </a:buClr>
                <a:buFont typeface="Wingdings" pitchFamily="2" charset="2"/>
                <a:buChar char="§"/>
              </a:pPr>
              <a:endParaRPr lang="en-US" sz="2000" u="sng">
                <a:latin typeface="Garamond" pitchFamily="18" charset="0"/>
              </a:endParaRPr>
            </a:p>
          </p:txBody>
        </p:sp>
        <p:sp>
          <p:nvSpPr>
            <p:cNvPr id="50" name="Oval 50"/>
            <p:cNvSpPr>
              <a:spLocks noChangeArrowheads="1"/>
            </p:cNvSpPr>
            <p:nvPr/>
          </p:nvSpPr>
          <p:spPr bwMode="auto">
            <a:xfrm>
              <a:off x="997" y="1847"/>
              <a:ext cx="98" cy="9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hlink"/>
                </a:buClr>
                <a:buFont typeface="Wingdings" pitchFamily="2" charset="2"/>
                <a:buChar char="§"/>
              </a:pPr>
              <a:endParaRPr lang="en-US" sz="2000" u="sng">
                <a:latin typeface="Garamond" pitchFamily="18" charset="0"/>
              </a:endParaRPr>
            </a:p>
          </p:txBody>
        </p:sp>
      </p:grpSp>
      <p:grpSp>
        <p:nvGrpSpPr>
          <p:cNvPr id="51" name="Group 51"/>
          <p:cNvGrpSpPr>
            <a:grpSpLocks/>
          </p:cNvGrpSpPr>
          <p:nvPr/>
        </p:nvGrpSpPr>
        <p:grpSpPr bwMode="auto">
          <a:xfrm>
            <a:off x="5503862" y="2220913"/>
            <a:ext cx="193675" cy="508000"/>
            <a:chOff x="2256" y="1727"/>
            <a:chExt cx="122" cy="320"/>
          </a:xfrm>
        </p:grpSpPr>
        <p:sp>
          <p:nvSpPr>
            <p:cNvPr id="52" name="Rectangle 52"/>
            <p:cNvSpPr>
              <a:spLocks noChangeArrowheads="1"/>
            </p:cNvSpPr>
            <p:nvPr/>
          </p:nvSpPr>
          <p:spPr bwMode="auto">
            <a:xfrm>
              <a:off x="2256" y="1727"/>
              <a:ext cx="122" cy="320"/>
            </a:xfrm>
            <a:prstGeom prst="rect">
              <a:avLst/>
            </a:prstGeom>
            <a:solidFill>
              <a:srgbClr val="FFFFFF"/>
            </a:solidFill>
            <a:ln w="36513">
              <a:solidFill>
                <a:srgbClr val="BF6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hlink"/>
                </a:buClr>
                <a:buFont typeface="Wingdings" pitchFamily="2" charset="2"/>
                <a:buChar char="§"/>
              </a:pPr>
              <a:endParaRPr lang="en-US" sz="2000" u="sng">
                <a:latin typeface="Garamond" pitchFamily="18" charset="0"/>
              </a:endParaRPr>
            </a:p>
          </p:txBody>
        </p:sp>
        <p:sp>
          <p:nvSpPr>
            <p:cNvPr id="53" name="Oval 53"/>
            <p:cNvSpPr>
              <a:spLocks noChangeArrowheads="1"/>
            </p:cNvSpPr>
            <p:nvPr/>
          </p:nvSpPr>
          <p:spPr bwMode="auto">
            <a:xfrm>
              <a:off x="2270" y="1841"/>
              <a:ext cx="98" cy="9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hlink"/>
                </a:buClr>
                <a:buFont typeface="Wingdings" pitchFamily="2" charset="2"/>
                <a:buChar char="§"/>
              </a:pPr>
              <a:endParaRPr lang="en-US" sz="2000" u="sng">
                <a:latin typeface="Garamond" pitchFamily="18" charset="0"/>
              </a:endParaRPr>
            </a:p>
          </p:txBody>
        </p:sp>
      </p:grpSp>
      <p:sp>
        <p:nvSpPr>
          <p:cNvPr id="54" name="Oval 54"/>
          <p:cNvSpPr>
            <a:spLocks noChangeArrowheads="1"/>
          </p:cNvSpPr>
          <p:nvPr/>
        </p:nvSpPr>
        <p:spPr bwMode="auto">
          <a:xfrm>
            <a:off x="3236912" y="3722688"/>
            <a:ext cx="155575" cy="15398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grpSp>
        <p:nvGrpSpPr>
          <p:cNvPr id="55" name="Group 67"/>
          <p:cNvGrpSpPr>
            <a:grpSpLocks/>
          </p:cNvGrpSpPr>
          <p:nvPr/>
        </p:nvGrpSpPr>
        <p:grpSpPr bwMode="auto">
          <a:xfrm>
            <a:off x="6350000" y="2047875"/>
            <a:ext cx="508000" cy="193675"/>
            <a:chOff x="2789" y="1618"/>
            <a:chExt cx="320" cy="122"/>
          </a:xfrm>
        </p:grpSpPr>
        <p:sp>
          <p:nvSpPr>
            <p:cNvPr id="56" name="Rectangle 68"/>
            <p:cNvSpPr>
              <a:spLocks noChangeArrowheads="1"/>
            </p:cNvSpPr>
            <p:nvPr/>
          </p:nvSpPr>
          <p:spPr bwMode="auto">
            <a:xfrm rot="5400000">
              <a:off x="2888" y="1519"/>
              <a:ext cx="122" cy="320"/>
            </a:xfrm>
            <a:prstGeom prst="rect">
              <a:avLst/>
            </a:prstGeom>
            <a:solidFill>
              <a:srgbClr val="FFFFFF"/>
            </a:solidFill>
            <a:ln w="36513">
              <a:solidFill>
                <a:srgbClr val="BF6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hlink"/>
                </a:buClr>
                <a:buFont typeface="Wingdings" pitchFamily="2" charset="2"/>
                <a:buChar char="§"/>
              </a:pPr>
              <a:endParaRPr lang="en-US" sz="2000" u="sng">
                <a:latin typeface="Garamond" pitchFamily="18" charset="0"/>
              </a:endParaRPr>
            </a:p>
          </p:txBody>
        </p:sp>
        <p:sp>
          <p:nvSpPr>
            <p:cNvPr id="57" name="Oval 69"/>
            <p:cNvSpPr>
              <a:spLocks noChangeArrowheads="1"/>
            </p:cNvSpPr>
            <p:nvPr/>
          </p:nvSpPr>
          <p:spPr bwMode="auto">
            <a:xfrm rot="5400000">
              <a:off x="2902" y="1633"/>
              <a:ext cx="98" cy="9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hlink"/>
                </a:buClr>
                <a:buFont typeface="Wingdings" pitchFamily="2" charset="2"/>
                <a:buChar char="§"/>
              </a:pPr>
              <a:endParaRPr lang="en-US" sz="2000" u="sng">
                <a:latin typeface="Garamond" pitchFamily="18" charset="0"/>
              </a:endParaRPr>
            </a:p>
          </p:txBody>
        </p:sp>
      </p:grpSp>
      <p:grpSp>
        <p:nvGrpSpPr>
          <p:cNvPr id="58" name="Group 72"/>
          <p:cNvGrpSpPr>
            <a:grpSpLocks/>
          </p:cNvGrpSpPr>
          <p:nvPr/>
        </p:nvGrpSpPr>
        <p:grpSpPr bwMode="auto">
          <a:xfrm>
            <a:off x="2387600" y="2759075"/>
            <a:ext cx="508000" cy="193675"/>
            <a:chOff x="293" y="2058"/>
            <a:chExt cx="320" cy="122"/>
          </a:xfrm>
        </p:grpSpPr>
        <p:sp>
          <p:nvSpPr>
            <p:cNvPr id="59" name="Rectangle 73"/>
            <p:cNvSpPr>
              <a:spLocks noChangeArrowheads="1"/>
            </p:cNvSpPr>
            <p:nvPr/>
          </p:nvSpPr>
          <p:spPr bwMode="auto">
            <a:xfrm rot="5400000">
              <a:off x="392" y="1959"/>
              <a:ext cx="122" cy="320"/>
            </a:xfrm>
            <a:prstGeom prst="rect">
              <a:avLst/>
            </a:prstGeom>
            <a:solidFill>
              <a:srgbClr val="FFFFFF"/>
            </a:solidFill>
            <a:ln w="36513">
              <a:solidFill>
                <a:srgbClr val="BF6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hlink"/>
                </a:buClr>
                <a:buFont typeface="Wingdings" pitchFamily="2" charset="2"/>
                <a:buChar char="§"/>
              </a:pPr>
              <a:endParaRPr lang="en-US" sz="2000" u="sng">
                <a:latin typeface="Garamond" pitchFamily="18" charset="0"/>
              </a:endParaRPr>
            </a:p>
          </p:txBody>
        </p:sp>
        <p:sp>
          <p:nvSpPr>
            <p:cNvPr id="60" name="Oval 74"/>
            <p:cNvSpPr>
              <a:spLocks noChangeArrowheads="1"/>
            </p:cNvSpPr>
            <p:nvPr/>
          </p:nvSpPr>
          <p:spPr bwMode="auto">
            <a:xfrm rot="5400000">
              <a:off x="390" y="2065"/>
              <a:ext cx="98" cy="9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hlink"/>
                </a:buClr>
                <a:buFont typeface="Wingdings" pitchFamily="2" charset="2"/>
                <a:buChar char="§"/>
              </a:pPr>
              <a:endParaRPr lang="en-US" sz="2000" u="sng">
                <a:latin typeface="Garamond" pitchFamily="18" charset="0"/>
              </a:endParaRPr>
            </a:p>
          </p:txBody>
        </p:sp>
      </p:grpSp>
      <p:grpSp>
        <p:nvGrpSpPr>
          <p:cNvPr id="61" name="Group 75"/>
          <p:cNvGrpSpPr>
            <a:grpSpLocks/>
          </p:cNvGrpSpPr>
          <p:nvPr/>
        </p:nvGrpSpPr>
        <p:grpSpPr bwMode="auto">
          <a:xfrm>
            <a:off x="2374900" y="2047875"/>
            <a:ext cx="508000" cy="193675"/>
            <a:chOff x="285" y="1618"/>
            <a:chExt cx="320" cy="122"/>
          </a:xfrm>
        </p:grpSpPr>
        <p:sp>
          <p:nvSpPr>
            <p:cNvPr id="62" name="Rectangle 76"/>
            <p:cNvSpPr>
              <a:spLocks noChangeArrowheads="1"/>
            </p:cNvSpPr>
            <p:nvPr/>
          </p:nvSpPr>
          <p:spPr bwMode="auto">
            <a:xfrm rot="5400000">
              <a:off x="384" y="1519"/>
              <a:ext cx="122" cy="320"/>
            </a:xfrm>
            <a:prstGeom prst="rect">
              <a:avLst/>
            </a:prstGeom>
            <a:solidFill>
              <a:srgbClr val="FFFFFF"/>
            </a:solidFill>
            <a:ln w="36513">
              <a:solidFill>
                <a:srgbClr val="BF6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hlink"/>
                </a:buClr>
                <a:buFont typeface="Wingdings" pitchFamily="2" charset="2"/>
                <a:buChar char="§"/>
              </a:pPr>
              <a:endParaRPr lang="en-US" sz="2000" u="sng">
                <a:latin typeface="Garamond" pitchFamily="18" charset="0"/>
              </a:endParaRPr>
            </a:p>
          </p:txBody>
        </p:sp>
        <p:sp>
          <p:nvSpPr>
            <p:cNvPr id="63" name="Oval 77"/>
            <p:cNvSpPr>
              <a:spLocks noChangeArrowheads="1"/>
            </p:cNvSpPr>
            <p:nvPr/>
          </p:nvSpPr>
          <p:spPr bwMode="auto">
            <a:xfrm rot="5400000">
              <a:off x="398" y="1633"/>
              <a:ext cx="98" cy="9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hlink"/>
                </a:buClr>
                <a:buFont typeface="Wingdings" pitchFamily="2" charset="2"/>
                <a:buChar char="§"/>
              </a:pPr>
              <a:endParaRPr lang="en-US" sz="2000" u="sng">
                <a:latin typeface="Garamond" pitchFamily="18" charset="0"/>
              </a:endParaRPr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935662" y="3559175"/>
            <a:ext cx="192088" cy="508000"/>
          </a:xfrm>
          <a:prstGeom prst="rect">
            <a:avLst/>
          </a:prstGeom>
          <a:solidFill>
            <a:srgbClr val="FFFFFF"/>
          </a:solidFill>
          <a:ln w="36513">
            <a:solidFill>
              <a:srgbClr val="BF6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Char char="§"/>
            </a:pPr>
            <a:endParaRPr lang="en-US" sz="2000" u="sng">
              <a:latin typeface="Garamond" pitchFamily="18" charset="0"/>
            </a:endParaRPr>
          </a:p>
        </p:txBody>
      </p:sp>
      <p:grpSp>
        <p:nvGrpSpPr>
          <p:cNvPr id="65" name="Group 82"/>
          <p:cNvGrpSpPr>
            <a:grpSpLocks/>
          </p:cNvGrpSpPr>
          <p:nvPr/>
        </p:nvGrpSpPr>
        <p:grpSpPr bwMode="auto">
          <a:xfrm>
            <a:off x="6350000" y="2733675"/>
            <a:ext cx="508000" cy="193675"/>
            <a:chOff x="2789" y="1618"/>
            <a:chExt cx="320" cy="122"/>
          </a:xfrm>
        </p:grpSpPr>
        <p:sp>
          <p:nvSpPr>
            <p:cNvPr id="66" name="Rectangle 83"/>
            <p:cNvSpPr>
              <a:spLocks noChangeArrowheads="1"/>
            </p:cNvSpPr>
            <p:nvPr/>
          </p:nvSpPr>
          <p:spPr bwMode="auto">
            <a:xfrm rot="5400000">
              <a:off x="2888" y="1519"/>
              <a:ext cx="122" cy="320"/>
            </a:xfrm>
            <a:prstGeom prst="rect">
              <a:avLst/>
            </a:prstGeom>
            <a:solidFill>
              <a:srgbClr val="FFFFFF"/>
            </a:solidFill>
            <a:ln w="36513">
              <a:solidFill>
                <a:srgbClr val="BF6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hlink"/>
                </a:buClr>
                <a:buFont typeface="Wingdings" pitchFamily="2" charset="2"/>
                <a:buChar char="§"/>
              </a:pPr>
              <a:endParaRPr lang="en-US" sz="2000" u="sng">
                <a:latin typeface="Garamond" pitchFamily="18" charset="0"/>
              </a:endParaRPr>
            </a:p>
          </p:txBody>
        </p:sp>
        <p:sp>
          <p:nvSpPr>
            <p:cNvPr id="67" name="Oval 84"/>
            <p:cNvSpPr>
              <a:spLocks noChangeArrowheads="1"/>
            </p:cNvSpPr>
            <p:nvPr/>
          </p:nvSpPr>
          <p:spPr bwMode="auto">
            <a:xfrm rot="5400000">
              <a:off x="2902" y="1633"/>
              <a:ext cx="98" cy="9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hlink"/>
                </a:buClr>
                <a:buFont typeface="Wingdings" pitchFamily="2" charset="2"/>
                <a:buChar char="§"/>
              </a:pPr>
              <a:endParaRPr lang="en-US" sz="2000" u="sng">
                <a:latin typeface="Garamond" pitchFamily="18" charset="0"/>
              </a:endParaRPr>
            </a:p>
          </p:txBody>
        </p:sp>
      </p:grpSp>
      <p:pic>
        <p:nvPicPr>
          <p:cNvPr id="68" name="Picture 100" descr="eli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2062" y="2711450"/>
            <a:ext cx="17272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Text Box 101"/>
          <p:cNvSpPr txBox="1">
            <a:spLocks noChangeArrowheads="1"/>
          </p:cNvSpPr>
          <p:nvPr/>
        </p:nvSpPr>
        <p:spPr bwMode="auto">
          <a:xfrm>
            <a:off x="3954462" y="2794000"/>
            <a:ext cx="1422400" cy="641350"/>
          </a:xfrm>
          <a:prstGeom prst="rect">
            <a:avLst/>
          </a:prstGeom>
          <a:noFill/>
          <a:ln w="26988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s-ES_tradnl" sz="1800">
                <a:latin typeface="Arial" charset="0"/>
              </a:rPr>
              <a:t>5 </a:t>
            </a:r>
            <a:r>
              <a:rPr lang="es-ES_tradnl" sz="1800" err="1">
                <a:latin typeface="Arial" charset="0"/>
              </a:rPr>
              <a:t>registers</a:t>
            </a:r>
            <a:r>
              <a:rPr lang="es-ES_tradnl" sz="1800">
                <a:latin typeface="Arial" charset="0"/>
              </a:rPr>
              <a:t>, 4 </a:t>
            </a:r>
            <a:r>
              <a:rPr lang="es-ES_tradnl" sz="1800" err="1">
                <a:latin typeface="Arial" charset="0"/>
              </a:rPr>
              <a:t>tokens</a:t>
            </a:r>
            <a:endParaRPr lang="ru-RU" sz="1800">
              <a:latin typeface="Arial" charset="0"/>
            </a:endParaRPr>
          </a:p>
        </p:txBody>
      </p:sp>
      <p:graphicFrame>
        <p:nvGraphicFramePr>
          <p:cNvPr id="70" name="Table 69"/>
          <p:cNvGraphicFramePr>
            <a:graphicFrameLocks noGrp="1"/>
          </p:cNvGraphicFramePr>
          <p:nvPr>
            <p:extLst/>
          </p:nvPr>
        </p:nvGraphicFramePr>
        <p:xfrm>
          <a:off x="1066800" y="4572000"/>
          <a:ext cx="7086599" cy="1889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43000"/>
                <a:gridCol w="1066800"/>
                <a:gridCol w="1524000"/>
                <a:gridCol w="1447800"/>
                <a:gridCol w="19049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Retiming</a:t>
                      </a:r>
                      <a:endParaRPr lang="en-US" sz="20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Bubbles</a:t>
                      </a:r>
                      <a:endParaRPr lang="en-US" sz="20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/>
                        <a:t>Cycle Period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/>
                        <a:t>Throughput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Effective Period</a:t>
                      </a:r>
                      <a:endParaRPr lang="en-US" sz="20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n-US" sz="2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21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21</a:t>
                      </a:r>
                      <a:endParaRPr lang="en-US" sz="24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 2"/>
                        </a:rPr>
                        <a:t></a:t>
                      </a:r>
                      <a:endParaRPr lang="en-US" sz="28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16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16</a:t>
                      </a:r>
                      <a:endParaRPr lang="en-US" sz="24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 2"/>
                        </a:rPr>
                        <a:t></a:t>
                      </a:r>
                      <a:endParaRPr lang="en-US" sz="2800" b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 2"/>
                        </a:rPr>
                        <a:t></a:t>
                      </a:r>
                      <a:endParaRPr lang="en-US" sz="2800" b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12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4/5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57663" y="1143000"/>
            <a:ext cx="38010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“</a:t>
            </a:r>
            <a:r>
              <a:rPr lang="en-GB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Bubble insertion + Retiming</a:t>
            </a:r>
            <a:r>
              <a:rPr lang="en-GB" dirty="0" smtClean="0"/>
              <a:t>”</a:t>
            </a:r>
            <a:br>
              <a:rPr lang="en-GB" dirty="0" smtClean="0"/>
            </a:br>
            <a:r>
              <a:rPr lang="en-GB" dirty="0" smtClean="0"/>
              <a:t>can</a:t>
            </a:r>
            <a:r>
              <a:rPr lang="en-GB" dirty="0"/>
              <a:t> </a:t>
            </a:r>
            <a:r>
              <a:rPr lang="en-GB" dirty="0" smtClean="0"/>
              <a:t>be solved optimally using MILP</a:t>
            </a:r>
            <a:br>
              <a:rPr lang="en-GB" dirty="0" smtClean="0"/>
            </a:br>
            <a:r>
              <a:rPr lang="en-GB" i="1" dirty="0" err="1" smtClean="0"/>
              <a:t>Bufistov</a:t>
            </a:r>
            <a:r>
              <a:rPr lang="en-GB" i="1" dirty="0" smtClean="0"/>
              <a:t> et al., 2007.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6568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0.09166 -3.7037E-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L 0.00139 -0.04815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4815 L 1.94444E-6 0 " pathEditMode="relative" rAng="0" ptsTypes="AA">
                                      <p:cBhvr>
                                        <p:cTn id="22" dur="500" spd="-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0.09305 0.0037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4.16667E-6 0.05185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59259E-6 L -0.00139 -0.05185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028 2.59259E-6 L -2.5E-6 2.59259E-6 " pathEditMode="relative" rAng="0" ptsTypes="AA">
                                      <p:cBhvr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9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6"/>
          <p:cNvSpPr>
            <a:spLocks/>
          </p:cNvSpPr>
          <p:nvPr/>
        </p:nvSpPr>
        <p:spPr bwMode="auto">
          <a:xfrm rot="-5400000">
            <a:off x="4478337" y="1266826"/>
            <a:ext cx="868363" cy="3414712"/>
          </a:xfrm>
          <a:custGeom>
            <a:avLst/>
            <a:gdLst>
              <a:gd name="T0" fmla="*/ 2147483647 w 478"/>
              <a:gd name="T1" fmla="*/ 2147483647 h 2151"/>
              <a:gd name="T2" fmla="*/ 2147483647 w 478"/>
              <a:gd name="T3" fmla="*/ 0 h 2151"/>
              <a:gd name="T4" fmla="*/ 0 w 478"/>
              <a:gd name="T5" fmla="*/ 0 h 2151"/>
              <a:gd name="T6" fmla="*/ 0 60000 65536"/>
              <a:gd name="T7" fmla="*/ 0 60000 65536"/>
              <a:gd name="T8" fmla="*/ 0 60000 65536"/>
              <a:gd name="T9" fmla="*/ 0 w 478"/>
              <a:gd name="T10" fmla="*/ 0 h 2151"/>
              <a:gd name="T11" fmla="*/ 478 w 478"/>
              <a:gd name="T12" fmla="*/ 2151 h 2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8" h="2151">
                <a:moveTo>
                  <a:pt x="478" y="2151"/>
                </a:moveTo>
                <a:lnTo>
                  <a:pt x="478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rot="10800000"/>
          <a:lstStyle/>
          <a:p>
            <a:pPr algn="ctr" eaLnBrk="0" hangingPunct="0"/>
            <a:endParaRPr lang="nl-NL"/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1914525" y="4278313"/>
            <a:ext cx="76200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PC+4</a:t>
            </a:r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6165850" y="2593975"/>
            <a:ext cx="1555750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Branch target</a:t>
            </a:r>
          </a:p>
          <a:p>
            <a:pPr algn="ctr" eaLnBrk="0" hangingPunct="0"/>
            <a:r>
              <a:rPr lang="en-US"/>
              <a:t>address</a:t>
            </a:r>
          </a:p>
        </p:txBody>
      </p:sp>
      <p:sp>
        <p:nvSpPr>
          <p:cNvPr id="7173" name="TextBox 12"/>
          <p:cNvSpPr txBox="1">
            <a:spLocks noChangeArrowheads="1"/>
          </p:cNvSpPr>
          <p:nvPr/>
        </p:nvSpPr>
        <p:spPr bwMode="auto">
          <a:xfrm>
            <a:off x="6032500" y="685800"/>
            <a:ext cx="46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1484385" y="5899150"/>
            <a:ext cx="617989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 </a:t>
            </a:r>
            <a:r>
              <a:rPr lang="en-GB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mux for next-PC </a:t>
            </a:r>
            <a:r>
              <a:rPr lang="en-GB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calculation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3205163" y="3387725"/>
            <a:ext cx="68421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>
            <a:off x="2219325" y="4752975"/>
            <a:ext cx="16700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4194175" y="4070350"/>
            <a:ext cx="685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8" name="Line 11"/>
          <p:cNvSpPr>
            <a:spLocks noChangeShapeType="1"/>
          </p:cNvSpPr>
          <p:nvPr/>
        </p:nvSpPr>
        <p:spPr bwMode="auto">
          <a:xfrm flipV="1">
            <a:off x="4059238" y="5038725"/>
            <a:ext cx="0" cy="4095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14"/>
          <p:cNvSpPr>
            <a:spLocks noChangeShapeType="1"/>
          </p:cNvSpPr>
          <p:nvPr/>
        </p:nvSpPr>
        <p:spPr bwMode="auto">
          <a:xfrm>
            <a:off x="4056063" y="5429250"/>
            <a:ext cx="24971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Text Box 10"/>
          <p:cNvSpPr txBox="1">
            <a:spLocks noChangeArrowheads="1"/>
          </p:cNvSpPr>
          <p:nvPr/>
        </p:nvSpPr>
        <p:spPr bwMode="auto">
          <a:xfrm>
            <a:off x="6454343" y="4918075"/>
            <a:ext cx="877163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dirty="0" smtClean="0"/>
              <a:t>Jump?</a:t>
            </a:r>
            <a:endParaRPr lang="en-US" dirty="0"/>
          </a:p>
        </p:txBody>
      </p:sp>
      <p:sp>
        <p:nvSpPr>
          <p:cNvPr id="50192" name="Oval 16"/>
          <p:cNvSpPr>
            <a:spLocks noChangeArrowheads="1"/>
          </p:cNvSpPr>
          <p:nvPr/>
        </p:nvSpPr>
        <p:spPr bwMode="auto">
          <a:xfrm>
            <a:off x="6619875" y="5319713"/>
            <a:ext cx="215900" cy="215900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27000"/>
              </a:lnSpc>
              <a:buClr>
                <a:srgbClr val="FFFFFF"/>
              </a:buClr>
              <a:buSzPct val="100000"/>
              <a:buFont typeface="Arial" charset="0"/>
              <a:buNone/>
            </a:pPr>
            <a:endParaRPr lang="es-ES" sz="2000" b="1">
              <a:solidFill>
                <a:schemeClr val="bg1"/>
              </a:solidFill>
            </a:endParaRPr>
          </a:p>
        </p:txBody>
      </p:sp>
      <p:sp>
        <p:nvSpPr>
          <p:cNvPr id="50193" name="Oval 17"/>
          <p:cNvSpPr>
            <a:spLocks noChangeArrowheads="1"/>
          </p:cNvSpPr>
          <p:nvPr/>
        </p:nvSpPr>
        <p:spPr bwMode="auto">
          <a:xfrm>
            <a:off x="6664325" y="2413000"/>
            <a:ext cx="215900" cy="215900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27000"/>
              </a:lnSpc>
              <a:buClr>
                <a:srgbClr val="FFFFFF"/>
              </a:buClr>
              <a:buSzPct val="100000"/>
              <a:buFont typeface="Arial" charset="0"/>
              <a:buNone/>
            </a:pPr>
            <a:endParaRPr lang="es-ES" sz="2000" b="1">
              <a:solidFill>
                <a:schemeClr val="bg1"/>
              </a:solidFill>
            </a:endParaRPr>
          </a:p>
        </p:txBody>
      </p:sp>
      <p:sp>
        <p:nvSpPr>
          <p:cNvPr id="7183" name="Text Box 10"/>
          <p:cNvSpPr txBox="1">
            <a:spLocks noChangeArrowheads="1"/>
          </p:cNvSpPr>
          <p:nvPr/>
        </p:nvSpPr>
        <p:spPr bwMode="auto">
          <a:xfrm>
            <a:off x="381000" y="838200"/>
            <a:ext cx="8129588" cy="9461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800"/>
              <a:t> Only wait for required inputs</a:t>
            </a:r>
          </a:p>
          <a:p>
            <a:pPr eaLnBrk="0" hangingPunct="0">
              <a:buFont typeface="Arial" charset="0"/>
              <a:buChar char="•"/>
            </a:pPr>
            <a:r>
              <a:rPr lang="en-US" sz="2800"/>
              <a:t> Late arriving tokens are cancelled by anti-tokens</a:t>
            </a:r>
          </a:p>
        </p:txBody>
      </p:sp>
      <p:sp>
        <p:nvSpPr>
          <p:cNvPr id="1607691" name="Text Box 11"/>
          <p:cNvSpPr txBox="1">
            <a:spLocks noChangeArrowheads="1"/>
          </p:cNvSpPr>
          <p:nvPr/>
        </p:nvSpPr>
        <p:spPr bwMode="auto">
          <a:xfrm>
            <a:off x="4171950" y="4905375"/>
            <a:ext cx="110799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/>
              <a:t>No </a:t>
            </a:r>
            <a:r>
              <a:rPr lang="en-US" b="1" dirty="0" smtClean="0"/>
              <a:t>jump</a:t>
            </a:r>
            <a:endParaRPr lang="en-US" b="1" dirty="0"/>
          </a:p>
        </p:txBody>
      </p:sp>
      <p:sp>
        <p:nvSpPr>
          <p:cNvPr id="7186" name="Freeform 7"/>
          <p:cNvSpPr>
            <a:spLocks/>
          </p:cNvSpPr>
          <p:nvPr/>
        </p:nvSpPr>
        <p:spPr bwMode="auto">
          <a:xfrm>
            <a:off x="3889375" y="3038475"/>
            <a:ext cx="304800" cy="2070100"/>
          </a:xfrm>
          <a:custGeom>
            <a:avLst/>
            <a:gdLst>
              <a:gd name="T0" fmla="*/ 0 w 192"/>
              <a:gd name="T1" fmla="*/ 0 h 1304"/>
              <a:gd name="T2" fmla="*/ 2147483647 w 192"/>
              <a:gd name="T3" fmla="*/ 2147483647 h 1304"/>
              <a:gd name="T4" fmla="*/ 2147483647 w 192"/>
              <a:gd name="T5" fmla="*/ 2147483647 h 1304"/>
              <a:gd name="T6" fmla="*/ 0 w 192"/>
              <a:gd name="T7" fmla="*/ 2147483647 h 1304"/>
              <a:gd name="T8" fmla="*/ 0 w 192"/>
              <a:gd name="T9" fmla="*/ 2147483647 h 1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"/>
              <a:gd name="T16" fmla="*/ 0 h 1304"/>
              <a:gd name="T17" fmla="*/ 192 w 192"/>
              <a:gd name="T18" fmla="*/ 1304 h 13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" h="1304">
                <a:moveTo>
                  <a:pt x="0" y="0"/>
                </a:moveTo>
                <a:lnTo>
                  <a:pt x="192" y="104"/>
                </a:lnTo>
                <a:lnTo>
                  <a:pt x="192" y="1208"/>
                </a:lnTo>
                <a:lnTo>
                  <a:pt x="0" y="1304"/>
                </a:lnTo>
                <a:lnTo>
                  <a:pt x="0" y="8"/>
                </a:lnTo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3933825" y="3962400"/>
            <a:ext cx="215900" cy="215900"/>
            <a:chOff x="3934072" y="3962400"/>
            <a:chExt cx="215900" cy="215900"/>
          </a:xfrm>
        </p:grpSpPr>
        <p:sp>
          <p:nvSpPr>
            <p:cNvPr id="50197" name="Oval 21"/>
            <p:cNvSpPr>
              <a:spLocks noChangeArrowheads="1"/>
            </p:cNvSpPr>
            <p:nvPr/>
          </p:nvSpPr>
          <p:spPr bwMode="auto">
            <a:xfrm>
              <a:off x="3934072" y="3962400"/>
              <a:ext cx="215900" cy="215900"/>
            </a:xfrm>
            <a:prstGeom prst="ellipse">
              <a:avLst/>
            </a:prstGeom>
            <a:solidFill>
              <a:schemeClr val="tx1"/>
            </a:solidFill>
            <a:ln w="28575" algn="ctr">
              <a:solidFill>
                <a:srgbClr val="FF0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s-ES" sz="900" b="1">
                <a:solidFill>
                  <a:srgbClr val="000000"/>
                </a:solidFill>
              </a:endParaRPr>
            </a:p>
          </p:txBody>
        </p:sp>
        <p:cxnSp>
          <p:nvCxnSpPr>
            <p:cNvPr id="7190" name="Straight Connector 26"/>
            <p:cNvCxnSpPr>
              <a:cxnSpLocks noChangeShapeType="1"/>
            </p:cNvCxnSpPr>
            <p:nvPr/>
          </p:nvCxnSpPr>
          <p:spPr bwMode="auto">
            <a:xfrm>
              <a:off x="3968536" y="4076396"/>
              <a:ext cx="152400" cy="15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none" w="lg" len="med"/>
            </a:ln>
          </p:spPr>
        </p:cxnSp>
      </p:grpSp>
      <p:sp>
        <p:nvSpPr>
          <p:cNvPr id="50188" name="Oval 12"/>
          <p:cNvSpPr>
            <a:spLocks noChangeArrowheads="1"/>
          </p:cNvSpPr>
          <p:nvPr/>
        </p:nvSpPr>
        <p:spPr bwMode="auto">
          <a:xfrm>
            <a:off x="1992313" y="4645025"/>
            <a:ext cx="215900" cy="215900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27000"/>
              </a:lnSpc>
              <a:buClr>
                <a:srgbClr val="FFFFFF"/>
              </a:buClr>
              <a:buSzPct val="100000"/>
              <a:buFont typeface="Arial" charset="0"/>
              <a:buNone/>
            </a:pPr>
            <a:endParaRPr lang="es-ES" sz="2000" b="1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Early evaluation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62762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0.19566 2.9629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33333E-6 L -0.29166 -0.00209 L -0.29166 -0.05417 " pathEditMode="relative" rAng="0" ptsTypes="AAA">
                                      <p:cBhvr>
                                        <p:cTn id="8" dur="2000" fill="hold"/>
                                        <p:tgtEl>
                                          <p:spTgt spid="50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-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6076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66 -1.11111E-6 L 0.21372 0.00185 L 0.21372 -0.1 " pathEditMode="relative" ptsTypes="AAA">
                                      <p:cBhvr>
                                        <p:cTn id="21" dur="1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4.07407E-6 L -0.27587 0.00186 " pathEditMode="relative" rAng="0" ptsTypes="AA">
                                      <p:cBhvr>
                                        <p:cTn id="28" dur="5000" fill="hold"/>
                                        <p:tgtEl>
                                          <p:spTgt spid="50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371 -0.1 L 0.36996 -0.1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046 L 0.00087 -0.10065 L -0.08924 -0.10065 L -0.08924 -0.22397 L 0.02344 -0.22304 " pathEditMode="relative" ptsTypes="AAAAA">
                                      <p:cBhvr>
                                        <p:cTn id="3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2" grpId="0" animBg="1"/>
      <p:bldP spid="50192" grpId="1" animBg="1"/>
      <p:bldP spid="50193" grpId="0" animBg="1"/>
      <p:bldP spid="50193" grpId="1" animBg="1"/>
      <p:bldP spid="50193" grpId="2" animBg="1"/>
      <p:bldP spid="1607691" grpId="0"/>
      <p:bldP spid="1607691" grpId="1"/>
      <p:bldP spid="50188" grpId="0" animBg="1"/>
      <p:bldP spid="50188" grpId="1" animBg="1"/>
      <p:bldP spid="50188" grpId="2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How to implement anti-tokens ?</a:t>
            </a:r>
            <a:endParaRPr lang="en-US" smtClean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609850" y="1381125"/>
            <a:ext cx="3267075" cy="1685925"/>
          </a:xfrm>
          <a:prstGeom prst="rect">
            <a:avLst/>
          </a:prstGeom>
          <a:solidFill>
            <a:srgbClr val="33CC33"/>
          </a:solidFill>
          <a:ln w="38100" algn="ctr">
            <a:noFill/>
            <a:miter lim="800000"/>
            <a:headEnd/>
            <a:tailEnd type="none" w="lg" len="med"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619375" y="4105275"/>
            <a:ext cx="3267075" cy="1685925"/>
          </a:xfrm>
          <a:prstGeom prst="rect">
            <a:avLst/>
          </a:prstGeom>
          <a:solidFill>
            <a:srgbClr val="FF0000"/>
          </a:solidFill>
          <a:ln w="0" algn="ctr">
            <a:noFill/>
            <a:miter lim="800000"/>
            <a:headEnd/>
            <a:tailEnd type="none" w="lg" len="med"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652742" name="Text Box 6"/>
          <p:cNvSpPr txBox="1">
            <a:spLocks noChangeArrowheads="1"/>
          </p:cNvSpPr>
          <p:nvPr/>
        </p:nvSpPr>
        <p:spPr bwMode="auto">
          <a:xfrm>
            <a:off x="669925" y="1341438"/>
            <a:ext cx="1117600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Valid</a:t>
            </a:r>
            <a:r>
              <a:rPr lang="en-GB" sz="28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  <a:endParaRPr lang="en-US" sz="2800" baseline="30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1685925" y="1685925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876925" y="1685925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685925" y="5476875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876925" y="5476875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52747" name="Text Box 11"/>
          <p:cNvSpPr txBox="1">
            <a:spLocks noChangeArrowheads="1"/>
          </p:cNvSpPr>
          <p:nvPr/>
        </p:nvSpPr>
        <p:spPr bwMode="auto">
          <a:xfrm>
            <a:off x="6765925" y="1370013"/>
            <a:ext cx="1117600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Valid</a:t>
            </a:r>
            <a:r>
              <a:rPr lang="en-GB" sz="28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  <a:endParaRPr lang="en-US" sz="2800" baseline="30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685925" y="4467225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med"/>
            <a:tailEnd type="none" w="lg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5876925" y="4467225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med"/>
            <a:tailEnd type="none" w="lg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1685925" y="2752725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med"/>
            <a:tailEnd type="none" w="lg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5876925" y="2752725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med"/>
            <a:tailEnd type="none" w="lg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52752" name="Text Box 16"/>
          <p:cNvSpPr txBox="1">
            <a:spLocks noChangeArrowheads="1"/>
          </p:cNvSpPr>
          <p:nvPr/>
        </p:nvSpPr>
        <p:spPr bwMode="auto">
          <a:xfrm>
            <a:off x="615950" y="4132263"/>
            <a:ext cx="1111250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Valid</a:t>
            </a:r>
            <a:r>
              <a:rPr lang="en-US" sz="28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–</a:t>
            </a:r>
          </a:p>
        </p:txBody>
      </p:sp>
      <p:sp>
        <p:nvSpPr>
          <p:cNvPr id="1652753" name="Text Box 17"/>
          <p:cNvSpPr txBox="1">
            <a:spLocks noChangeArrowheads="1"/>
          </p:cNvSpPr>
          <p:nvPr/>
        </p:nvSpPr>
        <p:spPr bwMode="auto">
          <a:xfrm>
            <a:off x="669925" y="1341438"/>
            <a:ext cx="1117600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Valid</a:t>
            </a:r>
            <a:r>
              <a:rPr lang="en-GB" sz="28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  <a:endParaRPr lang="en-US" sz="2800" baseline="30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52754" name="Text Box 18"/>
          <p:cNvSpPr txBox="1">
            <a:spLocks noChangeArrowheads="1"/>
          </p:cNvSpPr>
          <p:nvPr/>
        </p:nvSpPr>
        <p:spPr bwMode="auto">
          <a:xfrm>
            <a:off x="700088" y="2408238"/>
            <a:ext cx="1057275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Stop</a:t>
            </a:r>
            <a:r>
              <a:rPr lang="en-GB" sz="28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  <a:endParaRPr lang="en-US" sz="2800" baseline="30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52755" name="Text Box 19"/>
          <p:cNvSpPr txBox="1">
            <a:spLocks noChangeArrowheads="1"/>
          </p:cNvSpPr>
          <p:nvPr/>
        </p:nvSpPr>
        <p:spPr bwMode="auto">
          <a:xfrm>
            <a:off x="6843713" y="2427288"/>
            <a:ext cx="1057275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Stop</a:t>
            </a:r>
            <a:r>
              <a:rPr lang="en-GB" sz="28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  <a:endParaRPr lang="en-US" sz="2800" baseline="30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52756" name="Text Box 20"/>
          <p:cNvSpPr txBox="1">
            <a:spLocks noChangeArrowheads="1"/>
          </p:cNvSpPr>
          <p:nvPr/>
        </p:nvSpPr>
        <p:spPr bwMode="auto">
          <a:xfrm>
            <a:off x="6778625" y="4122738"/>
            <a:ext cx="1111250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Valid</a:t>
            </a:r>
            <a:r>
              <a:rPr lang="en-US" sz="28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–</a:t>
            </a:r>
          </a:p>
        </p:txBody>
      </p:sp>
      <p:sp>
        <p:nvSpPr>
          <p:cNvPr id="1652758" name="Text Box 22"/>
          <p:cNvSpPr txBox="1">
            <a:spLocks noChangeArrowheads="1"/>
          </p:cNvSpPr>
          <p:nvPr/>
        </p:nvSpPr>
        <p:spPr bwMode="auto">
          <a:xfrm>
            <a:off x="6846888" y="5180013"/>
            <a:ext cx="1050925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Stop</a:t>
            </a:r>
            <a:r>
              <a:rPr lang="en-US" sz="28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–</a:t>
            </a:r>
          </a:p>
        </p:txBody>
      </p:sp>
      <p:sp>
        <p:nvSpPr>
          <p:cNvPr id="1652759" name="Text Box 23"/>
          <p:cNvSpPr txBox="1">
            <a:spLocks noChangeArrowheads="1"/>
          </p:cNvSpPr>
          <p:nvPr/>
        </p:nvSpPr>
        <p:spPr bwMode="auto">
          <a:xfrm>
            <a:off x="703263" y="5151438"/>
            <a:ext cx="1050925" cy="519112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Stop</a:t>
            </a:r>
            <a:r>
              <a:rPr lang="en-US" sz="28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–</a:t>
            </a:r>
          </a:p>
        </p:txBody>
      </p:sp>
      <p:sp>
        <p:nvSpPr>
          <p:cNvPr id="20503" name="Text Box 27"/>
          <p:cNvSpPr txBox="1">
            <a:spLocks noChangeArrowheads="1"/>
          </p:cNvSpPr>
          <p:nvPr/>
        </p:nvSpPr>
        <p:spPr bwMode="auto">
          <a:xfrm>
            <a:off x="3786188" y="1425575"/>
            <a:ext cx="896937" cy="155575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med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9600"/>
              <a:t>+</a:t>
            </a:r>
            <a:endParaRPr lang="en-US" sz="9600"/>
          </a:p>
        </p:txBody>
      </p:sp>
      <p:sp>
        <p:nvSpPr>
          <p:cNvPr id="20504" name="Text Box 28"/>
          <p:cNvSpPr txBox="1">
            <a:spLocks noChangeArrowheads="1"/>
          </p:cNvSpPr>
          <p:nvPr/>
        </p:nvSpPr>
        <p:spPr bwMode="auto">
          <a:xfrm>
            <a:off x="3884613" y="3871913"/>
            <a:ext cx="679450" cy="1874837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med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1700"/>
              <a:t>-</a:t>
            </a:r>
            <a:endParaRPr lang="en-US" sz="11700"/>
          </a:p>
        </p:txBody>
      </p:sp>
      <p:sp>
        <p:nvSpPr>
          <p:cNvPr id="20505" name="Line 29"/>
          <p:cNvSpPr>
            <a:spLocks noChangeShapeType="1"/>
          </p:cNvSpPr>
          <p:nvPr/>
        </p:nvSpPr>
        <p:spPr bwMode="auto">
          <a:xfrm flipV="1">
            <a:off x="4048125" y="3067050"/>
            <a:ext cx="0" cy="1038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6" name="Line 30"/>
          <p:cNvSpPr>
            <a:spLocks noChangeShapeType="1"/>
          </p:cNvSpPr>
          <p:nvPr/>
        </p:nvSpPr>
        <p:spPr bwMode="auto">
          <a:xfrm flipV="1">
            <a:off x="4429125" y="3067050"/>
            <a:ext cx="0" cy="1038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med"/>
            <a:tailEnd type="none" w="lg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0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Memory bypass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304800" y="1752600"/>
            <a:ext cx="2362200" cy="3372521"/>
            <a:chOff x="457200" y="1073304"/>
            <a:chExt cx="2362200" cy="3372521"/>
          </a:xfrm>
        </p:grpSpPr>
        <p:sp>
          <p:nvSpPr>
            <p:cNvPr id="7" name="Rectangle 6"/>
            <p:cNvSpPr/>
            <p:nvPr/>
          </p:nvSpPr>
          <p:spPr>
            <a:xfrm>
              <a:off x="1676400" y="1828800"/>
              <a:ext cx="1143000" cy="381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R0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676400" y="2209800"/>
              <a:ext cx="1143000" cy="381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R1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676400" y="2590800"/>
              <a:ext cx="1143000" cy="381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R2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76400" y="2971800"/>
              <a:ext cx="1143000" cy="381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R3</a:t>
              </a:r>
              <a:endParaRPr lang="en-US" dirty="0"/>
            </a:p>
          </p:txBody>
        </p:sp>
        <p:sp>
          <p:nvSpPr>
            <p:cNvPr id="12" name="Trapezoid 11"/>
            <p:cNvSpPr/>
            <p:nvPr/>
          </p:nvSpPr>
          <p:spPr>
            <a:xfrm flipV="1">
              <a:off x="1676400" y="3352800"/>
              <a:ext cx="1143000" cy="296863"/>
            </a:xfrm>
            <a:prstGeom prst="trapezoid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/>
            <p:cNvSpPr/>
            <p:nvPr/>
          </p:nvSpPr>
          <p:spPr>
            <a:xfrm rot="16200000">
              <a:off x="762000" y="2438400"/>
              <a:ext cx="1524000" cy="304800"/>
            </a:xfrm>
            <a:prstGeom prst="trapezoid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endCxn id="13" idx="0"/>
            </p:cNvCxnSpPr>
            <p:nvPr/>
          </p:nvCxnSpPr>
          <p:spPr>
            <a:xfrm>
              <a:off x="914400" y="2590800"/>
              <a:ext cx="4572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endCxn id="12" idx="1"/>
            </p:cNvCxnSpPr>
            <p:nvPr/>
          </p:nvCxnSpPr>
          <p:spPr>
            <a:xfrm>
              <a:off x="914400" y="3501231"/>
              <a:ext cx="799108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2" idx="0"/>
            </p:cNvCxnSpPr>
            <p:nvPr/>
          </p:nvCxnSpPr>
          <p:spPr>
            <a:xfrm>
              <a:off x="2247900" y="3649663"/>
              <a:ext cx="0" cy="43894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endCxn id="7" idx="0"/>
            </p:cNvCxnSpPr>
            <p:nvPr/>
          </p:nvCxnSpPr>
          <p:spPr>
            <a:xfrm>
              <a:off x="2247900" y="1447800"/>
              <a:ext cx="0" cy="3810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57200" y="2381190"/>
              <a:ext cx="5261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err="1" smtClean="0"/>
                <a:t>wa</a:t>
              </a:r>
              <a:endParaRPr lang="en-US" sz="20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6893" y="3252757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err="1"/>
                <a:t>r</a:t>
              </a:r>
              <a:r>
                <a:rPr lang="en-GB" sz="2000" b="1" dirty="0" err="1" smtClean="0"/>
                <a:t>a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977633" y="1073304"/>
              <a:ext cx="5405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err="1" smtClean="0"/>
                <a:t>wd</a:t>
              </a:r>
              <a:endParaRPr lang="en-US" sz="20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027326" y="4045715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err="1"/>
                <a:t>r</a:t>
              </a:r>
              <a:r>
                <a:rPr lang="en-GB" sz="2000" b="1" dirty="0" err="1" smtClean="0"/>
                <a:t>d</a:t>
              </a:r>
              <a:endParaRPr lang="en-US" sz="2000" b="1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495800" y="1103375"/>
            <a:ext cx="4098045" cy="4847253"/>
            <a:chOff x="4648200" y="1103375"/>
            <a:chExt cx="4098045" cy="4847253"/>
          </a:xfrm>
        </p:grpSpPr>
        <p:sp>
          <p:nvSpPr>
            <p:cNvPr id="32" name="Rectangle 31"/>
            <p:cNvSpPr/>
            <p:nvPr/>
          </p:nvSpPr>
          <p:spPr>
            <a:xfrm>
              <a:off x="6688845" y="2616993"/>
              <a:ext cx="1143000" cy="381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R0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688845" y="2997993"/>
              <a:ext cx="1143000" cy="381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R1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88845" y="3378993"/>
              <a:ext cx="1143000" cy="381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R2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688845" y="3759993"/>
              <a:ext cx="1143000" cy="381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R3</a:t>
              </a:r>
              <a:endParaRPr lang="en-US" dirty="0"/>
            </a:p>
          </p:txBody>
        </p:sp>
        <p:sp>
          <p:nvSpPr>
            <p:cNvPr id="36" name="Trapezoid 35"/>
            <p:cNvSpPr/>
            <p:nvPr/>
          </p:nvSpPr>
          <p:spPr>
            <a:xfrm flipV="1">
              <a:off x="6688845" y="4140993"/>
              <a:ext cx="1143000" cy="296863"/>
            </a:xfrm>
            <a:prstGeom prst="trapezoid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36"/>
            <p:cNvSpPr/>
            <p:nvPr/>
          </p:nvSpPr>
          <p:spPr>
            <a:xfrm rot="16200000">
              <a:off x="5774445" y="3226593"/>
              <a:ext cx="1524000" cy="304800"/>
            </a:xfrm>
            <a:prstGeom prst="trapezoid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>
              <a:endCxn id="37" idx="0"/>
            </p:cNvCxnSpPr>
            <p:nvPr/>
          </p:nvCxnSpPr>
          <p:spPr>
            <a:xfrm>
              <a:off x="5926845" y="3378993"/>
              <a:ext cx="4572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endCxn id="36" idx="1"/>
            </p:cNvCxnSpPr>
            <p:nvPr/>
          </p:nvCxnSpPr>
          <p:spPr>
            <a:xfrm>
              <a:off x="5174306" y="4289424"/>
              <a:ext cx="1551647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6" idx="0"/>
            </p:cNvCxnSpPr>
            <p:nvPr/>
          </p:nvCxnSpPr>
          <p:spPr>
            <a:xfrm>
              <a:off x="7260345" y="4437856"/>
              <a:ext cx="0" cy="43894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endCxn id="32" idx="0"/>
            </p:cNvCxnSpPr>
            <p:nvPr/>
          </p:nvCxnSpPr>
          <p:spPr>
            <a:xfrm>
              <a:off x="7260345" y="2235993"/>
              <a:ext cx="0" cy="3810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7233968" y="1473993"/>
              <a:ext cx="0" cy="3810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6963701" y="1103375"/>
              <a:ext cx="5405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err="1" smtClean="0"/>
                <a:t>wd</a:t>
              </a:r>
              <a:endParaRPr lang="en-US" sz="2000" b="1" dirty="0"/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6688845" y="1854993"/>
              <a:ext cx="1143000" cy="381000"/>
              <a:chOff x="6019800" y="1854993"/>
              <a:chExt cx="1143000" cy="38100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6019800" y="1854993"/>
                <a:ext cx="1143000" cy="381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491560" y="1963339"/>
                <a:ext cx="164307" cy="1643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 rot="5400000">
              <a:off x="5210974" y="3194170"/>
              <a:ext cx="1143000" cy="381000"/>
              <a:chOff x="6019800" y="1854993"/>
              <a:chExt cx="1143000" cy="381000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6019800" y="1854993"/>
                <a:ext cx="1143000" cy="381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6491560" y="1963339"/>
                <a:ext cx="164307" cy="1643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0" name="Straight Arrow Connector 49"/>
            <p:cNvCxnSpPr/>
            <p:nvPr/>
          </p:nvCxnSpPr>
          <p:spPr>
            <a:xfrm>
              <a:off x="5134774" y="3384670"/>
              <a:ext cx="4572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4648200" y="3167028"/>
              <a:ext cx="5261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err="1" smtClean="0"/>
                <a:t>wa</a:t>
              </a:r>
              <a:endParaRPr lang="en-US" sz="2000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763208" y="4083495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err="1"/>
                <a:t>r</a:t>
              </a:r>
              <a:r>
                <a:rPr lang="en-GB" sz="2000" b="1" dirty="0" err="1" smtClean="0"/>
                <a:t>a</a:t>
              </a:r>
              <a:endParaRPr lang="en-US" sz="2000" b="1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663135" y="4869720"/>
              <a:ext cx="579529" cy="3048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6111483" y="3349685"/>
              <a:ext cx="0" cy="152003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5782474" y="4283550"/>
              <a:ext cx="0" cy="58617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rapezoid 58"/>
            <p:cNvSpPr/>
            <p:nvPr/>
          </p:nvSpPr>
          <p:spPr>
            <a:xfrm flipV="1">
              <a:off x="6993645" y="4872655"/>
              <a:ext cx="1752600" cy="296863"/>
            </a:xfrm>
            <a:prstGeom prst="trapezoid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Elbow Connector 60"/>
            <p:cNvCxnSpPr/>
            <p:nvPr/>
          </p:nvCxnSpPr>
          <p:spPr>
            <a:xfrm rot="16200000" flipH="1">
              <a:off x="6603090" y="3038445"/>
              <a:ext cx="2495610" cy="1181100"/>
            </a:xfrm>
            <a:prstGeom prst="bentConnector3">
              <a:avLst>
                <a:gd name="adj1" fmla="val -2142"/>
              </a:avLst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4" idx="3"/>
              <a:endCxn id="59" idx="1"/>
            </p:cNvCxnSpPr>
            <p:nvPr/>
          </p:nvCxnSpPr>
          <p:spPr>
            <a:xfrm flipV="1">
              <a:off x="6242664" y="5021086"/>
              <a:ext cx="788089" cy="10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59" idx="0"/>
            </p:cNvCxnSpPr>
            <p:nvPr/>
          </p:nvCxnSpPr>
          <p:spPr>
            <a:xfrm>
              <a:off x="7869945" y="5169518"/>
              <a:ext cx="0" cy="42239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7649372" y="5550518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err="1"/>
                <a:t>r</a:t>
              </a:r>
              <a:r>
                <a:rPr lang="en-GB" sz="2000" b="1" dirty="0" err="1" smtClean="0"/>
                <a:t>d</a:t>
              </a:r>
              <a:endParaRPr lang="en-US" sz="2000" b="1" dirty="0"/>
            </a:p>
          </p:txBody>
        </p:sp>
      </p:grpSp>
      <p:sp>
        <p:nvSpPr>
          <p:cNvPr id="72" name="Right Arrow 71"/>
          <p:cNvSpPr/>
          <p:nvPr/>
        </p:nvSpPr>
        <p:spPr>
          <a:xfrm>
            <a:off x="3392332" y="3460596"/>
            <a:ext cx="685800" cy="381000"/>
          </a:xfrm>
          <a:prstGeom prst="rightArrow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6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Elastic pipelining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V="1">
            <a:off x="6409500" y="2615577"/>
            <a:ext cx="50006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594475" y="2144915"/>
            <a:ext cx="3898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rd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4826000" y="2603702"/>
            <a:ext cx="72231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922838" y="2108402"/>
            <a:ext cx="47961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b="0" err="1">
                <a:solidFill>
                  <a:srgbClr val="C00000"/>
                </a:solidFill>
                <a:ea typeface="PMingLiU" pitchFamily="18" charset="-120"/>
              </a:rPr>
              <a:t>wd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6046788" y="855865"/>
            <a:ext cx="3898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ra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rot="5400000" flipV="1">
            <a:off x="5826125" y="1646440"/>
            <a:ext cx="823913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ectangle 41"/>
          <p:cNvSpPr>
            <a:spLocks noChangeArrowheads="1"/>
          </p:cNvSpPr>
          <p:nvPr/>
        </p:nvSpPr>
        <p:spPr bwMode="auto">
          <a:xfrm rot="-5400000">
            <a:off x="5458619" y="2188571"/>
            <a:ext cx="1047750" cy="823912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endParaRPr lang="es-ES" b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4" name="Rectangle 45"/>
          <p:cNvSpPr>
            <a:spLocks noChangeArrowheads="1"/>
          </p:cNvSpPr>
          <p:nvPr/>
        </p:nvSpPr>
        <p:spPr bwMode="auto">
          <a:xfrm rot="-5400000">
            <a:off x="5469732" y="2517183"/>
            <a:ext cx="1046162" cy="161925"/>
          </a:xfrm>
          <a:prstGeom prst="rect">
            <a:avLst/>
          </a:prstGeom>
          <a:solidFill>
            <a:srgbClr val="FF0000"/>
          </a:solidFill>
          <a:ln w="38100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algn="ctr" defTabSz="914400"/>
            <a:endParaRPr lang="es-ES" b="0">
              <a:latin typeface="Arial Narrow" pitchFamily="34" charset="0"/>
            </a:endParaRPr>
          </a:p>
        </p:txBody>
      </p:sp>
      <p:sp>
        <p:nvSpPr>
          <p:cNvPr id="15" name="Oval 46"/>
          <p:cNvSpPr>
            <a:spLocks noChangeArrowheads="1"/>
          </p:cNvSpPr>
          <p:nvPr/>
        </p:nvSpPr>
        <p:spPr bwMode="auto">
          <a:xfrm>
            <a:off x="5932488" y="2538615"/>
            <a:ext cx="136525" cy="131762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endParaRPr lang="es-ES" sz="2300" b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 rot="16200000">
            <a:off x="5861425" y="2415067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chemeClr val="bg1"/>
                </a:solidFill>
                <a:latin typeface="Arial Narrow" pitchFamily="34" charset="0"/>
                <a:ea typeface="PMingLiU" pitchFamily="18" charset="-120"/>
              </a:rPr>
              <a:t>READ</a:t>
            </a:r>
            <a:endParaRPr lang="en-US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 rot="16200000">
            <a:off x="5357784" y="2416654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chemeClr val="bg1"/>
                </a:solidFill>
                <a:latin typeface="Arial Narrow" pitchFamily="34" charset="0"/>
                <a:ea typeface="PMingLiU" pitchFamily="18" charset="-120"/>
              </a:rPr>
              <a:t>WRITE</a:t>
            </a:r>
            <a:endParaRPr lang="en-US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8" name="Text Box 34"/>
          <p:cNvSpPr txBox="1">
            <a:spLocks noChangeArrowheads="1"/>
          </p:cNvSpPr>
          <p:nvPr/>
        </p:nvSpPr>
        <p:spPr bwMode="auto">
          <a:xfrm>
            <a:off x="5570538" y="855865"/>
            <a:ext cx="47961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wa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19" name="Line 35"/>
          <p:cNvSpPr>
            <a:spLocks noChangeShapeType="1"/>
          </p:cNvSpPr>
          <p:nvPr/>
        </p:nvSpPr>
        <p:spPr bwMode="auto">
          <a:xfrm rot="5400000" flipV="1">
            <a:off x="5349875" y="1646440"/>
            <a:ext cx="823913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AutoShape 51"/>
          <p:cNvSpPr>
            <a:spLocks noChangeArrowheads="1"/>
          </p:cNvSpPr>
          <p:nvPr/>
        </p:nvSpPr>
        <p:spPr bwMode="auto">
          <a:xfrm rot="-5400000">
            <a:off x="3819526" y="2448127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21" name="Line 56"/>
          <p:cNvSpPr>
            <a:spLocks noChangeShapeType="1"/>
          </p:cNvSpPr>
          <p:nvPr/>
        </p:nvSpPr>
        <p:spPr bwMode="auto">
          <a:xfrm flipV="1">
            <a:off x="3949700" y="3032327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Line 57"/>
          <p:cNvSpPr>
            <a:spLocks noChangeShapeType="1"/>
          </p:cNvSpPr>
          <p:nvPr/>
        </p:nvSpPr>
        <p:spPr bwMode="auto">
          <a:xfrm flipV="1">
            <a:off x="2854325" y="3032327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58"/>
          <p:cNvSpPr>
            <a:spLocks noChangeShapeType="1"/>
          </p:cNvSpPr>
          <p:nvPr/>
        </p:nvSpPr>
        <p:spPr bwMode="auto">
          <a:xfrm flipV="1">
            <a:off x="3949700" y="2108402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Oval 47"/>
          <p:cNvSpPr>
            <a:spLocks noChangeArrowheads="1"/>
          </p:cNvSpPr>
          <p:nvPr/>
        </p:nvSpPr>
        <p:spPr bwMode="auto">
          <a:xfrm>
            <a:off x="3438525" y="1857577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25" name="Oval 54"/>
          <p:cNvSpPr>
            <a:spLocks noChangeArrowheads="1"/>
          </p:cNvSpPr>
          <p:nvPr/>
        </p:nvSpPr>
        <p:spPr bwMode="auto">
          <a:xfrm>
            <a:off x="3438525" y="2771977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B2</a:t>
            </a:r>
          </a:p>
        </p:txBody>
      </p:sp>
      <p:sp>
        <p:nvSpPr>
          <p:cNvPr id="26" name="Oval 55"/>
          <p:cNvSpPr>
            <a:spLocks noChangeArrowheads="1"/>
          </p:cNvSpPr>
          <p:nvPr/>
        </p:nvSpPr>
        <p:spPr bwMode="auto">
          <a:xfrm>
            <a:off x="2343150" y="2771977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B1</a:t>
            </a:r>
          </a:p>
        </p:txBody>
      </p:sp>
      <p:sp>
        <p:nvSpPr>
          <p:cNvPr id="27" name="Freeform 60"/>
          <p:cNvSpPr>
            <a:spLocks/>
          </p:cNvSpPr>
          <p:nvPr/>
        </p:nvSpPr>
        <p:spPr bwMode="auto">
          <a:xfrm>
            <a:off x="1685925" y="2105227"/>
            <a:ext cx="5648325" cy="1707823"/>
          </a:xfrm>
          <a:custGeom>
            <a:avLst/>
            <a:gdLst>
              <a:gd name="connsiteX0" fmla="*/ 9227 w 10000"/>
              <a:gd name="connsiteY0" fmla="*/ 3040 h 10000"/>
              <a:gd name="connsiteX1" fmla="*/ 10000 w 10000"/>
              <a:gd name="connsiteY1" fmla="*/ 2023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5" fmla="*/ 3069 w 10000"/>
              <a:gd name="connsiteY5" fmla="*/ 0 h 10000"/>
              <a:gd name="connsiteX0" fmla="*/ 9227 w 10000"/>
              <a:gd name="connsiteY0" fmla="*/ 3040 h 10000"/>
              <a:gd name="connsiteX1" fmla="*/ 10000 w 10000"/>
              <a:gd name="connsiteY1" fmla="*/ 304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5" fmla="*/ 3069 w 1000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9227" y="3040"/>
                </a:moveTo>
                <a:lnTo>
                  <a:pt x="10000" y="304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lnTo>
                  <a:pt x="3069" y="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61"/>
          <p:cNvSpPr>
            <a:spLocks noChangeShapeType="1"/>
          </p:cNvSpPr>
          <p:nvPr/>
        </p:nvSpPr>
        <p:spPr bwMode="auto">
          <a:xfrm flipV="1">
            <a:off x="1682750" y="3032327"/>
            <a:ext cx="63341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1345980" y="6208713"/>
            <a:ext cx="70150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1600" b="0" i="1" err="1"/>
              <a:t>Kam</a:t>
            </a:r>
            <a:r>
              <a:rPr lang="en-US" sz="1600" b="0" i="1"/>
              <a:t>, et al. Correct-by-construction </a:t>
            </a:r>
            <a:r>
              <a:rPr lang="en-US" sz="1600" b="0" i="1" err="1"/>
              <a:t>Microarchitectural</a:t>
            </a:r>
            <a:r>
              <a:rPr lang="en-US" sz="1600" b="0" i="1"/>
              <a:t> </a:t>
            </a:r>
            <a:r>
              <a:rPr lang="en-US" sz="1600" b="0" i="1" smtClean="0"/>
              <a:t>Pipelining, ICCAD </a:t>
            </a:r>
            <a:r>
              <a:rPr lang="en-US" sz="1600" b="0" i="1"/>
              <a:t>08</a:t>
            </a:r>
            <a:endParaRPr lang="en-US" sz="1600" b="0"/>
          </a:p>
        </p:txBody>
      </p:sp>
      <p:sp>
        <p:nvSpPr>
          <p:cNvPr id="30" name="TextBox 29"/>
          <p:cNvSpPr txBox="1"/>
          <p:nvPr/>
        </p:nvSpPr>
        <p:spPr>
          <a:xfrm>
            <a:off x="232235" y="4197100"/>
            <a:ext cx="1398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Sequential</a:t>
            </a:r>
            <a:br>
              <a:rPr lang="en-US" sz="2000" smtClean="0"/>
            </a:br>
            <a:r>
              <a:rPr lang="en-US" sz="2000" smtClean="0"/>
              <a:t>execution:</a:t>
            </a:r>
            <a:endParaRPr lang="en-US" sz="2000"/>
          </a:p>
        </p:txBody>
      </p:sp>
      <p:sp>
        <p:nvSpPr>
          <p:cNvPr id="31" name="Rectangle 30"/>
          <p:cNvSpPr/>
          <p:nvPr/>
        </p:nvSpPr>
        <p:spPr bwMode="auto">
          <a:xfrm>
            <a:off x="3388668" y="4389125"/>
            <a:ext cx="1617662" cy="369332"/>
          </a:xfrm>
          <a:prstGeom prst="rect">
            <a:avLst/>
          </a:prstGeom>
          <a:solidFill>
            <a:srgbClr val="6633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R  B1 B2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783901" y="4389125"/>
            <a:ext cx="1617662" cy="36933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R  A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006330" y="4389125"/>
            <a:ext cx="1617662" cy="36933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R  B1 B2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641218" y="4389125"/>
            <a:ext cx="1617662" cy="369332"/>
          </a:xfrm>
          <a:prstGeom prst="rect">
            <a:avLst/>
          </a:prstGeom>
          <a:solidFill>
            <a:srgbClr val="6633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R  A</a:t>
            </a:r>
          </a:p>
        </p:txBody>
      </p:sp>
    </p:spTree>
    <p:extLst>
      <p:ext uri="{BB962C8B-B14F-4D97-AF65-F5344CB8AC3E}">
        <p14:creationId xmlns:p14="http://schemas.microsoft.com/office/powerpoint/2010/main" val="27471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Elastic pipelining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V="1">
            <a:off x="6397625" y="3308350"/>
            <a:ext cx="50006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594475" y="2849563"/>
            <a:ext cx="3898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rd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4826000" y="3308350"/>
            <a:ext cx="72231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922838" y="2813050"/>
            <a:ext cx="47961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wd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6046788" y="1560513"/>
            <a:ext cx="3898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ra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rot="5400000" flipV="1">
            <a:off x="5826125" y="2351088"/>
            <a:ext cx="823913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ectangle 41"/>
          <p:cNvSpPr>
            <a:spLocks noChangeArrowheads="1"/>
          </p:cNvSpPr>
          <p:nvPr/>
        </p:nvSpPr>
        <p:spPr bwMode="auto">
          <a:xfrm rot="-5400000">
            <a:off x="5458619" y="2893219"/>
            <a:ext cx="1047750" cy="823912"/>
          </a:xfrm>
          <a:prstGeom prst="rect">
            <a:avLst/>
          </a:prstGeom>
          <a:solidFill>
            <a:srgbClr val="0000FF"/>
          </a:solidFill>
          <a:ln w="38100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endParaRPr lang="es-ES" b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4" name="Rectangle 45"/>
          <p:cNvSpPr>
            <a:spLocks noChangeArrowheads="1"/>
          </p:cNvSpPr>
          <p:nvPr/>
        </p:nvSpPr>
        <p:spPr bwMode="auto">
          <a:xfrm rot="-5400000">
            <a:off x="5469732" y="3221831"/>
            <a:ext cx="1046162" cy="161925"/>
          </a:xfrm>
          <a:prstGeom prst="rect">
            <a:avLst/>
          </a:prstGeom>
          <a:solidFill>
            <a:srgbClr val="FF0000"/>
          </a:solidFill>
          <a:ln w="38100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algn="ctr" defTabSz="914400"/>
            <a:endParaRPr lang="es-ES" b="0">
              <a:latin typeface="Arial Narrow" pitchFamily="34" charset="0"/>
            </a:endParaRPr>
          </a:p>
        </p:txBody>
      </p:sp>
      <p:sp>
        <p:nvSpPr>
          <p:cNvPr id="15" name="Oval 46"/>
          <p:cNvSpPr>
            <a:spLocks noChangeArrowheads="1"/>
          </p:cNvSpPr>
          <p:nvPr/>
        </p:nvSpPr>
        <p:spPr bwMode="auto">
          <a:xfrm>
            <a:off x="5932488" y="3243263"/>
            <a:ext cx="136525" cy="131762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endParaRPr lang="es-ES" sz="2300" b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 rot="16200000">
            <a:off x="5861425" y="3119715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chemeClr val="bg1"/>
                </a:solidFill>
                <a:latin typeface="Arial Narrow" pitchFamily="34" charset="0"/>
                <a:ea typeface="PMingLiU" pitchFamily="18" charset="-120"/>
              </a:rPr>
              <a:t>READ</a:t>
            </a:r>
            <a:endParaRPr lang="en-US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 rot="16200000">
            <a:off x="5357784" y="3121302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chemeClr val="bg1"/>
                </a:solidFill>
                <a:latin typeface="Arial Narrow" pitchFamily="34" charset="0"/>
                <a:ea typeface="PMingLiU" pitchFamily="18" charset="-120"/>
              </a:rPr>
              <a:t>WRITE</a:t>
            </a:r>
            <a:endParaRPr lang="en-US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8" name="Text Box 34"/>
          <p:cNvSpPr txBox="1">
            <a:spLocks noChangeArrowheads="1"/>
          </p:cNvSpPr>
          <p:nvPr/>
        </p:nvSpPr>
        <p:spPr bwMode="auto">
          <a:xfrm>
            <a:off x="5570538" y="1560513"/>
            <a:ext cx="47961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 err="1">
                <a:solidFill>
                  <a:srgbClr val="C00000"/>
                </a:solidFill>
                <a:ea typeface="PMingLiU" pitchFamily="18" charset="-120"/>
              </a:rPr>
              <a:t>wa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19" name="Line 35"/>
          <p:cNvSpPr>
            <a:spLocks noChangeShapeType="1"/>
          </p:cNvSpPr>
          <p:nvPr/>
        </p:nvSpPr>
        <p:spPr bwMode="auto">
          <a:xfrm rot="5400000" flipV="1">
            <a:off x="5349875" y="2351088"/>
            <a:ext cx="823913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AutoShape 51"/>
          <p:cNvSpPr>
            <a:spLocks noChangeArrowheads="1"/>
          </p:cNvSpPr>
          <p:nvPr/>
        </p:nvSpPr>
        <p:spPr bwMode="auto">
          <a:xfrm rot="-5400000">
            <a:off x="3819526" y="3152775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21" name="Line 56"/>
          <p:cNvSpPr>
            <a:spLocks noChangeShapeType="1"/>
          </p:cNvSpPr>
          <p:nvPr/>
        </p:nvSpPr>
        <p:spPr bwMode="auto">
          <a:xfrm flipV="1">
            <a:off x="3949700" y="3736975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Line 57"/>
          <p:cNvSpPr>
            <a:spLocks noChangeShapeType="1"/>
          </p:cNvSpPr>
          <p:nvPr/>
        </p:nvSpPr>
        <p:spPr bwMode="auto">
          <a:xfrm flipV="1">
            <a:off x="2854325" y="3736975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58"/>
          <p:cNvSpPr>
            <a:spLocks noChangeShapeType="1"/>
          </p:cNvSpPr>
          <p:nvPr/>
        </p:nvSpPr>
        <p:spPr bwMode="auto">
          <a:xfrm flipV="1">
            <a:off x="3949700" y="2813050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Oval 47"/>
          <p:cNvSpPr>
            <a:spLocks noChangeArrowheads="1"/>
          </p:cNvSpPr>
          <p:nvPr/>
        </p:nvSpPr>
        <p:spPr bwMode="auto">
          <a:xfrm>
            <a:off x="3438525" y="2562225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25" name="Oval 54"/>
          <p:cNvSpPr>
            <a:spLocks noChangeArrowheads="1"/>
          </p:cNvSpPr>
          <p:nvPr/>
        </p:nvSpPr>
        <p:spPr bwMode="auto">
          <a:xfrm>
            <a:off x="3438525" y="3476625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B2</a:t>
            </a:r>
          </a:p>
        </p:txBody>
      </p:sp>
      <p:sp>
        <p:nvSpPr>
          <p:cNvPr id="26" name="Oval 55"/>
          <p:cNvSpPr>
            <a:spLocks noChangeArrowheads="1"/>
          </p:cNvSpPr>
          <p:nvPr/>
        </p:nvSpPr>
        <p:spPr bwMode="auto">
          <a:xfrm>
            <a:off x="2343150" y="3476625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B1</a:t>
            </a:r>
          </a:p>
        </p:txBody>
      </p:sp>
      <p:sp>
        <p:nvSpPr>
          <p:cNvPr id="27" name="Freeform 60"/>
          <p:cNvSpPr>
            <a:spLocks/>
          </p:cNvSpPr>
          <p:nvPr/>
        </p:nvSpPr>
        <p:spPr bwMode="auto">
          <a:xfrm>
            <a:off x="1685925" y="2809875"/>
            <a:ext cx="5648325" cy="2447925"/>
          </a:xfrm>
          <a:custGeom>
            <a:avLst/>
            <a:gdLst/>
            <a:ahLst/>
            <a:cxnLst>
              <a:cxn ang="0">
                <a:pos x="3264" y="312"/>
              </a:cxn>
              <a:cxn ang="0">
                <a:pos x="3558" y="312"/>
              </a:cxn>
              <a:cxn ang="0">
                <a:pos x="3558" y="1542"/>
              </a:cxn>
              <a:cxn ang="0">
                <a:pos x="0" y="1542"/>
              </a:cxn>
              <a:cxn ang="0">
                <a:pos x="0" y="0"/>
              </a:cxn>
              <a:cxn ang="0">
                <a:pos x="1092" y="0"/>
              </a:cxn>
            </a:cxnLst>
            <a:rect l="0" t="0" r="r" b="b"/>
            <a:pathLst>
              <a:path w="3558" h="1542">
                <a:moveTo>
                  <a:pt x="3264" y="312"/>
                </a:moveTo>
                <a:lnTo>
                  <a:pt x="3558" y="312"/>
                </a:lnTo>
                <a:lnTo>
                  <a:pt x="3558" y="1542"/>
                </a:lnTo>
                <a:lnTo>
                  <a:pt x="0" y="1542"/>
                </a:lnTo>
                <a:lnTo>
                  <a:pt x="0" y="0"/>
                </a:lnTo>
                <a:lnTo>
                  <a:pt x="1092" y="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61"/>
          <p:cNvSpPr>
            <a:spLocks noChangeShapeType="1"/>
          </p:cNvSpPr>
          <p:nvPr/>
        </p:nvSpPr>
        <p:spPr bwMode="auto">
          <a:xfrm flipV="1">
            <a:off x="1682750" y="3736975"/>
            <a:ext cx="63341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Elastic pipelining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Line 61"/>
          <p:cNvSpPr>
            <a:spLocks noChangeShapeType="1"/>
          </p:cNvSpPr>
          <p:nvPr/>
        </p:nvSpPr>
        <p:spPr bwMode="auto">
          <a:xfrm rot="5400000" flipV="1">
            <a:off x="6687344" y="2080419"/>
            <a:ext cx="0" cy="4683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37"/>
          <p:cNvSpPr>
            <a:spLocks noChangeShapeType="1"/>
          </p:cNvSpPr>
          <p:nvPr/>
        </p:nvSpPr>
        <p:spPr bwMode="auto">
          <a:xfrm>
            <a:off x="7073900" y="2546350"/>
            <a:ext cx="0" cy="455613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57"/>
          <p:cNvSpPr>
            <a:spLocks noChangeShapeType="1"/>
          </p:cNvSpPr>
          <p:nvPr/>
        </p:nvSpPr>
        <p:spPr bwMode="auto">
          <a:xfrm>
            <a:off x="5313363" y="3233738"/>
            <a:ext cx="44608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AutoShape 16"/>
          <p:cNvSpPr>
            <a:spLocks noChangeArrowheads="1"/>
          </p:cNvSpPr>
          <p:nvPr/>
        </p:nvSpPr>
        <p:spPr bwMode="auto">
          <a:xfrm rot="-5400000">
            <a:off x="3114676" y="3076575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11" name="Line 17"/>
          <p:cNvSpPr>
            <a:spLocks noChangeShapeType="1"/>
          </p:cNvSpPr>
          <p:nvPr/>
        </p:nvSpPr>
        <p:spPr bwMode="auto">
          <a:xfrm flipV="1">
            <a:off x="3244850" y="3660775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 flipV="1">
            <a:off x="2149475" y="3660775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 flipV="1">
            <a:off x="3244850" y="2736850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Oval 20"/>
          <p:cNvSpPr>
            <a:spLocks noChangeArrowheads="1"/>
          </p:cNvSpPr>
          <p:nvPr/>
        </p:nvSpPr>
        <p:spPr bwMode="auto">
          <a:xfrm>
            <a:off x="2733675" y="2486025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15" name="Oval 21"/>
          <p:cNvSpPr>
            <a:spLocks noChangeArrowheads="1"/>
          </p:cNvSpPr>
          <p:nvPr/>
        </p:nvSpPr>
        <p:spPr bwMode="auto">
          <a:xfrm>
            <a:off x="2733675" y="3400425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B2</a:t>
            </a:r>
          </a:p>
        </p:txBody>
      </p:sp>
      <p:sp>
        <p:nvSpPr>
          <p:cNvPr id="16" name="Oval 22"/>
          <p:cNvSpPr>
            <a:spLocks noChangeArrowheads="1"/>
          </p:cNvSpPr>
          <p:nvPr/>
        </p:nvSpPr>
        <p:spPr bwMode="auto">
          <a:xfrm>
            <a:off x="1638300" y="3400425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B1</a:t>
            </a:r>
          </a:p>
        </p:txBody>
      </p:sp>
      <p:sp>
        <p:nvSpPr>
          <p:cNvPr id="17" name="Freeform 23"/>
          <p:cNvSpPr>
            <a:spLocks/>
          </p:cNvSpPr>
          <p:nvPr/>
        </p:nvSpPr>
        <p:spPr bwMode="auto">
          <a:xfrm>
            <a:off x="981075" y="2733675"/>
            <a:ext cx="7181850" cy="2447925"/>
          </a:xfrm>
          <a:custGeom>
            <a:avLst/>
            <a:gdLst/>
            <a:ahLst/>
            <a:cxnLst>
              <a:cxn ang="0">
                <a:pos x="3939" y="633"/>
              </a:cxn>
              <a:cxn ang="0">
                <a:pos x="4524" y="633"/>
              </a:cxn>
              <a:cxn ang="0">
                <a:pos x="4524" y="1542"/>
              </a:cxn>
              <a:cxn ang="0">
                <a:pos x="0" y="1542"/>
              </a:cxn>
              <a:cxn ang="0">
                <a:pos x="0" y="0"/>
              </a:cxn>
              <a:cxn ang="0">
                <a:pos x="1092" y="0"/>
              </a:cxn>
            </a:cxnLst>
            <a:rect l="0" t="0" r="r" b="b"/>
            <a:pathLst>
              <a:path w="4524" h="1542">
                <a:moveTo>
                  <a:pt x="3939" y="633"/>
                </a:moveTo>
                <a:lnTo>
                  <a:pt x="4524" y="633"/>
                </a:lnTo>
                <a:lnTo>
                  <a:pt x="4524" y="1542"/>
                </a:lnTo>
                <a:lnTo>
                  <a:pt x="0" y="1542"/>
                </a:lnTo>
                <a:lnTo>
                  <a:pt x="0" y="0"/>
                </a:lnTo>
                <a:lnTo>
                  <a:pt x="1092" y="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 flipV="1">
            <a:off x="977900" y="3660775"/>
            <a:ext cx="63341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204788" y="1200150"/>
            <a:ext cx="2106612" cy="635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2 bypasses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7461250" y="3273425"/>
            <a:ext cx="3898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b="0" err="1">
                <a:solidFill>
                  <a:srgbClr val="C00000"/>
                </a:solidFill>
                <a:ea typeface="PMingLiU" pitchFamily="18" charset="-120"/>
              </a:rPr>
              <a:t>rd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21" name="Line 28"/>
          <p:cNvSpPr>
            <a:spLocks noChangeShapeType="1"/>
          </p:cNvSpPr>
          <p:nvPr/>
        </p:nvSpPr>
        <p:spPr bwMode="auto">
          <a:xfrm>
            <a:off x="4164013" y="3228975"/>
            <a:ext cx="95726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>
            <a:off x="4100818" y="2854145"/>
            <a:ext cx="47961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wd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23" name="Line 30"/>
          <p:cNvSpPr>
            <a:spLocks noChangeShapeType="1"/>
          </p:cNvSpPr>
          <p:nvPr/>
        </p:nvSpPr>
        <p:spPr bwMode="auto">
          <a:xfrm rot="5400000" flipV="1">
            <a:off x="6440488" y="1987550"/>
            <a:ext cx="0" cy="9652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Line 31"/>
          <p:cNvSpPr>
            <a:spLocks noChangeShapeType="1"/>
          </p:cNvSpPr>
          <p:nvPr/>
        </p:nvSpPr>
        <p:spPr bwMode="auto">
          <a:xfrm rot="5400000" flipV="1">
            <a:off x="6439694" y="1675607"/>
            <a:ext cx="0" cy="9636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Rectangle 32"/>
          <p:cNvSpPr>
            <a:spLocks noChangeArrowheads="1"/>
          </p:cNvSpPr>
          <p:nvPr/>
        </p:nvSpPr>
        <p:spPr bwMode="auto">
          <a:xfrm>
            <a:off x="6921500" y="2014538"/>
            <a:ext cx="303213" cy="531812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b="0">
                <a:ea typeface="PMingLiU" pitchFamily="18" charset="-120"/>
              </a:rPr>
              <a:t>=</a:t>
            </a:r>
            <a:endParaRPr lang="en-US" b="0"/>
          </a:p>
        </p:txBody>
      </p:sp>
      <p:sp>
        <p:nvSpPr>
          <p:cNvPr id="26" name="Rectangle 33"/>
          <p:cNvSpPr>
            <a:spLocks noChangeArrowheads="1"/>
          </p:cNvSpPr>
          <p:nvPr/>
        </p:nvSpPr>
        <p:spPr bwMode="auto">
          <a:xfrm>
            <a:off x="4562475" y="2849563"/>
            <a:ext cx="152400" cy="758825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0" baseline="7000">
              <a:latin typeface="Wingdings" pitchFamily="2" charset="2"/>
            </a:endParaRPr>
          </a:p>
        </p:txBody>
      </p:sp>
      <p:sp>
        <p:nvSpPr>
          <p:cNvPr id="27" name="Line 34"/>
          <p:cNvSpPr>
            <a:spLocks noChangeShapeType="1"/>
          </p:cNvSpPr>
          <p:nvPr/>
        </p:nvSpPr>
        <p:spPr bwMode="auto">
          <a:xfrm>
            <a:off x="4859338" y="3209925"/>
            <a:ext cx="9525" cy="9493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35"/>
          <p:cNvSpPr>
            <a:spLocks noChangeShapeType="1"/>
          </p:cNvSpPr>
          <p:nvPr/>
        </p:nvSpPr>
        <p:spPr bwMode="auto">
          <a:xfrm flipV="1">
            <a:off x="4851400" y="4140200"/>
            <a:ext cx="2070100" cy="635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AutoShape 36"/>
          <p:cNvSpPr>
            <a:spLocks noChangeArrowheads="1"/>
          </p:cNvSpPr>
          <p:nvPr/>
        </p:nvSpPr>
        <p:spPr bwMode="auto">
          <a:xfrm rot="-5400000">
            <a:off x="6200776" y="3571875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30" name="Line 38"/>
          <p:cNvSpPr>
            <a:spLocks noChangeShapeType="1"/>
          </p:cNvSpPr>
          <p:nvPr/>
        </p:nvSpPr>
        <p:spPr bwMode="auto">
          <a:xfrm flipV="1">
            <a:off x="6084888" y="3252788"/>
            <a:ext cx="83661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Text Box 41"/>
          <p:cNvSpPr txBox="1">
            <a:spLocks noChangeArrowheads="1"/>
          </p:cNvSpPr>
          <p:nvPr/>
        </p:nvSpPr>
        <p:spPr bwMode="auto">
          <a:xfrm>
            <a:off x="4672802" y="2850990"/>
            <a:ext cx="530915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wd’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32" name="Text Box 42"/>
          <p:cNvSpPr txBox="1">
            <a:spLocks noChangeArrowheads="1"/>
          </p:cNvSpPr>
          <p:nvPr/>
        </p:nvSpPr>
        <p:spPr bwMode="auto">
          <a:xfrm>
            <a:off x="5100638" y="1816100"/>
            <a:ext cx="530915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wa’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33" name="Oval 43"/>
          <p:cNvSpPr>
            <a:spLocks noChangeArrowheads="1"/>
          </p:cNvSpPr>
          <p:nvPr/>
        </p:nvSpPr>
        <p:spPr bwMode="auto">
          <a:xfrm>
            <a:off x="4562475" y="3152775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41"/>
          <p:cNvSpPr>
            <a:spLocks noChangeArrowheads="1"/>
          </p:cNvSpPr>
          <p:nvPr/>
        </p:nvSpPr>
        <p:spPr bwMode="auto">
          <a:xfrm rot="-5400000">
            <a:off x="5660232" y="2837656"/>
            <a:ext cx="1047750" cy="823913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endParaRPr lang="es-ES" b="0">
              <a:solidFill>
                <a:srgbClr val="000000"/>
              </a:solidFill>
            </a:endParaRPr>
          </a:p>
        </p:txBody>
      </p:sp>
      <p:sp>
        <p:nvSpPr>
          <p:cNvPr id="35" name="Rectangle 45"/>
          <p:cNvSpPr>
            <a:spLocks noChangeArrowheads="1"/>
          </p:cNvSpPr>
          <p:nvPr/>
        </p:nvSpPr>
        <p:spPr bwMode="auto">
          <a:xfrm rot="-5400000">
            <a:off x="5671344" y="3166269"/>
            <a:ext cx="1046163" cy="161925"/>
          </a:xfrm>
          <a:prstGeom prst="rect">
            <a:avLst/>
          </a:prstGeom>
          <a:solidFill>
            <a:srgbClr val="FF0000"/>
          </a:solidFill>
          <a:ln w="38100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algn="ctr" defTabSz="914400"/>
            <a:endParaRPr lang="es-ES" b="0"/>
          </a:p>
        </p:txBody>
      </p:sp>
      <p:sp>
        <p:nvSpPr>
          <p:cNvPr id="36" name="Oval 46"/>
          <p:cNvSpPr>
            <a:spLocks noChangeArrowheads="1"/>
          </p:cNvSpPr>
          <p:nvPr/>
        </p:nvSpPr>
        <p:spPr bwMode="auto">
          <a:xfrm>
            <a:off x="6113463" y="3152775"/>
            <a:ext cx="136525" cy="131763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</a:pPr>
            <a:endParaRPr lang="es-ES" sz="1800" b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 rot="16200000">
            <a:off x="6037079" y="3068915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chemeClr val="bg1"/>
                </a:solidFill>
                <a:ea typeface="PMingLiU" pitchFamily="18" charset="-120"/>
              </a:rPr>
              <a:t>READ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 rot="16200000">
            <a:off x="5492071" y="3087171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chemeClr val="bg1"/>
                </a:solidFill>
                <a:ea typeface="PMingLiU" pitchFamily="18" charset="-120"/>
              </a:rPr>
              <a:t>WRITE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9" name="Text Box 49"/>
          <p:cNvSpPr txBox="1">
            <a:spLocks noChangeArrowheads="1"/>
          </p:cNvSpPr>
          <p:nvPr/>
        </p:nvSpPr>
        <p:spPr bwMode="auto">
          <a:xfrm>
            <a:off x="6246813" y="1484313"/>
            <a:ext cx="3898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ra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40" name="Line 50"/>
          <p:cNvSpPr>
            <a:spLocks noChangeShapeType="1"/>
          </p:cNvSpPr>
          <p:nvPr/>
        </p:nvSpPr>
        <p:spPr bwMode="auto">
          <a:xfrm rot="5400000" flipV="1">
            <a:off x="6026150" y="2274888"/>
            <a:ext cx="823913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 Box 51"/>
          <p:cNvSpPr txBox="1">
            <a:spLocks noChangeArrowheads="1"/>
          </p:cNvSpPr>
          <p:nvPr/>
        </p:nvSpPr>
        <p:spPr bwMode="auto">
          <a:xfrm>
            <a:off x="5770563" y="1484313"/>
            <a:ext cx="47961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wa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42" name="Line 52"/>
          <p:cNvSpPr>
            <a:spLocks noChangeShapeType="1"/>
          </p:cNvSpPr>
          <p:nvPr/>
        </p:nvSpPr>
        <p:spPr bwMode="auto">
          <a:xfrm rot="5400000" flipV="1">
            <a:off x="5549900" y="2274888"/>
            <a:ext cx="823913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 rot="-5400000">
            <a:off x="5876925" y="1716088"/>
            <a:ext cx="171450" cy="596900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54"/>
          <p:cNvSpPr>
            <a:spLocks noChangeArrowheads="1"/>
          </p:cNvSpPr>
          <p:nvPr/>
        </p:nvSpPr>
        <p:spPr bwMode="auto">
          <a:xfrm>
            <a:off x="5886450" y="1933575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55"/>
          <p:cNvSpPr>
            <a:spLocks noChangeArrowheads="1"/>
          </p:cNvSpPr>
          <p:nvPr/>
        </p:nvSpPr>
        <p:spPr bwMode="auto">
          <a:xfrm>
            <a:off x="5133975" y="2859088"/>
            <a:ext cx="152400" cy="758825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0" baseline="7000">
              <a:latin typeface="Wingdings" pitchFamily="2" charset="2"/>
            </a:endParaRPr>
          </a:p>
        </p:txBody>
      </p:sp>
      <p:sp>
        <p:nvSpPr>
          <p:cNvPr id="46" name="Oval 56"/>
          <p:cNvSpPr>
            <a:spLocks noChangeArrowheads="1"/>
          </p:cNvSpPr>
          <p:nvPr/>
        </p:nvSpPr>
        <p:spPr bwMode="auto">
          <a:xfrm>
            <a:off x="5133975" y="3162300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58"/>
          <p:cNvSpPr txBox="1">
            <a:spLocks noChangeArrowheads="1"/>
          </p:cNvSpPr>
          <p:nvPr/>
        </p:nvSpPr>
        <p:spPr bwMode="auto">
          <a:xfrm>
            <a:off x="5263290" y="2873985"/>
            <a:ext cx="578043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wd’’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48" name="Rectangle 59"/>
          <p:cNvSpPr>
            <a:spLocks noChangeArrowheads="1"/>
          </p:cNvSpPr>
          <p:nvPr/>
        </p:nvSpPr>
        <p:spPr bwMode="auto">
          <a:xfrm rot="-5400000">
            <a:off x="5867400" y="2001838"/>
            <a:ext cx="171450" cy="596900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Oval 60"/>
          <p:cNvSpPr>
            <a:spLocks noChangeArrowheads="1"/>
          </p:cNvSpPr>
          <p:nvPr/>
        </p:nvSpPr>
        <p:spPr bwMode="auto">
          <a:xfrm>
            <a:off x="5876925" y="2219325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Text Box 62"/>
          <p:cNvSpPr txBox="1">
            <a:spLocks noChangeArrowheads="1"/>
          </p:cNvSpPr>
          <p:nvPr/>
        </p:nvSpPr>
        <p:spPr bwMode="auto">
          <a:xfrm>
            <a:off x="5095875" y="2092325"/>
            <a:ext cx="578043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wa’’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51" name="Line 63"/>
          <p:cNvSpPr>
            <a:spLocks noChangeShapeType="1"/>
          </p:cNvSpPr>
          <p:nvPr/>
        </p:nvSpPr>
        <p:spPr bwMode="auto">
          <a:xfrm>
            <a:off x="5507038" y="3224213"/>
            <a:ext cx="9525" cy="71596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" name="Line 64"/>
          <p:cNvSpPr>
            <a:spLocks noChangeShapeType="1"/>
          </p:cNvSpPr>
          <p:nvPr/>
        </p:nvSpPr>
        <p:spPr bwMode="auto">
          <a:xfrm flipV="1">
            <a:off x="5522913" y="3916363"/>
            <a:ext cx="1398587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6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Elastic pipelining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 rot="5400000" flipV="1">
            <a:off x="6687344" y="1434306"/>
            <a:ext cx="0" cy="4683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7073900" y="1900237"/>
            <a:ext cx="0" cy="455613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5313363" y="2587625"/>
            <a:ext cx="44608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 rot="-5400000">
            <a:off x="3114676" y="2430462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V="1">
            <a:off x="3244850" y="3014662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2149475" y="3014662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3244850" y="2090737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2733675" y="1839912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2733675" y="2754312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B2</a:t>
            </a: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1638300" y="2754312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B1</a:t>
            </a:r>
          </a:p>
        </p:txBody>
      </p:sp>
      <p:sp>
        <p:nvSpPr>
          <p:cNvPr id="17" name="Freeform 13"/>
          <p:cNvSpPr>
            <a:spLocks/>
          </p:cNvSpPr>
          <p:nvPr/>
        </p:nvSpPr>
        <p:spPr bwMode="auto">
          <a:xfrm>
            <a:off x="981075" y="2087562"/>
            <a:ext cx="7181850" cy="3409950"/>
          </a:xfrm>
          <a:custGeom>
            <a:avLst/>
            <a:gdLst/>
            <a:ahLst/>
            <a:cxnLst>
              <a:cxn ang="0">
                <a:pos x="3930" y="606"/>
              </a:cxn>
              <a:cxn ang="0">
                <a:pos x="4524" y="606"/>
              </a:cxn>
              <a:cxn ang="0">
                <a:pos x="4524" y="2148"/>
              </a:cxn>
              <a:cxn ang="0">
                <a:pos x="0" y="2148"/>
              </a:cxn>
              <a:cxn ang="0">
                <a:pos x="0" y="0"/>
              </a:cxn>
              <a:cxn ang="0">
                <a:pos x="1092" y="0"/>
              </a:cxn>
            </a:cxnLst>
            <a:rect l="0" t="0" r="r" b="b"/>
            <a:pathLst>
              <a:path w="4524" h="2148">
                <a:moveTo>
                  <a:pt x="3930" y="606"/>
                </a:moveTo>
                <a:lnTo>
                  <a:pt x="4524" y="606"/>
                </a:lnTo>
                <a:lnTo>
                  <a:pt x="4524" y="2148"/>
                </a:lnTo>
                <a:lnTo>
                  <a:pt x="0" y="2148"/>
                </a:lnTo>
                <a:lnTo>
                  <a:pt x="0" y="0"/>
                </a:lnTo>
                <a:lnTo>
                  <a:pt x="1092" y="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V="1">
            <a:off x="977900" y="3014662"/>
            <a:ext cx="63341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190500" y="944562"/>
            <a:ext cx="2120900" cy="635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Forwarding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7337425" y="2627312"/>
            <a:ext cx="3898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rd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4164013" y="2582862"/>
            <a:ext cx="95726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 rot="5400000" flipV="1">
            <a:off x="6440488" y="1341437"/>
            <a:ext cx="0" cy="9652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rot="5400000" flipV="1">
            <a:off x="6439694" y="1029494"/>
            <a:ext cx="0" cy="9636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6921500" y="1368425"/>
            <a:ext cx="303213" cy="531812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b="0">
                <a:ea typeface="PMingLiU" pitchFamily="18" charset="-120"/>
              </a:rPr>
              <a:t>=</a:t>
            </a:r>
            <a:endParaRPr lang="en-US" b="0"/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562475" y="2203450"/>
            <a:ext cx="152400" cy="758825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0" baseline="7000">
              <a:latin typeface="Wingdings" pitchFamily="2" charset="2"/>
            </a:endParaRPr>
          </a:p>
        </p:txBody>
      </p:sp>
      <p:sp>
        <p:nvSpPr>
          <p:cNvPr id="26" name="AutoShape 25"/>
          <p:cNvSpPr>
            <a:spLocks noChangeArrowheads="1"/>
          </p:cNvSpPr>
          <p:nvPr/>
        </p:nvSpPr>
        <p:spPr bwMode="auto">
          <a:xfrm rot="-5400000">
            <a:off x="6200776" y="2925762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V="1">
            <a:off x="6084888" y="2606675"/>
            <a:ext cx="83661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5100638" y="1169987"/>
            <a:ext cx="530915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wa’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4562475" y="2506662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41"/>
          <p:cNvSpPr>
            <a:spLocks noChangeArrowheads="1"/>
          </p:cNvSpPr>
          <p:nvPr/>
        </p:nvSpPr>
        <p:spPr bwMode="auto">
          <a:xfrm rot="-5400000">
            <a:off x="5660232" y="2191543"/>
            <a:ext cx="1047750" cy="823913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endParaRPr lang="es-ES" b="0">
              <a:solidFill>
                <a:srgbClr val="000000"/>
              </a:solidFill>
            </a:endParaRPr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 rot="-5400000">
            <a:off x="5671344" y="2520156"/>
            <a:ext cx="1046163" cy="161925"/>
          </a:xfrm>
          <a:prstGeom prst="rect">
            <a:avLst/>
          </a:prstGeom>
          <a:solidFill>
            <a:srgbClr val="FF0000"/>
          </a:solidFill>
          <a:ln w="38100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algn="ctr" defTabSz="914400"/>
            <a:endParaRPr lang="es-ES" b="0"/>
          </a:p>
        </p:txBody>
      </p:sp>
      <p:sp>
        <p:nvSpPr>
          <p:cNvPr id="32" name="Oval 46"/>
          <p:cNvSpPr>
            <a:spLocks noChangeArrowheads="1"/>
          </p:cNvSpPr>
          <p:nvPr/>
        </p:nvSpPr>
        <p:spPr bwMode="auto">
          <a:xfrm>
            <a:off x="6121400" y="2532062"/>
            <a:ext cx="136525" cy="131763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</a:pPr>
            <a:endParaRPr lang="es-ES" sz="1800" b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 rot="16200000">
            <a:off x="6037079" y="242280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chemeClr val="bg1"/>
                </a:solidFill>
                <a:ea typeface="PMingLiU" pitchFamily="18" charset="-120"/>
              </a:rPr>
              <a:t>READ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 rot="16200000">
            <a:off x="5492071" y="2441058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chemeClr val="bg1"/>
                </a:solidFill>
                <a:ea typeface="PMingLiU" pitchFamily="18" charset="-120"/>
              </a:rPr>
              <a:t>WRITE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6246813" y="838200"/>
            <a:ext cx="3898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ra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rot="5400000" flipV="1">
            <a:off x="6026150" y="1628775"/>
            <a:ext cx="823913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Text Box 37"/>
          <p:cNvSpPr txBox="1">
            <a:spLocks noChangeArrowheads="1"/>
          </p:cNvSpPr>
          <p:nvPr/>
        </p:nvSpPr>
        <p:spPr bwMode="auto">
          <a:xfrm>
            <a:off x="5770563" y="838200"/>
            <a:ext cx="47961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 err="1">
                <a:solidFill>
                  <a:srgbClr val="C00000"/>
                </a:solidFill>
                <a:ea typeface="PMingLiU" pitchFamily="18" charset="-120"/>
              </a:rPr>
              <a:t>wa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38" name="Line 38"/>
          <p:cNvSpPr>
            <a:spLocks noChangeShapeType="1"/>
          </p:cNvSpPr>
          <p:nvPr/>
        </p:nvSpPr>
        <p:spPr bwMode="auto">
          <a:xfrm rot="5400000" flipV="1">
            <a:off x="5549900" y="1628775"/>
            <a:ext cx="823913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" name="Rectangle 39"/>
          <p:cNvSpPr>
            <a:spLocks noChangeArrowheads="1"/>
          </p:cNvSpPr>
          <p:nvPr/>
        </p:nvSpPr>
        <p:spPr bwMode="auto">
          <a:xfrm rot="-5400000">
            <a:off x="5876925" y="1069975"/>
            <a:ext cx="171450" cy="596900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Oval 40"/>
          <p:cNvSpPr>
            <a:spLocks noChangeArrowheads="1"/>
          </p:cNvSpPr>
          <p:nvPr/>
        </p:nvSpPr>
        <p:spPr bwMode="auto">
          <a:xfrm>
            <a:off x="5886450" y="1287462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Rectangle 41"/>
          <p:cNvSpPr>
            <a:spLocks noChangeArrowheads="1"/>
          </p:cNvSpPr>
          <p:nvPr/>
        </p:nvSpPr>
        <p:spPr bwMode="auto">
          <a:xfrm>
            <a:off x="5133975" y="2212975"/>
            <a:ext cx="152400" cy="758825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0" baseline="7000">
              <a:latin typeface="Wingdings" pitchFamily="2" charset="2"/>
            </a:endParaRPr>
          </a:p>
        </p:txBody>
      </p:sp>
      <p:sp>
        <p:nvSpPr>
          <p:cNvPr id="42" name="Oval 42"/>
          <p:cNvSpPr>
            <a:spLocks noChangeArrowheads="1"/>
          </p:cNvSpPr>
          <p:nvPr/>
        </p:nvSpPr>
        <p:spPr bwMode="auto">
          <a:xfrm>
            <a:off x="5133975" y="2516187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4"/>
          <p:cNvSpPr>
            <a:spLocks noChangeArrowheads="1"/>
          </p:cNvSpPr>
          <p:nvPr/>
        </p:nvSpPr>
        <p:spPr bwMode="auto">
          <a:xfrm rot="-5400000">
            <a:off x="5867400" y="1355725"/>
            <a:ext cx="171450" cy="596900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5"/>
          <p:cNvSpPr>
            <a:spLocks noChangeArrowheads="1"/>
          </p:cNvSpPr>
          <p:nvPr/>
        </p:nvSpPr>
        <p:spPr bwMode="auto">
          <a:xfrm>
            <a:off x="5876925" y="1573212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5095875" y="1446212"/>
            <a:ext cx="578043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wa’’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>
            <a:off x="5507038" y="2578100"/>
            <a:ext cx="9525" cy="71596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48"/>
          <p:cNvSpPr>
            <a:spLocks noChangeShapeType="1"/>
          </p:cNvSpPr>
          <p:nvPr/>
        </p:nvSpPr>
        <p:spPr bwMode="auto">
          <a:xfrm flipV="1">
            <a:off x="5522913" y="3270250"/>
            <a:ext cx="1398587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AutoShape 49"/>
          <p:cNvSpPr>
            <a:spLocks noChangeArrowheads="1"/>
          </p:cNvSpPr>
          <p:nvPr/>
        </p:nvSpPr>
        <p:spPr bwMode="auto">
          <a:xfrm rot="-5400000">
            <a:off x="3114676" y="4297362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49" name="Freeform 51"/>
          <p:cNvSpPr>
            <a:spLocks/>
          </p:cNvSpPr>
          <p:nvPr/>
        </p:nvSpPr>
        <p:spPr bwMode="auto">
          <a:xfrm>
            <a:off x="4152900" y="3659187"/>
            <a:ext cx="2743200" cy="752475"/>
          </a:xfrm>
          <a:custGeom>
            <a:avLst/>
            <a:gdLst/>
            <a:ahLst/>
            <a:cxnLst>
              <a:cxn ang="0">
                <a:pos x="0" y="474"/>
              </a:cxn>
              <a:cxn ang="0">
                <a:pos x="522" y="474"/>
              </a:cxn>
              <a:cxn ang="0">
                <a:pos x="522" y="0"/>
              </a:cxn>
              <a:cxn ang="0">
                <a:pos x="1728" y="0"/>
              </a:cxn>
            </a:cxnLst>
            <a:rect l="0" t="0" r="r" b="b"/>
            <a:pathLst>
              <a:path w="1728" h="474">
                <a:moveTo>
                  <a:pt x="0" y="474"/>
                </a:moveTo>
                <a:lnTo>
                  <a:pt x="522" y="474"/>
                </a:lnTo>
                <a:lnTo>
                  <a:pt x="522" y="0"/>
                </a:lnTo>
                <a:lnTo>
                  <a:pt x="1728" y="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52"/>
          <p:cNvSpPr>
            <a:spLocks noChangeArrowheads="1"/>
          </p:cNvSpPr>
          <p:nvPr/>
        </p:nvSpPr>
        <p:spPr bwMode="auto">
          <a:xfrm>
            <a:off x="4572000" y="4022725"/>
            <a:ext cx="152400" cy="758825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0" baseline="7000">
              <a:latin typeface="Wingdings" pitchFamily="2" charset="2"/>
            </a:endParaRPr>
          </a:p>
        </p:txBody>
      </p:sp>
      <p:sp>
        <p:nvSpPr>
          <p:cNvPr id="51" name="Oval 53"/>
          <p:cNvSpPr>
            <a:spLocks noChangeArrowheads="1"/>
          </p:cNvSpPr>
          <p:nvPr/>
        </p:nvSpPr>
        <p:spPr bwMode="auto">
          <a:xfrm>
            <a:off x="4572000" y="4325937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54"/>
          <p:cNvSpPr>
            <a:spLocks/>
          </p:cNvSpPr>
          <p:nvPr/>
        </p:nvSpPr>
        <p:spPr bwMode="auto">
          <a:xfrm>
            <a:off x="3343275" y="3001962"/>
            <a:ext cx="466725" cy="1952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30"/>
              </a:cxn>
              <a:cxn ang="0">
                <a:pos x="294" y="1230"/>
              </a:cxn>
            </a:cxnLst>
            <a:rect l="0" t="0" r="r" b="b"/>
            <a:pathLst>
              <a:path w="294" h="1230">
                <a:moveTo>
                  <a:pt x="0" y="0"/>
                </a:moveTo>
                <a:lnTo>
                  <a:pt x="0" y="1230"/>
                </a:lnTo>
                <a:lnTo>
                  <a:pt x="294" y="123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55"/>
          <p:cNvSpPr>
            <a:spLocks/>
          </p:cNvSpPr>
          <p:nvPr/>
        </p:nvSpPr>
        <p:spPr bwMode="auto">
          <a:xfrm>
            <a:off x="3467100" y="2078037"/>
            <a:ext cx="342900" cy="1952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30"/>
              </a:cxn>
              <a:cxn ang="0">
                <a:pos x="162" y="1230"/>
              </a:cxn>
            </a:cxnLst>
            <a:rect l="0" t="0" r="r" b="b"/>
            <a:pathLst>
              <a:path w="162" h="1230">
                <a:moveTo>
                  <a:pt x="0" y="0"/>
                </a:moveTo>
                <a:lnTo>
                  <a:pt x="0" y="1230"/>
                </a:lnTo>
                <a:lnTo>
                  <a:pt x="162" y="123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4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997678"/>
            <a:ext cx="9144000" cy="358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838200"/>
            <a:ext cx="4419600" cy="1828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far can Logic Synthesis go?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089F6-87B2-4AE4-A2FD-C7141501D3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47443"/>
            <a:ext cx="4172341" cy="159181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087947"/>
            <a:ext cx="8839200" cy="34149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15000" y="914400"/>
            <a:ext cx="181492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Unpipelined</a:t>
            </a:r>
            <a:endParaRPr lang="en-US" sz="2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Pipelined</a:t>
            </a:r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6513334" y="1524000"/>
            <a:ext cx="228600" cy="381000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77200" y="728008"/>
            <a:ext cx="55495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000" b="1" cap="all" dirty="0" smtClean="0">
                <a:ln/>
                <a:solidFill>
                  <a:schemeClr val="tx2"/>
                </a:solidFill>
                <a:effectLst/>
              </a:rPr>
              <a:t>D</a:t>
            </a:r>
            <a:br>
              <a:rPr lang="en-US" sz="4000" b="1" cap="all" dirty="0" smtClean="0">
                <a:ln/>
                <a:solidFill>
                  <a:schemeClr val="tx2"/>
                </a:solidFill>
                <a:effectLst/>
              </a:rPr>
            </a:br>
            <a:r>
              <a:rPr lang="en-US" sz="4000" b="1" cap="all" dirty="0" smtClean="0">
                <a:ln/>
                <a:solidFill>
                  <a:schemeClr val="tx2"/>
                </a:solidFill>
                <a:effectLst/>
              </a:rPr>
              <a:t>L</a:t>
            </a:r>
            <a:br>
              <a:rPr lang="en-US" sz="4000" b="1" cap="all" dirty="0" smtClean="0">
                <a:ln/>
                <a:solidFill>
                  <a:schemeClr val="tx2"/>
                </a:solidFill>
                <a:effectLst/>
              </a:rPr>
            </a:br>
            <a:r>
              <a:rPr lang="en-US" sz="4000" b="1" cap="all" dirty="0" smtClean="0">
                <a:ln/>
                <a:solidFill>
                  <a:schemeClr val="tx2"/>
                </a:solidFill>
                <a:effectLst/>
              </a:rPr>
              <a:t>X</a:t>
            </a:r>
            <a:endParaRPr lang="en-US" sz="4000" b="1" cap="all" spc="0" dirty="0">
              <a:ln/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7137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Elastic pipelining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Freeform 52"/>
          <p:cNvSpPr>
            <a:spLocks/>
          </p:cNvSpPr>
          <p:nvPr/>
        </p:nvSpPr>
        <p:spPr bwMode="auto">
          <a:xfrm>
            <a:off x="3467100" y="2078037"/>
            <a:ext cx="342900" cy="1952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30"/>
              </a:cxn>
              <a:cxn ang="0">
                <a:pos x="162" y="1230"/>
              </a:cxn>
            </a:cxnLst>
            <a:rect l="0" t="0" r="r" b="b"/>
            <a:pathLst>
              <a:path w="162" h="1230">
                <a:moveTo>
                  <a:pt x="0" y="0"/>
                </a:moveTo>
                <a:lnTo>
                  <a:pt x="0" y="1230"/>
                </a:lnTo>
                <a:lnTo>
                  <a:pt x="162" y="123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 rot="5400000" flipV="1">
            <a:off x="6687344" y="1434306"/>
            <a:ext cx="0" cy="4683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7073900" y="1900237"/>
            <a:ext cx="0" cy="455613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5313363" y="2587625"/>
            <a:ext cx="44608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 rot="-5400000">
            <a:off x="3114676" y="2430462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V="1">
            <a:off x="3244850" y="3014662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2149475" y="3014662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3244850" y="2090737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2733675" y="1839912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2733675" y="2754312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B2</a:t>
            </a:r>
          </a:p>
        </p:txBody>
      </p:sp>
      <p:sp>
        <p:nvSpPr>
          <p:cNvPr id="17" name="Oval 12"/>
          <p:cNvSpPr>
            <a:spLocks noChangeArrowheads="1"/>
          </p:cNvSpPr>
          <p:nvPr/>
        </p:nvSpPr>
        <p:spPr bwMode="auto">
          <a:xfrm>
            <a:off x="1638300" y="2754312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B1</a:t>
            </a:r>
          </a:p>
        </p:txBody>
      </p:sp>
      <p:sp>
        <p:nvSpPr>
          <p:cNvPr id="18" name="Freeform 13"/>
          <p:cNvSpPr>
            <a:spLocks/>
          </p:cNvSpPr>
          <p:nvPr/>
        </p:nvSpPr>
        <p:spPr bwMode="auto">
          <a:xfrm>
            <a:off x="981075" y="2087562"/>
            <a:ext cx="7181850" cy="3409950"/>
          </a:xfrm>
          <a:custGeom>
            <a:avLst/>
            <a:gdLst/>
            <a:ahLst/>
            <a:cxnLst>
              <a:cxn ang="0">
                <a:pos x="3930" y="606"/>
              </a:cxn>
              <a:cxn ang="0">
                <a:pos x="4524" y="606"/>
              </a:cxn>
              <a:cxn ang="0">
                <a:pos x="4524" y="2148"/>
              </a:cxn>
              <a:cxn ang="0">
                <a:pos x="0" y="2148"/>
              </a:cxn>
              <a:cxn ang="0">
                <a:pos x="0" y="0"/>
              </a:cxn>
              <a:cxn ang="0">
                <a:pos x="1092" y="0"/>
              </a:cxn>
            </a:cxnLst>
            <a:rect l="0" t="0" r="r" b="b"/>
            <a:pathLst>
              <a:path w="4524" h="2148">
                <a:moveTo>
                  <a:pt x="3930" y="606"/>
                </a:moveTo>
                <a:lnTo>
                  <a:pt x="4524" y="606"/>
                </a:lnTo>
                <a:lnTo>
                  <a:pt x="4524" y="2148"/>
                </a:lnTo>
                <a:lnTo>
                  <a:pt x="0" y="2148"/>
                </a:lnTo>
                <a:lnTo>
                  <a:pt x="0" y="0"/>
                </a:lnTo>
                <a:lnTo>
                  <a:pt x="1092" y="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 flipV="1">
            <a:off x="977900" y="3014662"/>
            <a:ext cx="63341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261938" y="963612"/>
            <a:ext cx="1706562" cy="635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Retiming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7327900" y="2627312"/>
            <a:ext cx="3898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rd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4164013" y="2582862"/>
            <a:ext cx="95726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 rot="5400000" flipV="1">
            <a:off x="6440488" y="1341437"/>
            <a:ext cx="0" cy="9652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 rot="5400000" flipV="1">
            <a:off x="6439694" y="1029494"/>
            <a:ext cx="0" cy="9636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6921500" y="1368425"/>
            <a:ext cx="303213" cy="531812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b="0">
                <a:ea typeface="PMingLiU" pitchFamily="18" charset="-120"/>
              </a:rPr>
              <a:t>=</a:t>
            </a:r>
            <a:endParaRPr lang="en-US" b="0"/>
          </a:p>
        </p:txBody>
      </p:sp>
      <p:sp>
        <p:nvSpPr>
          <p:cNvPr id="26" name="AutoShape 23"/>
          <p:cNvSpPr>
            <a:spLocks noChangeArrowheads="1"/>
          </p:cNvSpPr>
          <p:nvPr/>
        </p:nvSpPr>
        <p:spPr bwMode="auto">
          <a:xfrm rot="-5400000">
            <a:off x="6200776" y="2925762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 flipV="1">
            <a:off x="6084888" y="2606675"/>
            <a:ext cx="83661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5100638" y="1169987"/>
            <a:ext cx="530915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 err="1">
                <a:solidFill>
                  <a:srgbClr val="C00000"/>
                </a:solidFill>
                <a:ea typeface="PMingLiU" pitchFamily="18" charset="-120"/>
              </a:rPr>
              <a:t>wa</a:t>
            </a: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’</a:t>
            </a:r>
            <a:endParaRPr lang="en-US" b="0">
              <a:solidFill>
                <a:srgbClr val="C00000"/>
              </a:solidFill>
            </a:endParaRPr>
          </a:p>
        </p:txBody>
      </p:sp>
      <p:grpSp>
        <p:nvGrpSpPr>
          <p:cNvPr id="29" name="Group 53"/>
          <p:cNvGrpSpPr>
            <a:grpSpLocks/>
          </p:cNvGrpSpPr>
          <p:nvPr/>
        </p:nvGrpSpPr>
        <p:grpSpPr bwMode="auto">
          <a:xfrm>
            <a:off x="4562475" y="2203450"/>
            <a:ext cx="152400" cy="758825"/>
            <a:chOff x="2874" y="1891"/>
            <a:chExt cx="96" cy="478"/>
          </a:xfrm>
        </p:grpSpPr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2874" y="1891"/>
              <a:ext cx="96" cy="478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4000" b="0" baseline="7000">
                <a:latin typeface="Wingdings" pitchFamily="2" charset="2"/>
              </a:endParaRPr>
            </a:p>
          </p:txBody>
        </p:sp>
        <p:sp>
          <p:nvSpPr>
            <p:cNvPr id="31" name="Oval 27"/>
            <p:cNvSpPr>
              <a:spLocks noChangeArrowheads="1"/>
            </p:cNvSpPr>
            <p:nvPr/>
          </p:nvSpPr>
          <p:spPr bwMode="auto">
            <a:xfrm>
              <a:off x="2874" y="2082"/>
              <a:ext cx="95" cy="96"/>
            </a:xfrm>
            <a:prstGeom prst="ellipse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" name="Rectangle 41"/>
          <p:cNvSpPr>
            <a:spLocks noChangeArrowheads="1"/>
          </p:cNvSpPr>
          <p:nvPr/>
        </p:nvSpPr>
        <p:spPr bwMode="auto">
          <a:xfrm rot="-5400000">
            <a:off x="5660232" y="2191543"/>
            <a:ext cx="1047750" cy="823913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endParaRPr lang="es-ES" b="0">
              <a:solidFill>
                <a:srgbClr val="000000"/>
              </a:solidFill>
            </a:endParaRPr>
          </a:p>
        </p:txBody>
      </p:sp>
      <p:sp>
        <p:nvSpPr>
          <p:cNvPr id="33" name="Rectangle 45"/>
          <p:cNvSpPr>
            <a:spLocks noChangeArrowheads="1"/>
          </p:cNvSpPr>
          <p:nvPr/>
        </p:nvSpPr>
        <p:spPr bwMode="auto">
          <a:xfrm rot="-5400000">
            <a:off x="5671344" y="2520156"/>
            <a:ext cx="1046163" cy="161925"/>
          </a:xfrm>
          <a:prstGeom prst="rect">
            <a:avLst/>
          </a:prstGeom>
          <a:solidFill>
            <a:srgbClr val="FF0000"/>
          </a:solidFill>
          <a:ln w="38100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algn="ctr" defTabSz="914400"/>
            <a:endParaRPr lang="es-ES" b="0"/>
          </a:p>
        </p:txBody>
      </p:sp>
      <p:sp>
        <p:nvSpPr>
          <p:cNvPr id="34" name="Oval 46"/>
          <p:cNvSpPr>
            <a:spLocks noChangeArrowheads="1"/>
          </p:cNvSpPr>
          <p:nvPr/>
        </p:nvSpPr>
        <p:spPr bwMode="auto">
          <a:xfrm>
            <a:off x="6121400" y="2532062"/>
            <a:ext cx="136525" cy="131763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</a:pPr>
            <a:endParaRPr lang="es-ES" sz="1800" b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 rot="16200000">
            <a:off x="6037079" y="242280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chemeClr val="bg1"/>
                </a:solidFill>
                <a:ea typeface="PMingLiU" pitchFamily="18" charset="-120"/>
              </a:rPr>
              <a:t>READ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 rot="16200000">
            <a:off x="5492071" y="2441058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chemeClr val="bg1"/>
                </a:solidFill>
                <a:ea typeface="PMingLiU" pitchFamily="18" charset="-120"/>
              </a:rPr>
              <a:t>WRITE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6246813" y="838200"/>
            <a:ext cx="3898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ra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38" name="Line 34"/>
          <p:cNvSpPr>
            <a:spLocks noChangeShapeType="1"/>
          </p:cNvSpPr>
          <p:nvPr/>
        </p:nvSpPr>
        <p:spPr bwMode="auto">
          <a:xfrm rot="5400000" flipV="1">
            <a:off x="6026150" y="1628775"/>
            <a:ext cx="823913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5770563" y="838200"/>
            <a:ext cx="47961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wa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40" name="Line 36"/>
          <p:cNvSpPr>
            <a:spLocks noChangeShapeType="1"/>
          </p:cNvSpPr>
          <p:nvPr/>
        </p:nvSpPr>
        <p:spPr bwMode="auto">
          <a:xfrm rot="5400000" flipV="1">
            <a:off x="5549900" y="1628775"/>
            <a:ext cx="823913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Rectangle 37"/>
          <p:cNvSpPr>
            <a:spLocks noChangeArrowheads="1"/>
          </p:cNvSpPr>
          <p:nvPr/>
        </p:nvSpPr>
        <p:spPr bwMode="auto">
          <a:xfrm rot="-5400000">
            <a:off x="5876925" y="1069975"/>
            <a:ext cx="171450" cy="596900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38"/>
          <p:cNvSpPr>
            <a:spLocks noChangeArrowheads="1"/>
          </p:cNvSpPr>
          <p:nvPr/>
        </p:nvSpPr>
        <p:spPr bwMode="auto">
          <a:xfrm>
            <a:off x="5886450" y="1287462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39"/>
          <p:cNvSpPr>
            <a:spLocks noChangeArrowheads="1"/>
          </p:cNvSpPr>
          <p:nvPr/>
        </p:nvSpPr>
        <p:spPr bwMode="auto">
          <a:xfrm>
            <a:off x="5133975" y="2212975"/>
            <a:ext cx="152400" cy="758825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0" baseline="7000">
              <a:latin typeface="Wingdings" pitchFamily="2" charset="2"/>
            </a:endParaRPr>
          </a:p>
        </p:txBody>
      </p:sp>
      <p:sp>
        <p:nvSpPr>
          <p:cNvPr id="44" name="Oval 40"/>
          <p:cNvSpPr>
            <a:spLocks noChangeArrowheads="1"/>
          </p:cNvSpPr>
          <p:nvPr/>
        </p:nvSpPr>
        <p:spPr bwMode="auto">
          <a:xfrm>
            <a:off x="5133975" y="2516187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2"/>
          <p:cNvSpPr>
            <a:spLocks noChangeArrowheads="1"/>
          </p:cNvSpPr>
          <p:nvPr/>
        </p:nvSpPr>
        <p:spPr bwMode="auto">
          <a:xfrm rot="-5400000">
            <a:off x="5867400" y="1355725"/>
            <a:ext cx="171450" cy="596900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3"/>
          <p:cNvSpPr>
            <a:spLocks noChangeArrowheads="1"/>
          </p:cNvSpPr>
          <p:nvPr/>
        </p:nvSpPr>
        <p:spPr bwMode="auto">
          <a:xfrm>
            <a:off x="5876925" y="1573212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44"/>
          <p:cNvSpPr txBox="1">
            <a:spLocks noChangeArrowheads="1"/>
          </p:cNvSpPr>
          <p:nvPr/>
        </p:nvSpPr>
        <p:spPr bwMode="auto">
          <a:xfrm>
            <a:off x="5095875" y="1446212"/>
            <a:ext cx="578043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wa’’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48" name="Line 45"/>
          <p:cNvSpPr>
            <a:spLocks noChangeShapeType="1"/>
          </p:cNvSpPr>
          <p:nvPr/>
        </p:nvSpPr>
        <p:spPr bwMode="auto">
          <a:xfrm>
            <a:off x="5507038" y="2578100"/>
            <a:ext cx="9525" cy="71596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46"/>
          <p:cNvSpPr>
            <a:spLocks noChangeShapeType="1"/>
          </p:cNvSpPr>
          <p:nvPr/>
        </p:nvSpPr>
        <p:spPr bwMode="auto">
          <a:xfrm flipV="1">
            <a:off x="5522913" y="3270250"/>
            <a:ext cx="1398587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" name="AutoShape 47"/>
          <p:cNvSpPr>
            <a:spLocks noChangeArrowheads="1"/>
          </p:cNvSpPr>
          <p:nvPr/>
        </p:nvSpPr>
        <p:spPr bwMode="auto">
          <a:xfrm rot="-5400000">
            <a:off x="3114676" y="4297362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51" name="Freeform 48"/>
          <p:cNvSpPr>
            <a:spLocks/>
          </p:cNvSpPr>
          <p:nvPr/>
        </p:nvSpPr>
        <p:spPr bwMode="auto">
          <a:xfrm>
            <a:off x="4152900" y="3659187"/>
            <a:ext cx="2743200" cy="752475"/>
          </a:xfrm>
          <a:custGeom>
            <a:avLst/>
            <a:gdLst/>
            <a:ahLst/>
            <a:cxnLst>
              <a:cxn ang="0">
                <a:pos x="0" y="474"/>
              </a:cxn>
              <a:cxn ang="0">
                <a:pos x="522" y="474"/>
              </a:cxn>
              <a:cxn ang="0">
                <a:pos x="522" y="0"/>
              </a:cxn>
              <a:cxn ang="0">
                <a:pos x="1728" y="0"/>
              </a:cxn>
            </a:cxnLst>
            <a:rect l="0" t="0" r="r" b="b"/>
            <a:pathLst>
              <a:path w="1728" h="474">
                <a:moveTo>
                  <a:pt x="0" y="474"/>
                </a:moveTo>
                <a:lnTo>
                  <a:pt x="522" y="474"/>
                </a:lnTo>
                <a:lnTo>
                  <a:pt x="522" y="0"/>
                </a:lnTo>
                <a:lnTo>
                  <a:pt x="1728" y="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" name="Group 54"/>
          <p:cNvGrpSpPr>
            <a:grpSpLocks/>
          </p:cNvGrpSpPr>
          <p:nvPr/>
        </p:nvGrpSpPr>
        <p:grpSpPr bwMode="auto">
          <a:xfrm>
            <a:off x="4572000" y="4022725"/>
            <a:ext cx="152400" cy="758825"/>
            <a:chOff x="2880" y="3037"/>
            <a:chExt cx="96" cy="478"/>
          </a:xfrm>
        </p:grpSpPr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2880" y="3037"/>
              <a:ext cx="96" cy="478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4000" b="0" baseline="7000">
                <a:latin typeface="Wingdings" pitchFamily="2" charset="2"/>
              </a:endParaRPr>
            </a:p>
          </p:txBody>
        </p:sp>
        <p:sp>
          <p:nvSpPr>
            <p:cNvPr id="54" name="Oval 50"/>
            <p:cNvSpPr>
              <a:spLocks noChangeArrowheads="1"/>
            </p:cNvSpPr>
            <p:nvPr/>
          </p:nvSpPr>
          <p:spPr bwMode="auto">
            <a:xfrm>
              <a:off x="2880" y="3228"/>
              <a:ext cx="95" cy="96"/>
            </a:xfrm>
            <a:prstGeom prst="ellipse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" name="Freeform 51"/>
          <p:cNvSpPr>
            <a:spLocks/>
          </p:cNvSpPr>
          <p:nvPr/>
        </p:nvSpPr>
        <p:spPr bwMode="auto">
          <a:xfrm>
            <a:off x="3343275" y="3001962"/>
            <a:ext cx="466725" cy="1952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30"/>
              </a:cxn>
              <a:cxn ang="0">
                <a:pos x="294" y="1230"/>
              </a:cxn>
            </a:cxnLst>
            <a:rect l="0" t="0" r="r" b="b"/>
            <a:pathLst>
              <a:path w="294" h="1230">
                <a:moveTo>
                  <a:pt x="0" y="0"/>
                </a:moveTo>
                <a:lnTo>
                  <a:pt x="0" y="1230"/>
                </a:lnTo>
                <a:lnTo>
                  <a:pt x="294" y="123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" name="Group 58"/>
          <p:cNvGrpSpPr>
            <a:grpSpLocks/>
          </p:cNvGrpSpPr>
          <p:nvPr/>
        </p:nvGrpSpPr>
        <p:grpSpPr bwMode="auto">
          <a:xfrm>
            <a:off x="4562475" y="2203450"/>
            <a:ext cx="152400" cy="758825"/>
            <a:chOff x="2874" y="1891"/>
            <a:chExt cx="96" cy="478"/>
          </a:xfrm>
        </p:grpSpPr>
        <p:sp>
          <p:nvSpPr>
            <p:cNvPr id="57" name="Rectangle 59"/>
            <p:cNvSpPr>
              <a:spLocks noChangeArrowheads="1"/>
            </p:cNvSpPr>
            <p:nvPr/>
          </p:nvSpPr>
          <p:spPr bwMode="auto">
            <a:xfrm>
              <a:off x="2874" y="1891"/>
              <a:ext cx="96" cy="478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4000" b="0" baseline="7000">
                <a:latin typeface="Wingdings" pitchFamily="2" charset="2"/>
              </a:endParaRPr>
            </a:p>
          </p:txBody>
        </p:sp>
        <p:sp>
          <p:nvSpPr>
            <p:cNvPr id="58" name="Oval 60"/>
            <p:cNvSpPr>
              <a:spLocks noChangeArrowheads="1"/>
            </p:cNvSpPr>
            <p:nvPr/>
          </p:nvSpPr>
          <p:spPr bwMode="auto">
            <a:xfrm>
              <a:off x="2874" y="2082"/>
              <a:ext cx="95" cy="96"/>
            </a:xfrm>
            <a:prstGeom prst="ellipse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" name="Group 61"/>
          <p:cNvGrpSpPr>
            <a:grpSpLocks/>
          </p:cNvGrpSpPr>
          <p:nvPr/>
        </p:nvGrpSpPr>
        <p:grpSpPr bwMode="auto">
          <a:xfrm>
            <a:off x="4572000" y="4032250"/>
            <a:ext cx="152400" cy="758825"/>
            <a:chOff x="2880" y="3037"/>
            <a:chExt cx="96" cy="478"/>
          </a:xfrm>
        </p:grpSpPr>
        <p:sp>
          <p:nvSpPr>
            <p:cNvPr id="60" name="Rectangle 62"/>
            <p:cNvSpPr>
              <a:spLocks noChangeArrowheads="1"/>
            </p:cNvSpPr>
            <p:nvPr/>
          </p:nvSpPr>
          <p:spPr bwMode="auto">
            <a:xfrm>
              <a:off x="2880" y="3037"/>
              <a:ext cx="96" cy="478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4000" b="0" baseline="7000">
                <a:latin typeface="Wingdings" pitchFamily="2" charset="2"/>
              </a:endParaRPr>
            </a:p>
          </p:txBody>
        </p:sp>
        <p:sp>
          <p:nvSpPr>
            <p:cNvPr id="61" name="Oval 63"/>
            <p:cNvSpPr>
              <a:spLocks noChangeArrowheads="1"/>
            </p:cNvSpPr>
            <p:nvPr/>
          </p:nvSpPr>
          <p:spPr bwMode="auto">
            <a:xfrm>
              <a:off x="2880" y="3228"/>
              <a:ext cx="95" cy="96"/>
            </a:xfrm>
            <a:prstGeom prst="ellipse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349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3333E-6 L -0.05208 -3.33333E-6 L -0.05208 -0.07222 L -0.12916 -0.07222 " pathEditMode="relative" ptsTypes="AAAA">
                                      <p:cBhvr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3333E-6 L -0.05312 -3.33333E-6 L -0.05312 0.06111 L -0.14791 0.06111 " pathEditMode="relative" ptsTypes="AAAA">
                                      <p:cBhvr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-0.05312 -1.11111E-6 L -0.05312 -0.05417 L -0.12708 -0.05417 L -0.12812 -0.3375 " pathEditMode="relative" ptsTypes="AAAAA">
                                      <p:cBhvr>
                                        <p:cTn id="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0.0552 0 L -0.0552 0.08056 L -0.1427 0.07778 L -0.1427 -0.20417 L -0.14895 -0.20694 " pathEditMode="relative" ptsTypes="AAAAAA">
                                      <p:cBhvr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916 -0.07222 L -0.40069 -0.07222 L -0.40069 0.06296 " pathEditMode="relative" rAng="0" ptsTypes="AAA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00" y="68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895 -0.20556 L -0.40103 -0.20695 " pathEditMode="relative" ptsTypes="AA">
                                      <p:cBhvr>
                                        <p:cTn id="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173 -0.20371 L -0.40173 0.16018 L 0.38369 0.16157 L 0.38161 -0.19954 L 0.35452 -0.19954 " pathEditMode="relative" ptsTypes="AAAAA">
                                      <p:cBhvr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Elastic pipelining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Freeform 2"/>
          <p:cNvSpPr>
            <a:spLocks/>
          </p:cNvSpPr>
          <p:nvPr/>
        </p:nvSpPr>
        <p:spPr bwMode="auto">
          <a:xfrm>
            <a:off x="3362325" y="2078037"/>
            <a:ext cx="447675" cy="1952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30"/>
              </a:cxn>
              <a:cxn ang="0">
                <a:pos x="162" y="1230"/>
              </a:cxn>
            </a:cxnLst>
            <a:rect l="0" t="0" r="r" b="b"/>
            <a:pathLst>
              <a:path w="162" h="1230">
                <a:moveTo>
                  <a:pt x="0" y="0"/>
                </a:moveTo>
                <a:lnTo>
                  <a:pt x="0" y="1230"/>
                </a:lnTo>
                <a:lnTo>
                  <a:pt x="162" y="123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 rot="5400000" flipV="1">
            <a:off x="6687344" y="1434306"/>
            <a:ext cx="0" cy="4683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7073900" y="1900237"/>
            <a:ext cx="0" cy="455613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5313363" y="2587625"/>
            <a:ext cx="44608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 rot="-5400000">
            <a:off x="3114676" y="2430462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2963863" y="3014662"/>
            <a:ext cx="84772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1863725" y="3014662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244850" y="2090737"/>
            <a:ext cx="5667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2733675" y="1839912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2447925" y="2754312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B2</a:t>
            </a:r>
          </a:p>
        </p:txBody>
      </p:sp>
      <p:sp>
        <p:nvSpPr>
          <p:cNvPr id="17" name="Oval 13"/>
          <p:cNvSpPr>
            <a:spLocks noChangeArrowheads="1"/>
          </p:cNvSpPr>
          <p:nvPr/>
        </p:nvSpPr>
        <p:spPr bwMode="auto">
          <a:xfrm>
            <a:off x="1352550" y="2754312"/>
            <a:ext cx="500063" cy="4921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B1</a:t>
            </a:r>
          </a:p>
        </p:txBody>
      </p:sp>
      <p:sp>
        <p:nvSpPr>
          <p:cNvPr id="18" name="Freeform 14"/>
          <p:cNvSpPr>
            <a:spLocks/>
          </p:cNvSpPr>
          <p:nvPr/>
        </p:nvSpPr>
        <p:spPr bwMode="auto">
          <a:xfrm>
            <a:off x="981075" y="2087562"/>
            <a:ext cx="7181850" cy="3409950"/>
          </a:xfrm>
          <a:custGeom>
            <a:avLst/>
            <a:gdLst/>
            <a:ahLst/>
            <a:cxnLst>
              <a:cxn ang="0">
                <a:pos x="3930" y="606"/>
              </a:cxn>
              <a:cxn ang="0">
                <a:pos x="4524" y="606"/>
              </a:cxn>
              <a:cxn ang="0">
                <a:pos x="4524" y="2148"/>
              </a:cxn>
              <a:cxn ang="0">
                <a:pos x="0" y="2148"/>
              </a:cxn>
              <a:cxn ang="0">
                <a:pos x="0" y="0"/>
              </a:cxn>
              <a:cxn ang="0">
                <a:pos x="1092" y="0"/>
              </a:cxn>
            </a:cxnLst>
            <a:rect l="0" t="0" r="r" b="b"/>
            <a:pathLst>
              <a:path w="4524" h="2148">
                <a:moveTo>
                  <a:pt x="3930" y="606"/>
                </a:moveTo>
                <a:lnTo>
                  <a:pt x="4524" y="606"/>
                </a:lnTo>
                <a:lnTo>
                  <a:pt x="4524" y="2148"/>
                </a:lnTo>
                <a:lnTo>
                  <a:pt x="0" y="2148"/>
                </a:lnTo>
                <a:lnTo>
                  <a:pt x="0" y="0"/>
                </a:lnTo>
                <a:lnTo>
                  <a:pt x="1092" y="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flipV="1">
            <a:off x="977900" y="3014662"/>
            <a:ext cx="34766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261938" y="963612"/>
            <a:ext cx="4516437" cy="635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/>
              <a:t>Retiming with anti-tokens</a:t>
            </a: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7327900" y="2627312"/>
            <a:ext cx="3898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b="0" err="1">
                <a:solidFill>
                  <a:srgbClr val="C00000"/>
                </a:solidFill>
                <a:ea typeface="PMingLiU" pitchFamily="18" charset="-120"/>
              </a:rPr>
              <a:t>rd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4164013" y="2578100"/>
            <a:ext cx="142875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 rot="5400000" flipV="1">
            <a:off x="6440488" y="1341437"/>
            <a:ext cx="0" cy="9652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 rot="5400000" flipV="1">
            <a:off x="6439694" y="1029494"/>
            <a:ext cx="0" cy="9636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6921500" y="1368425"/>
            <a:ext cx="303213" cy="531812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b="0">
                <a:ea typeface="PMingLiU" pitchFamily="18" charset="-120"/>
              </a:rPr>
              <a:t>=</a:t>
            </a:r>
            <a:endParaRPr lang="en-US" b="0"/>
          </a:p>
        </p:txBody>
      </p:sp>
      <p:sp>
        <p:nvSpPr>
          <p:cNvPr id="26" name="AutoShape 22"/>
          <p:cNvSpPr>
            <a:spLocks noChangeArrowheads="1"/>
          </p:cNvSpPr>
          <p:nvPr/>
        </p:nvSpPr>
        <p:spPr bwMode="auto">
          <a:xfrm rot="-5400000">
            <a:off x="6200776" y="2925762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 flipV="1">
            <a:off x="6084888" y="2606675"/>
            <a:ext cx="83661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5100638" y="1169987"/>
            <a:ext cx="530915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 err="1">
                <a:solidFill>
                  <a:srgbClr val="C00000"/>
                </a:solidFill>
                <a:ea typeface="PMingLiU" pitchFamily="18" charset="-120"/>
              </a:rPr>
              <a:t>wa</a:t>
            </a: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’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29" name="Rectangle 41"/>
          <p:cNvSpPr>
            <a:spLocks noChangeArrowheads="1"/>
          </p:cNvSpPr>
          <p:nvPr/>
        </p:nvSpPr>
        <p:spPr bwMode="auto">
          <a:xfrm rot="-5400000">
            <a:off x="5660232" y="2191543"/>
            <a:ext cx="1047750" cy="823913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endParaRPr lang="es-ES" b="0">
              <a:solidFill>
                <a:srgbClr val="000000"/>
              </a:solidFill>
            </a:endParaRPr>
          </a:p>
        </p:txBody>
      </p:sp>
      <p:sp>
        <p:nvSpPr>
          <p:cNvPr id="30" name="Rectangle 45"/>
          <p:cNvSpPr>
            <a:spLocks noChangeArrowheads="1"/>
          </p:cNvSpPr>
          <p:nvPr/>
        </p:nvSpPr>
        <p:spPr bwMode="auto">
          <a:xfrm rot="-5400000">
            <a:off x="5671344" y="2520156"/>
            <a:ext cx="1046163" cy="161925"/>
          </a:xfrm>
          <a:prstGeom prst="rect">
            <a:avLst/>
          </a:prstGeom>
          <a:solidFill>
            <a:srgbClr val="FF0000"/>
          </a:solidFill>
          <a:ln w="38100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algn="ctr" defTabSz="914400"/>
            <a:endParaRPr lang="es-ES" b="0"/>
          </a:p>
        </p:txBody>
      </p:sp>
      <p:sp>
        <p:nvSpPr>
          <p:cNvPr id="31" name="Oval 46"/>
          <p:cNvSpPr>
            <a:spLocks noChangeArrowheads="1"/>
          </p:cNvSpPr>
          <p:nvPr/>
        </p:nvSpPr>
        <p:spPr bwMode="auto">
          <a:xfrm>
            <a:off x="6121400" y="2532062"/>
            <a:ext cx="136525" cy="131763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</a:pPr>
            <a:endParaRPr lang="es-ES" sz="1800" b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rot="16200000">
            <a:off x="6037079" y="242280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chemeClr val="bg1"/>
                </a:solidFill>
                <a:ea typeface="PMingLiU" pitchFamily="18" charset="-120"/>
              </a:rPr>
              <a:t>READ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 rot="16200000">
            <a:off x="5492071" y="2441058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chemeClr val="bg1"/>
                </a:solidFill>
                <a:ea typeface="PMingLiU" pitchFamily="18" charset="-120"/>
              </a:rPr>
              <a:t>WRITE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6246813" y="838200"/>
            <a:ext cx="3898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ra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 rot="5400000" flipV="1">
            <a:off x="6026150" y="1628775"/>
            <a:ext cx="823913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5770563" y="838200"/>
            <a:ext cx="47961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wa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 rot="5400000" flipV="1">
            <a:off x="5549900" y="1628775"/>
            <a:ext cx="823913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 rot="-5400000">
            <a:off x="5876925" y="1069975"/>
            <a:ext cx="171450" cy="596900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5886450" y="1287462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41"/>
          <p:cNvSpPr>
            <a:spLocks noChangeArrowheads="1"/>
          </p:cNvSpPr>
          <p:nvPr/>
        </p:nvSpPr>
        <p:spPr bwMode="auto">
          <a:xfrm rot="-5400000">
            <a:off x="5867400" y="1355725"/>
            <a:ext cx="171450" cy="596900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Oval 42"/>
          <p:cNvSpPr>
            <a:spLocks noChangeArrowheads="1"/>
          </p:cNvSpPr>
          <p:nvPr/>
        </p:nvSpPr>
        <p:spPr bwMode="auto">
          <a:xfrm>
            <a:off x="5876925" y="1573212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5095875" y="1446212"/>
            <a:ext cx="578043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TW" b="0">
                <a:solidFill>
                  <a:srgbClr val="C00000"/>
                </a:solidFill>
                <a:ea typeface="PMingLiU" pitchFamily="18" charset="-120"/>
              </a:rPr>
              <a:t>wa’’</a:t>
            </a:r>
            <a:endParaRPr lang="en-US" b="0">
              <a:solidFill>
                <a:srgbClr val="C00000"/>
              </a:solidFill>
            </a:endParaRPr>
          </a:p>
        </p:txBody>
      </p:sp>
      <p:sp>
        <p:nvSpPr>
          <p:cNvPr id="43" name="Line 44"/>
          <p:cNvSpPr>
            <a:spLocks noChangeShapeType="1"/>
          </p:cNvSpPr>
          <p:nvPr/>
        </p:nvSpPr>
        <p:spPr bwMode="auto">
          <a:xfrm>
            <a:off x="5507038" y="2578100"/>
            <a:ext cx="9525" cy="71596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45"/>
          <p:cNvSpPr>
            <a:spLocks noChangeShapeType="1"/>
          </p:cNvSpPr>
          <p:nvPr/>
        </p:nvSpPr>
        <p:spPr bwMode="auto">
          <a:xfrm flipV="1">
            <a:off x="5522913" y="3270250"/>
            <a:ext cx="1398587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 rot="-5400000">
            <a:off x="3114676" y="4297362"/>
            <a:ext cx="1746250" cy="301625"/>
          </a:xfrm>
          <a:custGeom>
            <a:avLst/>
            <a:gdLst>
              <a:gd name="G0" fmla="+- 3455 0 0"/>
              <a:gd name="G1" fmla="+- 21600 0 3455"/>
              <a:gd name="G2" fmla="*/ 3455 1 2"/>
              <a:gd name="G3" fmla="+- 21600 0 G2"/>
              <a:gd name="G4" fmla="+/ 3455 21600 2"/>
              <a:gd name="G5" fmla="+/ G1 0 2"/>
              <a:gd name="G6" fmla="*/ 21600 21600 3455"/>
              <a:gd name="G7" fmla="*/ G6 1 2"/>
              <a:gd name="G8" fmla="+- 21600 0 G7"/>
              <a:gd name="G9" fmla="*/ 21600 1 2"/>
              <a:gd name="G10" fmla="+- 3455 0 G9"/>
              <a:gd name="G11" fmla="?: G10 G8 0"/>
              <a:gd name="G12" fmla="?: G10 G7 21600"/>
              <a:gd name="T0" fmla="*/ 19872 w 21600"/>
              <a:gd name="T1" fmla="*/ 10800 h 21600"/>
              <a:gd name="T2" fmla="*/ 10800 w 21600"/>
              <a:gd name="T3" fmla="*/ 21600 h 21600"/>
              <a:gd name="T4" fmla="*/ 1728 w 21600"/>
              <a:gd name="T5" fmla="*/ 10800 h 21600"/>
              <a:gd name="T6" fmla="*/ 10800 w 21600"/>
              <a:gd name="T7" fmla="*/ 0 h 21600"/>
              <a:gd name="T8" fmla="*/ 3528 w 21600"/>
              <a:gd name="T9" fmla="*/ 3528 h 21600"/>
              <a:gd name="T10" fmla="*/ 18072 w 21600"/>
              <a:gd name="T11" fmla="*/ 180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55" y="21600"/>
                </a:lnTo>
                <a:lnTo>
                  <a:pt x="1814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0"/>
          </a:p>
        </p:txBody>
      </p:sp>
      <p:sp>
        <p:nvSpPr>
          <p:cNvPr id="46" name="Freeform 47"/>
          <p:cNvSpPr>
            <a:spLocks/>
          </p:cNvSpPr>
          <p:nvPr/>
        </p:nvSpPr>
        <p:spPr bwMode="auto">
          <a:xfrm>
            <a:off x="4152900" y="3659187"/>
            <a:ext cx="2743200" cy="752475"/>
          </a:xfrm>
          <a:custGeom>
            <a:avLst/>
            <a:gdLst/>
            <a:ahLst/>
            <a:cxnLst>
              <a:cxn ang="0">
                <a:pos x="0" y="474"/>
              </a:cxn>
              <a:cxn ang="0">
                <a:pos x="522" y="474"/>
              </a:cxn>
              <a:cxn ang="0">
                <a:pos x="522" y="0"/>
              </a:cxn>
              <a:cxn ang="0">
                <a:pos x="1728" y="0"/>
              </a:cxn>
            </a:cxnLst>
            <a:rect l="0" t="0" r="r" b="b"/>
            <a:pathLst>
              <a:path w="1728" h="474">
                <a:moveTo>
                  <a:pt x="0" y="474"/>
                </a:moveTo>
                <a:lnTo>
                  <a:pt x="522" y="474"/>
                </a:lnTo>
                <a:lnTo>
                  <a:pt x="522" y="0"/>
                </a:lnTo>
                <a:lnTo>
                  <a:pt x="1728" y="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" name="Group 48"/>
          <p:cNvGrpSpPr>
            <a:grpSpLocks/>
          </p:cNvGrpSpPr>
          <p:nvPr/>
        </p:nvGrpSpPr>
        <p:grpSpPr bwMode="auto">
          <a:xfrm>
            <a:off x="7810500" y="2651125"/>
            <a:ext cx="152400" cy="758825"/>
            <a:chOff x="2880" y="3037"/>
            <a:chExt cx="96" cy="478"/>
          </a:xfrm>
        </p:grpSpPr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880" y="3037"/>
              <a:ext cx="96" cy="478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4000" b="0" baseline="7000">
                <a:latin typeface="Wingdings" pitchFamily="2" charset="2"/>
              </a:endParaRPr>
            </a:p>
          </p:txBody>
        </p:sp>
        <p:sp>
          <p:nvSpPr>
            <p:cNvPr id="49" name="Oval 50"/>
            <p:cNvSpPr>
              <a:spLocks noChangeArrowheads="1"/>
            </p:cNvSpPr>
            <p:nvPr/>
          </p:nvSpPr>
          <p:spPr bwMode="auto">
            <a:xfrm>
              <a:off x="2880" y="3228"/>
              <a:ext cx="95" cy="96"/>
            </a:xfrm>
            <a:prstGeom prst="ellipse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" name="Freeform 51"/>
          <p:cNvSpPr>
            <a:spLocks/>
          </p:cNvSpPr>
          <p:nvPr/>
        </p:nvSpPr>
        <p:spPr bwMode="auto">
          <a:xfrm>
            <a:off x="3076575" y="3001962"/>
            <a:ext cx="733425" cy="1952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30"/>
              </a:cxn>
              <a:cxn ang="0">
                <a:pos x="294" y="1230"/>
              </a:cxn>
            </a:cxnLst>
            <a:rect l="0" t="0" r="r" b="b"/>
            <a:pathLst>
              <a:path w="294" h="1230">
                <a:moveTo>
                  <a:pt x="0" y="0"/>
                </a:moveTo>
                <a:lnTo>
                  <a:pt x="0" y="1230"/>
                </a:lnTo>
                <a:lnTo>
                  <a:pt x="294" y="123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" name="Group 55"/>
          <p:cNvGrpSpPr>
            <a:grpSpLocks/>
          </p:cNvGrpSpPr>
          <p:nvPr/>
        </p:nvGrpSpPr>
        <p:grpSpPr bwMode="auto">
          <a:xfrm>
            <a:off x="7810500" y="2660650"/>
            <a:ext cx="152400" cy="758825"/>
            <a:chOff x="2880" y="3037"/>
            <a:chExt cx="96" cy="478"/>
          </a:xfrm>
        </p:grpSpPr>
        <p:sp>
          <p:nvSpPr>
            <p:cNvPr id="52" name="Rectangle 56"/>
            <p:cNvSpPr>
              <a:spLocks noChangeArrowheads="1"/>
            </p:cNvSpPr>
            <p:nvPr/>
          </p:nvSpPr>
          <p:spPr bwMode="auto">
            <a:xfrm>
              <a:off x="2880" y="3037"/>
              <a:ext cx="96" cy="478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4000" b="0" baseline="7000">
                <a:latin typeface="Wingdings" pitchFamily="2" charset="2"/>
              </a:endParaRPr>
            </a:p>
          </p:txBody>
        </p:sp>
        <p:sp>
          <p:nvSpPr>
            <p:cNvPr id="53" name="Oval 57"/>
            <p:cNvSpPr>
              <a:spLocks noChangeArrowheads="1"/>
            </p:cNvSpPr>
            <p:nvPr/>
          </p:nvSpPr>
          <p:spPr bwMode="auto">
            <a:xfrm>
              <a:off x="2880" y="3228"/>
              <a:ext cx="95" cy="96"/>
            </a:xfrm>
            <a:prstGeom prst="ellipse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AutoShape 58"/>
          <p:cNvSpPr>
            <a:spLocks noChangeArrowheads="1"/>
          </p:cNvSpPr>
          <p:nvPr/>
        </p:nvSpPr>
        <p:spPr bwMode="auto">
          <a:xfrm>
            <a:off x="3389313" y="4957762"/>
            <a:ext cx="379412" cy="455613"/>
          </a:xfrm>
          <a:prstGeom prst="upArrowCallout">
            <a:avLst>
              <a:gd name="adj1" fmla="val 25000"/>
              <a:gd name="adj2" fmla="val 25000"/>
              <a:gd name="adj3" fmla="val 20014"/>
              <a:gd name="adj4" fmla="val 66667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solidFill>
                  <a:srgbClr val="FFFF00"/>
                </a:solidFill>
              </a:rPr>
              <a:t>-1</a:t>
            </a:r>
          </a:p>
        </p:txBody>
      </p:sp>
      <p:sp>
        <p:nvSpPr>
          <p:cNvPr id="55" name="Rectangle 59"/>
          <p:cNvSpPr>
            <a:spLocks noChangeArrowheads="1"/>
          </p:cNvSpPr>
          <p:nvPr/>
        </p:nvSpPr>
        <p:spPr bwMode="auto">
          <a:xfrm>
            <a:off x="5133975" y="2212975"/>
            <a:ext cx="152400" cy="758825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0" baseline="7000">
              <a:latin typeface="Wingdings" pitchFamily="2" charset="2"/>
            </a:endParaRPr>
          </a:p>
        </p:txBody>
      </p:sp>
      <p:sp>
        <p:nvSpPr>
          <p:cNvPr id="56" name="Oval 60"/>
          <p:cNvSpPr>
            <a:spLocks noChangeArrowheads="1"/>
          </p:cNvSpPr>
          <p:nvPr/>
        </p:nvSpPr>
        <p:spPr bwMode="auto">
          <a:xfrm>
            <a:off x="5133975" y="2516187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7" name="Group 65"/>
          <p:cNvGrpSpPr>
            <a:grpSpLocks/>
          </p:cNvGrpSpPr>
          <p:nvPr/>
        </p:nvGrpSpPr>
        <p:grpSpPr bwMode="auto">
          <a:xfrm>
            <a:off x="3181350" y="4575175"/>
            <a:ext cx="152400" cy="758825"/>
            <a:chOff x="2004" y="3127"/>
            <a:chExt cx="96" cy="478"/>
          </a:xfrm>
          <a:solidFill>
            <a:srgbClr val="FF0000"/>
          </a:solidFill>
        </p:grpSpPr>
        <p:sp>
          <p:nvSpPr>
            <p:cNvPr id="58" name="Rectangle 61"/>
            <p:cNvSpPr>
              <a:spLocks noChangeArrowheads="1"/>
            </p:cNvSpPr>
            <p:nvPr/>
          </p:nvSpPr>
          <p:spPr bwMode="auto">
            <a:xfrm>
              <a:off x="2004" y="3127"/>
              <a:ext cx="96" cy="478"/>
            </a:xfrm>
            <a:prstGeom prst="rect">
              <a:avLst/>
            </a:prstGeom>
            <a:grp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4000" b="0" baseline="7000">
                <a:latin typeface="Wingdings" pitchFamily="2" charset="2"/>
              </a:endParaRPr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2004" y="3318"/>
              <a:ext cx="95" cy="96"/>
            </a:xfrm>
            <a:prstGeom prst="ellipse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60" name="Rectangle 63"/>
          <p:cNvSpPr>
            <a:spLocks noChangeArrowheads="1"/>
          </p:cNvSpPr>
          <p:nvPr/>
        </p:nvSpPr>
        <p:spPr bwMode="auto">
          <a:xfrm>
            <a:off x="5139904" y="2222500"/>
            <a:ext cx="152400" cy="758825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0" baseline="7000">
              <a:latin typeface="Wingdings" pitchFamily="2" charset="2"/>
            </a:endParaRPr>
          </a:p>
        </p:txBody>
      </p:sp>
      <p:sp>
        <p:nvSpPr>
          <p:cNvPr id="61" name="Oval 64"/>
          <p:cNvSpPr>
            <a:spLocks noChangeArrowheads="1"/>
          </p:cNvSpPr>
          <p:nvPr/>
        </p:nvSpPr>
        <p:spPr bwMode="auto">
          <a:xfrm>
            <a:off x="5141491" y="2525712"/>
            <a:ext cx="150813" cy="1524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8"/>
          <p:cNvSpPr txBox="1">
            <a:spLocks noChangeArrowheads="1"/>
          </p:cNvSpPr>
          <p:nvPr/>
        </p:nvSpPr>
        <p:spPr bwMode="auto">
          <a:xfrm>
            <a:off x="4143375" y="4497387"/>
            <a:ext cx="39481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b="0"/>
              <a:t>Anti-token insertion allows retiming combinations that are not possible in a conventional synchronous circuit</a:t>
            </a:r>
          </a:p>
        </p:txBody>
      </p:sp>
    </p:spTree>
    <p:extLst>
      <p:ext uri="{BB962C8B-B14F-4D97-AF65-F5344CB8AC3E}">
        <p14:creationId xmlns:p14="http://schemas.microsoft.com/office/powerpoint/2010/main" val="389308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562 0 L -0.11562 -0.07361 L -0.18125 -0.07361 " pathEditMode="relative" ptsTypes="AAAA">
                                      <p:cBhvr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562 0 L -0.11562 -0.07361 L -0.18125 -0.07361 " pathEditMode="relative" ptsTypes="AAAA">
                                      <p:cBhvr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L -0.11771 -1.11111E-6 L -0.11771 0.06111 L -0.23333 0.05949 " pathEditMode="relative" rAng="0" ptsTypes="AAAA">
                                      <p:cBhvr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0" y="31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1.11111E-6 L -0.11754 -1.11111E-6 L -0.11754 0.06111 L -0.23316 0.05972 " pathEditMode="relative" ptsTypes="AAAA">
                                      <p:cBhvr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069 L -0.01979 3.33333E-6 L -0.01979 -0.28403 " pathEditMode="relative" ptsTypes="AAA">
                                      <p:cBhvr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79 -0.28334 L -0.12708 -0.28195 " pathEditMode="relative" ptsTypes="AA"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  <p:bldP spid="60" grpId="0" animBg="1"/>
      <p:bldP spid="60" grpId="1" animBg="1"/>
      <p:bldP spid="61" grpId="0" animBg="1"/>
      <p:bldP spid="61" grpId="1" animBg="1"/>
      <p:bldP spid="62" grpId="0"/>
      <p:bldP spid="62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Elastic pipelining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1727172" y="2819400"/>
            <a:ext cx="5790435" cy="2306721"/>
            <a:chOff x="2007585" y="4158695"/>
            <a:chExt cx="5790435" cy="2306721"/>
          </a:xfrm>
        </p:grpSpPr>
        <p:grpSp>
          <p:nvGrpSpPr>
            <p:cNvPr id="64" name="Group 40"/>
            <p:cNvGrpSpPr/>
            <p:nvPr/>
          </p:nvGrpSpPr>
          <p:grpSpPr>
            <a:xfrm>
              <a:off x="2656110" y="4535654"/>
              <a:ext cx="1904015" cy="369332"/>
              <a:chOff x="2399150" y="4158695"/>
              <a:chExt cx="1904015" cy="369332"/>
            </a:xfrm>
            <a:solidFill>
              <a:schemeClr val="accent3">
                <a:lumMod val="50000"/>
              </a:schemeClr>
            </a:solidFill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</p:grpSpPr>
          <p:sp>
            <p:nvSpPr>
              <p:cNvPr id="84" name="Rectangle 83"/>
              <p:cNvSpPr/>
              <p:nvPr/>
            </p:nvSpPr>
            <p:spPr bwMode="auto">
              <a:xfrm>
                <a:off x="3666515" y="4158695"/>
                <a:ext cx="636650" cy="369332"/>
              </a:xfrm>
              <a:prstGeom prst="rect">
                <a:avLst/>
              </a:prstGeom>
              <a:grpFill/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latin typeface="Arial" charset="0"/>
                  </a:rPr>
                  <a:t>B2</a:t>
                </a:r>
              </a:p>
            </p:txBody>
          </p:sp>
          <p:sp>
            <p:nvSpPr>
              <p:cNvPr id="85" name="Rectangle 84"/>
              <p:cNvSpPr/>
              <p:nvPr/>
            </p:nvSpPr>
            <p:spPr bwMode="auto">
              <a:xfrm>
                <a:off x="3035800" y="4158695"/>
                <a:ext cx="636650" cy="369332"/>
              </a:xfrm>
              <a:prstGeom prst="rect">
                <a:avLst/>
              </a:prstGeom>
              <a:grpFill/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latin typeface="Arial" charset="0"/>
                  </a:rPr>
                  <a:t>B1</a:t>
                </a:r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2399150" y="4158695"/>
                <a:ext cx="636650" cy="369332"/>
              </a:xfrm>
              <a:prstGeom prst="rect">
                <a:avLst/>
              </a:prstGeom>
              <a:grpFill/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smtClean="0">
                    <a:solidFill>
                      <a:srgbClr val="FFFF00"/>
                    </a:solidFill>
                    <a:latin typeface="Arial" charset="0"/>
                  </a:rPr>
                  <a:t>R</a:t>
                </a: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65" name="Group 41"/>
            <p:cNvGrpSpPr/>
            <p:nvPr/>
          </p:nvGrpSpPr>
          <p:grpSpPr>
            <a:xfrm>
              <a:off x="2007585" y="4158695"/>
              <a:ext cx="1273300" cy="369332"/>
              <a:chOff x="2399150" y="4826298"/>
              <a:chExt cx="1273300" cy="369332"/>
            </a:xfrm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</p:grpSpPr>
          <p:sp>
            <p:nvSpPr>
              <p:cNvPr id="82" name="Rectangle 81"/>
              <p:cNvSpPr/>
              <p:nvPr/>
            </p:nvSpPr>
            <p:spPr bwMode="auto">
              <a:xfrm>
                <a:off x="2399150" y="4826298"/>
                <a:ext cx="636650" cy="369332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 smtClean="0">
                    <a:solidFill>
                      <a:srgbClr val="FFFF00"/>
                    </a:solidFill>
                    <a:latin typeface="Arial" charset="0"/>
                  </a:rPr>
                  <a:t>R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3035800" y="4826298"/>
                <a:ext cx="636650" cy="369332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smtClean="0">
                    <a:solidFill>
                      <a:srgbClr val="FFFF00"/>
                    </a:solidFill>
                    <a:latin typeface="Arial" charset="0"/>
                  </a:rPr>
                  <a:t>A</a:t>
                </a: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66" name="Rectangle 65"/>
            <p:cNvSpPr/>
            <p:nvPr/>
          </p:nvSpPr>
          <p:spPr bwMode="auto">
            <a:xfrm>
              <a:off x="5214590" y="4926795"/>
              <a:ext cx="636650" cy="36933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</a:rPr>
                <a:t>B2</a:t>
              </a: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4583875" y="4926795"/>
              <a:ext cx="636650" cy="36933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</a:rPr>
                <a:t>B1</a:t>
              </a: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3301480" y="4926795"/>
              <a:ext cx="636650" cy="36933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smtClean="0">
                  <a:solidFill>
                    <a:srgbClr val="FFFF00"/>
                  </a:solidFill>
                  <a:latin typeface="Arial" charset="0"/>
                </a:rPr>
                <a:t>R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endParaRPr>
            </a:p>
          </p:txBody>
        </p:sp>
        <p:grpSp>
          <p:nvGrpSpPr>
            <p:cNvPr id="69" name="Group 46"/>
            <p:cNvGrpSpPr/>
            <p:nvPr/>
          </p:nvGrpSpPr>
          <p:grpSpPr>
            <a:xfrm>
              <a:off x="4583875" y="5313688"/>
              <a:ext cx="1273300" cy="369332"/>
              <a:chOff x="2399150" y="4826298"/>
              <a:chExt cx="1273300" cy="369332"/>
            </a:xfrm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</p:grpSpPr>
          <p:sp>
            <p:nvSpPr>
              <p:cNvPr id="80" name="Rectangle 79"/>
              <p:cNvSpPr/>
              <p:nvPr/>
            </p:nvSpPr>
            <p:spPr bwMode="auto">
              <a:xfrm>
                <a:off x="2399150" y="4826298"/>
                <a:ext cx="636650" cy="369332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smtClean="0">
                    <a:solidFill>
                      <a:srgbClr val="FFFF00"/>
                    </a:solidFill>
                    <a:latin typeface="Arial" charset="0"/>
                  </a:rPr>
                  <a:t>R</a:t>
                </a: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3035800" y="4826298"/>
                <a:ext cx="636650" cy="369332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smtClean="0">
                    <a:solidFill>
                      <a:srgbClr val="FFFF00"/>
                    </a:solidFill>
                    <a:latin typeface="Arial" charset="0"/>
                  </a:rPr>
                  <a:t>A</a:t>
                </a: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70" name="Group 49"/>
            <p:cNvGrpSpPr/>
            <p:nvPr/>
          </p:nvGrpSpPr>
          <p:grpSpPr>
            <a:xfrm>
              <a:off x="5239540" y="5709613"/>
              <a:ext cx="1904015" cy="369332"/>
              <a:chOff x="2399150" y="4158695"/>
              <a:chExt cx="1904015" cy="369332"/>
            </a:xfrm>
            <a:solidFill>
              <a:schemeClr val="accent3">
                <a:lumMod val="50000"/>
              </a:schemeClr>
            </a:solidFill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</p:grpSpPr>
          <p:sp>
            <p:nvSpPr>
              <p:cNvPr id="77" name="Rectangle 76"/>
              <p:cNvSpPr/>
              <p:nvPr/>
            </p:nvSpPr>
            <p:spPr bwMode="auto">
              <a:xfrm>
                <a:off x="3666515" y="4158695"/>
                <a:ext cx="636650" cy="369332"/>
              </a:xfrm>
              <a:prstGeom prst="rect">
                <a:avLst/>
              </a:prstGeom>
              <a:grpFill/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latin typeface="Arial" charset="0"/>
                  </a:rPr>
                  <a:t>B2</a:t>
                </a:r>
              </a:p>
            </p:txBody>
          </p:sp>
          <p:sp>
            <p:nvSpPr>
              <p:cNvPr id="78" name="Rectangle 77"/>
              <p:cNvSpPr/>
              <p:nvPr/>
            </p:nvSpPr>
            <p:spPr bwMode="auto">
              <a:xfrm>
                <a:off x="3035800" y="4158695"/>
                <a:ext cx="636650" cy="369332"/>
              </a:xfrm>
              <a:prstGeom prst="rect">
                <a:avLst/>
              </a:prstGeom>
              <a:grpFill/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latin typeface="Arial" charset="0"/>
                  </a:rPr>
                  <a:t>B1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2399150" y="4158695"/>
                <a:ext cx="636650" cy="369332"/>
              </a:xfrm>
              <a:prstGeom prst="rect">
                <a:avLst/>
              </a:prstGeom>
              <a:grpFill/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smtClean="0">
                    <a:solidFill>
                      <a:srgbClr val="FFFF00"/>
                    </a:solidFill>
                    <a:latin typeface="Arial" charset="0"/>
                  </a:rPr>
                  <a:t>R</a:t>
                </a: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71" name="Shape 53"/>
            <p:cNvCxnSpPr>
              <a:stCxn id="84" idx="3"/>
              <a:endCxn id="67" idx="0"/>
            </p:cNvCxnSpPr>
            <p:nvPr/>
          </p:nvCxnSpPr>
          <p:spPr bwMode="auto">
            <a:xfrm>
              <a:off x="4560125" y="4720320"/>
              <a:ext cx="342075" cy="206475"/>
            </a:xfrm>
            <a:prstGeom prst="bentConnector2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2" name="Shape 56"/>
            <p:cNvCxnSpPr>
              <a:stCxn id="83" idx="3"/>
              <a:endCxn id="85" idx="0"/>
            </p:cNvCxnSpPr>
            <p:nvPr/>
          </p:nvCxnSpPr>
          <p:spPr bwMode="auto">
            <a:xfrm>
              <a:off x="3280885" y="4343361"/>
              <a:ext cx="330200" cy="192293"/>
            </a:xfrm>
            <a:prstGeom prst="bentConnector2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73" name="Group 49"/>
            <p:cNvGrpSpPr/>
            <p:nvPr/>
          </p:nvGrpSpPr>
          <p:grpSpPr>
            <a:xfrm>
              <a:off x="5894005" y="6096084"/>
              <a:ext cx="1904015" cy="369332"/>
              <a:chOff x="2399150" y="4158695"/>
              <a:chExt cx="1904015" cy="369332"/>
            </a:xfrm>
            <a:solidFill>
              <a:schemeClr val="accent3">
                <a:lumMod val="50000"/>
              </a:schemeClr>
            </a:solidFill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</p:grpSpPr>
          <p:sp>
            <p:nvSpPr>
              <p:cNvPr id="74" name="Rectangle 73"/>
              <p:cNvSpPr/>
              <p:nvPr/>
            </p:nvSpPr>
            <p:spPr bwMode="auto">
              <a:xfrm>
                <a:off x="3666515" y="4158695"/>
                <a:ext cx="636650" cy="369332"/>
              </a:xfrm>
              <a:prstGeom prst="rect">
                <a:avLst/>
              </a:prstGeom>
              <a:grpFill/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latin typeface="Arial" charset="0"/>
                  </a:rPr>
                  <a:t>B2</a:t>
                </a:r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>
                <a:off x="3035800" y="4158695"/>
                <a:ext cx="636650" cy="369332"/>
              </a:xfrm>
              <a:prstGeom prst="rect">
                <a:avLst/>
              </a:prstGeom>
              <a:grpFill/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latin typeface="Arial" charset="0"/>
                  </a:rPr>
                  <a:t>B1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 bwMode="auto">
              <a:xfrm>
                <a:off x="2399150" y="4158695"/>
                <a:ext cx="636650" cy="369332"/>
              </a:xfrm>
              <a:prstGeom prst="rect">
                <a:avLst/>
              </a:prstGeom>
              <a:grpFill/>
              <a:ln w="28575" cap="flat" cmpd="sng" algn="ctr">
                <a:noFill/>
                <a:prstDash val="solid"/>
                <a:round/>
                <a:headEnd type="none" w="med" len="med"/>
                <a:tailEnd type="triangle" w="lg" len="med"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smtClean="0">
                    <a:solidFill>
                      <a:srgbClr val="FFFF00"/>
                    </a:solidFill>
                    <a:latin typeface="Arial" charset="0"/>
                  </a:rPr>
                  <a:t>R</a:t>
                </a: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87" name="Rectangle 86"/>
          <p:cNvSpPr/>
          <p:nvPr/>
        </p:nvSpPr>
        <p:spPr>
          <a:xfrm>
            <a:off x="3657717" y="3956832"/>
            <a:ext cx="621995" cy="38689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Stall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807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Micro-architectural exploration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057400"/>
          </a:xfrm>
        </p:spPr>
        <p:txBody>
          <a:bodyPr>
            <a:normAutofit/>
          </a:bodyPr>
          <a:lstStyle/>
          <a:p>
            <a:r>
              <a:rPr lang="en-US" sz="2800" smtClean="0"/>
              <a:t>Apply Memory Bypass iteratively to RF and MEM</a:t>
            </a:r>
          </a:p>
          <a:p>
            <a:r>
              <a:rPr lang="en-US" sz="2800" smtClean="0"/>
              <a:t>Insert bubbles and retime</a:t>
            </a:r>
          </a:p>
          <a:p>
            <a:r>
              <a:rPr lang="en-US" sz="2800" smtClean="0"/>
              <a:t>Evaluate performance (effective cycle time) </a:t>
            </a:r>
            <a:endParaRPr lang="en-US" sz="2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089F6-87B2-4AE4-A2FD-C7141501D3F3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905552"/>
            <a:ext cx="6214797" cy="237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25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Micro-architectural exploration</a:t>
            </a:r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38200"/>
            <a:ext cx="8305209" cy="5638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398143" y="1302589"/>
            <a:ext cx="116457" cy="121201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14600" y="2514600"/>
            <a:ext cx="76200" cy="381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90800" y="2895600"/>
            <a:ext cx="381000" cy="1676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971800" y="4572000"/>
            <a:ext cx="806570" cy="2070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78370" y="4779034"/>
            <a:ext cx="3765430" cy="4787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03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089F6-87B2-4AE4-A2FD-C7141501D3F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04800"/>
            <a:ext cx="4858141" cy="18534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138269"/>
            <a:ext cx="8839200" cy="34149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200" y="2480846"/>
            <a:ext cx="8975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Marc </a:t>
            </a:r>
            <a:r>
              <a:rPr lang="en-US" sz="1600" dirty="0" err="1" smtClean="0"/>
              <a:t>Galceran</a:t>
            </a:r>
            <a:r>
              <a:rPr lang="en-US" sz="1600" dirty="0" smtClean="0"/>
              <a:t>-Oms</a:t>
            </a:r>
            <a:r>
              <a:rPr lang="en-US" sz="1600" dirty="0"/>
              <a:t> </a:t>
            </a:r>
            <a:r>
              <a:rPr lang="en-US" sz="1600" dirty="0" smtClean="0"/>
              <a:t>et al., </a:t>
            </a:r>
            <a:r>
              <a:rPr lang="en-US" sz="1600" dirty="0" err="1" smtClean="0"/>
              <a:t>Microarchitectural</a:t>
            </a:r>
            <a:r>
              <a:rPr lang="en-US" sz="1600" dirty="0" smtClean="0"/>
              <a:t> </a:t>
            </a:r>
            <a:r>
              <a:rPr lang="en-US" sz="1600" dirty="0"/>
              <a:t>transformations using </a:t>
            </a:r>
            <a:r>
              <a:rPr lang="en-US" sz="1600" dirty="0" smtClean="0"/>
              <a:t>elasticity. </a:t>
            </a:r>
            <a:r>
              <a:rPr lang="en-US" sz="1600" i="1" dirty="0" smtClean="0"/>
              <a:t>JETCS</a:t>
            </a:r>
            <a:r>
              <a:rPr lang="en-US" sz="1600" dirty="0" smtClean="0"/>
              <a:t>, Dec </a:t>
            </a:r>
            <a:r>
              <a:rPr lang="en-US" sz="1600" dirty="0"/>
              <a:t>2011. </a:t>
            </a:r>
          </a:p>
        </p:txBody>
      </p:sp>
    </p:spTree>
    <p:extLst>
      <p:ext uri="{BB962C8B-B14F-4D97-AF65-F5344CB8AC3E}">
        <p14:creationId xmlns:p14="http://schemas.microsoft.com/office/powerpoint/2010/main" val="418188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The Achilles’ heel: equivalence checking</a:t>
            </a:r>
            <a:endParaRPr lang="en-US" sz="36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Combinational equivalence checking is easy (structural + SAT)</a:t>
            </a:r>
          </a:p>
          <a:p>
            <a:r>
              <a:rPr lang="en-US" dirty="0" smtClean="0"/>
              <a:t>Sequential equivalence checking is hard</a:t>
            </a:r>
            <a:br>
              <a:rPr lang="en-US" dirty="0" smtClean="0"/>
            </a:br>
            <a:r>
              <a:rPr lang="en-US" dirty="0" smtClean="0"/>
              <a:t>(the time dimension appears)</a:t>
            </a:r>
          </a:p>
          <a:p>
            <a:r>
              <a:rPr lang="en-US" dirty="0" smtClean="0"/>
              <a:t>Even retiming is hard to verify !</a:t>
            </a:r>
          </a:p>
          <a:p>
            <a:endParaRPr lang="en-US" dirty="0"/>
          </a:p>
          <a:p>
            <a:r>
              <a:rPr lang="en-US" dirty="0" smtClean="0"/>
              <a:t>A possible way to go:</a:t>
            </a:r>
          </a:p>
          <a:p>
            <a:pPr lvl="1"/>
            <a:r>
              <a:rPr lang="en-US" dirty="0" smtClean="0"/>
              <a:t>Create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logs</a:t>
            </a:r>
            <a:r>
              <a:rPr lang="en-US" dirty="0" smtClean="0"/>
              <a:t> of tiny transformations</a:t>
            </a:r>
          </a:p>
          <a:p>
            <a:pPr lvl="1"/>
            <a:r>
              <a:rPr lang="en-US" dirty="0" smtClean="0"/>
              <a:t>Incremental (step by step) verification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41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0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ounded Rectangle 58"/>
          <p:cNvSpPr/>
          <p:nvPr/>
        </p:nvSpPr>
        <p:spPr>
          <a:xfrm>
            <a:off x="381000" y="2448945"/>
            <a:ext cx="8305800" cy="652105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</a:t>
            </a: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Incremental verification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81000" y="1591161"/>
            <a:ext cx="773954" cy="5334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N</a:t>
            </a:r>
            <a:r>
              <a:rPr lang="en-GB" sz="3200" baseline="-25000" dirty="0" smtClean="0"/>
              <a:t>0</a:t>
            </a:r>
            <a:endParaRPr lang="en-US" sz="3200" baseline="-25000" dirty="0"/>
          </a:p>
        </p:txBody>
      </p:sp>
      <p:sp>
        <p:nvSpPr>
          <p:cNvPr id="24" name="Rectangle 23"/>
          <p:cNvSpPr/>
          <p:nvPr/>
        </p:nvSpPr>
        <p:spPr>
          <a:xfrm>
            <a:off x="6617446" y="1604665"/>
            <a:ext cx="773954" cy="5334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3200" dirty="0" smtClean="0"/>
              <a:t>N</a:t>
            </a:r>
            <a:r>
              <a:rPr lang="en-GB" sz="3200" baseline="-25000" dirty="0" smtClean="0"/>
              <a:t>n-1</a:t>
            </a:r>
            <a:endParaRPr lang="en-US" sz="3200" baseline="-25000" dirty="0"/>
          </a:p>
        </p:txBody>
      </p:sp>
      <p:sp>
        <p:nvSpPr>
          <p:cNvPr id="25" name="Rectangle 24"/>
          <p:cNvSpPr/>
          <p:nvPr/>
        </p:nvSpPr>
        <p:spPr>
          <a:xfrm>
            <a:off x="1795431" y="1591390"/>
            <a:ext cx="773954" cy="5334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N</a:t>
            </a:r>
            <a:r>
              <a:rPr lang="en-GB" sz="3200" baseline="-25000" dirty="0"/>
              <a:t>1</a:t>
            </a:r>
            <a:endParaRPr lang="en-US" sz="3200" baseline="-25000" dirty="0"/>
          </a:p>
        </p:txBody>
      </p:sp>
      <p:sp>
        <p:nvSpPr>
          <p:cNvPr id="26" name="Rectangle 25"/>
          <p:cNvSpPr/>
          <p:nvPr/>
        </p:nvSpPr>
        <p:spPr>
          <a:xfrm>
            <a:off x="3209862" y="1591619"/>
            <a:ext cx="773954" cy="5334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N</a:t>
            </a:r>
            <a:r>
              <a:rPr lang="en-GB" sz="3200" baseline="-25000" dirty="0" smtClean="0"/>
              <a:t>2</a:t>
            </a:r>
            <a:endParaRPr lang="en-US" sz="3200" baseline="-25000" dirty="0"/>
          </a:p>
        </p:txBody>
      </p:sp>
      <p:sp>
        <p:nvSpPr>
          <p:cNvPr id="27" name="Rectangle 26"/>
          <p:cNvSpPr/>
          <p:nvPr/>
        </p:nvSpPr>
        <p:spPr>
          <a:xfrm>
            <a:off x="4624292" y="1591848"/>
            <a:ext cx="773954" cy="5334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N</a:t>
            </a:r>
            <a:r>
              <a:rPr lang="en-GB" sz="3200" baseline="-25000" dirty="0"/>
              <a:t>3</a:t>
            </a:r>
            <a:endParaRPr lang="en-US" sz="3200" baseline="-25000" dirty="0"/>
          </a:p>
        </p:txBody>
      </p:sp>
      <p:sp>
        <p:nvSpPr>
          <p:cNvPr id="28" name="Rectangle 27"/>
          <p:cNvSpPr/>
          <p:nvPr/>
        </p:nvSpPr>
        <p:spPr>
          <a:xfrm>
            <a:off x="7989046" y="1604665"/>
            <a:ext cx="773954" cy="5334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3200" dirty="0" err="1" smtClean="0"/>
              <a:t>N</a:t>
            </a:r>
            <a:r>
              <a:rPr lang="en-GB" sz="3200" baseline="-25000" dirty="0" err="1" smtClean="0"/>
              <a:t>n</a:t>
            </a:r>
            <a:endParaRPr lang="en-US" sz="3200" baseline="-25000" dirty="0"/>
          </a:p>
        </p:txBody>
      </p:sp>
      <p:cxnSp>
        <p:nvCxnSpPr>
          <p:cNvPr id="30" name="Elbow Connector 29"/>
          <p:cNvCxnSpPr>
            <a:stCxn id="23" idx="3"/>
            <a:endCxn id="25" idx="0"/>
          </p:cNvCxnSpPr>
          <p:nvPr/>
        </p:nvCxnSpPr>
        <p:spPr>
          <a:xfrm flipV="1">
            <a:off x="1154954" y="1591390"/>
            <a:ext cx="1027454" cy="266471"/>
          </a:xfrm>
          <a:prstGeom prst="bentConnector4">
            <a:avLst>
              <a:gd name="adj1" fmla="val 31168"/>
              <a:gd name="adj2" fmla="val 185874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5" idx="3"/>
            <a:endCxn id="26" idx="0"/>
          </p:cNvCxnSpPr>
          <p:nvPr/>
        </p:nvCxnSpPr>
        <p:spPr>
          <a:xfrm flipV="1">
            <a:off x="2569385" y="1591619"/>
            <a:ext cx="1027454" cy="266471"/>
          </a:xfrm>
          <a:prstGeom prst="bentConnector4">
            <a:avLst>
              <a:gd name="adj1" fmla="val 31168"/>
              <a:gd name="adj2" fmla="val 185874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6" idx="3"/>
            <a:endCxn id="27" idx="0"/>
          </p:cNvCxnSpPr>
          <p:nvPr/>
        </p:nvCxnSpPr>
        <p:spPr>
          <a:xfrm flipV="1">
            <a:off x="3983816" y="1591848"/>
            <a:ext cx="1027453" cy="266471"/>
          </a:xfrm>
          <a:prstGeom prst="bentConnector4">
            <a:avLst>
              <a:gd name="adj1" fmla="val 31168"/>
              <a:gd name="adj2" fmla="val 185874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24" idx="3"/>
            <a:endCxn id="28" idx="0"/>
          </p:cNvCxnSpPr>
          <p:nvPr/>
        </p:nvCxnSpPr>
        <p:spPr>
          <a:xfrm flipV="1">
            <a:off x="7391400" y="1604665"/>
            <a:ext cx="984623" cy="266700"/>
          </a:xfrm>
          <a:prstGeom prst="bentConnector4">
            <a:avLst>
              <a:gd name="adj1" fmla="val 30349"/>
              <a:gd name="adj2" fmla="val 185714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27" idx="3"/>
            <a:endCxn id="24" idx="0"/>
          </p:cNvCxnSpPr>
          <p:nvPr/>
        </p:nvCxnSpPr>
        <p:spPr>
          <a:xfrm flipV="1">
            <a:off x="5398246" y="1604665"/>
            <a:ext cx="1606177" cy="253883"/>
          </a:xfrm>
          <a:prstGeom prst="bentConnector4">
            <a:avLst>
              <a:gd name="adj1" fmla="val 37953"/>
              <a:gd name="adj2" fmla="val 195090"/>
            </a:avLst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1219201" y="2543387"/>
            <a:ext cx="6781799" cy="457200"/>
            <a:chOff x="1219201" y="3000587"/>
            <a:chExt cx="6781799" cy="457200"/>
          </a:xfrm>
        </p:grpSpPr>
        <p:sp>
          <p:nvSpPr>
            <p:cNvPr id="47" name="Rounded Rectangle 46"/>
            <p:cNvSpPr/>
            <p:nvPr/>
          </p:nvSpPr>
          <p:spPr>
            <a:xfrm>
              <a:off x="1219201" y="3000587"/>
              <a:ext cx="533400" cy="457200"/>
            </a:xfrm>
            <a:prstGeom prst="roundRect">
              <a:avLst/>
            </a:prstGeom>
            <a:solidFill>
              <a:srgbClr val="00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T</a:t>
              </a:r>
              <a:r>
                <a:rPr lang="en-GB" sz="2400" baseline="-25000" dirty="0" smtClean="0"/>
                <a:t>1</a:t>
              </a:r>
              <a:endParaRPr lang="en-US" sz="2400" baseline="-25000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743200" y="3000587"/>
              <a:ext cx="533400" cy="457200"/>
            </a:xfrm>
            <a:prstGeom prst="roundRect">
              <a:avLst/>
            </a:prstGeom>
            <a:solidFill>
              <a:srgbClr val="00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T</a:t>
              </a:r>
              <a:r>
                <a:rPr lang="en-GB" sz="2400" baseline="-25000" dirty="0"/>
                <a:t>2</a:t>
              </a:r>
              <a:endParaRPr lang="en-US" sz="2400" baseline="-25000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4114800" y="3000587"/>
              <a:ext cx="533400" cy="457200"/>
            </a:xfrm>
            <a:prstGeom prst="roundRect">
              <a:avLst/>
            </a:prstGeom>
            <a:solidFill>
              <a:srgbClr val="00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T</a:t>
              </a:r>
              <a:r>
                <a:rPr lang="en-GB" sz="2400" baseline="-25000" dirty="0" smtClean="0"/>
                <a:t>3</a:t>
              </a:r>
              <a:endParaRPr lang="en-US" sz="2400" baseline="-25000" dirty="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7467600" y="3000587"/>
              <a:ext cx="533400" cy="457200"/>
            </a:xfrm>
            <a:prstGeom prst="roundRect">
              <a:avLst/>
            </a:prstGeom>
            <a:solidFill>
              <a:srgbClr val="00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 smtClean="0"/>
                <a:t>T</a:t>
              </a:r>
              <a:r>
                <a:rPr lang="en-GB" sz="2400" baseline="-25000" dirty="0" err="1" smtClean="0"/>
                <a:t>n</a:t>
              </a:r>
              <a:endParaRPr lang="en-US" sz="2400" baseline="-25000" dirty="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6096000" y="3000587"/>
              <a:ext cx="533400" cy="457200"/>
            </a:xfrm>
            <a:prstGeom prst="roundRect">
              <a:avLst/>
            </a:prstGeom>
            <a:solidFill>
              <a:srgbClr val="00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400" dirty="0" smtClean="0"/>
                <a:t>T</a:t>
              </a:r>
              <a:r>
                <a:rPr lang="en-GB" sz="2400" baseline="-25000" dirty="0" smtClean="0"/>
                <a:t>n-1</a:t>
              </a:r>
              <a:endParaRPr lang="en-US" sz="2400" baseline="-25000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3619210" y="685800"/>
            <a:ext cx="1638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Synthesis</a:t>
            </a:r>
            <a:endParaRPr lang="en-US" sz="2400" b="1" dirty="0"/>
          </a:p>
        </p:txBody>
      </p:sp>
      <p:grpSp>
        <p:nvGrpSpPr>
          <p:cNvPr id="61" name="Group 60"/>
          <p:cNvGrpSpPr/>
          <p:nvPr/>
        </p:nvGrpSpPr>
        <p:grpSpPr>
          <a:xfrm>
            <a:off x="917448" y="3281065"/>
            <a:ext cx="7461504" cy="609600"/>
            <a:chOff x="917448" y="3738265"/>
            <a:chExt cx="7461504" cy="609600"/>
          </a:xfrm>
        </p:grpSpPr>
        <p:sp>
          <p:nvSpPr>
            <p:cNvPr id="53" name="Curved Up Arrow 52"/>
            <p:cNvSpPr/>
            <p:nvPr/>
          </p:nvSpPr>
          <p:spPr>
            <a:xfrm flipH="1">
              <a:off x="7162800" y="3738265"/>
              <a:ext cx="1216152" cy="609600"/>
            </a:xfrm>
            <a:prstGeom prst="curvedUpArrow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Curved Up Arrow 53"/>
            <p:cNvSpPr/>
            <p:nvPr/>
          </p:nvSpPr>
          <p:spPr>
            <a:xfrm flipH="1">
              <a:off x="5791200" y="3738265"/>
              <a:ext cx="1216152" cy="609600"/>
            </a:xfrm>
            <a:prstGeom prst="curvedUpArrow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5" name="Curved Up Arrow 54"/>
            <p:cNvSpPr/>
            <p:nvPr/>
          </p:nvSpPr>
          <p:spPr>
            <a:xfrm flipH="1">
              <a:off x="3813048" y="3738265"/>
              <a:ext cx="1216152" cy="609600"/>
            </a:xfrm>
            <a:prstGeom prst="curvedUpArrow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Curved Up Arrow 55"/>
            <p:cNvSpPr/>
            <p:nvPr/>
          </p:nvSpPr>
          <p:spPr>
            <a:xfrm flipH="1">
              <a:off x="2365248" y="3738265"/>
              <a:ext cx="1216152" cy="609600"/>
            </a:xfrm>
            <a:prstGeom prst="curvedUpArrow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Curved Up Arrow 56"/>
            <p:cNvSpPr/>
            <p:nvPr/>
          </p:nvSpPr>
          <p:spPr>
            <a:xfrm flipH="1">
              <a:off x="917448" y="3738265"/>
              <a:ext cx="1216152" cy="609600"/>
            </a:xfrm>
            <a:prstGeom prst="curvedUpArrow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643588" y="4110335"/>
            <a:ext cx="1842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Verification</a:t>
            </a:r>
            <a:endParaRPr lang="en-US" sz="2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767977" y="4798874"/>
            <a:ext cx="54682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i="1" dirty="0" smtClean="0">
                <a:solidFill>
                  <a:srgbClr val="0000FF"/>
                </a:solidFill>
              </a:rPr>
              <a:t>standard</a:t>
            </a:r>
            <a:r>
              <a:rPr lang="en-GB" dirty="0" smtClean="0"/>
              <a:t> language for sequential transformations: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Retime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Add bubble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Inject anti-token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Add bypass to </a:t>
            </a:r>
            <a:r>
              <a:rPr lang="en-GB" dirty="0" err="1" smtClean="0"/>
              <a:t>Regfile</a:t>
            </a:r>
            <a:endParaRPr lang="en-GB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6433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8" grpId="0"/>
      <p:bldP spid="6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450"/>
            <a:ext cx="8229600" cy="560850"/>
          </a:xfrm>
        </p:spPr>
        <p:txBody>
          <a:bodyPr/>
          <a:lstStyle/>
          <a:p>
            <a:r>
              <a:rPr lang="en-US" smtClean="0"/>
              <a:t>Conclusions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8925"/>
          </a:xfrm>
        </p:spPr>
        <p:txBody>
          <a:bodyPr>
            <a:normAutofit/>
          </a:bodyPr>
          <a:lstStyle/>
          <a:p>
            <a:r>
              <a:rPr lang="en-US" sz="2400" smtClean="0"/>
              <a:t>Rigid systems preserve timing equivalence</a:t>
            </a:r>
            <a:br>
              <a:rPr lang="en-US" sz="2400" smtClean="0"/>
            </a:br>
            <a:r>
              <a:rPr lang="en-US" sz="2400" smtClean="0"/>
              <a:t>(data always valid at every cycle)</a:t>
            </a:r>
          </a:p>
          <a:p>
            <a:endParaRPr lang="en-US" sz="2400" smtClean="0"/>
          </a:p>
          <a:p>
            <a:pPr>
              <a:buNone/>
            </a:pPr>
            <a:endParaRPr lang="en-US" sz="2400" smtClean="0"/>
          </a:p>
          <a:p>
            <a:r>
              <a:rPr lang="en-US" sz="2400" smtClean="0"/>
              <a:t>Elastic systems waive timing equivalence to enable</a:t>
            </a:r>
            <a:br>
              <a:rPr lang="en-US" sz="2400" smtClean="0"/>
            </a:br>
            <a:r>
              <a:rPr lang="en-US" sz="2400" smtClean="0"/>
              <a:t>more concurrency</a:t>
            </a:r>
            <a:br>
              <a:rPr lang="en-US" sz="2400" smtClean="0"/>
            </a:br>
            <a:endParaRPr lang="en-US" sz="2400" smtClean="0"/>
          </a:p>
          <a:p>
            <a:pPr marL="0" indent="0">
              <a:buNone/>
            </a:pPr>
            <a:endParaRPr lang="en-US" sz="2400" smtClean="0"/>
          </a:p>
          <a:p>
            <a:pPr>
              <a:buNone/>
            </a:pPr>
            <a:r>
              <a:rPr lang="en-US" sz="2400" smtClean="0"/>
              <a:t>    (bubbles decrease throughput, but reduce cycle time)</a:t>
            </a:r>
            <a:br>
              <a:rPr lang="en-US" sz="2400" smtClean="0"/>
            </a:br>
            <a:endParaRPr lang="en-US" sz="2400" smtClean="0"/>
          </a:p>
          <a:p>
            <a:r>
              <a:rPr lang="en-US" sz="2400" smtClean="0"/>
              <a:t>A new avenue of performance optimizations can emerge to build general-purpose, correct-by-construction pipelines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1461195" y="3346700"/>
            <a:ext cx="6567255" cy="768100"/>
            <a:chOff x="1461195" y="3774645"/>
            <a:chExt cx="6567255" cy="768100"/>
          </a:xfrm>
        </p:grpSpPr>
        <p:sp>
          <p:nvSpPr>
            <p:cNvPr id="35" name="Rectangle 34"/>
            <p:cNvSpPr/>
            <p:nvPr/>
          </p:nvSpPr>
          <p:spPr bwMode="auto">
            <a:xfrm>
              <a:off x="2745336" y="3774645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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513436" y="3774645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281536" y="3774645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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5049636" y="3774645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l-GR" sz="280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Θ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5817736" y="3774645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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585836" y="3774645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hangingPunct="0"/>
              <a:r>
                <a:rPr lang="el-GR" sz="280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Θ</a:t>
              </a:r>
              <a:endParaRPr lang="en-US" sz="28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353936" y="3774645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1883650" y="3774645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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cxnSp>
          <p:nvCxnSpPr>
            <p:cNvPr id="43" name="Straight Arrow Connector 42"/>
            <p:cNvCxnSpPr>
              <a:stCxn id="42" idx="3"/>
              <a:endCxn id="35" idx="1"/>
            </p:cNvCxnSpPr>
            <p:nvPr/>
          </p:nvCxnSpPr>
          <p:spPr bwMode="auto">
            <a:xfrm>
              <a:off x="2174114" y="4158695"/>
              <a:ext cx="571222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Straight Arrow Connector 43"/>
            <p:cNvCxnSpPr>
              <a:stCxn id="35" idx="3"/>
              <a:endCxn id="36" idx="1"/>
            </p:cNvCxnSpPr>
            <p:nvPr/>
          </p:nvCxnSpPr>
          <p:spPr bwMode="auto">
            <a:xfrm>
              <a:off x="3035800" y="4158695"/>
              <a:ext cx="477636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Straight Arrow Connector 44"/>
            <p:cNvCxnSpPr>
              <a:stCxn id="36" idx="3"/>
              <a:endCxn id="37" idx="1"/>
            </p:cNvCxnSpPr>
            <p:nvPr/>
          </p:nvCxnSpPr>
          <p:spPr bwMode="auto">
            <a:xfrm>
              <a:off x="3803900" y="4158695"/>
              <a:ext cx="477636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Straight Arrow Connector 45"/>
            <p:cNvCxnSpPr>
              <a:stCxn id="37" idx="3"/>
              <a:endCxn id="38" idx="1"/>
            </p:cNvCxnSpPr>
            <p:nvPr/>
          </p:nvCxnSpPr>
          <p:spPr bwMode="auto">
            <a:xfrm>
              <a:off x="4572000" y="4158695"/>
              <a:ext cx="477636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>
              <a:stCxn id="38" idx="3"/>
              <a:endCxn id="39" idx="1"/>
            </p:cNvCxnSpPr>
            <p:nvPr/>
          </p:nvCxnSpPr>
          <p:spPr bwMode="auto">
            <a:xfrm>
              <a:off x="5340100" y="4158695"/>
              <a:ext cx="477636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Straight Arrow Connector 47"/>
            <p:cNvCxnSpPr>
              <a:stCxn id="39" idx="3"/>
              <a:endCxn id="40" idx="1"/>
            </p:cNvCxnSpPr>
            <p:nvPr/>
          </p:nvCxnSpPr>
          <p:spPr bwMode="auto">
            <a:xfrm>
              <a:off x="6108200" y="4158695"/>
              <a:ext cx="477636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Straight Arrow Connector 48"/>
            <p:cNvCxnSpPr>
              <a:stCxn id="40" idx="3"/>
              <a:endCxn id="41" idx="1"/>
            </p:cNvCxnSpPr>
            <p:nvPr/>
          </p:nvCxnSpPr>
          <p:spPr bwMode="auto">
            <a:xfrm>
              <a:off x="6876300" y="4158695"/>
              <a:ext cx="477636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Straight Arrow Connector 49"/>
            <p:cNvCxnSpPr>
              <a:stCxn id="41" idx="3"/>
            </p:cNvCxnSpPr>
            <p:nvPr/>
          </p:nvCxnSpPr>
          <p:spPr bwMode="auto">
            <a:xfrm>
              <a:off x="7644400" y="4158695"/>
              <a:ext cx="384050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" name="Straight Arrow Connector 50"/>
            <p:cNvCxnSpPr>
              <a:endCxn id="42" idx="1"/>
            </p:cNvCxnSpPr>
            <p:nvPr/>
          </p:nvCxnSpPr>
          <p:spPr bwMode="auto">
            <a:xfrm>
              <a:off x="1461195" y="4158695"/>
              <a:ext cx="422455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461195" y="1676400"/>
            <a:ext cx="6567255" cy="768100"/>
            <a:chOff x="1461195" y="1676400"/>
            <a:chExt cx="6567255" cy="768100"/>
          </a:xfrm>
        </p:grpSpPr>
        <p:sp>
          <p:nvSpPr>
            <p:cNvPr id="6" name="Rectangle 5"/>
            <p:cNvSpPr/>
            <p:nvPr/>
          </p:nvSpPr>
          <p:spPr bwMode="auto">
            <a:xfrm>
              <a:off x="2745336" y="1676400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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513436" y="1676400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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281536" y="1676400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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049636" y="1676400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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817736" y="1676400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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585836" y="1676400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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7353936" y="1676400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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883650" y="1676400"/>
              <a:ext cx="290464" cy="7681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sym typeface="Symbol"/>
                </a:rPr>
                <a:t>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cxnSp>
          <p:nvCxnSpPr>
            <p:cNvPr id="15" name="Straight Arrow Connector 14"/>
            <p:cNvCxnSpPr>
              <a:stCxn id="13" idx="3"/>
              <a:endCxn id="6" idx="1"/>
            </p:cNvCxnSpPr>
            <p:nvPr/>
          </p:nvCxnSpPr>
          <p:spPr bwMode="auto">
            <a:xfrm>
              <a:off x="2174114" y="2060450"/>
              <a:ext cx="571222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6" idx="3"/>
              <a:endCxn id="7" idx="1"/>
            </p:cNvCxnSpPr>
            <p:nvPr/>
          </p:nvCxnSpPr>
          <p:spPr bwMode="auto">
            <a:xfrm>
              <a:off x="3035800" y="2060450"/>
              <a:ext cx="477636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7" idx="3"/>
              <a:endCxn id="8" idx="1"/>
            </p:cNvCxnSpPr>
            <p:nvPr/>
          </p:nvCxnSpPr>
          <p:spPr bwMode="auto">
            <a:xfrm>
              <a:off x="3803900" y="2060450"/>
              <a:ext cx="477636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8" idx="3"/>
              <a:endCxn id="9" idx="1"/>
            </p:cNvCxnSpPr>
            <p:nvPr/>
          </p:nvCxnSpPr>
          <p:spPr bwMode="auto">
            <a:xfrm>
              <a:off x="4572000" y="2060450"/>
              <a:ext cx="477636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9" idx="3"/>
              <a:endCxn id="10" idx="1"/>
            </p:cNvCxnSpPr>
            <p:nvPr/>
          </p:nvCxnSpPr>
          <p:spPr bwMode="auto">
            <a:xfrm>
              <a:off x="5340100" y="2060450"/>
              <a:ext cx="477636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traight Arrow Connector 27"/>
            <p:cNvCxnSpPr>
              <a:stCxn id="10" idx="3"/>
              <a:endCxn id="11" idx="1"/>
            </p:cNvCxnSpPr>
            <p:nvPr/>
          </p:nvCxnSpPr>
          <p:spPr bwMode="auto">
            <a:xfrm>
              <a:off x="6108200" y="2060450"/>
              <a:ext cx="477636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11" idx="3"/>
              <a:endCxn id="12" idx="1"/>
            </p:cNvCxnSpPr>
            <p:nvPr/>
          </p:nvCxnSpPr>
          <p:spPr bwMode="auto">
            <a:xfrm>
              <a:off x="6876300" y="2060450"/>
              <a:ext cx="477636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12" idx="3"/>
            </p:cNvCxnSpPr>
            <p:nvPr/>
          </p:nvCxnSpPr>
          <p:spPr bwMode="auto">
            <a:xfrm>
              <a:off x="7644400" y="2060450"/>
              <a:ext cx="384050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Straight Arrow Connector 33"/>
            <p:cNvCxnSpPr>
              <a:endCxn id="13" idx="1"/>
            </p:cNvCxnSpPr>
            <p:nvPr/>
          </p:nvCxnSpPr>
          <p:spPr bwMode="auto">
            <a:xfrm>
              <a:off x="1461195" y="2060450"/>
              <a:ext cx="422455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72867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C:\Users\jordicf\AppData\Local\Microsoft\Windows\Temporary Internet Files\Content.IE5\AZAQS45R\MC900319424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00800" y="5412943"/>
            <a:ext cx="791672" cy="98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jordicf\AppData\Local\Microsoft\Windows\Temporary Internet Files\Content.IE5\AZAQS45R\MC900319424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55" y="5411571"/>
            <a:ext cx="791672" cy="98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Combinational logic synthesis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The sequential elements are unmovable.</a:t>
            </a:r>
          </a:p>
          <a:p>
            <a:r>
              <a:rPr lang="en-US" smtClean="0"/>
              <a:t>Combinational logic synthesis preserves the</a:t>
            </a:r>
            <a:br>
              <a:rPr lang="en-US" smtClean="0"/>
            </a:br>
            <a:r>
              <a:rPr lang="en-US" smtClean="0"/>
              <a:t>cycle-by-cycle behavior of all sequential elements.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089F6-87B2-4AE4-A2FD-C7141501D3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3200400"/>
            <a:ext cx="457200" cy="2286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0" y="3200400"/>
            <a:ext cx="457200" cy="2286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447800" y="4114800"/>
            <a:ext cx="685800" cy="38100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553200" y="4114800"/>
            <a:ext cx="685800" cy="38100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10"/>
          <p:cNvSpPr/>
          <p:nvPr/>
        </p:nvSpPr>
        <p:spPr>
          <a:xfrm>
            <a:off x="2895600" y="3200400"/>
            <a:ext cx="2933700" cy="2286000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Combinational</a:t>
            </a:r>
            <a:endParaRPr lang="en-US" sz="20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590800" y="4114800"/>
            <a:ext cx="304800" cy="38100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829300" y="4114800"/>
            <a:ext cx="266700" cy="38100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Elbow Connector 14"/>
          <p:cNvCxnSpPr>
            <a:stCxn id="7" idx="2"/>
            <a:endCxn id="8" idx="2"/>
          </p:cNvCxnSpPr>
          <p:nvPr/>
        </p:nvCxnSpPr>
        <p:spPr>
          <a:xfrm rot="16200000" flipH="1">
            <a:off x="4343400" y="3505200"/>
            <a:ext cx="12700" cy="3962400"/>
          </a:xfrm>
          <a:prstGeom prst="bentConnector3">
            <a:avLst>
              <a:gd name="adj1" fmla="val 1800000"/>
            </a:avLst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62450" y="5715000"/>
            <a:ext cx="0" cy="381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050248" y="60960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CLK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590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5486400" y="1295400"/>
            <a:ext cx="3204249" cy="381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86325" y="1295400"/>
            <a:ext cx="3323675" cy="381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verification easy?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77304" y="1640619"/>
            <a:ext cx="228600" cy="381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25004" y="2859819"/>
            <a:ext cx="228600" cy="381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20404" y="2229704"/>
            <a:ext cx="228600" cy="381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39404" y="3545619"/>
            <a:ext cx="228600" cy="381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977304" y="4086956"/>
            <a:ext cx="228600" cy="381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329978" y="3810000"/>
            <a:ext cx="228600" cy="381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loud 18"/>
          <p:cNvSpPr/>
          <p:nvPr/>
        </p:nvSpPr>
        <p:spPr>
          <a:xfrm>
            <a:off x="6510704" y="1907319"/>
            <a:ext cx="647700" cy="703385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loud 19"/>
          <p:cNvSpPr/>
          <p:nvPr/>
        </p:nvSpPr>
        <p:spPr>
          <a:xfrm>
            <a:off x="7006004" y="2727079"/>
            <a:ext cx="457200" cy="1276351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loud 20"/>
          <p:cNvSpPr/>
          <p:nvPr/>
        </p:nvSpPr>
        <p:spPr>
          <a:xfrm>
            <a:off x="5638800" y="2341682"/>
            <a:ext cx="760535" cy="1276351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loud 21"/>
          <p:cNvSpPr/>
          <p:nvPr/>
        </p:nvSpPr>
        <p:spPr>
          <a:xfrm>
            <a:off x="7653704" y="2706564"/>
            <a:ext cx="760535" cy="820615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loud 22"/>
          <p:cNvSpPr/>
          <p:nvPr/>
        </p:nvSpPr>
        <p:spPr>
          <a:xfrm>
            <a:off x="6304817" y="3942494"/>
            <a:ext cx="760535" cy="820615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loud 23"/>
          <p:cNvSpPr/>
          <p:nvPr/>
        </p:nvSpPr>
        <p:spPr>
          <a:xfrm>
            <a:off x="7249258" y="4057648"/>
            <a:ext cx="1071197" cy="820615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loud 24"/>
          <p:cNvSpPr/>
          <p:nvPr/>
        </p:nvSpPr>
        <p:spPr>
          <a:xfrm>
            <a:off x="7286258" y="1669224"/>
            <a:ext cx="1329837" cy="392906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19699" y="2006750"/>
            <a:ext cx="228600" cy="381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402314" y="2719537"/>
            <a:ext cx="228600" cy="381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62799" y="1549550"/>
            <a:ext cx="228600" cy="381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523084" y="3339395"/>
            <a:ext cx="228600" cy="381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34353" y="4191000"/>
            <a:ext cx="228600" cy="381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200400" y="3733800"/>
            <a:ext cx="228600" cy="381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loud 25"/>
          <p:cNvSpPr/>
          <p:nvPr/>
        </p:nvSpPr>
        <p:spPr>
          <a:xfrm>
            <a:off x="1983214" y="3263194"/>
            <a:ext cx="647700" cy="703385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loud 26"/>
          <p:cNvSpPr/>
          <p:nvPr/>
        </p:nvSpPr>
        <p:spPr>
          <a:xfrm>
            <a:off x="879779" y="2647750"/>
            <a:ext cx="1329837" cy="513906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loud 27"/>
          <p:cNvSpPr/>
          <p:nvPr/>
        </p:nvSpPr>
        <p:spPr>
          <a:xfrm>
            <a:off x="605751" y="3222166"/>
            <a:ext cx="760535" cy="820615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loud 28"/>
          <p:cNvSpPr/>
          <p:nvPr/>
        </p:nvSpPr>
        <p:spPr>
          <a:xfrm>
            <a:off x="1305109" y="1718529"/>
            <a:ext cx="1325806" cy="828521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loud 29"/>
          <p:cNvSpPr/>
          <p:nvPr/>
        </p:nvSpPr>
        <p:spPr>
          <a:xfrm>
            <a:off x="1216270" y="4049742"/>
            <a:ext cx="766944" cy="828521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loud 30"/>
          <p:cNvSpPr/>
          <p:nvPr/>
        </p:nvSpPr>
        <p:spPr>
          <a:xfrm>
            <a:off x="2823612" y="2016243"/>
            <a:ext cx="766944" cy="1590707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loud 31"/>
          <p:cNvSpPr/>
          <p:nvPr/>
        </p:nvSpPr>
        <p:spPr>
          <a:xfrm>
            <a:off x="2136531" y="4054537"/>
            <a:ext cx="1083468" cy="703385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048299" y="1740050"/>
            <a:ext cx="7281679" cy="2641450"/>
            <a:chOff x="1048299" y="1740050"/>
            <a:chExt cx="7281679" cy="2641450"/>
          </a:xfrm>
        </p:grpSpPr>
        <p:cxnSp>
          <p:nvCxnSpPr>
            <p:cNvPr id="37" name="Curved Connector 36"/>
            <p:cNvCxnSpPr>
              <a:endCxn id="9" idx="1"/>
            </p:cNvCxnSpPr>
            <p:nvPr/>
          </p:nvCxnSpPr>
          <p:spPr>
            <a:xfrm>
              <a:off x="2991399" y="1740050"/>
              <a:ext cx="4929005" cy="680154"/>
            </a:xfrm>
            <a:prstGeom prst="curvedConnector3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urved Connector 39"/>
            <p:cNvCxnSpPr>
              <a:endCxn id="7" idx="1"/>
            </p:cNvCxnSpPr>
            <p:nvPr/>
          </p:nvCxnSpPr>
          <p:spPr>
            <a:xfrm flipV="1">
              <a:off x="1048299" y="1831119"/>
              <a:ext cx="4929005" cy="358074"/>
            </a:xfrm>
            <a:prstGeom prst="curvedConnector3">
              <a:avLst>
                <a:gd name="adj1" fmla="val 64805"/>
              </a:avLst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urved Connector 42"/>
            <p:cNvCxnSpPr>
              <a:endCxn id="8" idx="1"/>
            </p:cNvCxnSpPr>
            <p:nvPr/>
          </p:nvCxnSpPr>
          <p:spPr>
            <a:xfrm>
              <a:off x="2630914" y="2916755"/>
              <a:ext cx="3994090" cy="133564"/>
            </a:xfrm>
            <a:prstGeom prst="curvedConnector3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urved Connector 44"/>
            <p:cNvCxnSpPr>
              <a:stCxn id="16" idx="3"/>
              <a:endCxn id="10" idx="1"/>
            </p:cNvCxnSpPr>
            <p:nvPr/>
          </p:nvCxnSpPr>
          <p:spPr>
            <a:xfrm>
              <a:off x="1751684" y="3529895"/>
              <a:ext cx="5787720" cy="206224"/>
            </a:xfrm>
            <a:prstGeom prst="curvedConnector3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urved Connector 46"/>
            <p:cNvCxnSpPr>
              <a:stCxn id="18" idx="3"/>
              <a:endCxn id="11" idx="1"/>
            </p:cNvCxnSpPr>
            <p:nvPr/>
          </p:nvCxnSpPr>
          <p:spPr>
            <a:xfrm>
              <a:off x="3429000" y="3924300"/>
              <a:ext cx="2548304" cy="353156"/>
            </a:xfrm>
            <a:prstGeom prst="curvedConnector3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urved Connector 48"/>
            <p:cNvCxnSpPr>
              <a:stCxn id="17" idx="3"/>
              <a:endCxn id="12" idx="1"/>
            </p:cNvCxnSpPr>
            <p:nvPr/>
          </p:nvCxnSpPr>
          <p:spPr>
            <a:xfrm flipV="1">
              <a:off x="1062953" y="4000500"/>
              <a:ext cx="7267025" cy="381000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1955076" y="5639992"/>
            <a:ext cx="5250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Verification reduced to combinational equivalence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77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4294967295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5834063" cy="6400800"/>
          </a:xfrm>
        </p:spPr>
      </p:pic>
      <p:sp>
        <p:nvSpPr>
          <p:cNvPr id="10" name="TextBox 9"/>
          <p:cNvSpPr txBox="1"/>
          <p:nvPr/>
        </p:nvSpPr>
        <p:spPr>
          <a:xfrm>
            <a:off x="3481873" y="609600"/>
            <a:ext cx="56621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Retiming:</a:t>
            </a:r>
            <a:br>
              <a:rPr lang="en-US" sz="24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sequential elements are movable !!!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51257" y="1752600"/>
            <a:ext cx="27879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 the observable timing</a:t>
            </a:r>
            <a:b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 is preserved</a:t>
            </a:r>
          </a:p>
          <a:p>
            <a:pPr algn="ctr"/>
            <a:endParaRPr lang="en-US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External cycle accuracy</a:t>
            </a:r>
            <a:endParaRPr lang="en-US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7239000" y="2514600"/>
            <a:ext cx="304800" cy="609600"/>
          </a:xfrm>
          <a:prstGeom prst="downArrow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27457" y="4114800"/>
            <a:ext cx="806743" cy="13716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32457" y="4114800"/>
            <a:ext cx="806743" cy="13716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6934200" y="4648200"/>
            <a:ext cx="1098257" cy="381000"/>
          </a:xfrm>
          <a:prstGeom prst="rightArrow">
            <a:avLst/>
          </a:prstGeom>
          <a:solidFill>
            <a:srgbClr val="33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086600" y="441545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Data</a:t>
            </a:r>
            <a:endParaRPr lang="en-US"/>
          </a:p>
        </p:txBody>
      </p:sp>
      <p:cxnSp>
        <p:nvCxnSpPr>
          <p:cNvPr id="17" name="Elbow Connector 16"/>
          <p:cNvCxnSpPr>
            <a:stCxn id="13" idx="2"/>
            <a:endCxn id="14" idx="2"/>
          </p:cNvCxnSpPr>
          <p:nvPr/>
        </p:nvCxnSpPr>
        <p:spPr>
          <a:xfrm rot="16200000" flipH="1">
            <a:off x="7483329" y="4533900"/>
            <a:ext cx="12700" cy="1905000"/>
          </a:xfrm>
          <a:prstGeom prst="bentConnector3">
            <a:avLst>
              <a:gd name="adj1" fmla="val 1800000"/>
            </a:avLst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527295" y="5709416"/>
            <a:ext cx="0" cy="381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15093" y="60960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CLK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611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future ahead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40011" y="1050712"/>
            <a:ext cx="2598789" cy="1692488"/>
          </a:xfrm>
          <a:prstGeom prst="rect">
            <a:avLst/>
          </a:prstGeom>
        </p:spPr>
      </p:pic>
      <p:pic>
        <p:nvPicPr>
          <p:cNvPr id="1028" name="Picture 4" descr="http://lsi.epfl.ch/files/content/sites/lsi/files/shared/PhD%20Projects/image%20SiN%20FET%20arrays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234" y="609601"/>
            <a:ext cx="3220616" cy="24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152418" y="2819656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Source: </a:t>
            </a:r>
            <a:r>
              <a:rPr lang="en-GB" sz="1400" dirty="0" err="1" smtClean="0"/>
              <a:t>Davide</a:t>
            </a:r>
            <a:r>
              <a:rPr lang="en-GB" sz="1400" dirty="0" smtClean="0"/>
              <a:t> </a:t>
            </a:r>
            <a:r>
              <a:rPr lang="en-GB" sz="1400" dirty="0" err="1" smtClean="0"/>
              <a:t>Sacchetto</a:t>
            </a:r>
            <a:r>
              <a:rPr lang="en-GB" sz="1400" dirty="0" smtClean="0"/>
              <a:t> (EPFL)</a:t>
            </a:r>
            <a:endParaRPr lang="en-US" sz="1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/>
          <a:srcRect l="7138" t="5821" r="6516" b="6496"/>
          <a:stretch/>
        </p:blipFill>
        <p:spPr>
          <a:xfrm>
            <a:off x="5303267" y="3691287"/>
            <a:ext cx="3612133" cy="184014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83324" y="5550487"/>
            <a:ext cx="2432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Source: Franz </a:t>
            </a:r>
            <a:r>
              <a:rPr lang="en-GB" sz="1400" dirty="0" err="1" smtClean="0"/>
              <a:t>Kreupl</a:t>
            </a:r>
            <a:r>
              <a:rPr lang="en-GB" sz="1400" dirty="0" smtClean="0"/>
              <a:t> (TUM)</a:t>
            </a:r>
            <a:endParaRPr lang="en-US" sz="1400" dirty="0"/>
          </a:p>
        </p:txBody>
      </p:sp>
      <p:pic>
        <p:nvPicPr>
          <p:cNvPr id="13" name="Picture 6" descr="Figure 2 : Sources of variability for a 0.3µm-wide planar CMOS device (Source: University of Michigan)"/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7" t="3255" r="6522" b="1893"/>
          <a:stretch/>
        </p:blipFill>
        <p:spPr bwMode="auto">
          <a:xfrm>
            <a:off x="0" y="1676400"/>
            <a:ext cx="62484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819400" y="3127433"/>
            <a:ext cx="21930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Time becomes</a:t>
            </a:r>
            <a:br>
              <a:rPr lang="en-GB" sz="2400" dirty="0" smtClean="0"/>
            </a:br>
            <a:r>
              <a:rPr lang="en-GB" sz="2400" dirty="0" smtClean="0"/>
              <a:t>more</a:t>
            </a:r>
            <a:br>
              <a:rPr lang="en-GB" sz="2400" dirty="0" smtClean="0"/>
            </a:br>
            <a:r>
              <a:rPr lang="en-GB" sz="2400" dirty="0" smtClean="0"/>
              <a:t>unpredictable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637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Introducing time elasticity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6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Elasticity is known from long ago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 10,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Automatic pipelining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2514600"/>
            <a:ext cx="8001000" cy="222966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95400" y="1447800"/>
            <a:ext cx="196748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VME bus</a:t>
            </a:r>
            <a:endParaRPr lang="en-US" sz="32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1447800"/>
            <a:ext cx="261518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32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AMBA  AHB</a:t>
            </a:r>
            <a:endParaRPr lang="en-US" sz="32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112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7|27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10463</TotalTime>
  <Words>1016</Words>
  <Application>Microsoft Office PowerPoint</Application>
  <PresentationFormat>On-screen Show (4:3)</PresentationFormat>
  <Paragraphs>533</Paragraphs>
  <Slides>38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0" baseType="lpstr">
      <vt:lpstr>PMingLiU</vt:lpstr>
      <vt:lpstr>SimSun</vt:lpstr>
      <vt:lpstr>Arial</vt:lpstr>
      <vt:lpstr>Arial Narrow</vt:lpstr>
      <vt:lpstr>Calibri</vt:lpstr>
      <vt:lpstr>Consolas</vt:lpstr>
      <vt:lpstr>Garamond</vt:lpstr>
      <vt:lpstr>Symbol</vt:lpstr>
      <vt:lpstr>Times New Roman</vt:lpstr>
      <vt:lpstr>Wingdings</vt:lpstr>
      <vt:lpstr>Wingdings 2</vt:lpstr>
      <vt:lpstr>Office Theme</vt:lpstr>
      <vt:lpstr>Automatic Pipelining during Sequential Logic Synthesis</vt:lpstr>
      <vt:lpstr>Synthesis and Verification</vt:lpstr>
      <vt:lpstr>How far can Logic Synthesis go?</vt:lpstr>
      <vt:lpstr>Combinational logic synthesis</vt:lpstr>
      <vt:lpstr>Why is verification easy?</vt:lpstr>
      <vt:lpstr>PowerPoint Presentation</vt:lpstr>
      <vt:lpstr>The future ahead</vt:lpstr>
      <vt:lpstr>Introducing time elasticity</vt:lpstr>
      <vt:lpstr>Elasticity is known from long ago</vt:lpstr>
      <vt:lpstr>Rigid vs. Elastic timing</vt:lpstr>
      <vt:lpstr>Elastic timing</vt:lpstr>
      <vt:lpstr>Transforming sync into elastic</vt:lpstr>
      <vt:lpstr>Generalization: bounded FIFOs</vt:lpstr>
      <vt:lpstr>Transforming sync into elastic</vt:lpstr>
      <vt:lpstr>Transforming sync into elastic</vt:lpstr>
      <vt:lpstr>PowerPoint Presentation</vt:lpstr>
      <vt:lpstr>PowerPoint Presentation</vt:lpstr>
      <vt:lpstr>PowerPoint Presentation</vt:lpstr>
      <vt:lpstr>PowerPoint Presentation</vt:lpstr>
      <vt:lpstr>Behavioral equivalence</vt:lpstr>
      <vt:lpstr>Elastic transformations</vt:lpstr>
      <vt:lpstr>We can insert and retime bubbles</vt:lpstr>
      <vt:lpstr>Early evaluation</vt:lpstr>
      <vt:lpstr>How to implement anti-tokens ?</vt:lpstr>
      <vt:lpstr>Memory bypass</vt:lpstr>
      <vt:lpstr>Elastic pipelining</vt:lpstr>
      <vt:lpstr>Elastic pipelining</vt:lpstr>
      <vt:lpstr>Elastic pipelining</vt:lpstr>
      <vt:lpstr>Elastic pipelining</vt:lpstr>
      <vt:lpstr>Elastic pipelining</vt:lpstr>
      <vt:lpstr>Elastic pipelining</vt:lpstr>
      <vt:lpstr>Elastic pipelining</vt:lpstr>
      <vt:lpstr>Micro-architectural exploration</vt:lpstr>
      <vt:lpstr>Micro-architectural exploration</vt:lpstr>
      <vt:lpstr>PowerPoint Presentation</vt:lpstr>
      <vt:lpstr>The Achilles’ heel: equivalence checking</vt:lpstr>
      <vt:lpstr>Incremental verification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Jordi</dc:creator>
  <cp:lastModifiedBy>Jordi Cortadella</cp:lastModifiedBy>
  <cp:revision>798</cp:revision>
  <dcterms:created xsi:type="dcterms:W3CDTF">2006-08-16T00:00:00Z</dcterms:created>
  <dcterms:modified xsi:type="dcterms:W3CDTF">2015-12-12T06:58:40Z</dcterms:modified>
</cp:coreProperties>
</file>