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3" r:id="rId2"/>
  </p:sldMasterIdLst>
  <p:notesMasterIdLst>
    <p:notesMasterId r:id="rId59"/>
  </p:notesMasterIdLst>
  <p:sldIdLst>
    <p:sldId id="582" r:id="rId3"/>
    <p:sldId id="535" r:id="rId4"/>
    <p:sldId id="532" r:id="rId5"/>
    <p:sldId id="533" r:id="rId6"/>
    <p:sldId id="551" r:id="rId7"/>
    <p:sldId id="568" r:id="rId8"/>
    <p:sldId id="571" r:id="rId9"/>
    <p:sldId id="494" r:id="rId10"/>
    <p:sldId id="495" r:id="rId11"/>
    <p:sldId id="547" r:id="rId12"/>
    <p:sldId id="548" r:id="rId13"/>
    <p:sldId id="572" r:id="rId14"/>
    <p:sldId id="567" r:id="rId15"/>
    <p:sldId id="539" r:id="rId16"/>
    <p:sldId id="549" r:id="rId17"/>
    <p:sldId id="540" r:id="rId18"/>
    <p:sldId id="541" r:id="rId19"/>
    <p:sldId id="542" r:id="rId20"/>
    <p:sldId id="543" r:id="rId21"/>
    <p:sldId id="544" r:id="rId22"/>
    <p:sldId id="545" r:id="rId23"/>
    <p:sldId id="570" r:id="rId24"/>
    <p:sldId id="555" r:id="rId25"/>
    <p:sldId id="553" r:id="rId26"/>
    <p:sldId id="556" r:id="rId27"/>
    <p:sldId id="554" r:id="rId28"/>
    <p:sldId id="557" r:id="rId29"/>
    <p:sldId id="558" r:id="rId30"/>
    <p:sldId id="562" r:id="rId31"/>
    <p:sldId id="563" r:id="rId32"/>
    <p:sldId id="560" r:id="rId33"/>
    <p:sldId id="564" r:id="rId34"/>
    <p:sldId id="574" r:id="rId35"/>
    <p:sldId id="575" r:id="rId36"/>
    <p:sldId id="576" r:id="rId37"/>
    <p:sldId id="566" r:id="rId38"/>
    <p:sldId id="577" r:id="rId39"/>
    <p:sldId id="578" r:id="rId40"/>
    <p:sldId id="579" r:id="rId41"/>
    <p:sldId id="497" r:id="rId42"/>
    <p:sldId id="517" r:id="rId43"/>
    <p:sldId id="518" r:id="rId44"/>
    <p:sldId id="523" r:id="rId45"/>
    <p:sldId id="466" r:id="rId46"/>
    <p:sldId id="512" r:id="rId47"/>
    <p:sldId id="513" r:id="rId48"/>
    <p:sldId id="514" r:id="rId49"/>
    <p:sldId id="515" r:id="rId50"/>
    <p:sldId id="516" r:id="rId51"/>
    <p:sldId id="524" r:id="rId52"/>
    <p:sldId id="527" r:id="rId53"/>
    <p:sldId id="508" r:id="rId54"/>
    <p:sldId id="520" r:id="rId55"/>
    <p:sldId id="583" r:id="rId56"/>
    <p:sldId id="580" r:id="rId57"/>
    <p:sldId id="459" r:id="rId5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F6068087-EDA6-4F4A-AE11-4D1520854526}">
          <p14:sldIdLst>
            <p14:sldId id="582"/>
            <p14:sldId id="535"/>
            <p14:sldId id="532"/>
            <p14:sldId id="533"/>
            <p14:sldId id="551"/>
            <p14:sldId id="568"/>
            <p14:sldId id="571"/>
            <p14:sldId id="494"/>
            <p14:sldId id="495"/>
            <p14:sldId id="547"/>
            <p14:sldId id="548"/>
            <p14:sldId id="572"/>
            <p14:sldId id="567"/>
            <p14:sldId id="539"/>
            <p14:sldId id="549"/>
            <p14:sldId id="540"/>
            <p14:sldId id="541"/>
            <p14:sldId id="542"/>
            <p14:sldId id="543"/>
            <p14:sldId id="544"/>
            <p14:sldId id="545"/>
            <p14:sldId id="570"/>
            <p14:sldId id="555"/>
            <p14:sldId id="553"/>
            <p14:sldId id="556"/>
            <p14:sldId id="554"/>
            <p14:sldId id="557"/>
            <p14:sldId id="558"/>
            <p14:sldId id="562"/>
            <p14:sldId id="563"/>
            <p14:sldId id="560"/>
            <p14:sldId id="564"/>
            <p14:sldId id="574"/>
            <p14:sldId id="575"/>
            <p14:sldId id="576"/>
            <p14:sldId id="566"/>
            <p14:sldId id="577"/>
            <p14:sldId id="578"/>
            <p14:sldId id="579"/>
            <p14:sldId id="497"/>
            <p14:sldId id="517"/>
            <p14:sldId id="518"/>
            <p14:sldId id="523"/>
            <p14:sldId id="466"/>
            <p14:sldId id="512"/>
            <p14:sldId id="513"/>
            <p14:sldId id="514"/>
            <p14:sldId id="515"/>
            <p14:sldId id="516"/>
            <p14:sldId id="524"/>
            <p14:sldId id="527"/>
            <p14:sldId id="508"/>
            <p14:sldId id="520"/>
            <p14:sldId id="583"/>
            <p14:sldId id="580"/>
            <p14:sldId id="45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072" userDrawn="1">
          <p15:clr>
            <a:srgbClr val="A4A3A4"/>
          </p15:clr>
        </p15:guide>
        <p15:guide id="2" pos="37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00CC00"/>
    <a:srgbClr val="008000"/>
    <a:srgbClr val="00FFFF"/>
    <a:srgbClr val="00FF00"/>
    <a:srgbClr val="0000FF"/>
    <a:srgbClr val="3399FF"/>
    <a:srgbClr val="33CCFF"/>
    <a:srgbClr val="99CC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4023" autoAdjust="0"/>
    <p:restoredTop sz="94591" autoAdjust="0"/>
  </p:normalViewPr>
  <p:slideViewPr>
    <p:cSldViewPr>
      <p:cViewPr varScale="1">
        <p:scale>
          <a:sx n="67" d="100"/>
          <a:sy n="67" d="100"/>
        </p:scale>
        <p:origin x="1140" y="66"/>
      </p:cViewPr>
      <p:guideLst>
        <p:guide orient="horz" pos="3072"/>
        <p:guide pos="3792"/>
      </p:guideLst>
    </p:cSldViewPr>
  </p:slideViewPr>
  <p:outlineViewPr>
    <p:cViewPr>
      <p:scale>
        <a:sx n="33" d="100"/>
        <a:sy n="33" d="100"/>
      </p:scale>
      <p:origin x="0" y="-577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37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61" Type="http://schemas.openxmlformats.org/officeDocument/2006/relationships/viewProps" Target="view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B6E1E4-2091-467A-B861-927AD65E4D1A}" type="datetimeFigureOut">
              <a:rPr lang="es-ES" smtClean="0"/>
              <a:pPr/>
              <a:t>14/03/2016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8AB51-5FF4-4D23-8A80-39A1B536D247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5384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AB51-5FF4-4D23-8A80-39A1B536D247}" type="slidenum">
              <a:rPr lang="es-ES" smtClean="0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57032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AB51-5FF4-4D23-8A80-39A1B536D247}" type="slidenum">
              <a:rPr lang="es-ES" smtClean="0"/>
              <a:pPr/>
              <a:t>51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3290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AB51-5FF4-4D23-8A80-39A1B536D247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0111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2B4C1F-10FE-4AD2-BCA5-A5D80BCC2BD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3006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2B4C1F-10FE-4AD2-BCA5-A5D80BCC2BD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5543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AB51-5FF4-4D23-8A80-39A1B536D247}" type="slidenum">
              <a:rPr lang="es-ES" smtClean="0">
                <a:solidFill>
                  <a:prstClr val="black"/>
                </a:solidFill>
              </a:rPr>
              <a:pPr/>
              <a:t>10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3485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AB51-5FF4-4D23-8A80-39A1B536D247}" type="slidenum">
              <a:rPr lang="es-ES" smtClean="0"/>
              <a:pPr/>
              <a:t>27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24060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2B4C1F-10FE-4AD2-BCA5-A5D80BCC2BD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824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2B4C1F-10FE-4AD2-BCA5-A5D80BCC2BD2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6624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AB51-5FF4-4D23-8A80-39A1B536D247}" type="slidenum">
              <a:rPr lang="es-ES" smtClean="0"/>
              <a:pPr/>
              <a:t>41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9361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DATE 2016</a:t>
            </a: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Adaptive Clocking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08DBB7-7A62-4124-B426-8AEACD37B99E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DATE 2016</a:t>
            </a:r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Adaptive Clocking</a:t>
            </a:r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2EF726-5057-4FF8-B286-782F4B5EA105}" type="slidenum"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872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bg>
      <p:bgPr>
        <a:solidFill>
          <a:schemeClr val="bg1">
            <a:alpha val="9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114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_Title Only">
    <p:bg>
      <p:bgPr>
        <a:solidFill>
          <a:schemeClr val="bg1">
            <a:alpha val="9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013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3194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/>
          <p:cNvCxnSpPr/>
          <p:nvPr/>
        </p:nvCxnSpPr>
        <p:spPr>
          <a:xfrm>
            <a:off x="0" y="596900"/>
            <a:ext cx="9144000" cy="0"/>
          </a:xfrm>
          <a:prstGeom prst="line">
            <a:avLst/>
          </a:prstGeom>
          <a:ln w="50800" cmpd="thickThin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685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DATE 2016</a:t>
            </a:r>
            <a:endParaRPr lang="es-E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Adaptive Clocking</a:t>
            </a: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08DBB7-7A62-4124-B426-8AEACD37B99E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DATE 2016</a:t>
            </a:r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Adaptive Clocking</a:t>
            </a:r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08DBB7-7A62-4124-B426-8AEACD37B99E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/>
          <p:cNvCxnSpPr/>
          <p:nvPr userDrawn="1"/>
        </p:nvCxnSpPr>
        <p:spPr>
          <a:xfrm>
            <a:off x="0" y="596900"/>
            <a:ext cx="9144000" cy="0"/>
          </a:xfrm>
          <a:prstGeom prst="line">
            <a:avLst/>
          </a:prstGeom>
          <a:ln w="50800" cmpd="thickThin">
            <a:gradFill>
              <a:gsLst>
                <a:gs pos="0">
                  <a:schemeClr val="accent2">
                    <a:lumMod val="5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DATE 2016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Adaptive Clocking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F30D5-A3B7-4396-B131-5098A71B85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9412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08" y="-27384"/>
            <a:ext cx="8388414" cy="1726713"/>
          </a:xfrm>
          <a:prstGeom prst="rect">
            <a:avLst/>
          </a:prstGeom>
        </p:spPr>
      </p:pic>
      <p:sp>
        <p:nvSpPr>
          <p:cNvPr id="11" name="Textplatzhalt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248232"/>
            <a:ext cx="9144000" cy="1468800"/>
          </a:xfrm>
        </p:spPr>
        <p:txBody>
          <a:bodyPr anchor="b"/>
          <a:lstStyle>
            <a:lvl1pPr marL="0" indent="0" algn="ctr">
              <a:buNone/>
              <a:defRPr lang="en-US" sz="4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Audio Visual Template</a:t>
            </a:r>
            <a:br>
              <a:rPr lang="en-US" dirty="0" smtClean="0"/>
            </a:br>
            <a:r>
              <a:rPr lang="en-US" dirty="0" smtClean="0"/>
              <a:t>prepared by Jano Gebelein</a:t>
            </a:r>
          </a:p>
        </p:txBody>
      </p:sp>
      <p:sp>
        <p:nvSpPr>
          <p:cNvPr id="12" name="Textplatzhalt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888000"/>
            <a:ext cx="9144000" cy="1053168"/>
          </a:xfrm>
        </p:spPr>
        <p:txBody>
          <a:bodyPr anchor="t"/>
          <a:lstStyle>
            <a:lvl1pPr marL="0" indent="0" algn="ctr">
              <a:buNone/>
              <a:defRPr lang="en-US" sz="2400" b="1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your name here</a:t>
            </a:r>
            <a:br>
              <a:rPr lang="en-US" dirty="0" smtClean="0"/>
            </a:br>
            <a:r>
              <a:rPr lang="en-US" dirty="0" smtClean="0"/>
              <a:t>your affiliation here</a:t>
            </a:r>
          </a:p>
        </p:txBody>
      </p:sp>
      <p:sp>
        <p:nvSpPr>
          <p:cNvPr id="13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5414400"/>
            <a:ext cx="9144000" cy="460800"/>
          </a:xfrm>
        </p:spPr>
        <p:txBody>
          <a:bodyPr anchor="ctr"/>
          <a:lstStyle>
            <a:lvl1pPr marL="0" indent="0" algn="ctr">
              <a:buNone/>
              <a:defRPr lang="en-US" sz="2400" b="1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Logos are allowed on this page only!</a:t>
            </a:r>
          </a:p>
        </p:txBody>
      </p:sp>
    </p:spTree>
    <p:extLst>
      <p:ext uri="{BB962C8B-B14F-4D97-AF65-F5344CB8AC3E}">
        <p14:creationId xmlns:p14="http://schemas.microsoft.com/office/powerpoint/2010/main" val="2374780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 marL="342900" indent="-342900">
              <a:buFont typeface="Calibri" panose="020F0502020204030204" pitchFamily="34" charset="0"/>
              <a:buChar char="•"/>
              <a:defRPr sz="2800" b="1" u="none">
                <a:latin typeface="+mn-lt"/>
              </a:defRPr>
            </a:lvl1pPr>
            <a:lvl2pPr marL="742950" indent="-285750">
              <a:buFont typeface="Calibri" panose="020F0502020204030204" pitchFamily="34" charset="0"/>
              <a:buChar char="•"/>
              <a:defRPr sz="2800" b="1" u="none">
                <a:latin typeface="+mn-lt"/>
              </a:defRPr>
            </a:lvl2pPr>
            <a:lvl3pPr marL="1143000" indent="-228600">
              <a:buFont typeface="Calibri" panose="020F0502020204030204" pitchFamily="34" charset="0"/>
              <a:buChar char="•"/>
              <a:defRPr sz="2800" b="1" u="none">
                <a:latin typeface="+mn-lt"/>
              </a:defRPr>
            </a:lvl3pPr>
            <a:lvl4pPr marL="1600200" indent="-228600">
              <a:buFont typeface="Calibri" panose="020F0502020204030204" pitchFamily="34" charset="0"/>
              <a:buChar char="•"/>
              <a:defRPr sz="2800" b="1" u="none">
                <a:latin typeface="+mn-lt"/>
              </a:defRPr>
            </a:lvl4pPr>
            <a:lvl5pPr marL="2057400" indent="-228600">
              <a:buFont typeface="Calibri" panose="020F0502020204030204" pitchFamily="34" charset="0"/>
              <a:buChar char="•"/>
              <a:defRPr sz="2800" b="1" u="none">
                <a:latin typeface="+mn-lt"/>
              </a:defRPr>
            </a:lvl5pPr>
          </a:lstStyle>
          <a:p>
            <a:pPr lvl="0"/>
            <a:r>
              <a:rPr lang="de-DE" dirty="0" smtClean="0"/>
              <a:t>First Level Content</a:t>
            </a:r>
          </a:p>
          <a:p>
            <a:pPr lvl="1"/>
            <a:r>
              <a:rPr lang="de-DE" dirty="0" smtClean="0"/>
              <a:t>Second Level Content</a:t>
            </a:r>
          </a:p>
          <a:p>
            <a:pPr lvl="2"/>
            <a:r>
              <a:rPr lang="de-DE" dirty="0" smtClean="0"/>
              <a:t>Third Level Content</a:t>
            </a:r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Level Content</a:t>
            </a:r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Level Content</a:t>
            </a:r>
            <a:endParaRPr lang="de-DE" dirty="0"/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de-DE" dirty="0" smtClean="0"/>
              <a:t>Slide Title</a:t>
            </a:r>
            <a:endParaRPr lang="de-DE" dirty="0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DATE 2016</a:t>
            </a:r>
            <a:endParaRPr lang="de-DE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Adaptive Clocking</a:t>
            </a:r>
            <a:endParaRPr lang="de-DE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8BF6-67F0-405E-B297-68D77A67C46A}" type="slidenum">
              <a:rPr lang="de-DE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de-DE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931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DATE 2016</a:t>
            </a:r>
            <a:endParaRPr lang="de-DE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de-DE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Adaptive Clocking</a:t>
            </a:r>
            <a:endParaRPr lang="de-DE" dirty="0" smtClean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fld id="{D1628BF6-67F0-405E-B297-68D77A67C46A}" type="slidenum">
              <a:rPr lang="de-DE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de-DE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de-DE" dirty="0" smtClean="0"/>
              <a:t>Slide Title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11486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DATE 2016</a:t>
            </a:r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Adaptive Clocking</a:t>
            </a:r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382F1-3BAA-4AB9-A96E-CC7A1044068E}" type="slidenum"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56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DATE 2016</a:t>
            </a:r>
            <a:endParaRPr lang="en-US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Adaptive Clocking</a:t>
            </a:r>
            <a:endParaRPr lang="en-US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F30D5-A3B7-4396-B131-5098A71B85FB}" type="slidenum"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804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838200"/>
            <a:ext cx="82296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r>
              <a:rPr lang="en-US" smtClean="0"/>
              <a:t>DATE 2016</a:t>
            </a: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r>
              <a:rPr lang="es-ES" smtClean="0"/>
              <a:t>Adaptive Clocking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C808DBB7-7A62-4124-B426-8AEACD37B99E}" type="slidenum">
              <a:rPr lang="es-ES" smtClean="0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5" r:id="rId3"/>
    <p:sldLayoutId id="2147483672" r:id="rId4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49580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First Level Content</a:t>
            </a:r>
          </a:p>
          <a:p>
            <a:pPr lvl="1"/>
            <a:r>
              <a:rPr lang="de-DE" dirty="0" smtClean="0"/>
              <a:t>Second Level Content</a:t>
            </a:r>
          </a:p>
          <a:p>
            <a:pPr lvl="2"/>
            <a:r>
              <a:rPr lang="de-DE" dirty="0" smtClean="0"/>
              <a:t>Third Level Content</a:t>
            </a:r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Level Content</a:t>
            </a:r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Level Content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090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DATE 2016</a:t>
            </a:r>
            <a:endParaRPr lang="de-DE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691680" y="6356350"/>
            <a:ext cx="57606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de-DE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Adaptive Clocking</a:t>
            </a:r>
            <a:endParaRPr lang="de-DE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596336" y="6356350"/>
            <a:ext cx="1090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fld id="{D1628BF6-67F0-405E-B297-68D77A67C46A}" type="slidenum">
              <a:rPr lang="de-DE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de-DE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7" name="Rechteck 6"/>
          <p:cNvSpPr/>
          <p:nvPr userDrawn="1"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rgbClr val="2D4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251521" y="91952"/>
            <a:ext cx="8640960" cy="76944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de-DE" dirty="0" smtClean="0"/>
              <a:t>Slide Title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09330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4000" b="1" kern="1200" baseline="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Calibri" panose="020F0502020204030204" pitchFamily="34" charset="0"/>
        <a:buChar char="•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alibri" panose="020F0502020204030204" pitchFamily="34" charset="0"/>
        <a:buChar char="•"/>
        <a:defRPr sz="2800" b="1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anose="020F0502020204030204" pitchFamily="34" charset="0"/>
        <a:buChar char="•"/>
        <a:defRPr sz="2800" b="1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alibri" panose="020F0502020204030204" pitchFamily="34" charset="0"/>
        <a:buChar char="•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Calibri" panose="020F0502020204030204" pitchFamily="34" charset="0"/>
        <a:buChar char="•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e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0.png"/><Relationship Id="rId4" Type="http://schemas.openxmlformats.org/officeDocument/2006/relationships/image" Target="../media/image34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ccentral.com/results.asp?entryID=%2031901" TargetMode="Externa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1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Modern Clocking Strategies:</a:t>
            </a:r>
            <a:endParaRPr lang="en-US" dirty="0"/>
          </a:p>
          <a:p>
            <a:pPr lvl="0"/>
            <a:r>
              <a:rPr lang="en-US" dirty="0" smtClean="0"/>
              <a:t>Adaptive Clocking</a:t>
            </a:r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1"/>
          </p:nvPr>
        </p:nvSpPr>
        <p:spPr>
          <a:xfrm>
            <a:off x="0" y="4322752"/>
            <a:ext cx="9144000" cy="1773248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Jordi Cortadella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Universitat Politècnica de Catalunya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5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Margins for Variability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DATE 2016</a:t>
            </a: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Adaptive Clocking</a:t>
            </a: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8DBB7-7A62-4124-B426-8AEACD37B99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940173" y="1993776"/>
            <a:ext cx="1891550" cy="216024"/>
            <a:chOff x="5162550" y="2146176"/>
            <a:chExt cx="1891550" cy="216024"/>
          </a:xfrm>
        </p:grpSpPr>
        <p:cxnSp>
          <p:nvCxnSpPr>
            <p:cNvPr id="155" name="Straight Connector 154"/>
            <p:cNvCxnSpPr>
              <a:stCxn id="162" idx="0"/>
            </p:cNvCxnSpPr>
            <p:nvPr/>
          </p:nvCxnSpPr>
          <p:spPr>
            <a:xfrm>
              <a:off x="5555689" y="2254188"/>
              <a:ext cx="1498411" cy="3027"/>
            </a:xfrm>
            <a:prstGeom prst="line">
              <a:avLst/>
            </a:prstGeom>
            <a:ln w="28575" cap="sq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>
              <a:stCxn id="162" idx="3"/>
            </p:cNvCxnSpPr>
            <p:nvPr/>
          </p:nvCxnSpPr>
          <p:spPr>
            <a:xfrm flipH="1">
              <a:off x="5162550" y="2254188"/>
              <a:ext cx="177115" cy="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8" name="Isosceles Triangle 157"/>
            <p:cNvSpPr/>
            <p:nvPr/>
          </p:nvSpPr>
          <p:spPr>
            <a:xfrm rot="5400000">
              <a:off x="6000313" y="2146176"/>
              <a:ext cx="216024" cy="216024"/>
            </a:xfrm>
            <a:prstGeom prst="triangle">
              <a:avLst/>
            </a:prstGeom>
            <a:solidFill>
              <a:srgbClr val="0000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9" name="Isosceles Triangle 158"/>
            <p:cNvSpPr/>
            <p:nvPr/>
          </p:nvSpPr>
          <p:spPr>
            <a:xfrm rot="5400000">
              <a:off x="5669989" y="2146176"/>
              <a:ext cx="216024" cy="216024"/>
            </a:xfrm>
            <a:prstGeom prst="triangle">
              <a:avLst/>
            </a:prstGeom>
            <a:solidFill>
              <a:srgbClr val="0000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2" name="Isosceles Triangle 161"/>
            <p:cNvSpPr/>
            <p:nvPr/>
          </p:nvSpPr>
          <p:spPr>
            <a:xfrm rot="5400000">
              <a:off x="5339665" y="2146176"/>
              <a:ext cx="216024" cy="216024"/>
            </a:xfrm>
            <a:prstGeom prst="triangle">
              <a:avLst/>
            </a:prstGeom>
            <a:solidFill>
              <a:srgbClr val="0000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3" name="Isosceles Triangle 162"/>
            <p:cNvSpPr/>
            <p:nvPr/>
          </p:nvSpPr>
          <p:spPr>
            <a:xfrm rot="5400000">
              <a:off x="6330637" y="2146176"/>
              <a:ext cx="216024" cy="216024"/>
            </a:xfrm>
            <a:prstGeom prst="triangle">
              <a:avLst/>
            </a:prstGeom>
            <a:solidFill>
              <a:srgbClr val="0000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4" name="Isosceles Triangle 163"/>
            <p:cNvSpPr/>
            <p:nvPr/>
          </p:nvSpPr>
          <p:spPr>
            <a:xfrm rot="5400000">
              <a:off x="6660961" y="2146176"/>
              <a:ext cx="216024" cy="216024"/>
            </a:xfrm>
            <a:prstGeom prst="triangle">
              <a:avLst/>
            </a:prstGeom>
            <a:solidFill>
              <a:srgbClr val="0000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58" name="Elbow Connector 57"/>
          <p:cNvCxnSpPr>
            <a:endCxn id="54" idx="1"/>
          </p:cNvCxnSpPr>
          <p:nvPr/>
        </p:nvCxnSpPr>
        <p:spPr>
          <a:xfrm rot="16200000" flipH="1">
            <a:off x="433899" y="1655313"/>
            <a:ext cx="700957" cy="197154"/>
          </a:xfrm>
          <a:prstGeom prst="bentConnector2">
            <a:avLst/>
          </a:prstGeom>
          <a:ln w="28575" cap="rnd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882954" y="1984389"/>
            <a:ext cx="4042781" cy="239959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Period</a:t>
            </a: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862915" y="1507160"/>
            <a:ext cx="5839252" cy="338554"/>
            <a:chOff x="862915" y="1507160"/>
            <a:chExt cx="5839252" cy="338554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862915" y="1676400"/>
              <a:ext cx="5839252" cy="37"/>
            </a:xfrm>
            <a:prstGeom prst="straightConnector1">
              <a:avLst/>
            </a:prstGeom>
            <a:ln w="38100">
              <a:solidFill>
                <a:srgbClr val="00FF00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3095044" y="1507160"/>
              <a:ext cx="14302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1600" i="1" dirty="0">
                  <a:solidFill>
                    <a:srgbClr val="008000"/>
                  </a:solidFill>
                </a:rPr>
                <a:t>l</a:t>
              </a:r>
              <a:r>
                <a:rPr lang="en-GB" sz="1600" i="1" dirty="0" smtClean="0">
                  <a:solidFill>
                    <a:srgbClr val="008000"/>
                  </a:solidFill>
                </a:rPr>
                <a:t>aunching path</a:t>
              </a:r>
              <a:endParaRPr lang="en-US" sz="1600" i="1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85800" y="685800"/>
            <a:ext cx="6616151" cy="1415988"/>
            <a:chOff x="908177" y="838200"/>
            <a:chExt cx="6616151" cy="1415988"/>
          </a:xfrm>
        </p:grpSpPr>
        <p:cxnSp>
          <p:nvCxnSpPr>
            <p:cNvPr id="123" name="Straight Connector 122"/>
            <p:cNvCxnSpPr>
              <a:stCxn id="128" idx="0"/>
              <a:endCxn id="30" idx="1"/>
            </p:cNvCxnSpPr>
            <p:nvPr/>
          </p:nvCxnSpPr>
          <p:spPr>
            <a:xfrm>
              <a:off x="1301316" y="1555812"/>
              <a:ext cx="1498411" cy="3027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>
              <a:stCxn id="128" idx="3"/>
            </p:cNvCxnSpPr>
            <p:nvPr/>
          </p:nvCxnSpPr>
          <p:spPr>
            <a:xfrm flipH="1">
              <a:off x="908177" y="1555812"/>
              <a:ext cx="177115" cy="0"/>
            </a:xfrm>
            <a:prstGeom prst="line">
              <a:avLst/>
            </a:prstGeom>
            <a:ln w="28575" cap="rnd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>
              <a:stCxn id="142" idx="1"/>
              <a:endCxn id="30" idx="3"/>
            </p:cNvCxnSpPr>
            <p:nvPr/>
          </p:nvCxnSpPr>
          <p:spPr>
            <a:xfrm flipH="1" flipV="1">
              <a:off x="3095836" y="1558839"/>
              <a:ext cx="3808347" cy="7636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Isosceles Triangle 123"/>
            <p:cNvSpPr/>
            <p:nvPr/>
          </p:nvSpPr>
          <p:spPr>
            <a:xfrm rot="5400000">
              <a:off x="1745940" y="1447800"/>
              <a:ext cx="216024" cy="216024"/>
            </a:xfrm>
            <a:prstGeom prst="triangle">
              <a:avLst/>
            </a:prstGeom>
            <a:solidFill>
              <a:srgbClr val="0000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6" name="Isosceles Triangle 125"/>
            <p:cNvSpPr/>
            <p:nvPr/>
          </p:nvSpPr>
          <p:spPr>
            <a:xfrm rot="5400000">
              <a:off x="1415616" y="1447800"/>
              <a:ext cx="216024" cy="216024"/>
            </a:xfrm>
            <a:prstGeom prst="triangle">
              <a:avLst/>
            </a:prstGeom>
            <a:solidFill>
              <a:srgbClr val="0000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8" name="Isosceles Triangle 127"/>
            <p:cNvSpPr/>
            <p:nvPr/>
          </p:nvSpPr>
          <p:spPr>
            <a:xfrm rot="5400000">
              <a:off x="1085292" y="1447800"/>
              <a:ext cx="216024" cy="216024"/>
            </a:xfrm>
            <a:prstGeom prst="triangle">
              <a:avLst/>
            </a:prstGeom>
            <a:solidFill>
              <a:srgbClr val="0000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9" name="Isosceles Triangle 128"/>
            <p:cNvSpPr/>
            <p:nvPr/>
          </p:nvSpPr>
          <p:spPr>
            <a:xfrm rot="5400000">
              <a:off x="2076264" y="1447800"/>
              <a:ext cx="216024" cy="216024"/>
            </a:xfrm>
            <a:prstGeom prst="triangle">
              <a:avLst/>
            </a:prstGeom>
            <a:solidFill>
              <a:srgbClr val="0000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0" name="Isosceles Triangle 129"/>
            <p:cNvSpPr/>
            <p:nvPr/>
          </p:nvSpPr>
          <p:spPr>
            <a:xfrm rot="5400000">
              <a:off x="2406588" y="1447800"/>
              <a:ext cx="216024" cy="216024"/>
            </a:xfrm>
            <a:prstGeom prst="triangle">
              <a:avLst/>
            </a:prstGeom>
            <a:solidFill>
              <a:srgbClr val="0000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799727" y="1410784"/>
              <a:ext cx="296109" cy="29610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6904183" y="1418420"/>
              <a:ext cx="296109" cy="29610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3429000" y="1455543"/>
              <a:ext cx="3178726" cy="216024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53" name="Straight Connector 52"/>
            <p:cNvCxnSpPr>
              <a:stCxn id="142" idx="2"/>
            </p:cNvCxnSpPr>
            <p:nvPr/>
          </p:nvCxnSpPr>
          <p:spPr>
            <a:xfrm flipH="1">
              <a:off x="7050479" y="1714529"/>
              <a:ext cx="1759" cy="539659"/>
            </a:xfrm>
            <a:prstGeom prst="line">
              <a:avLst/>
            </a:prstGeom>
            <a:ln w="28575" cap="sq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/>
            <p:cNvSpPr txBox="1"/>
            <p:nvPr/>
          </p:nvSpPr>
          <p:spPr>
            <a:xfrm>
              <a:off x="3078713" y="1238015"/>
              <a:ext cx="3401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Q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cxnSp>
          <p:nvCxnSpPr>
            <p:cNvPr id="90" name="Straight Connector 89"/>
            <p:cNvCxnSpPr>
              <a:stCxn id="30" idx="0"/>
            </p:cNvCxnSpPr>
            <p:nvPr/>
          </p:nvCxnSpPr>
          <p:spPr>
            <a:xfrm flipH="1" flipV="1">
              <a:off x="2947781" y="1130003"/>
              <a:ext cx="1" cy="280781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5" name="TextBox 164"/>
            <p:cNvSpPr txBox="1"/>
            <p:nvPr/>
          </p:nvSpPr>
          <p:spPr>
            <a:xfrm>
              <a:off x="2784042" y="838200"/>
              <a:ext cx="327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</a:rPr>
                <a:t>D</a:t>
              </a:r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2810011" y="1502735"/>
              <a:ext cx="71411" cy="108097"/>
            </a:xfrm>
            <a:custGeom>
              <a:avLst/>
              <a:gdLst>
                <a:gd name="connsiteX0" fmla="*/ 5316 w 69111"/>
                <a:gd name="connsiteY0" fmla="*/ 0 h 132906"/>
                <a:gd name="connsiteX1" fmla="*/ 69111 w 69111"/>
                <a:gd name="connsiteY1" fmla="*/ 63795 h 132906"/>
                <a:gd name="connsiteX2" fmla="*/ 0 w 69111"/>
                <a:gd name="connsiteY2" fmla="*/ 132906 h 132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9111" h="132906">
                  <a:moveTo>
                    <a:pt x="5316" y="0"/>
                  </a:moveTo>
                  <a:lnTo>
                    <a:pt x="69111" y="63795"/>
                  </a:lnTo>
                  <a:lnTo>
                    <a:pt x="0" y="132906"/>
                  </a:lnTo>
                </a:path>
              </a:pathLst>
            </a:cu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6" name="Freeform 165"/>
            <p:cNvSpPr/>
            <p:nvPr/>
          </p:nvSpPr>
          <p:spPr>
            <a:xfrm rot="16200000">
              <a:off x="7014774" y="1599785"/>
              <a:ext cx="71411" cy="108097"/>
            </a:xfrm>
            <a:custGeom>
              <a:avLst/>
              <a:gdLst>
                <a:gd name="connsiteX0" fmla="*/ 5316 w 69111"/>
                <a:gd name="connsiteY0" fmla="*/ 0 h 132906"/>
                <a:gd name="connsiteX1" fmla="*/ 69111 w 69111"/>
                <a:gd name="connsiteY1" fmla="*/ 63795 h 132906"/>
                <a:gd name="connsiteX2" fmla="*/ 0 w 69111"/>
                <a:gd name="connsiteY2" fmla="*/ 132906 h 132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9111" h="132906">
                  <a:moveTo>
                    <a:pt x="5316" y="0"/>
                  </a:moveTo>
                  <a:lnTo>
                    <a:pt x="69111" y="63795"/>
                  </a:lnTo>
                  <a:lnTo>
                    <a:pt x="0" y="132906"/>
                  </a:lnTo>
                </a:path>
              </a:pathLst>
            </a:cu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1" name="Straight Connector 120"/>
            <p:cNvCxnSpPr>
              <a:stCxn id="142" idx="3"/>
            </p:cNvCxnSpPr>
            <p:nvPr/>
          </p:nvCxnSpPr>
          <p:spPr>
            <a:xfrm>
              <a:off x="7200292" y="1566475"/>
              <a:ext cx="324036" cy="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0" name="TextBox 169"/>
            <p:cNvSpPr txBox="1"/>
            <p:nvPr/>
          </p:nvSpPr>
          <p:spPr>
            <a:xfrm>
              <a:off x="6597210" y="1266375"/>
              <a:ext cx="327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</a:rPr>
                <a:t>D</a:t>
              </a:r>
            </a:p>
          </p:txBody>
        </p:sp>
        <p:sp>
          <p:nvSpPr>
            <p:cNvPr id="174" name="TextBox 173"/>
            <p:cNvSpPr txBox="1"/>
            <p:nvPr/>
          </p:nvSpPr>
          <p:spPr>
            <a:xfrm>
              <a:off x="7169043" y="1258024"/>
              <a:ext cx="3401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Q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  <p:cxnSp>
        <p:nvCxnSpPr>
          <p:cNvPr id="11" name="Straight Arrow Connector 10"/>
          <p:cNvCxnSpPr/>
          <p:nvPr/>
        </p:nvCxnSpPr>
        <p:spPr>
          <a:xfrm>
            <a:off x="3886200" y="977603"/>
            <a:ext cx="167640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417264" y="773399"/>
            <a:ext cx="61427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i="1" dirty="0" smtClean="0">
                <a:solidFill>
                  <a:prstClr val="black"/>
                </a:solidFill>
              </a:rPr>
              <a:t>time</a:t>
            </a:r>
            <a:endParaRPr lang="en-US" i="1" dirty="0">
              <a:solidFill>
                <a:prstClr val="black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4953000" y="1638329"/>
            <a:ext cx="2029261" cy="986225"/>
            <a:chOff x="4953000" y="1638329"/>
            <a:chExt cx="2029261" cy="986225"/>
          </a:xfrm>
        </p:grpSpPr>
        <p:cxnSp>
          <p:nvCxnSpPr>
            <p:cNvPr id="20" name="Elbow Connector 19"/>
            <p:cNvCxnSpPr/>
            <p:nvPr/>
          </p:nvCxnSpPr>
          <p:spPr>
            <a:xfrm flipV="1">
              <a:off x="4953000" y="1638329"/>
              <a:ext cx="2029261" cy="800071"/>
            </a:xfrm>
            <a:prstGeom prst="bentConnector2">
              <a:avLst/>
            </a:prstGeom>
            <a:ln w="28575">
              <a:solidFill>
                <a:srgbClr val="FF0000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5334000" y="2286000"/>
              <a:ext cx="1415196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1600" i="1" dirty="0" smtClean="0">
                  <a:solidFill>
                    <a:srgbClr val="C00000"/>
                  </a:solidFill>
                </a:rPr>
                <a:t>capturing path</a:t>
              </a:r>
              <a:endParaRPr lang="en-US" sz="1600" i="1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5550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Margins for Variability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DATE 2016</a:t>
            </a: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Adaptive Clocking</a:t>
            </a: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8DBB7-7A62-4124-B426-8AEACD37B99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22" name="Group 121"/>
          <p:cNvGrpSpPr/>
          <p:nvPr/>
        </p:nvGrpSpPr>
        <p:grpSpPr>
          <a:xfrm>
            <a:off x="4940173" y="3898776"/>
            <a:ext cx="1891550" cy="216024"/>
            <a:chOff x="5162550" y="2146176"/>
            <a:chExt cx="1891550" cy="216024"/>
          </a:xfrm>
        </p:grpSpPr>
        <p:cxnSp>
          <p:nvCxnSpPr>
            <p:cNvPr id="132" name="Straight Connector 131"/>
            <p:cNvCxnSpPr>
              <a:stCxn id="154" idx="0"/>
            </p:cNvCxnSpPr>
            <p:nvPr/>
          </p:nvCxnSpPr>
          <p:spPr>
            <a:xfrm>
              <a:off x="5555689" y="2254188"/>
              <a:ext cx="1498411" cy="3027"/>
            </a:xfrm>
            <a:prstGeom prst="line">
              <a:avLst/>
            </a:prstGeom>
            <a:ln w="28575" cap="sq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>
              <a:stCxn id="154" idx="3"/>
            </p:cNvCxnSpPr>
            <p:nvPr/>
          </p:nvCxnSpPr>
          <p:spPr>
            <a:xfrm flipH="1">
              <a:off x="5162550" y="2254188"/>
              <a:ext cx="177115" cy="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Isosceles Triangle 139"/>
            <p:cNvSpPr/>
            <p:nvPr/>
          </p:nvSpPr>
          <p:spPr>
            <a:xfrm rot="5400000">
              <a:off x="6000313" y="2146176"/>
              <a:ext cx="216024" cy="216024"/>
            </a:xfrm>
            <a:prstGeom prst="triangle">
              <a:avLst/>
            </a:prstGeom>
            <a:solidFill>
              <a:srgbClr val="0000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3" name="Isosceles Triangle 142"/>
            <p:cNvSpPr/>
            <p:nvPr/>
          </p:nvSpPr>
          <p:spPr>
            <a:xfrm rot="5400000">
              <a:off x="5669989" y="2146176"/>
              <a:ext cx="216024" cy="216024"/>
            </a:xfrm>
            <a:prstGeom prst="triangle">
              <a:avLst/>
            </a:prstGeom>
            <a:solidFill>
              <a:srgbClr val="0000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4" name="Isosceles Triangle 153"/>
            <p:cNvSpPr/>
            <p:nvPr/>
          </p:nvSpPr>
          <p:spPr>
            <a:xfrm rot="5400000">
              <a:off x="5339665" y="2146176"/>
              <a:ext cx="216024" cy="216024"/>
            </a:xfrm>
            <a:prstGeom prst="triangle">
              <a:avLst/>
            </a:prstGeom>
            <a:solidFill>
              <a:srgbClr val="0000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8" name="Isosceles Triangle 167"/>
            <p:cNvSpPr/>
            <p:nvPr/>
          </p:nvSpPr>
          <p:spPr>
            <a:xfrm rot="5400000">
              <a:off x="6330637" y="2146176"/>
              <a:ext cx="216024" cy="216024"/>
            </a:xfrm>
            <a:prstGeom prst="triangle">
              <a:avLst/>
            </a:prstGeom>
            <a:solidFill>
              <a:srgbClr val="0000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9" name="Isosceles Triangle 168"/>
            <p:cNvSpPr/>
            <p:nvPr/>
          </p:nvSpPr>
          <p:spPr>
            <a:xfrm rot="5400000">
              <a:off x="6660961" y="2146176"/>
              <a:ext cx="216024" cy="216024"/>
            </a:xfrm>
            <a:prstGeom prst="triangle">
              <a:avLst/>
            </a:prstGeom>
            <a:solidFill>
              <a:srgbClr val="0000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175" name="Elbow Connector 174"/>
          <p:cNvCxnSpPr>
            <a:endCxn id="197" idx="1"/>
          </p:cNvCxnSpPr>
          <p:nvPr/>
        </p:nvCxnSpPr>
        <p:spPr>
          <a:xfrm rot="16200000" flipH="1">
            <a:off x="434125" y="3560086"/>
            <a:ext cx="700504" cy="197154"/>
          </a:xfrm>
          <a:prstGeom prst="bentConnector2">
            <a:avLst/>
          </a:prstGeom>
          <a:ln w="28575" cap="rnd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6" name="Group 175"/>
          <p:cNvGrpSpPr/>
          <p:nvPr/>
        </p:nvGrpSpPr>
        <p:grpSpPr>
          <a:xfrm>
            <a:off x="685800" y="2590800"/>
            <a:ext cx="6616151" cy="1415988"/>
            <a:chOff x="908177" y="838200"/>
            <a:chExt cx="6616151" cy="1415988"/>
          </a:xfrm>
        </p:grpSpPr>
        <p:cxnSp>
          <p:nvCxnSpPr>
            <p:cNvPr id="177" name="Straight Connector 176"/>
            <p:cNvCxnSpPr>
              <a:stCxn id="182" idx="0"/>
              <a:endCxn id="185" idx="1"/>
            </p:cNvCxnSpPr>
            <p:nvPr/>
          </p:nvCxnSpPr>
          <p:spPr>
            <a:xfrm>
              <a:off x="1301316" y="1555812"/>
              <a:ext cx="1498411" cy="3027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>
              <a:stCxn id="182" idx="3"/>
            </p:cNvCxnSpPr>
            <p:nvPr/>
          </p:nvCxnSpPr>
          <p:spPr>
            <a:xfrm flipH="1">
              <a:off x="908177" y="1555812"/>
              <a:ext cx="177115" cy="0"/>
            </a:xfrm>
            <a:prstGeom prst="line">
              <a:avLst/>
            </a:prstGeom>
            <a:ln w="28575" cap="rnd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/>
            <p:cNvCxnSpPr>
              <a:stCxn id="186" idx="1"/>
              <a:endCxn id="185" idx="3"/>
            </p:cNvCxnSpPr>
            <p:nvPr/>
          </p:nvCxnSpPr>
          <p:spPr>
            <a:xfrm flipH="1" flipV="1">
              <a:off x="3095836" y="1558839"/>
              <a:ext cx="3808347" cy="7636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0" name="Isosceles Triangle 179"/>
            <p:cNvSpPr/>
            <p:nvPr/>
          </p:nvSpPr>
          <p:spPr>
            <a:xfrm rot="5400000">
              <a:off x="1745940" y="1447800"/>
              <a:ext cx="216024" cy="216024"/>
            </a:xfrm>
            <a:prstGeom prst="triangle">
              <a:avLst/>
            </a:prstGeom>
            <a:solidFill>
              <a:srgbClr val="0000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1" name="Isosceles Triangle 180"/>
            <p:cNvSpPr/>
            <p:nvPr/>
          </p:nvSpPr>
          <p:spPr>
            <a:xfrm rot="5400000">
              <a:off x="1415616" y="1447800"/>
              <a:ext cx="216024" cy="216024"/>
            </a:xfrm>
            <a:prstGeom prst="triangle">
              <a:avLst/>
            </a:prstGeom>
            <a:solidFill>
              <a:srgbClr val="0000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2" name="Isosceles Triangle 181"/>
            <p:cNvSpPr/>
            <p:nvPr/>
          </p:nvSpPr>
          <p:spPr>
            <a:xfrm rot="5400000">
              <a:off x="1085292" y="1447800"/>
              <a:ext cx="216024" cy="216024"/>
            </a:xfrm>
            <a:prstGeom prst="triangle">
              <a:avLst/>
            </a:prstGeom>
            <a:solidFill>
              <a:srgbClr val="0000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3" name="Isosceles Triangle 182"/>
            <p:cNvSpPr/>
            <p:nvPr/>
          </p:nvSpPr>
          <p:spPr>
            <a:xfrm rot="5400000">
              <a:off x="2076264" y="1447800"/>
              <a:ext cx="216024" cy="216024"/>
            </a:xfrm>
            <a:prstGeom prst="triangle">
              <a:avLst/>
            </a:prstGeom>
            <a:solidFill>
              <a:srgbClr val="0000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4" name="Isosceles Triangle 183"/>
            <p:cNvSpPr/>
            <p:nvPr/>
          </p:nvSpPr>
          <p:spPr>
            <a:xfrm rot="5400000">
              <a:off x="2406588" y="1447800"/>
              <a:ext cx="216024" cy="216024"/>
            </a:xfrm>
            <a:prstGeom prst="triangle">
              <a:avLst/>
            </a:prstGeom>
            <a:solidFill>
              <a:srgbClr val="0000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2799727" y="1410784"/>
              <a:ext cx="296109" cy="29610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6" name="Rectangle 185"/>
            <p:cNvSpPr/>
            <p:nvPr/>
          </p:nvSpPr>
          <p:spPr>
            <a:xfrm>
              <a:off x="6904183" y="1418420"/>
              <a:ext cx="296109" cy="29610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7" name="Rounded Rectangle 186"/>
            <p:cNvSpPr/>
            <p:nvPr/>
          </p:nvSpPr>
          <p:spPr>
            <a:xfrm>
              <a:off x="3429000" y="1455543"/>
              <a:ext cx="3178726" cy="216024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88" name="Straight Connector 187"/>
            <p:cNvCxnSpPr>
              <a:stCxn id="186" idx="2"/>
            </p:cNvCxnSpPr>
            <p:nvPr/>
          </p:nvCxnSpPr>
          <p:spPr>
            <a:xfrm flipH="1">
              <a:off x="7050479" y="1714529"/>
              <a:ext cx="1759" cy="539659"/>
            </a:xfrm>
            <a:prstGeom prst="line">
              <a:avLst/>
            </a:prstGeom>
            <a:ln w="28575" cap="sq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9" name="TextBox 188"/>
            <p:cNvSpPr txBox="1"/>
            <p:nvPr/>
          </p:nvSpPr>
          <p:spPr>
            <a:xfrm>
              <a:off x="3078713" y="1238015"/>
              <a:ext cx="3401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Q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cxnSp>
          <p:nvCxnSpPr>
            <p:cNvPr id="190" name="Straight Connector 189"/>
            <p:cNvCxnSpPr>
              <a:stCxn id="185" idx="0"/>
            </p:cNvCxnSpPr>
            <p:nvPr/>
          </p:nvCxnSpPr>
          <p:spPr>
            <a:xfrm flipH="1" flipV="1">
              <a:off x="2947781" y="1130003"/>
              <a:ext cx="1" cy="280781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1" name="TextBox 190"/>
            <p:cNvSpPr txBox="1"/>
            <p:nvPr/>
          </p:nvSpPr>
          <p:spPr>
            <a:xfrm>
              <a:off x="2784042" y="838200"/>
              <a:ext cx="327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</a:rPr>
                <a:t>D</a:t>
              </a:r>
            </a:p>
          </p:txBody>
        </p:sp>
        <p:sp>
          <p:nvSpPr>
            <p:cNvPr id="192" name="Freeform 191"/>
            <p:cNvSpPr/>
            <p:nvPr/>
          </p:nvSpPr>
          <p:spPr>
            <a:xfrm>
              <a:off x="2810011" y="1502735"/>
              <a:ext cx="71411" cy="108097"/>
            </a:xfrm>
            <a:custGeom>
              <a:avLst/>
              <a:gdLst>
                <a:gd name="connsiteX0" fmla="*/ 5316 w 69111"/>
                <a:gd name="connsiteY0" fmla="*/ 0 h 132906"/>
                <a:gd name="connsiteX1" fmla="*/ 69111 w 69111"/>
                <a:gd name="connsiteY1" fmla="*/ 63795 h 132906"/>
                <a:gd name="connsiteX2" fmla="*/ 0 w 69111"/>
                <a:gd name="connsiteY2" fmla="*/ 132906 h 132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9111" h="132906">
                  <a:moveTo>
                    <a:pt x="5316" y="0"/>
                  </a:moveTo>
                  <a:lnTo>
                    <a:pt x="69111" y="63795"/>
                  </a:lnTo>
                  <a:lnTo>
                    <a:pt x="0" y="132906"/>
                  </a:lnTo>
                </a:path>
              </a:pathLst>
            </a:cu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3" name="Freeform 192"/>
            <p:cNvSpPr/>
            <p:nvPr/>
          </p:nvSpPr>
          <p:spPr>
            <a:xfrm rot="16200000">
              <a:off x="7014774" y="1599785"/>
              <a:ext cx="71411" cy="108097"/>
            </a:xfrm>
            <a:custGeom>
              <a:avLst/>
              <a:gdLst>
                <a:gd name="connsiteX0" fmla="*/ 5316 w 69111"/>
                <a:gd name="connsiteY0" fmla="*/ 0 h 132906"/>
                <a:gd name="connsiteX1" fmla="*/ 69111 w 69111"/>
                <a:gd name="connsiteY1" fmla="*/ 63795 h 132906"/>
                <a:gd name="connsiteX2" fmla="*/ 0 w 69111"/>
                <a:gd name="connsiteY2" fmla="*/ 132906 h 132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9111" h="132906">
                  <a:moveTo>
                    <a:pt x="5316" y="0"/>
                  </a:moveTo>
                  <a:lnTo>
                    <a:pt x="69111" y="63795"/>
                  </a:lnTo>
                  <a:lnTo>
                    <a:pt x="0" y="132906"/>
                  </a:lnTo>
                </a:path>
              </a:pathLst>
            </a:cu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94" name="Straight Connector 193"/>
            <p:cNvCxnSpPr>
              <a:stCxn id="186" idx="3"/>
            </p:cNvCxnSpPr>
            <p:nvPr/>
          </p:nvCxnSpPr>
          <p:spPr>
            <a:xfrm>
              <a:off x="7200292" y="1566475"/>
              <a:ext cx="324036" cy="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5" name="TextBox 194"/>
            <p:cNvSpPr txBox="1"/>
            <p:nvPr/>
          </p:nvSpPr>
          <p:spPr>
            <a:xfrm>
              <a:off x="6597210" y="1266375"/>
              <a:ext cx="327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</a:rPr>
                <a:t>D</a:t>
              </a:r>
            </a:p>
          </p:txBody>
        </p:sp>
        <p:sp>
          <p:nvSpPr>
            <p:cNvPr id="196" name="TextBox 195"/>
            <p:cNvSpPr txBox="1"/>
            <p:nvPr/>
          </p:nvSpPr>
          <p:spPr>
            <a:xfrm>
              <a:off x="7169043" y="1258024"/>
              <a:ext cx="3401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Q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197" name="Rectangle 196"/>
          <p:cNvSpPr/>
          <p:nvPr/>
        </p:nvSpPr>
        <p:spPr>
          <a:xfrm>
            <a:off x="882954" y="3888935"/>
            <a:ext cx="4042781" cy="239959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Period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979362" y="3533757"/>
            <a:ext cx="2530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c</a:t>
            </a:r>
            <a:r>
              <a:rPr lang="en-US" dirty="0" smtClean="0">
                <a:solidFill>
                  <a:prstClr val="black"/>
                </a:solidFill>
              </a:rPr>
              <a:t>lock-data compensation</a:t>
            </a: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114" name="Group 113"/>
          <p:cNvGrpSpPr/>
          <p:nvPr/>
        </p:nvGrpSpPr>
        <p:grpSpPr>
          <a:xfrm>
            <a:off x="862915" y="1507160"/>
            <a:ext cx="5839252" cy="338554"/>
            <a:chOff x="862915" y="1507160"/>
            <a:chExt cx="5839252" cy="338554"/>
          </a:xfrm>
        </p:grpSpPr>
        <p:cxnSp>
          <p:nvCxnSpPr>
            <p:cNvPr id="115" name="Straight Arrow Connector 114"/>
            <p:cNvCxnSpPr/>
            <p:nvPr/>
          </p:nvCxnSpPr>
          <p:spPr>
            <a:xfrm>
              <a:off x="862915" y="1676400"/>
              <a:ext cx="5839252" cy="37"/>
            </a:xfrm>
            <a:prstGeom prst="straightConnector1">
              <a:avLst/>
            </a:prstGeom>
            <a:ln w="38100">
              <a:solidFill>
                <a:srgbClr val="00FF00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TextBox 124"/>
            <p:cNvSpPr txBox="1"/>
            <p:nvPr/>
          </p:nvSpPr>
          <p:spPr>
            <a:xfrm>
              <a:off x="3095044" y="1507160"/>
              <a:ext cx="14302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1600" i="1" dirty="0">
                  <a:solidFill>
                    <a:srgbClr val="008000"/>
                  </a:solidFill>
                </a:rPr>
                <a:t>l</a:t>
              </a:r>
              <a:r>
                <a:rPr lang="en-GB" sz="1600" i="1" dirty="0" smtClean="0">
                  <a:solidFill>
                    <a:srgbClr val="008000"/>
                  </a:solidFill>
                </a:rPr>
                <a:t>aunching path</a:t>
              </a:r>
              <a:endParaRPr lang="en-US" sz="1600" i="1" dirty="0">
                <a:solidFill>
                  <a:srgbClr val="008000"/>
                </a:solidFill>
              </a:endParaRPr>
            </a:p>
          </p:txBody>
        </p:sp>
      </p:grpSp>
      <p:sp>
        <p:nvSpPr>
          <p:cNvPr id="145" name="Rectangle 144"/>
          <p:cNvSpPr/>
          <p:nvPr/>
        </p:nvSpPr>
        <p:spPr>
          <a:xfrm>
            <a:off x="4925735" y="3888480"/>
            <a:ext cx="1068225" cy="240868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prstClr val="white"/>
                </a:solidFill>
              </a:rPr>
              <a:t>margin</a:t>
            </a: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146" name="Group 145"/>
          <p:cNvGrpSpPr/>
          <p:nvPr/>
        </p:nvGrpSpPr>
        <p:grpSpPr>
          <a:xfrm>
            <a:off x="4953000" y="1638329"/>
            <a:ext cx="2029261" cy="975339"/>
            <a:chOff x="4953000" y="1638329"/>
            <a:chExt cx="2029261" cy="975339"/>
          </a:xfrm>
        </p:grpSpPr>
        <p:cxnSp>
          <p:nvCxnSpPr>
            <p:cNvPr id="147" name="Elbow Connector 146"/>
            <p:cNvCxnSpPr/>
            <p:nvPr/>
          </p:nvCxnSpPr>
          <p:spPr>
            <a:xfrm flipV="1">
              <a:off x="4953000" y="1638329"/>
              <a:ext cx="2029261" cy="800071"/>
            </a:xfrm>
            <a:prstGeom prst="bentConnector2">
              <a:avLst/>
            </a:prstGeom>
            <a:ln w="28575">
              <a:solidFill>
                <a:srgbClr val="FF0000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8" name="TextBox 147"/>
            <p:cNvSpPr txBox="1"/>
            <p:nvPr/>
          </p:nvSpPr>
          <p:spPr>
            <a:xfrm>
              <a:off x="5334000" y="2275114"/>
              <a:ext cx="1415196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1600" i="1" dirty="0" smtClean="0">
                  <a:solidFill>
                    <a:srgbClr val="C00000"/>
                  </a:solidFill>
                </a:rPr>
                <a:t>capturing path</a:t>
              </a:r>
              <a:endParaRPr lang="en-US" sz="1600" i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85800" y="685800"/>
            <a:ext cx="6616151" cy="1538548"/>
            <a:chOff x="685800" y="685800"/>
            <a:chExt cx="6616151" cy="1538548"/>
          </a:xfrm>
        </p:grpSpPr>
        <p:grpSp>
          <p:nvGrpSpPr>
            <p:cNvPr id="7" name="Group 6"/>
            <p:cNvGrpSpPr/>
            <p:nvPr/>
          </p:nvGrpSpPr>
          <p:grpSpPr>
            <a:xfrm>
              <a:off x="4940173" y="1993776"/>
              <a:ext cx="1891550" cy="216024"/>
              <a:chOff x="5162550" y="2146176"/>
              <a:chExt cx="1891550" cy="216024"/>
            </a:xfrm>
          </p:grpSpPr>
          <p:cxnSp>
            <p:nvCxnSpPr>
              <p:cNvPr id="155" name="Straight Connector 154"/>
              <p:cNvCxnSpPr>
                <a:stCxn id="162" idx="0"/>
              </p:cNvCxnSpPr>
              <p:nvPr/>
            </p:nvCxnSpPr>
            <p:spPr>
              <a:xfrm>
                <a:off x="5555689" y="2254188"/>
                <a:ext cx="1498411" cy="3027"/>
              </a:xfrm>
              <a:prstGeom prst="line">
                <a:avLst/>
              </a:prstGeom>
              <a:ln w="28575" cap="sq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/>
              <p:cNvCxnSpPr>
                <a:stCxn id="162" idx="3"/>
              </p:cNvCxnSpPr>
              <p:nvPr/>
            </p:nvCxnSpPr>
            <p:spPr>
              <a:xfrm flipH="1">
                <a:off x="5162550" y="2254188"/>
                <a:ext cx="177115" cy="0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8" name="Isosceles Triangle 157"/>
              <p:cNvSpPr/>
              <p:nvPr/>
            </p:nvSpPr>
            <p:spPr>
              <a:xfrm rot="5400000">
                <a:off x="6000313" y="2146176"/>
                <a:ext cx="216024" cy="216024"/>
              </a:xfrm>
              <a:prstGeom prst="triangle">
                <a:avLst/>
              </a:prstGeom>
              <a:solidFill>
                <a:srgbClr val="0000FF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9" name="Isosceles Triangle 158"/>
              <p:cNvSpPr/>
              <p:nvPr/>
            </p:nvSpPr>
            <p:spPr>
              <a:xfrm rot="5400000">
                <a:off x="5669989" y="2146176"/>
                <a:ext cx="216024" cy="216024"/>
              </a:xfrm>
              <a:prstGeom prst="triangle">
                <a:avLst/>
              </a:prstGeom>
              <a:solidFill>
                <a:srgbClr val="0000FF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2" name="Isosceles Triangle 161"/>
              <p:cNvSpPr/>
              <p:nvPr/>
            </p:nvSpPr>
            <p:spPr>
              <a:xfrm rot="5400000">
                <a:off x="5339665" y="2146176"/>
                <a:ext cx="216024" cy="216024"/>
              </a:xfrm>
              <a:prstGeom prst="triangle">
                <a:avLst/>
              </a:prstGeom>
              <a:solidFill>
                <a:srgbClr val="0000FF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3" name="Isosceles Triangle 162"/>
              <p:cNvSpPr/>
              <p:nvPr/>
            </p:nvSpPr>
            <p:spPr>
              <a:xfrm rot="5400000">
                <a:off x="6330637" y="2146176"/>
                <a:ext cx="216024" cy="216024"/>
              </a:xfrm>
              <a:prstGeom prst="triangle">
                <a:avLst/>
              </a:prstGeom>
              <a:solidFill>
                <a:srgbClr val="0000FF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4" name="Isosceles Triangle 163"/>
              <p:cNvSpPr/>
              <p:nvPr/>
            </p:nvSpPr>
            <p:spPr>
              <a:xfrm rot="5400000">
                <a:off x="6660961" y="2146176"/>
                <a:ext cx="216024" cy="216024"/>
              </a:xfrm>
              <a:prstGeom prst="triangle">
                <a:avLst/>
              </a:prstGeom>
              <a:solidFill>
                <a:srgbClr val="0000FF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58" name="Elbow Connector 57"/>
            <p:cNvCxnSpPr>
              <a:endCxn id="54" idx="1"/>
            </p:cNvCxnSpPr>
            <p:nvPr/>
          </p:nvCxnSpPr>
          <p:spPr>
            <a:xfrm rot="16200000" flipH="1">
              <a:off x="433899" y="1655313"/>
              <a:ext cx="700957" cy="197154"/>
            </a:xfrm>
            <a:prstGeom prst="bentConnector2">
              <a:avLst/>
            </a:prstGeom>
            <a:ln w="28575" cap="rnd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 2"/>
            <p:cNvGrpSpPr/>
            <p:nvPr/>
          </p:nvGrpSpPr>
          <p:grpSpPr>
            <a:xfrm>
              <a:off x="685800" y="685800"/>
              <a:ext cx="6616151" cy="1415988"/>
              <a:chOff x="908177" y="838200"/>
              <a:chExt cx="6616151" cy="1415988"/>
            </a:xfrm>
          </p:grpSpPr>
          <p:cxnSp>
            <p:nvCxnSpPr>
              <p:cNvPr id="123" name="Straight Connector 122"/>
              <p:cNvCxnSpPr>
                <a:stCxn id="128" idx="0"/>
                <a:endCxn id="30" idx="1"/>
              </p:cNvCxnSpPr>
              <p:nvPr/>
            </p:nvCxnSpPr>
            <p:spPr>
              <a:xfrm>
                <a:off x="1301316" y="1555812"/>
                <a:ext cx="1498411" cy="3027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>
                <a:stCxn id="128" idx="3"/>
              </p:cNvCxnSpPr>
              <p:nvPr/>
            </p:nvCxnSpPr>
            <p:spPr>
              <a:xfrm flipH="1">
                <a:off x="908177" y="1555812"/>
                <a:ext cx="177115" cy="0"/>
              </a:xfrm>
              <a:prstGeom prst="line">
                <a:avLst/>
              </a:prstGeom>
              <a:ln w="28575" cap="rnd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/>
              <p:cNvCxnSpPr>
                <a:stCxn id="142" idx="1"/>
                <a:endCxn id="30" idx="3"/>
              </p:cNvCxnSpPr>
              <p:nvPr/>
            </p:nvCxnSpPr>
            <p:spPr>
              <a:xfrm flipH="1" flipV="1">
                <a:off x="3095836" y="1558839"/>
                <a:ext cx="3808347" cy="7636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4" name="Isosceles Triangle 123"/>
              <p:cNvSpPr/>
              <p:nvPr/>
            </p:nvSpPr>
            <p:spPr>
              <a:xfrm rot="5400000">
                <a:off x="1745940" y="1447800"/>
                <a:ext cx="216024" cy="216024"/>
              </a:xfrm>
              <a:prstGeom prst="triangle">
                <a:avLst/>
              </a:prstGeom>
              <a:solidFill>
                <a:srgbClr val="0000FF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6" name="Isosceles Triangle 125"/>
              <p:cNvSpPr/>
              <p:nvPr/>
            </p:nvSpPr>
            <p:spPr>
              <a:xfrm rot="5400000">
                <a:off x="1415616" y="1447800"/>
                <a:ext cx="216024" cy="216024"/>
              </a:xfrm>
              <a:prstGeom prst="triangle">
                <a:avLst/>
              </a:prstGeom>
              <a:solidFill>
                <a:srgbClr val="0000FF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8" name="Isosceles Triangle 127"/>
              <p:cNvSpPr/>
              <p:nvPr/>
            </p:nvSpPr>
            <p:spPr>
              <a:xfrm rot="5400000">
                <a:off x="1085292" y="1447800"/>
                <a:ext cx="216024" cy="216024"/>
              </a:xfrm>
              <a:prstGeom prst="triangle">
                <a:avLst/>
              </a:prstGeom>
              <a:solidFill>
                <a:srgbClr val="0000FF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9" name="Isosceles Triangle 128"/>
              <p:cNvSpPr/>
              <p:nvPr/>
            </p:nvSpPr>
            <p:spPr>
              <a:xfrm rot="5400000">
                <a:off x="2076264" y="1447800"/>
                <a:ext cx="216024" cy="216024"/>
              </a:xfrm>
              <a:prstGeom prst="triangle">
                <a:avLst/>
              </a:prstGeom>
              <a:solidFill>
                <a:srgbClr val="0000FF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0" name="Isosceles Triangle 129"/>
              <p:cNvSpPr/>
              <p:nvPr/>
            </p:nvSpPr>
            <p:spPr>
              <a:xfrm rot="5400000">
                <a:off x="2406588" y="1447800"/>
                <a:ext cx="216024" cy="216024"/>
              </a:xfrm>
              <a:prstGeom prst="triangle">
                <a:avLst/>
              </a:prstGeom>
              <a:solidFill>
                <a:srgbClr val="0000FF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2799727" y="1410784"/>
                <a:ext cx="296109" cy="29610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6904183" y="1418420"/>
                <a:ext cx="296109" cy="29610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53" name="Straight Connector 52"/>
              <p:cNvCxnSpPr>
                <a:stCxn id="142" idx="2"/>
              </p:cNvCxnSpPr>
              <p:nvPr/>
            </p:nvCxnSpPr>
            <p:spPr>
              <a:xfrm flipH="1">
                <a:off x="7050479" y="1714529"/>
                <a:ext cx="1759" cy="539659"/>
              </a:xfrm>
              <a:prstGeom prst="line">
                <a:avLst/>
              </a:prstGeom>
              <a:ln w="28575" cap="sq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TextBox 59"/>
              <p:cNvSpPr txBox="1"/>
              <p:nvPr/>
            </p:nvSpPr>
            <p:spPr>
              <a:xfrm>
                <a:off x="3078713" y="1238015"/>
                <a:ext cx="3401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prstClr val="black"/>
                    </a:solidFill>
                  </a:rPr>
                  <a:t>Q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90" name="Straight Connector 89"/>
              <p:cNvCxnSpPr>
                <a:stCxn id="30" idx="0"/>
              </p:cNvCxnSpPr>
              <p:nvPr/>
            </p:nvCxnSpPr>
            <p:spPr>
              <a:xfrm flipH="1" flipV="1">
                <a:off x="2947781" y="1130003"/>
                <a:ext cx="1" cy="280781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5" name="TextBox 164"/>
              <p:cNvSpPr txBox="1"/>
              <p:nvPr/>
            </p:nvSpPr>
            <p:spPr>
              <a:xfrm>
                <a:off x="2784042" y="838200"/>
                <a:ext cx="3273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prstClr val="black"/>
                    </a:solidFill>
                  </a:rPr>
                  <a:t>D</a:t>
                </a:r>
              </a:p>
            </p:txBody>
          </p:sp>
          <p:sp>
            <p:nvSpPr>
              <p:cNvPr id="101" name="Freeform 100"/>
              <p:cNvSpPr/>
              <p:nvPr/>
            </p:nvSpPr>
            <p:spPr>
              <a:xfrm>
                <a:off x="2810011" y="1502735"/>
                <a:ext cx="71411" cy="108097"/>
              </a:xfrm>
              <a:custGeom>
                <a:avLst/>
                <a:gdLst>
                  <a:gd name="connsiteX0" fmla="*/ 5316 w 69111"/>
                  <a:gd name="connsiteY0" fmla="*/ 0 h 132906"/>
                  <a:gd name="connsiteX1" fmla="*/ 69111 w 69111"/>
                  <a:gd name="connsiteY1" fmla="*/ 63795 h 132906"/>
                  <a:gd name="connsiteX2" fmla="*/ 0 w 69111"/>
                  <a:gd name="connsiteY2" fmla="*/ 132906 h 13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9111" h="132906">
                    <a:moveTo>
                      <a:pt x="5316" y="0"/>
                    </a:moveTo>
                    <a:lnTo>
                      <a:pt x="69111" y="63795"/>
                    </a:lnTo>
                    <a:lnTo>
                      <a:pt x="0" y="132906"/>
                    </a:lnTo>
                  </a:path>
                </a:pathLst>
              </a:custGeom>
              <a:no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6" name="Freeform 165"/>
              <p:cNvSpPr/>
              <p:nvPr/>
            </p:nvSpPr>
            <p:spPr>
              <a:xfrm rot="16200000">
                <a:off x="7014774" y="1599785"/>
                <a:ext cx="71411" cy="108097"/>
              </a:xfrm>
              <a:custGeom>
                <a:avLst/>
                <a:gdLst>
                  <a:gd name="connsiteX0" fmla="*/ 5316 w 69111"/>
                  <a:gd name="connsiteY0" fmla="*/ 0 h 132906"/>
                  <a:gd name="connsiteX1" fmla="*/ 69111 w 69111"/>
                  <a:gd name="connsiteY1" fmla="*/ 63795 h 132906"/>
                  <a:gd name="connsiteX2" fmla="*/ 0 w 69111"/>
                  <a:gd name="connsiteY2" fmla="*/ 132906 h 13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9111" h="132906">
                    <a:moveTo>
                      <a:pt x="5316" y="0"/>
                    </a:moveTo>
                    <a:lnTo>
                      <a:pt x="69111" y="63795"/>
                    </a:lnTo>
                    <a:lnTo>
                      <a:pt x="0" y="132906"/>
                    </a:lnTo>
                  </a:path>
                </a:pathLst>
              </a:custGeom>
              <a:no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21" name="Straight Connector 120"/>
              <p:cNvCxnSpPr>
                <a:stCxn id="142" idx="3"/>
              </p:cNvCxnSpPr>
              <p:nvPr/>
            </p:nvCxnSpPr>
            <p:spPr>
              <a:xfrm>
                <a:off x="7200292" y="1566475"/>
                <a:ext cx="324036" cy="0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0" name="TextBox 169"/>
              <p:cNvSpPr txBox="1"/>
              <p:nvPr/>
            </p:nvSpPr>
            <p:spPr>
              <a:xfrm>
                <a:off x="6597210" y="1266375"/>
                <a:ext cx="3273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prstClr val="black"/>
                    </a:solidFill>
                  </a:rPr>
                  <a:t>D</a:t>
                </a:r>
              </a:p>
            </p:txBody>
          </p:sp>
          <p:sp>
            <p:nvSpPr>
              <p:cNvPr id="174" name="TextBox 173"/>
              <p:cNvSpPr txBox="1"/>
              <p:nvPr/>
            </p:nvSpPr>
            <p:spPr>
              <a:xfrm>
                <a:off x="7169043" y="1258024"/>
                <a:ext cx="3401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prstClr val="black"/>
                    </a:solidFill>
                  </a:rPr>
                  <a:t>Q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Rounded Rectangle 42"/>
              <p:cNvSpPr/>
              <p:nvPr/>
            </p:nvSpPr>
            <p:spPr>
              <a:xfrm>
                <a:off x="3429000" y="1455543"/>
                <a:ext cx="3178726" cy="216024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54" name="Rectangle 53"/>
            <p:cNvSpPr/>
            <p:nvPr/>
          </p:nvSpPr>
          <p:spPr>
            <a:xfrm>
              <a:off x="882954" y="1984389"/>
              <a:ext cx="4042781" cy="23995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prstClr val="white"/>
                  </a:solidFill>
                </a:rPr>
                <a:t>Period</a:t>
              </a:r>
              <a:endParaRPr lang="en-US" dirty="0">
                <a:solidFill>
                  <a:prstClr val="white"/>
                </a:solidFill>
              </a:endParaRPr>
            </a:p>
          </p:txBody>
        </p:sp>
      </p:grpSp>
      <p:cxnSp>
        <p:nvCxnSpPr>
          <p:cNvPr id="127" name="Straight Arrow Connector 126"/>
          <p:cNvCxnSpPr/>
          <p:nvPr/>
        </p:nvCxnSpPr>
        <p:spPr>
          <a:xfrm>
            <a:off x="3886200" y="977603"/>
            <a:ext cx="167640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TextBox 132"/>
          <p:cNvSpPr txBox="1"/>
          <p:nvPr/>
        </p:nvSpPr>
        <p:spPr>
          <a:xfrm>
            <a:off x="4417264" y="773399"/>
            <a:ext cx="61427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i="1" dirty="0" smtClean="0">
                <a:solidFill>
                  <a:prstClr val="black"/>
                </a:solidFill>
              </a:rPr>
              <a:t>time</a:t>
            </a:r>
            <a:endParaRPr lang="en-US" i="1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82716" y="4426803"/>
            <a:ext cx="54041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Margins are required to account for the</a:t>
            </a:r>
            <a:br>
              <a:rPr lang="en-GB" sz="2400" dirty="0" smtClean="0"/>
            </a:br>
            <a:r>
              <a:rPr lang="en-GB" sz="2400" dirty="0" smtClean="0"/>
              <a:t>worst-case variability (static and dynamic)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685800" y="5575240"/>
            <a:ext cx="794037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Is there room to reduce margins?</a:t>
            </a:r>
            <a:endParaRPr lang="en-US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28613" y="2557463"/>
            <a:ext cx="2173558" cy="508607"/>
            <a:chOff x="328613" y="2557463"/>
            <a:chExt cx="2173558" cy="508607"/>
          </a:xfrm>
        </p:grpSpPr>
        <p:sp>
          <p:nvSpPr>
            <p:cNvPr id="12" name="Freeform 11"/>
            <p:cNvSpPr/>
            <p:nvPr/>
          </p:nvSpPr>
          <p:spPr>
            <a:xfrm>
              <a:off x="328613" y="2557463"/>
              <a:ext cx="1757362" cy="508607"/>
            </a:xfrm>
            <a:custGeom>
              <a:avLst/>
              <a:gdLst>
                <a:gd name="connsiteX0" fmla="*/ 0 w 1757362"/>
                <a:gd name="connsiteY0" fmla="*/ 0 h 508607"/>
                <a:gd name="connsiteX1" fmla="*/ 428625 w 1757362"/>
                <a:gd name="connsiteY1" fmla="*/ 85725 h 508607"/>
                <a:gd name="connsiteX2" fmla="*/ 857250 w 1757362"/>
                <a:gd name="connsiteY2" fmla="*/ 471487 h 508607"/>
                <a:gd name="connsiteX3" fmla="*/ 1757362 w 1757362"/>
                <a:gd name="connsiteY3" fmla="*/ 471487 h 508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7362" h="508607">
                  <a:moveTo>
                    <a:pt x="0" y="0"/>
                  </a:moveTo>
                  <a:cubicBezTo>
                    <a:pt x="142875" y="3572"/>
                    <a:pt x="285750" y="7144"/>
                    <a:pt x="428625" y="85725"/>
                  </a:cubicBezTo>
                  <a:cubicBezTo>
                    <a:pt x="571500" y="164306"/>
                    <a:pt x="635794" y="407193"/>
                    <a:pt x="857250" y="471487"/>
                  </a:cubicBezTo>
                  <a:cubicBezTo>
                    <a:pt x="1078706" y="535781"/>
                    <a:pt x="1418034" y="503634"/>
                    <a:pt x="1757362" y="471487"/>
                  </a:cubicBezTo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97144" y="2595694"/>
              <a:ext cx="15050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C00000"/>
                  </a:solidFill>
                </a:rPr>
                <a:t>Voltage droop</a:t>
              </a:r>
              <a:endParaRPr lang="en-US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1266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76"/>
                                        </p:tgtEl>
                                      </p:cBhvr>
                                      <p:by x="125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48148E-6 L 0.09132 0.00139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66" y="69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22"/>
                                        </p:tgtEl>
                                      </p:cBhvr>
                                      <p:by x="13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7.40741E-7 L 0.0243 -0.0007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5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3 -0.0007 L 0.13264 -0.00023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23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45" grpId="0" animBg="1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Variability and margins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DATE 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Adaptive Clocking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5F30D5-A3B7-4396-B131-5098A71B85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6904082"/>
              </p:ext>
            </p:extLst>
          </p:nvPr>
        </p:nvGraphicFramePr>
        <p:xfrm>
          <a:off x="914400" y="1219200"/>
          <a:ext cx="6934200" cy="2072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14600"/>
                <a:gridCol w="1151758"/>
                <a:gridCol w="1753476"/>
                <a:gridCol w="1514366"/>
              </a:tblGrid>
              <a:tr h="37084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Static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2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Dynamic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Slow (</a:t>
                      </a:r>
                      <a:r>
                        <a:rPr lang="en-GB" sz="2800" b="1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ms</a:t>
                      </a:r>
                      <a:r>
                        <a:rPr lang="en-GB" sz="2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)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Fast (ns)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Global (corners)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PV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VTA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V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Local (OCV)</a:t>
                      </a:r>
                      <a:endParaRPr lang="en-US" sz="2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PV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VTA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V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38200" y="4267200"/>
            <a:ext cx="456855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Voltage variability: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Static IR drop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Dynamic IR drop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Inductive noise (</a:t>
            </a:r>
            <a:r>
              <a:rPr lang="en-GB" sz="2800" dirty="0" err="1" smtClean="0"/>
              <a:t>L</a:t>
            </a:r>
            <a:r>
              <a:rPr lang="en-GB" sz="2800" dirty="0" err="1" smtClean="0">
                <a:sym typeface="Symbol" panose="05050102010706020507" pitchFamily="18" charset="2"/>
              </a:rPr>
              <a:t></a:t>
            </a:r>
            <a:r>
              <a:rPr lang="en-GB" sz="2800" i="1" dirty="0" err="1" smtClean="0"/>
              <a:t>di</a:t>
            </a:r>
            <a:r>
              <a:rPr lang="en-GB" sz="2800" i="1" dirty="0" smtClean="0"/>
              <a:t>/</a:t>
            </a:r>
            <a:r>
              <a:rPr lang="en-GB" sz="2800" i="1" dirty="0" err="1" smtClean="0"/>
              <a:t>dt</a:t>
            </a:r>
            <a:r>
              <a:rPr lang="en-GB" sz="2800" dirty="0" smtClean="0"/>
              <a:t>)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352800" y="3312965"/>
            <a:ext cx="4695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(</a:t>
            </a:r>
            <a:r>
              <a:rPr lang="en-GB" dirty="0" err="1" smtClean="0"/>
              <a:t>P:Process</a:t>
            </a:r>
            <a:r>
              <a:rPr lang="en-GB" dirty="0" smtClean="0"/>
              <a:t>; V: Voltage; T: Temperature; A: Aging)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4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Reducing Margins for</a:t>
            </a:r>
            <a:br>
              <a:rPr lang="en-GB" dirty="0" smtClean="0"/>
            </a:br>
            <a:r>
              <a:rPr lang="en-GB" dirty="0" smtClean="0"/>
              <a:t>Static and Slow Variability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75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V-F operation points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DATE 2016</a:t>
            </a: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Adaptive Clocking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8DBB7-7A62-4124-B426-8AEACD37B99E}" type="slidenum">
              <a:rPr lang="es-ES" smtClean="0"/>
              <a:pPr/>
              <a:t>14</a:t>
            </a:fld>
            <a:endParaRPr lang="es-ES"/>
          </a:p>
        </p:txBody>
      </p:sp>
      <p:sp>
        <p:nvSpPr>
          <p:cNvPr id="14" name="TextBox 13"/>
          <p:cNvSpPr txBox="1"/>
          <p:nvPr/>
        </p:nvSpPr>
        <p:spPr>
          <a:xfrm>
            <a:off x="940415" y="958334"/>
            <a:ext cx="888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Voltage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858000" y="5696506"/>
            <a:ext cx="1165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Frequency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1828800" y="5638800"/>
            <a:ext cx="6096000" cy="0"/>
          </a:xfrm>
          <a:prstGeom prst="line">
            <a:avLst/>
          </a:prstGeom>
          <a:ln w="381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reeform 34"/>
          <p:cNvSpPr/>
          <p:nvPr/>
        </p:nvSpPr>
        <p:spPr>
          <a:xfrm>
            <a:off x="1828800" y="1771650"/>
            <a:ext cx="6096000" cy="3067050"/>
          </a:xfrm>
          <a:custGeom>
            <a:avLst/>
            <a:gdLst>
              <a:gd name="connsiteX0" fmla="*/ 0 w 6096000"/>
              <a:gd name="connsiteY0" fmla="*/ 3067050 h 3067050"/>
              <a:gd name="connsiteX1" fmla="*/ 3190875 w 6096000"/>
              <a:gd name="connsiteY1" fmla="*/ 2038350 h 3067050"/>
              <a:gd name="connsiteX2" fmla="*/ 6096000 w 6096000"/>
              <a:gd name="connsiteY2" fmla="*/ 0 h 306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96000" h="3067050">
                <a:moveTo>
                  <a:pt x="0" y="3067050"/>
                </a:moveTo>
                <a:cubicBezTo>
                  <a:pt x="1087437" y="2808287"/>
                  <a:pt x="2174875" y="2549525"/>
                  <a:pt x="3190875" y="2038350"/>
                </a:cubicBezTo>
                <a:cubicBezTo>
                  <a:pt x="4206875" y="1527175"/>
                  <a:pt x="5151437" y="763587"/>
                  <a:pt x="6096000" y="0"/>
                </a:cubicBezTo>
              </a:path>
            </a:pathLst>
          </a:cu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1828800" y="1628775"/>
            <a:ext cx="6096000" cy="3733800"/>
            <a:chOff x="1828800" y="1628775"/>
            <a:chExt cx="6096000" cy="3733800"/>
          </a:xfrm>
        </p:grpSpPr>
        <p:sp>
          <p:nvSpPr>
            <p:cNvPr id="32" name="Freeform 31"/>
            <p:cNvSpPr/>
            <p:nvPr/>
          </p:nvSpPr>
          <p:spPr>
            <a:xfrm>
              <a:off x="1828800" y="1628775"/>
              <a:ext cx="6096000" cy="3067050"/>
            </a:xfrm>
            <a:custGeom>
              <a:avLst/>
              <a:gdLst>
                <a:gd name="connsiteX0" fmla="*/ 0 w 6096000"/>
                <a:gd name="connsiteY0" fmla="*/ 3067050 h 3067050"/>
                <a:gd name="connsiteX1" fmla="*/ 3190875 w 6096000"/>
                <a:gd name="connsiteY1" fmla="*/ 2038350 h 3067050"/>
                <a:gd name="connsiteX2" fmla="*/ 6096000 w 6096000"/>
                <a:gd name="connsiteY2" fmla="*/ 0 h 306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96000" h="3067050">
                  <a:moveTo>
                    <a:pt x="0" y="3067050"/>
                  </a:moveTo>
                  <a:cubicBezTo>
                    <a:pt x="1087437" y="2808287"/>
                    <a:pt x="2174875" y="2549525"/>
                    <a:pt x="3190875" y="2038350"/>
                  </a:cubicBezTo>
                  <a:cubicBezTo>
                    <a:pt x="4206875" y="1527175"/>
                    <a:pt x="5151437" y="763587"/>
                    <a:pt x="6096000" y="0"/>
                  </a:cubicBezTo>
                </a:path>
              </a:pathLst>
            </a:custGeom>
            <a:noFill/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1828800" y="1676400"/>
              <a:ext cx="6096000" cy="3067050"/>
            </a:xfrm>
            <a:custGeom>
              <a:avLst/>
              <a:gdLst>
                <a:gd name="connsiteX0" fmla="*/ 0 w 6096000"/>
                <a:gd name="connsiteY0" fmla="*/ 3067050 h 3067050"/>
                <a:gd name="connsiteX1" fmla="*/ 3190875 w 6096000"/>
                <a:gd name="connsiteY1" fmla="*/ 2038350 h 3067050"/>
                <a:gd name="connsiteX2" fmla="*/ 6096000 w 6096000"/>
                <a:gd name="connsiteY2" fmla="*/ 0 h 306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96000" h="3067050">
                  <a:moveTo>
                    <a:pt x="0" y="3067050"/>
                  </a:moveTo>
                  <a:cubicBezTo>
                    <a:pt x="1087437" y="2808287"/>
                    <a:pt x="2174875" y="2549525"/>
                    <a:pt x="3190875" y="2038350"/>
                  </a:cubicBezTo>
                  <a:cubicBezTo>
                    <a:pt x="4206875" y="1527175"/>
                    <a:pt x="5151437" y="763587"/>
                    <a:pt x="6096000" y="0"/>
                  </a:cubicBezTo>
                </a:path>
              </a:pathLst>
            </a:custGeom>
            <a:noFill/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1828800" y="1724025"/>
              <a:ext cx="6096000" cy="3067050"/>
            </a:xfrm>
            <a:custGeom>
              <a:avLst/>
              <a:gdLst>
                <a:gd name="connsiteX0" fmla="*/ 0 w 6096000"/>
                <a:gd name="connsiteY0" fmla="*/ 3067050 h 3067050"/>
                <a:gd name="connsiteX1" fmla="*/ 3190875 w 6096000"/>
                <a:gd name="connsiteY1" fmla="*/ 2038350 h 3067050"/>
                <a:gd name="connsiteX2" fmla="*/ 6096000 w 6096000"/>
                <a:gd name="connsiteY2" fmla="*/ 0 h 306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96000" h="3067050">
                  <a:moveTo>
                    <a:pt x="0" y="3067050"/>
                  </a:moveTo>
                  <a:cubicBezTo>
                    <a:pt x="1087437" y="2808287"/>
                    <a:pt x="2174875" y="2549525"/>
                    <a:pt x="3190875" y="2038350"/>
                  </a:cubicBezTo>
                  <a:cubicBezTo>
                    <a:pt x="4206875" y="1527175"/>
                    <a:pt x="5151437" y="763587"/>
                    <a:pt x="6096000" y="0"/>
                  </a:cubicBezTo>
                </a:path>
              </a:pathLst>
            </a:custGeom>
            <a:noFill/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1828800" y="1819275"/>
              <a:ext cx="6096000" cy="3543300"/>
              <a:chOff x="1828800" y="1819275"/>
              <a:chExt cx="6096000" cy="3543300"/>
            </a:xfrm>
          </p:grpSpPr>
          <p:sp>
            <p:nvSpPr>
              <p:cNvPr id="36" name="Freeform 35"/>
              <p:cNvSpPr/>
              <p:nvPr/>
            </p:nvSpPr>
            <p:spPr>
              <a:xfrm>
                <a:off x="1828800" y="1819275"/>
                <a:ext cx="6096000" cy="3067050"/>
              </a:xfrm>
              <a:custGeom>
                <a:avLst/>
                <a:gdLst>
                  <a:gd name="connsiteX0" fmla="*/ 0 w 6096000"/>
                  <a:gd name="connsiteY0" fmla="*/ 3067050 h 3067050"/>
                  <a:gd name="connsiteX1" fmla="*/ 3190875 w 6096000"/>
                  <a:gd name="connsiteY1" fmla="*/ 2038350 h 3067050"/>
                  <a:gd name="connsiteX2" fmla="*/ 6096000 w 6096000"/>
                  <a:gd name="connsiteY2" fmla="*/ 0 h 3067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96000" h="3067050">
                    <a:moveTo>
                      <a:pt x="0" y="3067050"/>
                    </a:moveTo>
                    <a:cubicBezTo>
                      <a:pt x="1087437" y="2808287"/>
                      <a:pt x="2174875" y="2549525"/>
                      <a:pt x="3190875" y="2038350"/>
                    </a:cubicBezTo>
                    <a:cubicBezTo>
                      <a:pt x="4206875" y="1527175"/>
                      <a:pt x="5151437" y="763587"/>
                      <a:pt x="6096000" y="0"/>
                    </a:cubicBezTo>
                  </a:path>
                </a:pathLst>
              </a:custGeom>
              <a:no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Freeform 36"/>
              <p:cNvSpPr/>
              <p:nvPr/>
            </p:nvSpPr>
            <p:spPr>
              <a:xfrm>
                <a:off x="1828800" y="1866900"/>
                <a:ext cx="6096000" cy="3067050"/>
              </a:xfrm>
              <a:custGeom>
                <a:avLst/>
                <a:gdLst>
                  <a:gd name="connsiteX0" fmla="*/ 0 w 6096000"/>
                  <a:gd name="connsiteY0" fmla="*/ 3067050 h 3067050"/>
                  <a:gd name="connsiteX1" fmla="*/ 3190875 w 6096000"/>
                  <a:gd name="connsiteY1" fmla="*/ 2038350 h 3067050"/>
                  <a:gd name="connsiteX2" fmla="*/ 6096000 w 6096000"/>
                  <a:gd name="connsiteY2" fmla="*/ 0 h 3067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96000" h="3067050">
                    <a:moveTo>
                      <a:pt x="0" y="3067050"/>
                    </a:moveTo>
                    <a:cubicBezTo>
                      <a:pt x="1087437" y="2808287"/>
                      <a:pt x="2174875" y="2549525"/>
                      <a:pt x="3190875" y="2038350"/>
                    </a:cubicBezTo>
                    <a:cubicBezTo>
                      <a:pt x="4206875" y="1527175"/>
                      <a:pt x="5151437" y="763587"/>
                      <a:pt x="6096000" y="0"/>
                    </a:cubicBezTo>
                  </a:path>
                </a:pathLst>
              </a:custGeom>
              <a:no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Freeform 37"/>
              <p:cNvSpPr/>
              <p:nvPr/>
            </p:nvSpPr>
            <p:spPr>
              <a:xfrm>
                <a:off x="1828800" y="1914525"/>
                <a:ext cx="6096000" cy="3067050"/>
              </a:xfrm>
              <a:custGeom>
                <a:avLst/>
                <a:gdLst>
                  <a:gd name="connsiteX0" fmla="*/ 0 w 6096000"/>
                  <a:gd name="connsiteY0" fmla="*/ 3067050 h 3067050"/>
                  <a:gd name="connsiteX1" fmla="*/ 3190875 w 6096000"/>
                  <a:gd name="connsiteY1" fmla="*/ 2038350 h 3067050"/>
                  <a:gd name="connsiteX2" fmla="*/ 6096000 w 6096000"/>
                  <a:gd name="connsiteY2" fmla="*/ 0 h 3067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96000" h="3067050">
                    <a:moveTo>
                      <a:pt x="0" y="3067050"/>
                    </a:moveTo>
                    <a:cubicBezTo>
                      <a:pt x="1087437" y="2808287"/>
                      <a:pt x="2174875" y="2549525"/>
                      <a:pt x="3190875" y="2038350"/>
                    </a:cubicBezTo>
                    <a:cubicBezTo>
                      <a:pt x="4206875" y="1527175"/>
                      <a:pt x="5151437" y="763587"/>
                      <a:pt x="6096000" y="0"/>
                    </a:cubicBezTo>
                  </a:path>
                </a:pathLst>
              </a:custGeom>
              <a:no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Freeform 38"/>
              <p:cNvSpPr/>
              <p:nvPr/>
            </p:nvSpPr>
            <p:spPr>
              <a:xfrm>
                <a:off x="1828800" y="1962150"/>
                <a:ext cx="6096000" cy="3067050"/>
              </a:xfrm>
              <a:custGeom>
                <a:avLst/>
                <a:gdLst>
                  <a:gd name="connsiteX0" fmla="*/ 0 w 6096000"/>
                  <a:gd name="connsiteY0" fmla="*/ 3067050 h 3067050"/>
                  <a:gd name="connsiteX1" fmla="*/ 3190875 w 6096000"/>
                  <a:gd name="connsiteY1" fmla="*/ 2038350 h 3067050"/>
                  <a:gd name="connsiteX2" fmla="*/ 6096000 w 6096000"/>
                  <a:gd name="connsiteY2" fmla="*/ 0 h 3067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96000" h="3067050">
                    <a:moveTo>
                      <a:pt x="0" y="3067050"/>
                    </a:moveTo>
                    <a:cubicBezTo>
                      <a:pt x="1087437" y="2808287"/>
                      <a:pt x="2174875" y="2549525"/>
                      <a:pt x="3190875" y="2038350"/>
                    </a:cubicBezTo>
                    <a:cubicBezTo>
                      <a:pt x="4206875" y="1527175"/>
                      <a:pt x="5151437" y="763587"/>
                      <a:pt x="6096000" y="0"/>
                    </a:cubicBezTo>
                  </a:path>
                </a:pathLst>
              </a:custGeom>
              <a:no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Freeform 39"/>
              <p:cNvSpPr/>
              <p:nvPr/>
            </p:nvSpPr>
            <p:spPr>
              <a:xfrm>
                <a:off x="1828800" y="2009775"/>
                <a:ext cx="6096000" cy="3067050"/>
              </a:xfrm>
              <a:custGeom>
                <a:avLst/>
                <a:gdLst>
                  <a:gd name="connsiteX0" fmla="*/ 0 w 6096000"/>
                  <a:gd name="connsiteY0" fmla="*/ 3067050 h 3067050"/>
                  <a:gd name="connsiteX1" fmla="*/ 3190875 w 6096000"/>
                  <a:gd name="connsiteY1" fmla="*/ 2038350 h 3067050"/>
                  <a:gd name="connsiteX2" fmla="*/ 6096000 w 6096000"/>
                  <a:gd name="connsiteY2" fmla="*/ 0 h 3067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96000" h="3067050">
                    <a:moveTo>
                      <a:pt x="0" y="3067050"/>
                    </a:moveTo>
                    <a:cubicBezTo>
                      <a:pt x="1087437" y="2808287"/>
                      <a:pt x="2174875" y="2549525"/>
                      <a:pt x="3190875" y="2038350"/>
                    </a:cubicBezTo>
                    <a:cubicBezTo>
                      <a:pt x="4206875" y="1527175"/>
                      <a:pt x="5151437" y="763587"/>
                      <a:pt x="6096000" y="0"/>
                    </a:cubicBezTo>
                  </a:path>
                </a:pathLst>
              </a:custGeom>
              <a:no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Freeform 98"/>
              <p:cNvSpPr/>
              <p:nvPr/>
            </p:nvSpPr>
            <p:spPr>
              <a:xfrm>
                <a:off x="1828800" y="2057400"/>
                <a:ext cx="6096000" cy="3067050"/>
              </a:xfrm>
              <a:custGeom>
                <a:avLst/>
                <a:gdLst>
                  <a:gd name="connsiteX0" fmla="*/ 0 w 6096000"/>
                  <a:gd name="connsiteY0" fmla="*/ 3067050 h 3067050"/>
                  <a:gd name="connsiteX1" fmla="*/ 3190875 w 6096000"/>
                  <a:gd name="connsiteY1" fmla="*/ 2038350 h 3067050"/>
                  <a:gd name="connsiteX2" fmla="*/ 6096000 w 6096000"/>
                  <a:gd name="connsiteY2" fmla="*/ 0 h 3067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96000" h="3067050">
                    <a:moveTo>
                      <a:pt x="0" y="3067050"/>
                    </a:moveTo>
                    <a:cubicBezTo>
                      <a:pt x="1087437" y="2808287"/>
                      <a:pt x="2174875" y="2549525"/>
                      <a:pt x="3190875" y="2038350"/>
                    </a:cubicBezTo>
                    <a:cubicBezTo>
                      <a:pt x="4206875" y="1527175"/>
                      <a:pt x="5151437" y="763587"/>
                      <a:pt x="6096000" y="0"/>
                    </a:cubicBezTo>
                  </a:path>
                </a:pathLst>
              </a:custGeom>
              <a:no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Freeform 99"/>
              <p:cNvSpPr/>
              <p:nvPr/>
            </p:nvSpPr>
            <p:spPr>
              <a:xfrm>
                <a:off x="1828800" y="2105025"/>
                <a:ext cx="6096000" cy="3067050"/>
              </a:xfrm>
              <a:custGeom>
                <a:avLst/>
                <a:gdLst>
                  <a:gd name="connsiteX0" fmla="*/ 0 w 6096000"/>
                  <a:gd name="connsiteY0" fmla="*/ 3067050 h 3067050"/>
                  <a:gd name="connsiteX1" fmla="*/ 3190875 w 6096000"/>
                  <a:gd name="connsiteY1" fmla="*/ 2038350 h 3067050"/>
                  <a:gd name="connsiteX2" fmla="*/ 6096000 w 6096000"/>
                  <a:gd name="connsiteY2" fmla="*/ 0 h 3067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96000" h="3067050">
                    <a:moveTo>
                      <a:pt x="0" y="3067050"/>
                    </a:moveTo>
                    <a:cubicBezTo>
                      <a:pt x="1087437" y="2808287"/>
                      <a:pt x="2174875" y="2549525"/>
                      <a:pt x="3190875" y="2038350"/>
                    </a:cubicBezTo>
                    <a:cubicBezTo>
                      <a:pt x="4206875" y="1527175"/>
                      <a:pt x="5151437" y="763587"/>
                      <a:pt x="6096000" y="0"/>
                    </a:cubicBezTo>
                  </a:path>
                </a:pathLst>
              </a:custGeom>
              <a:no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Freeform 100"/>
              <p:cNvSpPr/>
              <p:nvPr/>
            </p:nvSpPr>
            <p:spPr>
              <a:xfrm>
                <a:off x="1828800" y="2152650"/>
                <a:ext cx="6096000" cy="3067050"/>
              </a:xfrm>
              <a:custGeom>
                <a:avLst/>
                <a:gdLst>
                  <a:gd name="connsiteX0" fmla="*/ 0 w 6096000"/>
                  <a:gd name="connsiteY0" fmla="*/ 3067050 h 3067050"/>
                  <a:gd name="connsiteX1" fmla="*/ 3190875 w 6096000"/>
                  <a:gd name="connsiteY1" fmla="*/ 2038350 h 3067050"/>
                  <a:gd name="connsiteX2" fmla="*/ 6096000 w 6096000"/>
                  <a:gd name="connsiteY2" fmla="*/ 0 h 3067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96000" h="3067050">
                    <a:moveTo>
                      <a:pt x="0" y="3067050"/>
                    </a:moveTo>
                    <a:cubicBezTo>
                      <a:pt x="1087437" y="2808287"/>
                      <a:pt x="2174875" y="2549525"/>
                      <a:pt x="3190875" y="2038350"/>
                    </a:cubicBezTo>
                    <a:cubicBezTo>
                      <a:pt x="4206875" y="1527175"/>
                      <a:pt x="5151437" y="763587"/>
                      <a:pt x="6096000" y="0"/>
                    </a:cubicBezTo>
                  </a:path>
                </a:pathLst>
              </a:custGeom>
              <a:no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Freeform 101"/>
              <p:cNvSpPr/>
              <p:nvPr/>
            </p:nvSpPr>
            <p:spPr>
              <a:xfrm>
                <a:off x="1828800" y="2200275"/>
                <a:ext cx="6096000" cy="3067050"/>
              </a:xfrm>
              <a:custGeom>
                <a:avLst/>
                <a:gdLst>
                  <a:gd name="connsiteX0" fmla="*/ 0 w 6096000"/>
                  <a:gd name="connsiteY0" fmla="*/ 3067050 h 3067050"/>
                  <a:gd name="connsiteX1" fmla="*/ 3190875 w 6096000"/>
                  <a:gd name="connsiteY1" fmla="*/ 2038350 h 3067050"/>
                  <a:gd name="connsiteX2" fmla="*/ 6096000 w 6096000"/>
                  <a:gd name="connsiteY2" fmla="*/ 0 h 3067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96000" h="3067050">
                    <a:moveTo>
                      <a:pt x="0" y="3067050"/>
                    </a:moveTo>
                    <a:cubicBezTo>
                      <a:pt x="1087437" y="2808287"/>
                      <a:pt x="2174875" y="2549525"/>
                      <a:pt x="3190875" y="2038350"/>
                    </a:cubicBezTo>
                    <a:cubicBezTo>
                      <a:pt x="4206875" y="1527175"/>
                      <a:pt x="5151437" y="763587"/>
                      <a:pt x="6096000" y="0"/>
                    </a:cubicBezTo>
                  </a:path>
                </a:pathLst>
              </a:custGeom>
              <a:no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Freeform 102"/>
              <p:cNvSpPr/>
              <p:nvPr/>
            </p:nvSpPr>
            <p:spPr>
              <a:xfrm>
                <a:off x="1828800" y="2247900"/>
                <a:ext cx="6096000" cy="3067050"/>
              </a:xfrm>
              <a:custGeom>
                <a:avLst/>
                <a:gdLst>
                  <a:gd name="connsiteX0" fmla="*/ 0 w 6096000"/>
                  <a:gd name="connsiteY0" fmla="*/ 3067050 h 3067050"/>
                  <a:gd name="connsiteX1" fmla="*/ 3190875 w 6096000"/>
                  <a:gd name="connsiteY1" fmla="*/ 2038350 h 3067050"/>
                  <a:gd name="connsiteX2" fmla="*/ 6096000 w 6096000"/>
                  <a:gd name="connsiteY2" fmla="*/ 0 h 3067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96000" h="3067050">
                    <a:moveTo>
                      <a:pt x="0" y="3067050"/>
                    </a:moveTo>
                    <a:cubicBezTo>
                      <a:pt x="1087437" y="2808287"/>
                      <a:pt x="2174875" y="2549525"/>
                      <a:pt x="3190875" y="2038350"/>
                    </a:cubicBezTo>
                    <a:cubicBezTo>
                      <a:pt x="4206875" y="1527175"/>
                      <a:pt x="5151437" y="763587"/>
                      <a:pt x="6096000" y="0"/>
                    </a:cubicBezTo>
                  </a:path>
                </a:pathLst>
              </a:custGeom>
              <a:no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Freeform 103"/>
              <p:cNvSpPr/>
              <p:nvPr/>
            </p:nvSpPr>
            <p:spPr>
              <a:xfrm>
                <a:off x="1828800" y="2295525"/>
                <a:ext cx="6096000" cy="3067050"/>
              </a:xfrm>
              <a:custGeom>
                <a:avLst/>
                <a:gdLst>
                  <a:gd name="connsiteX0" fmla="*/ 0 w 6096000"/>
                  <a:gd name="connsiteY0" fmla="*/ 3067050 h 3067050"/>
                  <a:gd name="connsiteX1" fmla="*/ 3190875 w 6096000"/>
                  <a:gd name="connsiteY1" fmla="*/ 2038350 h 3067050"/>
                  <a:gd name="connsiteX2" fmla="*/ 6096000 w 6096000"/>
                  <a:gd name="connsiteY2" fmla="*/ 0 h 3067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96000" h="3067050">
                    <a:moveTo>
                      <a:pt x="0" y="3067050"/>
                    </a:moveTo>
                    <a:cubicBezTo>
                      <a:pt x="1087437" y="2808287"/>
                      <a:pt x="2174875" y="2549525"/>
                      <a:pt x="3190875" y="2038350"/>
                    </a:cubicBezTo>
                    <a:cubicBezTo>
                      <a:pt x="4206875" y="1527175"/>
                      <a:pt x="5151437" y="763587"/>
                      <a:pt x="6096000" y="0"/>
                    </a:cubicBezTo>
                  </a:path>
                </a:pathLst>
              </a:custGeom>
              <a:no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" name="Group 7"/>
          <p:cNvGrpSpPr/>
          <p:nvPr/>
        </p:nvGrpSpPr>
        <p:grpSpPr>
          <a:xfrm>
            <a:off x="1828800" y="1057275"/>
            <a:ext cx="6096000" cy="3590925"/>
            <a:chOff x="1828800" y="1057275"/>
            <a:chExt cx="6096000" cy="3590925"/>
          </a:xfrm>
        </p:grpSpPr>
        <p:sp>
          <p:nvSpPr>
            <p:cNvPr id="31" name="Freeform 30"/>
            <p:cNvSpPr/>
            <p:nvPr/>
          </p:nvSpPr>
          <p:spPr>
            <a:xfrm>
              <a:off x="1828800" y="1581150"/>
              <a:ext cx="6096000" cy="3067050"/>
            </a:xfrm>
            <a:custGeom>
              <a:avLst/>
              <a:gdLst>
                <a:gd name="connsiteX0" fmla="*/ 0 w 6096000"/>
                <a:gd name="connsiteY0" fmla="*/ 3067050 h 3067050"/>
                <a:gd name="connsiteX1" fmla="*/ 3190875 w 6096000"/>
                <a:gd name="connsiteY1" fmla="*/ 2038350 h 3067050"/>
                <a:gd name="connsiteX2" fmla="*/ 6096000 w 6096000"/>
                <a:gd name="connsiteY2" fmla="*/ 0 h 306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96000" h="3067050">
                  <a:moveTo>
                    <a:pt x="0" y="3067050"/>
                  </a:moveTo>
                  <a:cubicBezTo>
                    <a:pt x="1087437" y="2808287"/>
                    <a:pt x="2174875" y="2549525"/>
                    <a:pt x="3190875" y="2038350"/>
                  </a:cubicBezTo>
                  <a:cubicBezTo>
                    <a:pt x="4206875" y="1527175"/>
                    <a:pt x="5151437" y="763587"/>
                    <a:pt x="6096000" y="0"/>
                  </a:cubicBezTo>
                </a:path>
              </a:pathLst>
            </a:custGeom>
            <a:noFill/>
            <a:ln w="285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1828800" y="1057275"/>
              <a:ext cx="6096000" cy="3543300"/>
              <a:chOff x="1828800" y="1057275"/>
              <a:chExt cx="6096000" cy="3543300"/>
            </a:xfrm>
          </p:grpSpPr>
          <p:sp>
            <p:nvSpPr>
              <p:cNvPr id="109" name="Freeform 108"/>
              <p:cNvSpPr/>
              <p:nvPr/>
            </p:nvSpPr>
            <p:spPr>
              <a:xfrm>
                <a:off x="1828800" y="1065124"/>
                <a:ext cx="5817996" cy="2852825"/>
              </a:xfrm>
              <a:custGeom>
                <a:avLst/>
                <a:gdLst>
                  <a:gd name="connsiteX0" fmla="*/ 0 w 6096000"/>
                  <a:gd name="connsiteY0" fmla="*/ 3067050 h 3067050"/>
                  <a:gd name="connsiteX1" fmla="*/ 3190875 w 6096000"/>
                  <a:gd name="connsiteY1" fmla="*/ 2038350 h 3067050"/>
                  <a:gd name="connsiteX2" fmla="*/ 6096000 w 6096000"/>
                  <a:gd name="connsiteY2" fmla="*/ 0 h 3067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96000" h="3067050">
                    <a:moveTo>
                      <a:pt x="0" y="3067050"/>
                    </a:moveTo>
                    <a:cubicBezTo>
                      <a:pt x="1087437" y="2808287"/>
                      <a:pt x="2174875" y="2549525"/>
                      <a:pt x="3190875" y="2038350"/>
                    </a:cubicBezTo>
                    <a:cubicBezTo>
                      <a:pt x="4206875" y="1527175"/>
                      <a:pt x="5151437" y="763587"/>
                      <a:pt x="6096000" y="0"/>
                    </a:cubicBezTo>
                  </a:path>
                </a:pathLst>
              </a:custGeom>
              <a:no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Freeform 19"/>
              <p:cNvSpPr/>
              <p:nvPr/>
            </p:nvSpPr>
            <p:spPr>
              <a:xfrm>
                <a:off x="1828800" y="1057275"/>
                <a:ext cx="6096000" cy="3067050"/>
              </a:xfrm>
              <a:custGeom>
                <a:avLst/>
                <a:gdLst>
                  <a:gd name="connsiteX0" fmla="*/ 0 w 6096000"/>
                  <a:gd name="connsiteY0" fmla="*/ 3067050 h 3067050"/>
                  <a:gd name="connsiteX1" fmla="*/ 3190875 w 6096000"/>
                  <a:gd name="connsiteY1" fmla="*/ 2038350 h 3067050"/>
                  <a:gd name="connsiteX2" fmla="*/ 6096000 w 6096000"/>
                  <a:gd name="connsiteY2" fmla="*/ 0 h 3067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96000" h="3067050">
                    <a:moveTo>
                      <a:pt x="0" y="3067050"/>
                    </a:moveTo>
                    <a:cubicBezTo>
                      <a:pt x="1087437" y="2808287"/>
                      <a:pt x="2174875" y="2549525"/>
                      <a:pt x="3190875" y="2038350"/>
                    </a:cubicBezTo>
                    <a:cubicBezTo>
                      <a:pt x="4206875" y="1527175"/>
                      <a:pt x="5151437" y="763587"/>
                      <a:pt x="6096000" y="0"/>
                    </a:cubicBezTo>
                  </a:path>
                </a:pathLst>
              </a:custGeom>
              <a:no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Freeform 20"/>
              <p:cNvSpPr/>
              <p:nvPr/>
            </p:nvSpPr>
            <p:spPr>
              <a:xfrm>
                <a:off x="1828800" y="1104900"/>
                <a:ext cx="6096000" cy="3067050"/>
              </a:xfrm>
              <a:custGeom>
                <a:avLst/>
                <a:gdLst>
                  <a:gd name="connsiteX0" fmla="*/ 0 w 6096000"/>
                  <a:gd name="connsiteY0" fmla="*/ 3067050 h 3067050"/>
                  <a:gd name="connsiteX1" fmla="*/ 3190875 w 6096000"/>
                  <a:gd name="connsiteY1" fmla="*/ 2038350 h 3067050"/>
                  <a:gd name="connsiteX2" fmla="*/ 6096000 w 6096000"/>
                  <a:gd name="connsiteY2" fmla="*/ 0 h 3067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96000" h="3067050">
                    <a:moveTo>
                      <a:pt x="0" y="3067050"/>
                    </a:moveTo>
                    <a:cubicBezTo>
                      <a:pt x="1087437" y="2808287"/>
                      <a:pt x="2174875" y="2549525"/>
                      <a:pt x="3190875" y="2038350"/>
                    </a:cubicBezTo>
                    <a:cubicBezTo>
                      <a:pt x="4206875" y="1527175"/>
                      <a:pt x="5151437" y="763587"/>
                      <a:pt x="6096000" y="0"/>
                    </a:cubicBezTo>
                  </a:path>
                </a:pathLst>
              </a:custGeom>
              <a:no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Freeform 21"/>
              <p:cNvSpPr/>
              <p:nvPr/>
            </p:nvSpPr>
            <p:spPr>
              <a:xfrm>
                <a:off x="1828800" y="1152525"/>
                <a:ext cx="6096000" cy="3067050"/>
              </a:xfrm>
              <a:custGeom>
                <a:avLst/>
                <a:gdLst>
                  <a:gd name="connsiteX0" fmla="*/ 0 w 6096000"/>
                  <a:gd name="connsiteY0" fmla="*/ 3067050 h 3067050"/>
                  <a:gd name="connsiteX1" fmla="*/ 3190875 w 6096000"/>
                  <a:gd name="connsiteY1" fmla="*/ 2038350 h 3067050"/>
                  <a:gd name="connsiteX2" fmla="*/ 6096000 w 6096000"/>
                  <a:gd name="connsiteY2" fmla="*/ 0 h 3067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96000" h="3067050">
                    <a:moveTo>
                      <a:pt x="0" y="3067050"/>
                    </a:moveTo>
                    <a:cubicBezTo>
                      <a:pt x="1087437" y="2808287"/>
                      <a:pt x="2174875" y="2549525"/>
                      <a:pt x="3190875" y="2038350"/>
                    </a:cubicBezTo>
                    <a:cubicBezTo>
                      <a:pt x="4206875" y="1527175"/>
                      <a:pt x="5151437" y="763587"/>
                      <a:pt x="6096000" y="0"/>
                    </a:cubicBezTo>
                  </a:path>
                </a:pathLst>
              </a:custGeom>
              <a:no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Freeform 22"/>
              <p:cNvSpPr/>
              <p:nvPr/>
            </p:nvSpPr>
            <p:spPr>
              <a:xfrm>
                <a:off x="1828800" y="1200150"/>
                <a:ext cx="6096000" cy="3067050"/>
              </a:xfrm>
              <a:custGeom>
                <a:avLst/>
                <a:gdLst>
                  <a:gd name="connsiteX0" fmla="*/ 0 w 6096000"/>
                  <a:gd name="connsiteY0" fmla="*/ 3067050 h 3067050"/>
                  <a:gd name="connsiteX1" fmla="*/ 3190875 w 6096000"/>
                  <a:gd name="connsiteY1" fmla="*/ 2038350 h 3067050"/>
                  <a:gd name="connsiteX2" fmla="*/ 6096000 w 6096000"/>
                  <a:gd name="connsiteY2" fmla="*/ 0 h 3067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96000" h="3067050">
                    <a:moveTo>
                      <a:pt x="0" y="3067050"/>
                    </a:moveTo>
                    <a:cubicBezTo>
                      <a:pt x="1087437" y="2808287"/>
                      <a:pt x="2174875" y="2549525"/>
                      <a:pt x="3190875" y="2038350"/>
                    </a:cubicBezTo>
                    <a:cubicBezTo>
                      <a:pt x="4206875" y="1527175"/>
                      <a:pt x="5151437" y="763587"/>
                      <a:pt x="6096000" y="0"/>
                    </a:cubicBezTo>
                  </a:path>
                </a:pathLst>
              </a:custGeom>
              <a:no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reeform 23"/>
              <p:cNvSpPr/>
              <p:nvPr/>
            </p:nvSpPr>
            <p:spPr>
              <a:xfrm>
                <a:off x="1828800" y="1247775"/>
                <a:ext cx="6096000" cy="3067050"/>
              </a:xfrm>
              <a:custGeom>
                <a:avLst/>
                <a:gdLst>
                  <a:gd name="connsiteX0" fmla="*/ 0 w 6096000"/>
                  <a:gd name="connsiteY0" fmla="*/ 3067050 h 3067050"/>
                  <a:gd name="connsiteX1" fmla="*/ 3190875 w 6096000"/>
                  <a:gd name="connsiteY1" fmla="*/ 2038350 h 3067050"/>
                  <a:gd name="connsiteX2" fmla="*/ 6096000 w 6096000"/>
                  <a:gd name="connsiteY2" fmla="*/ 0 h 3067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96000" h="3067050">
                    <a:moveTo>
                      <a:pt x="0" y="3067050"/>
                    </a:moveTo>
                    <a:cubicBezTo>
                      <a:pt x="1087437" y="2808287"/>
                      <a:pt x="2174875" y="2549525"/>
                      <a:pt x="3190875" y="2038350"/>
                    </a:cubicBezTo>
                    <a:cubicBezTo>
                      <a:pt x="4206875" y="1527175"/>
                      <a:pt x="5151437" y="763587"/>
                      <a:pt x="6096000" y="0"/>
                    </a:cubicBezTo>
                  </a:path>
                </a:pathLst>
              </a:custGeom>
              <a:no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Freeform 24"/>
              <p:cNvSpPr/>
              <p:nvPr/>
            </p:nvSpPr>
            <p:spPr>
              <a:xfrm>
                <a:off x="1828800" y="1295400"/>
                <a:ext cx="6096000" cy="3067050"/>
              </a:xfrm>
              <a:custGeom>
                <a:avLst/>
                <a:gdLst>
                  <a:gd name="connsiteX0" fmla="*/ 0 w 6096000"/>
                  <a:gd name="connsiteY0" fmla="*/ 3067050 h 3067050"/>
                  <a:gd name="connsiteX1" fmla="*/ 3190875 w 6096000"/>
                  <a:gd name="connsiteY1" fmla="*/ 2038350 h 3067050"/>
                  <a:gd name="connsiteX2" fmla="*/ 6096000 w 6096000"/>
                  <a:gd name="connsiteY2" fmla="*/ 0 h 3067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96000" h="3067050">
                    <a:moveTo>
                      <a:pt x="0" y="3067050"/>
                    </a:moveTo>
                    <a:cubicBezTo>
                      <a:pt x="1087437" y="2808287"/>
                      <a:pt x="2174875" y="2549525"/>
                      <a:pt x="3190875" y="2038350"/>
                    </a:cubicBezTo>
                    <a:cubicBezTo>
                      <a:pt x="4206875" y="1527175"/>
                      <a:pt x="5151437" y="763587"/>
                      <a:pt x="6096000" y="0"/>
                    </a:cubicBezTo>
                  </a:path>
                </a:pathLst>
              </a:custGeom>
              <a:no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Freeform 25"/>
              <p:cNvSpPr/>
              <p:nvPr/>
            </p:nvSpPr>
            <p:spPr>
              <a:xfrm>
                <a:off x="1828800" y="1343025"/>
                <a:ext cx="6096000" cy="3067050"/>
              </a:xfrm>
              <a:custGeom>
                <a:avLst/>
                <a:gdLst>
                  <a:gd name="connsiteX0" fmla="*/ 0 w 6096000"/>
                  <a:gd name="connsiteY0" fmla="*/ 3067050 h 3067050"/>
                  <a:gd name="connsiteX1" fmla="*/ 3190875 w 6096000"/>
                  <a:gd name="connsiteY1" fmla="*/ 2038350 h 3067050"/>
                  <a:gd name="connsiteX2" fmla="*/ 6096000 w 6096000"/>
                  <a:gd name="connsiteY2" fmla="*/ 0 h 3067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96000" h="3067050">
                    <a:moveTo>
                      <a:pt x="0" y="3067050"/>
                    </a:moveTo>
                    <a:cubicBezTo>
                      <a:pt x="1087437" y="2808287"/>
                      <a:pt x="2174875" y="2549525"/>
                      <a:pt x="3190875" y="2038350"/>
                    </a:cubicBezTo>
                    <a:cubicBezTo>
                      <a:pt x="4206875" y="1527175"/>
                      <a:pt x="5151437" y="763587"/>
                      <a:pt x="6096000" y="0"/>
                    </a:cubicBezTo>
                  </a:path>
                </a:pathLst>
              </a:custGeom>
              <a:no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Freeform 26"/>
              <p:cNvSpPr/>
              <p:nvPr/>
            </p:nvSpPr>
            <p:spPr>
              <a:xfrm>
                <a:off x="1828800" y="1390650"/>
                <a:ext cx="6096000" cy="3067050"/>
              </a:xfrm>
              <a:custGeom>
                <a:avLst/>
                <a:gdLst>
                  <a:gd name="connsiteX0" fmla="*/ 0 w 6096000"/>
                  <a:gd name="connsiteY0" fmla="*/ 3067050 h 3067050"/>
                  <a:gd name="connsiteX1" fmla="*/ 3190875 w 6096000"/>
                  <a:gd name="connsiteY1" fmla="*/ 2038350 h 3067050"/>
                  <a:gd name="connsiteX2" fmla="*/ 6096000 w 6096000"/>
                  <a:gd name="connsiteY2" fmla="*/ 0 h 3067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96000" h="3067050">
                    <a:moveTo>
                      <a:pt x="0" y="3067050"/>
                    </a:moveTo>
                    <a:cubicBezTo>
                      <a:pt x="1087437" y="2808287"/>
                      <a:pt x="2174875" y="2549525"/>
                      <a:pt x="3190875" y="2038350"/>
                    </a:cubicBezTo>
                    <a:cubicBezTo>
                      <a:pt x="4206875" y="1527175"/>
                      <a:pt x="5151437" y="763587"/>
                      <a:pt x="6096000" y="0"/>
                    </a:cubicBezTo>
                  </a:path>
                </a:pathLst>
              </a:custGeom>
              <a:no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Freeform 27"/>
              <p:cNvSpPr/>
              <p:nvPr/>
            </p:nvSpPr>
            <p:spPr>
              <a:xfrm>
                <a:off x="1828800" y="1438275"/>
                <a:ext cx="6096000" cy="3067050"/>
              </a:xfrm>
              <a:custGeom>
                <a:avLst/>
                <a:gdLst>
                  <a:gd name="connsiteX0" fmla="*/ 0 w 6096000"/>
                  <a:gd name="connsiteY0" fmla="*/ 3067050 h 3067050"/>
                  <a:gd name="connsiteX1" fmla="*/ 3190875 w 6096000"/>
                  <a:gd name="connsiteY1" fmla="*/ 2038350 h 3067050"/>
                  <a:gd name="connsiteX2" fmla="*/ 6096000 w 6096000"/>
                  <a:gd name="connsiteY2" fmla="*/ 0 h 3067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96000" h="3067050">
                    <a:moveTo>
                      <a:pt x="0" y="3067050"/>
                    </a:moveTo>
                    <a:cubicBezTo>
                      <a:pt x="1087437" y="2808287"/>
                      <a:pt x="2174875" y="2549525"/>
                      <a:pt x="3190875" y="2038350"/>
                    </a:cubicBezTo>
                    <a:cubicBezTo>
                      <a:pt x="4206875" y="1527175"/>
                      <a:pt x="5151437" y="763587"/>
                      <a:pt x="6096000" y="0"/>
                    </a:cubicBezTo>
                  </a:path>
                </a:pathLst>
              </a:custGeom>
              <a:no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Freeform 28"/>
              <p:cNvSpPr/>
              <p:nvPr/>
            </p:nvSpPr>
            <p:spPr>
              <a:xfrm>
                <a:off x="1828800" y="1485900"/>
                <a:ext cx="6096000" cy="3067050"/>
              </a:xfrm>
              <a:custGeom>
                <a:avLst/>
                <a:gdLst>
                  <a:gd name="connsiteX0" fmla="*/ 0 w 6096000"/>
                  <a:gd name="connsiteY0" fmla="*/ 3067050 h 3067050"/>
                  <a:gd name="connsiteX1" fmla="*/ 3190875 w 6096000"/>
                  <a:gd name="connsiteY1" fmla="*/ 2038350 h 3067050"/>
                  <a:gd name="connsiteX2" fmla="*/ 6096000 w 6096000"/>
                  <a:gd name="connsiteY2" fmla="*/ 0 h 3067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96000" h="3067050">
                    <a:moveTo>
                      <a:pt x="0" y="3067050"/>
                    </a:moveTo>
                    <a:cubicBezTo>
                      <a:pt x="1087437" y="2808287"/>
                      <a:pt x="2174875" y="2549525"/>
                      <a:pt x="3190875" y="2038350"/>
                    </a:cubicBezTo>
                    <a:cubicBezTo>
                      <a:pt x="4206875" y="1527175"/>
                      <a:pt x="5151437" y="763587"/>
                      <a:pt x="6096000" y="0"/>
                    </a:cubicBezTo>
                  </a:path>
                </a:pathLst>
              </a:custGeom>
              <a:no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Freeform 29"/>
              <p:cNvSpPr/>
              <p:nvPr/>
            </p:nvSpPr>
            <p:spPr>
              <a:xfrm>
                <a:off x="1828800" y="1533525"/>
                <a:ext cx="6096000" cy="3067050"/>
              </a:xfrm>
              <a:custGeom>
                <a:avLst/>
                <a:gdLst>
                  <a:gd name="connsiteX0" fmla="*/ 0 w 6096000"/>
                  <a:gd name="connsiteY0" fmla="*/ 3067050 h 3067050"/>
                  <a:gd name="connsiteX1" fmla="*/ 3190875 w 6096000"/>
                  <a:gd name="connsiteY1" fmla="*/ 2038350 h 3067050"/>
                  <a:gd name="connsiteX2" fmla="*/ 6096000 w 6096000"/>
                  <a:gd name="connsiteY2" fmla="*/ 0 h 3067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96000" h="3067050">
                    <a:moveTo>
                      <a:pt x="0" y="3067050"/>
                    </a:moveTo>
                    <a:cubicBezTo>
                      <a:pt x="1087437" y="2808287"/>
                      <a:pt x="2174875" y="2549525"/>
                      <a:pt x="3190875" y="2038350"/>
                    </a:cubicBezTo>
                    <a:cubicBezTo>
                      <a:pt x="4206875" y="1527175"/>
                      <a:pt x="5151437" y="763587"/>
                      <a:pt x="6096000" y="0"/>
                    </a:cubicBezTo>
                  </a:path>
                </a:pathLst>
              </a:custGeom>
              <a:no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Freeform 104"/>
              <p:cNvSpPr/>
              <p:nvPr/>
            </p:nvSpPr>
            <p:spPr>
              <a:xfrm>
                <a:off x="1828800" y="1065124"/>
                <a:ext cx="6034035" cy="3017925"/>
              </a:xfrm>
              <a:custGeom>
                <a:avLst/>
                <a:gdLst>
                  <a:gd name="connsiteX0" fmla="*/ 0 w 6096000"/>
                  <a:gd name="connsiteY0" fmla="*/ 3067050 h 3067050"/>
                  <a:gd name="connsiteX1" fmla="*/ 3190875 w 6096000"/>
                  <a:gd name="connsiteY1" fmla="*/ 2038350 h 3067050"/>
                  <a:gd name="connsiteX2" fmla="*/ 6096000 w 6096000"/>
                  <a:gd name="connsiteY2" fmla="*/ 0 h 3067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96000" h="3067050">
                    <a:moveTo>
                      <a:pt x="0" y="3067050"/>
                    </a:moveTo>
                    <a:cubicBezTo>
                      <a:pt x="1087437" y="2808287"/>
                      <a:pt x="2174875" y="2549525"/>
                      <a:pt x="3190875" y="2038350"/>
                    </a:cubicBezTo>
                    <a:cubicBezTo>
                      <a:pt x="4206875" y="1527175"/>
                      <a:pt x="5151437" y="763587"/>
                      <a:pt x="6096000" y="0"/>
                    </a:cubicBezTo>
                  </a:path>
                </a:pathLst>
              </a:custGeom>
              <a:no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Freeform 105"/>
              <p:cNvSpPr/>
              <p:nvPr/>
            </p:nvSpPr>
            <p:spPr>
              <a:xfrm>
                <a:off x="1828800" y="1065125"/>
                <a:ext cx="5983793" cy="2976650"/>
              </a:xfrm>
              <a:custGeom>
                <a:avLst/>
                <a:gdLst>
                  <a:gd name="connsiteX0" fmla="*/ 0 w 6096000"/>
                  <a:gd name="connsiteY0" fmla="*/ 3067050 h 3067050"/>
                  <a:gd name="connsiteX1" fmla="*/ 3190875 w 6096000"/>
                  <a:gd name="connsiteY1" fmla="*/ 2038350 h 3067050"/>
                  <a:gd name="connsiteX2" fmla="*/ 6096000 w 6096000"/>
                  <a:gd name="connsiteY2" fmla="*/ 0 h 3067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96000" h="3067050">
                    <a:moveTo>
                      <a:pt x="0" y="3067050"/>
                    </a:moveTo>
                    <a:cubicBezTo>
                      <a:pt x="1087437" y="2808287"/>
                      <a:pt x="2174875" y="2549525"/>
                      <a:pt x="3190875" y="2038350"/>
                    </a:cubicBezTo>
                    <a:cubicBezTo>
                      <a:pt x="4206875" y="1527175"/>
                      <a:pt x="5151437" y="763587"/>
                      <a:pt x="6096000" y="0"/>
                    </a:cubicBezTo>
                  </a:path>
                </a:pathLst>
              </a:custGeom>
              <a:no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Freeform 106"/>
              <p:cNvSpPr/>
              <p:nvPr/>
            </p:nvSpPr>
            <p:spPr>
              <a:xfrm>
                <a:off x="1828800" y="1065124"/>
                <a:ext cx="5933552" cy="2935375"/>
              </a:xfrm>
              <a:custGeom>
                <a:avLst/>
                <a:gdLst>
                  <a:gd name="connsiteX0" fmla="*/ 0 w 6096000"/>
                  <a:gd name="connsiteY0" fmla="*/ 3067050 h 3067050"/>
                  <a:gd name="connsiteX1" fmla="*/ 3190875 w 6096000"/>
                  <a:gd name="connsiteY1" fmla="*/ 2038350 h 3067050"/>
                  <a:gd name="connsiteX2" fmla="*/ 6096000 w 6096000"/>
                  <a:gd name="connsiteY2" fmla="*/ 0 h 3067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96000" h="3067050">
                    <a:moveTo>
                      <a:pt x="0" y="3067050"/>
                    </a:moveTo>
                    <a:cubicBezTo>
                      <a:pt x="1087437" y="2808287"/>
                      <a:pt x="2174875" y="2549525"/>
                      <a:pt x="3190875" y="2038350"/>
                    </a:cubicBezTo>
                    <a:cubicBezTo>
                      <a:pt x="4206875" y="1527175"/>
                      <a:pt x="5151437" y="763587"/>
                      <a:pt x="6096000" y="0"/>
                    </a:cubicBezTo>
                  </a:path>
                </a:pathLst>
              </a:custGeom>
              <a:no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Freeform 107"/>
              <p:cNvSpPr/>
              <p:nvPr/>
            </p:nvSpPr>
            <p:spPr>
              <a:xfrm>
                <a:off x="1828800" y="1065125"/>
                <a:ext cx="5878286" cy="2894100"/>
              </a:xfrm>
              <a:custGeom>
                <a:avLst/>
                <a:gdLst>
                  <a:gd name="connsiteX0" fmla="*/ 0 w 6096000"/>
                  <a:gd name="connsiteY0" fmla="*/ 3067050 h 3067050"/>
                  <a:gd name="connsiteX1" fmla="*/ 3190875 w 6096000"/>
                  <a:gd name="connsiteY1" fmla="*/ 2038350 h 3067050"/>
                  <a:gd name="connsiteX2" fmla="*/ 6096000 w 6096000"/>
                  <a:gd name="connsiteY2" fmla="*/ 0 h 3067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96000" h="3067050">
                    <a:moveTo>
                      <a:pt x="0" y="3067050"/>
                    </a:moveTo>
                    <a:cubicBezTo>
                      <a:pt x="1087437" y="2808287"/>
                      <a:pt x="2174875" y="2549525"/>
                      <a:pt x="3190875" y="2038350"/>
                    </a:cubicBezTo>
                    <a:cubicBezTo>
                      <a:pt x="4206875" y="1527175"/>
                      <a:pt x="5151437" y="763587"/>
                      <a:pt x="6096000" y="0"/>
                    </a:cubicBezTo>
                  </a:path>
                </a:pathLst>
              </a:custGeom>
              <a:no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10" name="Straight Connector 9"/>
          <p:cNvCxnSpPr/>
          <p:nvPr/>
        </p:nvCxnSpPr>
        <p:spPr>
          <a:xfrm>
            <a:off x="1828800" y="1066800"/>
            <a:ext cx="0" cy="4572000"/>
          </a:xfrm>
          <a:prstGeom prst="line">
            <a:avLst/>
          </a:prstGeom>
          <a:ln w="38100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1828800" y="1066800"/>
            <a:ext cx="6096000" cy="0"/>
          </a:xfrm>
          <a:prstGeom prst="line">
            <a:avLst/>
          </a:prstGeom>
          <a:ln w="381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924800" y="1066800"/>
            <a:ext cx="0" cy="4572000"/>
          </a:xfrm>
          <a:prstGeom prst="line">
            <a:avLst/>
          </a:prstGeom>
          <a:ln w="38100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4065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V-F operation points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DATE 2016</a:t>
            </a: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Adaptive Clocking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8DBB7-7A62-4124-B426-8AEACD37B99E}" type="slidenum">
              <a:rPr lang="es-ES" smtClean="0"/>
              <a:pPr/>
              <a:t>15</a:t>
            </a:fld>
            <a:endParaRPr lang="es-ES"/>
          </a:p>
        </p:txBody>
      </p:sp>
      <p:sp>
        <p:nvSpPr>
          <p:cNvPr id="14" name="TextBox 13"/>
          <p:cNvSpPr txBox="1"/>
          <p:nvPr/>
        </p:nvSpPr>
        <p:spPr>
          <a:xfrm>
            <a:off x="940415" y="958334"/>
            <a:ext cx="888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Voltage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858000" y="5696506"/>
            <a:ext cx="1165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Frequency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1828800" y="5638800"/>
            <a:ext cx="6096000" cy="0"/>
          </a:xfrm>
          <a:prstGeom prst="line">
            <a:avLst/>
          </a:prstGeom>
          <a:ln w="381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reeform 34"/>
          <p:cNvSpPr/>
          <p:nvPr/>
        </p:nvSpPr>
        <p:spPr>
          <a:xfrm>
            <a:off x="1828800" y="1771650"/>
            <a:ext cx="6096000" cy="3067050"/>
          </a:xfrm>
          <a:custGeom>
            <a:avLst/>
            <a:gdLst>
              <a:gd name="connsiteX0" fmla="*/ 0 w 6096000"/>
              <a:gd name="connsiteY0" fmla="*/ 3067050 h 3067050"/>
              <a:gd name="connsiteX1" fmla="*/ 3190875 w 6096000"/>
              <a:gd name="connsiteY1" fmla="*/ 2038350 h 3067050"/>
              <a:gd name="connsiteX2" fmla="*/ 6096000 w 6096000"/>
              <a:gd name="connsiteY2" fmla="*/ 0 h 306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96000" h="3067050">
                <a:moveTo>
                  <a:pt x="0" y="3067050"/>
                </a:moveTo>
                <a:cubicBezTo>
                  <a:pt x="1087437" y="2808287"/>
                  <a:pt x="2174875" y="2549525"/>
                  <a:pt x="3190875" y="2038350"/>
                </a:cubicBezTo>
                <a:cubicBezTo>
                  <a:pt x="4206875" y="1527175"/>
                  <a:pt x="5151437" y="763587"/>
                  <a:pt x="6096000" y="0"/>
                </a:cubicBezTo>
              </a:path>
            </a:pathLst>
          </a:cu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1828800" y="1628775"/>
            <a:ext cx="6096000" cy="3733800"/>
            <a:chOff x="1828800" y="1628775"/>
            <a:chExt cx="6096000" cy="3733800"/>
          </a:xfrm>
        </p:grpSpPr>
        <p:sp>
          <p:nvSpPr>
            <p:cNvPr id="32" name="Freeform 31"/>
            <p:cNvSpPr/>
            <p:nvPr/>
          </p:nvSpPr>
          <p:spPr>
            <a:xfrm>
              <a:off x="1828800" y="1628775"/>
              <a:ext cx="6096000" cy="3067050"/>
            </a:xfrm>
            <a:custGeom>
              <a:avLst/>
              <a:gdLst>
                <a:gd name="connsiteX0" fmla="*/ 0 w 6096000"/>
                <a:gd name="connsiteY0" fmla="*/ 3067050 h 3067050"/>
                <a:gd name="connsiteX1" fmla="*/ 3190875 w 6096000"/>
                <a:gd name="connsiteY1" fmla="*/ 2038350 h 3067050"/>
                <a:gd name="connsiteX2" fmla="*/ 6096000 w 6096000"/>
                <a:gd name="connsiteY2" fmla="*/ 0 h 306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96000" h="3067050">
                  <a:moveTo>
                    <a:pt x="0" y="3067050"/>
                  </a:moveTo>
                  <a:cubicBezTo>
                    <a:pt x="1087437" y="2808287"/>
                    <a:pt x="2174875" y="2549525"/>
                    <a:pt x="3190875" y="2038350"/>
                  </a:cubicBezTo>
                  <a:cubicBezTo>
                    <a:pt x="4206875" y="1527175"/>
                    <a:pt x="5151437" y="763587"/>
                    <a:pt x="6096000" y="0"/>
                  </a:cubicBezTo>
                </a:path>
              </a:pathLst>
            </a:custGeom>
            <a:noFill/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1828800" y="1676400"/>
              <a:ext cx="6096000" cy="3067050"/>
            </a:xfrm>
            <a:custGeom>
              <a:avLst/>
              <a:gdLst>
                <a:gd name="connsiteX0" fmla="*/ 0 w 6096000"/>
                <a:gd name="connsiteY0" fmla="*/ 3067050 h 3067050"/>
                <a:gd name="connsiteX1" fmla="*/ 3190875 w 6096000"/>
                <a:gd name="connsiteY1" fmla="*/ 2038350 h 3067050"/>
                <a:gd name="connsiteX2" fmla="*/ 6096000 w 6096000"/>
                <a:gd name="connsiteY2" fmla="*/ 0 h 306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96000" h="3067050">
                  <a:moveTo>
                    <a:pt x="0" y="3067050"/>
                  </a:moveTo>
                  <a:cubicBezTo>
                    <a:pt x="1087437" y="2808287"/>
                    <a:pt x="2174875" y="2549525"/>
                    <a:pt x="3190875" y="2038350"/>
                  </a:cubicBezTo>
                  <a:cubicBezTo>
                    <a:pt x="4206875" y="1527175"/>
                    <a:pt x="5151437" y="763587"/>
                    <a:pt x="6096000" y="0"/>
                  </a:cubicBezTo>
                </a:path>
              </a:pathLst>
            </a:custGeom>
            <a:noFill/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1828800" y="1724025"/>
              <a:ext cx="6096000" cy="3067050"/>
            </a:xfrm>
            <a:custGeom>
              <a:avLst/>
              <a:gdLst>
                <a:gd name="connsiteX0" fmla="*/ 0 w 6096000"/>
                <a:gd name="connsiteY0" fmla="*/ 3067050 h 3067050"/>
                <a:gd name="connsiteX1" fmla="*/ 3190875 w 6096000"/>
                <a:gd name="connsiteY1" fmla="*/ 2038350 h 3067050"/>
                <a:gd name="connsiteX2" fmla="*/ 6096000 w 6096000"/>
                <a:gd name="connsiteY2" fmla="*/ 0 h 306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96000" h="3067050">
                  <a:moveTo>
                    <a:pt x="0" y="3067050"/>
                  </a:moveTo>
                  <a:cubicBezTo>
                    <a:pt x="1087437" y="2808287"/>
                    <a:pt x="2174875" y="2549525"/>
                    <a:pt x="3190875" y="2038350"/>
                  </a:cubicBezTo>
                  <a:cubicBezTo>
                    <a:pt x="4206875" y="1527175"/>
                    <a:pt x="5151437" y="763587"/>
                    <a:pt x="6096000" y="0"/>
                  </a:cubicBezTo>
                </a:path>
              </a:pathLst>
            </a:custGeom>
            <a:noFill/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1828800" y="1819275"/>
              <a:ext cx="6096000" cy="3543300"/>
              <a:chOff x="1828800" y="1819275"/>
              <a:chExt cx="6096000" cy="3543300"/>
            </a:xfrm>
          </p:grpSpPr>
          <p:sp>
            <p:nvSpPr>
              <p:cNvPr id="36" name="Freeform 35"/>
              <p:cNvSpPr/>
              <p:nvPr/>
            </p:nvSpPr>
            <p:spPr>
              <a:xfrm>
                <a:off x="1828800" y="1819275"/>
                <a:ext cx="6096000" cy="3067050"/>
              </a:xfrm>
              <a:custGeom>
                <a:avLst/>
                <a:gdLst>
                  <a:gd name="connsiteX0" fmla="*/ 0 w 6096000"/>
                  <a:gd name="connsiteY0" fmla="*/ 3067050 h 3067050"/>
                  <a:gd name="connsiteX1" fmla="*/ 3190875 w 6096000"/>
                  <a:gd name="connsiteY1" fmla="*/ 2038350 h 3067050"/>
                  <a:gd name="connsiteX2" fmla="*/ 6096000 w 6096000"/>
                  <a:gd name="connsiteY2" fmla="*/ 0 h 3067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96000" h="3067050">
                    <a:moveTo>
                      <a:pt x="0" y="3067050"/>
                    </a:moveTo>
                    <a:cubicBezTo>
                      <a:pt x="1087437" y="2808287"/>
                      <a:pt x="2174875" y="2549525"/>
                      <a:pt x="3190875" y="2038350"/>
                    </a:cubicBezTo>
                    <a:cubicBezTo>
                      <a:pt x="4206875" y="1527175"/>
                      <a:pt x="5151437" y="763587"/>
                      <a:pt x="6096000" y="0"/>
                    </a:cubicBezTo>
                  </a:path>
                </a:pathLst>
              </a:custGeom>
              <a:no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Freeform 36"/>
              <p:cNvSpPr/>
              <p:nvPr/>
            </p:nvSpPr>
            <p:spPr>
              <a:xfrm>
                <a:off x="1828800" y="1866900"/>
                <a:ext cx="6096000" cy="3067050"/>
              </a:xfrm>
              <a:custGeom>
                <a:avLst/>
                <a:gdLst>
                  <a:gd name="connsiteX0" fmla="*/ 0 w 6096000"/>
                  <a:gd name="connsiteY0" fmla="*/ 3067050 h 3067050"/>
                  <a:gd name="connsiteX1" fmla="*/ 3190875 w 6096000"/>
                  <a:gd name="connsiteY1" fmla="*/ 2038350 h 3067050"/>
                  <a:gd name="connsiteX2" fmla="*/ 6096000 w 6096000"/>
                  <a:gd name="connsiteY2" fmla="*/ 0 h 3067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96000" h="3067050">
                    <a:moveTo>
                      <a:pt x="0" y="3067050"/>
                    </a:moveTo>
                    <a:cubicBezTo>
                      <a:pt x="1087437" y="2808287"/>
                      <a:pt x="2174875" y="2549525"/>
                      <a:pt x="3190875" y="2038350"/>
                    </a:cubicBezTo>
                    <a:cubicBezTo>
                      <a:pt x="4206875" y="1527175"/>
                      <a:pt x="5151437" y="763587"/>
                      <a:pt x="6096000" y="0"/>
                    </a:cubicBezTo>
                  </a:path>
                </a:pathLst>
              </a:custGeom>
              <a:no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Freeform 37"/>
              <p:cNvSpPr/>
              <p:nvPr/>
            </p:nvSpPr>
            <p:spPr>
              <a:xfrm>
                <a:off x="1828800" y="1914525"/>
                <a:ext cx="6096000" cy="3067050"/>
              </a:xfrm>
              <a:custGeom>
                <a:avLst/>
                <a:gdLst>
                  <a:gd name="connsiteX0" fmla="*/ 0 w 6096000"/>
                  <a:gd name="connsiteY0" fmla="*/ 3067050 h 3067050"/>
                  <a:gd name="connsiteX1" fmla="*/ 3190875 w 6096000"/>
                  <a:gd name="connsiteY1" fmla="*/ 2038350 h 3067050"/>
                  <a:gd name="connsiteX2" fmla="*/ 6096000 w 6096000"/>
                  <a:gd name="connsiteY2" fmla="*/ 0 h 3067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96000" h="3067050">
                    <a:moveTo>
                      <a:pt x="0" y="3067050"/>
                    </a:moveTo>
                    <a:cubicBezTo>
                      <a:pt x="1087437" y="2808287"/>
                      <a:pt x="2174875" y="2549525"/>
                      <a:pt x="3190875" y="2038350"/>
                    </a:cubicBezTo>
                    <a:cubicBezTo>
                      <a:pt x="4206875" y="1527175"/>
                      <a:pt x="5151437" y="763587"/>
                      <a:pt x="6096000" y="0"/>
                    </a:cubicBezTo>
                  </a:path>
                </a:pathLst>
              </a:custGeom>
              <a:no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Freeform 38"/>
              <p:cNvSpPr/>
              <p:nvPr/>
            </p:nvSpPr>
            <p:spPr>
              <a:xfrm>
                <a:off x="1828800" y="1962150"/>
                <a:ext cx="6096000" cy="3067050"/>
              </a:xfrm>
              <a:custGeom>
                <a:avLst/>
                <a:gdLst>
                  <a:gd name="connsiteX0" fmla="*/ 0 w 6096000"/>
                  <a:gd name="connsiteY0" fmla="*/ 3067050 h 3067050"/>
                  <a:gd name="connsiteX1" fmla="*/ 3190875 w 6096000"/>
                  <a:gd name="connsiteY1" fmla="*/ 2038350 h 3067050"/>
                  <a:gd name="connsiteX2" fmla="*/ 6096000 w 6096000"/>
                  <a:gd name="connsiteY2" fmla="*/ 0 h 3067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96000" h="3067050">
                    <a:moveTo>
                      <a:pt x="0" y="3067050"/>
                    </a:moveTo>
                    <a:cubicBezTo>
                      <a:pt x="1087437" y="2808287"/>
                      <a:pt x="2174875" y="2549525"/>
                      <a:pt x="3190875" y="2038350"/>
                    </a:cubicBezTo>
                    <a:cubicBezTo>
                      <a:pt x="4206875" y="1527175"/>
                      <a:pt x="5151437" y="763587"/>
                      <a:pt x="6096000" y="0"/>
                    </a:cubicBezTo>
                  </a:path>
                </a:pathLst>
              </a:custGeom>
              <a:no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Freeform 39"/>
              <p:cNvSpPr/>
              <p:nvPr/>
            </p:nvSpPr>
            <p:spPr>
              <a:xfrm>
                <a:off x="1828800" y="2009775"/>
                <a:ext cx="6096000" cy="3067050"/>
              </a:xfrm>
              <a:custGeom>
                <a:avLst/>
                <a:gdLst>
                  <a:gd name="connsiteX0" fmla="*/ 0 w 6096000"/>
                  <a:gd name="connsiteY0" fmla="*/ 3067050 h 3067050"/>
                  <a:gd name="connsiteX1" fmla="*/ 3190875 w 6096000"/>
                  <a:gd name="connsiteY1" fmla="*/ 2038350 h 3067050"/>
                  <a:gd name="connsiteX2" fmla="*/ 6096000 w 6096000"/>
                  <a:gd name="connsiteY2" fmla="*/ 0 h 3067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96000" h="3067050">
                    <a:moveTo>
                      <a:pt x="0" y="3067050"/>
                    </a:moveTo>
                    <a:cubicBezTo>
                      <a:pt x="1087437" y="2808287"/>
                      <a:pt x="2174875" y="2549525"/>
                      <a:pt x="3190875" y="2038350"/>
                    </a:cubicBezTo>
                    <a:cubicBezTo>
                      <a:pt x="4206875" y="1527175"/>
                      <a:pt x="5151437" y="763587"/>
                      <a:pt x="6096000" y="0"/>
                    </a:cubicBezTo>
                  </a:path>
                </a:pathLst>
              </a:custGeom>
              <a:no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Freeform 98"/>
              <p:cNvSpPr/>
              <p:nvPr/>
            </p:nvSpPr>
            <p:spPr>
              <a:xfrm>
                <a:off x="1828800" y="2057400"/>
                <a:ext cx="6096000" cy="3067050"/>
              </a:xfrm>
              <a:custGeom>
                <a:avLst/>
                <a:gdLst>
                  <a:gd name="connsiteX0" fmla="*/ 0 w 6096000"/>
                  <a:gd name="connsiteY0" fmla="*/ 3067050 h 3067050"/>
                  <a:gd name="connsiteX1" fmla="*/ 3190875 w 6096000"/>
                  <a:gd name="connsiteY1" fmla="*/ 2038350 h 3067050"/>
                  <a:gd name="connsiteX2" fmla="*/ 6096000 w 6096000"/>
                  <a:gd name="connsiteY2" fmla="*/ 0 h 3067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96000" h="3067050">
                    <a:moveTo>
                      <a:pt x="0" y="3067050"/>
                    </a:moveTo>
                    <a:cubicBezTo>
                      <a:pt x="1087437" y="2808287"/>
                      <a:pt x="2174875" y="2549525"/>
                      <a:pt x="3190875" y="2038350"/>
                    </a:cubicBezTo>
                    <a:cubicBezTo>
                      <a:pt x="4206875" y="1527175"/>
                      <a:pt x="5151437" y="763587"/>
                      <a:pt x="6096000" y="0"/>
                    </a:cubicBezTo>
                  </a:path>
                </a:pathLst>
              </a:custGeom>
              <a:no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Freeform 99"/>
              <p:cNvSpPr/>
              <p:nvPr/>
            </p:nvSpPr>
            <p:spPr>
              <a:xfrm>
                <a:off x="1828800" y="2105025"/>
                <a:ext cx="6096000" cy="3067050"/>
              </a:xfrm>
              <a:custGeom>
                <a:avLst/>
                <a:gdLst>
                  <a:gd name="connsiteX0" fmla="*/ 0 w 6096000"/>
                  <a:gd name="connsiteY0" fmla="*/ 3067050 h 3067050"/>
                  <a:gd name="connsiteX1" fmla="*/ 3190875 w 6096000"/>
                  <a:gd name="connsiteY1" fmla="*/ 2038350 h 3067050"/>
                  <a:gd name="connsiteX2" fmla="*/ 6096000 w 6096000"/>
                  <a:gd name="connsiteY2" fmla="*/ 0 h 3067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96000" h="3067050">
                    <a:moveTo>
                      <a:pt x="0" y="3067050"/>
                    </a:moveTo>
                    <a:cubicBezTo>
                      <a:pt x="1087437" y="2808287"/>
                      <a:pt x="2174875" y="2549525"/>
                      <a:pt x="3190875" y="2038350"/>
                    </a:cubicBezTo>
                    <a:cubicBezTo>
                      <a:pt x="4206875" y="1527175"/>
                      <a:pt x="5151437" y="763587"/>
                      <a:pt x="6096000" y="0"/>
                    </a:cubicBezTo>
                  </a:path>
                </a:pathLst>
              </a:custGeom>
              <a:no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Freeform 100"/>
              <p:cNvSpPr/>
              <p:nvPr/>
            </p:nvSpPr>
            <p:spPr>
              <a:xfrm>
                <a:off x="1828800" y="2152650"/>
                <a:ext cx="6096000" cy="3067050"/>
              </a:xfrm>
              <a:custGeom>
                <a:avLst/>
                <a:gdLst>
                  <a:gd name="connsiteX0" fmla="*/ 0 w 6096000"/>
                  <a:gd name="connsiteY0" fmla="*/ 3067050 h 3067050"/>
                  <a:gd name="connsiteX1" fmla="*/ 3190875 w 6096000"/>
                  <a:gd name="connsiteY1" fmla="*/ 2038350 h 3067050"/>
                  <a:gd name="connsiteX2" fmla="*/ 6096000 w 6096000"/>
                  <a:gd name="connsiteY2" fmla="*/ 0 h 3067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96000" h="3067050">
                    <a:moveTo>
                      <a:pt x="0" y="3067050"/>
                    </a:moveTo>
                    <a:cubicBezTo>
                      <a:pt x="1087437" y="2808287"/>
                      <a:pt x="2174875" y="2549525"/>
                      <a:pt x="3190875" y="2038350"/>
                    </a:cubicBezTo>
                    <a:cubicBezTo>
                      <a:pt x="4206875" y="1527175"/>
                      <a:pt x="5151437" y="763587"/>
                      <a:pt x="6096000" y="0"/>
                    </a:cubicBezTo>
                  </a:path>
                </a:pathLst>
              </a:custGeom>
              <a:no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Freeform 101"/>
              <p:cNvSpPr/>
              <p:nvPr/>
            </p:nvSpPr>
            <p:spPr>
              <a:xfrm>
                <a:off x="1828800" y="2200275"/>
                <a:ext cx="6096000" cy="3067050"/>
              </a:xfrm>
              <a:custGeom>
                <a:avLst/>
                <a:gdLst>
                  <a:gd name="connsiteX0" fmla="*/ 0 w 6096000"/>
                  <a:gd name="connsiteY0" fmla="*/ 3067050 h 3067050"/>
                  <a:gd name="connsiteX1" fmla="*/ 3190875 w 6096000"/>
                  <a:gd name="connsiteY1" fmla="*/ 2038350 h 3067050"/>
                  <a:gd name="connsiteX2" fmla="*/ 6096000 w 6096000"/>
                  <a:gd name="connsiteY2" fmla="*/ 0 h 3067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96000" h="3067050">
                    <a:moveTo>
                      <a:pt x="0" y="3067050"/>
                    </a:moveTo>
                    <a:cubicBezTo>
                      <a:pt x="1087437" y="2808287"/>
                      <a:pt x="2174875" y="2549525"/>
                      <a:pt x="3190875" y="2038350"/>
                    </a:cubicBezTo>
                    <a:cubicBezTo>
                      <a:pt x="4206875" y="1527175"/>
                      <a:pt x="5151437" y="763587"/>
                      <a:pt x="6096000" y="0"/>
                    </a:cubicBezTo>
                  </a:path>
                </a:pathLst>
              </a:custGeom>
              <a:no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Freeform 102"/>
              <p:cNvSpPr/>
              <p:nvPr/>
            </p:nvSpPr>
            <p:spPr>
              <a:xfrm>
                <a:off x="1828800" y="2247900"/>
                <a:ext cx="6096000" cy="3067050"/>
              </a:xfrm>
              <a:custGeom>
                <a:avLst/>
                <a:gdLst>
                  <a:gd name="connsiteX0" fmla="*/ 0 w 6096000"/>
                  <a:gd name="connsiteY0" fmla="*/ 3067050 h 3067050"/>
                  <a:gd name="connsiteX1" fmla="*/ 3190875 w 6096000"/>
                  <a:gd name="connsiteY1" fmla="*/ 2038350 h 3067050"/>
                  <a:gd name="connsiteX2" fmla="*/ 6096000 w 6096000"/>
                  <a:gd name="connsiteY2" fmla="*/ 0 h 3067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96000" h="3067050">
                    <a:moveTo>
                      <a:pt x="0" y="3067050"/>
                    </a:moveTo>
                    <a:cubicBezTo>
                      <a:pt x="1087437" y="2808287"/>
                      <a:pt x="2174875" y="2549525"/>
                      <a:pt x="3190875" y="2038350"/>
                    </a:cubicBezTo>
                    <a:cubicBezTo>
                      <a:pt x="4206875" y="1527175"/>
                      <a:pt x="5151437" y="763587"/>
                      <a:pt x="6096000" y="0"/>
                    </a:cubicBezTo>
                  </a:path>
                </a:pathLst>
              </a:custGeom>
              <a:no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Freeform 103"/>
              <p:cNvSpPr/>
              <p:nvPr/>
            </p:nvSpPr>
            <p:spPr>
              <a:xfrm>
                <a:off x="1828800" y="2295525"/>
                <a:ext cx="6096000" cy="3067050"/>
              </a:xfrm>
              <a:custGeom>
                <a:avLst/>
                <a:gdLst>
                  <a:gd name="connsiteX0" fmla="*/ 0 w 6096000"/>
                  <a:gd name="connsiteY0" fmla="*/ 3067050 h 3067050"/>
                  <a:gd name="connsiteX1" fmla="*/ 3190875 w 6096000"/>
                  <a:gd name="connsiteY1" fmla="*/ 2038350 h 3067050"/>
                  <a:gd name="connsiteX2" fmla="*/ 6096000 w 6096000"/>
                  <a:gd name="connsiteY2" fmla="*/ 0 h 3067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96000" h="3067050">
                    <a:moveTo>
                      <a:pt x="0" y="3067050"/>
                    </a:moveTo>
                    <a:cubicBezTo>
                      <a:pt x="1087437" y="2808287"/>
                      <a:pt x="2174875" y="2549525"/>
                      <a:pt x="3190875" y="2038350"/>
                    </a:cubicBezTo>
                    <a:cubicBezTo>
                      <a:pt x="4206875" y="1527175"/>
                      <a:pt x="5151437" y="763587"/>
                      <a:pt x="6096000" y="0"/>
                    </a:cubicBezTo>
                  </a:path>
                </a:pathLst>
              </a:custGeom>
              <a:no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" name="Group 7"/>
          <p:cNvGrpSpPr/>
          <p:nvPr/>
        </p:nvGrpSpPr>
        <p:grpSpPr>
          <a:xfrm>
            <a:off x="1828800" y="1057275"/>
            <a:ext cx="6096000" cy="3590925"/>
            <a:chOff x="1828800" y="1057275"/>
            <a:chExt cx="6096000" cy="3590925"/>
          </a:xfrm>
        </p:grpSpPr>
        <p:sp>
          <p:nvSpPr>
            <p:cNvPr id="31" name="Freeform 30"/>
            <p:cNvSpPr/>
            <p:nvPr/>
          </p:nvSpPr>
          <p:spPr>
            <a:xfrm>
              <a:off x="1828800" y="1581150"/>
              <a:ext cx="6096000" cy="3067050"/>
            </a:xfrm>
            <a:custGeom>
              <a:avLst/>
              <a:gdLst>
                <a:gd name="connsiteX0" fmla="*/ 0 w 6096000"/>
                <a:gd name="connsiteY0" fmla="*/ 3067050 h 3067050"/>
                <a:gd name="connsiteX1" fmla="*/ 3190875 w 6096000"/>
                <a:gd name="connsiteY1" fmla="*/ 2038350 h 3067050"/>
                <a:gd name="connsiteX2" fmla="*/ 6096000 w 6096000"/>
                <a:gd name="connsiteY2" fmla="*/ 0 h 306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96000" h="3067050">
                  <a:moveTo>
                    <a:pt x="0" y="3067050"/>
                  </a:moveTo>
                  <a:cubicBezTo>
                    <a:pt x="1087437" y="2808287"/>
                    <a:pt x="2174875" y="2549525"/>
                    <a:pt x="3190875" y="2038350"/>
                  </a:cubicBezTo>
                  <a:cubicBezTo>
                    <a:pt x="4206875" y="1527175"/>
                    <a:pt x="5151437" y="763587"/>
                    <a:pt x="6096000" y="0"/>
                  </a:cubicBezTo>
                </a:path>
              </a:pathLst>
            </a:custGeom>
            <a:noFill/>
            <a:ln w="285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1828800" y="1057275"/>
              <a:ext cx="6096000" cy="3543300"/>
              <a:chOff x="1828800" y="1057275"/>
              <a:chExt cx="6096000" cy="3543300"/>
            </a:xfrm>
          </p:grpSpPr>
          <p:sp>
            <p:nvSpPr>
              <p:cNvPr id="109" name="Freeform 108"/>
              <p:cNvSpPr/>
              <p:nvPr/>
            </p:nvSpPr>
            <p:spPr>
              <a:xfrm>
                <a:off x="1828800" y="1065124"/>
                <a:ext cx="5817996" cy="2852825"/>
              </a:xfrm>
              <a:custGeom>
                <a:avLst/>
                <a:gdLst>
                  <a:gd name="connsiteX0" fmla="*/ 0 w 6096000"/>
                  <a:gd name="connsiteY0" fmla="*/ 3067050 h 3067050"/>
                  <a:gd name="connsiteX1" fmla="*/ 3190875 w 6096000"/>
                  <a:gd name="connsiteY1" fmla="*/ 2038350 h 3067050"/>
                  <a:gd name="connsiteX2" fmla="*/ 6096000 w 6096000"/>
                  <a:gd name="connsiteY2" fmla="*/ 0 h 3067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96000" h="3067050">
                    <a:moveTo>
                      <a:pt x="0" y="3067050"/>
                    </a:moveTo>
                    <a:cubicBezTo>
                      <a:pt x="1087437" y="2808287"/>
                      <a:pt x="2174875" y="2549525"/>
                      <a:pt x="3190875" y="2038350"/>
                    </a:cubicBezTo>
                    <a:cubicBezTo>
                      <a:pt x="4206875" y="1527175"/>
                      <a:pt x="5151437" y="763587"/>
                      <a:pt x="6096000" y="0"/>
                    </a:cubicBezTo>
                  </a:path>
                </a:pathLst>
              </a:custGeom>
              <a:no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Freeform 19"/>
              <p:cNvSpPr/>
              <p:nvPr/>
            </p:nvSpPr>
            <p:spPr>
              <a:xfrm>
                <a:off x="1828800" y="1057275"/>
                <a:ext cx="6096000" cy="3067050"/>
              </a:xfrm>
              <a:custGeom>
                <a:avLst/>
                <a:gdLst>
                  <a:gd name="connsiteX0" fmla="*/ 0 w 6096000"/>
                  <a:gd name="connsiteY0" fmla="*/ 3067050 h 3067050"/>
                  <a:gd name="connsiteX1" fmla="*/ 3190875 w 6096000"/>
                  <a:gd name="connsiteY1" fmla="*/ 2038350 h 3067050"/>
                  <a:gd name="connsiteX2" fmla="*/ 6096000 w 6096000"/>
                  <a:gd name="connsiteY2" fmla="*/ 0 h 3067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96000" h="3067050">
                    <a:moveTo>
                      <a:pt x="0" y="3067050"/>
                    </a:moveTo>
                    <a:cubicBezTo>
                      <a:pt x="1087437" y="2808287"/>
                      <a:pt x="2174875" y="2549525"/>
                      <a:pt x="3190875" y="2038350"/>
                    </a:cubicBezTo>
                    <a:cubicBezTo>
                      <a:pt x="4206875" y="1527175"/>
                      <a:pt x="5151437" y="763587"/>
                      <a:pt x="6096000" y="0"/>
                    </a:cubicBezTo>
                  </a:path>
                </a:pathLst>
              </a:custGeom>
              <a:no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Freeform 20"/>
              <p:cNvSpPr/>
              <p:nvPr/>
            </p:nvSpPr>
            <p:spPr>
              <a:xfrm>
                <a:off x="1828800" y="1104900"/>
                <a:ext cx="6096000" cy="3067050"/>
              </a:xfrm>
              <a:custGeom>
                <a:avLst/>
                <a:gdLst>
                  <a:gd name="connsiteX0" fmla="*/ 0 w 6096000"/>
                  <a:gd name="connsiteY0" fmla="*/ 3067050 h 3067050"/>
                  <a:gd name="connsiteX1" fmla="*/ 3190875 w 6096000"/>
                  <a:gd name="connsiteY1" fmla="*/ 2038350 h 3067050"/>
                  <a:gd name="connsiteX2" fmla="*/ 6096000 w 6096000"/>
                  <a:gd name="connsiteY2" fmla="*/ 0 h 3067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96000" h="3067050">
                    <a:moveTo>
                      <a:pt x="0" y="3067050"/>
                    </a:moveTo>
                    <a:cubicBezTo>
                      <a:pt x="1087437" y="2808287"/>
                      <a:pt x="2174875" y="2549525"/>
                      <a:pt x="3190875" y="2038350"/>
                    </a:cubicBezTo>
                    <a:cubicBezTo>
                      <a:pt x="4206875" y="1527175"/>
                      <a:pt x="5151437" y="763587"/>
                      <a:pt x="6096000" y="0"/>
                    </a:cubicBezTo>
                  </a:path>
                </a:pathLst>
              </a:custGeom>
              <a:no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Freeform 21"/>
              <p:cNvSpPr/>
              <p:nvPr/>
            </p:nvSpPr>
            <p:spPr>
              <a:xfrm>
                <a:off x="1828800" y="1152525"/>
                <a:ext cx="6096000" cy="3067050"/>
              </a:xfrm>
              <a:custGeom>
                <a:avLst/>
                <a:gdLst>
                  <a:gd name="connsiteX0" fmla="*/ 0 w 6096000"/>
                  <a:gd name="connsiteY0" fmla="*/ 3067050 h 3067050"/>
                  <a:gd name="connsiteX1" fmla="*/ 3190875 w 6096000"/>
                  <a:gd name="connsiteY1" fmla="*/ 2038350 h 3067050"/>
                  <a:gd name="connsiteX2" fmla="*/ 6096000 w 6096000"/>
                  <a:gd name="connsiteY2" fmla="*/ 0 h 3067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96000" h="3067050">
                    <a:moveTo>
                      <a:pt x="0" y="3067050"/>
                    </a:moveTo>
                    <a:cubicBezTo>
                      <a:pt x="1087437" y="2808287"/>
                      <a:pt x="2174875" y="2549525"/>
                      <a:pt x="3190875" y="2038350"/>
                    </a:cubicBezTo>
                    <a:cubicBezTo>
                      <a:pt x="4206875" y="1527175"/>
                      <a:pt x="5151437" y="763587"/>
                      <a:pt x="6096000" y="0"/>
                    </a:cubicBezTo>
                  </a:path>
                </a:pathLst>
              </a:custGeom>
              <a:no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Freeform 22"/>
              <p:cNvSpPr/>
              <p:nvPr/>
            </p:nvSpPr>
            <p:spPr>
              <a:xfrm>
                <a:off x="1828800" y="1200150"/>
                <a:ext cx="6096000" cy="3067050"/>
              </a:xfrm>
              <a:custGeom>
                <a:avLst/>
                <a:gdLst>
                  <a:gd name="connsiteX0" fmla="*/ 0 w 6096000"/>
                  <a:gd name="connsiteY0" fmla="*/ 3067050 h 3067050"/>
                  <a:gd name="connsiteX1" fmla="*/ 3190875 w 6096000"/>
                  <a:gd name="connsiteY1" fmla="*/ 2038350 h 3067050"/>
                  <a:gd name="connsiteX2" fmla="*/ 6096000 w 6096000"/>
                  <a:gd name="connsiteY2" fmla="*/ 0 h 3067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96000" h="3067050">
                    <a:moveTo>
                      <a:pt x="0" y="3067050"/>
                    </a:moveTo>
                    <a:cubicBezTo>
                      <a:pt x="1087437" y="2808287"/>
                      <a:pt x="2174875" y="2549525"/>
                      <a:pt x="3190875" y="2038350"/>
                    </a:cubicBezTo>
                    <a:cubicBezTo>
                      <a:pt x="4206875" y="1527175"/>
                      <a:pt x="5151437" y="763587"/>
                      <a:pt x="6096000" y="0"/>
                    </a:cubicBezTo>
                  </a:path>
                </a:pathLst>
              </a:custGeom>
              <a:no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reeform 23"/>
              <p:cNvSpPr/>
              <p:nvPr/>
            </p:nvSpPr>
            <p:spPr>
              <a:xfrm>
                <a:off x="1828800" y="1247775"/>
                <a:ext cx="6096000" cy="3067050"/>
              </a:xfrm>
              <a:custGeom>
                <a:avLst/>
                <a:gdLst>
                  <a:gd name="connsiteX0" fmla="*/ 0 w 6096000"/>
                  <a:gd name="connsiteY0" fmla="*/ 3067050 h 3067050"/>
                  <a:gd name="connsiteX1" fmla="*/ 3190875 w 6096000"/>
                  <a:gd name="connsiteY1" fmla="*/ 2038350 h 3067050"/>
                  <a:gd name="connsiteX2" fmla="*/ 6096000 w 6096000"/>
                  <a:gd name="connsiteY2" fmla="*/ 0 h 3067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96000" h="3067050">
                    <a:moveTo>
                      <a:pt x="0" y="3067050"/>
                    </a:moveTo>
                    <a:cubicBezTo>
                      <a:pt x="1087437" y="2808287"/>
                      <a:pt x="2174875" y="2549525"/>
                      <a:pt x="3190875" y="2038350"/>
                    </a:cubicBezTo>
                    <a:cubicBezTo>
                      <a:pt x="4206875" y="1527175"/>
                      <a:pt x="5151437" y="763587"/>
                      <a:pt x="6096000" y="0"/>
                    </a:cubicBezTo>
                  </a:path>
                </a:pathLst>
              </a:custGeom>
              <a:no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Freeform 24"/>
              <p:cNvSpPr/>
              <p:nvPr/>
            </p:nvSpPr>
            <p:spPr>
              <a:xfrm>
                <a:off x="1828800" y="1295400"/>
                <a:ext cx="6096000" cy="3067050"/>
              </a:xfrm>
              <a:custGeom>
                <a:avLst/>
                <a:gdLst>
                  <a:gd name="connsiteX0" fmla="*/ 0 w 6096000"/>
                  <a:gd name="connsiteY0" fmla="*/ 3067050 h 3067050"/>
                  <a:gd name="connsiteX1" fmla="*/ 3190875 w 6096000"/>
                  <a:gd name="connsiteY1" fmla="*/ 2038350 h 3067050"/>
                  <a:gd name="connsiteX2" fmla="*/ 6096000 w 6096000"/>
                  <a:gd name="connsiteY2" fmla="*/ 0 h 3067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96000" h="3067050">
                    <a:moveTo>
                      <a:pt x="0" y="3067050"/>
                    </a:moveTo>
                    <a:cubicBezTo>
                      <a:pt x="1087437" y="2808287"/>
                      <a:pt x="2174875" y="2549525"/>
                      <a:pt x="3190875" y="2038350"/>
                    </a:cubicBezTo>
                    <a:cubicBezTo>
                      <a:pt x="4206875" y="1527175"/>
                      <a:pt x="5151437" y="763587"/>
                      <a:pt x="6096000" y="0"/>
                    </a:cubicBezTo>
                  </a:path>
                </a:pathLst>
              </a:custGeom>
              <a:no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Freeform 25"/>
              <p:cNvSpPr/>
              <p:nvPr/>
            </p:nvSpPr>
            <p:spPr>
              <a:xfrm>
                <a:off x="1828800" y="1343025"/>
                <a:ext cx="6096000" cy="3067050"/>
              </a:xfrm>
              <a:custGeom>
                <a:avLst/>
                <a:gdLst>
                  <a:gd name="connsiteX0" fmla="*/ 0 w 6096000"/>
                  <a:gd name="connsiteY0" fmla="*/ 3067050 h 3067050"/>
                  <a:gd name="connsiteX1" fmla="*/ 3190875 w 6096000"/>
                  <a:gd name="connsiteY1" fmla="*/ 2038350 h 3067050"/>
                  <a:gd name="connsiteX2" fmla="*/ 6096000 w 6096000"/>
                  <a:gd name="connsiteY2" fmla="*/ 0 h 3067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96000" h="3067050">
                    <a:moveTo>
                      <a:pt x="0" y="3067050"/>
                    </a:moveTo>
                    <a:cubicBezTo>
                      <a:pt x="1087437" y="2808287"/>
                      <a:pt x="2174875" y="2549525"/>
                      <a:pt x="3190875" y="2038350"/>
                    </a:cubicBezTo>
                    <a:cubicBezTo>
                      <a:pt x="4206875" y="1527175"/>
                      <a:pt x="5151437" y="763587"/>
                      <a:pt x="6096000" y="0"/>
                    </a:cubicBezTo>
                  </a:path>
                </a:pathLst>
              </a:custGeom>
              <a:no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Freeform 26"/>
              <p:cNvSpPr/>
              <p:nvPr/>
            </p:nvSpPr>
            <p:spPr>
              <a:xfrm>
                <a:off x="1828800" y="1390650"/>
                <a:ext cx="6096000" cy="3067050"/>
              </a:xfrm>
              <a:custGeom>
                <a:avLst/>
                <a:gdLst>
                  <a:gd name="connsiteX0" fmla="*/ 0 w 6096000"/>
                  <a:gd name="connsiteY0" fmla="*/ 3067050 h 3067050"/>
                  <a:gd name="connsiteX1" fmla="*/ 3190875 w 6096000"/>
                  <a:gd name="connsiteY1" fmla="*/ 2038350 h 3067050"/>
                  <a:gd name="connsiteX2" fmla="*/ 6096000 w 6096000"/>
                  <a:gd name="connsiteY2" fmla="*/ 0 h 3067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96000" h="3067050">
                    <a:moveTo>
                      <a:pt x="0" y="3067050"/>
                    </a:moveTo>
                    <a:cubicBezTo>
                      <a:pt x="1087437" y="2808287"/>
                      <a:pt x="2174875" y="2549525"/>
                      <a:pt x="3190875" y="2038350"/>
                    </a:cubicBezTo>
                    <a:cubicBezTo>
                      <a:pt x="4206875" y="1527175"/>
                      <a:pt x="5151437" y="763587"/>
                      <a:pt x="6096000" y="0"/>
                    </a:cubicBezTo>
                  </a:path>
                </a:pathLst>
              </a:custGeom>
              <a:no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Freeform 27"/>
              <p:cNvSpPr/>
              <p:nvPr/>
            </p:nvSpPr>
            <p:spPr>
              <a:xfrm>
                <a:off x="1828800" y="1438275"/>
                <a:ext cx="6096000" cy="3067050"/>
              </a:xfrm>
              <a:custGeom>
                <a:avLst/>
                <a:gdLst>
                  <a:gd name="connsiteX0" fmla="*/ 0 w 6096000"/>
                  <a:gd name="connsiteY0" fmla="*/ 3067050 h 3067050"/>
                  <a:gd name="connsiteX1" fmla="*/ 3190875 w 6096000"/>
                  <a:gd name="connsiteY1" fmla="*/ 2038350 h 3067050"/>
                  <a:gd name="connsiteX2" fmla="*/ 6096000 w 6096000"/>
                  <a:gd name="connsiteY2" fmla="*/ 0 h 3067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96000" h="3067050">
                    <a:moveTo>
                      <a:pt x="0" y="3067050"/>
                    </a:moveTo>
                    <a:cubicBezTo>
                      <a:pt x="1087437" y="2808287"/>
                      <a:pt x="2174875" y="2549525"/>
                      <a:pt x="3190875" y="2038350"/>
                    </a:cubicBezTo>
                    <a:cubicBezTo>
                      <a:pt x="4206875" y="1527175"/>
                      <a:pt x="5151437" y="763587"/>
                      <a:pt x="6096000" y="0"/>
                    </a:cubicBezTo>
                  </a:path>
                </a:pathLst>
              </a:custGeom>
              <a:no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Freeform 28"/>
              <p:cNvSpPr/>
              <p:nvPr/>
            </p:nvSpPr>
            <p:spPr>
              <a:xfrm>
                <a:off x="1828800" y="1485900"/>
                <a:ext cx="6096000" cy="3067050"/>
              </a:xfrm>
              <a:custGeom>
                <a:avLst/>
                <a:gdLst>
                  <a:gd name="connsiteX0" fmla="*/ 0 w 6096000"/>
                  <a:gd name="connsiteY0" fmla="*/ 3067050 h 3067050"/>
                  <a:gd name="connsiteX1" fmla="*/ 3190875 w 6096000"/>
                  <a:gd name="connsiteY1" fmla="*/ 2038350 h 3067050"/>
                  <a:gd name="connsiteX2" fmla="*/ 6096000 w 6096000"/>
                  <a:gd name="connsiteY2" fmla="*/ 0 h 3067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96000" h="3067050">
                    <a:moveTo>
                      <a:pt x="0" y="3067050"/>
                    </a:moveTo>
                    <a:cubicBezTo>
                      <a:pt x="1087437" y="2808287"/>
                      <a:pt x="2174875" y="2549525"/>
                      <a:pt x="3190875" y="2038350"/>
                    </a:cubicBezTo>
                    <a:cubicBezTo>
                      <a:pt x="4206875" y="1527175"/>
                      <a:pt x="5151437" y="763587"/>
                      <a:pt x="6096000" y="0"/>
                    </a:cubicBezTo>
                  </a:path>
                </a:pathLst>
              </a:custGeom>
              <a:no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Freeform 29"/>
              <p:cNvSpPr/>
              <p:nvPr/>
            </p:nvSpPr>
            <p:spPr>
              <a:xfrm>
                <a:off x="1828800" y="1533525"/>
                <a:ext cx="6096000" cy="3067050"/>
              </a:xfrm>
              <a:custGeom>
                <a:avLst/>
                <a:gdLst>
                  <a:gd name="connsiteX0" fmla="*/ 0 w 6096000"/>
                  <a:gd name="connsiteY0" fmla="*/ 3067050 h 3067050"/>
                  <a:gd name="connsiteX1" fmla="*/ 3190875 w 6096000"/>
                  <a:gd name="connsiteY1" fmla="*/ 2038350 h 3067050"/>
                  <a:gd name="connsiteX2" fmla="*/ 6096000 w 6096000"/>
                  <a:gd name="connsiteY2" fmla="*/ 0 h 3067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96000" h="3067050">
                    <a:moveTo>
                      <a:pt x="0" y="3067050"/>
                    </a:moveTo>
                    <a:cubicBezTo>
                      <a:pt x="1087437" y="2808287"/>
                      <a:pt x="2174875" y="2549525"/>
                      <a:pt x="3190875" y="2038350"/>
                    </a:cubicBezTo>
                    <a:cubicBezTo>
                      <a:pt x="4206875" y="1527175"/>
                      <a:pt x="5151437" y="763587"/>
                      <a:pt x="6096000" y="0"/>
                    </a:cubicBezTo>
                  </a:path>
                </a:pathLst>
              </a:custGeom>
              <a:no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Freeform 104"/>
              <p:cNvSpPr/>
              <p:nvPr/>
            </p:nvSpPr>
            <p:spPr>
              <a:xfrm>
                <a:off x="1828800" y="1065124"/>
                <a:ext cx="6034035" cy="3017925"/>
              </a:xfrm>
              <a:custGeom>
                <a:avLst/>
                <a:gdLst>
                  <a:gd name="connsiteX0" fmla="*/ 0 w 6096000"/>
                  <a:gd name="connsiteY0" fmla="*/ 3067050 h 3067050"/>
                  <a:gd name="connsiteX1" fmla="*/ 3190875 w 6096000"/>
                  <a:gd name="connsiteY1" fmla="*/ 2038350 h 3067050"/>
                  <a:gd name="connsiteX2" fmla="*/ 6096000 w 6096000"/>
                  <a:gd name="connsiteY2" fmla="*/ 0 h 3067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96000" h="3067050">
                    <a:moveTo>
                      <a:pt x="0" y="3067050"/>
                    </a:moveTo>
                    <a:cubicBezTo>
                      <a:pt x="1087437" y="2808287"/>
                      <a:pt x="2174875" y="2549525"/>
                      <a:pt x="3190875" y="2038350"/>
                    </a:cubicBezTo>
                    <a:cubicBezTo>
                      <a:pt x="4206875" y="1527175"/>
                      <a:pt x="5151437" y="763587"/>
                      <a:pt x="6096000" y="0"/>
                    </a:cubicBezTo>
                  </a:path>
                </a:pathLst>
              </a:custGeom>
              <a:no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Freeform 105"/>
              <p:cNvSpPr/>
              <p:nvPr/>
            </p:nvSpPr>
            <p:spPr>
              <a:xfrm>
                <a:off x="1828800" y="1065125"/>
                <a:ext cx="5983793" cy="2976650"/>
              </a:xfrm>
              <a:custGeom>
                <a:avLst/>
                <a:gdLst>
                  <a:gd name="connsiteX0" fmla="*/ 0 w 6096000"/>
                  <a:gd name="connsiteY0" fmla="*/ 3067050 h 3067050"/>
                  <a:gd name="connsiteX1" fmla="*/ 3190875 w 6096000"/>
                  <a:gd name="connsiteY1" fmla="*/ 2038350 h 3067050"/>
                  <a:gd name="connsiteX2" fmla="*/ 6096000 w 6096000"/>
                  <a:gd name="connsiteY2" fmla="*/ 0 h 3067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96000" h="3067050">
                    <a:moveTo>
                      <a:pt x="0" y="3067050"/>
                    </a:moveTo>
                    <a:cubicBezTo>
                      <a:pt x="1087437" y="2808287"/>
                      <a:pt x="2174875" y="2549525"/>
                      <a:pt x="3190875" y="2038350"/>
                    </a:cubicBezTo>
                    <a:cubicBezTo>
                      <a:pt x="4206875" y="1527175"/>
                      <a:pt x="5151437" y="763587"/>
                      <a:pt x="6096000" y="0"/>
                    </a:cubicBezTo>
                  </a:path>
                </a:pathLst>
              </a:custGeom>
              <a:no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Freeform 106"/>
              <p:cNvSpPr/>
              <p:nvPr/>
            </p:nvSpPr>
            <p:spPr>
              <a:xfrm>
                <a:off x="1828800" y="1065124"/>
                <a:ext cx="5933552" cy="2935375"/>
              </a:xfrm>
              <a:custGeom>
                <a:avLst/>
                <a:gdLst>
                  <a:gd name="connsiteX0" fmla="*/ 0 w 6096000"/>
                  <a:gd name="connsiteY0" fmla="*/ 3067050 h 3067050"/>
                  <a:gd name="connsiteX1" fmla="*/ 3190875 w 6096000"/>
                  <a:gd name="connsiteY1" fmla="*/ 2038350 h 3067050"/>
                  <a:gd name="connsiteX2" fmla="*/ 6096000 w 6096000"/>
                  <a:gd name="connsiteY2" fmla="*/ 0 h 3067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96000" h="3067050">
                    <a:moveTo>
                      <a:pt x="0" y="3067050"/>
                    </a:moveTo>
                    <a:cubicBezTo>
                      <a:pt x="1087437" y="2808287"/>
                      <a:pt x="2174875" y="2549525"/>
                      <a:pt x="3190875" y="2038350"/>
                    </a:cubicBezTo>
                    <a:cubicBezTo>
                      <a:pt x="4206875" y="1527175"/>
                      <a:pt x="5151437" y="763587"/>
                      <a:pt x="6096000" y="0"/>
                    </a:cubicBezTo>
                  </a:path>
                </a:pathLst>
              </a:custGeom>
              <a:no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Freeform 107"/>
              <p:cNvSpPr/>
              <p:nvPr/>
            </p:nvSpPr>
            <p:spPr>
              <a:xfrm>
                <a:off x="1828800" y="1065125"/>
                <a:ext cx="5878286" cy="2894100"/>
              </a:xfrm>
              <a:custGeom>
                <a:avLst/>
                <a:gdLst>
                  <a:gd name="connsiteX0" fmla="*/ 0 w 6096000"/>
                  <a:gd name="connsiteY0" fmla="*/ 3067050 h 3067050"/>
                  <a:gd name="connsiteX1" fmla="*/ 3190875 w 6096000"/>
                  <a:gd name="connsiteY1" fmla="*/ 2038350 h 3067050"/>
                  <a:gd name="connsiteX2" fmla="*/ 6096000 w 6096000"/>
                  <a:gd name="connsiteY2" fmla="*/ 0 h 3067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96000" h="3067050">
                    <a:moveTo>
                      <a:pt x="0" y="3067050"/>
                    </a:moveTo>
                    <a:cubicBezTo>
                      <a:pt x="1087437" y="2808287"/>
                      <a:pt x="2174875" y="2549525"/>
                      <a:pt x="3190875" y="2038350"/>
                    </a:cubicBezTo>
                    <a:cubicBezTo>
                      <a:pt x="4206875" y="1527175"/>
                      <a:pt x="5151437" y="763587"/>
                      <a:pt x="6096000" y="0"/>
                    </a:cubicBezTo>
                  </a:path>
                </a:pathLst>
              </a:custGeom>
              <a:no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10" name="Straight Connector 9"/>
          <p:cNvCxnSpPr/>
          <p:nvPr/>
        </p:nvCxnSpPr>
        <p:spPr>
          <a:xfrm>
            <a:off x="1828800" y="1066800"/>
            <a:ext cx="0" cy="4572000"/>
          </a:xfrm>
          <a:prstGeom prst="line">
            <a:avLst/>
          </a:prstGeom>
          <a:ln w="38100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1828800" y="1066800"/>
            <a:ext cx="6096000" cy="0"/>
          </a:xfrm>
          <a:prstGeom prst="line">
            <a:avLst/>
          </a:prstGeom>
          <a:ln w="381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924800" y="1066800"/>
            <a:ext cx="0" cy="4572000"/>
          </a:xfrm>
          <a:prstGeom prst="line">
            <a:avLst/>
          </a:prstGeom>
          <a:ln w="38100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1828800" y="3009481"/>
            <a:ext cx="6096000" cy="1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836376" y="2686315"/>
            <a:ext cx="9781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Nominal</a:t>
            </a:r>
            <a:br>
              <a:rPr lang="en-GB" dirty="0" smtClean="0"/>
            </a:br>
            <a:r>
              <a:rPr lang="en-GB" dirty="0" smtClean="0"/>
              <a:t>voltage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reeform 52"/>
          <p:cNvSpPr/>
          <p:nvPr/>
        </p:nvSpPr>
        <p:spPr>
          <a:xfrm>
            <a:off x="1828800" y="2341264"/>
            <a:ext cx="6096000" cy="3067050"/>
          </a:xfrm>
          <a:custGeom>
            <a:avLst/>
            <a:gdLst>
              <a:gd name="connsiteX0" fmla="*/ 0 w 6096000"/>
              <a:gd name="connsiteY0" fmla="*/ 3067050 h 3067050"/>
              <a:gd name="connsiteX1" fmla="*/ 3190875 w 6096000"/>
              <a:gd name="connsiteY1" fmla="*/ 2038350 h 3067050"/>
              <a:gd name="connsiteX2" fmla="*/ 6096000 w 6096000"/>
              <a:gd name="connsiteY2" fmla="*/ 0 h 306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96000" h="3067050">
                <a:moveTo>
                  <a:pt x="0" y="3067050"/>
                </a:moveTo>
                <a:cubicBezTo>
                  <a:pt x="1087437" y="2808287"/>
                  <a:pt x="2174875" y="2549525"/>
                  <a:pt x="3190875" y="2038350"/>
                </a:cubicBezTo>
                <a:cubicBezTo>
                  <a:pt x="4206875" y="1527175"/>
                  <a:pt x="5151437" y="763587"/>
                  <a:pt x="6096000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Speed binning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DATE 2016</a:t>
            </a: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Adaptive Clocking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8DBB7-7A62-4124-B426-8AEACD37B99E}" type="slidenum">
              <a:rPr lang="es-ES" smtClean="0"/>
              <a:pPr/>
              <a:t>16</a:t>
            </a:fld>
            <a:endParaRPr lang="es-ES"/>
          </a:p>
        </p:txBody>
      </p:sp>
      <p:sp>
        <p:nvSpPr>
          <p:cNvPr id="14" name="TextBox 13"/>
          <p:cNvSpPr txBox="1"/>
          <p:nvPr/>
        </p:nvSpPr>
        <p:spPr>
          <a:xfrm>
            <a:off x="940415" y="958334"/>
            <a:ext cx="888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Voltage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858000" y="5696506"/>
            <a:ext cx="1165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Frequency</a:t>
            </a:r>
            <a:endParaRPr lang="en-US" dirty="0"/>
          </a:p>
        </p:txBody>
      </p:sp>
      <p:sp>
        <p:nvSpPr>
          <p:cNvPr id="20" name="Freeform 19"/>
          <p:cNvSpPr/>
          <p:nvPr/>
        </p:nvSpPr>
        <p:spPr>
          <a:xfrm>
            <a:off x="1828800" y="1057275"/>
            <a:ext cx="6096000" cy="3067050"/>
          </a:xfrm>
          <a:custGeom>
            <a:avLst/>
            <a:gdLst>
              <a:gd name="connsiteX0" fmla="*/ 0 w 6096000"/>
              <a:gd name="connsiteY0" fmla="*/ 3067050 h 3067050"/>
              <a:gd name="connsiteX1" fmla="*/ 3190875 w 6096000"/>
              <a:gd name="connsiteY1" fmla="*/ 2038350 h 3067050"/>
              <a:gd name="connsiteX2" fmla="*/ 6096000 w 6096000"/>
              <a:gd name="connsiteY2" fmla="*/ 0 h 306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96000" h="3067050">
                <a:moveTo>
                  <a:pt x="0" y="3067050"/>
                </a:moveTo>
                <a:cubicBezTo>
                  <a:pt x="1087437" y="2808287"/>
                  <a:pt x="2174875" y="2549525"/>
                  <a:pt x="3190875" y="2038350"/>
                </a:cubicBezTo>
                <a:cubicBezTo>
                  <a:pt x="4206875" y="1527175"/>
                  <a:pt x="5151437" y="763587"/>
                  <a:pt x="6096000" y="0"/>
                </a:cubicBezTo>
              </a:path>
            </a:pathLst>
          </a:cu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1828800" y="1104900"/>
            <a:ext cx="6096000" cy="3067050"/>
          </a:xfrm>
          <a:custGeom>
            <a:avLst/>
            <a:gdLst>
              <a:gd name="connsiteX0" fmla="*/ 0 w 6096000"/>
              <a:gd name="connsiteY0" fmla="*/ 3067050 h 3067050"/>
              <a:gd name="connsiteX1" fmla="*/ 3190875 w 6096000"/>
              <a:gd name="connsiteY1" fmla="*/ 2038350 h 3067050"/>
              <a:gd name="connsiteX2" fmla="*/ 6096000 w 6096000"/>
              <a:gd name="connsiteY2" fmla="*/ 0 h 306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96000" h="3067050">
                <a:moveTo>
                  <a:pt x="0" y="3067050"/>
                </a:moveTo>
                <a:cubicBezTo>
                  <a:pt x="1087437" y="2808287"/>
                  <a:pt x="2174875" y="2549525"/>
                  <a:pt x="3190875" y="2038350"/>
                </a:cubicBezTo>
                <a:cubicBezTo>
                  <a:pt x="4206875" y="1527175"/>
                  <a:pt x="5151437" y="763587"/>
                  <a:pt x="6096000" y="0"/>
                </a:cubicBezTo>
              </a:path>
            </a:pathLst>
          </a:cu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1828800" y="1152525"/>
            <a:ext cx="6096000" cy="3067050"/>
          </a:xfrm>
          <a:custGeom>
            <a:avLst/>
            <a:gdLst>
              <a:gd name="connsiteX0" fmla="*/ 0 w 6096000"/>
              <a:gd name="connsiteY0" fmla="*/ 3067050 h 3067050"/>
              <a:gd name="connsiteX1" fmla="*/ 3190875 w 6096000"/>
              <a:gd name="connsiteY1" fmla="*/ 2038350 h 3067050"/>
              <a:gd name="connsiteX2" fmla="*/ 6096000 w 6096000"/>
              <a:gd name="connsiteY2" fmla="*/ 0 h 306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96000" h="3067050">
                <a:moveTo>
                  <a:pt x="0" y="3067050"/>
                </a:moveTo>
                <a:cubicBezTo>
                  <a:pt x="1087437" y="2808287"/>
                  <a:pt x="2174875" y="2549525"/>
                  <a:pt x="3190875" y="2038350"/>
                </a:cubicBezTo>
                <a:cubicBezTo>
                  <a:pt x="4206875" y="1527175"/>
                  <a:pt x="5151437" y="763587"/>
                  <a:pt x="6096000" y="0"/>
                </a:cubicBezTo>
              </a:path>
            </a:pathLst>
          </a:cu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1828800" y="1200150"/>
            <a:ext cx="6096000" cy="3067050"/>
          </a:xfrm>
          <a:custGeom>
            <a:avLst/>
            <a:gdLst>
              <a:gd name="connsiteX0" fmla="*/ 0 w 6096000"/>
              <a:gd name="connsiteY0" fmla="*/ 3067050 h 3067050"/>
              <a:gd name="connsiteX1" fmla="*/ 3190875 w 6096000"/>
              <a:gd name="connsiteY1" fmla="*/ 2038350 h 3067050"/>
              <a:gd name="connsiteX2" fmla="*/ 6096000 w 6096000"/>
              <a:gd name="connsiteY2" fmla="*/ 0 h 306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96000" h="3067050">
                <a:moveTo>
                  <a:pt x="0" y="3067050"/>
                </a:moveTo>
                <a:cubicBezTo>
                  <a:pt x="1087437" y="2808287"/>
                  <a:pt x="2174875" y="2549525"/>
                  <a:pt x="3190875" y="2038350"/>
                </a:cubicBezTo>
                <a:cubicBezTo>
                  <a:pt x="4206875" y="1527175"/>
                  <a:pt x="5151437" y="763587"/>
                  <a:pt x="6096000" y="0"/>
                </a:cubicBezTo>
              </a:path>
            </a:pathLst>
          </a:cu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1828800" y="1247775"/>
            <a:ext cx="6096000" cy="3067050"/>
          </a:xfrm>
          <a:custGeom>
            <a:avLst/>
            <a:gdLst>
              <a:gd name="connsiteX0" fmla="*/ 0 w 6096000"/>
              <a:gd name="connsiteY0" fmla="*/ 3067050 h 3067050"/>
              <a:gd name="connsiteX1" fmla="*/ 3190875 w 6096000"/>
              <a:gd name="connsiteY1" fmla="*/ 2038350 h 3067050"/>
              <a:gd name="connsiteX2" fmla="*/ 6096000 w 6096000"/>
              <a:gd name="connsiteY2" fmla="*/ 0 h 306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96000" h="3067050">
                <a:moveTo>
                  <a:pt x="0" y="3067050"/>
                </a:moveTo>
                <a:cubicBezTo>
                  <a:pt x="1087437" y="2808287"/>
                  <a:pt x="2174875" y="2549525"/>
                  <a:pt x="3190875" y="2038350"/>
                </a:cubicBezTo>
                <a:cubicBezTo>
                  <a:pt x="4206875" y="1527175"/>
                  <a:pt x="5151437" y="763587"/>
                  <a:pt x="6096000" y="0"/>
                </a:cubicBezTo>
              </a:path>
            </a:pathLst>
          </a:cu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1828800" y="1295400"/>
            <a:ext cx="6096000" cy="3067050"/>
          </a:xfrm>
          <a:custGeom>
            <a:avLst/>
            <a:gdLst>
              <a:gd name="connsiteX0" fmla="*/ 0 w 6096000"/>
              <a:gd name="connsiteY0" fmla="*/ 3067050 h 3067050"/>
              <a:gd name="connsiteX1" fmla="*/ 3190875 w 6096000"/>
              <a:gd name="connsiteY1" fmla="*/ 2038350 h 3067050"/>
              <a:gd name="connsiteX2" fmla="*/ 6096000 w 6096000"/>
              <a:gd name="connsiteY2" fmla="*/ 0 h 306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96000" h="3067050">
                <a:moveTo>
                  <a:pt x="0" y="3067050"/>
                </a:moveTo>
                <a:cubicBezTo>
                  <a:pt x="1087437" y="2808287"/>
                  <a:pt x="2174875" y="2549525"/>
                  <a:pt x="3190875" y="2038350"/>
                </a:cubicBezTo>
                <a:cubicBezTo>
                  <a:pt x="4206875" y="1527175"/>
                  <a:pt x="5151437" y="763587"/>
                  <a:pt x="6096000" y="0"/>
                </a:cubicBezTo>
              </a:path>
            </a:pathLst>
          </a:cu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1828800" y="1343025"/>
            <a:ext cx="6096000" cy="3067050"/>
          </a:xfrm>
          <a:custGeom>
            <a:avLst/>
            <a:gdLst>
              <a:gd name="connsiteX0" fmla="*/ 0 w 6096000"/>
              <a:gd name="connsiteY0" fmla="*/ 3067050 h 3067050"/>
              <a:gd name="connsiteX1" fmla="*/ 3190875 w 6096000"/>
              <a:gd name="connsiteY1" fmla="*/ 2038350 h 3067050"/>
              <a:gd name="connsiteX2" fmla="*/ 6096000 w 6096000"/>
              <a:gd name="connsiteY2" fmla="*/ 0 h 306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96000" h="3067050">
                <a:moveTo>
                  <a:pt x="0" y="3067050"/>
                </a:moveTo>
                <a:cubicBezTo>
                  <a:pt x="1087437" y="2808287"/>
                  <a:pt x="2174875" y="2549525"/>
                  <a:pt x="3190875" y="2038350"/>
                </a:cubicBezTo>
                <a:cubicBezTo>
                  <a:pt x="4206875" y="1527175"/>
                  <a:pt x="5151437" y="763587"/>
                  <a:pt x="6096000" y="0"/>
                </a:cubicBezTo>
              </a:path>
            </a:pathLst>
          </a:cu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1828800" y="1390650"/>
            <a:ext cx="6096000" cy="3067050"/>
          </a:xfrm>
          <a:custGeom>
            <a:avLst/>
            <a:gdLst>
              <a:gd name="connsiteX0" fmla="*/ 0 w 6096000"/>
              <a:gd name="connsiteY0" fmla="*/ 3067050 h 3067050"/>
              <a:gd name="connsiteX1" fmla="*/ 3190875 w 6096000"/>
              <a:gd name="connsiteY1" fmla="*/ 2038350 h 3067050"/>
              <a:gd name="connsiteX2" fmla="*/ 6096000 w 6096000"/>
              <a:gd name="connsiteY2" fmla="*/ 0 h 306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96000" h="3067050">
                <a:moveTo>
                  <a:pt x="0" y="3067050"/>
                </a:moveTo>
                <a:cubicBezTo>
                  <a:pt x="1087437" y="2808287"/>
                  <a:pt x="2174875" y="2549525"/>
                  <a:pt x="3190875" y="2038350"/>
                </a:cubicBezTo>
                <a:cubicBezTo>
                  <a:pt x="4206875" y="1527175"/>
                  <a:pt x="5151437" y="763587"/>
                  <a:pt x="6096000" y="0"/>
                </a:cubicBezTo>
              </a:path>
            </a:pathLst>
          </a:cu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1828800" y="1438275"/>
            <a:ext cx="6096000" cy="3067050"/>
          </a:xfrm>
          <a:custGeom>
            <a:avLst/>
            <a:gdLst>
              <a:gd name="connsiteX0" fmla="*/ 0 w 6096000"/>
              <a:gd name="connsiteY0" fmla="*/ 3067050 h 3067050"/>
              <a:gd name="connsiteX1" fmla="*/ 3190875 w 6096000"/>
              <a:gd name="connsiteY1" fmla="*/ 2038350 h 3067050"/>
              <a:gd name="connsiteX2" fmla="*/ 6096000 w 6096000"/>
              <a:gd name="connsiteY2" fmla="*/ 0 h 306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96000" h="3067050">
                <a:moveTo>
                  <a:pt x="0" y="3067050"/>
                </a:moveTo>
                <a:cubicBezTo>
                  <a:pt x="1087437" y="2808287"/>
                  <a:pt x="2174875" y="2549525"/>
                  <a:pt x="3190875" y="2038350"/>
                </a:cubicBezTo>
                <a:cubicBezTo>
                  <a:pt x="4206875" y="1527175"/>
                  <a:pt x="5151437" y="763587"/>
                  <a:pt x="6096000" y="0"/>
                </a:cubicBezTo>
              </a:path>
            </a:pathLst>
          </a:cu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1828800" y="1485900"/>
            <a:ext cx="6096000" cy="3067050"/>
          </a:xfrm>
          <a:custGeom>
            <a:avLst/>
            <a:gdLst>
              <a:gd name="connsiteX0" fmla="*/ 0 w 6096000"/>
              <a:gd name="connsiteY0" fmla="*/ 3067050 h 3067050"/>
              <a:gd name="connsiteX1" fmla="*/ 3190875 w 6096000"/>
              <a:gd name="connsiteY1" fmla="*/ 2038350 h 3067050"/>
              <a:gd name="connsiteX2" fmla="*/ 6096000 w 6096000"/>
              <a:gd name="connsiteY2" fmla="*/ 0 h 306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96000" h="3067050">
                <a:moveTo>
                  <a:pt x="0" y="3067050"/>
                </a:moveTo>
                <a:cubicBezTo>
                  <a:pt x="1087437" y="2808287"/>
                  <a:pt x="2174875" y="2549525"/>
                  <a:pt x="3190875" y="2038350"/>
                </a:cubicBezTo>
                <a:cubicBezTo>
                  <a:pt x="4206875" y="1527175"/>
                  <a:pt x="5151437" y="763587"/>
                  <a:pt x="6096000" y="0"/>
                </a:cubicBezTo>
              </a:path>
            </a:pathLst>
          </a:cu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1828800" y="1533525"/>
            <a:ext cx="6096000" cy="3067050"/>
          </a:xfrm>
          <a:custGeom>
            <a:avLst/>
            <a:gdLst>
              <a:gd name="connsiteX0" fmla="*/ 0 w 6096000"/>
              <a:gd name="connsiteY0" fmla="*/ 3067050 h 3067050"/>
              <a:gd name="connsiteX1" fmla="*/ 3190875 w 6096000"/>
              <a:gd name="connsiteY1" fmla="*/ 2038350 h 3067050"/>
              <a:gd name="connsiteX2" fmla="*/ 6096000 w 6096000"/>
              <a:gd name="connsiteY2" fmla="*/ 0 h 306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96000" h="3067050">
                <a:moveTo>
                  <a:pt x="0" y="3067050"/>
                </a:moveTo>
                <a:cubicBezTo>
                  <a:pt x="1087437" y="2808287"/>
                  <a:pt x="2174875" y="2549525"/>
                  <a:pt x="3190875" y="2038350"/>
                </a:cubicBezTo>
                <a:cubicBezTo>
                  <a:pt x="4206875" y="1527175"/>
                  <a:pt x="5151437" y="763587"/>
                  <a:pt x="6096000" y="0"/>
                </a:cubicBezTo>
              </a:path>
            </a:pathLst>
          </a:cu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1828800" y="1581150"/>
            <a:ext cx="6096000" cy="3067050"/>
          </a:xfrm>
          <a:custGeom>
            <a:avLst/>
            <a:gdLst>
              <a:gd name="connsiteX0" fmla="*/ 0 w 6096000"/>
              <a:gd name="connsiteY0" fmla="*/ 3067050 h 3067050"/>
              <a:gd name="connsiteX1" fmla="*/ 3190875 w 6096000"/>
              <a:gd name="connsiteY1" fmla="*/ 2038350 h 3067050"/>
              <a:gd name="connsiteX2" fmla="*/ 6096000 w 6096000"/>
              <a:gd name="connsiteY2" fmla="*/ 0 h 306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96000" h="3067050">
                <a:moveTo>
                  <a:pt x="0" y="3067050"/>
                </a:moveTo>
                <a:cubicBezTo>
                  <a:pt x="1087437" y="2808287"/>
                  <a:pt x="2174875" y="2549525"/>
                  <a:pt x="3190875" y="2038350"/>
                </a:cubicBezTo>
                <a:cubicBezTo>
                  <a:pt x="4206875" y="1527175"/>
                  <a:pt x="5151437" y="763587"/>
                  <a:pt x="6096000" y="0"/>
                </a:cubicBezTo>
              </a:path>
            </a:pathLst>
          </a:cu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1828800" y="1628775"/>
            <a:ext cx="6096000" cy="3067050"/>
          </a:xfrm>
          <a:custGeom>
            <a:avLst/>
            <a:gdLst>
              <a:gd name="connsiteX0" fmla="*/ 0 w 6096000"/>
              <a:gd name="connsiteY0" fmla="*/ 3067050 h 3067050"/>
              <a:gd name="connsiteX1" fmla="*/ 3190875 w 6096000"/>
              <a:gd name="connsiteY1" fmla="*/ 2038350 h 3067050"/>
              <a:gd name="connsiteX2" fmla="*/ 6096000 w 6096000"/>
              <a:gd name="connsiteY2" fmla="*/ 0 h 306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96000" h="3067050">
                <a:moveTo>
                  <a:pt x="0" y="3067050"/>
                </a:moveTo>
                <a:cubicBezTo>
                  <a:pt x="1087437" y="2808287"/>
                  <a:pt x="2174875" y="2549525"/>
                  <a:pt x="3190875" y="2038350"/>
                </a:cubicBezTo>
                <a:cubicBezTo>
                  <a:pt x="4206875" y="1527175"/>
                  <a:pt x="5151437" y="763587"/>
                  <a:pt x="6096000" y="0"/>
                </a:cubicBezTo>
              </a:path>
            </a:pathLst>
          </a:cu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1828800" y="1676400"/>
            <a:ext cx="6096000" cy="3067050"/>
          </a:xfrm>
          <a:custGeom>
            <a:avLst/>
            <a:gdLst>
              <a:gd name="connsiteX0" fmla="*/ 0 w 6096000"/>
              <a:gd name="connsiteY0" fmla="*/ 3067050 h 3067050"/>
              <a:gd name="connsiteX1" fmla="*/ 3190875 w 6096000"/>
              <a:gd name="connsiteY1" fmla="*/ 2038350 h 3067050"/>
              <a:gd name="connsiteX2" fmla="*/ 6096000 w 6096000"/>
              <a:gd name="connsiteY2" fmla="*/ 0 h 306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96000" h="3067050">
                <a:moveTo>
                  <a:pt x="0" y="3067050"/>
                </a:moveTo>
                <a:cubicBezTo>
                  <a:pt x="1087437" y="2808287"/>
                  <a:pt x="2174875" y="2549525"/>
                  <a:pt x="3190875" y="2038350"/>
                </a:cubicBezTo>
                <a:cubicBezTo>
                  <a:pt x="4206875" y="1527175"/>
                  <a:pt x="5151437" y="763587"/>
                  <a:pt x="6096000" y="0"/>
                </a:cubicBezTo>
              </a:path>
            </a:pathLst>
          </a:cu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1828800" y="1724025"/>
            <a:ext cx="6096000" cy="3067050"/>
          </a:xfrm>
          <a:custGeom>
            <a:avLst/>
            <a:gdLst>
              <a:gd name="connsiteX0" fmla="*/ 0 w 6096000"/>
              <a:gd name="connsiteY0" fmla="*/ 3067050 h 3067050"/>
              <a:gd name="connsiteX1" fmla="*/ 3190875 w 6096000"/>
              <a:gd name="connsiteY1" fmla="*/ 2038350 h 3067050"/>
              <a:gd name="connsiteX2" fmla="*/ 6096000 w 6096000"/>
              <a:gd name="connsiteY2" fmla="*/ 0 h 306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96000" h="3067050">
                <a:moveTo>
                  <a:pt x="0" y="3067050"/>
                </a:moveTo>
                <a:cubicBezTo>
                  <a:pt x="1087437" y="2808287"/>
                  <a:pt x="2174875" y="2549525"/>
                  <a:pt x="3190875" y="2038350"/>
                </a:cubicBezTo>
                <a:cubicBezTo>
                  <a:pt x="4206875" y="1527175"/>
                  <a:pt x="5151437" y="763587"/>
                  <a:pt x="6096000" y="0"/>
                </a:cubicBezTo>
              </a:path>
            </a:pathLst>
          </a:cu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1828800" y="1771650"/>
            <a:ext cx="6096000" cy="3067050"/>
          </a:xfrm>
          <a:custGeom>
            <a:avLst/>
            <a:gdLst>
              <a:gd name="connsiteX0" fmla="*/ 0 w 6096000"/>
              <a:gd name="connsiteY0" fmla="*/ 3067050 h 3067050"/>
              <a:gd name="connsiteX1" fmla="*/ 3190875 w 6096000"/>
              <a:gd name="connsiteY1" fmla="*/ 2038350 h 3067050"/>
              <a:gd name="connsiteX2" fmla="*/ 6096000 w 6096000"/>
              <a:gd name="connsiteY2" fmla="*/ 0 h 306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96000" h="3067050">
                <a:moveTo>
                  <a:pt x="0" y="3067050"/>
                </a:moveTo>
                <a:cubicBezTo>
                  <a:pt x="1087437" y="2808287"/>
                  <a:pt x="2174875" y="2549525"/>
                  <a:pt x="3190875" y="2038350"/>
                </a:cubicBezTo>
                <a:cubicBezTo>
                  <a:pt x="4206875" y="1527175"/>
                  <a:pt x="5151437" y="763587"/>
                  <a:pt x="6096000" y="0"/>
                </a:cubicBezTo>
              </a:path>
            </a:pathLst>
          </a:cu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1828800" y="1819275"/>
            <a:ext cx="6096000" cy="3067050"/>
          </a:xfrm>
          <a:custGeom>
            <a:avLst/>
            <a:gdLst>
              <a:gd name="connsiteX0" fmla="*/ 0 w 6096000"/>
              <a:gd name="connsiteY0" fmla="*/ 3067050 h 3067050"/>
              <a:gd name="connsiteX1" fmla="*/ 3190875 w 6096000"/>
              <a:gd name="connsiteY1" fmla="*/ 2038350 h 3067050"/>
              <a:gd name="connsiteX2" fmla="*/ 6096000 w 6096000"/>
              <a:gd name="connsiteY2" fmla="*/ 0 h 306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96000" h="3067050">
                <a:moveTo>
                  <a:pt x="0" y="3067050"/>
                </a:moveTo>
                <a:cubicBezTo>
                  <a:pt x="1087437" y="2808287"/>
                  <a:pt x="2174875" y="2549525"/>
                  <a:pt x="3190875" y="2038350"/>
                </a:cubicBezTo>
                <a:cubicBezTo>
                  <a:pt x="4206875" y="1527175"/>
                  <a:pt x="5151437" y="763587"/>
                  <a:pt x="6096000" y="0"/>
                </a:cubicBezTo>
              </a:path>
            </a:pathLst>
          </a:cu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1828800" y="1866900"/>
            <a:ext cx="6096000" cy="3067050"/>
          </a:xfrm>
          <a:custGeom>
            <a:avLst/>
            <a:gdLst>
              <a:gd name="connsiteX0" fmla="*/ 0 w 6096000"/>
              <a:gd name="connsiteY0" fmla="*/ 3067050 h 3067050"/>
              <a:gd name="connsiteX1" fmla="*/ 3190875 w 6096000"/>
              <a:gd name="connsiteY1" fmla="*/ 2038350 h 3067050"/>
              <a:gd name="connsiteX2" fmla="*/ 6096000 w 6096000"/>
              <a:gd name="connsiteY2" fmla="*/ 0 h 306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96000" h="3067050">
                <a:moveTo>
                  <a:pt x="0" y="3067050"/>
                </a:moveTo>
                <a:cubicBezTo>
                  <a:pt x="1087437" y="2808287"/>
                  <a:pt x="2174875" y="2549525"/>
                  <a:pt x="3190875" y="2038350"/>
                </a:cubicBezTo>
                <a:cubicBezTo>
                  <a:pt x="4206875" y="1527175"/>
                  <a:pt x="5151437" y="763587"/>
                  <a:pt x="6096000" y="0"/>
                </a:cubicBezTo>
              </a:path>
            </a:pathLst>
          </a:cu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1828800" y="1914525"/>
            <a:ext cx="6096000" cy="3067050"/>
          </a:xfrm>
          <a:custGeom>
            <a:avLst/>
            <a:gdLst>
              <a:gd name="connsiteX0" fmla="*/ 0 w 6096000"/>
              <a:gd name="connsiteY0" fmla="*/ 3067050 h 3067050"/>
              <a:gd name="connsiteX1" fmla="*/ 3190875 w 6096000"/>
              <a:gd name="connsiteY1" fmla="*/ 2038350 h 3067050"/>
              <a:gd name="connsiteX2" fmla="*/ 6096000 w 6096000"/>
              <a:gd name="connsiteY2" fmla="*/ 0 h 306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96000" h="3067050">
                <a:moveTo>
                  <a:pt x="0" y="3067050"/>
                </a:moveTo>
                <a:cubicBezTo>
                  <a:pt x="1087437" y="2808287"/>
                  <a:pt x="2174875" y="2549525"/>
                  <a:pt x="3190875" y="2038350"/>
                </a:cubicBezTo>
                <a:cubicBezTo>
                  <a:pt x="4206875" y="1527175"/>
                  <a:pt x="5151437" y="763587"/>
                  <a:pt x="6096000" y="0"/>
                </a:cubicBezTo>
              </a:path>
            </a:pathLst>
          </a:cu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1828800" y="1962150"/>
            <a:ext cx="6096000" cy="3067050"/>
          </a:xfrm>
          <a:custGeom>
            <a:avLst/>
            <a:gdLst>
              <a:gd name="connsiteX0" fmla="*/ 0 w 6096000"/>
              <a:gd name="connsiteY0" fmla="*/ 3067050 h 3067050"/>
              <a:gd name="connsiteX1" fmla="*/ 3190875 w 6096000"/>
              <a:gd name="connsiteY1" fmla="*/ 2038350 h 3067050"/>
              <a:gd name="connsiteX2" fmla="*/ 6096000 w 6096000"/>
              <a:gd name="connsiteY2" fmla="*/ 0 h 306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96000" h="3067050">
                <a:moveTo>
                  <a:pt x="0" y="3067050"/>
                </a:moveTo>
                <a:cubicBezTo>
                  <a:pt x="1087437" y="2808287"/>
                  <a:pt x="2174875" y="2549525"/>
                  <a:pt x="3190875" y="2038350"/>
                </a:cubicBezTo>
                <a:cubicBezTo>
                  <a:pt x="4206875" y="1527175"/>
                  <a:pt x="5151437" y="763587"/>
                  <a:pt x="6096000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1828800" y="2009775"/>
            <a:ext cx="6096000" cy="3067050"/>
          </a:xfrm>
          <a:custGeom>
            <a:avLst/>
            <a:gdLst>
              <a:gd name="connsiteX0" fmla="*/ 0 w 6096000"/>
              <a:gd name="connsiteY0" fmla="*/ 3067050 h 3067050"/>
              <a:gd name="connsiteX1" fmla="*/ 3190875 w 6096000"/>
              <a:gd name="connsiteY1" fmla="*/ 2038350 h 3067050"/>
              <a:gd name="connsiteX2" fmla="*/ 6096000 w 6096000"/>
              <a:gd name="connsiteY2" fmla="*/ 0 h 306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96000" h="3067050">
                <a:moveTo>
                  <a:pt x="0" y="3067050"/>
                </a:moveTo>
                <a:cubicBezTo>
                  <a:pt x="1087437" y="2808287"/>
                  <a:pt x="2174875" y="2549525"/>
                  <a:pt x="3190875" y="2038350"/>
                </a:cubicBezTo>
                <a:cubicBezTo>
                  <a:pt x="4206875" y="1527175"/>
                  <a:pt x="5151437" y="763587"/>
                  <a:pt x="6096000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1828800" y="5638800"/>
            <a:ext cx="6096000" cy="0"/>
          </a:xfrm>
          <a:prstGeom prst="line">
            <a:avLst/>
          </a:prstGeom>
          <a:ln w="381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Freeform 98"/>
          <p:cNvSpPr/>
          <p:nvPr/>
        </p:nvSpPr>
        <p:spPr>
          <a:xfrm>
            <a:off x="1828800" y="2057400"/>
            <a:ext cx="6096000" cy="3067050"/>
          </a:xfrm>
          <a:custGeom>
            <a:avLst/>
            <a:gdLst>
              <a:gd name="connsiteX0" fmla="*/ 0 w 6096000"/>
              <a:gd name="connsiteY0" fmla="*/ 3067050 h 3067050"/>
              <a:gd name="connsiteX1" fmla="*/ 3190875 w 6096000"/>
              <a:gd name="connsiteY1" fmla="*/ 2038350 h 3067050"/>
              <a:gd name="connsiteX2" fmla="*/ 6096000 w 6096000"/>
              <a:gd name="connsiteY2" fmla="*/ 0 h 306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96000" h="3067050">
                <a:moveTo>
                  <a:pt x="0" y="3067050"/>
                </a:moveTo>
                <a:cubicBezTo>
                  <a:pt x="1087437" y="2808287"/>
                  <a:pt x="2174875" y="2549525"/>
                  <a:pt x="3190875" y="2038350"/>
                </a:cubicBezTo>
                <a:cubicBezTo>
                  <a:pt x="4206875" y="1527175"/>
                  <a:pt x="5151437" y="763587"/>
                  <a:pt x="6096000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Freeform 99"/>
          <p:cNvSpPr/>
          <p:nvPr/>
        </p:nvSpPr>
        <p:spPr>
          <a:xfrm>
            <a:off x="1828800" y="2105025"/>
            <a:ext cx="6096000" cy="3067050"/>
          </a:xfrm>
          <a:custGeom>
            <a:avLst/>
            <a:gdLst>
              <a:gd name="connsiteX0" fmla="*/ 0 w 6096000"/>
              <a:gd name="connsiteY0" fmla="*/ 3067050 h 3067050"/>
              <a:gd name="connsiteX1" fmla="*/ 3190875 w 6096000"/>
              <a:gd name="connsiteY1" fmla="*/ 2038350 h 3067050"/>
              <a:gd name="connsiteX2" fmla="*/ 6096000 w 6096000"/>
              <a:gd name="connsiteY2" fmla="*/ 0 h 306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96000" h="3067050">
                <a:moveTo>
                  <a:pt x="0" y="3067050"/>
                </a:moveTo>
                <a:cubicBezTo>
                  <a:pt x="1087437" y="2808287"/>
                  <a:pt x="2174875" y="2549525"/>
                  <a:pt x="3190875" y="2038350"/>
                </a:cubicBezTo>
                <a:cubicBezTo>
                  <a:pt x="4206875" y="1527175"/>
                  <a:pt x="5151437" y="763587"/>
                  <a:pt x="6096000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Freeform 100"/>
          <p:cNvSpPr/>
          <p:nvPr/>
        </p:nvSpPr>
        <p:spPr>
          <a:xfrm>
            <a:off x="1828800" y="2152650"/>
            <a:ext cx="6096000" cy="3067050"/>
          </a:xfrm>
          <a:custGeom>
            <a:avLst/>
            <a:gdLst>
              <a:gd name="connsiteX0" fmla="*/ 0 w 6096000"/>
              <a:gd name="connsiteY0" fmla="*/ 3067050 h 3067050"/>
              <a:gd name="connsiteX1" fmla="*/ 3190875 w 6096000"/>
              <a:gd name="connsiteY1" fmla="*/ 2038350 h 3067050"/>
              <a:gd name="connsiteX2" fmla="*/ 6096000 w 6096000"/>
              <a:gd name="connsiteY2" fmla="*/ 0 h 306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96000" h="3067050">
                <a:moveTo>
                  <a:pt x="0" y="3067050"/>
                </a:moveTo>
                <a:cubicBezTo>
                  <a:pt x="1087437" y="2808287"/>
                  <a:pt x="2174875" y="2549525"/>
                  <a:pt x="3190875" y="2038350"/>
                </a:cubicBezTo>
                <a:cubicBezTo>
                  <a:pt x="4206875" y="1527175"/>
                  <a:pt x="5151437" y="763587"/>
                  <a:pt x="6096000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Freeform 101"/>
          <p:cNvSpPr/>
          <p:nvPr/>
        </p:nvSpPr>
        <p:spPr>
          <a:xfrm>
            <a:off x="1828800" y="2200275"/>
            <a:ext cx="6096000" cy="3067050"/>
          </a:xfrm>
          <a:custGeom>
            <a:avLst/>
            <a:gdLst>
              <a:gd name="connsiteX0" fmla="*/ 0 w 6096000"/>
              <a:gd name="connsiteY0" fmla="*/ 3067050 h 3067050"/>
              <a:gd name="connsiteX1" fmla="*/ 3190875 w 6096000"/>
              <a:gd name="connsiteY1" fmla="*/ 2038350 h 3067050"/>
              <a:gd name="connsiteX2" fmla="*/ 6096000 w 6096000"/>
              <a:gd name="connsiteY2" fmla="*/ 0 h 306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96000" h="3067050">
                <a:moveTo>
                  <a:pt x="0" y="3067050"/>
                </a:moveTo>
                <a:cubicBezTo>
                  <a:pt x="1087437" y="2808287"/>
                  <a:pt x="2174875" y="2549525"/>
                  <a:pt x="3190875" y="2038350"/>
                </a:cubicBezTo>
                <a:cubicBezTo>
                  <a:pt x="4206875" y="1527175"/>
                  <a:pt x="5151437" y="763587"/>
                  <a:pt x="6096000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Freeform 102"/>
          <p:cNvSpPr/>
          <p:nvPr/>
        </p:nvSpPr>
        <p:spPr>
          <a:xfrm>
            <a:off x="1828800" y="2247900"/>
            <a:ext cx="6096000" cy="3067050"/>
          </a:xfrm>
          <a:custGeom>
            <a:avLst/>
            <a:gdLst>
              <a:gd name="connsiteX0" fmla="*/ 0 w 6096000"/>
              <a:gd name="connsiteY0" fmla="*/ 3067050 h 3067050"/>
              <a:gd name="connsiteX1" fmla="*/ 3190875 w 6096000"/>
              <a:gd name="connsiteY1" fmla="*/ 2038350 h 3067050"/>
              <a:gd name="connsiteX2" fmla="*/ 6096000 w 6096000"/>
              <a:gd name="connsiteY2" fmla="*/ 0 h 306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96000" h="3067050">
                <a:moveTo>
                  <a:pt x="0" y="3067050"/>
                </a:moveTo>
                <a:cubicBezTo>
                  <a:pt x="1087437" y="2808287"/>
                  <a:pt x="2174875" y="2549525"/>
                  <a:pt x="3190875" y="2038350"/>
                </a:cubicBezTo>
                <a:cubicBezTo>
                  <a:pt x="4206875" y="1527175"/>
                  <a:pt x="5151437" y="763587"/>
                  <a:pt x="6096000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Freeform 103"/>
          <p:cNvSpPr/>
          <p:nvPr/>
        </p:nvSpPr>
        <p:spPr>
          <a:xfrm>
            <a:off x="1828800" y="2295525"/>
            <a:ext cx="6096000" cy="3067050"/>
          </a:xfrm>
          <a:custGeom>
            <a:avLst/>
            <a:gdLst>
              <a:gd name="connsiteX0" fmla="*/ 0 w 6096000"/>
              <a:gd name="connsiteY0" fmla="*/ 3067050 h 3067050"/>
              <a:gd name="connsiteX1" fmla="*/ 3190875 w 6096000"/>
              <a:gd name="connsiteY1" fmla="*/ 2038350 h 3067050"/>
              <a:gd name="connsiteX2" fmla="*/ 6096000 w 6096000"/>
              <a:gd name="connsiteY2" fmla="*/ 0 h 306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96000" h="3067050">
                <a:moveTo>
                  <a:pt x="0" y="3067050"/>
                </a:moveTo>
                <a:cubicBezTo>
                  <a:pt x="1087437" y="2808287"/>
                  <a:pt x="2174875" y="2549525"/>
                  <a:pt x="3190875" y="2038350"/>
                </a:cubicBezTo>
                <a:cubicBezTo>
                  <a:pt x="4206875" y="1527175"/>
                  <a:pt x="5151437" y="763587"/>
                  <a:pt x="6096000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Freeform 104"/>
          <p:cNvSpPr/>
          <p:nvPr/>
        </p:nvSpPr>
        <p:spPr>
          <a:xfrm>
            <a:off x="1828800" y="1065124"/>
            <a:ext cx="6034035" cy="3017925"/>
          </a:xfrm>
          <a:custGeom>
            <a:avLst/>
            <a:gdLst>
              <a:gd name="connsiteX0" fmla="*/ 0 w 6096000"/>
              <a:gd name="connsiteY0" fmla="*/ 3067050 h 3067050"/>
              <a:gd name="connsiteX1" fmla="*/ 3190875 w 6096000"/>
              <a:gd name="connsiteY1" fmla="*/ 2038350 h 3067050"/>
              <a:gd name="connsiteX2" fmla="*/ 6096000 w 6096000"/>
              <a:gd name="connsiteY2" fmla="*/ 0 h 306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96000" h="3067050">
                <a:moveTo>
                  <a:pt x="0" y="3067050"/>
                </a:moveTo>
                <a:cubicBezTo>
                  <a:pt x="1087437" y="2808287"/>
                  <a:pt x="2174875" y="2549525"/>
                  <a:pt x="3190875" y="2038350"/>
                </a:cubicBezTo>
                <a:cubicBezTo>
                  <a:pt x="4206875" y="1527175"/>
                  <a:pt x="5151437" y="763587"/>
                  <a:pt x="6096000" y="0"/>
                </a:cubicBezTo>
              </a:path>
            </a:pathLst>
          </a:cu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Freeform 105"/>
          <p:cNvSpPr/>
          <p:nvPr/>
        </p:nvSpPr>
        <p:spPr>
          <a:xfrm>
            <a:off x="1828800" y="1065125"/>
            <a:ext cx="5983793" cy="2976650"/>
          </a:xfrm>
          <a:custGeom>
            <a:avLst/>
            <a:gdLst>
              <a:gd name="connsiteX0" fmla="*/ 0 w 6096000"/>
              <a:gd name="connsiteY0" fmla="*/ 3067050 h 3067050"/>
              <a:gd name="connsiteX1" fmla="*/ 3190875 w 6096000"/>
              <a:gd name="connsiteY1" fmla="*/ 2038350 h 3067050"/>
              <a:gd name="connsiteX2" fmla="*/ 6096000 w 6096000"/>
              <a:gd name="connsiteY2" fmla="*/ 0 h 306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96000" h="3067050">
                <a:moveTo>
                  <a:pt x="0" y="3067050"/>
                </a:moveTo>
                <a:cubicBezTo>
                  <a:pt x="1087437" y="2808287"/>
                  <a:pt x="2174875" y="2549525"/>
                  <a:pt x="3190875" y="2038350"/>
                </a:cubicBezTo>
                <a:cubicBezTo>
                  <a:pt x="4206875" y="1527175"/>
                  <a:pt x="5151437" y="763587"/>
                  <a:pt x="6096000" y="0"/>
                </a:cubicBezTo>
              </a:path>
            </a:pathLst>
          </a:cu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Freeform 106"/>
          <p:cNvSpPr/>
          <p:nvPr/>
        </p:nvSpPr>
        <p:spPr>
          <a:xfrm>
            <a:off x="1828800" y="1065124"/>
            <a:ext cx="5933552" cy="2935375"/>
          </a:xfrm>
          <a:custGeom>
            <a:avLst/>
            <a:gdLst>
              <a:gd name="connsiteX0" fmla="*/ 0 w 6096000"/>
              <a:gd name="connsiteY0" fmla="*/ 3067050 h 3067050"/>
              <a:gd name="connsiteX1" fmla="*/ 3190875 w 6096000"/>
              <a:gd name="connsiteY1" fmla="*/ 2038350 h 3067050"/>
              <a:gd name="connsiteX2" fmla="*/ 6096000 w 6096000"/>
              <a:gd name="connsiteY2" fmla="*/ 0 h 306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96000" h="3067050">
                <a:moveTo>
                  <a:pt x="0" y="3067050"/>
                </a:moveTo>
                <a:cubicBezTo>
                  <a:pt x="1087437" y="2808287"/>
                  <a:pt x="2174875" y="2549525"/>
                  <a:pt x="3190875" y="2038350"/>
                </a:cubicBezTo>
                <a:cubicBezTo>
                  <a:pt x="4206875" y="1527175"/>
                  <a:pt x="5151437" y="763587"/>
                  <a:pt x="6096000" y="0"/>
                </a:cubicBezTo>
              </a:path>
            </a:pathLst>
          </a:cu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Freeform 107"/>
          <p:cNvSpPr/>
          <p:nvPr/>
        </p:nvSpPr>
        <p:spPr>
          <a:xfrm>
            <a:off x="1828800" y="1065125"/>
            <a:ext cx="5878286" cy="2894100"/>
          </a:xfrm>
          <a:custGeom>
            <a:avLst/>
            <a:gdLst>
              <a:gd name="connsiteX0" fmla="*/ 0 w 6096000"/>
              <a:gd name="connsiteY0" fmla="*/ 3067050 h 3067050"/>
              <a:gd name="connsiteX1" fmla="*/ 3190875 w 6096000"/>
              <a:gd name="connsiteY1" fmla="*/ 2038350 h 3067050"/>
              <a:gd name="connsiteX2" fmla="*/ 6096000 w 6096000"/>
              <a:gd name="connsiteY2" fmla="*/ 0 h 306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96000" h="3067050">
                <a:moveTo>
                  <a:pt x="0" y="3067050"/>
                </a:moveTo>
                <a:cubicBezTo>
                  <a:pt x="1087437" y="2808287"/>
                  <a:pt x="2174875" y="2549525"/>
                  <a:pt x="3190875" y="2038350"/>
                </a:cubicBezTo>
                <a:cubicBezTo>
                  <a:pt x="4206875" y="1527175"/>
                  <a:pt x="5151437" y="763587"/>
                  <a:pt x="6096000" y="0"/>
                </a:cubicBezTo>
              </a:path>
            </a:pathLst>
          </a:cu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Freeform 108"/>
          <p:cNvSpPr/>
          <p:nvPr/>
        </p:nvSpPr>
        <p:spPr>
          <a:xfrm>
            <a:off x="1828800" y="1065124"/>
            <a:ext cx="5817996" cy="2852825"/>
          </a:xfrm>
          <a:custGeom>
            <a:avLst/>
            <a:gdLst>
              <a:gd name="connsiteX0" fmla="*/ 0 w 6096000"/>
              <a:gd name="connsiteY0" fmla="*/ 3067050 h 3067050"/>
              <a:gd name="connsiteX1" fmla="*/ 3190875 w 6096000"/>
              <a:gd name="connsiteY1" fmla="*/ 2038350 h 3067050"/>
              <a:gd name="connsiteX2" fmla="*/ 6096000 w 6096000"/>
              <a:gd name="connsiteY2" fmla="*/ 0 h 306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96000" h="3067050">
                <a:moveTo>
                  <a:pt x="0" y="3067050"/>
                </a:moveTo>
                <a:cubicBezTo>
                  <a:pt x="1087437" y="2808287"/>
                  <a:pt x="2174875" y="2549525"/>
                  <a:pt x="3190875" y="2038350"/>
                </a:cubicBezTo>
                <a:cubicBezTo>
                  <a:pt x="4206875" y="1527175"/>
                  <a:pt x="5151437" y="763587"/>
                  <a:pt x="6096000" y="0"/>
                </a:cubicBezTo>
              </a:path>
            </a:pathLst>
          </a:cu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828800" y="1066800"/>
            <a:ext cx="0" cy="4572000"/>
          </a:xfrm>
          <a:prstGeom prst="line">
            <a:avLst/>
          </a:prstGeom>
          <a:ln w="38100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1828800" y="1066800"/>
            <a:ext cx="6096000" cy="0"/>
          </a:xfrm>
          <a:prstGeom prst="line">
            <a:avLst/>
          </a:prstGeom>
          <a:ln w="381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924800" y="1066800"/>
            <a:ext cx="0" cy="4572000"/>
          </a:xfrm>
          <a:prstGeom prst="line">
            <a:avLst/>
          </a:prstGeom>
          <a:ln w="38100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1828800" y="3009481"/>
            <a:ext cx="6096000" cy="1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4724400" y="3009481"/>
            <a:ext cx="838200" cy="2629319"/>
          </a:xfrm>
          <a:prstGeom prst="rect">
            <a:avLst/>
          </a:prstGeom>
          <a:solidFill>
            <a:srgbClr val="66FF99">
              <a:alpha val="50196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5562600" y="3009481"/>
            <a:ext cx="1009022" cy="2629319"/>
          </a:xfrm>
          <a:prstGeom prst="rect">
            <a:avLst/>
          </a:prstGeom>
          <a:solidFill>
            <a:srgbClr val="99CCFF">
              <a:alpha val="50196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6571622" y="3009481"/>
            <a:ext cx="547635" cy="2629319"/>
          </a:xfrm>
          <a:prstGeom prst="rect">
            <a:avLst/>
          </a:prstGeom>
          <a:solidFill>
            <a:srgbClr val="FF5050">
              <a:alpha val="50196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959370" y="4772023"/>
                <a:ext cx="42101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9370" y="4772023"/>
                <a:ext cx="421013" cy="43088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5895316" y="4772023"/>
                <a:ext cx="42928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5316" y="4772023"/>
                <a:ext cx="429284" cy="4308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6644472" y="4772023"/>
                <a:ext cx="42928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4472" y="4772023"/>
                <a:ext cx="429284" cy="4308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836376" y="2686315"/>
            <a:ext cx="9781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Nominal</a:t>
            </a:r>
            <a:br>
              <a:rPr lang="en-GB" dirty="0" smtClean="0"/>
            </a:br>
            <a:r>
              <a:rPr lang="en-GB" dirty="0" smtClean="0"/>
              <a:t>voltage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737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9" grpId="0" animBg="1"/>
      <p:bldP spid="52" grpId="0" animBg="1"/>
      <p:bldP spid="17" grpId="0"/>
      <p:bldP spid="55" grpId="0"/>
      <p:bldP spid="5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reeform 52"/>
          <p:cNvSpPr/>
          <p:nvPr/>
        </p:nvSpPr>
        <p:spPr>
          <a:xfrm>
            <a:off x="1828800" y="2341264"/>
            <a:ext cx="6096000" cy="3067050"/>
          </a:xfrm>
          <a:custGeom>
            <a:avLst/>
            <a:gdLst>
              <a:gd name="connsiteX0" fmla="*/ 0 w 6096000"/>
              <a:gd name="connsiteY0" fmla="*/ 3067050 h 3067050"/>
              <a:gd name="connsiteX1" fmla="*/ 3190875 w 6096000"/>
              <a:gd name="connsiteY1" fmla="*/ 2038350 h 3067050"/>
              <a:gd name="connsiteX2" fmla="*/ 6096000 w 6096000"/>
              <a:gd name="connsiteY2" fmla="*/ 0 h 306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96000" h="3067050">
                <a:moveTo>
                  <a:pt x="0" y="3067050"/>
                </a:moveTo>
                <a:cubicBezTo>
                  <a:pt x="1087437" y="2808287"/>
                  <a:pt x="2174875" y="2549525"/>
                  <a:pt x="3190875" y="2038350"/>
                </a:cubicBezTo>
                <a:cubicBezTo>
                  <a:pt x="4206875" y="1527175"/>
                  <a:pt x="5151437" y="763587"/>
                  <a:pt x="6096000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Voltage binning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DATE 2016</a:t>
            </a: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Adaptive Clocking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8DBB7-7A62-4124-B426-8AEACD37B99E}" type="slidenum">
              <a:rPr lang="es-ES" smtClean="0"/>
              <a:pPr/>
              <a:t>17</a:t>
            </a:fld>
            <a:endParaRPr lang="es-ES"/>
          </a:p>
        </p:txBody>
      </p:sp>
      <p:sp>
        <p:nvSpPr>
          <p:cNvPr id="14" name="TextBox 13"/>
          <p:cNvSpPr txBox="1"/>
          <p:nvPr/>
        </p:nvSpPr>
        <p:spPr>
          <a:xfrm>
            <a:off x="940415" y="958334"/>
            <a:ext cx="888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Voltage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858000" y="5696506"/>
            <a:ext cx="1165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Frequency</a:t>
            </a:r>
            <a:endParaRPr lang="en-US" dirty="0"/>
          </a:p>
        </p:txBody>
      </p:sp>
      <p:sp>
        <p:nvSpPr>
          <p:cNvPr id="20" name="Freeform 19"/>
          <p:cNvSpPr/>
          <p:nvPr/>
        </p:nvSpPr>
        <p:spPr>
          <a:xfrm>
            <a:off x="1828800" y="1057275"/>
            <a:ext cx="6096000" cy="3067050"/>
          </a:xfrm>
          <a:custGeom>
            <a:avLst/>
            <a:gdLst>
              <a:gd name="connsiteX0" fmla="*/ 0 w 6096000"/>
              <a:gd name="connsiteY0" fmla="*/ 3067050 h 3067050"/>
              <a:gd name="connsiteX1" fmla="*/ 3190875 w 6096000"/>
              <a:gd name="connsiteY1" fmla="*/ 2038350 h 3067050"/>
              <a:gd name="connsiteX2" fmla="*/ 6096000 w 6096000"/>
              <a:gd name="connsiteY2" fmla="*/ 0 h 306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96000" h="3067050">
                <a:moveTo>
                  <a:pt x="0" y="3067050"/>
                </a:moveTo>
                <a:cubicBezTo>
                  <a:pt x="1087437" y="2808287"/>
                  <a:pt x="2174875" y="2549525"/>
                  <a:pt x="3190875" y="2038350"/>
                </a:cubicBezTo>
                <a:cubicBezTo>
                  <a:pt x="4206875" y="1527175"/>
                  <a:pt x="5151437" y="763587"/>
                  <a:pt x="6096000" y="0"/>
                </a:cubicBezTo>
              </a:path>
            </a:pathLst>
          </a:cu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1828800" y="1104900"/>
            <a:ext cx="6096000" cy="3067050"/>
          </a:xfrm>
          <a:custGeom>
            <a:avLst/>
            <a:gdLst>
              <a:gd name="connsiteX0" fmla="*/ 0 w 6096000"/>
              <a:gd name="connsiteY0" fmla="*/ 3067050 h 3067050"/>
              <a:gd name="connsiteX1" fmla="*/ 3190875 w 6096000"/>
              <a:gd name="connsiteY1" fmla="*/ 2038350 h 3067050"/>
              <a:gd name="connsiteX2" fmla="*/ 6096000 w 6096000"/>
              <a:gd name="connsiteY2" fmla="*/ 0 h 306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96000" h="3067050">
                <a:moveTo>
                  <a:pt x="0" y="3067050"/>
                </a:moveTo>
                <a:cubicBezTo>
                  <a:pt x="1087437" y="2808287"/>
                  <a:pt x="2174875" y="2549525"/>
                  <a:pt x="3190875" y="2038350"/>
                </a:cubicBezTo>
                <a:cubicBezTo>
                  <a:pt x="4206875" y="1527175"/>
                  <a:pt x="5151437" y="763587"/>
                  <a:pt x="6096000" y="0"/>
                </a:cubicBezTo>
              </a:path>
            </a:pathLst>
          </a:cu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1828800" y="1152525"/>
            <a:ext cx="6096000" cy="3067050"/>
          </a:xfrm>
          <a:custGeom>
            <a:avLst/>
            <a:gdLst>
              <a:gd name="connsiteX0" fmla="*/ 0 w 6096000"/>
              <a:gd name="connsiteY0" fmla="*/ 3067050 h 3067050"/>
              <a:gd name="connsiteX1" fmla="*/ 3190875 w 6096000"/>
              <a:gd name="connsiteY1" fmla="*/ 2038350 h 3067050"/>
              <a:gd name="connsiteX2" fmla="*/ 6096000 w 6096000"/>
              <a:gd name="connsiteY2" fmla="*/ 0 h 306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96000" h="3067050">
                <a:moveTo>
                  <a:pt x="0" y="3067050"/>
                </a:moveTo>
                <a:cubicBezTo>
                  <a:pt x="1087437" y="2808287"/>
                  <a:pt x="2174875" y="2549525"/>
                  <a:pt x="3190875" y="2038350"/>
                </a:cubicBezTo>
                <a:cubicBezTo>
                  <a:pt x="4206875" y="1527175"/>
                  <a:pt x="5151437" y="763587"/>
                  <a:pt x="6096000" y="0"/>
                </a:cubicBezTo>
              </a:path>
            </a:pathLst>
          </a:cu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1828800" y="1200150"/>
            <a:ext cx="6096000" cy="3067050"/>
          </a:xfrm>
          <a:custGeom>
            <a:avLst/>
            <a:gdLst>
              <a:gd name="connsiteX0" fmla="*/ 0 w 6096000"/>
              <a:gd name="connsiteY0" fmla="*/ 3067050 h 3067050"/>
              <a:gd name="connsiteX1" fmla="*/ 3190875 w 6096000"/>
              <a:gd name="connsiteY1" fmla="*/ 2038350 h 3067050"/>
              <a:gd name="connsiteX2" fmla="*/ 6096000 w 6096000"/>
              <a:gd name="connsiteY2" fmla="*/ 0 h 306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96000" h="3067050">
                <a:moveTo>
                  <a:pt x="0" y="3067050"/>
                </a:moveTo>
                <a:cubicBezTo>
                  <a:pt x="1087437" y="2808287"/>
                  <a:pt x="2174875" y="2549525"/>
                  <a:pt x="3190875" y="2038350"/>
                </a:cubicBezTo>
                <a:cubicBezTo>
                  <a:pt x="4206875" y="1527175"/>
                  <a:pt x="5151437" y="763587"/>
                  <a:pt x="6096000" y="0"/>
                </a:cubicBezTo>
              </a:path>
            </a:pathLst>
          </a:cu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1828800" y="1247775"/>
            <a:ext cx="6096000" cy="3067050"/>
          </a:xfrm>
          <a:custGeom>
            <a:avLst/>
            <a:gdLst>
              <a:gd name="connsiteX0" fmla="*/ 0 w 6096000"/>
              <a:gd name="connsiteY0" fmla="*/ 3067050 h 3067050"/>
              <a:gd name="connsiteX1" fmla="*/ 3190875 w 6096000"/>
              <a:gd name="connsiteY1" fmla="*/ 2038350 h 3067050"/>
              <a:gd name="connsiteX2" fmla="*/ 6096000 w 6096000"/>
              <a:gd name="connsiteY2" fmla="*/ 0 h 306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96000" h="3067050">
                <a:moveTo>
                  <a:pt x="0" y="3067050"/>
                </a:moveTo>
                <a:cubicBezTo>
                  <a:pt x="1087437" y="2808287"/>
                  <a:pt x="2174875" y="2549525"/>
                  <a:pt x="3190875" y="2038350"/>
                </a:cubicBezTo>
                <a:cubicBezTo>
                  <a:pt x="4206875" y="1527175"/>
                  <a:pt x="5151437" y="763587"/>
                  <a:pt x="6096000" y="0"/>
                </a:cubicBezTo>
              </a:path>
            </a:pathLst>
          </a:cu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1828800" y="1295400"/>
            <a:ext cx="6096000" cy="3067050"/>
          </a:xfrm>
          <a:custGeom>
            <a:avLst/>
            <a:gdLst>
              <a:gd name="connsiteX0" fmla="*/ 0 w 6096000"/>
              <a:gd name="connsiteY0" fmla="*/ 3067050 h 3067050"/>
              <a:gd name="connsiteX1" fmla="*/ 3190875 w 6096000"/>
              <a:gd name="connsiteY1" fmla="*/ 2038350 h 3067050"/>
              <a:gd name="connsiteX2" fmla="*/ 6096000 w 6096000"/>
              <a:gd name="connsiteY2" fmla="*/ 0 h 306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96000" h="3067050">
                <a:moveTo>
                  <a:pt x="0" y="3067050"/>
                </a:moveTo>
                <a:cubicBezTo>
                  <a:pt x="1087437" y="2808287"/>
                  <a:pt x="2174875" y="2549525"/>
                  <a:pt x="3190875" y="2038350"/>
                </a:cubicBezTo>
                <a:cubicBezTo>
                  <a:pt x="4206875" y="1527175"/>
                  <a:pt x="5151437" y="763587"/>
                  <a:pt x="6096000" y="0"/>
                </a:cubicBezTo>
              </a:path>
            </a:pathLst>
          </a:cu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1828800" y="1343025"/>
            <a:ext cx="6096000" cy="3067050"/>
          </a:xfrm>
          <a:custGeom>
            <a:avLst/>
            <a:gdLst>
              <a:gd name="connsiteX0" fmla="*/ 0 w 6096000"/>
              <a:gd name="connsiteY0" fmla="*/ 3067050 h 3067050"/>
              <a:gd name="connsiteX1" fmla="*/ 3190875 w 6096000"/>
              <a:gd name="connsiteY1" fmla="*/ 2038350 h 3067050"/>
              <a:gd name="connsiteX2" fmla="*/ 6096000 w 6096000"/>
              <a:gd name="connsiteY2" fmla="*/ 0 h 306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96000" h="3067050">
                <a:moveTo>
                  <a:pt x="0" y="3067050"/>
                </a:moveTo>
                <a:cubicBezTo>
                  <a:pt x="1087437" y="2808287"/>
                  <a:pt x="2174875" y="2549525"/>
                  <a:pt x="3190875" y="2038350"/>
                </a:cubicBezTo>
                <a:cubicBezTo>
                  <a:pt x="4206875" y="1527175"/>
                  <a:pt x="5151437" y="763587"/>
                  <a:pt x="6096000" y="0"/>
                </a:cubicBezTo>
              </a:path>
            </a:pathLst>
          </a:cu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1828800" y="1390650"/>
            <a:ext cx="6096000" cy="3067050"/>
          </a:xfrm>
          <a:custGeom>
            <a:avLst/>
            <a:gdLst>
              <a:gd name="connsiteX0" fmla="*/ 0 w 6096000"/>
              <a:gd name="connsiteY0" fmla="*/ 3067050 h 3067050"/>
              <a:gd name="connsiteX1" fmla="*/ 3190875 w 6096000"/>
              <a:gd name="connsiteY1" fmla="*/ 2038350 h 3067050"/>
              <a:gd name="connsiteX2" fmla="*/ 6096000 w 6096000"/>
              <a:gd name="connsiteY2" fmla="*/ 0 h 306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96000" h="3067050">
                <a:moveTo>
                  <a:pt x="0" y="3067050"/>
                </a:moveTo>
                <a:cubicBezTo>
                  <a:pt x="1087437" y="2808287"/>
                  <a:pt x="2174875" y="2549525"/>
                  <a:pt x="3190875" y="2038350"/>
                </a:cubicBezTo>
                <a:cubicBezTo>
                  <a:pt x="4206875" y="1527175"/>
                  <a:pt x="5151437" y="763587"/>
                  <a:pt x="6096000" y="0"/>
                </a:cubicBezTo>
              </a:path>
            </a:pathLst>
          </a:cu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1828800" y="1438275"/>
            <a:ext cx="6096000" cy="3067050"/>
          </a:xfrm>
          <a:custGeom>
            <a:avLst/>
            <a:gdLst>
              <a:gd name="connsiteX0" fmla="*/ 0 w 6096000"/>
              <a:gd name="connsiteY0" fmla="*/ 3067050 h 3067050"/>
              <a:gd name="connsiteX1" fmla="*/ 3190875 w 6096000"/>
              <a:gd name="connsiteY1" fmla="*/ 2038350 h 3067050"/>
              <a:gd name="connsiteX2" fmla="*/ 6096000 w 6096000"/>
              <a:gd name="connsiteY2" fmla="*/ 0 h 306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96000" h="3067050">
                <a:moveTo>
                  <a:pt x="0" y="3067050"/>
                </a:moveTo>
                <a:cubicBezTo>
                  <a:pt x="1087437" y="2808287"/>
                  <a:pt x="2174875" y="2549525"/>
                  <a:pt x="3190875" y="2038350"/>
                </a:cubicBezTo>
                <a:cubicBezTo>
                  <a:pt x="4206875" y="1527175"/>
                  <a:pt x="5151437" y="763587"/>
                  <a:pt x="6096000" y="0"/>
                </a:cubicBezTo>
              </a:path>
            </a:pathLst>
          </a:cu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1828800" y="1485900"/>
            <a:ext cx="6096000" cy="3067050"/>
          </a:xfrm>
          <a:custGeom>
            <a:avLst/>
            <a:gdLst>
              <a:gd name="connsiteX0" fmla="*/ 0 w 6096000"/>
              <a:gd name="connsiteY0" fmla="*/ 3067050 h 3067050"/>
              <a:gd name="connsiteX1" fmla="*/ 3190875 w 6096000"/>
              <a:gd name="connsiteY1" fmla="*/ 2038350 h 3067050"/>
              <a:gd name="connsiteX2" fmla="*/ 6096000 w 6096000"/>
              <a:gd name="connsiteY2" fmla="*/ 0 h 306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96000" h="3067050">
                <a:moveTo>
                  <a:pt x="0" y="3067050"/>
                </a:moveTo>
                <a:cubicBezTo>
                  <a:pt x="1087437" y="2808287"/>
                  <a:pt x="2174875" y="2549525"/>
                  <a:pt x="3190875" y="2038350"/>
                </a:cubicBezTo>
                <a:cubicBezTo>
                  <a:pt x="4206875" y="1527175"/>
                  <a:pt x="5151437" y="763587"/>
                  <a:pt x="6096000" y="0"/>
                </a:cubicBezTo>
              </a:path>
            </a:pathLst>
          </a:cu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1828800" y="1533525"/>
            <a:ext cx="6096000" cy="3067050"/>
          </a:xfrm>
          <a:custGeom>
            <a:avLst/>
            <a:gdLst>
              <a:gd name="connsiteX0" fmla="*/ 0 w 6096000"/>
              <a:gd name="connsiteY0" fmla="*/ 3067050 h 3067050"/>
              <a:gd name="connsiteX1" fmla="*/ 3190875 w 6096000"/>
              <a:gd name="connsiteY1" fmla="*/ 2038350 h 3067050"/>
              <a:gd name="connsiteX2" fmla="*/ 6096000 w 6096000"/>
              <a:gd name="connsiteY2" fmla="*/ 0 h 306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96000" h="3067050">
                <a:moveTo>
                  <a:pt x="0" y="3067050"/>
                </a:moveTo>
                <a:cubicBezTo>
                  <a:pt x="1087437" y="2808287"/>
                  <a:pt x="2174875" y="2549525"/>
                  <a:pt x="3190875" y="2038350"/>
                </a:cubicBezTo>
                <a:cubicBezTo>
                  <a:pt x="4206875" y="1527175"/>
                  <a:pt x="5151437" y="763587"/>
                  <a:pt x="6096000" y="0"/>
                </a:cubicBezTo>
              </a:path>
            </a:pathLst>
          </a:cu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1828800" y="1581150"/>
            <a:ext cx="6096000" cy="3067050"/>
          </a:xfrm>
          <a:custGeom>
            <a:avLst/>
            <a:gdLst>
              <a:gd name="connsiteX0" fmla="*/ 0 w 6096000"/>
              <a:gd name="connsiteY0" fmla="*/ 3067050 h 3067050"/>
              <a:gd name="connsiteX1" fmla="*/ 3190875 w 6096000"/>
              <a:gd name="connsiteY1" fmla="*/ 2038350 h 3067050"/>
              <a:gd name="connsiteX2" fmla="*/ 6096000 w 6096000"/>
              <a:gd name="connsiteY2" fmla="*/ 0 h 306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96000" h="3067050">
                <a:moveTo>
                  <a:pt x="0" y="3067050"/>
                </a:moveTo>
                <a:cubicBezTo>
                  <a:pt x="1087437" y="2808287"/>
                  <a:pt x="2174875" y="2549525"/>
                  <a:pt x="3190875" y="2038350"/>
                </a:cubicBezTo>
                <a:cubicBezTo>
                  <a:pt x="4206875" y="1527175"/>
                  <a:pt x="5151437" y="763587"/>
                  <a:pt x="6096000" y="0"/>
                </a:cubicBezTo>
              </a:path>
            </a:pathLst>
          </a:cu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1828800" y="1628775"/>
            <a:ext cx="6096000" cy="3067050"/>
          </a:xfrm>
          <a:custGeom>
            <a:avLst/>
            <a:gdLst>
              <a:gd name="connsiteX0" fmla="*/ 0 w 6096000"/>
              <a:gd name="connsiteY0" fmla="*/ 3067050 h 3067050"/>
              <a:gd name="connsiteX1" fmla="*/ 3190875 w 6096000"/>
              <a:gd name="connsiteY1" fmla="*/ 2038350 h 3067050"/>
              <a:gd name="connsiteX2" fmla="*/ 6096000 w 6096000"/>
              <a:gd name="connsiteY2" fmla="*/ 0 h 306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96000" h="3067050">
                <a:moveTo>
                  <a:pt x="0" y="3067050"/>
                </a:moveTo>
                <a:cubicBezTo>
                  <a:pt x="1087437" y="2808287"/>
                  <a:pt x="2174875" y="2549525"/>
                  <a:pt x="3190875" y="2038350"/>
                </a:cubicBezTo>
                <a:cubicBezTo>
                  <a:pt x="4206875" y="1527175"/>
                  <a:pt x="5151437" y="763587"/>
                  <a:pt x="6096000" y="0"/>
                </a:cubicBezTo>
              </a:path>
            </a:pathLst>
          </a:cu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1828800" y="1676400"/>
            <a:ext cx="6096000" cy="3067050"/>
          </a:xfrm>
          <a:custGeom>
            <a:avLst/>
            <a:gdLst>
              <a:gd name="connsiteX0" fmla="*/ 0 w 6096000"/>
              <a:gd name="connsiteY0" fmla="*/ 3067050 h 3067050"/>
              <a:gd name="connsiteX1" fmla="*/ 3190875 w 6096000"/>
              <a:gd name="connsiteY1" fmla="*/ 2038350 h 3067050"/>
              <a:gd name="connsiteX2" fmla="*/ 6096000 w 6096000"/>
              <a:gd name="connsiteY2" fmla="*/ 0 h 306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96000" h="3067050">
                <a:moveTo>
                  <a:pt x="0" y="3067050"/>
                </a:moveTo>
                <a:cubicBezTo>
                  <a:pt x="1087437" y="2808287"/>
                  <a:pt x="2174875" y="2549525"/>
                  <a:pt x="3190875" y="2038350"/>
                </a:cubicBezTo>
                <a:cubicBezTo>
                  <a:pt x="4206875" y="1527175"/>
                  <a:pt x="5151437" y="763587"/>
                  <a:pt x="6096000" y="0"/>
                </a:cubicBezTo>
              </a:path>
            </a:pathLst>
          </a:cu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1828800" y="1724025"/>
            <a:ext cx="6096000" cy="3067050"/>
          </a:xfrm>
          <a:custGeom>
            <a:avLst/>
            <a:gdLst>
              <a:gd name="connsiteX0" fmla="*/ 0 w 6096000"/>
              <a:gd name="connsiteY0" fmla="*/ 3067050 h 3067050"/>
              <a:gd name="connsiteX1" fmla="*/ 3190875 w 6096000"/>
              <a:gd name="connsiteY1" fmla="*/ 2038350 h 3067050"/>
              <a:gd name="connsiteX2" fmla="*/ 6096000 w 6096000"/>
              <a:gd name="connsiteY2" fmla="*/ 0 h 306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96000" h="3067050">
                <a:moveTo>
                  <a:pt x="0" y="3067050"/>
                </a:moveTo>
                <a:cubicBezTo>
                  <a:pt x="1087437" y="2808287"/>
                  <a:pt x="2174875" y="2549525"/>
                  <a:pt x="3190875" y="2038350"/>
                </a:cubicBezTo>
                <a:cubicBezTo>
                  <a:pt x="4206875" y="1527175"/>
                  <a:pt x="5151437" y="763587"/>
                  <a:pt x="6096000" y="0"/>
                </a:cubicBezTo>
              </a:path>
            </a:pathLst>
          </a:cu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1828800" y="1771650"/>
            <a:ext cx="6096000" cy="3067050"/>
          </a:xfrm>
          <a:custGeom>
            <a:avLst/>
            <a:gdLst>
              <a:gd name="connsiteX0" fmla="*/ 0 w 6096000"/>
              <a:gd name="connsiteY0" fmla="*/ 3067050 h 3067050"/>
              <a:gd name="connsiteX1" fmla="*/ 3190875 w 6096000"/>
              <a:gd name="connsiteY1" fmla="*/ 2038350 h 3067050"/>
              <a:gd name="connsiteX2" fmla="*/ 6096000 w 6096000"/>
              <a:gd name="connsiteY2" fmla="*/ 0 h 306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96000" h="3067050">
                <a:moveTo>
                  <a:pt x="0" y="3067050"/>
                </a:moveTo>
                <a:cubicBezTo>
                  <a:pt x="1087437" y="2808287"/>
                  <a:pt x="2174875" y="2549525"/>
                  <a:pt x="3190875" y="2038350"/>
                </a:cubicBezTo>
                <a:cubicBezTo>
                  <a:pt x="4206875" y="1527175"/>
                  <a:pt x="5151437" y="763587"/>
                  <a:pt x="6096000" y="0"/>
                </a:cubicBezTo>
              </a:path>
            </a:pathLst>
          </a:cu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1828800" y="1819275"/>
            <a:ext cx="6096000" cy="3067050"/>
          </a:xfrm>
          <a:custGeom>
            <a:avLst/>
            <a:gdLst>
              <a:gd name="connsiteX0" fmla="*/ 0 w 6096000"/>
              <a:gd name="connsiteY0" fmla="*/ 3067050 h 3067050"/>
              <a:gd name="connsiteX1" fmla="*/ 3190875 w 6096000"/>
              <a:gd name="connsiteY1" fmla="*/ 2038350 h 3067050"/>
              <a:gd name="connsiteX2" fmla="*/ 6096000 w 6096000"/>
              <a:gd name="connsiteY2" fmla="*/ 0 h 306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96000" h="3067050">
                <a:moveTo>
                  <a:pt x="0" y="3067050"/>
                </a:moveTo>
                <a:cubicBezTo>
                  <a:pt x="1087437" y="2808287"/>
                  <a:pt x="2174875" y="2549525"/>
                  <a:pt x="3190875" y="2038350"/>
                </a:cubicBezTo>
                <a:cubicBezTo>
                  <a:pt x="4206875" y="1527175"/>
                  <a:pt x="5151437" y="763587"/>
                  <a:pt x="6096000" y="0"/>
                </a:cubicBezTo>
              </a:path>
            </a:pathLst>
          </a:cu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1828800" y="1866900"/>
            <a:ext cx="6096000" cy="3067050"/>
          </a:xfrm>
          <a:custGeom>
            <a:avLst/>
            <a:gdLst>
              <a:gd name="connsiteX0" fmla="*/ 0 w 6096000"/>
              <a:gd name="connsiteY0" fmla="*/ 3067050 h 3067050"/>
              <a:gd name="connsiteX1" fmla="*/ 3190875 w 6096000"/>
              <a:gd name="connsiteY1" fmla="*/ 2038350 h 3067050"/>
              <a:gd name="connsiteX2" fmla="*/ 6096000 w 6096000"/>
              <a:gd name="connsiteY2" fmla="*/ 0 h 306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96000" h="3067050">
                <a:moveTo>
                  <a:pt x="0" y="3067050"/>
                </a:moveTo>
                <a:cubicBezTo>
                  <a:pt x="1087437" y="2808287"/>
                  <a:pt x="2174875" y="2549525"/>
                  <a:pt x="3190875" y="2038350"/>
                </a:cubicBezTo>
                <a:cubicBezTo>
                  <a:pt x="4206875" y="1527175"/>
                  <a:pt x="5151437" y="763587"/>
                  <a:pt x="6096000" y="0"/>
                </a:cubicBezTo>
              </a:path>
            </a:pathLst>
          </a:cu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1828800" y="1914525"/>
            <a:ext cx="6096000" cy="3067050"/>
          </a:xfrm>
          <a:custGeom>
            <a:avLst/>
            <a:gdLst>
              <a:gd name="connsiteX0" fmla="*/ 0 w 6096000"/>
              <a:gd name="connsiteY0" fmla="*/ 3067050 h 3067050"/>
              <a:gd name="connsiteX1" fmla="*/ 3190875 w 6096000"/>
              <a:gd name="connsiteY1" fmla="*/ 2038350 h 3067050"/>
              <a:gd name="connsiteX2" fmla="*/ 6096000 w 6096000"/>
              <a:gd name="connsiteY2" fmla="*/ 0 h 306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96000" h="3067050">
                <a:moveTo>
                  <a:pt x="0" y="3067050"/>
                </a:moveTo>
                <a:cubicBezTo>
                  <a:pt x="1087437" y="2808287"/>
                  <a:pt x="2174875" y="2549525"/>
                  <a:pt x="3190875" y="2038350"/>
                </a:cubicBezTo>
                <a:cubicBezTo>
                  <a:pt x="4206875" y="1527175"/>
                  <a:pt x="5151437" y="763587"/>
                  <a:pt x="6096000" y="0"/>
                </a:cubicBezTo>
              </a:path>
            </a:pathLst>
          </a:cu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1828800" y="1962150"/>
            <a:ext cx="6096000" cy="3067050"/>
          </a:xfrm>
          <a:custGeom>
            <a:avLst/>
            <a:gdLst>
              <a:gd name="connsiteX0" fmla="*/ 0 w 6096000"/>
              <a:gd name="connsiteY0" fmla="*/ 3067050 h 3067050"/>
              <a:gd name="connsiteX1" fmla="*/ 3190875 w 6096000"/>
              <a:gd name="connsiteY1" fmla="*/ 2038350 h 3067050"/>
              <a:gd name="connsiteX2" fmla="*/ 6096000 w 6096000"/>
              <a:gd name="connsiteY2" fmla="*/ 0 h 306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96000" h="3067050">
                <a:moveTo>
                  <a:pt x="0" y="3067050"/>
                </a:moveTo>
                <a:cubicBezTo>
                  <a:pt x="1087437" y="2808287"/>
                  <a:pt x="2174875" y="2549525"/>
                  <a:pt x="3190875" y="2038350"/>
                </a:cubicBezTo>
                <a:cubicBezTo>
                  <a:pt x="4206875" y="1527175"/>
                  <a:pt x="5151437" y="763587"/>
                  <a:pt x="6096000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1828800" y="2009775"/>
            <a:ext cx="6096000" cy="3067050"/>
          </a:xfrm>
          <a:custGeom>
            <a:avLst/>
            <a:gdLst>
              <a:gd name="connsiteX0" fmla="*/ 0 w 6096000"/>
              <a:gd name="connsiteY0" fmla="*/ 3067050 h 3067050"/>
              <a:gd name="connsiteX1" fmla="*/ 3190875 w 6096000"/>
              <a:gd name="connsiteY1" fmla="*/ 2038350 h 3067050"/>
              <a:gd name="connsiteX2" fmla="*/ 6096000 w 6096000"/>
              <a:gd name="connsiteY2" fmla="*/ 0 h 306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96000" h="3067050">
                <a:moveTo>
                  <a:pt x="0" y="3067050"/>
                </a:moveTo>
                <a:cubicBezTo>
                  <a:pt x="1087437" y="2808287"/>
                  <a:pt x="2174875" y="2549525"/>
                  <a:pt x="3190875" y="2038350"/>
                </a:cubicBezTo>
                <a:cubicBezTo>
                  <a:pt x="4206875" y="1527175"/>
                  <a:pt x="5151437" y="763587"/>
                  <a:pt x="6096000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1828800" y="5638800"/>
            <a:ext cx="6096000" cy="0"/>
          </a:xfrm>
          <a:prstGeom prst="line">
            <a:avLst/>
          </a:prstGeom>
          <a:ln w="381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Freeform 98"/>
          <p:cNvSpPr/>
          <p:nvPr/>
        </p:nvSpPr>
        <p:spPr>
          <a:xfrm>
            <a:off x="1828800" y="2057400"/>
            <a:ext cx="6096000" cy="3067050"/>
          </a:xfrm>
          <a:custGeom>
            <a:avLst/>
            <a:gdLst>
              <a:gd name="connsiteX0" fmla="*/ 0 w 6096000"/>
              <a:gd name="connsiteY0" fmla="*/ 3067050 h 3067050"/>
              <a:gd name="connsiteX1" fmla="*/ 3190875 w 6096000"/>
              <a:gd name="connsiteY1" fmla="*/ 2038350 h 3067050"/>
              <a:gd name="connsiteX2" fmla="*/ 6096000 w 6096000"/>
              <a:gd name="connsiteY2" fmla="*/ 0 h 306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96000" h="3067050">
                <a:moveTo>
                  <a:pt x="0" y="3067050"/>
                </a:moveTo>
                <a:cubicBezTo>
                  <a:pt x="1087437" y="2808287"/>
                  <a:pt x="2174875" y="2549525"/>
                  <a:pt x="3190875" y="2038350"/>
                </a:cubicBezTo>
                <a:cubicBezTo>
                  <a:pt x="4206875" y="1527175"/>
                  <a:pt x="5151437" y="763587"/>
                  <a:pt x="6096000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Freeform 99"/>
          <p:cNvSpPr/>
          <p:nvPr/>
        </p:nvSpPr>
        <p:spPr>
          <a:xfrm>
            <a:off x="1828800" y="2105025"/>
            <a:ext cx="6096000" cy="3067050"/>
          </a:xfrm>
          <a:custGeom>
            <a:avLst/>
            <a:gdLst>
              <a:gd name="connsiteX0" fmla="*/ 0 w 6096000"/>
              <a:gd name="connsiteY0" fmla="*/ 3067050 h 3067050"/>
              <a:gd name="connsiteX1" fmla="*/ 3190875 w 6096000"/>
              <a:gd name="connsiteY1" fmla="*/ 2038350 h 3067050"/>
              <a:gd name="connsiteX2" fmla="*/ 6096000 w 6096000"/>
              <a:gd name="connsiteY2" fmla="*/ 0 h 306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96000" h="3067050">
                <a:moveTo>
                  <a:pt x="0" y="3067050"/>
                </a:moveTo>
                <a:cubicBezTo>
                  <a:pt x="1087437" y="2808287"/>
                  <a:pt x="2174875" y="2549525"/>
                  <a:pt x="3190875" y="2038350"/>
                </a:cubicBezTo>
                <a:cubicBezTo>
                  <a:pt x="4206875" y="1527175"/>
                  <a:pt x="5151437" y="763587"/>
                  <a:pt x="6096000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Freeform 100"/>
          <p:cNvSpPr/>
          <p:nvPr/>
        </p:nvSpPr>
        <p:spPr>
          <a:xfrm>
            <a:off x="1828800" y="2152650"/>
            <a:ext cx="6096000" cy="3067050"/>
          </a:xfrm>
          <a:custGeom>
            <a:avLst/>
            <a:gdLst>
              <a:gd name="connsiteX0" fmla="*/ 0 w 6096000"/>
              <a:gd name="connsiteY0" fmla="*/ 3067050 h 3067050"/>
              <a:gd name="connsiteX1" fmla="*/ 3190875 w 6096000"/>
              <a:gd name="connsiteY1" fmla="*/ 2038350 h 3067050"/>
              <a:gd name="connsiteX2" fmla="*/ 6096000 w 6096000"/>
              <a:gd name="connsiteY2" fmla="*/ 0 h 306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96000" h="3067050">
                <a:moveTo>
                  <a:pt x="0" y="3067050"/>
                </a:moveTo>
                <a:cubicBezTo>
                  <a:pt x="1087437" y="2808287"/>
                  <a:pt x="2174875" y="2549525"/>
                  <a:pt x="3190875" y="2038350"/>
                </a:cubicBezTo>
                <a:cubicBezTo>
                  <a:pt x="4206875" y="1527175"/>
                  <a:pt x="5151437" y="763587"/>
                  <a:pt x="6096000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Freeform 101"/>
          <p:cNvSpPr/>
          <p:nvPr/>
        </p:nvSpPr>
        <p:spPr>
          <a:xfrm>
            <a:off x="1828800" y="2200275"/>
            <a:ext cx="6096000" cy="3067050"/>
          </a:xfrm>
          <a:custGeom>
            <a:avLst/>
            <a:gdLst>
              <a:gd name="connsiteX0" fmla="*/ 0 w 6096000"/>
              <a:gd name="connsiteY0" fmla="*/ 3067050 h 3067050"/>
              <a:gd name="connsiteX1" fmla="*/ 3190875 w 6096000"/>
              <a:gd name="connsiteY1" fmla="*/ 2038350 h 3067050"/>
              <a:gd name="connsiteX2" fmla="*/ 6096000 w 6096000"/>
              <a:gd name="connsiteY2" fmla="*/ 0 h 306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96000" h="3067050">
                <a:moveTo>
                  <a:pt x="0" y="3067050"/>
                </a:moveTo>
                <a:cubicBezTo>
                  <a:pt x="1087437" y="2808287"/>
                  <a:pt x="2174875" y="2549525"/>
                  <a:pt x="3190875" y="2038350"/>
                </a:cubicBezTo>
                <a:cubicBezTo>
                  <a:pt x="4206875" y="1527175"/>
                  <a:pt x="5151437" y="763587"/>
                  <a:pt x="6096000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Freeform 102"/>
          <p:cNvSpPr/>
          <p:nvPr/>
        </p:nvSpPr>
        <p:spPr>
          <a:xfrm>
            <a:off x="1828800" y="2247900"/>
            <a:ext cx="6096000" cy="3067050"/>
          </a:xfrm>
          <a:custGeom>
            <a:avLst/>
            <a:gdLst>
              <a:gd name="connsiteX0" fmla="*/ 0 w 6096000"/>
              <a:gd name="connsiteY0" fmla="*/ 3067050 h 3067050"/>
              <a:gd name="connsiteX1" fmla="*/ 3190875 w 6096000"/>
              <a:gd name="connsiteY1" fmla="*/ 2038350 h 3067050"/>
              <a:gd name="connsiteX2" fmla="*/ 6096000 w 6096000"/>
              <a:gd name="connsiteY2" fmla="*/ 0 h 306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96000" h="3067050">
                <a:moveTo>
                  <a:pt x="0" y="3067050"/>
                </a:moveTo>
                <a:cubicBezTo>
                  <a:pt x="1087437" y="2808287"/>
                  <a:pt x="2174875" y="2549525"/>
                  <a:pt x="3190875" y="2038350"/>
                </a:cubicBezTo>
                <a:cubicBezTo>
                  <a:pt x="4206875" y="1527175"/>
                  <a:pt x="5151437" y="763587"/>
                  <a:pt x="6096000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Freeform 103"/>
          <p:cNvSpPr/>
          <p:nvPr/>
        </p:nvSpPr>
        <p:spPr>
          <a:xfrm>
            <a:off x="1828800" y="2295525"/>
            <a:ext cx="6096000" cy="3067050"/>
          </a:xfrm>
          <a:custGeom>
            <a:avLst/>
            <a:gdLst>
              <a:gd name="connsiteX0" fmla="*/ 0 w 6096000"/>
              <a:gd name="connsiteY0" fmla="*/ 3067050 h 3067050"/>
              <a:gd name="connsiteX1" fmla="*/ 3190875 w 6096000"/>
              <a:gd name="connsiteY1" fmla="*/ 2038350 h 3067050"/>
              <a:gd name="connsiteX2" fmla="*/ 6096000 w 6096000"/>
              <a:gd name="connsiteY2" fmla="*/ 0 h 306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96000" h="3067050">
                <a:moveTo>
                  <a:pt x="0" y="3067050"/>
                </a:moveTo>
                <a:cubicBezTo>
                  <a:pt x="1087437" y="2808287"/>
                  <a:pt x="2174875" y="2549525"/>
                  <a:pt x="3190875" y="2038350"/>
                </a:cubicBezTo>
                <a:cubicBezTo>
                  <a:pt x="4206875" y="1527175"/>
                  <a:pt x="5151437" y="763587"/>
                  <a:pt x="6096000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Freeform 104"/>
          <p:cNvSpPr/>
          <p:nvPr/>
        </p:nvSpPr>
        <p:spPr>
          <a:xfrm>
            <a:off x="1828800" y="1065124"/>
            <a:ext cx="6034035" cy="3017925"/>
          </a:xfrm>
          <a:custGeom>
            <a:avLst/>
            <a:gdLst>
              <a:gd name="connsiteX0" fmla="*/ 0 w 6096000"/>
              <a:gd name="connsiteY0" fmla="*/ 3067050 h 3067050"/>
              <a:gd name="connsiteX1" fmla="*/ 3190875 w 6096000"/>
              <a:gd name="connsiteY1" fmla="*/ 2038350 h 3067050"/>
              <a:gd name="connsiteX2" fmla="*/ 6096000 w 6096000"/>
              <a:gd name="connsiteY2" fmla="*/ 0 h 306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96000" h="3067050">
                <a:moveTo>
                  <a:pt x="0" y="3067050"/>
                </a:moveTo>
                <a:cubicBezTo>
                  <a:pt x="1087437" y="2808287"/>
                  <a:pt x="2174875" y="2549525"/>
                  <a:pt x="3190875" y="2038350"/>
                </a:cubicBezTo>
                <a:cubicBezTo>
                  <a:pt x="4206875" y="1527175"/>
                  <a:pt x="5151437" y="763587"/>
                  <a:pt x="6096000" y="0"/>
                </a:cubicBezTo>
              </a:path>
            </a:pathLst>
          </a:cu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Freeform 105"/>
          <p:cNvSpPr/>
          <p:nvPr/>
        </p:nvSpPr>
        <p:spPr>
          <a:xfrm>
            <a:off x="1828800" y="1065125"/>
            <a:ext cx="5983793" cy="2976650"/>
          </a:xfrm>
          <a:custGeom>
            <a:avLst/>
            <a:gdLst>
              <a:gd name="connsiteX0" fmla="*/ 0 w 6096000"/>
              <a:gd name="connsiteY0" fmla="*/ 3067050 h 3067050"/>
              <a:gd name="connsiteX1" fmla="*/ 3190875 w 6096000"/>
              <a:gd name="connsiteY1" fmla="*/ 2038350 h 3067050"/>
              <a:gd name="connsiteX2" fmla="*/ 6096000 w 6096000"/>
              <a:gd name="connsiteY2" fmla="*/ 0 h 306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96000" h="3067050">
                <a:moveTo>
                  <a:pt x="0" y="3067050"/>
                </a:moveTo>
                <a:cubicBezTo>
                  <a:pt x="1087437" y="2808287"/>
                  <a:pt x="2174875" y="2549525"/>
                  <a:pt x="3190875" y="2038350"/>
                </a:cubicBezTo>
                <a:cubicBezTo>
                  <a:pt x="4206875" y="1527175"/>
                  <a:pt x="5151437" y="763587"/>
                  <a:pt x="6096000" y="0"/>
                </a:cubicBezTo>
              </a:path>
            </a:pathLst>
          </a:cu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Freeform 106"/>
          <p:cNvSpPr/>
          <p:nvPr/>
        </p:nvSpPr>
        <p:spPr>
          <a:xfrm>
            <a:off x="1828800" y="1065124"/>
            <a:ext cx="5933552" cy="2935375"/>
          </a:xfrm>
          <a:custGeom>
            <a:avLst/>
            <a:gdLst>
              <a:gd name="connsiteX0" fmla="*/ 0 w 6096000"/>
              <a:gd name="connsiteY0" fmla="*/ 3067050 h 3067050"/>
              <a:gd name="connsiteX1" fmla="*/ 3190875 w 6096000"/>
              <a:gd name="connsiteY1" fmla="*/ 2038350 h 3067050"/>
              <a:gd name="connsiteX2" fmla="*/ 6096000 w 6096000"/>
              <a:gd name="connsiteY2" fmla="*/ 0 h 306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96000" h="3067050">
                <a:moveTo>
                  <a:pt x="0" y="3067050"/>
                </a:moveTo>
                <a:cubicBezTo>
                  <a:pt x="1087437" y="2808287"/>
                  <a:pt x="2174875" y="2549525"/>
                  <a:pt x="3190875" y="2038350"/>
                </a:cubicBezTo>
                <a:cubicBezTo>
                  <a:pt x="4206875" y="1527175"/>
                  <a:pt x="5151437" y="763587"/>
                  <a:pt x="6096000" y="0"/>
                </a:cubicBezTo>
              </a:path>
            </a:pathLst>
          </a:cu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Freeform 107"/>
          <p:cNvSpPr/>
          <p:nvPr/>
        </p:nvSpPr>
        <p:spPr>
          <a:xfrm>
            <a:off x="1828800" y="1065125"/>
            <a:ext cx="5878286" cy="2894100"/>
          </a:xfrm>
          <a:custGeom>
            <a:avLst/>
            <a:gdLst>
              <a:gd name="connsiteX0" fmla="*/ 0 w 6096000"/>
              <a:gd name="connsiteY0" fmla="*/ 3067050 h 3067050"/>
              <a:gd name="connsiteX1" fmla="*/ 3190875 w 6096000"/>
              <a:gd name="connsiteY1" fmla="*/ 2038350 h 3067050"/>
              <a:gd name="connsiteX2" fmla="*/ 6096000 w 6096000"/>
              <a:gd name="connsiteY2" fmla="*/ 0 h 306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96000" h="3067050">
                <a:moveTo>
                  <a:pt x="0" y="3067050"/>
                </a:moveTo>
                <a:cubicBezTo>
                  <a:pt x="1087437" y="2808287"/>
                  <a:pt x="2174875" y="2549525"/>
                  <a:pt x="3190875" y="2038350"/>
                </a:cubicBezTo>
                <a:cubicBezTo>
                  <a:pt x="4206875" y="1527175"/>
                  <a:pt x="5151437" y="763587"/>
                  <a:pt x="6096000" y="0"/>
                </a:cubicBezTo>
              </a:path>
            </a:pathLst>
          </a:cu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Freeform 108"/>
          <p:cNvSpPr/>
          <p:nvPr/>
        </p:nvSpPr>
        <p:spPr>
          <a:xfrm>
            <a:off x="1828800" y="1065124"/>
            <a:ext cx="5817996" cy="2852825"/>
          </a:xfrm>
          <a:custGeom>
            <a:avLst/>
            <a:gdLst>
              <a:gd name="connsiteX0" fmla="*/ 0 w 6096000"/>
              <a:gd name="connsiteY0" fmla="*/ 3067050 h 3067050"/>
              <a:gd name="connsiteX1" fmla="*/ 3190875 w 6096000"/>
              <a:gd name="connsiteY1" fmla="*/ 2038350 h 3067050"/>
              <a:gd name="connsiteX2" fmla="*/ 6096000 w 6096000"/>
              <a:gd name="connsiteY2" fmla="*/ 0 h 306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96000" h="3067050">
                <a:moveTo>
                  <a:pt x="0" y="3067050"/>
                </a:moveTo>
                <a:cubicBezTo>
                  <a:pt x="1087437" y="2808287"/>
                  <a:pt x="2174875" y="2549525"/>
                  <a:pt x="3190875" y="2038350"/>
                </a:cubicBezTo>
                <a:cubicBezTo>
                  <a:pt x="4206875" y="1527175"/>
                  <a:pt x="5151437" y="763587"/>
                  <a:pt x="6096000" y="0"/>
                </a:cubicBezTo>
              </a:path>
            </a:pathLst>
          </a:cu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828800" y="1066800"/>
            <a:ext cx="0" cy="4572000"/>
          </a:xfrm>
          <a:prstGeom prst="line">
            <a:avLst/>
          </a:prstGeom>
          <a:ln w="38100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1828800" y="1066800"/>
            <a:ext cx="6096000" cy="0"/>
          </a:xfrm>
          <a:prstGeom prst="line">
            <a:avLst/>
          </a:prstGeom>
          <a:ln w="381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924800" y="1066800"/>
            <a:ext cx="0" cy="4572000"/>
          </a:xfrm>
          <a:prstGeom prst="line">
            <a:avLst/>
          </a:prstGeom>
          <a:ln w="38100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 flipH="1" flipV="1">
            <a:off x="6836018" y="1065123"/>
            <a:ext cx="6281" cy="4573677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828799" y="1684039"/>
            <a:ext cx="5010359" cy="458531"/>
          </a:xfrm>
          <a:prstGeom prst="rect">
            <a:avLst/>
          </a:prstGeom>
          <a:solidFill>
            <a:srgbClr val="66FF99">
              <a:alpha val="50196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1828798" y="2142570"/>
            <a:ext cx="5010360" cy="668217"/>
          </a:xfrm>
          <a:prstGeom prst="rect">
            <a:avLst/>
          </a:prstGeom>
          <a:solidFill>
            <a:srgbClr val="99CCFF">
              <a:alpha val="50196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1832936" y="2810787"/>
            <a:ext cx="5009364" cy="415857"/>
          </a:xfrm>
          <a:prstGeom prst="rect">
            <a:avLst/>
          </a:prstGeom>
          <a:solidFill>
            <a:srgbClr val="FF5050">
              <a:alpha val="50196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416330" y="1675615"/>
            <a:ext cx="425629" cy="1536572"/>
            <a:chOff x="2416330" y="1675615"/>
            <a:chExt cx="425629" cy="153657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2416330" y="1675615"/>
                  <a:ext cx="417358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16330" y="1675615"/>
                  <a:ext cx="417358" cy="430887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/>
                <p:cNvSpPr txBox="1"/>
                <p:nvPr/>
              </p:nvSpPr>
              <p:spPr>
                <a:xfrm>
                  <a:off x="2416330" y="2223234"/>
                  <a:ext cx="425629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55" name="TextBox 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16330" y="2223234"/>
                  <a:ext cx="425629" cy="430887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/>
                <p:cNvSpPr txBox="1"/>
                <p:nvPr/>
              </p:nvSpPr>
              <p:spPr>
                <a:xfrm>
                  <a:off x="2416330" y="2781300"/>
                  <a:ext cx="425629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16330" y="2781300"/>
                  <a:ext cx="425629" cy="43088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156844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9" grpId="0" animBg="1"/>
      <p:bldP spid="5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/>
          <p:cNvCxnSpPr/>
          <p:nvPr/>
        </p:nvCxnSpPr>
        <p:spPr>
          <a:xfrm flipH="1">
            <a:off x="1828800" y="1066800"/>
            <a:ext cx="6096000" cy="0"/>
          </a:xfrm>
          <a:prstGeom prst="line">
            <a:avLst/>
          </a:prstGeom>
          <a:ln w="381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685800"/>
          </a:xfrm>
        </p:spPr>
        <p:txBody>
          <a:bodyPr/>
          <a:lstStyle/>
          <a:p>
            <a:r>
              <a:rPr lang="en-GB" sz="4000" dirty="0" smtClean="0"/>
              <a:t>Dynamic Voltage Frequency Scaling (DVFS)</a:t>
            </a:r>
            <a:endParaRPr lang="en-US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DATE 2016</a:t>
            </a: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Adaptive Clocking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8DBB7-7A62-4124-B426-8AEACD37B99E}" type="slidenum">
              <a:rPr lang="es-ES" smtClean="0"/>
              <a:pPr/>
              <a:t>18</a:t>
            </a:fld>
            <a:endParaRPr lang="es-ES"/>
          </a:p>
        </p:txBody>
      </p:sp>
      <p:sp>
        <p:nvSpPr>
          <p:cNvPr id="14" name="TextBox 13"/>
          <p:cNvSpPr txBox="1"/>
          <p:nvPr/>
        </p:nvSpPr>
        <p:spPr>
          <a:xfrm>
            <a:off x="940415" y="958334"/>
            <a:ext cx="888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Voltage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858000" y="5696506"/>
            <a:ext cx="1165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Frequency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828800" y="1295400"/>
            <a:ext cx="6096000" cy="3686175"/>
            <a:chOff x="1828800" y="1295400"/>
            <a:chExt cx="6096000" cy="3686175"/>
          </a:xfrm>
        </p:grpSpPr>
        <p:sp>
          <p:nvSpPr>
            <p:cNvPr id="25" name="Freeform 24"/>
            <p:cNvSpPr/>
            <p:nvPr/>
          </p:nvSpPr>
          <p:spPr>
            <a:xfrm>
              <a:off x="1828800" y="1295400"/>
              <a:ext cx="6096000" cy="3067050"/>
            </a:xfrm>
            <a:custGeom>
              <a:avLst/>
              <a:gdLst>
                <a:gd name="connsiteX0" fmla="*/ 0 w 6096000"/>
                <a:gd name="connsiteY0" fmla="*/ 3067050 h 3067050"/>
                <a:gd name="connsiteX1" fmla="*/ 3190875 w 6096000"/>
                <a:gd name="connsiteY1" fmla="*/ 2038350 h 3067050"/>
                <a:gd name="connsiteX2" fmla="*/ 6096000 w 6096000"/>
                <a:gd name="connsiteY2" fmla="*/ 0 h 306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96000" h="3067050">
                  <a:moveTo>
                    <a:pt x="0" y="3067050"/>
                  </a:moveTo>
                  <a:cubicBezTo>
                    <a:pt x="1087437" y="2808287"/>
                    <a:pt x="2174875" y="2549525"/>
                    <a:pt x="3190875" y="2038350"/>
                  </a:cubicBezTo>
                  <a:cubicBezTo>
                    <a:pt x="4206875" y="1527175"/>
                    <a:pt x="5151437" y="763587"/>
                    <a:pt x="6096000" y="0"/>
                  </a:cubicBezTo>
                </a:path>
              </a:pathLst>
            </a:cu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1828800" y="1343025"/>
              <a:ext cx="6096000" cy="3067050"/>
            </a:xfrm>
            <a:custGeom>
              <a:avLst/>
              <a:gdLst>
                <a:gd name="connsiteX0" fmla="*/ 0 w 6096000"/>
                <a:gd name="connsiteY0" fmla="*/ 3067050 h 3067050"/>
                <a:gd name="connsiteX1" fmla="*/ 3190875 w 6096000"/>
                <a:gd name="connsiteY1" fmla="*/ 2038350 h 3067050"/>
                <a:gd name="connsiteX2" fmla="*/ 6096000 w 6096000"/>
                <a:gd name="connsiteY2" fmla="*/ 0 h 306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96000" h="3067050">
                  <a:moveTo>
                    <a:pt x="0" y="3067050"/>
                  </a:moveTo>
                  <a:cubicBezTo>
                    <a:pt x="1087437" y="2808287"/>
                    <a:pt x="2174875" y="2549525"/>
                    <a:pt x="3190875" y="2038350"/>
                  </a:cubicBezTo>
                  <a:cubicBezTo>
                    <a:pt x="4206875" y="1527175"/>
                    <a:pt x="5151437" y="763587"/>
                    <a:pt x="6096000" y="0"/>
                  </a:cubicBezTo>
                </a:path>
              </a:pathLst>
            </a:cu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1828800" y="1390650"/>
              <a:ext cx="6096000" cy="3067050"/>
            </a:xfrm>
            <a:custGeom>
              <a:avLst/>
              <a:gdLst>
                <a:gd name="connsiteX0" fmla="*/ 0 w 6096000"/>
                <a:gd name="connsiteY0" fmla="*/ 3067050 h 3067050"/>
                <a:gd name="connsiteX1" fmla="*/ 3190875 w 6096000"/>
                <a:gd name="connsiteY1" fmla="*/ 2038350 h 3067050"/>
                <a:gd name="connsiteX2" fmla="*/ 6096000 w 6096000"/>
                <a:gd name="connsiteY2" fmla="*/ 0 h 306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96000" h="3067050">
                  <a:moveTo>
                    <a:pt x="0" y="3067050"/>
                  </a:moveTo>
                  <a:cubicBezTo>
                    <a:pt x="1087437" y="2808287"/>
                    <a:pt x="2174875" y="2549525"/>
                    <a:pt x="3190875" y="2038350"/>
                  </a:cubicBezTo>
                  <a:cubicBezTo>
                    <a:pt x="4206875" y="1527175"/>
                    <a:pt x="5151437" y="763587"/>
                    <a:pt x="6096000" y="0"/>
                  </a:cubicBezTo>
                </a:path>
              </a:pathLst>
            </a:cu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1828800" y="1438275"/>
              <a:ext cx="6096000" cy="3067050"/>
            </a:xfrm>
            <a:custGeom>
              <a:avLst/>
              <a:gdLst>
                <a:gd name="connsiteX0" fmla="*/ 0 w 6096000"/>
                <a:gd name="connsiteY0" fmla="*/ 3067050 h 3067050"/>
                <a:gd name="connsiteX1" fmla="*/ 3190875 w 6096000"/>
                <a:gd name="connsiteY1" fmla="*/ 2038350 h 3067050"/>
                <a:gd name="connsiteX2" fmla="*/ 6096000 w 6096000"/>
                <a:gd name="connsiteY2" fmla="*/ 0 h 306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96000" h="3067050">
                  <a:moveTo>
                    <a:pt x="0" y="3067050"/>
                  </a:moveTo>
                  <a:cubicBezTo>
                    <a:pt x="1087437" y="2808287"/>
                    <a:pt x="2174875" y="2549525"/>
                    <a:pt x="3190875" y="2038350"/>
                  </a:cubicBezTo>
                  <a:cubicBezTo>
                    <a:pt x="4206875" y="1527175"/>
                    <a:pt x="5151437" y="763587"/>
                    <a:pt x="6096000" y="0"/>
                  </a:cubicBezTo>
                </a:path>
              </a:pathLst>
            </a:cu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1828800" y="1485900"/>
              <a:ext cx="6096000" cy="3067050"/>
            </a:xfrm>
            <a:custGeom>
              <a:avLst/>
              <a:gdLst>
                <a:gd name="connsiteX0" fmla="*/ 0 w 6096000"/>
                <a:gd name="connsiteY0" fmla="*/ 3067050 h 3067050"/>
                <a:gd name="connsiteX1" fmla="*/ 3190875 w 6096000"/>
                <a:gd name="connsiteY1" fmla="*/ 2038350 h 3067050"/>
                <a:gd name="connsiteX2" fmla="*/ 6096000 w 6096000"/>
                <a:gd name="connsiteY2" fmla="*/ 0 h 306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96000" h="3067050">
                  <a:moveTo>
                    <a:pt x="0" y="3067050"/>
                  </a:moveTo>
                  <a:cubicBezTo>
                    <a:pt x="1087437" y="2808287"/>
                    <a:pt x="2174875" y="2549525"/>
                    <a:pt x="3190875" y="2038350"/>
                  </a:cubicBezTo>
                  <a:cubicBezTo>
                    <a:pt x="4206875" y="1527175"/>
                    <a:pt x="5151437" y="763587"/>
                    <a:pt x="6096000" y="0"/>
                  </a:cubicBezTo>
                </a:path>
              </a:pathLst>
            </a:cu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1828800" y="1533525"/>
              <a:ext cx="6096000" cy="3067050"/>
            </a:xfrm>
            <a:custGeom>
              <a:avLst/>
              <a:gdLst>
                <a:gd name="connsiteX0" fmla="*/ 0 w 6096000"/>
                <a:gd name="connsiteY0" fmla="*/ 3067050 h 3067050"/>
                <a:gd name="connsiteX1" fmla="*/ 3190875 w 6096000"/>
                <a:gd name="connsiteY1" fmla="*/ 2038350 h 3067050"/>
                <a:gd name="connsiteX2" fmla="*/ 6096000 w 6096000"/>
                <a:gd name="connsiteY2" fmla="*/ 0 h 306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96000" h="3067050">
                  <a:moveTo>
                    <a:pt x="0" y="3067050"/>
                  </a:moveTo>
                  <a:cubicBezTo>
                    <a:pt x="1087437" y="2808287"/>
                    <a:pt x="2174875" y="2549525"/>
                    <a:pt x="3190875" y="2038350"/>
                  </a:cubicBezTo>
                  <a:cubicBezTo>
                    <a:pt x="4206875" y="1527175"/>
                    <a:pt x="5151437" y="763587"/>
                    <a:pt x="6096000" y="0"/>
                  </a:cubicBezTo>
                </a:path>
              </a:pathLst>
            </a:cu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1828800" y="1581150"/>
              <a:ext cx="6096000" cy="3067050"/>
            </a:xfrm>
            <a:custGeom>
              <a:avLst/>
              <a:gdLst>
                <a:gd name="connsiteX0" fmla="*/ 0 w 6096000"/>
                <a:gd name="connsiteY0" fmla="*/ 3067050 h 3067050"/>
                <a:gd name="connsiteX1" fmla="*/ 3190875 w 6096000"/>
                <a:gd name="connsiteY1" fmla="*/ 2038350 h 3067050"/>
                <a:gd name="connsiteX2" fmla="*/ 6096000 w 6096000"/>
                <a:gd name="connsiteY2" fmla="*/ 0 h 306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96000" h="3067050">
                  <a:moveTo>
                    <a:pt x="0" y="3067050"/>
                  </a:moveTo>
                  <a:cubicBezTo>
                    <a:pt x="1087437" y="2808287"/>
                    <a:pt x="2174875" y="2549525"/>
                    <a:pt x="3190875" y="2038350"/>
                  </a:cubicBezTo>
                  <a:cubicBezTo>
                    <a:pt x="4206875" y="1527175"/>
                    <a:pt x="5151437" y="763587"/>
                    <a:pt x="6096000" y="0"/>
                  </a:cubicBezTo>
                </a:path>
              </a:pathLst>
            </a:custGeom>
            <a:noFill/>
            <a:ln w="285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1828800" y="1628775"/>
              <a:ext cx="6096000" cy="3067050"/>
            </a:xfrm>
            <a:custGeom>
              <a:avLst/>
              <a:gdLst>
                <a:gd name="connsiteX0" fmla="*/ 0 w 6096000"/>
                <a:gd name="connsiteY0" fmla="*/ 3067050 h 3067050"/>
                <a:gd name="connsiteX1" fmla="*/ 3190875 w 6096000"/>
                <a:gd name="connsiteY1" fmla="*/ 2038350 h 3067050"/>
                <a:gd name="connsiteX2" fmla="*/ 6096000 w 6096000"/>
                <a:gd name="connsiteY2" fmla="*/ 0 h 306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96000" h="3067050">
                  <a:moveTo>
                    <a:pt x="0" y="3067050"/>
                  </a:moveTo>
                  <a:cubicBezTo>
                    <a:pt x="1087437" y="2808287"/>
                    <a:pt x="2174875" y="2549525"/>
                    <a:pt x="3190875" y="2038350"/>
                  </a:cubicBezTo>
                  <a:cubicBezTo>
                    <a:pt x="4206875" y="1527175"/>
                    <a:pt x="5151437" y="763587"/>
                    <a:pt x="6096000" y="0"/>
                  </a:cubicBezTo>
                </a:path>
              </a:pathLst>
            </a:cu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1828800" y="1676400"/>
              <a:ext cx="6096000" cy="3067050"/>
            </a:xfrm>
            <a:custGeom>
              <a:avLst/>
              <a:gdLst>
                <a:gd name="connsiteX0" fmla="*/ 0 w 6096000"/>
                <a:gd name="connsiteY0" fmla="*/ 3067050 h 3067050"/>
                <a:gd name="connsiteX1" fmla="*/ 3190875 w 6096000"/>
                <a:gd name="connsiteY1" fmla="*/ 2038350 h 3067050"/>
                <a:gd name="connsiteX2" fmla="*/ 6096000 w 6096000"/>
                <a:gd name="connsiteY2" fmla="*/ 0 h 306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96000" h="3067050">
                  <a:moveTo>
                    <a:pt x="0" y="3067050"/>
                  </a:moveTo>
                  <a:cubicBezTo>
                    <a:pt x="1087437" y="2808287"/>
                    <a:pt x="2174875" y="2549525"/>
                    <a:pt x="3190875" y="2038350"/>
                  </a:cubicBezTo>
                  <a:cubicBezTo>
                    <a:pt x="4206875" y="1527175"/>
                    <a:pt x="5151437" y="763587"/>
                    <a:pt x="6096000" y="0"/>
                  </a:cubicBezTo>
                </a:path>
              </a:pathLst>
            </a:cu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1828800" y="1724025"/>
              <a:ext cx="6096000" cy="3067050"/>
            </a:xfrm>
            <a:custGeom>
              <a:avLst/>
              <a:gdLst>
                <a:gd name="connsiteX0" fmla="*/ 0 w 6096000"/>
                <a:gd name="connsiteY0" fmla="*/ 3067050 h 3067050"/>
                <a:gd name="connsiteX1" fmla="*/ 3190875 w 6096000"/>
                <a:gd name="connsiteY1" fmla="*/ 2038350 h 3067050"/>
                <a:gd name="connsiteX2" fmla="*/ 6096000 w 6096000"/>
                <a:gd name="connsiteY2" fmla="*/ 0 h 306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96000" h="3067050">
                  <a:moveTo>
                    <a:pt x="0" y="3067050"/>
                  </a:moveTo>
                  <a:cubicBezTo>
                    <a:pt x="1087437" y="2808287"/>
                    <a:pt x="2174875" y="2549525"/>
                    <a:pt x="3190875" y="2038350"/>
                  </a:cubicBezTo>
                  <a:cubicBezTo>
                    <a:pt x="4206875" y="1527175"/>
                    <a:pt x="5151437" y="763587"/>
                    <a:pt x="6096000" y="0"/>
                  </a:cubicBezTo>
                </a:path>
              </a:pathLst>
            </a:cu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1828800" y="1771650"/>
              <a:ext cx="6096000" cy="3067050"/>
            </a:xfrm>
            <a:custGeom>
              <a:avLst/>
              <a:gdLst>
                <a:gd name="connsiteX0" fmla="*/ 0 w 6096000"/>
                <a:gd name="connsiteY0" fmla="*/ 3067050 h 3067050"/>
                <a:gd name="connsiteX1" fmla="*/ 3190875 w 6096000"/>
                <a:gd name="connsiteY1" fmla="*/ 2038350 h 3067050"/>
                <a:gd name="connsiteX2" fmla="*/ 6096000 w 6096000"/>
                <a:gd name="connsiteY2" fmla="*/ 0 h 306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96000" h="3067050">
                  <a:moveTo>
                    <a:pt x="0" y="3067050"/>
                  </a:moveTo>
                  <a:cubicBezTo>
                    <a:pt x="1087437" y="2808287"/>
                    <a:pt x="2174875" y="2549525"/>
                    <a:pt x="3190875" y="2038350"/>
                  </a:cubicBezTo>
                  <a:cubicBezTo>
                    <a:pt x="4206875" y="1527175"/>
                    <a:pt x="5151437" y="763587"/>
                    <a:pt x="6096000" y="0"/>
                  </a:cubicBezTo>
                </a:path>
              </a:pathLst>
            </a:cu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1828800" y="1819275"/>
              <a:ext cx="6096000" cy="3067050"/>
            </a:xfrm>
            <a:custGeom>
              <a:avLst/>
              <a:gdLst>
                <a:gd name="connsiteX0" fmla="*/ 0 w 6096000"/>
                <a:gd name="connsiteY0" fmla="*/ 3067050 h 3067050"/>
                <a:gd name="connsiteX1" fmla="*/ 3190875 w 6096000"/>
                <a:gd name="connsiteY1" fmla="*/ 2038350 h 3067050"/>
                <a:gd name="connsiteX2" fmla="*/ 6096000 w 6096000"/>
                <a:gd name="connsiteY2" fmla="*/ 0 h 306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96000" h="3067050">
                  <a:moveTo>
                    <a:pt x="0" y="3067050"/>
                  </a:moveTo>
                  <a:cubicBezTo>
                    <a:pt x="1087437" y="2808287"/>
                    <a:pt x="2174875" y="2549525"/>
                    <a:pt x="3190875" y="2038350"/>
                  </a:cubicBezTo>
                  <a:cubicBezTo>
                    <a:pt x="4206875" y="1527175"/>
                    <a:pt x="5151437" y="763587"/>
                    <a:pt x="6096000" y="0"/>
                  </a:cubicBezTo>
                </a:path>
              </a:pathLst>
            </a:cu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1828800" y="1866900"/>
              <a:ext cx="6096000" cy="3067050"/>
            </a:xfrm>
            <a:custGeom>
              <a:avLst/>
              <a:gdLst>
                <a:gd name="connsiteX0" fmla="*/ 0 w 6096000"/>
                <a:gd name="connsiteY0" fmla="*/ 3067050 h 3067050"/>
                <a:gd name="connsiteX1" fmla="*/ 3190875 w 6096000"/>
                <a:gd name="connsiteY1" fmla="*/ 2038350 h 3067050"/>
                <a:gd name="connsiteX2" fmla="*/ 6096000 w 6096000"/>
                <a:gd name="connsiteY2" fmla="*/ 0 h 306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96000" h="3067050">
                  <a:moveTo>
                    <a:pt x="0" y="3067050"/>
                  </a:moveTo>
                  <a:cubicBezTo>
                    <a:pt x="1087437" y="2808287"/>
                    <a:pt x="2174875" y="2549525"/>
                    <a:pt x="3190875" y="2038350"/>
                  </a:cubicBezTo>
                  <a:cubicBezTo>
                    <a:pt x="4206875" y="1527175"/>
                    <a:pt x="5151437" y="763587"/>
                    <a:pt x="6096000" y="0"/>
                  </a:cubicBezTo>
                </a:path>
              </a:pathLst>
            </a:cu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1828800" y="1914525"/>
              <a:ext cx="6096000" cy="3067050"/>
            </a:xfrm>
            <a:custGeom>
              <a:avLst/>
              <a:gdLst>
                <a:gd name="connsiteX0" fmla="*/ 0 w 6096000"/>
                <a:gd name="connsiteY0" fmla="*/ 3067050 h 3067050"/>
                <a:gd name="connsiteX1" fmla="*/ 3190875 w 6096000"/>
                <a:gd name="connsiteY1" fmla="*/ 2038350 h 3067050"/>
                <a:gd name="connsiteX2" fmla="*/ 6096000 w 6096000"/>
                <a:gd name="connsiteY2" fmla="*/ 0 h 306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96000" h="3067050">
                  <a:moveTo>
                    <a:pt x="0" y="3067050"/>
                  </a:moveTo>
                  <a:cubicBezTo>
                    <a:pt x="1087437" y="2808287"/>
                    <a:pt x="2174875" y="2549525"/>
                    <a:pt x="3190875" y="2038350"/>
                  </a:cubicBezTo>
                  <a:cubicBezTo>
                    <a:pt x="4206875" y="1527175"/>
                    <a:pt x="5151437" y="763587"/>
                    <a:pt x="6096000" y="0"/>
                  </a:cubicBezTo>
                </a:path>
              </a:pathLst>
            </a:cu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1" name="Straight Connector 10"/>
          <p:cNvCxnSpPr/>
          <p:nvPr/>
        </p:nvCxnSpPr>
        <p:spPr>
          <a:xfrm flipH="1">
            <a:off x="1828800" y="5638800"/>
            <a:ext cx="6096000" cy="0"/>
          </a:xfrm>
          <a:prstGeom prst="line">
            <a:avLst/>
          </a:prstGeom>
          <a:ln w="381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Freeform 56"/>
          <p:cNvSpPr/>
          <p:nvPr/>
        </p:nvSpPr>
        <p:spPr>
          <a:xfrm>
            <a:off x="1828800" y="1096791"/>
            <a:ext cx="6096000" cy="3067050"/>
          </a:xfrm>
          <a:custGeom>
            <a:avLst/>
            <a:gdLst>
              <a:gd name="connsiteX0" fmla="*/ 0 w 6096000"/>
              <a:gd name="connsiteY0" fmla="*/ 3067050 h 3067050"/>
              <a:gd name="connsiteX1" fmla="*/ 3190875 w 6096000"/>
              <a:gd name="connsiteY1" fmla="*/ 2038350 h 3067050"/>
              <a:gd name="connsiteX2" fmla="*/ 6096000 w 6096000"/>
              <a:gd name="connsiteY2" fmla="*/ 0 h 306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96000" h="3067050">
                <a:moveTo>
                  <a:pt x="0" y="3067050"/>
                </a:moveTo>
                <a:cubicBezTo>
                  <a:pt x="1087437" y="2808287"/>
                  <a:pt x="2174875" y="2549525"/>
                  <a:pt x="3190875" y="2038350"/>
                </a:cubicBezTo>
                <a:cubicBezTo>
                  <a:pt x="4206875" y="1527175"/>
                  <a:pt x="5151437" y="763587"/>
                  <a:pt x="6096000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7924800" y="1066800"/>
            <a:ext cx="0" cy="4572000"/>
          </a:xfrm>
          <a:prstGeom prst="line">
            <a:avLst/>
          </a:prstGeom>
          <a:ln w="38100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828800" y="1066800"/>
            <a:ext cx="0" cy="4572000"/>
          </a:xfrm>
          <a:prstGeom prst="line">
            <a:avLst/>
          </a:prstGeom>
          <a:ln w="38100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Group 57"/>
          <p:cNvGrpSpPr/>
          <p:nvPr/>
        </p:nvGrpSpPr>
        <p:grpSpPr>
          <a:xfrm>
            <a:off x="2698135" y="1533053"/>
            <a:ext cx="4667866" cy="2448439"/>
            <a:chOff x="2698135" y="2026207"/>
            <a:chExt cx="4667866" cy="2448439"/>
          </a:xfrm>
        </p:grpSpPr>
        <p:sp>
          <p:nvSpPr>
            <p:cNvPr id="59" name="Oval 58"/>
            <p:cNvSpPr/>
            <p:nvPr/>
          </p:nvSpPr>
          <p:spPr>
            <a:xfrm>
              <a:off x="7270751" y="2026207"/>
              <a:ext cx="95250" cy="952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6356350" y="2727325"/>
              <a:ext cx="95250" cy="952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5435600" y="3327400"/>
              <a:ext cx="95250" cy="952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4524375" y="3784600"/>
              <a:ext cx="95250" cy="952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3616325" y="4118253"/>
              <a:ext cx="95250" cy="952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2698135" y="4379396"/>
              <a:ext cx="95250" cy="952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1852116" y="1219200"/>
            <a:ext cx="5555865" cy="2697355"/>
            <a:chOff x="1852116" y="1715256"/>
            <a:chExt cx="5555865" cy="269735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/>
                <p:cNvSpPr txBox="1"/>
                <p:nvPr/>
              </p:nvSpPr>
              <p:spPr>
                <a:xfrm>
                  <a:off x="1852116" y="4104834"/>
                  <a:ext cx="940899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GB" sz="20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GB" sz="20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/>
                </a:p>
              </p:txBody>
            </p:sp>
          </mc:Choice>
          <mc:Fallback xmlns="">
            <p:sp>
              <p:nvSpPr>
                <p:cNvPr id="66" name="TextBox 6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52116" y="4104834"/>
                  <a:ext cx="940899" cy="307777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9740" t="-2000" r="-10390" b="-36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/>
                <p:cNvSpPr txBox="1"/>
                <p:nvPr/>
              </p:nvSpPr>
              <p:spPr>
                <a:xfrm>
                  <a:off x="2746917" y="3847474"/>
                  <a:ext cx="940899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GB" sz="20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GB" sz="20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/>
                </a:p>
              </p:txBody>
            </p:sp>
          </mc:Choice>
          <mc:Fallback xmlns="">
            <p:sp>
              <p:nvSpPr>
                <p:cNvPr id="67" name="TextBox 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46917" y="3847474"/>
                  <a:ext cx="940899" cy="307777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9740" t="-2000" r="-10390" b="-36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/>
                <p:cNvSpPr txBox="1"/>
                <p:nvPr/>
              </p:nvSpPr>
              <p:spPr>
                <a:xfrm>
                  <a:off x="3660775" y="3512237"/>
                  <a:ext cx="940899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  <m:r>
                          <a:rPr lang="en-GB" sz="20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  <m:r>
                          <a:rPr lang="en-GB" sz="20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/>
                </a:p>
              </p:txBody>
            </p:sp>
          </mc:Choice>
          <mc:Fallback xmlns="">
            <p:sp>
              <p:nvSpPr>
                <p:cNvPr id="68" name="TextBox 6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60775" y="3512237"/>
                  <a:ext cx="940899" cy="30777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9740" t="-2000" r="-10390" b="-36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/>
                <p:cNvSpPr txBox="1"/>
                <p:nvPr/>
              </p:nvSpPr>
              <p:spPr>
                <a:xfrm>
                  <a:off x="4591050" y="3043337"/>
                  <a:ext cx="940899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</m:sSub>
                        <m:r>
                          <a:rPr lang="en-GB" sz="20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</m:sSub>
                        <m:r>
                          <a:rPr lang="en-GB" sz="20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/>
                </a:p>
              </p:txBody>
            </p:sp>
          </mc:Choice>
          <mc:Fallback xmlns="">
            <p:sp>
              <p:nvSpPr>
                <p:cNvPr id="69" name="TextBox 6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91050" y="3043337"/>
                  <a:ext cx="940899" cy="307777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9740" t="-2000" r="-10390" b="-36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xtBox 69"/>
                <p:cNvSpPr txBox="1"/>
                <p:nvPr/>
              </p:nvSpPr>
              <p:spPr>
                <a:xfrm>
                  <a:off x="5559150" y="2423280"/>
                  <a:ext cx="940899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𝟓</m:t>
                            </m:r>
                          </m:sub>
                        </m:sSub>
                        <m:r>
                          <a:rPr lang="en-GB" sz="20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𝟓</m:t>
                            </m:r>
                          </m:sub>
                        </m:sSub>
                        <m:r>
                          <a:rPr lang="en-GB" sz="20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/>
                </a:p>
              </p:txBody>
            </p:sp>
          </mc:Choice>
          <mc:Fallback xmlns="">
            <p:sp>
              <p:nvSpPr>
                <p:cNvPr id="70" name="TextBox 6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59150" y="2423280"/>
                  <a:ext cx="940899" cy="307777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9740" t="-1961" r="-10390" b="-3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/>
                <p:cNvSpPr txBox="1"/>
                <p:nvPr/>
              </p:nvSpPr>
              <p:spPr>
                <a:xfrm>
                  <a:off x="6467082" y="1715256"/>
                  <a:ext cx="940899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𝟔</m:t>
                            </m:r>
                          </m:sub>
                        </m:sSub>
                        <m:r>
                          <a:rPr lang="en-GB" sz="20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𝟔</m:t>
                            </m:r>
                          </m:sub>
                        </m:sSub>
                        <m:r>
                          <a:rPr lang="en-GB" sz="20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/>
                </a:p>
              </p:txBody>
            </p:sp>
          </mc:Choice>
          <mc:Fallback xmlns="">
            <p:sp>
              <p:nvSpPr>
                <p:cNvPr id="71" name="TextBox 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67082" y="1715256"/>
                  <a:ext cx="940899" cy="307777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9740" t="-2000" r="-10390" b="-36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12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233710" y="2886591"/>
              <a:ext cx="1400578" cy="277368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700289"/>
                    <a:gridCol w="700289"/>
                  </a:tblGrid>
                  <a:tr h="344986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GB" sz="2000" dirty="0" smtClean="0"/>
                            <a:t>DVFS Table</a:t>
                          </a:r>
                          <a:endParaRPr lang="en-US" sz="20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34498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</a:tr>
                  <a:tr h="34498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</a:tr>
                  <a:tr h="34498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</a:tr>
                  <a:tr h="34498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</a:tr>
                  <a:tr h="34498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</a:tr>
                  <a:tr h="34498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4410158"/>
                  </p:ext>
                </p:extLst>
              </p:nvPr>
            </p:nvGraphicFramePr>
            <p:xfrm>
              <a:off x="233710" y="2886591"/>
              <a:ext cx="1400578" cy="277368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700289"/>
                    <a:gridCol w="700289"/>
                  </a:tblGrid>
                  <a:tr h="39624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GB" sz="2000" dirty="0" smtClean="0"/>
                            <a:t>DVFS Table</a:t>
                          </a:r>
                          <a:endParaRPr lang="en-US" sz="20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8"/>
                          <a:stretch>
                            <a:fillRect l="-862" t="-107692" r="-100862" b="-5046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8"/>
                          <a:stretch>
                            <a:fillRect l="-101739" t="-107692" r="-1739" b="-504615"/>
                          </a:stretch>
                        </a:blipFill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8"/>
                          <a:stretch>
                            <a:fillRect l="-862" t="-207692" r="-100862" b="-4046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8"/>
                          <a:stretch>
                            <a:fillRect l="-101739" t="-207692" r="-1739" b="-404615"/>
                          </a:stretch>
                        </a:blipFill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8"/>
                          <a:stretch>
                            <a:fillRect l="-862" t="-303030" r="-100862" b="-2984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8"/>
                          <a:stretch>
                            <a:fillRect l="-101739" t="-303030" r="-1739" b="-298485"/>
                          </a:stretch>
                        </a:blipFill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8"/>
                          <a:stretch>
                            <a:fillRect l="-862" t="-409231" r="-100862" b="-20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8"/>
                          <a:stretch>
                            <a:fillRect l="-101739" t="-409231" r="-1739" b="-203077"/>
                          </a:stretch>
                        </a:blipFill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8"/>
                          <a:stretch>
                            <a:fillRect l="-862" t="-509231" r="-100862" b="-10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8"/>
                          <a:stretch>
                            <a:fillRect l="-101739" t="-509231" r="-1739" b="-103077"/>
                          </a:stretch>
                        </a:blipFill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8"/>
                          <a:stretch>
                            <a:fillRect l="-862" t="-609231" r="-100862" b="-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8"/>
                          <a:stretch>
                            <a:fillRect l="-101739" t="-609231" r="-1739" b="-307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2" name="TextBox 11"/>
          <p:cNvSpPr txBox="1"/>
          <p:nvPr/>
        </p:nvSpPr>
        <p:spPr>
          <a:xfrm>
            <a:off x="5181600" y="4161472"/>
            <a:ext cx="271132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Open loop control (SW).</a:t>
            </a:r>
          </a:p>
          <a:p>
            <a:r>
              <a:rPr lang="en-GB" dirty="0" smtClean="0"/>
              <a:t>(V,F) selected according to: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Workload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Temperature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Power budget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920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DVFS scheme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DATE 2016</a:t>
            </a:r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Adaptive Clocking</a:t>
            </a:r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8DBB7-7A62-4124-B426-8AEACD37B99E}" type="slidenum">
              <a:rPr lang="es-ES" smtClean="0"/>
              <a:pPr/>
              <a:t>19</a:t>
            </a:fld>
            <a:endParaRPr lang="es-ES"/>
          </a:p>
        </p:txBody>
      </p:sp>
      <p:sp>
        <p:nvSpPr>
          <p:cNvPr id="5" name="L-Shape 4"/>
          <p:cNvSpPr/>
          <p:nvPr/>
        </p:nvSpPr>
        <p:spPr>
          <a:xfrm>
            <a:off x="914400" y="1371600"/>
            <a:ext cx="4876800" cy="4114800"/>
          </a:xfrm>
          <a:prstGeom prst="corner">
            <a:avLst>
              <a:gd name="adj1" fmla="val 28217"/>
              <a:gd name="adj2" fmla="val 42959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895600" y="1371600"/>
            <a:ext cx="2895600" cy="2057400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DVFS</a:t>
            </a:r>
            <a:br>
              <a:rPr lang="en-GB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block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95600" y="3770012"/>
            <a:ext cx="2895600" cy="22860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L-SHIFTERS &amp; CDC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Up-Down Arrow 7"/>
          <p:cNvSpPr/>
          <p:nvPr/>
        </p:nvSpPr>
        <p:spPr>
          <a:xfrm>
            <a:off x="4191000" y="3429000"/>
            <a:ext cx="228600" cy="341012"/>
          </a:xfrm>
          <a:prstGeom prst="upDownArrow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-Down Arrow 8"/>
          <p:cNvSpPr/>
          <p:nvPr/>
        </p:nvSpPr>
        <p:spPr>
          <a:xfrm>
            <a:off x="4191000" y="3998612"/>
            <a:ext cx="228600" cy="330453"/>
          </a:xfrm>
          <a:prstGeom prst="upDownArrow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Arrow 9"/>
          <p:cNvSpPr/>
          <p:nvPr/>
        </p:nvSpPr>
        <p:spPr>
          <a:xfrm>
            <a:off x="5791200" y="2282224"/>
            <a:ext cx="990600" cy="156176"/>
          </a:xfrm>
          <a:prstGeom prst="lef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120068" y="1992868"/>
            <a:ext cx="433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V1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6781800" y="2004386"/>
            <a:ext cx="762000" cy="750332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VRM</a:t>
            </a:r>
            <a:endParaRPr lang="en-US" dirty="0"/>
          </a:p>
        </p:txBody>
      </p:sp>
      <p:sp>
        <p:nvSpPr>
          <p:cNvPr id="13" name="Left Arrow 12"/>
          <p:cNvSpPr/>
          <p:nvPr/>
        </p:nvSpPr>
        <p:spPr>
          <a:xfrm>
            <a:off x="5791199" y="4865132"/>
            <a:ext cx="988337" cy="139955"/>
          </a:xfrm>
          <a:prstGeom prst="leftArrow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120068" y="4572000"/>
            <a:ext cx="433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V2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6779537" y="4583342"/>
            <a:ext cx="762000" cy="750332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VRM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774237" y="2396903"/>
            <a:ext cx="1070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(variable)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943600" y="4958508"/>
            <a:ext cx="779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(fixed)</a:t>
            </a:r>
            <a:endParaRPr lang="en-US" dirty="0"/>
          </a:p>
        </p:txBody>
      </p:sp>
      <p:sp>
        <p:nvSpPr>
          <p:cNvPr id="17" name="Left Arrow 16"/>
          <p:cNvSpPr/>
          <p:nvPr/>
        </p:nvSpPr>
        <p:spPr>
          <a:xfrm>
            <a:off x="7541537" y="2206024"/>
            <a:ext cx="533400" cy="308576"/>
          </a:xfrm>
          <a:prstGeom prst="leftArrow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8105623" y="2104060"/>
            <a:ext cx="607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8785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Sources of variability</a:t>
            </a:r>
          </a:p>
          <a:p>
            <a:pPr lvl="1"/>
            <a:r>
              <a:rPr lang="en-GB" dirty="0" smtClean="0"/>
              <a:t>Static/dynamic</a:t>
            </a:r>
            <a:r>
              <a:rPr lang="en-US" dirty="0" smtClean="0"/>
              <a:t>, local/global</a:t>
            </a:r>
          </a:p>
          <a:p>
            <a:pPr lvl="1"/>
            <a:endParaRPr lang="en-GB" dirty="0"/>
          </a:p>
          <a:p>
            <a:r>
              <a:rPr lang="en-GB" dirty="0" smtClean="0"/>
              <a:t>Reducing </a:t>
            </a:r>
            <a:r>
              <a:rPr lang="en-GB" dirty="0"/>
              <a:t>M</a:t>
            </a:r>
            <a:r>
              <a:rPr lang="en-GB" dirty="0" smtClean="0"/>
              <a:t>argins for Static and Slow Variability</a:t>
            </a:r>
          </a:p>
          <a:p>
            <a:pPr lvl="1"/>
            <a:r>
              <a:rPr lang="en-GB" dirty="0" smtClean="0"/>
              <a:t>Binning</a:t>
            </a:r>
          </a:p>
          <a:p>
            <a:pPr lvl="1"/>
            <a:r>
              <a:rPr lang="en-GB" dirty="0" smtClean="0"/>
              <a:t>Voltage-Frequency Scaling</a:t>
            </a:r>
          </a:p>
          <a:p>
            <a:endParaRPr lang="en-GB" dirty="0"/>
          </a:p>
          <a:p>
            <a:r>
              <a:rPr lang="en-GB" dirty="0" smtClean="0"/>
              <a:t>Reducing Margins for Fast Variability</a:t>
            </a:r>
          </a:p>
          <a:p>
            <a:pPr lvl="1"/>
            <a:r>
              <a:rPr lang="en-GB" dirty="0" smtClean="0"/>
              <a:t>Resilient circuits</a:t>
            </a:r>
          </a:p>
          <a:p>
            <a:pPr lvl="1"/>
            <a:r>
              <a:rPr lang="en-GB" dirty="0" smtClean="0"/>
              <a:t>Adaptive Clocks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Reactive Clocks and GALS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DATE 2016</a:t>
            </a: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Adaptive Clocking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8DBB7-7A62-4124-B426-8AEACD37B99E}" type="slidenum">
              <a:rPr lang="es-ES" smtClean="0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404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</a:t>
            </a:r>
            <a:r>
              <a:rPr lang="en-GB" dirty="0" smtClean="0"/>
              <a:t>VS scheme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DATE 2016</a:t>
            </a:r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Adaptive Clocking</a:t>
            </a:r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8DBB7-7A62-4124-B426-8AEACD37B99E}" type="slidenum">
              <a:rPr lang="es-ES" smtClean="0"/>
              <a:pPr/>
              <a:t>20</a:t>
            </a:fld>
            <a:endParaRPr lang="es-ES"/>
          </a:p>
        </p:txBody>
      </p:sp>
      <p:sp>
        <p:nvSpPr>
          <p:cNvPr id="5" name="L-Shape 4"/>
          <p:cNvSpPr/>
          <p:nvPr/>
        </p:nvSpPr>
        <p:spPr>
          <a:xfrm>
            <a:off x="914400" y="1143000"/>
            <a:ext cx="4876800" cy="4114800"/>
          </a:xfrm>
          <a:prstGeom prst="corner">
            <a:avLst>
              <a:gd name="adj1" fmla="val 28217"/>
              <a:gd name="adj2" fmla="val 42959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895600" y="1143000"/>
            <a:ext cx="2895600" cy="2057400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AVS</a:t>
            </a:r>
            <a:br>
              <a:rPr lang="en-GB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block</a:t>
            </a:r>
          </a:p>
          <a:p>
            <a:pPr algn="ctr"/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Up-Down Arrow 7"/>
          <p:cNvSpPr/>
          <p:nvPr/>
        </p:nvSpPr>
        <p:spPr>
          <a:xfrm>
            <a:off x="4191000" y="3200400"/>
            <a:ext cx="228600" cy="341012"/>
          </a:xfrm>
          <a:prstGeom prst="upDownArrow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-Down Arrow 8"/>
          <p:cNvSpPr/>
          <p:nvPr/>
        </p:nvSpPr>
        <p:spPr>
          <a:xfrm>
            <a:off x="4191000" y="3770012"/>
            <a:ext cx="228600" cy="330453"/>
          </a:xfrm>
          <a:prstGeom prst="upDownArrow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Arrow 9"/>
          <p:cNvSpPr/>
          <p:nvPr/>
        </p:nvSpPr>
        <p:spPr>
          <a:xfrm>
            <a:off x="5791200" y="2053624"/>
            <a:ext cx="990600" cy="156176"/>
          </a:xfrm>
          <a:prstGeom prst="leftArrow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120068" y="1764268"/>
            <a:ext cx="433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V1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6781800" y="1775786"/>
            <a:ext cx="762000" cy="750332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VRM</a:t>
            </a:r>
            <a:endParaRPr lang="en-US" dirty="0"/>
          </a:p>
        </p:txBody>
      </p:sp>
      <p:sp>
        <p:nvSpPr>
          <p:cNvPr id="13" name="Left Arrow 12"/>
          <p:cNvSpPr/>
          <p:nvPr/>
        </p:nvSpPr>
        <p:spPr>
          <a:xfrm>
            <a:off x="5791199" y="5017858"/>
            <a:ext cx="988337" cy="139955"/>
          </a:xfrm>
          <a:prstGeom prst="leftArrow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120068" y="4724726"/>
            <a:ext cx="433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V2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6779537" y="4736068"/>
            <a:ext cx="762000" cy="750332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VRM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774237" y="2168303"/>
            <a:ext cx="1070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(variable)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943600" y="5111234"/>
            <a:ext cx="779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(fixed)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4798337" y="4185568"/>
            <a:ext cx="840463" cy="656676"/>
          </a:xfrm>
          <a:prstGeom prst="roundRect">
            <a:avLst/>
          </a:prstGeom>
          <a:solidFill>
            <a:srgbClr val="0066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PMU</a:t>
            </a:r>
            <a:endParaRPr lang="en-US" dirty="0"/>
          </a:p>
        </p:txBody>
      </p:sp>
      <p:cxnSp>
        <p:nvCxnSpPr>
          <p:cNvPr id="22" name="Straight Arrow Connector 21"/>
          <p:cNvCxnSpPr>
            <a:stCxn id="17" idx="2"/>
            <a:endCxn id="20" idx="0"/>
          </p:cNvCxnSpPr>
          <p:nvPr/>
        </p:nvCxnSpPr>
        <p:spPr>
          <a:xfrm>
            <a:off x="5218568" y="3115359"/>
            <a:ext cx="1" cy="107020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895600" y="3541412"/>
            <a:ext cx="2895600" cy="22860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L-SHIFTERS &amp; CDC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4" name="Elbow Connector 23"/>
          <p:cNvCxnSpPr>
            <a:stCxn id="20" idx="3"/>
            <a:endCxn id="12" idx="2"/>
          </p:cNvCxnSpPr>
          <p:nvPr/>
        </p:nvCxnSpPr>
        <p:spPr>
          <a:xfrm flipV="1">
            <a:off x="5638800" y="2526118"/>
            <a:ext cx="1524000" cy="1987788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4722136" y="2726617"/>
            <a:ext cx="992864" cy="388742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400" b="1" dirty="0" smtClean="0"/>
              <a:t>Performance</a:t>
            </a:r>
            <a:br>
              <a:rPr lang="en-GB" sz="1400" b="1" dirty="0" smtClean="0"/>
            </a:br>
            <a:r>
              <a:rPr lang="en-GB" sz="1400" b="1" dirty="0" smtClean="0"/>
              <a:t>Monitor</a:t>
            </a:r>
            <a:endParaRPr lang="en-US" sz="14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6046555" y="2986052"/>
            <a:ext cx="97103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 smtClean="0"/>
              <a:t>Closed</a:t>
            </a:r>
            <a:br>
              <a:rPr lang="en-GB" sz="2000" b="1" dirty="0" smtClean="0"/>
            </a:br>
            <a:r>
              <a:rPr lang="en-GB" sz="2000" b="1" dirty="0" smtClean="0"/>
              <a:t>Loop</a:t>
            </a:r>
            <a:br>
              <a:rPr lang="en-GB" sz="2000" b="1" dirty="0" smtClean="0"/>
            </a:br>
            <a:r>
              <a:rPr lang="en-GB" sz="2000" b="1" dirty="0" smtClean="0"/>
              <a:t>Control</a:t>
            </a:r>
            <a:endParaRPr lang="en-US" sz="2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820094" y="5791200"/>
            <a:ext cx="69292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Every die works at its best (V,F) point (plus some guardband margins)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AVS can compensate slow variability (temperature, aging)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57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Performance monitors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1676400"/>
          </a:xfrm>
        </p:spPr>
        <p:txBody>
          <a:bodyPr/>
          <a:lstStyle/>
          <a:p>
            <a:r>
              <a:rPr lang="en-GB" dirty="0" smtClean="0"/>
              <a:t>Estimate the voltage/frequency relationship of the actual silicon</a:t>
            </a:r>
            <a:endParaRPr lang="en-GB" dirty="0"/>
          </a:p>
          <a:p>
            <a:r>
              <a:rPr lang="en-GB" dirty="0" smtClean="0"/>
              <a:t>Examples: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DATE 2016</a:t>
            </a: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Adaptive Clocking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8DBB7-7A62-4124-B426-8AEACD37B99E}" type="slidenum">
              <a:rPr lang="es-ES" smtClean="0"/>
              <a:pPr/>
              <a:t>21</a:t>
            </a:fld>
            <a:endParaRPr lang="es-E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9159" y="2738735"/>
            <a:ext cx="3462828" cy="835224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5469492" y="2825764"/>
            <a:ext cx="1528199" cy="662399"/>
          </a:xfrm>
          <a:prstGeom prst="roundRect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Counter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" name="Straight Arrow Connector 8"/>
          <p:cNvCxnSpPr>
            <a:stCxn id="7" idx="3"/>
            <a:endCxn id="8" idx="1"/>
          </p:cNvCxnSpPr>
          <p:nvPr/>
        </p:nvCxnSpPr>
        <p:spPr>
          <a:xfrm>
            <a:off x="4691987" y="3156347"/>
            <a:ext cx="777505" cy="617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endCxn id="8" idx="3"/>
          </p:cNvCxnSpPr>
          <p:nvPr/>
        </p:nvCxnSpPr>
        <p:spPr>
          <a:xfrm flipH="1">
            <a:off x="6997691" y="3156347"/>
            <a:ext cx="433214" cy="61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440913" y="2961907"/>
            <a:ext cx="1084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Ref. Clock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289472" y="3669268"/>
            <a:ext cx="2010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Measure frequency</a:t>
            </a:r>
            <a:endParaRPr lang="en-US" dirty="0"/>
          </a:p>
        </p:txBody>
      </p:sp>
      <p:sp>
        <p:nvSpPr>
          <p:cNvPr id="13" name="Down Arrow 12"/>
          <p:cNvSpPr/>
          <p:nvPr/>
        </p:nvSpPr>
        <p:spPr>
          <a:xfrm>
            <a:off x="6201071" y="3488163"/>
            <a:ext cx="187674" cy="208238"/>
          </a:xfrm>
          <a:prstGeom prst="downArrow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968699" y="3642690"/>
            <a:ext cx="19837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Ring oscillator</a:t>
            </a:r>
            <a:endParaRPr lang="en-US" sz="2400" b="1" dirty="0"/>
          </a:p>
        </p:txBody>
      </p:sp>
      <p:cxnSp>
        <p:nvCxnSpPr>
          <p:cNvPr id="15" name="Straight Connector 14"/>
          <p:cNvCxnSpPr>
            <a:stCxn id="67" idx="3"/>
            <a:endCxn id="108" idx="1"/>
          </p:cNvCxnSpPr>
          <p:nvPr/>
        </p:nvCxnSpPr>
        <p:spPr>
          <a:xfrm>
            <a:off x="1149012" y="4917101"/>
            <a:ext cx="216024" cy="0"/>
          </a:xfrm>
          <a:prstGeom prst="line">
            <a:avLst/>
          </a:prstGeom>
          <a:ln w="190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3835658" y="5537772"/>
            <a:ext cx="4633108" cy="369332"/>
            <a:chOff x="3835658" y="2608999"/>
            <a:chExt cx="4633108" cy="369332"/>
          </a:xfrm>
        </p:grpSpPr>
        <p:sp>
          <p:nvSpPr>
            <p:cNvPr id="17" name="TextBox 16"/>
            <p:cNvSpPr txBox="1"/>
            <p:nvPr/>
          </p:nvSpPr>
          <p:spPr>
            <a:xfrm>
              <a:off x="3835658" y="260899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1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124419" y="260899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1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413180" y="260899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1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701941" y="260899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1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990702" y="260899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1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279463" y="260899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1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568224" y="260899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1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856985" y="260899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1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145746" y="260899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</a:rPr>
                <a:t>0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434507" y="260899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</a:rPr>
                <a:t>0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723268" y="260899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</a:rPr>
                <a:t>0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012029" y="260899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</a:rPr>
                <a:t>0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300790" y="260899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</a:rPr>
                <a:t>0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589551" y="260899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</a:rPr>
                <a:t>0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878312" y="260899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</a:rPr>
                <a:t>0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8167080" y="260899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</a:rPr>
                <a:t>0</a:t>
              </a:r>
            </a:p>
          </p:txBody>
        </p:sp>
      </p:grpSp>
      <p:cxnSp>
        <p:nvCxnSpPr>
          <p:cNvPr id="34" name="Straight Connector 33"/>
          <p:cNvCxnSpPr>
            <a:stCxn id="43" idx="0"/>
            <a:endCxn id="50" idx="3"/>
          </p:cNvCxnSpPr>
          <p:nvPr/>
        </p:nvCxnSpPr>
        <p:spPr>
          <a:xfrm>
            <a:off x="6261580" y="4917101"/>
            <a:ext cx="1800200" cy="0"/>
          </a:xfrm>
          <a:prstGeom prst="line">
            <a:avLst/>
          </a:prstGeom>
          <a:ln w="190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108" idx="3"/>
            <a:endCxn id="43" idx="3"/>
          </p:cNvCxnSpPr>
          <p:nvPr/>
        </p:nvCxnSpPr>
        <p:spPr>
          <a:xfrm>
            <a:off x="3885316" y="4917101"/>
            <a:ext cx="216024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Isosceles Triangle 35"/>
          <p:cNvSpPr/>
          <p:nvPr/>
        </p:nvSpPr>
        <p:spPr>
          <a:xfrm rot="5400000">
            <a:off x="4029332" y="4809089"/>
            <a:ext cx="216024" cy="216024"/>
          </a:xfrm>
          <a:prstGeom prst="triangl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Isosceles Triangle 36"/>
          <p:cNvSpPr/>
          <p:nvPr/>
        </p:nvSpPr>
        <p:spPr>
          <a:xfrm rot="5400000">
            <a:off x="4317364" y="4809089"/>
            <a:ext cx="216024" cy="216024"/>
          </a:xfrm>
          <a:prstGeom prst="triangl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Isosceles Triangle 37"/>
          <p:cNvSpPr/>
          <p:nvPr/>
        </p:nvSpPr>
        <p:spPr>
          <a:xfrm rot="5400000">
            <a:off x="4605396" y="4809089"/>
            <a:ext cx="216024" cy="216024"/>
          </a:xfrm>
          <a:prstGeom prst="triangl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Isosceles Triangle 38"/>
          <p:cNvSpPr/>
          <p:nvPr/>
        </p:nvSpPr>
        <p:spPr>
          <a:xfrm rot="5400000">
            <a:off x="4893428" y="4809089"/>
            <a:ext cx="216024" cy="216024"/>
          </a:xfrm>
          <a:prstGeom prst="triangl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Isosceles Triangle 39"/>
          <p:cNvSpPr/>
          <p:nvPr/>
        </p:nvSpPr>
        <p:spPr>
          <a:xfrm rot="5400000">
            <a:off x="5181460" y="4809089"/>
            <a:ext cx="216024" cy="216024"/>
          </a:xfrm>
          <a:prstGeom prst="triangl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Isosceles Triangle 40"/>
          <p:cNvSpPr/>
          <p:nvPr/>
        </p:nvSpPr>
        <p:spPr>
          <a:xfrm rot="5400000">
            <a:off x="5469492" y="4809089"/>
            <a:ext cx="216024" cy="216024"/>
          </a:xfrm>
          <a:prstGeom prst="triangl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Isosceles Triangle 41"/>
          <p:cNvSpPr/>
          <p:nvPr/>
        </p:nvSpPr>
        <p:spPr>
          <a:xfrm rot="5400000">
            <a:off x="5757524" y="4809089"/>
            <a:ext cx="216024" cy="216024"/>
          </a:xfrm>
          <a:prstGeom prst="triangl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Isosceles Triangle 42"/>
          <p:cNvSpPr/>
          <p:nvPr/>
        </p:nvSpPr>
        <p:spPr>
          <a:xfrm rot="5400000">
            <a:off x="6045556" y="4809089"/>
            <a:ext cx="216024" cy="216024"/>
          </a:xfrm>
          <a:prstGeom prst="triangle">
            <a:avLst/>
          </a:prstGeom>
          <a:solidFill>
            <a:srgbClr val="0000FF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Isosceles Triangle 43"/>
          <p:cNvSpPr/>
          <p:nvPr/>
        </p:nvSpPr>
        <p:spPr>
          <a:xfrm rot="5400000">
            <a:off x="6333588" y="4809089"/>
            <a:ext cx="216024" cy="216024"/>
          </a:xfrm>
          <a:prstGeom prst="triangle">
            <a:avLst/>
          </a:prstGeom>
          <a:solidFill>
            <a:srgbClr val="0000FF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Isosceles Triangle 44"/>
          <p:cNvSpPr/>
          <p:nvPr/>
        </p:nvSpPr>
        <p:spPr>
          <a:xfrm rot="5400000">
            <a:off x="6621620" y="4809089"/>
            <a:ext cx="216024" cy="216024"/>
          </a:xfrm>
          <a:prstGeom prst="triangle">
            <a:avLst/>
          </a:prstGeom>
          <a:solidFill>
            <a:srgbClr val="0000FF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Isosceles Triangle 45"/>
          <p:cNvSpPr/>
          <p:nvPr/>
        </p:nvSpPr>
        <p:spPr>
          <a:xfrm rot="5400000">
            <a:off x="6909652" y="4809089"/>
            <a:ext cx="216024" cy="216024"/>
          </a:xfrm>
          <a:prstGeom prst="triangle">
            <a:avLst/>
          </a:prstGeom>
          <a:solidFill>
            <a:srgbClr val="0000FF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Isosceles Triangle 46"/>
          <p:cNvSpPr/>
          <p:nvPr/>
        </p:nvSpPr>
        <p:spPr>
          <a:xfrm rot="5400000">
            <a:off x="7197684" y="4809089"/>
            <a:ext cx="216024" cy="216024"/>
          </a:xfrm>
          <a:prstGeom prst="triangle">
            <a:avLst/>
          </a:prstGeom>
          <a:solidFill>
            <a:srgbClr val="0000FF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Isosceles Triangle 47"/>
          <p:cNvSpPr/>
          <p:nvPr/>
        </p:nvSpPr>
        <p:spPr>
          <a:xfrm rot="5400000">
            <a:off x="7485716" y="4809089"/>
            <a:ext cx="216024" cy="216024"/>
          </a:xfrm>
          <a:prstGeom prst="triangle">
            <a:avLst/>
          </a:prstGeom>
          <a:solidFill>
            <a:srgbClr val="0000FF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Isosceles Triangle 48"/>
          <p:cNvSpPr/>
          <p:nvPr/>
        </p:nvSpPr>
        <p:spPr>
          <a:xfrm rot="5400000">
            <a:off x="7773748" y="4809089"/>
            <a:ext cx="216024" cy="216024"/>
          </a:xfrm>
          <a:prstGeom prst="triangle">
            <a:avLst/>
          </a:prstGeom>
          <a:solidFill>
            <a:srgbClr val="0000FF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Isosceles Triangle 49"/>
          <p:cNvSpPr/>
          <p:nvPr/>
        </p:nvSpPr>
        <p:spPr>
          <a:xfrm rot="5400000">
            <a:off x="8061780" y="4809089"/>
            <a:ext cx="216024" cy="216024"/>
          </a:xfrm>
          <a:prstGeom prst="triangle">
            <a:avLst/>
          </a:prstGeom>
          <a:solidFill>
            <a:srgbClr val="0000FF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Elbow Connector 50"/>
          <p:cNvCxnSpPr>
            <a:stCxn id="108" idx="3"/>
            <a:endCxn id="90" idx="0"/>
          </p:cNvCxnSpPr>
          <p:nvPr/>
        </p:nvCxnSpPr>
        <p:spPr>
          <a:xfrm>
            <a:off x="3885316" y="4917101"/>
            <a:ext cx="106944" cy="252028"/>
          </a:xfrm>
          <a:prstGeom prst="bentConnector2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Elbow Connector 51"/>
          <p:cNvCxnSpPr>
            <a:stCxn id="50" idx="0"/>
            <a:endCxn id="105" idx="0"/>
          </p:cNvCxnSpPr>
          <p:nvPr/>
        </p:nvCxnSpPr>
        <p:spPr>
          <a:xfrm>
            <a:off x="8277804" y="4917101"/>
            <a:ext cx="34936" cy="252028"/>
          </a:xfrm>
          <a:prstGeom prst="bentConnector2">
            <a:avLst/>
          </a:prstGeom>
          <a:ln w="190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Elbow Connector 52"/>
          <p:cNvCxnSpPr>
            <a:stCxn id="36" idx="0"/>
            <a:endCxn id="91" idx="0"/>
          </p:cNvCxnSpPr>
          <p:nvPr/>
        </p:nvCxnSpPr>
        <p:spPr>
          <a:xfrm>
            <a:off x="4245356" y="4917101"/>
            <a:ext cx="32404" cy="252028"/>
          </a:xfrm>
          <a:prstGeom prst="bentConnector2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Elbow Connector 53"/>
          <p:cNvCxnSpPr>
            <a:stCxn id="37" idx="0"/>
            <a:endCxn id="92" idx="0"/>
          </p:cNvCxnSpPr>
          <p:nvPr/>
        </p:nvCxnSpPr>
        <p:spPr>
          <a:xfrm>
            <a:off x="4533388" y="4917101"/>
            <a:ext cx="32585" cy="252028"/>
          </a:xfrm>
          <a:prstGeom prst="bentConnector2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Elbow Connector 54"/>
          <p:cNvCxnSpPr>
            <a:stCxn id="38" idx="0"/>
            <a:endCxn id="93" idx="0"/>
          </p:cNvCxnSpPr>
          <p:nvPr/>
        </p:nvCxnSpPr>
        <p:spPr>
          <a:xfrm>
            <a:off x="4821420" y="4917101"/>
            <a:ext cx="32766" cy="252028"/>
          </a:xfrm>
          <a:prstGeom prst="bentConnector2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Elbow Connector 55"/>
          <p:cNvCxnSpPr>
            <a:stCxn id="39" idx="0"/>
            <a:endCxn id="94" idx="0"/>
          </p:cNvCxnSpPr>
          <p:nvPr/>
        </p:nvCxnSpPr>
        <p:spPr>
          <a:xfrm>
            <a:off x="5109452" y="4917101"/>
            <a:ext cx="32947" cy="252028"/>
          </a:xfrm>
          <a:prstGeom prst="bentConnector2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Elbow Connector 56"/>
          <p:cNvCxnSpPr>
            <a:stCxn id="40" idx="0"/>
            <a:endCxn id="95" idx="0"/>
          </p:cNvCxnSpPr>
          <p:nvPr/>
        </p:nvCxnSpPr>
        <p:spPr>
          <a:xfrm>
            <a:off x="5397484" y="4917101"/>
            <a:ext cx="33128" cy="252028"/>
          </a:xfrm>
          <a:prstGeom prst="bentConnector2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Elbow Connector 57"/>
          <p:cNvCxnSpPr>
            <a:stCxn id="41" idx="0"/>
            <a:endCxn id="96" idx="0"/>
          </p:cNvCxnSpPr>
          <p:nvPr/>
        </p:nvCxnSpPr>
        <p:spPr>
          <a:xfrm>
            <a:off x="5685516" y="4917101"/>
            <a:ext cx="33309" cy="252028"/>
          </a:xfrm>
          <a:prstGeom prst="bentConnector2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Elbow Connector 58"/>
          <p:cNvCxnSpPr>
            <a:stCxn id="42" idx="0"/>
            <a:endCxn id="97" idx="0"/>
          </p:cNvCxnSpPr>
          <p:nvPr/>
        </p:nvCxnSpPr>
        <p:spPr>
          <a:xfrm>
            <a:off x="5973548" y="4917101"/>
            <a:ext cx="33490" cy="252028"/>
          </a:xfrm>
          <a:prstGeom prst="bentConnector2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Elbow Connector 59"/>
          <p:cNvCxnSpPr>
            <a:stCxn id="43" idx="0"/>
            <a:endCxn id="98" idx="0"/>
          </p:cNvCxnSpPr>
          <p:nvPr/>
        </p:nvCxnSpPr>
        <p:spPr>
          <a:xfrm>
            <a:off x="6261580" y="4917101"/>
            <a:ext cx="33671" cy="252028"/>
          </a:xfrm>
          <a:prstGeom prst="bentConnector2">
            <a:avLst/>
          </a:prstGeom>
          <a:ln w="190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Elbow Connector 60"/>
          <p:cNvCxnSpPr>
            <a:stCxn id="44" idx="0"/>
            <a:endCxn id="99" idx="0"/>
          </p:cNvCxnSpPr>
          <p:nvPr/>
        </p:nvCxnSpPr>
        <p:spPr>
          <a:xfrm>
            <a:off x="6549612" y="4917101"/>
            <a:ext cx="33852" cy="252028"/>
          </a:xfrm>
          <a:prstGeom prst="bentConnector2">
            <a:avLst/>
          </a:prstGeom>
          <a:ln w="190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Elbow Connector 61"/>
          <p:cNvCxnSpPr>
            <a:stCxn id="45" idx="0"/>
            <a:endCxn id="100" idx="0"/>
          </p:cNvCxnSpPr>
          <p:nvPr/>
        </p:nvCxnSpPr>
        <p:spPr>
          <a:xfrm>
            <a:off x="6837644" y="4917101"/>
            <a:ext cx="34033" cy="252028"/>
          </a:xfrm>
          <a:prstGeom prst="bentConnector2">
            <a:avLst/>
          </a:prstGeom>
          <a:ln w="190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Elbow Connector 62"/>
          <p:cNvCxnSpPr>
            <a:stCxn id="46" idx="0"/>
            <a:endCxn id="101" idx="0"/>
          </p:cNvCxnSpPr>
          <p:nvPr/>
        </p:nvCxnSpPr>
        <p:spPr>
          <a:xfrm>
            <a:off x="7125676" y="4917101"/>
            <a:ext cx="34214" cy="252028"/>
          </a:xfrm>
          <a:prstGeom prst="bentConnector2">
            <a:avLst/>
          </a:prstGeom>
          <a:ln w="190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Elbow Connector 63"/>
          <p:cNvCxnSpPr>
            <a:stCxn id="47" idx="0"/>
            <a:endCxn id="102" idx="0"/>
          </p:cNvCxnSpPr>
          <p:nvPr/>
        </p:nvCxnSpPr>
        <p:spPr>
          <a:xfrm>
            <a:off x="7413708" y="4917101"/>
            <a:ext cx="34395" cy="252028"/>
          </a:xfrm>
          <a:prstGeom prst="bentConnector2">
            <a:avLst/>
          </a:prstGeom>
          <a:ln w="190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Elbow Connector 64"/>
          <p:cNvCxnSpPr>
            <a:stCxn id="48" idx="0"/>
            <a:endCxn id="103" idx="0"/>
          </p:cNvCxnSpPr>
          <p:nvPr/>
        </p:nvCxnSpPr>
        <p:spPr>
          <a:xfrm>
            <a:off x="7701740" y="4917101"/>
            <a:ext cx="34576" cy="252028"/>
          </a:xfrm>
          <a:prstGeom prst="bentConnector2">
            <a:avLst/>
          </a:prstGeom>
          <a:ln w="190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Elbow Connector 65"/>
          <p:cNvCxnSpPr>
            <a:stCxn id="49" idx="0"/>
            <a:endCxn id="104" idx="0"/>
          </p:cNvCxnSpPr>
          <p:nvPr/>
        </p:nvCxnSpPr>
        <p:spPr>
          <a:xfrm>
            <a:off x="7989772" y="4917101"/>
            <a:ext cx="34757" cy="252028"/>
          </a:xfrm>
          <a:prstGeom prst="bentConnector2">
            <a:avLst/>
          </a:prstGeom>
          <a:ln w="190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/>
          <p:cNvSpPr/>
          <p:nvPr/>
        </p:nvSpPr>
        <p:spPr>
          <a:xfrm>
            <a:off x="860980" y="4773085"/>
            <a:ext cx="288032" cy="288032"/>
          </a:xfrm>
          <a:prstGeom prst="rect">
            <a:avLst/>
          </a:prstGeom>
          <a:solidFill>
            <a:srgbClr val="0000FF"/>
          </a:solidFill>
          <a:ln w="1270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Isosceles Triangle 67"/>
          <p:cNvSpPr/>
          <p:nvPr/>
        </p:nvSpPr>
        <p:spPr>
          <a:xfrm rot="16200000">
            <a:off x="932988" y="4394554"/>
            <a:ext cx="216024" cy="216024"/>
          </a:xfrm>
          <a:prstGeom prst="triangle">
            <a:avLst/>
          </a:prstGeom>
          <a:solidFill>
            <a:srgbClr val="0000FF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838201" y="4470753"/>
            <a:ext cx="72008" cy="72008"/>
          </a:xfrm>
          <a:prstGeom prst="ellipse">
            <a:avLst/>
          </a:prstGeom>
          <a:solidFill>
            <a:srgbClr val="0000FF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0" name="Elbow Connector 69"/>
          <p:cNvCxnSpPr>
            <a:endCxn id="68" idx="3"/>
          </p:cNvCxnSpPr>
          <p:nvPr/>
        </p:nvCxnSpPr>
        <p:spPr>
          <a:xfrm rot="16200000" flipV="1">
            <a:off x="1005216" y="4646362"/>
            <a:ext cx="414536" cy="126943"/>
          </a:xfrm>
          <a:prstGeom prst="bentConnector2">
            <a:avLst/>
          </a:prstGeom>
          <a:ln w="190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Elbow Connector 70"/>
          <p:cNvCxnSpPr>
            <a:stCxn id="69" idx="2"/>
            <a:endCxn id="67" idx="1"/>
          </p:cNvCxnSpPr>
          <p:nvPr/>
        </p:nvCxnSpPr>
        <p:spPr>
          <a:xfrm rot="10800000" flipH="1" flipV="1">
            <a:off x="838200" y="4506757"/>
            <a:ext cx="22779" cy="410344"/>
          </a:xfrm>
          <a:prstGeom prst="bentConnector3">
            <a:avLst>
              <a:gd name="adj1" fmla="val -1003556"/>
            </a:avLst>
          </a:prstGeom>
          <a:ln w="190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endCxn id="67" idx="2"/>
          </p:cNvCxnSpPr>
          <p:nvPr/>
        </p:nvCxnSpPr>
        <p:spPr>
          <a:xfrm flipH="1" flipV="1">
            <a:off x="1004996" y="5061117"/>
            <a:ext cx="2538" cy="645770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endCxn id="90" idx="1"/>
          </p:cNvCxnSpPr>
          <p:nvPr/>
        </p:nvCxnSpPr>
        <p:spPr>
          <a:xfrm>
            <a:off x="1016000" y="5275086"/>
            <a:ext cx="2850246" cy="2055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90" idx="2"/>
          </p:cNvCxnSpPr>
          <p:nvPr/>
        </p:nvCxnSpPr>
        <p:spPr>
          <a:xfrm>
            <a:off x="3992260" y="5385153"/>
            <a:ext cx="0" cy="1524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91" idx="2"/>
          </p:cNvCxnSpPr>
          <p:nvPr/>
        </p:nvCxnSpPr>
        <p:spPr>
          <a:xfrm flipH="1">
            <a:off x="4275667" y="5385153"/>
            <a:ext cx="2093" cy="1524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92" idx="2"/>
          </p:cNvCxnSpPr>
          <p:nvPr/>
        </p:nvCxnSpPr>
        <p:spPr>
          <a:xfrm>
            <a:off x="4565973" y="5385153"/>
            <a:ext cx="6027" cy="1524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93" idx="2"/>
          </p:cNvCxnSpPr>
          <p:nvPr/>
        </p:nvCxnSpPr>
        <p:spPr>
          <a:xfrm>
            <a:off x="4854186" y="5385153"/>
            <a:ext cx="0" cy="1524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94" idx="2"/>
          </p:cNvCxnSpPr>
          <p:nvPr/>
        </p:nvCxnSpPr>
        <p:spPr>
          <a:xfrm>
            <a:off x="5142399" y="5385153"/>
            <a:ext cx="0" cy="1524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95" idx="2"/>
          </p:cNvCxnSpPr>
          <p:nvPr/>
        </p:nvCxnSpPr>
        <p:spPr>
          <a:xfrm>
            <a:off x="5430612" y="5385153"/>
            <a:ext cx="0" cy="1524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stCxn id="96" idx="2"/>
          </p:cNvCxnSpPr>
          <p:nvPr/>
        </p:nvCxnSpPr>
        <p:spPr>
          <a:xfrm>
            <a:off x="5718825" y="5385153"/>
            <a:ext cx="0" cy="1524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97" idx="2"/>
          </p:cNvCxnSpPr>
          <p:nvPr/>
        </p:nvCxnSpPr>
        <p:spPr>
          <a:xfrm>
            <a:off x="6007038" y="5385153"/>
            <a:ext cx="0" cy="1524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98" idx="2"/>
          </p:cNvCxnSpPr>
          <p:nvPr/>
        </p:nvCxnSpPr>
        <p:spPr>
          <a:xfrm>
            <a:off x="6295251" y="5385153"/>
            <a:ext cx="0" cy="152400"/>
          </a:xfrm>
          <a:prstGeom prst="line">
            <a:avLst/>
          </a:prstGeom>
          <a:ln w="190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99" idx="2"/>
          </p:cNvCxnSpPr>
          <p:nvPr/>
        </p:nvCxnSpPr>
        <p:spPr>
          <a:xfrm>
            <a:off x="6583464" y="5385153"/>
            <a:ext cx="0" cy="152400"/>
          </a:xfrm>
          <a:prstGeom prst="line">
            <a:avLst/>
          </a:prstGeom>
          <a:ln w="190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100" idx="2"/>
          </p:cNvCxnSpPr>
          <p:nvPr/>
        </p:nvCxnSpPr>
        <p:spPr>
          <a:xfrm>
            <a:off x="6871677" y="5385153"/>
            <a:ext cx="0" cy="152400"/>
          </a:xfrm>
          <a:prstGeom prst="line">
            <a:avLst/>
          </a:prstGeom>
          <a:ln w="190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101" idx="2"/>
          </p:cNvCxnSpPr>
          <p:nvPr/>
        </p:nvCxnSpPr>
        <p:spPr>
          <a:xfrm>
            <a:off x="7159890" y="5385153"/>
            <a:ext cx="0" cy="152400"/>
          </a:xfrm>
          <a:prstGeom prst="line">
            <a:avLst/>
          </a:prstGeom>
          <a:ln w="190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102" idx="2"/>
          </p:cNvCxnSpPr>
          <p:nvPr/>
        </p:nvCxnSpPr>
        <p:spPr>
          <a:xfrm>
            <a:off x="7448103" y="5385153"/>
            <a:ext cx="0" cy="152400"/>
          </a:xfrm>
          <a:prstGeom prst="line">
            <a:avLst/>
          </a:prstGeom>
          <a:ln w="190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103" idx="2"/>
          </p:cNvCxnSpPr>
          <p:nvPr/>
        </p:nvCxnSpPr>
        <p:spPr>
          <a:xfrm>
            <a:off x="7736316" y="5385153"/>
            <a:ext cx="0" cy="152400"/>
          </a:xfrm>
          <a:prstGeom prst="line">
            <a:avLst/>
          </a:prstGeom>
          <a:ln w="190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stCxn id="104" idx="2"/>
          </p:cNvCxnSpPr>
          <p:nvPr/>
        </p:nvCxnSpPr>
        <p:spPr>
          <a:xfrm>
            <a:off x="8024529" y="5385153"/>
            <a:ext cx="0" cy="152400"/>
          </a:xfrm>
          <a:prstGeom prst="line">
            <a:avLst/>
          </a:prstGeom>
          <a:ln w="190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stCxn id="105" idx="2"/>
          </p:cNvCxnSpPr>
          <p:nvPr/>
        </p:nvCxnSpPr>
        <p:spPr>
          <a:xfrm>
            <a:off x="8312740" y="5385153"/>
            <a:ext cx="0" cy="152400"/>
          </a:xfrm>
          <a:prstGeom prst="line">
            <a:avLst/>
          </a:prstGeom>
          <a:ln w="190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tangle 89"/>
          <p:cNvSpPr/>
          <p:nvPr/>
        </p:nvSpPr>
        <p:spPr>
          <a:xfrm>
            <a:off x="3866246" y="5169129"/>
            <a:ext cx="252028" cy="216024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4151746" y="5169129"/>
            <a:ext cx="252028" cy="216024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4439959" y="5169129"/>
            <a:ext cx="252028" cy="216024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4728172" y="5169129"/>
            <a:ext cx="252028" cy="216024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5016385" y="5169129"/>
            <a:ext cx="252028" cy="216024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5304598" y="5169129"/>
            <a:ext cx="252028" cy="216024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/>
        </p:nvSpPr>
        <p:spPr>
          <a:xfrm>
            <a:off x="5592811" y="5169129"/>
            <a:ext cx="252028" cy="216024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/>
        </p:nvSpPr>
        <p:spPr>
          <a:xfrm>
            <a:off x="5881024" y="5169129"/>
            <a:ext cx="252028" cy="216024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/>
        </p:nvSpPr>
        <p:spPr>
          <a:xfrm>
            <a:off x="6169237" y="5169129"/>
            <a:ext cx="252028" cy="216024"/>
          </a:xfrm>
          <a:prstGeom prst="rect">
            <a:avLst/>
          </a:prstGeom>
          <a:solidFill>
            <a:srgbClr val="0000FF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/>
          <p:cNvSpPr/>
          <p:nvPr/>
        </p:nvSpPr>
        <p:spPr>
          <a:xfrm>
            <a:off x="6457450" y="5169129"/>
            <a:ext cx="252028" cy="216024"/>
          </a:xfrm>
          <a:prstGeom prst="rect">
            <a:avLst/>
          </a:prstGeom>
          <a:solidFill>
            <a:srgbClr val="0000FF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/>
          <p:cNvSpPr/>
          <p:nvPr/>
        </p:nvSpPr>
        <p:spPr>
          <a:xfrm>
            <a:off x="6745663" y="5169129"/>
            <a:ext cx="252028" cy="216024"/>
          </a:xfrm>
          <a:prstGeom prst="rect">
            <a:avLst/>
          </a:prstGeom>
          <a:solidFill>
            <a:srgbClr val="0000FF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7033876" y="5169129"/>
            <a:ext cx="252028" cy="216024"/>
          </a:xfrm>
          <a:prstGeom prst="rect">
            <a:avLst/>
          </a:prstGeom>
          <a:solidFill>
            <a:srgbClr val="0000FF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7322089" y="5169129"/>
            <a:ext cx="252028" cy="216024"/>
          </a:xfrm>
          <a:prstGeom prst="rect">
            <a:avLst/>
          </a:prstGeom>
          <a:solidFill>
            <a:srgbClr val="0000FF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/>
          <p:cNvSpPr/>
          <p:nvPr/>
        </p:nvSpPr>
        <p:spPr>
          <a:xfrm>
            <a:off x="7610302" y="5169129"/>
            <a:ext cx="252028" cy="216024"/>
          </a:xfrm>
          <a:prstGeom prst="rect">
            <a:avLst/>
          </a:prstGeom>
          <a:solidFill>
            <a:srgbClr val="0000FF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/>
          <p:cNvSpPr/>
          <p:nvPr/>
        </p:nvSpPr>
        <p:spPr>
          <a:xfrm>
            <a:off x="7898515" y="5169129"/>
            <a:ext cx="252028" cy="216024"/>
          </a:xfrm>
          <a:prstGeom prst="rect">
            <a:avLst/>
          </a:prstGeom>
          <a:solidFill>
            <a:srgbClr val="0000FF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8186726" y="5169129"/>
            <a:ext cx="252028" cy="216024"/>
          </a:xfrm>
          <a:prstGeom prst="rect">
            <a:avLst/>
          </a:prstGeom>
          <a:solidFill>
            <a:srgbClr val="0000FF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TextBox 105"/>
          <p:cNvSpPr txBox="1"/>
          <p:nvPr/>
        </p:nvSpPr>
        <p:spPr>
          <a:xfrm>
            <a:off x="741943" y="5701840"/>
            <a:ext cx="526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CLK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07" name="Elbow Connector 106"/>
          <p:cNvCxnSpPr/>
          <p:nvPr/>
        </p:nvCxnSpPr>
        <p:spPr>
          <a:xfrm flipV="1">
            <a:off x="2441123" y="4441693"/>
            <a:ext cx="381000" cy="224408"/>
          </a:xfrm>
          <a:prstGeom prst="bentConnector3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Rounded Rectangle 107"/>
          <p:cNvSpPr/>
          <p:nvPr/>
        </p:nvSpPr>
        <p:spPr>
          <a:xfrm>
            <a:off x="1365036" y="4773085"/>
            <a:ext cx="2520280" cy="288032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delay</a:t>
            </a:r>
            <a:endParaRPr lang="en-US" dirty="0"/>
          </a:p>
        </p:txBody>
      </p:sp>
      <p:sp>
        <p:nvSpPr>
          <p:cNvPr id="109" name="TextBox 108"/>
          <p:cNvSpPr txBox="1"/>
          <p:nvPr/>
        </p:nvSpPr>
        <p:spPr>
          <a:xfrm>
            <a:off x="5359437" y="5810881"/>
            <a:ext cx="1491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Edge detector</a:t>
            </a:r>
            <a:endParaRPr lang="en-US" dirty="0"/>
          </a:p>
        </p:txBody>
      </p:sp>
      <p:sp>
        <p:nvSpPr>
          <p:cNvPr id="110" name="TextBox 109"/>
          <p:cNvSpPr txBox="1"/>
          <p:nvPr/>
        </p:nvSpPr>
        <p:spPr>
          <a:xfrm>
            <a:off x="2911083" y="6167735"/>
            <a:ext cx="33673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Time-to-digital converter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797354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Reducing Margins for</a:t>
            </a:r>
            <a:br>
              <a:rPr lang="en-GB" dirty="0" smtClean="0"/>
            </a:br>
            <a:r>
              <a:rPr lang="en-GB" dirty="0" smtClean="0"/>
              <a:t>Fast Variability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10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138"/>
          <p:cNvSpPr/>
          <p:nvPr/>
        </p:nvSpPr>
        <p:spPr>
          <a:xfrm>
            <a:off x="5451690" y="4162745"/>
            <a:ext cx="351575" cy="2907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/>
          <p:cNvSpPr/>
          <p:nvPr/>
        </p:nvSpPr>
        <p:spPr>
          <a:xfrm>
            <a:off x="3843949" y="4147763"/>
            <a:ext cx="530386" cy="3312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2252801" y="4135771"/>
            <a:ext cx="758987" cy="3411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/>
        </p:nvSpPr>
        <p:spPr>
          <a:xfrm>
            <a:off x="8109636" y="4135771"/>
            <a:ext cx="577163" cy="2907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/>
        </p:nvSpPr>
        <p:spPr>
          <a:xfrm>
            <a:off x="6509438" y="4135771"/>
            <a:ext cx="537174" cy="3192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3315825" y="4135771"/>
            <a:ext cx="530386" cy="3312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1712612" y="4147763"/>
            <a:ext cx="533400" cy="3312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Resilient circuits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DATE 2016</a:t>
            </a: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Adaptive Clocking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8DBB7-7A62-4124-B426-8AEACD37B99E}" type="slidenum">
              <a:rPr lang="es-ES" smtClean="0"/>
              <a:pPr/>
              <a:t>23</a:t>
            </a:fld>
            <a:endParaRPr lang="es-ES"/>
          </a:p>
        </p:txBody>
      </p:sp>
      <p:grpSp>
        <p:nvGrpSpPr>
          <p:cNvPr id="12" name="Group 11"/>
          <p:cNvGrpSpPr/>
          <p:nvPr/>
        </p:nvGrpSpPr>
        <p:grpSpPr>
          <a:xfrm>
            <a:off x="914400" y="1158707"/>
            <a:ext cx="1828800" cy="304800"/>
            <a:chOff x="914400" y="1295400"/>
            <a:chExt cx="1828800" cy="304800"/>
          </a:xfrm>
        </p:grpSpPr>
        <p:cxnSp>
          <p:nvCxnSpPr>
            <p:cNvPr id="8" name="Elbow Connector 7"/>
            <p:cNvCxnSpPr/>
            <p:nvPr/>
          </p:nvCxnSpPr>
          <p:spPr>
            <a:xfrm flipV="1">
              <a:off x="914400" y="1295400"/>
              <a:ext cx="1828800" cy="304800"/>
            </a:xfrm>
            <a:prstGeom prst="bentConnector3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2743200" y="1295400"/>
              <a:ext cx="0" cy="304800"/>
            </a:xfrm>
            <a:prstGeom prst="line">
              <a:avLst/>
            </a:prstGeom>
            <a:ln w="38100" cap="sq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2743200" y="1158707"/>
            <a:ext cx="1828800" cy="304800"/>
            <a:chOff x="914400" y="1295400"/>
            <a:chExt cx="1828800" cy="304800"/>
          </a:xfrm>
        </p:grpSpPr>
        <p:cxnSp>
          <p:nvCxnSpPr>
            <p:cNvPr id="14" name="Elbow Connector 13"/>
            <p:cNvCxnSpPr/>
            <p:nvPr/>
          </p:nvCxnSpPr>
          <p:spPr>
            <a:xfrm flipV="1">
              <a:off x="914400" y="1295400"/>
              <a:ext cx="1828800" cy="304800"/>
            </a:xfrm>
            <a:prstGeom prst="bentConnector3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743200" y="1295400"/>
              <a:ext cx="0" cy="304800"/>
            </a:xfrm>
            <a:prstGeom prst="line">
              <a:avLst/>
            </a:prstGeom>
            <a:ln w="38100" cap="sq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4572000" y="1158707"/>
            <a:ext cx="1828800" cy="304800"/>
            <a:chOff x="914400" y="1295400"/>
            <a:chExt cx="1828800" cy="304800"/>
          </a:xfrm>
        </p:grpSpPr>
        <p:cxnSp>
          <p:nvCxnSpPr>
            <p:cNvPr id="17" name="Elbow Connector 16"/>
            <p:cNvCxnSpPr/>
            <p:nvPr/>
          </p:nvCxnSpPr>
          <p:spPr>
            <a:xfrm flipV="1">
              <a:off x="914400" y="1295400"/>
              <a:ext cx="1828800" cy="304800"/>
            </a:xfrm>
            <a:prstGeom prst="bentConnector3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2743200" y="1295400"/>
              <a:ext cx="0" cy="304800"/>
            </a:xfrm>
            <a:prstGeom prst="line">
              <a:avLst/>
            </a:prstGeom>
            <a:ln w="38100" cap="sq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6400800" y="1158707"/>
            <a:ext cx="1828800" cy="304800"/>
            <a:chOff x="914400" y="1295400"/>
            <a:chExt cx="1828800" cy="304800"/>
          </a:xfrm>
        </p:grpSpPr>
        <p:cxnSp>
          <p:nvCxnSpPr>
            <p:cNvPr id="20" name="Elbow Connector 19"/>
            <p:cNvCxnSpPr/>
            <p:nvPr/>
          </p:nvCxnSpPr>
          <p:spPr>
            <a:xfrm flipV="1">
              <a:off x="914400" y="1295400"/>
              <a:ext cx="1828800" cy="304800"/>
            </a:xfrm>
            <a:prstGeom prst="bentConnector3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2743200" y="1295400"/>
              <a:ext cx="0" cy="304800"/>
            </a:xfrm>
            <a:prstGeom prst="line">
              <a:avLst/>
            </a:prstGeom>
            <a:ln w="38100" cap="sq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Straight Connector 22"/>
          <p:cNvCxnSpPr/>
          <p:nvPr/>
        </p:nvCxnSpPr>
        <p:spPr>
          <a:xfrm>
            <a:off x="8229600" y="1463507"/>
            <a:ext cx="457200" cy="0"/>
          </a:xfrm>
          <a:prstGeom prst="line">
            <a:avLst/>
          </a:prstGeom>
          <a:ln w="38100" cap="sq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91632" y="1080274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CLK</a:t>
            </a:r>
            <a:endParaRPr lang="en-US" sz="24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138750" y="1710833"/>
            <a:ext cx="784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Data</a:t>
            </a:r>
            <a:endParaRPr lang="en-US" sz="2400" b="1" dirty="0"/>
          </a:p>
        </p:txBody>
      </p:sp>
      <p:grpSp>
        <p:nvGrpSpPr>
          <p:cNvPr id="27" name="Group 26"/>
          <p:cNvGrpSpPr/>
          <p:nvPr/>
        </p:nvGrpSpPr>
        <p:grpSpPr>
          <a:xfrm>
            <a:off x="914400" y="1783460"/>
            <a:ext cx="7620000" cy="397416"/>
            <a:chOff x="914400" y="1920153"/>
            <a:chExt cx="7620000" cy="397416"/>
          </a:xfrm>
        </p:grpSpPr>
        <p:sp>
          <p:nvSpPr>
            <p:cNvPr id="26" name="Flowchart: Process 25"/>
            <p:cNvSpPr/>
            <p:nvPr/>
          </p:nvSpPr>
          <p:spPr>
            <a:xfrm>
              <a:off x="914400" y="1923107"/>
              <a:ext cx="542450" cy="386084"/>
            </a:xfrm>
            <a:prstGeom prst="flowChartProcess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chemeClr val="accent2">
                    <a:lumMod val="60000"/>
                    <a:lumOff val="40000"/>
                  </a:schemeClr>
                </a:gs>
                <a:gs pos="100000">
                  <a:srgbClr val="FFCCF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lowchart: Process 29"/>
            <p:cNvSpPr/>
            <p:nvPr/>
          </p:nvSpPr>
          <p:spPr>
            <a:xfrm>
              <a:off x="3657597" y="1929337"/>
              <a:ext cx="1752600" cy="386084"/>
            </a:xfrm>
            <a:prstGeom prst="flowChartProcess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chemeClr val="accent2">
                    <a:lumMod val="60000"/>
                    <a:lumOff val="40000"/>
                  </a:schemeClr>
                </a:gs>
                <a:gs pos="100000">
                  <a:srgbClr val="FFCCF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lowchart: Process 33"/>
            <p:cNvSpPr/>
            <p:nvPr/>
          </p:nvSpPr>
          <p:spPr>
            <a:xfrm>
              <a:off x="1828799" y="1931485"/>
              <a:ext cx="1295401" cy="386084"/>
            </a:xfrm>
            <a:prstGeom prst="flowChartProcess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chemeClr val="accent2">
                    <a:lumMod val="60000"/>
                    <a:lumOff val="40000"/>
                  </a:schemeClr>
                </a:gs>
                <a:gs pos="100000">
                  <a:srgbClr val="FFCCF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lowchart: Process 34"/>
            <p:cNvSpPr/>
            <p:nvPr/>
          </p:nvSpPr>
          <p:spPr>
            <a:xfrm>
              <a:off x="5486398" y="1928649"/>
              <a:ext cx="1066802" cy="386084"/>
            </a:xfrm>
            <a:prstGeom prst="flowChartProcess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chemeClr val="accent2">
                    <a:lumMod val="60000"/>
                    <a:lumOff val="40000"/>
                  </a:schemeClr>
                </a:gs>
                <a:gs pos="100000">
                  <a:srgbClr val="FFCCF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lowchart: Process 35"/>
            <p:cNvSpPr/>
            <p:nvPr/>
          </p:nvSpPr>
          <p:spPr>
            <a:xfrm>
              <a:off x="7315197" y="1920153"/>
              <a:ext cx="1219203" cy="386084"/>
            </a:xfrm>
            <a:prstGeom prst="flowChartProcess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chemeClr val="accent2">
                    <a:lumMod val="60000"/>
                    <a:lumOff val="40000"/>
                  </a:schemeClr>
                </a:gs>
                <a:gs pos="100000">
                  <a:srgbClr val="FFCCF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8" name="Straight Connector 27"/>
          <p:cNvCxnSpPr/>
          <p:nvPr/>
        </p:nvCxnSpPr>
        <p:spPr>
          <a:xfrm>
            <a:off x="1828800" y="1463507"/>
            <a:ext cx="0" cy="708991"/>
          </a:xfrm>
          <a:prstGeom prst="line">
            <a:avLst/>
          </a:prstGeom>
          <a:ln w="1905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657600" y="1463507"/>
            <a:ext cx="0" cy="708991"/>
          </a:xfrm>
          <a:prstGeom prst="line">
            <a:avLst/>
          </a:prstGeom>
          <a:ln w="1905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486400" y="1463507"/>
            <a:ext cx="0" cy="708991"/>
          </a:xfrm>
          <a:prstGeom prst="line">
            <a:avLst/>
          </a:prstGeom>
          <a:ln w="1905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7315200" y="1463507"/>
            <a:ext cx="0" cy="708991"/>
          </a:xfrm>
          <a:prstGeom prst="line">
            <a:avLst/>
          </a:prstGeom>
          <a:ln w="1905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1828800" y="1463507"/>
            <a:ext cx="0" cy="708991"/>
          </a:xfrm>
          <a:prstGeom prst="line">
            <a:avLst/>
          </a:prstGeom>
          <a:ln w="1905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0" name="Group 89"/>
          <p:cNvGrpSpPr/>
          <p:nvPr/>
        </p:nvGrpSpPr>
        <p:grpSpPr>
          <a:xfrm>
            <a:off x="-222566" y="3155549"/>
            <a:ext cx="9823766" cy="1130973"/>
            <a:chOff x="-222566" y="3046386"/>
            <a:chExt cx="9823766" cy="1130973"/>
          </a:xfrm>
        </p:grpSpPr>
        <p:grpSp>
          <p:nvGrpSpPr>
            <p:cNvPr id="7" name="Group 6"/>
            <p:cNvGrpSpPr/>
            <p:nvPr/>
          </p:nvGrpSpPr>
          <p:grpSpPr>
            <a:xfrm>
              <a:off x="914400" y="3124200"/>
              <a:ext cx="8001000" cy="304800"/>
              <a:chOff x="914400" y="3124200"/>
              <a:chExt cx="8001000" cy="304800"/>
            </a:xfrm>
          </p:grpSpPr>
          <p:grpSp>
            <p:nvGrpSpPr>
              <p:cNvPr id="37" name="Group 36"/>
              <p:cNvGrpSpPr/>
              <p:nvPr/>
            </p:nvGrpSpPr>
            <p:grpSpPr>
              <a:xfrm>
                <a:off x="914400" y="3124200"/>
                <a:ext cx="1600200" cy="304800"/>
                <a:chOff x="914400" y="1295400"/>
                <a:chExt cx="1828800" cy="304800"/>
              </a:xfrm>
            </p:grpSpPr>
            <p:cxnSp>
              <p:nvCxnSpPr>
                <p:cNvPr id="38" name="Elbow Connector 37"/>
                <p:cNvCxnSpPr/>
                <p:nvPr/>
              </p:nvCxnSpPr>
              <p:spPr>
                <a:xfrm flipV="1">
                  <a:off x="914400" y="1295400"/>
                  <a:ext cx="1828800" cy="304800"/>
                </a:xfrm>
                <a:prstGeom prst="bentConnector3">
                  <a:avLst/>
                </a:prstGeom>
                <a:ln w="3810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>
                  <a:off x="2743200" y="1295400"/>
                  <a:ext cx="0" cy="304800"/>
                </a:xfrm>
                <a:prstGeom prst="line">
                  <a:avLst/>
                </a:prstGeom>
                <a:ln w="38100" cap="sq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oup 39"/>
              <p:cNvGrpSpPr/>
              <p:nvPr/>
            </p:nvGrpSpPr>
            <p:grpSpPr>
              <a:xfrm>
                <a:off x="2514600" y="3124200"/>
                <a:ext cx="1600200" cy="304800"/>
                <a:chOff x="914400" y="1295400"/>
                <a:chExt cx="1828800" cy="304800"/>
              </a:xfrm>
            </p:grpSpPr>
            <p:cxnSp>
              <p:nvCxnSpPr>
                <p:cNvPr id="41" name="Elbow Connector 40"/>
                <p:cNvCxnSpPr/>
                <p:nvPr/>
              </p:nvCxnSpPr>
              <p:spPr>
                <a:xfrm flipV="1">
                  <a:off x="914400" y="1295400"/>
                  <a:ext cx="1828800" cy="304800"/>
                </a:xfrm>
                <a:prstGeom prst="bentConnector3">
                  <a:avLst/>
                </a:prstGeom>
                <a:ln w="3810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>
                  <a:off x="2743200" y="1295400"/>
                  <a:ext cx="0" cy="304800"/>
                </a:xfrm>
                <a:prstGeom prst="line">
                  <a:avLst/>
                </a:prstGeom>
                <a:ln w="38100" cap="sq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oup 42"/>
              <p:cNvGrpSpPr/>
              <p:nvPr/>
            </p:nvGrpSpPr>
            <p:grpSpPr>
              <a:xfrm>
                <a:off x="4114800" y="3124200"/>
                <a:ext cx="1600200" cy="304800"/>
                <a:chOff x="914400" y="1295400"/>
                <a:chExt cx="1828800" cy="304800"/>
              </a:xfrm>
            </p:grpSpPr>
            <p:cxnSp>
              <p:nvCxnSpPr>
                <p:cNvPr id="44" name="Elbow Connector 43"/>
                <p:cNvCxnSpPr/>
                <p:nvPr/>
              </p:nvCxnSpPr>
              <p:spPr>
                <a:xfrm flipV="1">
                  <a:off x="914400" y="1295400"/>
                  <a:ext cx="1828800" cy="304800"/>
                </a:xfrm>
                <a:prstGeom prst="bentConnector3">
                  <a:avLst/>
                </a:prstGeom>
                <a:ln w="3810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>
                  <a:off x="2743200" y="1295400"/>
                  <a:ext cx="0" cy="304800"/>
                </a:xfrm>
                <a:prstGeom prst="line">
                  <a:avLst/>
                </a:prstGeom>
                <a:ln w="38100" cap="sq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6" name="Group 45"/>
              <p:cNvGrpSpPr/>
              <p:nvPr/>
            </p:nvGrpSpPr>
            <p:grpSpPr>
              <a:xfrm>
                <a:off x="5715000" y="3124200"/>
                <a:ext cx="1600200" cy="304800"/>
                <a:chOff x="914400" y="1295400"/>
                <a:chExt cx="1828800" cy="304800"/>
              </a:xfrm>
            </p:grpSpPr>
            <p:cxnSp>
              <p:nvCxnSpPr>
                <p:cNvPr id="47" name="Elbow Connector 46"/>
                <p:cNvCxnSpPr/>
                <p:nvPr/>
              </p:nvCxnSpPr>
              <p:spPr>
                <a:xfrm flipV="1">
                  <a:off x="914400" y="1295400"/>
                  <a:ext cx="1828800" cy="304800"/>
                </a:xfrm>
                <a:prstGeom prst="bentConnector3">
                  <a:avLst/>
                </a:prstGeom>
                <a:ln w="3810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>
                  <a:off x="2743200" y="1295400"/>
                  <a:ext cx="0" cy="304800"/>
                </a:xfrm>
                <a:prstGeom prst="line">
                  <a:avLst/>
                </a:prstGeom>
                <a:ln w="38100" cap="sq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0" name="Elbow Connector 49"/>
              <p:cNvCxnSpPr/>
              <p:nvPr/>
            </p:nvCxnSpPr>
            <p:spPr>
              <a:xfrm flipV="1">
                <a:off x="7315200" y="3124200"/>
                <a:ext cx="1600200" cy="304800"/>
              </a:xfrm>
              <a:prstGeom prst="bentConnector3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4" name="Group 53"/>
            <p:cNvGrpSpPr/>
            <p:nvPr/>
          </p:nvGrpSpPr>
          <p:grpSpPr>
            <a:xfrm>
              <a:off x="1447800" y="3733800"/>
              <a:ext cx="1600200" cy="304800"/>
              <a:chOff x="914400" y="1295400"/>
              <a:chExt cx="1828800" cy="304800"/>
            </a:xfrm>
          </p:grpSpPr>
          <p:cxnSp>
            <p:nvCxnSpPr>
              <p:cNvPr id="65" name="Elbow Connector 64"/>
              <p:cNvCxnSpPr/>
              <p:nvPr/>
            </p:nvCxnSpPr>
            <p:spPr>
              <a:xfrm flipV="1">
                <a:off x="914400" y="1295400"/>
                <a:ext cx="1828800" cy="304800"/>
              </a:xfrm>
              <a:prstGeom prst="bentConnector3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2743200" y="1295400"/>
                <a:ext cx="0" cy="304800"/>
              </a:xfrm>
              <a:prstGeom prst="line">
                <a:avLst/>
              </a:prstGeom>
              <a:ln w="38100" cap="sq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5" name="Group 54"/>
            <p:cNvGrpSpPr/>
            <p:nvPr/>
          </p:nvGrpSpPr>
          <p:grpSpPr>
            <a:xfrm>
              <a:off x="3048000" y="3733800"/>
              <a:ext cx="1600200" cy="304800"/>
              <a:chOff x="914400" y="1295400"/>
              <a:chExt cx="1828800" cy="304800"/>
            </a:xfrm>
          </p:grpSpPr>
          <p:cxnSp>
            <p:nvCxnSpPr>
              <p:cNvPr id="63" name="Elbow Connector 62"/>
              <p:cNvCxnSpPr/>
              <p:nvPr/>
            </p:nvCxnSpPr>
            <p:spPr>
              <a:xfrm flipV="1">
                <a:off x="914400" y="1295400"/>
                <a:ext cx="1828800" cy="304800"/>
              </a:xfrm>
              <a:prstGeom prst="bentConnector3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2743200" y="1295400"/>
                <a:ext cx="0" cy="304800"/>
              </a:xfrm>
              <a:prstGeom prst="line">
                <a:avLst/>
              </a:prstGeom>
              <a:ln w="38100" cap="sq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6" name="Group 55"/>
            <p:cNvGrpSpPr/>
            <p:nvPr/>
          </p:nvGrpSpPr>
          <p:grpSpPr>
            <a:xfrm>
              <a:off x="4648200" y="3733800"/>
              <a:ext cx="1600200" cy="304800"/>
              <a:chOff x="914400" y="1295400"/>
              <a:chExt cx="1828800" cy="304800"/>
            </a:xfrm>
          </p:grpSpPr>
          <p:cxnSp>
            <p:nvCxnSpPr>
              <p:cNvPr id="61" name="Elbow Connector 60"/>
              <p:cNvCxnSpPr/>
              <p:nvPr/>
            </p:nvCxnSpPr>
            <p:spPr>
              <a:xfrm flipV="1">
                <a:off x="914400" y="1295400"/>
                <a:ext cx="1828800" cy="304800"/>
              </a:xfrm>
              <a:prstGeom prst="bentConnector3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2743200" y="1295400"/>
                <a:ext cx="0" cy="304800"/>
              </a:xfrm>
              <a:prstGeom prst="line">
                <a:avLst/>
              </a:prstGeom>
              <a:ln w="38100" cap="sq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7" name="Group 56"/>
            <p:cNvGrpSpPr/>
            <p:nvPr/>
          </p:nvGrpSpPr>
          <p:grpSpPr>
            <a:xfrm>
              <a:off x="6248400" y="3733800"/>
              <a:ext cx="1600200" cy="304800"/>
              <a:chOff x="914400" y="1295400"/>
              <a:chExt cx="1828800" cy="304800"/>
            </a:xfrm>
          </p:grpSpPr>
          <p:cxnSp>
            <p:nvCxnSpPr>
              <p:cNvPr id="59" name="Elbow Connector 58"/>
              <p:cNvCxnSpPr/>
              <p:nvPr/>
            </p:nvCxnSpPr>
            <p:spPr>
              <a:xfrm flipV="1">
                <a:off x="914400" y="1295400"/>
                <a:ext cx="1828800" cy="304800"/>
              </a:xfrm>
              <a:prstGeom prst="bentConnector3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2743200" y="1295400"/>
                <a:ext cx="0" cy="304800"/>
              </a:xfrm>
              <a:prstGeom prst="line">
                <a:avLst/>
              </a:prstGeom>
              <a:ln w="38100" cap="sq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8" name="Elbow Connector 57"/>
            <p:cNvCxnSpPr/>
            <p:nvPr/>
          </p:nvCxnSpPr>
          <p:spPr>
            <a:xfrm flipV="1">
              <a:off x="7848600" y="3733800"/>
              <a:ext cx="1645920" cy="304800"/>
            </a:xfrm>
            <a:prstGeom prst="bentConnector3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/>
            <p:cNvSpPr/>
            <p:nvPr/>
          </p:nvSpPr>
          <p:spPr>
            <a:xfrm>
              <a:off x="8915400" y="3581400"/>
              <a:ext cx="6858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7" name="Group 66"/>
            <p:cNvGrpSpPr/>
            <p:nvPr/>
          </p:nvGrpSpPr>
          <p:grpSpPr>
            <a:xfrm>
              <a:off x="-152400" y="3733800"/>
              <a:ext cx="1600200" cy="304800"/>
              <a:chOff x="914400" y="1295400"/>
              <a:chExt cx="1828800" cy="304800"/>
            </a:xfrm>
          </p:grpSpPr>
          <p:cxnSp>
            <p:nvCxnSpPr>
              <p:cNvPr id="68" name="Elbow Connector 67"/>
              <p:cNvCxnSpPr/>
              <p:nvPr/>
            </p:nvCxnSpPr>
            <p:spPr>
              <a:xfrm flipV="1">
                <a:off x="914400" y="1295400"/>
                <a:ext cx="1828800" cy="304800"/>
              </a:xfrm>
              <a:prstGeom prst="bentConnector3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2743200" y="1295400"/>
                <a:ext cx="0" cy="304800"/>
              </a:xfrm>
              <a:prstGeom prst="line">
                <a:avLst/>
              </a:prstGeom>
              <a:ln w="38100" cap="sq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0" name="Rectangle 69"/>
            <p:cNvSpPr/>
            <p:nvPr/>
          </p:nvSpPr>
          <p:spPr>
            <a:xfrm>
              <a:off x="-222566" y="3619500"/>
              <a:ext cx="1146017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277120" y="3046386"/>
              <a:ext cx="6463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 smtClean="0"/>
                <a:t>CLK</a:t>
              </a:r>
              <a:endParaRPr lang="en-US" sz="2400" b="1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76200" y="3715694"/>
              <a:ext cx="119616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 err="1" smtClean="0"/>
                <a:t>CLK_del</a:t>
              </a:r>
              <a:endParaRPr lang="en-US" sz="2400" b="1" dirty="0"/>
            </a:p>
          </p:txBody>
        </p:sp>
      </p:grpSp>
      <p:sp>
        <p:nvSpPr>
          <p:cNvPr id="74" name="TextBox 73"/>
          <p:cNvSpPr txBox="1"/>
          <p:nvPr/>
        </p:nvSpPr>
        <p:spPr>
          <a:xfrm>
            <a:off x="152400" y="4395089"/>
            <a:ext cx="784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Data</a:t>
            </a:r>
            <a:endParaRPr lang="en-US" sz="2400" b="1" dirty="0"/>
          </a:p>
        </p:txBody>
      </p:sp>
      <p:grpSp>
        <p:nvGrpSpPr>
          <p:cNvPr id="106" name="Group 105"/>
          <p:cNvGrpSpPr/>
          <p:nvPr/>
        </p:nvGrpSpPr>
        <p:grpSpPr>
          <a:xfrm>
            <a:off x="928050" y="3514972"/>
            <a:ext cx="784562" cy="1347324"/>
            <a:chOff x="928050" y="3405809"/>
            <a:chExt cx="784562" cy="1347324"/>
          </a:xfrm>
        </p:grpSpPr>
        <p:sp>
          <p:nvSpPr>
            <p:cNvPr id="75" name="Flowchart: Process 74"/>
            <p:cNvSpPr/>
            <p:nvPr/>
          </p:nvSpPr>
          <p:spPr>
            <a:xfrm>
              <a:off x="928050" y="4361507"/>
              <a:ext cx="619334" cy="386084"/>
            </a:xfrm>
            <a:prstGeom prst="flowChartProcess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chemeClr val="accent2">
                    <a:lumMod val="60000"/>
                    <a:lumOff val="40000"/>
                  </a:schemeClr>
                </a:gs>
                <a:gs pos="100000">
                  <a:srgbClr val="FFCCF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3" name="Straight Connector 72"/>
            <p:cNvCxnSpPr/>
            <p:nvPr/>
          </p:nvCxnSpPr>
          <p:spPr>
            <a:xfrm>
              <a:off x="1712612" y="3405809"/>
              <a:ext cx="0" cy="1347324"/>
            </a:xfrm>
            <a:prstGeom prst="line">
              <a:avLst/>
            </a:prstGeom>
            <a:ln w="19050"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3" name="Group 112"/>
          <p:cNvGrpSpPr/>
          <p:nvPr/>
        </p:nvGrpSpPr>
        <p:grpSpPr>
          <a:xfrm>
            <a:off x="1716388" y="3514972"/>
            <a:ext cx="2127561" cy="1350160"/>
            <a:chOff x="1716388" y="3405809"/>
            <a:chExt cx="2127561" cy="1350160"/>
          </a:xfrm>
        </p:grpSpPr>
        <p:sp>
          <p:nvSpPr>
            <p:cNvPr id="77" name="Flowchart: Process 76"/>
            <p:cNvSpPr/>
            <p:nvPr/>
          </p:nvSpPr>
          <p:spPr>
            <a:xfrm>
              <a:off x="1716388" y="4369885"/>
              <a:ext cx="1295401" cy="386084"/>
            </a:xfrm>
            <a:prstGeom prst="flowChartProcess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chemeClr val="accent2">
                    <a:lumMod val="60000"/>
                    <a:lumOff val="40000"/>
                  </a:schemeClr>
                </a:gs>
                <a:gs pos="100000">
                  <a:srgbClr val="FFCCF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1" name="Straight Connector 80"/>
            <p:cNvCxnSpPr/>
            <p:nvPr/>
          </p:nvCxnSpPr>
          <p:spPr>
            <a:xfrm>
              <a:off x="3312812" y="3405809"/>
              <a:ext cx="0" cy="1347324"/>
            </a:xfrm>
            <a:prstGeom prst="line">
              <a:avLst/>
            </a:prstGeom>
            <a:ln w="19050"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3843198" y="3962400"/>
              <a:ext cx="0" cy="785191"/>
            </a:xfrm>
            <a:prstGeom prst="line">
              <a:avLst/>
            </a:prstGeom>
            <a:ln w="190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Elbow Connector 108"/>
            <p:cNvCxnSpPr>
              <a:stCxn id="77" idx="3"/>
              <a:endCxn id="94" idx="1"/>
            </p:cNvCxnSpPr>
            <p:nvPr/>
          </p:nvCxnSpPr>
          <p:spPr>
            <a:xfrm flipV="1">
              <a:off x="3011789" y="4116051"/>
              <a:ext cx="304036" cy="446876"/>
            </a:xfrm>
            <a:prstGeom prst="bentConnector3">
              <a:avLst/>
            </a:prstGeom>
            <a:ln w="28575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Elbow Connector 109"/>
            <p:cNvCxnSpPr>
              <a:stCxn id="77" idx="3"/>
              <a:endCxn id="107" idx="1"/>
            </p:cNvCxnSpPr>
            <p:nvPr/>
          </p:nvCxnSpPr>
          <p:spPr>
            <a:xfrm flipV="1">
              <a:off x="3011789" y="4128043"/>
              <a:ext cx="832160" cy="434884"/>
            </a:xfrm>
            <a:prstGeom prst="bentConnector3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Group 124"/>
          <p:cNvGrpSpPr/>
          <p:nvPr/>
        </p:nvGrpSpPr>
        <p:grpSpPr>
          <a:xfrm>
            <a:off x="1712612" y="2590800"/>
            <a:ext cx="2130586" cy="1248032"/>
            <a:chOff x="1712612" y="2754868"/>
            <a:chExt cx="2130586" cy="1248032"/>
          </a:xfrm>
        </p:grpSpPr>
        <p:cxnSp>
          <p:nvCxnSpPr>
            <p:cNvPr id="115" name="Straight Arrow Connector 114"/>
            <p:cNvCxnSpPr/>
            <p:nvPr/>
          </p:nvCxnSpPr>
          <p:spPr>
            <a:xfrm>
              <a:off x="1712612" y="3200400"/>
              <a:ext cx="16002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TextBox 115"/>
            <p:cNvSpPr txBox="1"/>
            <p:nvPr/>
          </p:nvSpPr>
          <p:spPr>
            <a:xfrm>
              <a:off x="2361068" y="3008679"/>
              <a:ext cx="30328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P</a:t>
              </a:r>
              <a:endParaRPr lang="en-US" dirty="0"/>
            </a:p>
          </p:txBody>
        </p:sp>
        <p:cxnSp>
          <p:nvCxnSpPr>
            <p:cNvPr id="118" name="Straight Connector 117"/>
            <p:cNvCxnSpPr/>
            <p:nvPr/>
          </p:nvCxnSpPr>
          <p:spPr>
            <a:xfrm flipV="1">
              <a:off x="1712612" y="2836164"/>
              <a:ext cx="0" cy="559119"/>
            </a:xfrm>
            <a:prstGeom prst="line">
              <a:avLst/>
            </a:prstGeom>
            <a:ln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 flipV="1">
              <a:off x="3321864" y="2818892"/>
              <a:ext cx="0" cy="559119"/>
            </a:xfrm>
            <a:prstGeom prst="line">
              <a:avLst/>
            </a:prstGeom>
            <a:ln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flipV="1">
              <a:off x="3843198" y="2836164"/>
              <a:ext cx="0" cy="1166736"/>
            </a:xfrm>
            <a:prstGeom prst="line">
              <a:avLst/>
            </a:prstGeom>
            <a:ln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Arrow Connector 121"/>
            <p:cNvCxnSpPr/>
            <p:nvPr/>
          </p:nvCxnSpPr>
          <p:spPr>
            <a:xfrm>
              <a:off x="1712612" y="2944641"/>
              <a:ext cx="2130586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TextBox 123"/>
            <p:cNvSpPr txBox="1"/>
            <p:nvPr/>
          </p:nvSpPr>
          <p:spPr>
            <a:xfrm>
              <a:off x="2438400" y="2754868"/>
              <a:ext cx="66556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P + </a:t>
              </a:r>
              <a:r>
                <a:rPr lang="en-GB" dirty="0" smtClean="0">
                  <a:sym typeface="Symbol" panose="05050102010706020507" pitchFamily="18" charset="2"/>
                </a:rPr>
                <a:t></a:t>
              </a:r>
              <a:endParaRPr lang="en-US" dirty="0"/>
            </a:p>
          </p:txBody>
        </p:sp>
      </p:grpSp>
      <p:grpSp>
        <p:nvGrpSpPr>
          <p:cNvPr id="143" name="Group 142"/>
          <p:cNvGrpSpPr/>
          <p:nvPr/>
        </p:nvGrpSpPr>
        <p:grpSpPr>
          <a:xfrm>
            <a:off x="3316587" y="3514972"/>
            <a:ext cx="2136613" cy="1348012"/>
            <a:chOff x="3316587" y="3679040"/>
            <a:chExt cx="2136613" cy="1348012"/>
          </a:xfrm>
        </p:grpSpPr>
        <p:sp>
          <p:nvSpPr>
            <p:cNvPr id="95" name="Rectangle 94"/>
            <p:cNvSpPr/>
            <p:nvPr/>
          </p:nvSpPr>
          <p:spPr>
            <a:xfrm>
              <a:off x="4916023" y="4328394"/>
              <a:ext cx="537177" cy="2907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7" name="Straight Connector 86"/>
            <p:cNvCxnSpPr/>
            <p:nvPr/>
          </p:nvCxnSpPr>
          <p:spPr>
            <a:xfrm>
              <a:off x="5449437" y="4235631"/>
              <a:ext cx="0" cy="785191"/>
            </a:xfrm>
            <a:prstGeom prst="line">
              <a:avLst/>
            </a:prstGeom>
            <a:ln w="190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Rectangle 128"/>
            <p:cNvSpPr/>
            <p:nvPr/>
          </p:nvSpPr>
          <p:spPr>
            <a:xfrm>
              <a:off x="4648200" y="4634738"/>
              <a:ext cx="76200" cy="38608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lowchart: Process 75"/>
            <p:cNvSpPr/>
            <p:nvPr/>
          </p:nvSpPr>
          <p:spPr>
            <a:xfrm>
              <a:off x="3316587" y="4640968"/>
              <a:ext cx="1861237" cy="386084"/>
            </a:xfrm>
            <a:prstGeom prst="flowChartProcess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chemeClr val="accent2">
                    <a:lumMod val="60000"/>
                    <a:lumOff val="40000"/>
                  </a:schemeClr>
                </a:gs>
                <a:gs pos="100000">
                  <a:srgbClr val="FFCCF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1" name="Elbow Connector 130"/>
            <p:cNvCxnSpPr>
              <a:stCxn id="129" idx="3"/>
              <a:endCxn id="95" idx="1"/>
            </p:cNvCxnSpPr>
            <p:nvPr/>
          </p:nvCxnSpPr>
          <p:spPr>
            <a:xfrm flipV="1">
              <a:off x="4724400" y="4473763"/>
              <a:ext cx="191623" cy="354017"/>
            </a:xfrm>
            <a:prstGeom prst="bentConnector3">
              <a:avLst>
                <a:gd name="adj1" fmla="val 35826"/>
              </a:avLst>
            </a:prstGeom>
            <a:ln w="28575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Elbow Connector 135"/>
            <p:cNvCxnSpPr>
              <a:stCxn id="76" idx="3"/>
              <a:endCxn id="139" idx="1"/>
            </p:cNvCxnSpPr>
            <p:nvPr/>
          </p:nvCxnSpPr>
          <p:spPr>
            <a:xfrm flipV="1">
              <a:off x="5177824" y="4395982"/>
              <a:ext cx="273866" cy="438028"/>
            </a:xfrm>
            <a:prstGeom prst="bentConnector3">
              <a:avLst>
                <a:gd name="adj1" fmla="val 50000"/>
              </a:avLst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4913012" y="3679040"/>
              <a:ext cx="0" cy="1347324"/>
            </a:xfrm>
            <a:prstGeom prst="line">
              <a:avLst/>
            </a:prstGeom>
            <a:ln w="19050"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8" name="Group 147"/>
          <p:cNvGrpSpPr/>
          <p:nvPr/>
        </p:nvGrpSpPr>
        <p:grpSpPr>
          <a:xfrm>
            <a:off x="5551268" y="4436195"/>
            <a:ext cx="2206216" cy="369332"/>
            <a:chOff x="5551268" y="4600263"/>
            <a:chExt cx="2206216" cy="369332"/>
          </a:xfrm>
        </p:grpSpPr>
        <p:sp>
          <p:nvSpPr>
            <p:cNvPr id="146" name="Right Arrow 145"/>
            <p:cNvSpPr/>
            <p:nvPr/>
          </p:nvSpPr>
          <p:spPr>
            <a:xfrm>
              <a:off x="5551268" y="4692715"/>
              <a:ext cx="685800" cy="201420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6237068" y="4600263"/>
              <a:ext cx="15204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Error recovery</a:t>
              </a:r>
              <a:endParaRPr lang="en-US" dirty="0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4350044" y="4830917"/>
            <a:ext cx="1715021" cy="518574"/>
            <a:chOff x="4350044" y="4994985"/>
            <a:chExt cx="1715021" cy="518574"/>
          </a:xfrm>
        </p:grpSpPr>
        <p:sp>
          <p:nvSpPr>
            <p:cNvPr id="3" name="TextBox 2"/>
            <p:cNvSpPr txBox="1"/>
            <p:nvPr/>
          </p:nvSpPr>
          <p:spPr>
            <a:xfrm>
              <a:off x="4350044" y="5144227"/>
              <a:ext cx="17150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Different values</a:t>
              </a:r>
              <a:endParaRPr lang="en-US" dirty="0"/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>
              <a:off x="4913012" y="4994985"/>
              <a:ext cx="0" cy="23727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07"/>
            <p:cNvCxnSpPr/>
            <p:nvPr/>
          </p:nvCxnSpPr>
          <p:spPr>
            <a:xfrm>
              <a:off x="5448300" y="4994985"/>
              <a:ext cx="4900" cy="23130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6174214" y="609600"/>
            <a:ext cx="26951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Conventional timing</a:t>
            </a:r>
            <a:endParaRPr lang="en-US" sz="2400" dirty="0"/>
          </a:p>
        </p:txBody>
      </p:sp>
      <p:sp>
        <p:nvSpPr>
          <p:cNvPr id="111" name="TextBox 110"/>
          <p:cNvSpPr txBox="1"/>
          <p:nvPr/>
        </p:nvSpPr>
        <p:spPr>
          <a:xfrm>
            <a:off x="6575580" y="2682082"/>
            <a:ext cx="2111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Resilient timing</a:t>
            </a:r>
            <a:endParaRPr lang="en-US" sz="2400" dirty="0"/>
          </a:p>
        </p:txBody>
      </p:sp>
      <p:grpSp>
        <p:nvGrpSpPr>
          <p:cNvPr id="142" name="Group 141"/>
          <p:cNvGrpSpPr/>
          <p:nvPr/>
        </p:nvGrpSpPr>
        <p:grpSpPr>
          <a:xfrm>
            <a:off x="3679646" y="5555172"/>
            <a:ext cx="2072519" cy="680856"/>
            <a:chOff x="3679646" y="5555172"/>
            <a:chExt cx="2072519" cy="680856"/>
          </a:xfrm>
        </p:grpSpPr>
        <p:cxnSp>
          <p:nvCxnSpPr>
            <p:cNvPr id="138" name="Straight Arrow Connector 137"/>
            <p:cNvCxnSpPr>
              <a:stCxn id="92" idx="2"/>
            </p:cNvCxnSpPr>
            <p:nvPr/>
          </p:nvCxnSpPr>
          <p:spPr>
            <a:xfrm>
              <a:off x="4847152" y="6069264"/>
              <a:ext cx="369429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Elbow Connector 88"/>
            <p:cNvCxnSpPr>
              <a:stCxn id="114" idx="2"/>
              <a:endCxn id="92" idx="1"/>
            </p:cNvCxnSpPr>
            <p:nvPr/>
          </p:nvCxnSpPr>
          <p:spPr>
            <a:xfrm rot="16200000" flipH="1">
              <a:off x="3853671" y="5381147"/>
              <a:ext cx="421687" cy="769737"/>
            </a:xfrm>
            <a:prstGeom prst="bentConnector2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Rectangle 91"/>
            <p:cNvSpPr/>
            <p:nvPr/>
          </p:nvSpPr>
          <p:spPr>
            <a:xfrm>
              <a:off x="4449383" y="5884456"/>
              <a:ext cx="795537" cy="18480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4445259" y="5884456"/>
              <a:ext cx="445868" cy="34643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 smtClean="0"/>
                <a:t>=</a:t>
              </a:r>
              <a:endParaRPr lang="en-US" sz="2400" b="1" dirty="0"/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5144435" y="5897474"/>
              <a:ext cx="60773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smtClean="0">
                  <a:solidFill>
                    <a:srgbClr val="FF0000"/>
                  </a:solidFill>
                </a:rPr>
                <a:t>Error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76200" y="5185841"/>
            <a:ext cx="5475068" cy="1328277"/>
            <a:chOff x="76200" y="5185841"/>
            <a:chExt cx="5475068" cy="1328277"/>
          </a:xfrm>
        </p:grpSpPr>
        <p:sp>
          <p:nvSpPr>
            <p:cNvPr id="29" name="Rectangle 28"/>
            <p:cNvSpPr/>
            <p:nvPr/>
          </p:nvSpPr>
          <p:spPr>
            <a:xfrm>
              <a:off x="2115363" y="5276205"/>
              <a:ext cx="914397" cy="501449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/>
                <a:t>Main</a:t>
              </a:r>
              <a:br>
                <a:rPr lang="en-GB" sz="1600" dirty="0" smtClean="0"/>
              </a:br>
              <a:r>
                <a:rPr lang="en-GB" sz="1600" dirty="0" smtClean="0"/>
                <a:t>flip-flop</a:t>
              </a:r>
              <a:endParaRPr lang="en-US" sz="1600" dirty="0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2111589" y="5899351"/>
              <a:ext cx="914397" cy="50144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/>
                <a:t>Shadow</a:t>
              </a:r>
              <a:br>
                <a:rPr lang="en-GB" sz="1600" dirty="0" smtClean="0"/>
              </a:br>
              <a:r>
                <a:rPr lang="en-GB" sz="1600" dirty="0" smtClean="0"/>
                <a:t>latch</a:t>
              </a:r>
              <a:endParaRPr lang="en-US" sz="1600" dirty="0"/>
            </a:p>
          </p:txBody>
        </p:sp>
        <p:cxnSp>
          <p:nvCxnSpPr>
            <p:cNvPr id="53" name="Straight Arrow Connector 52"/>
            <p:cNvCxnSpPr/>
            <p:nvPr/>
          </p:nvCxnSpPr>
          <p:spPr>
            <a:xfrm flipV="1">
              <a:off x="663786" y="5375025"/>
              <a:ext cx="1447803" cy="642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Elbow Connector 79"/>
            <p:cNvCxnSpPr>
              <a:endCxn id="83" idx="1"/>
            </p:cNvCxnSpPr>
            <p:nvPr/>
          </p:nvCxnSpPr>
          <p:spPr>
            <a:xfrm rot="16200000" flipH="1">
              <a:off x="1658981" y="5568330"/>
              <a:ext cx="645683" cy="267082"/>
            </a:xfrm>
            <a:prstGeom prst="bentConnector2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Rectangle 82"/>
            <p:cNvSpPr/>
            <p:nvPr/>
          </p:nvSpPr>
          <p:spPr>
            <a:xfrm>
              <a:off x="2115363" y="5899351"/>
              <a:ext cx="413435" cy="2507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ounded Rectangle 90"/>
            <p:cNvSpPr/>
            <p:nvPr/>
          </p:nvSpPr>
          <p:spPr>
            <a:xfrm>
              <a:off x="1077978" y="6150075"/>
              <a:ext cx="687816" cy="228186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/>
                <a:t>delay</a:t>
              </a:r>
              <a:endParaRPr lang="en-US" sz="1600" dirty="0"/>
            </a:p>
          </p:txBody>
        </p:sp>
        <p:cxnSp>
          <p:nvCxnSpPr>
            <p:cNvPr id="123" name="Straight Arrow Connector 122"/>
            <p:cNvCxnSpPr>
              <a:stCxn id="91" idx="3"/>
            </p:cNvCxnSpPr>
            <p:nvPr/>
          </p:nvCxnSpPr>
          <p:spPr>
            <a:xfrm>
              <a:off x="1765794" y="6264168"/>
              <a:ext cx="345795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Elbow Connector 99"/>
            <p:cNvCxnSpPr>
              <a:endCxn id="91" idx="1"/>
            </p:cNvCxnSpPr>
            <p:nvPr/>
          </p:nvCxnSpPr>
          <p:spPr>
            <a:xfrm rot="16200000" flipH="1">
              <a:off x="704034" y="5890223"/>
              <a:ext cx="562297" cy="185592"/>
            </a:xfrm>
            <a:prstGeom prst="bentConnector2">
              <a:avLst/>
            </a:prstGeom>
            <a:ln w="3810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/>
            <p:cNvCxnSpPr/>
            <p:nvPr/>
          </p:nvCxnSpPr>
          <p:spPr>
            <a:xfrm>
              <a:off x="3025986" y="5541657"/>
              <a:ext cx="252528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Arrow Connector 129"/>
            <p:cNvCxnSpPr>
              <a:stCxn id="112" idx="3"/>
            </p:cNvCxnSpPr>
            <p:nvPr/>
          </p:nvCxnSpPr>
          <p:spPr>
            <a:xfrm>
              <a:off x="3025986" y="6150076"/>
              <a:ext cx="142085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TextBox 113"/>
            <p:cNvSpPr txBox="1"/>
            <p:nvPr/>
          </p:nvSpPr>
          <p:spPr>
            <a:xfrm>
              <a:off x="3112086" y="5185841"/>
              <a:ext cx="11351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Main data</a:t>
              </a:r>
              <a:endParaRPr lang="en-US" dirty="0"/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3037057" y="6144786"/>
              <a:ext cx="1398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Shadow data</a:t>
              </a:r>
              <a:endParaRPr lang="en-US" dirty="0"/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187056" y="5517204"/>
              <a:ext cx="5261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CLK</a:t>
              </a:r>
              <a:endParaRPr lang="en-US" dirty="0"/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76200" y="5190359"/>
              <a:ext cx="620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Data</a:t>
              </a:r>
              <a:endParaRPr lang="en-US" dirty="0"/>
            </a:p>
          </p:txBody>
        </p:sp>
        <p:cxnSp>
          <p:nvCxnSpPr>
            <p:cNvPr id="88" name="Straight Arrow Connector 87"/>
            <p:cNvCxnSpPr/>
            <p:nvPr/>
          </p:nvCxnSpPr>
          <p:spPr>
            <a:xfrm>
              <a:off x="663786" y="5701871"/>
              <a:ext cx="1447803" cy="1"/>
            </a:xfrm>
            <a:prstGeom prst="straightConnector1">
              <a:avLst/>
            </a:prstGeom>
            <a:ln w="38100">
              <a:solidFill>
                <a:srgbClr val="0000FF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8403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1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Resilient circuits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DATE 2016</a:t>
            </a: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Adaptive Clocking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8DBB7-7A62-4124-B426-8AEACD37B99E}" type="slidenum">
              <a:rPr lang="es-ES" smtClean="0"/>
              <a:pPr/>
              <a:t>24</a:t>
            </a:fld>
            <a:endParaRPr lang="es-E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14014"/>
            <a:ext cx="8153400" cy="366278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4876800"/>
            <a:ext cx="61778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Source: D. Ernst et al.,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 smtClean="0"/>
              <a:t>Razor: circuit-level </a:t>
            </a:r>
            <a:r>
              <a:rPr lang="en-US" sz="1600" dirty="0" err="1"/>
              <a:t>c</a:t>
            </a:r>
            <a:r>
              <a:rPr lang="en-US" sz="1600" dirty="0" err="1" smtClean="0"/>
              <a:t>orrrection</a:t>
            </a:r>
            <a:r>
              <a:rPr lang="en-US" sz="1600" dirty="0" smtClean="0"/>
              <a:t> of timing errors for low-power operation,</a:t>
            </a:r>
          </a:p>
          <a:p>
            <a:r>
              <a:rPr lang="en-GB" sz="1600" dirty="0" smtClean="0"/>
              <a:t>IEEE Micro, Nov-Dec 2004.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973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138"/>
          <p:cNvSpPr/>
          <p:nvPr/>
        </p:nvSpPr>
        <p:spPr>
          <a:xfrm>
            <a:off x="5451690" y="2562545"/>
            <a:ext cx="351575" cy="2907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/>
          <p:cNvSpPr/>
          <p:nvPr/>
        </p:nvSpPr>
        <p:spPr>
          <a:xfrm>
            <a:off x="3843949" y="2547563"/>
            <a:ext cx="530386" cy="3312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2252801" y="2535571"/>
            <a:ext cx="758987" cy="3411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/>
        </p:nvSpPr>
        <p:spPr>
          <a:xfrm>
            <a:off x="8109636" y="2535571"/>
            <a:ext cx="577163" cy="2907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/>
        </p:nvSpPr>
        <p:spPr>
          <a:xfrm>
            <a:off x="6509438" y="2535571"/>
            <a:ext cx="537174" cy="3192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3315825" y="2535571"/>
            <a:ext cx="530386" cy="3312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1712612" y="2547563"/>
            <a:ext cx="533400" cy="3312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Resilient circuits: technical issues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DATE 2016</a:t>
            </a: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Adaptive Clocking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8DBB7-7A62-4124-B426-8AEACD37B99E}" type="slidenum">
              <a:rPr lang="es-ES" smtClean="0"/>
              <a:pPr/>
              <a:t>25</a:t>
            </a:fld>
            <a:endParaRPr lang="es-ES"/>
          </a:p>
        </p:txBody>
      </p:sp>
      <p:grpSp>
        <p:nvGrpSpPr>
          <p:cNvPr id="90" name="Group 89"/>
          <p:cNvGrpSpPr/>
          <p:nvPr/>
        </p:nvGrpSpPr>
        <p:grpSpPr>
          <a:xfrm>
            <a:off x="-222566" y="1555349"/>
            <a:ext cx="9823766" cy="1130973"/>
            <a:chOff x="-222566" y="3046386"/>
            <a:chExt cx="9823766" cy="1130973"/>
          </a:xfrm>
        </p:grpSpPr>
        <p:grpSp>
          <p:nvGrpSpPr>
            <p:cNvPr id="7" name="Group 6"/>
            <p:cNvGrpSpPr/>
            <p:nvPr/>
          </p:nvGrpSpPr>
          <p:grpSpPr>
            <a:xfrm>
              <a:off x="914400" y="3124200"/>
              <a:ext cx="8001000" cy="304800"/>
              <a:chOff x="914400" y="3124200"/>
              <a:chExt cx="8001000" cy="304800"/>
            </a:xfrm>
          </p:grpSpPr>
          <p:grpSp>
            <p:nvGrpSpPr>
              <p:cNvPr id="37" name="Group 36"/>
              <p:cNvGrpSpPr/>
              <p:nvPr/>
            </p:nvGrpSpPr>
            <p:grpSpPr>
              <a:xfrm>
                <a:off x="914400" y="3124200"/>
                <a:ext cx="1600200" cy="304800"/>
                <a:chOff x="914400" y="1295400"/>
                <a:chExt cx="1828800" cy="304800"/>
              </a:xfrm>
            </p:grpSpPr>
            <p:cxnSp>
              <p:nvCxnSpPr>
                <p:cNvPr id="38" name="Elbow Connector 37"/>
                <p:cNvCxnSpPr/>
                <p:nvPr/>
              </p:nvCxnSpPr>
              <p:spPr>
                <a:xfrm flipV="1">
                  <a:off x="914400" y="1295400"/>
                  <a:ext cx="1828800" cy="304800"/>
                </a:xfrm>
                <a:prstGeom prst="bentConnector3">
                  <a:avLst/>
                </a:prstGeom>
                <a:ln w="3810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>
                  <a:off x="2743200" y="1295400"/>
                  <a:ext cx="0" cy="304800"/>
                </a:xfrm>
                <a:prstGeom prst="line">
                  <a:avLst/>
                </a:prstGeom>
                <a:ln w="38100" cap="sq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oup 39"/>
              <p:cNvGrpSpPr/>
              <p:nvPr/>
            </p:nvGrpSpPr>
            <p:grpSpPr>
              <a:xfrm>
                <a:off x="2514600" y="3124200"/>
                <a:ext cx="1600200" cy="304800"/>
                <a:chOff x="914400" y="1295400"/>
                <a:chExt cx="1828800" cy="304800"/>
              </a:xfrm>
            </p:grpSpPr>
            <p:cxnSp>
              <p:nvCxnSpPr>
                <p:cNvPr id="41" name="Elbow Connector 40"/>
                <p:cNvCxnSpPr/>
                <p:nvPr/>
              </p:nvCxnSpPr>
              <p:spPr>
                <a:xfrm flipV="1">
                  <a:off x="914400" y="1295400"/>
                  <a:ext cx="1828800" cy="304800"/>
                </a:xfrm>
                <a:prstGeom prst="bentConnector3">
                  <a:avLst/>
                </a:prstGeom>
                <a:ln w="3810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>
                  <a:off x="2743200" y="1295400"/>
                  <a:ext cx="0" cy="304800"/>
                </a:xfrm>
                <a:prstGeom prst="line">
                  <a:avLst/>
                </a:prstGeom>
                <a:ln w="38100" cap="sq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oup 42"/>
              <p:cNvGrpSpPr/>
              <p:nvPr/>
            </p:nvGrpSpPr>
            <p:grpSpPr>
              <a:xfrm>
                <a:off x="4114800" y="3124200"/>
                <a:ext cx="1600200" cy="304800"/>
                <a:chOff x="914400" y="1295400"/>
                <a:chExt cx="1828800" cy="304800"/>
              </a:xfrm>
            </p:grpSpPr>
            <p:cxnSp>
              <p:nvCxnSpPr>
                <p:cNvPr id="44" name="Elbow Connector 43"/>
                <p:cNvCxnSpPr/>
                <p:nvPr/>
              </p:nvCxnSpPr>
              <p:spPr>
                <a:xfrm flipV="1">
                  <a:off x="914400" y="1295400"/>
                  <a:ext cx="1828800" cy="304800"/>
                </a:xfrm>
                <a:prstGeom prst="bentConnector3">
                  <a:avLst/>
                </a:prstGeom>
                <a:ln w="3810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>
                  <a:off x="2743200" y="1295400"/>
                  <a:ext cx="0" cy="304800"/>
                </a:xfrm>
                <a:prstGeom prst="line">
                  <a:avLst/>
                </a:prstGeom>
                <a:ln w="38100" cap="sq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6" name="Group 45"/>
              <p:cNvGrpSpPr/>
              <p:nvPr/>
            </p:nvGrpSpPr>
            <p:grpSpPr>
              <a:xfrm>
                <a:off x="5715000" y="3124200"/>
                <a:ext cx="1600200" cy="304800"/>
                <a:chOff x="914400" y="1295400"/>
                <a:chExt cx="1828800" cy="304800"/>
              </a:xfrm>
            </p:grpSpPr>
            <p:cxnSp>
              <p:nvCxnSpPr>
                <p:cNvPr id="47" name="Elbow Connector 46"/>
                <p:cNvCxnSpPr/>
                <p:nvPr/>
              </p:nvCxnSpPr>
              <p:spPr>
                <a:xfrm flipV="1">
                  <a:off x="914400" y="1295400"/>
                  <a:ext cx="1828800" cy="304800"/>
                </a:xfrm>
                <a:prstGeom prst="bentConnector3">
                  <a:avLst/>
                </a:prstGeom>
                <a:ln w="3810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>
                  <a:off x="2743200" y="1295400"/>
                  <a:ext cx="0" cy="304800"/>
                </a:xfrm>
                <a:prstGeom prst="line">
                  <a:avLst/>
                </a:prstGeom>
                <a:ln w="38100" cap="sq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0" name="Elbow Connector 49"/>
              <p:cNvCxnSpPr/>
              <p:nvPr/>
            </p:nvCxnSpPr>
            <p:spPr>
              <a:xfrm flipV="1">
                <a:off x="7315200" y="3124200"/>
                <a:ext cx="1600200" cy="304800"/>
              </a:xfrm>
              <a:prstGeom prst="bentConnector3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4" name="Group 53"/>
            <p:cNvGrpSpPr/>
            <p:nvPr/>
          </p:nvGrpSpPr>
          <p:grpSpPr>
            <a:xfrm>
              <a:off x="1447800" y="3733800"/>
              <a:ext cx="1600200" cy="304800"/>
              <a:chOff x="914400" y="1295400"/>
              <a:chExt cx="1828800" cy="304800"/>
            </a:xfrm>
          </p:grpSpPr>
          <p:cxnSp>
            <p:nvCxnSpPr>
              <p:cNvPr id="65" name="Elbow Connector 64"/>
              <p:cNvCxnSpPr/>
              <p:nvPr/>
            </p:nvCxnSpPr>
            <p:spPr>
              <a:xfrm flipV="1">
                <a:off x="914400" y="1295400"/>
                <a:ext cx="1828800" cy="304800"/>
              </a:xfrm>
              <a:prstGeom prst="bentConnector3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2743200" y="1295400"/>
                <a:ext cx="0" cy="304800"/>
              </a:xfrm>
              <a:prstGeom prst="line">
                <a:avLst/>
              </a:prstGeom>
              <a:ln w="38100" cap="sq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5" name="Group 54"/>
            <p:cNvGrpSpPr/>
            <p:nvPr/>
          </p:nvGrpSpPr>
          <p:grpSpPr>
            <a:xfrm>
              <a:off x="3048000" y="3733800"/>
              <a:ext cx="1600200" cy="304800"/>
              <a:chOff x="914400" y="1295400"/>
              <a:chExt cx="1828800" cy="304800"/>
            </a:xfrm>
          </p:grpSpPr>
          <p:cxnSp>
            <p:nvCxnSpPr>
              <p:cNvPr id="63" name="Elbow Connector 62"/>
              <p:cNvCxnSpPr/>
              <p:nvPr/>
            </p:nvCxnSpPr>
            <p:spPr>
              <a:xfrm flipV="1">
                <a:off x="914400" y="1295400"/>
                <a:ext cx="1828800" cy="304800"/>
              </a:xfrm>
              <a:prstGeom prst="bentConnector3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2743200" y="1295400"/>
                <a:ext cx="0" cy="304800"/>
              </a:xfrm>
              <a:prstGeom prst="line">
                <a:avLst/>
              </a:prstGeom>
              <a:ln w="38100" cap="sq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6" name="Group 55"/>
            <p:cNvGrpSpPr/>
            <p:nvPr/>
          </p:nvGrpSpPr>
          <p:grpSpPr>
            <a:xfrm>
              <a:off x="4648200" y="3733800"/>
              <a:ext cx="1600200" cy="304800"/>
              <a:chOff x="914400" y="1295400"/>
              <a:chExt cx="1828800" cy="304800"/>
            </a:xfrm>
          </p:grpSpPr>
          <p:cxnSp>
            <p:nvCxnSpPr>
              <p:cNvPr id="61" name="Elbow Connector 60"/>
              <p:cNvCxnSpPr/>
              <p:nvPr/>
            </p:nvCxnSpPr>
            <p:spPr>
              <a:xfrm flipV="1">
                <a:off x="914400" y="1295400"/>
                <a:ext cx="1828800" cy="304800"/>
              </a:xfrm>
              <a:prstGeom prst="bentConnector3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2743200" y="1295400"/>
                <a:ext cx="0" cy="304800"/>
              </a:xfrm>
              <a:prstGeom prst="line">
                <a:avLst/>
              </a:prstGeom>
              <a:ln w="38100" cap="sq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7" name="Group 56"/>
            <p:cNvGrpSpPr/>
            <p:nvPr/>
          </p:nvGrpSpPr>
          <p:grpSpPr>
            <a:xfrm>
              <a:off x="6248400" y="3733800"/>
              <a:ext cx="1600200" cy="304800"/>
              <a:chOff x="914400" y="1295400"/>
              <a:chExt cx="1828800" cy="304800"/>
            </a:xfrm>
          </p:grpSpPr>
          <p:cxnSp>
            <p:nvCxnSpPr>
              <p:cNvPr id="59" name="Elbow Connector 58"/>
              <p:cNvCxnSpPr/>
              <p:nvPr/>
            </p:nvCxnSpPr>
            <p:spPr>
              <a:xfrm flipV="1">
                <a:off x="914400" y="1295400"/>
                <a:ext cx="1828800" cy="304800"/>
              </a:xfrm>
              <a:prstGeom prst="bentConnector3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2743200" y="1295400"/>
                <a:ext cx="0" cy="304800"/>
              </a:xfrm>
              <a:prstGeom prst="line">
                <a:avLst/>
              </a:prstGeom>
              <a:ln w="38100" cap="sq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8" name="Elbow Connector 57"/>
            <p:cNvCxnSpPr/>
            <p:nvPr/>
          </p:nvCxnSpPr>
          <p:spPr>
            <a:xfrm flipV="1">
              <a:off x="7848600" y="3733800"/>
              <a:ext cx="1645920" cy="304800"/>
            </a:xfrm>
            <a:prstGeom prst="bentConnector3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/>
            <p:cNvSpPr/>
            <p:nvPr/>
          </p:nvSpPr>
          <p:spPr>
            <a:xfrm>
              <a:off x="8915400" y="3581400"/>
              <a:ext cx="6858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7" name="Group 66"/>
            <p:cNvGrpSpPr/>
            <p:nvPr/>
          </p:nvGrpSpPr>
          <p:grpSpPr>
            <a:xfrm>
              <a:off x="-152400" y="3733800"/>
              <a:ext cx="1600200" cy="304800"/>
              <a:chOff x="914400" y="1295400"/>
              <a:chExt cx="1828800" cy="304800"/>
            </a:xfrm>
          </p:grpSpPr>
          <p:cxnSp>
            <p:nvCxnSpPr>
              <p:cNvPr id="68" name="Elbow Connector 67"/>
              <p:cNvCxnSpPr/>
              <p:nvPr/>
            </p:nvCxnSpPr>
            <p:spPr>
              <a:xfrm flipV="1">
                <a:off x="914400" y="1295400"/>
                <a:ext cx="1828800" cy="304800"/>
              </a:xfrm>
              <a:prstGeom prst="bentConnector3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2743200" y="1295400"/>
                <a:ext cx="0" cy="304800"/>
              </a:xfrm>
              <a:prstGeom prst="line">
                <a:avLst/>
              </a:prstGeom>
              <a:ln w="38100" cap="sq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0" name="Rectangle 69"/>
            <p:cNvSpPr/>
            <p:nvPr/>
          </p:nvSpPr>
          <p:spPr>
            <a:xfrm>
              <a:off x="-222566" y="3619500"/>
              <a:ext cx="1146017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277120" y="3046386"/>
              <a:ext cx="6463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 smtClean="0"/>
                <a:t>CLK</a:t>
              </a:r>
              <a:endParaRPr lang="en-US" sz="2400" b="1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76200" y="3715694"/>
              <a:ext cx="119616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 err="1" smtClean="0"/>
                <a:t>CLK_del</a:t>
              </a:r>
              <a:endParaRPr lang="en-US" sz="2400" b="1" dirty="0"/>
            </a:p>
          </p:txBody>
        </p:sp>
      </p:grpSp>
      <p:sp>
        <p:nvSpPr>
          <p:cNvPr id="74" name="TextBox 73"/>
          <p:cNvSpPr txBox="1"/>
          <p:nvPr/>
        </p:nvSpPr>
        <p:spPr>
          <a:xfrm>
            <a:off x="152400" y="2794889"/>
            <a:ext cx="784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Data</a:t>
            </a:r>
            <a:endParaRPr lang="en-US" sz="2400" b="1" dirty="0"/>
          </a:p>
        </p:txBody>
      </p:sp>
      <p:grpSp>
        <p:nvGrpSpPr>
          <p:cNvPr id="106" name="Group 105"/>
          <p:cNvGrpSpPr/>
          <p:nvPr/>
        </p:nvGrpSpPr>
        <p:grpSpPr>
          <a:xfrm>
            <a:off x="928050" y="1914772"/>
            <a:ext cx="784562" cy="1347324"/>
            <a:chOff x="928050" y="3405809"/>
            <a:chExt cx="784562" cy="1347324"/>
          </a:xfrm>
        </p:grpSpPr>
        <p:sp>
          <p:nvSpPr>
            <p:cNvPr id="75" name="Flowchart: Process 74"/>
            <p:cNvSpPr/>
            <p:nvPr/>
          </p:nvSpPr>
          <p:spPr>
            <a:xfrm>
              <a:off x="928050" y="4361507"/>
              <a:ext cx="619334" cy="386084"/>
            </a:xfrm>
            <a:prstGeom prst="flowChartProcess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chemeClr val="accent2">
                    <a:lumMod val="60000"/>
                    <a:lumOff val="40000"/>
                  </a:schemeClr>
                </a:gs>
                <a:gs pos="100000">
                  <a:srgbClr val="FFCCF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3" name="Straight Connector 72"/>
            <p:cNvCxnSpPr/>
            <p:nvPr/>
          </p:nvCxnSpPr>
          <p:spPr>
            <a:xfrm>
              <a:off x="1712612" y="3405809"/>
              <a:ext cx="0" cy="1347324"/>
            </a:xfrm>
            <a:prstGeom prst="line">
              <a:avLst/>
            </a:prstGeom>
            <a:ln w="19050"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3" name="Group 112"/>
          <p:cNvGrpSpPr/>
          <p:nvPr/>
        </p:nvGrpSpPr>
        <p:grpSpPr>
          <a:xfrm>
            <a:off x="1716388" y="1914772"/>
            <a:ext cx="2127561" cy="1350160"/>
            <a:chOff x="1716388" y="3405809"/>
            <a:chExt cx="2127561" cy="1350160"/>
          </a:xfrm>
        </p:grpSpPr>
        <p:sp>
          <p:nvSpPr>
            <p:cNvPr id="77" name="Flowchart: Process 76"/>
            <p:cNvSpPr/>
            <p:nvPr/>
          </p:nvSpPr>
          <p:spPr>
            <a:xfrm>
              <a:off x="1716388" y="4369885"/>
              <a:ext cx="1295401" cy="386084"/>
            </a:xfrm>
            <a:prstGeom prst="flowChartProcess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chemeClr val="accent2">
                    <a:lumMod val="60000"/>
                    <a:lumOff val="40000"/>
                  </a:schemeClr>
                </a:gs>
                <a:gs pos="100000">
                  <a:srgbClr val="FFCCF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1" name="Straight Connector 80"/>
            <p:cNvCxnSpPr/>
            <p:nvPr/>
          </p:nvCxnSpPr>
          <p:spPr>
            <a:xfrm>
              <a:off x="3312812" y="3405809"/>
              <a:ext cx="0" cy="1347324"/>
            </a:xfrm>
            <a:prstGeom prst="line">
              <a:avLst/>
            </a:prstGeom>
            <a:ln w="19050"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3843198" y="3962400"/>
              <a:ext cx="0" cy="785191"/>
            </a:xfrm>
            <a:prstGeom prst="line">
              <a:avLst/>
            </a:prstGeom>
            <a:ln w="190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Elbow Connector 108"/>
            <p:cNvCxnSpPr>
              <a:stCxn id="77" idx="3"/>
              <a:endCxn id="94" idx="1"/>
            </p:cNvCxnSpPr>
            <p:nvPr/>
          </p:nvCxnSpPr>
          <p:spPr>
            <a:xfrm flipV="1">
              <a:off x="3011789" y="4116051"/>
              <a:ext cx="304036" cy="446876"/>
            </a:xfrm>
            <a:prstGeom prst="bentConnector3">
              <a:avLst/>
            </a:prstGeom>
            <a:ln w="28575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Elbow Connector 109"/>
            <p:cNvCxnSpPr>
              <a:stCxn id="77" idx="3"/>
              <a:endCxn id="107" idx="1"/>
            </p:cNvCxnSpPr>
            <p:nvPr/>
          </p:nvCxnSpPr>
          <p:spPr>
            <a:xfrm flipV="1">
              <a:off x="3011789" y="4128043"/>
              <a:ext cx="832160" cy="434884"/>
            </a:xfrm>
            <a:prstGeom prst="bentConnector3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5" name="Straight Arrow Connector 114"/>
          <p:cNvCxnSpPr/>
          <p:nvPr/>
        </p:nvCxnSpPr>
        <p:spPr>
          <a:xfrm>
            <a:off x="1712612" y="1436132"/>
            <a:ext cx="1600200" cy="0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Box 115"/>
          <p:cNvSpPr txBox="1"/>
          <p:nvPr/>
        </p:nvSpPr>
        <p:spPr>
          <a:xfrm>
            <a:off x="2361068" y="1244411"/>
            <a:ext cx="30328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P</a:t>
            </a:r>
            <a:endParaRPr lang="en-US" dirty="0"/>
          </a:p>
        </p:txBody>
      </p:sp>
      <p:cxnSp>
        <p:nvCxnSpPr>
          <p:cNvPr id="118" name="Straight Connector 117"/>
          <p:cNvCxnSpPr/>
          <p:nvPr/>
        </p:nvCxnSpPr>
        <p:spPr>
          <a:xfrm flipV="1">
            <a:off x="1712612" y="1071896"/>
            <a:ext cx="0" cy="559119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 flipV="1">
            <a:off x="3321864" y="1054624"/>
            <a:ext cx="0" cy="559119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 flipV="1">
            <a:off x="3843198" y="1071896"/>
            <a:ext cx="0" cy="1166736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/>
          <p:nvPr/>
        </p:nvCxnSpPr>
        <p:spPr>
          <a:xfrm>
            <a:off x="1712612" y="1180373"/>
            <a:ext cx="2130586" cy="0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Box 123"/>
          <p:cNvSpPr txBox="1"/>
          <p:nvPr/>
        </p:nvSpPr>
        <p:spPr>
          <a:xfrm>
            <a:off x="2438400" y="990600"/>
            <a:ext cx="66556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P + </a:t>
            </a:r>
            <a:r>
              <a:rPr lang="en-GB" dirty="0" smtClean="0">
                <a:sym typeface="Symbol" panose="05050102010706020507" pitchFamily="18" charset="2"/>
              </a:rPr>
              <a:t></a:t>
            </a:r>
            <a:endParaRPr lang="en-US" dirty="0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4913012" y="3264932"/>
            <a:ext cx="0" cy="54506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4247205" y="3816499"/>
            <a:ext cx="14015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Potential</a:t>
            </a:r>
            <a:br>
              <a:rPr lang="en-GB" dirty="0" smtClean="0"/>
            </a:br>
            <a:r>
              <a:rPr lang="en-GB" dirty="0" smtClean="0"/>
              <a:t>metastability</a:t>
            </a:r>
            <a:endParaRPr lang="en-US" dirty="0"/>
          </a:p>
        </p:txBody>
      </p:sp>
      <p:cxnSp>
        <p:nvCxnSpPr>
          <p:cNvPr id="111" name="Straight Arrow Connector 110"/>
          <p:cNvCxnSpPr/>
          <p:nvPr/>
        </p:nvCxnSpPr>
        <p:spPr>
          <a:xfrm>
            <a:off x="3309798" y="3352800"/>
            <a:ext cx="533400" cy="0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/>
          <p:cNvSpPr txBox="1"/>
          <p:nvPr/>
        </p:nvSpPr>
        <p:spPr>
          <a:xfrm>
            <a:off x="3513892" y="3168304"/>
            <a:ext cx="141064" cy="369332"/>
          </a:xfrm>
          <a:prstGeom prst="rect">
            <a:avLst/>
          </a:prstGeom>
          <a:solidFill>
            <a:schemeClr val="bg1"/>
          </a:solidFill>
        </p:spPr>
        <p:txBody>
          <a:bodyPr wrap="none" lIns="0" rIns="0" rtlCol="0">
            <a:spAutoFit/>
          </a:bodyPr>
          <a:lstStyle/>
          <a:p>
            <a:r>
              <a:rPr lang="en-GB" dirty="0" smtClean="0">
                <a:sym typeface="Symbol" panose="05050102010706020507" pitchFamily="18" charset="2"/>
              </a:rPr>
              <a:t></a:t>
            </a:r>
            <a:endParaRPr lang="en-US" dirty="0"/>
          </a:p>
        </p:txBody>
      </p:sp>
      <p:grpSp>
        <p:nvGrpSpPr>
          <p:cNvPr id="143" name="Group 142"/>
          <p:cNvGrpSpPr/>
          <p:nvPr/>
        </p:nvGrpSpPr>
        <p:grpSpPr>
          <a:xfrm>
            <a:off x="3316587" y="1914772"/>
            <a:ext cx="2136613" cy="1348012"/>
            <a:chOff x="3316587" y="3679040"/>
            <a:chExt cx="2136613" cy="1348012"/>
          </a:xfrm>
        </p:grpSpPr>
        <p:sp>
          <p:nvSpPr>
            <p:cNvPr id="95" name="Rectangle 94"/>
            <p:cNvSpPr/>
            <p:nvPr/>
          </p:nvSpPr>
          <p:spPr>
            <a:xfrm>
              <a:off x="4916023" y="4328394"/>
              <a:ext cx="537177" cy="2907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7" name="Straight Connector 86"/>
            <p:cNvCxnSpPr/>
            <p:nvPr/>
          </p:nvCxnSpPr>
          <p:spPr>
            <a:xfrm>
              <a:off x="5449437" y="4235631"/>
              <a:ext cx="0" cy="785191"/>
            </a:xfrm>
            <a:prstGeom prst="line">
              <a:avLst/>
            </a:prstGeom>
            <a:ln w="190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Rectangle 128"/>
            <p:cNvSpPr/>
            <p:nvPr/>
          </p:nvSpPr>
          <p:spPr>
            <a:xfrm>
              <a:off x="4648200" y="4634738"/>
              <a:ext cx="76200" cy="38608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lowchart: Process 75"/>
            <p:cNvSpPr/>
            <p:nvPr/>
          </p:nvSpPr>
          <p:spPr>
            <a:xfrm>
              <a:off x="3316587" y="4640968"/>
              <a:ext cx="1861237" cy="386084"/>
            </a:xfrm>
            <a:prstGeom prst="flowChartProcess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chemeClr val="accent2">
                    <a:lumMod val="60000"/>
                    <a:lumOff val="40000"/>
                  </a:schemeClr>
                </a:gs>
                <a:gs pos="100000">
                  <a:srgbClr val="FFCCF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1" name="Elbow Connector 130"/>
            <p:cNvCxnSpPr>
              <a:stCxn id="129" idx="3"/>
              <a:endCxn id="95" idx="1"/>
            </p:cNvCxnSpPr>
            <p:nvPr/>
          </p:nvCxnSpPr>
          <p:spPr>
            <a:xfrm flipV="1">
              <a:off x="4724400" y="4473763"/>
              <a:ext cx="191623" cy="354017"/>
            </a:xfrm>
            <a:prstGeom prst="bentConnector3">
              <a:avLst>
                <a:gd name="adj1" fmla="val 35826"/>
              </a:avLst>
            </a:prstGeom>
            <a:ln w="28575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Elbow Connector 135"/>
            <p:cNvCxnSpPr>
              <a:stCxn id="76" idx="3"/>
              <a:endCxn id="139" idx="1"/>
            </p:cNvCxnSpPr>
            <p:nvPr/>
          </p:nvCxnSpPr>
          <p:spPr>
            <a:xfrm flipV="1">
              <a:off x="5177824" y="4395982"/>
              <a:ext cx="273866" cy="438028"/>
            </a:xfrm>
            <a:prstGeom prst="bentConnector3">
              <a:avLst>
                <a:gd name="adj1" fmla="val 50000"/>
              </a:avLst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4913012" y="3679040"/>
              <a:ext cx="0" cy="1347324"/>
            </a:xfrm>
            <a:prstGeom prst="line">
              <a:avLst/>
            </a:prstGeom>
            <a:ln w="19050"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TextBox 78"/>
          <p:cNvSpPr txBox="1"/>
          <p:nvPr/>
        </p:nvSpPr>
        <p:spPr>
          <a:xfrm>
            <a:off x="3048000" y="3773269"/>
            <a:ext cx="10871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m</a:t>
            </a:r>
            <a:r>
              <a:rPr lang="en-GB" dirty="0" smtClean="0"/>
              <a:t>in short</a:t>
            </a:r>
            <a:br>
              <a:rPr lang="en-GB" dirty="0" smtClean="0"/>
            </a:br>
            <a:r>
              <a:rPr lang="en-GB" dirty="0" smtClean="0"/>
              <a:t>path</a:t>
            </a:r>
            <a:endParaRPr lang="en-US" dirty="0"/>
          </a:p>
        </p:txBody>
      </p:sp>
      <p:cxnSp>
        <p:nvCxnSpPr>
          <p:cNvPr id="117" name="Straight Arrow Connector 116"/>
          <p:cNvCxnSpPr/>
          <p:nvPr/>
        </p:nvCxnSpPr>
        <p:spPr>
          <a:xfrm>
            <a:off x="3590076" y="3485696"/>
            <a:ext cx="0" cy="32430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1" name="Group 120"/>
          <p:cNvGrpSpPr/>
          <p:nvPr/>
        </p:nvGrpSpPr>
        <p:grpSpPr>
          <a:xfrm>
            <a:off x="5584806" y="2841284"/>
            <a:ext cx="2206216" cy="369332"/>
            <a:chOff x="5551268" y="4600263"/>
            <a:chExt cx="2206216" cy="369332"/>
          </a:xfrm>
        </p:grpSpPr>
        <p:sp>
          <p:nvSpPr>
            <p:cNvPr id="123" name="Right Arrow 122"/>
            <p:cNvSpPr/>
            <p:nvPr/>
          </p:nvSpPr>
          <p:spPr>
            <a:xfrm>
              <a:off x="5551268" y="4692715"/>
              <a:ext cx="685800" cy="201420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6237068" y="4600263"/>
              <a:ext cx="15204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Error recovery</a:t>
              </a:r>
              <a:endParaRPr lang="en-US" dirty="0"/>
            </a:p>
          </p:txBody>
        </p:sp>
      </p:grpSp>
      <p:sp>
        <p:nvSpPr>
          <p:cNvPr id="83" name="TextBox 82"/>
          <p:cNvSpPr txBox="1"/>
          <p:nvPr/>
        </p:nvSpPr>
        <p:spPr>
          <a:xfrm>
            <a:off x="6266300" y="3080266"/>
            <a:ext cx="2491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(may take several cycles)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32469" y="4781204"/>
            <a:ext cx="602145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Only critical flip-flops require shadow latches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Short paths must have a min delay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Metastability may take several cycles to resolve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Sophisticated error-recovery procedures are required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4239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DATE 2016</a:t>
            </a:r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Adaptive Clocking</a:t>
            </a:r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8DBB7-7A62-4124-B426-8AEACD37B99E}" type="slidenum">
              <a:rPr lang="es-ES" smtClean="0"/>
              <a:pPr/>
              <a:t>26</a:t>
            </a:fld>
            <a:endParaRPr lang="es-E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59" y="396121"/>
            <a:ext cx="7775281" cy="50699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576" y="5517788"/>
            <a:ext cx="70243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Source: S. Das et al.,</a:t>
            </a:r>
            <a:br>
              <a:rPr lang="en-GB" dirty="0" smtClean="0"/>
            </a:br>
            <a:r>
              <a:rPr lang="en-GB" dirty="0" err="1" smtClean="0"/>
              <a:t>RazorII</a:t>
            </a:r>
            <a:r>
              <a:rPr lang="en-GB" dirty="0" smtClean="0"/>
              <a:t>: In Situ Error Detection and Correction for PVT and SER Tolerance.</a:t>
            </a:r>
            <a:br>
              <a:rPr lang="en-GB" dirty="0" smtClean="0"/>
            </a:br>
            <a:r>
              <a:rPr lang="en-GB" dirty="0" smtClean="0"/>
              <a:t>IEEE JSSC 44(1), Jan 2009.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Resilient circuits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DATE 2016</a:t>
            </a:r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Adaptive Clocking</a:t>
            </a:r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8DBB7-7A62-4124-B426-8AEACD37B99E}" type="slidenum">
              <a:rPr lang="es-ES" smtClean="0"/>
              <a:pPr/>
              <a:t>27</a:t>
            </a:fld>
            <a:endParaRPr lang="es-ES"/>
          </a:p>
        </p:txBody>
      </p:sp>
      <p:sp>
        <p:nvSpPr>
          <p:cNvPr id="8" name="Rectangle 7"/>
          <p:cNvSpPr/>
          <p:nvPr/>
        </p:nvSpPr>
        <p:spPr>
          <a:xfrm>
            <a:off x="4191000" y="990600"/>
            <a:ext cx="2895600" cy="2057400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Resilient</a:t>
            </a:r>
            <a:br>
              <a:rPr lang="en-GB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circuit</a:t>
            </a:r>
          </a:p>
        </p:txBody>
      </p:sp>
      <p:sp>
        <p:nvSpPr>
          <p:cNvPr id="11" name="Left Arrow 10"/>
          <p:cNvSpPr/>
          <p:nvPr/>
        </p:nvSpPr>
        <p:spPr>
          <a:xfrm>
            <a:off x="7086600" y="1901224"/>
            <a:ext cx="990600" cy="156176"/>
          </a:xfrm>
          <a:prstGeom prst="leftArrow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415468" y="1611868"/>
            <a:ext cx="549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Vdd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8077200" y="1623386"/>
            <a:ext cx="762000" cy="750332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VRM</a:t>
            </a:r>
            <a:endParaRPr lang="en-US" dirty="0"/>
          </a:p>
        </p:txBody>
      </p:sp>
      <p:cxnSp>
        <p:nvCxnSpPr>
          <p:cNvPr id="22" name="Elbow Connector 21"/>
          <p:cNvCxnSpPr>
            <a:stCxn id="23" idx="2"/>
            <a:endCxn id="13" idx="2"/>
          </p:cNvCxnSpPr>
          <p:nvPr/>
        </p:nvCxnSpPr>
        <p:spPr>
          <a:xfrm rot="5400000" flipH="1" flipV="1">
            <a:off x="6321126" y="1696118"/>
            <a:ext cx="1459474" cy="2814673"/>
          </a:xfrm>
          <a:prstGeom prst="bentConnector3">
            <a:avLst>
              <a:gd name="adj1" fmla="val -15663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5257800" y="3444450"/>
            <a:ext cx="771454" cy="388742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400" b="1" dirty="0" smtClean="0"/>
              <a:t>Error</a:t>
            </a:r>
            <a:br>
              <a:rPr lang="en-GB" sz="1400" b="1" dirty="0" smtClean="0"/>
            </a:br>
            <a:r>
              <a:rPr lang="en-GB" sz="1400" b="1" dirty="0" smtClean="0"/>
              <a:t>Monitor</a:t>
            </a:r>
            <a:endParaRPr lang="en-US" sz="1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7341955" y="2833652"/>
            <a:ext cx="97103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 smtClean="0"/>
              <a:t>Closed</a:t>
            </a:r>
            <a:br>
              <a:rPr lang="en-GB" sz="2000" b="1" dirty="0" smtClean="0"/>
            </a:br>
            <a:r>
              <a:rPr lang="en-GB" sz="2000" b="1" dirty="0" smtClean="0"/>
              <a:t>Loop</a:t>
            </a:r>
            <a:br>
              <a:rPr lang="en-GB" sz="2000" b="1" dirty="0" smtClean="0"/>
            </a:br>
            <a:r>
              <a:rPr lang="en-GB" sz="2000" b="1" dirty="0" smtClean="0"/>
              <a:t>Control</a:t>
            </a:r>
            <a:endParaRPr lang="en-US" sz="2000" b="1" dirty="0"/>
          </a:p>
        </p:txBody>
      </p:sp>
      <p:cxnSp>
        <p:nvCxnSpPr>
          <p:cNvPr id="28" name="Straight Arrow Connector 27"/>
          <p:cNvCxnSpPr>
            <a:stCxn id="8" idx="2"/>
            <a:endCxn id="23" idx="0"/>
          </p:cNvCxnSpPr>
          <p:nvPr/>
        </p:nvCxnSpPr>
        <p:spPr>
          <a:xfrm>
            <a:off x="5638800" y="3048000"/>
            <a:ext cx="4727" cy="39645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57200" y="1080339"/>
                <a:ext cx="3189784" cy="5566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𝑒𝑓𝑓</m:t>
                          </m:r>
                        </m:sub>
                      </m:sSub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d>
                        <m:d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ℰ</m:t>
                          </m:r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080339"/>
                <a:ext cx="3189784" cy="55662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/>
          <p:cNvSpPr txBox="1"/>
          <p:nvPr/>
        </p:nvSpPr>
        <p:spPr>
          <a:xfrm>
            <a:off x="2869082" y="2368031"/>
            <a:ext cx="11988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p</a:t>
            </a:r>
            <a:r>
              <a:rPr lang="en-GB" dirty="0" smtClean="0"/>
              <a:t>robability</a:t>
            </a:r>
            <a:br>
              <a:rPr lang="en-GB" dirty="0" smtClean="0"/>
            </a:br>
            <a:r>
              <a:rPr lang="en-GB" dirty="0" smtClean="0"/>
              <a:t>of error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1235743" y="2370736"/>
            <a:ext cx="15682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err="1"/>
              <a:t>n</a:t>
            </a:r>
            <a:r>
              <a:rPr lang="en-GB" dirty="0" err="1" smtClean="0"/>
              <a:t>um</a:t>
            </a:r>
            <a:r>
              <a:rPr lang="en-GB" dirty="0" smtClean="0"/>
              <a:t> cycles for</a:t>
            </a:r>
            <a:br>
              <a:rPr lang="en-GB" dirty="0" smtClean="0"/>
            </a:br>
            <a:r>
              <a:rPr lang="en-GB" dirty="0" smtClean="0"/>
              <a:t>error recovery</a:t>
            </a:r>
            <a:endParaRPr lang="en-US" dirty="0"/>
          </a:p>
        </p:txBody>
      </p:sp>
      <p:cxnSp>
        <p:nvCxnSpPr>
          <p:cNvPr id="35" name="Straight Arrow Connector 34"/>
          <p:cNvCxnSpPr>
            <a:stCxn id="32" idx="0"/>
          </p:cNvCxnSpPr>
          <p:nvPr/>
        </p:nvCxnSpPr>
        <p:spPr>
          <a:xfrm flipH="1" flipV="1">
            <a:off x="3279198" y="1524000"/>
            <a:ext cx="189311" cy="84403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33" idx="0"/>
          </p:cNvCxnSpPr>
          <p:nvPr/>
        </p:nvCxnSpPr>
        <p:spPr>
          <a:xfrm flipV="1">
            <a:off x="2019868" y="1524000"/>
            <a:ext cx="895898" cy="84673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533400" y="3886200"/>
            <a:ext cx="832888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Closed Loop Control: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Raise voltage if too many errors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Lower voltage if too few errors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r>
              <a:rPr lang="en-GB" sz="2400" dirty="0" smtClean="0"/>
              <a:t>Error recovery mechanism: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Reuse existing checkpoint schemes in advanced processors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7745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Schemes with resilient circuits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410200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ARM + University of Michigan</a:t>
            </a:r>
          </a:p>
          <a:p>
            <a:pPr lvl="1"/>
            <a:r>
              <a:rPr lang="en-GB" dirty="0" smtClean="0"/>
              <a:t>Different variations: Razor I, Razor II, Bubble Razor</a:t>
            </a:r>
          </a:p>
          <a:p>
            <a:pPr lvl="1"/>
            <a:endParaRPr lang="en-GB" dirty="0"/>
          </a:p>
          <a:p>
            <a:r>
              <a:rPr lang="en-GB" dirty="0" smtClean="0"/>
              <a:t>Intel:</a:t>
            </a:r>
          </a:p>
          <a:p>
            <a:pPr lvl="1"/>
            <a:r>
              <a:rPr lang="en-GB" dirty="0" smtClean="0"/>
              <a:t>Transition Detector with Time Borrowing (TDTB)</a:t>
            </a:r>
          </a:p>
          <a:p>
            <a:pPr lvl="1"/>
            <a:r>
              <a:rPr lang="en-GB" dirty="0" smtClean="0"/>
              <a:t>Double Sampling with time Borrowing (DSTB)</a:t>
            </a:r>
          </a:p>
          <a:p>
            <a:pPr lvl="1"/>
            <a:endParaRPr lang="en-GB" dirty="0"/>
          </a:p>
          <a:p>
            <a:r>
              <a:rPr lang="en-GB" dirty="0" smtClean="0"/>
              <a:t>Using </a:t>
            </a:r>
            <a:r>
              <a:rPr lang="en-GB" dirty="0" err="1" smtClean="0"/>
              <a:t>pausable</a:t>
            </a:r>
            <a:r>
              <a:rPr lang="en-GB" dirty="0" smtClean="0"/>
              <a:t> clocks and metastability detectors</a:t>
            </a:r>
          </a:p>
          <a:p>
            <a:pPr lvl="1"/>
            <a:r>
              <a:rPr lang="en-GB" dirty="0" err="1" smtClean="0"/>
              <a:t>SafeRazor</a:t>
            </a:r>
            <a:r>
              <a:rPr lang="en-GB" dirty="0" smtClean="0"/>
              <a:t> (Torino, </a:t>
            </a:r>
            <a:r>
              <a:rPr lang="en-GB" dirty="0" err="1" smtClean="0"/>
              <a:t>Technion</a:t>
            </a:r>
            <a:r>
              <a:rPr lang="en-GB" dirty="0" smtClean="0"/>
              <a:t> and UPC)</a:t>
            </a:r>
          </a:p>
          <a:p>
            <a:pPr lvl="1"/>
            <a:r>
              <a:rPr lang="en-GB" dirty="0" smtClean="0"/>
              <a:t>Blade (USC)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DATE 2016</a:t>
            </a: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Adaptive Clocking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8DBB7-7A62-4124-B426-8AEACD37B99E}" type="slidenum">
              <a:rPr lang="es-ES" smtClean="0"/>
              <a:pPr/>
              <a:t>28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847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Voltage droops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2100" y="1556101"/>
            <a:ext cx="6248400" cy="420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DATE 2016</a:t>
            </a: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Adaptive Clocking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8DBB7-7A62-4124-B426-8AEACD37B99E}" type="slidenum">
              <a:rPr lang="es-ES" smtClean="0"/>
              <a:pPr/>
              <a:t>29</a:t>
            </a:fld>
            <a:endParaRPr lang="es-ES"/>
          </a:p>
        </p:txBody>
      </p:sp>
      <p:sp>
        <p:nvSpPr>
          <p:cNvPr id="8" name="TextBox 7"/>
          <p:cNvSpPr txBox="1"/>
          <p:nvPr/>
        </p:nvSpPr>
        <p:spPr>
          <a:xfrm>
            <a:off x="1472917" y="5767626"/>
            <a:ext cx="668048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Source: Y. Kim et al.,</a:t>
            </a:r>
            <a:br>
              <a:rPr lang="en-GB" sz="1600" dirty="0" smtClean="0"/>
            </a:br>
            <a:r>
              <a:rPr lang="en-US" sz="1600" dirty="0" smtClean="0"/>
              <a:t>Automating </a:t>
            </a:r>
            <a:r>
              <a:rPr lang="en-US" sz="1600" dirty="0" err="1" smtClean="0"/>
              <a:t>Stressmark</a:t>
            </a:r>
            <a:r>
              <a:rPr lang="en-US" sz="1600" dirty="0" smtClean="0"/>
              <a:t> Generation for Testing Processor Voltage Fluctuations,</a:t>
            </a:r>
            <a:endParaRPr lang="en-US" sz="1600" dirty="0"/>
          </a:p>
          <a:p>
            <a:r>
              <a:rPr lang="en-GB" sz="1600" dirty="0" smtClean="0"/>
              <a:t>IEEE Micro, July-August 2013.</a:t>
            </a:r>
            <a:endParaRPr 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990600" y="878243"/>
            <a:ext cx="78517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Voltage droops are the main source of fast variability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8104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cost of variability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039293"/>
            <a:ext cx="8382000" cy="35052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DATE 2016</a:t>
            </a: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Adaptive Clocking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8DBB7-7A62-4124-B426-8AEACD37B99E}" type="slidenum">
              <a:rPr lang="es-ES" smtClean="0"/>
              <a:pPr/>
              <a:t>3</a:t>
            </a:fld>
            <a:endParaRPr lang="es-E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1295400" y="2308989"/>
            <a:ext cx="0" cy="2971800"/>
          </a:xfrm>
          <a:prstGeom prst="line">
            <a:avLst/>
          </a:prstGeom>
          <a:ln w="635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Left-Right Arrow 11"/>
          <p:cNvSpPr/>
          <p:nvPr/>
        </p:nvSpPr>
        <p:spPr>
          <a:xfrm>
            <a:off x="1315948" y="3791893"/>
            <a:ext cx="3124200" cy="228600"/>
          </a:xfrm>
          <a:prstGeom prst="leftRightArrow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752600" y="3330172"/>
            <a:ext cx="151272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margins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96902" y="5405735"/>
            <a:ext cx="14453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frequency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41265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Power </a:t>
            </a:r>
            <a:r>
              <a:rPr lang="en-GB" dirty="0"/>
              <a:t>D</a:t>
            </a:r>
            <a:r>
              <a:rPr lang="en-GB" dirty="0" smtClean="0"/>
              <a:t>elivery Network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DATE 2016</a:t>
            </a: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Adaptive Clocking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8DBB7-7A62-4124-B426-8AEACD37B99E}" type="slidenum">
              <a:rPr lang="es-ES" smtClean="0"/>
              <a:pPr/>
              <a:t>30</a:t>
            </a:fld>
            <a:endParaRPr lang="es-E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b="15669"/>
          <a:stretch/>
        </p:blipFill>
        <p:spPr>
          <a:xfrm>
            <a:off x="1081087" y="1066800"/>
            <a:ext cx="6981825" cy="28194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51561" y="4199691"/>
            <a:ext cx="7113614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Source: </a:t>
            </a:r>
            <a:r>
              <a:rPr lang="en-US" sz="1600" b="1" dirty="0" err="1" smtClean="0"/>
              <a:t>Jitesh</a:t>
            </a:r>
            <a:r>
              <a:rPr lang="en-US" sz="1600" b="1" dirty="0" smtClean="0"/>
              <a:t> Shah</a:t>
            </a:r>
          </a:p>
          <a:p>
            <a:r>
              <a:rPr lang="en-US" sz="1600" b="1" dirty="0" err="1" smtClean="0"/>
              <a:t>Floorplanning</a:t>
            </a:r>
            <a:r>
              <a:rPr lang="en-US" sz="1600" b="1" dirty="0" smtClean="0"/>
              <a:t> </a:t>
            </a:r>
            <a:r>
              <a:rPr lang="en-US" sz="1600" b="1" dirty="0"/>
              <a:t>A Power Delivery Network With </a:t>
            </a:r>
            <a:r>
              <a:rPr lang="en-US" sz="1600" b="1" dirty="0" smtClean="0"/>
              <a:t>Spice </a:t>
            </a:r>
            <a:r>
              <a:rPr lang="en-US" sz="1600" b="1" dirty="0"/>
              <a:t>Electronic </a:t>
            </a:r>
            <a:r>
              <a:rPr lang="en-US" sz="1600" b="1" dirty="0" smtClean="0"/>
              <a:t>Design</a:t>
            </a:r>
          </a:p>
          <a:p>
            <a:r>
              <a:rPr lang="en-US" sz="1600" b="1" dirty="0" smtClean="0"/>
              <a:t>July 24, 2008</a:t>
            </a:r>
            <a:r>
              <a:rPr lang="en-US" sz="1600" b="1" dirty="0"/>
              <a:t/>
            </a:r>
            <a:br>
              <a:rPr lang="en-US" sz="1600" b="1" dirty="0"/>
            </a:br>
            <a:r>
              <a:rPr lang="en-US" sz="1600" b="1" dirty="0"/>
              <a:t>http://electronicdesign.com/energy/floorplanning-power-delivery-network-spice</a:t>
            </a:r>
            <a:endParaRPr lang="en-US" sz="1600" b="1" dirty="0" smtClean="0"/>
          </a:p>
          <a:p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405176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PDN model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066800"/>
            <a:ext cx="8229600" cy="4273161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DATE 2016</a:t>
            </a: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Adaptive Clocking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8DBB7-7A62-4124-B426-8AEACD37B99E}" type="slidenum">
              <a:rPr lang="es-ES" smtClean="0"/>
              <a:pPr/>
              <a:t>31</a:t>
            </a:fld>
            <a:endParaRPr lang="es-ES"/>
          </a:p>
        </p:txBody>
      </p:sp>
      <p:grpSp>
        <p:nvGrpSpPr>
          <p:cNvPr id="18" name="Group 17"/>
          <p:cNvGrpSpPr/>
          <p:nvPr/>
        </p:nvGrpSpPr>
        <p:grpSpPr>
          <a:xfrm>
            <a:off x="1484671" y="2058377"/>
            <a:ext cx="6835317" cy="1529927"/>
            <a:chOff x="1484671" y="2436004"/>
            <a:chExt cx="6835317" cy="1529927"/>
          </a:xfrm>
        </p:grpSpPr>
        <p:sp>
          <p:nvSpPr>
            <p:cNvPr id="14" name="Freeform 13"/>
            <p:cNvSpPr/>
            <p:nvPr/>
          </p:nvSpPr>
          <p:spPr>
            <a:xfrm>
              <a:off x="1484671" y="2436004"/>
              <a:ext cx="6835317" cy="1529927"/>
            </a:xfrm>
            <a:custGeom>
              <a:avLst/>
              <a:gdLst>
                <a:gd name="connsiteX0" fmla="*/ 0 w 6835317"/>
                <a:gd name="connsiteY0" fmla="*/ 1418241 h 1529927"/>
                <a:gd name="connsiteX1" fmla="*/ 6086168 w 6835317"/>
                <a:gd name="connsiteY1" fmla="*/ 1408409 h 1529927"/>
                <a:gd name="connsiteX2" fmla="*/ 6076335 w 6835317"/>
                <a:gd name="connsiteY2" fmla="*/ 179377 h 1529927"/>
                <a:gd name="connsiteX3" fmla="*/ 98323 w 6835317"/>
                <a:gd name="connsiteY3" fmla="*/ 31893 h 1529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35317" h="1529927">
                  <a:moveTo>
                    <a:pt x="0" y="1418241"/>
                  </a:moveTo>
                  <a:cubicBezTo>
                    <a:pt x="2536723" y="1516563"/>
                    <a:pt x="5073446" y="1614886"/>
                    <a:pt x="6086168" y="1408409"/>
                  </a:cubicBezTo>
                  <a:cubicBezTo>
                    <a:pt x="7098890" y="1201932"/>
                    <a:pt x="7074309" y="408796"/>
                    <a:pt x="6076335" y="179377"/>
                  </a:cubicBezTo>
                  <a:cubicBezTo>
                    <a:pt x="5078361" y="-50042"/>
                    <a:pt x="2588342" y="-9075"/>
                    <a:pt x="98323" y="31893"/>
                  </a:cubicBezTo>
                </a:path>
              </a:pathLst>
            </a:custGeom>
            <a:noFill/>
            <a:ln w="762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1504335" y="2664605"/>
              <a:ext cx="4916129" cy="1069195"/>
            </a:xfrm>
            <a:custGeom>
              <a:avLst/>
              <a:gdLst>
                <a:gd name="connsiteX0" fmla="*/ 0 w 6835317"/>
                <a:gd name="connsiteY0" fmla="*/ 1418241 h 1529927"/>
                <a:gd name="connsiteX1" fmla="*/ 6086168 w 6835317"/>
                <a:gd name="connsiteY1" fmla="*/ 1408409 h 1529927"/>
                <a:gd name="connsiteX2" fmla="*/ 6076335 w 6835317"/>
                <a:gd name="connsiteY2" fmla="*/ 179377 h 1529927"/>
                <a:gd name="connsiteX3" fmla="*/ 98323 w 6835317"/>
                <a:gd name="connsiteY3" fmla="*/ 31893 h 1529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35317" h="1529927">
                  <a:moveTo>
                    <a:pt x="0" y="1418241"/>
                  </a:moveTo>
                  <a:cubicBezTo>
                    <a:pt x="2536723" y="1516563"/>
                    <a:pt x="5073446" y="1614886"/>
                    <a:pt x="6086168" y="1408409"/>
                  </a:cubicBezTo>
                  <a:cubicBezTo>
                    <a:pt x="7098890" y="1201932"/>
                    <a:pt x="7074309" y="408796"/>
                    <a:pt x="6076335" y="179377"/>
                  </a:cubicBezTo>
                  <a:cubicBezTo>
                    <a:pt x="5078361" y="-50042"/>
                    <a:pt x="2588342" y="-9075"/>
                    <a:pt x="98323" y="31893"/>
                  </a:cubicBezTo>
                </a:path>
              </a:pathLst>
            </a:custGeom>
            <a:noFill/>
            <a:ln w="762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1504335" y="2895600"/>
              <a:ext cx="3448665" cy="688195"/>
            </a:xfrm>
            <a:custGeom>
              <a:avLst/>
              <a:gdLst>
                <a:gd name="connsiteX0" fmla="*/ 0 w 6835317"/>
                <a:gd name="connsiteY0" fmla="*/ 1418241 h 1529927"/>
                <a:gd name="connsiteX1" fmla="*/ 6086168 w 6835317"/>
                <a:gd name="connsiteY1" fmla="*/ 1408409 h 1529927"/>
                <a:gd name="connsiteX2" fmla="*/ 6076335 w 6835317"/>
                <a:gd name="connsiteY2" fmla="*/ 179377 h 1529927"/>
                <a:gd name="connsiteX3" fmla="*/ 98323 w 6835317"/>
                <a:gd name="connsiteY3" fmla="*/ 31893 h 1529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35317" h="1529927">
                  <a:moveTo>
                    <a:pt x="0" y="1418241"/>
                  </a:moveTo>
                  <a:cubicBezTo>
                    <a:pt x="2536723" y="1516563"/>
                    <a:pt x="5073446" y="1614886"/>
                    <a:pt x="6086168" y="1408409"/>
                  </a:cubicBezTo>
                  <a:cubicBezTo>
                    <a:pt x="7098890" y="1201932"/>
                    <a:pt x="7074309" y="408796"/>
                    <a:pt x="6076335" y="179377"/>
                  </a:cubicBezTo>
                  <a:cubicBezTo>
                    <a:pt x="5078361" y="-50042"/>
                    <a:pt x="2588342" y="-9075"/>
                    <a:pt x="98323" y="31893"/>
                  </a:cubicBezTo>
                </a:path>
              </a:pathLst>
            </a:custGeom>
            <a:noFill/>
            <a:ln w="762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1519083" y="3124200"/>
              <a:ext cx="2138517" cy="297300"/>
            </a:xfrm>
            <a:custGeom>
              <a:avLst/>
              <a:gdLst>
                <a:gd name="connsiteX0" fmla="*/ 0 w 6835317"/>
                <a:gd name="connsiteY0" fmla="*/ 1418241 h 1529927"/>
                <a:gd name="connsiteX1" fmla="*/ 6086168 w 6835317"/>
                <a:gd name="connsiteY1" fmla="*/ 1408409 h 1529927"/>
                <a:gd name="connsiteX2" fmla="*/ 6076335 w 6835317"/>
                <a:gd name="connsiteY2" fmla="*/ 179377 h 1529927"/>
                <a:gd name="connsiteX3" fmla="*/ 98323 w 6835317"/>
                <a:gd name="connsiteY3" fmla="*/ 31893 h 1529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35317" h="1529927">
                  <a:moveTo>
                    <a:pt x="0" y="1418241"/>
                  </a:moveTo>
                  <a:cubicBezTo>
                    <a:pt x="2536723" y="1516563"/>
                    <a:pt x="5073446" y="1614886"/>
                    <a:pt x="6086168" y="1408409"/>
                  </a:cubicBezTo>
                  <a:cubicBezTo>
                    <a:pt x="7098890" y="1201932"/>
                    <a:pt x="7074309" y="408796"/>
                    <a:pt x="6076335" y="179377"/>
                  </a:cubicBezTo>
                  <a:cubicBezTo>
                    <a:pt x="5078361" y="-50042"/>
                    <a:pt x="2588342" y="-9075"/>
                    <a:pt x="98323" y="31893"/>
                  </a:cubicBezTo>
                </a:path>
              </a:pathLst>
            </a:custGeom>
            <a:noFill/>
            <a:ln w="762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Left-Right Arrow 18"/>
          <p:cNvSpPr/>
          <p:nvPr/>
        </p:nvSpPr>
        <p:spPr>
          <a:xfrm>
            <a:off x="457200" y="5486400"/>
            <a:ext cx="8229600" cy="838200"/>
          </a:xfrm>
          <a:prstGeom prst="leftRightArrow">
            <a:avLst/>
          </a:prstGeom>
          <a:gradFill flip="none" rotWithShape="1">
            <a:gsLst>
              <a:gs pos="0">
                <a:srgbClr val="0000FF"/>
              </a:gs>
              <a:gs pos="29000">
                <a:schemeClr val="accent1">
                  <a:tint val="44500"/>
                  <a:satMod val="160000"/>
                </a:schemeClr>
              </a:gs>
              <a:gs pos="100000">
                <a:srgbClr val="FF0000"/>
              </a:gs>
            </a:gsLst>
            <a:lin ang="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Local                                                                 Global</a:t>
            </a:r>
            <a:endParaRPr lang="en-US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90862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Freeform 117"/>
          <p:cNvSpPr/>
          <p:nvPr/>
        </p:nvSpPr>
        <p:spPr>
          <a:xfrm>
            <a:off x="1638677" y="1518166"/>
            <a:ext cx="878186" cy="2646427"/>
          </a:xfrm>
          <a:custGeom>
            <a:avLst/>
            <a:gdLst>
              <a:gd name="connsiteX0" fmla="*/ 0 w 878186"/>
              <a:gd name="connsiteY0" fmla="*/ 0 h 2879002"/>
              <a:gd name="connsiteX1" fmla="*/ 181070 w 878186"/>
              <a:gd name="connsiteY1" fmla="*/ 2091351 h 2879002"/>
              <a:gd name="connsiteX2" fmla="*/ 878186 w 878186"/>
              <a:gd name="connsiteY2" fmla="*/ 2879002 h 2879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8186" h="2879002">
                <a:moveTo>
                  <a:pt x="0" y="0"/>
                </a:moveTo>
                <a:cubicBezTo>
                  <a:pt x="17353" y="805758"/>
                  <a:pt x="34706" y="1611517"/>
                  <a:pt x="181070" y="2091351"/>
                </a:cubicBezTo>
                <a:cubicBezTo>
                  <a:pt x="327434" y="2571185"/>
                  <a:pt x="602810" y="2725093"/>
                  <a:pt x="878186" y="2879002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5275906" y="4038600"/>
            <a:ext cx="439092" cy="3048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361506" y="4038600"/>
            <a:ext cx="277644" cy="3048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3452136" y="4038600"/>
            <a:ext cx="145360" cy="3048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/>
          <p:nvPr/>
        </p:nvCxnSpPr>
        <p:spPr>
          <a:xfrm>
            <a:off x="712959" y="3124200"/>
            <a:ext cx="0" cy="1219200"/>
          </a:xfrm>
          <a:prstGeom prst="line">
            <a:avLst/>
          </a:prstGeom>
          <a:ln w="190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1626353" y="3124200"/>
            <a:ext cx="0" cy="1219200"/>
          </a:xfrm>
          <a:prstGeom prst="line">
            <a:avLst/>
          </a:prstGeom>
          <a:ln w="190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2532706" y="3124200"/>
            <a:ext cx="7041" cy="1676400"/>
          </a:xfrm>
          <a:prstGeom prst="line">
            <a:avLst/>
          </a:prstGeom>
          <a:ln w="190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3453141" y="3124200"/>
            <a:ext cx="0" cy="1219200"/>
          </a:xfrm>
          <a:prstGeom prst="line">
            <a:avLst/>
          </a:prstGeom>
          <a:ln w="190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4366535" y="3124200"/>
            <a:ext cx="0" cy="1219200"/>
          </a:xfrm>
          <a:prstGeom prst="line">
            <a:avLst/>
          </a:prstGeom>
          <a:ln w="190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5279929" y="3124200"/>
            <a:ext cx="0" cy="1219200"/>
          </a:xfrm>
          <a:prstGeom prst="line">
            <a:avLst/>
          </a:prstGeom>
          <a:ln w="190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6193323" y="3124200"/>
            <a:ext cx="0" cy="1219200"/>
          </a:xfrm>
          <a:prstGeom prst="line">
            <a:avLst/>
          </a:prstGeom>
          <a:ln w="190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7106717" y="3124200"/>
            <a:ext cx="0" cy="1752574"/>
          </a:xfrm>
          <a:prstGeom prst="line">
            <a:avLst/>
          </a:prstGeom>
          <a:ln w="190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8020111" y="3124200"/>
            <a:ext cx="0" cy="1219200"/>
          </a:xfrm>
          <a:prstGeom prst="line">
            <a:avLst/>
          </a:prstGeom>
          <a:ln w="190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8933506" y="3124200"/>
            <a:ext cx="0" cy="1219200"/>
          </a:xfrm>
          <a:prstGeom prst="line">
            <a:avLst/>
          </a:prstGeom>
          <a:ln w="190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Adaptive Clock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DATE 2016</a:t>
            </a: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Adaptive Clocking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8DBB7-7A62-4124-B426-8AEACD37B99E}" type="slidenum">
              <a:rPr lang="es-ES" smtClean="0"/>
              <a:pPr/>
              <a:t>32</a:t>
            </a:fld>
            <a:endParaRPr lang="es-ES"/>
          </a:p>
        </p:txBody>
      </p:sp>
      <p:grpSp>
        <p:nvGrpSpPr>
          <p:cNvPr id="15" name="Group 14"/>
          <p:cNvGrpSpPr/>
          <p:nvPr/>
        </p:nvGrpSpPr>
        <p:grpSpPr>
          <a:xfrm>
            <a:off x="1618306" y="3124200"/>
            <a:ext cx="914400" cy="304800"/>
            <a:chOff x="1371600" y="1752600"/>
            <a:chExt cx="914400" cy="304800"/>
          </a:xfrm>
        </p:grpSpPr>
        <p:cxnSp>
          <p:nvCxnSpPr>
            <p:cNvPr id="9" name="Elbow Connector 8"/>
            <p:cNvCxnSpPr/>
            <p:nvPr/>
          </p:nvCxnSpPr>
          <p:spPr>
            <a:xfrm>
              <a:off x="1371600" y="1752600"/>
              <a:ext cx="914400" cy="304800"/>
            </a:xfrm>
            <a:prstGeom prst="bentConnector3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2286000" y="1752600"/>
              <a:ext cx="0" cy="304800"/>
            </a:xfrm>
            <a:prstGeom prst="line">
              <a:avLst/>
            </a:prstGeom>
            <a:ln w="38100" cap="sq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2532706" y="3124200"/>
            <a:ext cx="914400" cy="304800"/>
            <a:chOff x="1371600" y="1752600"/>
            <a:chExt cx="914400" cy="304800"/>
          </a:xfrm>
        </p:grpSpPr>
        <p:cxnSp>
          <p:nvCxnSpPr>
            <p:cNvPr id="17" name="Elbow Connector 16"/>
            <p:cNvCxnSpPr/>
            <p:nvPr/>
          </p:nvCxnSpPr>
          <p:spPr>
            <a:xfrm>
              <a:off x="1371600" y="1752600"/>
              <a:ext cx="914400" cy="304800"/>
            </a:xfrm>
            <a:prstGeom prst="bentConnector3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2286000" y="1752600"/>
              <a:ext cx="0" cy="304800"/>
            </a:xfrm>
            <a:prstGeom prst="line">
              <a:avLst/>
            </a:prstGeom>
            <a:ln w="38100" cap="sq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3447106" y="3124200"/>
            <a:ext cx="914400" cy="304800"/>
            <a:chOff x="1371600" y="1752600"/>
            <a:chExt cx="914400" cy="304800"/>
          </a:xfrm>
        </p:grpSpPr>
        <p:cxnSp>
          <p:nvCxnSpPr>
            <p:cNvPr id="20" name="Elbow Connector 19"/>
            <p:cNvCxnSpPr/>
            <p:nvPr/>
          </p:nvCxnSpPr>
          <p:spPr>
            <a:xfrm>
              <a:off x="1371600" y="1752600"/>
              <a:ext cx="914400" cy="304800"/>
            </a:xfrm>
            <a:prstGeom prst="bentConnector3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2286000" y="1752600"/>
              <a:ext cx="0" cy="304800"/>
            </a:xfrm>
            <a:prstGeom prst="line">
              <a:avLst/>
            </a:prstGeom>
            <a:ln w="38100" cap="sq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4361506" y="3124200"/>
            <a:ext cx="914400" cy="304800"/>
            <a:chOff x="1371600" y="1752600"/>
            <a:chExt cx="914400" cy="304800"/>
          </a:xfrm>
        </p:grpSpPr>
        <p:cxnSp>
          <p:nvCxnSpPr>
            <p:cNvPr id="23" name="Elbow Connector 22"/>
            <p:cNvCxnSpPr/>
            <p:nvPr/>
          </p:nvCxnSpPr>
          <p:spPr>
            <a:xfrm>
              <a:off x="1371600" y="1752600"/>
              <a:ext cx="914400" cy="304800"/>
            </a:xfrm>
            <a:prstGeom prst="bentConnector3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2286000" y="1752600"/>
              <a:ext cx="0" cy="304800"/>
            </a:xfrm>
            <a:prstGeom prst="line">
              <a:avLst/>
            </a:prstGeom>
            <a:ln w="38100" cap="sq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5275906" y="3124200"/>
            <a:ext cx="914400" cy="304800"/>
            <a:chOff x="1371600" y="1752600"/>
            <a:chExt cx="914400" cy="304800"/>
          </a:xfrm>
        </p:grpSpPr>
        <p:cxnSp>
          <p:nvCxnSpPr>
            <p:cNvPr id="26" name="Elbow Connector 25"/>
            <p:cNvCxnSpPr/>
            <p:nvPr/>
          </p:nvCxnSpPr>
          <p:spPr>
            <a:xfrm>
              <a:off x="1371600" y="1752600"/>
              <a:ext cx="914400" cy="304800"/>
            </a:xfrm>
            <a:prstGeom prst="bentConnector3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2286000" y="1752600"/>
              <a:ext cx="0" cy="304800"/>
            </a:xfrm>
            <a:prstGeom prst="line">
              <a:avLst/>
            </a:prstGeom>
            <a:ln w="38100" cap="sq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6190306" y="3124200"/>
            <a:ext cx="914400" cy="304800"/>
            <a:chOff x="1371600" y="1752600"/>
            <a:chExt cx="914400" cy="304800"/>
          </a:xfrm>
        </p:grpSpPr>
        <p:cxnSp>
          <p:nvCxnSpPr>
            <p:cNvPr id="29" name="Elbow Connector 28"/>
            <p:cNvCxnSpPr/>
            <p:nvPr/>
          </p:nvCxnSpPr>
          <p:spPr>
            <a:xfrm>
              <a:off x="1371600" y="1752600"/>
              <a:ext cx="914400" cy="304800"/>
            </a:xfrm>
            <a:prstGeom prst="bentConnector3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2286000" y="1752600"/>
              <a:ext cx="0" cy="304800"/>
            </a:xfrm>
            <a:prstGeom prst="line">
              <a:avLst/>
            </a:prstGeom>
            <a:ln w="38100" cap="sq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7104706" y="3124200"/>
            <a:ext cx="914400" cy="304800"/>
            <a:chOff x="1371600" y="1752600"/>
            <a:chExt cx="914400" cy="304800"/>
          </a:xfrm>
        </p:grpSpPr>
        <p:cxnSp>
          <p:nvCxnSpPr>
            <p:cNvPr id="32" name="Elbow Connector 31"/>
            <p:cNvCxnSpPr/>
            <p:nvPr/>
          </p:nvCxnSpPr>
          <p:spPr>
            <a:xfrm>
              <a:off x="1371600" y="1752600"/>
              <a:ext cx="914400" cy="304800"/>
            </a:xfrm>
            <a:prstGeom prst="bentConnector3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2286000" y="1752600"/>
              <a:ext cx="0" cy="304800"/>
            </a:xfrm>
            <a:prstGeom prst="line">
              <a:avLst/>
            </a:prstGeom>
            <a:ln w="38100" cap="sq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8019106" y="3124200"/>
            <a:ext cx="914400" cy="304800"/>
            <a:chOff x="1371600" y="1752600"/>
            <a:chExt cx="914400" cy="304800"/>
          </a:xfrm>
        </p:grpSpPr>
        <p:cxnSp>
          <p:nvCxnSpPr>
            <p:cNvPr id="35" name="Elbow Connector 34"/>
            <p:cNvCxnSpPr/>
            <p:nvPr/>
          </p:nvCxnSpPr>
          <p:spPr>
            <a:xfrm>
              <a:off x="1371600" y="1752600"/>
              <a:ext cx="914400" cy="304800"/>
            </a:xfrm>
            <a:prstGeom prst="bentConnector3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2286000" y="1752600"/>
              <a:ext cx="0" cy="304800"/>
            </a:xfrm>
            <a:prstGeom prst="line">
              <a:avLst/>
            </a:prstGeom>
            <a:ln w="38100" cap="sq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703906" y="3124200"/>
            <a:ext cx="914400" cy="304800"/>
            <a:chOff x="1371600" y="1752600"/>
            <a:chExt cx="914400" cy="304800"/>
          </a:xfrm>
        </p:grpSpPr>
        <p:cxnSp>
          <p:nvCxnSpPr>
            <p:cNvPr id="38" name="Elbow Connector 37"/>
            <p:cNvCxnSpPr/>
            <p:nvPr/>
          </p:nvCxnSpPr>
          <p:spPr>
            <a:xfrm>
              <a:off x="1371600" y="1752600"/>
              <a:ext cx="914400" cy="304800"/>
            </a:xfrm>
            <a:prstGeom prst="bentConnector3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V="1">
              <a:off x="2286000" y="1752600"/>
              <a:ext cx="0" cy="304800"/>
            </a:xfrm>
            <a:prstGeom prst="line">
              <a:avLst/>
            </a:prstGeom>
            <a:ln w="38100" cap="sq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1" name="Elbow Connector 40"/>
          <p:cNvCxnSpPr/>
          <p:nvPr/>
        </p:nvCxnSpPr>
        <p:spPr>
          <a:xfrm rot="10800000" flipV="1">
            <a:off x="381000" y="3124200"/>
            <a:ext cx="685800" cy="304800"/>
          </a:xfrm>
          <a:prstGeom prst="bent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Group 52"/>
          <p:cNvGrpSpPr/>
          <p:nvPr/>
        </p:nvGrpSpPr>
        <p:grpSpPr>
          <a:xfrm>
            <a:off x="719498" y="4038600"/>
            <a:ext cx="914400" cy="304800"/>
            <a:chOff x="1371600" y="1752600"/>
            <a:chExt cx="914400" cy="304800"/>
          </a:xfrm>
        </p:grpSpPr>
        <p:cxnSp>
          <p:nvCxnSpPr>
            <p:cNvPr id="54" name="Elbow Connector 53"/>
            <p:cNvCxnSpPr/>
            <p:nvPr/>
          </p:nvCxnSpPr>
          <p:spPr>
            <a:xfrm>
              <a:off x="1371600" y="1752600"/>
              <a:ext cx="914400" cy="304800"/>
            </a:xfrm>
            <a:prstGeom prst="bentConnector3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V="1">
              <a:off x="2286000" y="1752600"/>
              <a:ext cx="0" cy="304800"/>
            </a:xfrm>
            <a:prstGeom prst="line">
              <a:avLst/>
            </a:prstGeom>
            <a:ln w="38100" cap="sq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/>
          <p:cNvGrpSpPr/>
          <p:nvPr/>
        </p:nvGrpSpPr>
        <p:grpSpPr>
          <a:xfrm>
            <a:off x="1627359" y="4038600"/>
            <a:ext cx="914400" cy="304800"/>
            <a:chOff x="1371600" y="1752600"/>
            <a:chExt cx="914400" cy="304800"/>
          </a:xfrm>
        </p:grpSpPr>
        <p:cxnSp>
          <p:nvCxnSpPr>
            <p:cNvPr id="57" name="Elbow Connector 56"/>
            <p:cNvCxnSpPr/>
            <p:nvPr/>
          </p:nvCxnSpPr>
          <p:spPr>
            <a:xfrm>
              <a:off x="1371600" y="1752600"/>
              <a:ext cx="914400" cy="304800"/>
            </a:xfrm>
            <a:prstGeom prst="bentConnector3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V="1">
              <a:off x="2286000" y="1752600"/>
              <a:ext cx="0" cy="304800"/>
            </a:xfrm>
            <a:prstGeom prst="line">
              <a:avLst/>
            </a:prstGeom>
            <a:ln w="38100" cap="sq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/>
          <p:cNvGrpSpPr/>
          <p:nvPr/>
        </p:nvGrpSpPr>
        <p:grpSpPr>
          <a:xfrm>
            <a:off x="2523651" y="4038600"/>
            <a:ext cx="1057749" cy="304800"/>
            <a:chOff x="2523651" y="3505200"/>
            <a:chExt cx="1057749" cy="304800"/>
          </a:xfrm>
        </p:grpSpPr>
        <p:cxnSp>
          <p:nvCxnSpPr>
            <p:cNvPr id="60" name="Elbow Connector 59"/>
            <p:cNvCxnSpPr/>
            <p:nvPr/>
          </p:nvCxnSpPr>
          <p:spPr>
            <a:xfrm>
              <a:off x="2523651" y="3505200"/>
              <a:ext cx="1057749" cy="304800"/>
            </a:xfrm>
            <a:prstGeom prst="bentConnector3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V="1">
              <a:off x="3581400" y="3505200"/>
              <a:ext cx="0" cy="304800"/>
            </a:xfrm>
            <a:prstGeom prst="line">
              <a:avLst/>
            </a:prstGeom>
            <a:ln w="38100" cap="sq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Group 77"/>
          <p:cNvGrpSpPr/>
          <p:nvPr/>
        </p:nvGrpSpPr>
        <p:grpSpPr>
          <a:xfrm>
            <a:off x="3590451" y="4038600"/>
            <a:ext cx="1057749" cy="304800"/>
            <a:chOff x="2523651" y="3505200"/>
            <a:chExt cx="1057749" cy="304800"/>
          </a:xfrm>
        </p:grpSpPr>
        <p:cxnSp>
          <p:nvCxnSpPr>
            <p:cNvPr id="79" name="Elbow Connector 78"/>
            <p:cNvCxnSpPr/>
            <p:nvPr/>
          </p:nvCxnSpPr>
          <p:spPr>
            <a:xfrm>
              <a:off x="2523651" y="3505200"/>
              <a:ext cx="1057749" cy="304800"/>
            </a:xfrm>
            <a:prstGeom prst="bentConnector3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flipV="1">
              <a:off x="3581400" y="3505200"/>
              <a:ext cx="0" cy="304800"/>
            </a:xfrm>
            <a:prstGeom prst="line">
              <a:avLst/>
            </a:prstGeom>
            <a:ln w="38100" cap="sq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Group 80"/>
          <p:cNvGrpSpPr/>
          <p:nvPr/>
        </p:nvGrpSpPr>
        <p:grpSpPr>
          <a:xfrm>
            <a:off x="4657251" y="4038600"/>
            <a:ext cx="1057749" cy="304800"/>
            <a:chOff x="2523651" y="3505200"/>
            <a:chExt cx="1057749" cy="304800"/>
          </a:xfrm>
        </p:grpSpPr>
        <p:cxnSp>
          <p:nvCxnSpPr>
            <p:cNvPr id="82" name="Elbow Connector 81"/>
            <p:cNvCxnSpPr/>
            <p:nvPr/>
          </p:nvCxnSpPr>
          <p:spPr>
            <a:xfrm>
              <a:off x="2523651" y="3505200"/>
              <a:ext cx="1057749" cy="304800"/>
            </a:xfrm>
            <a:prstGeom prst="bentConnector3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flipV="1">
              <a:off x="3581400" y="3505200"/>
              <a:ext cx="0" cy="304800"/>
            </a:xfrm>
            <a:prstGeom prst="line">
              <a:avLst/>
            </a:prstGeom>
            <a:ln w="38100" cap="sq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5" name="Elbow Connector 84"/>
          <p:cNvCxnSpPr/>
          <p:nvPr/>
        </p:nvCxnSpPr>
        <p:spPr>
          <a:xfrm>
            <a:off x="5724051" y="4038600"/>
            <a:ext cx="1057749" cy="304800"/>
          </a:xfrm>
          <a:prstGeom prst="bent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V="1">
            <a:off x="7104706" y="4038600"/>
            <a:ext cx="0" cy="304800"/>
          </a:xfrm>
          <a:prstGeom prst="line">
            <a:avLst/>
          </a:prstGeom>
          <a:ln w="3810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Elbow Connector 86"/>
          <p:cNvCxnSpPr/>
          <p:nvPr/>
        </p:nvCxnSpPr>
        <p:spPr>
          <a:xfrm rot="10800000" flipV="1">
            <a:off x="381000" y="4038600"/>
            <a:ext cx="685800" cy="304800"/>
          </a:xfrm>
          <a:prstGeom prst="bent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6790850" y="4343400"/>
            <a:ext cx="313856" cy="0"/>
          </a:xfrm>
          <a:prstGeom prst="line">
            <a:avLst/>
          </a:prstGeom>
          <a:ln w="3810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4" name="Group 93"/>
          <p:cNvGrpSpPr/>
          <p:nvPr/>
        </p:nvGrpSpPr>
        <p:grpSpPr>
          <a:xfrm>
            <a:off x="7113008" y="4035582"/>
            <a:ext cx="1820492" cy="304800"/>
            <a:chOff x="1371600" y="1752600"/>
            <a:chExt cx="914400" cy="304800"/>
          </a:xfrm>
        </p:grpSpPr>
        <p:cxnSp>
          <p:nvCxnSpPr>
            <p:cNvPr id="95" name="Elbow Connector 94"/>
            <p:cNvCxnSpPr/>
            <p:nvPr/>
          </p:nvCxnSpPr>
          <p:spPr>
            <a:xfrm>
              <a:off x="1371600" y="1752600"/>
              <a:ext cx="914400" cy="304800"/>
            </a:xfrm>
            <a:prstGeom prst="bentConnector3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flipV="1">
              <a:off x="2286000" y="1752600"/>
              <a:ext cx="0" cy="304800"/>
            </a:xfrm>
            <a:prstGeom prst="line">
              <a:avLst/>
            </a:prstGeom>
            <a:ln w="38100" cap="sq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7" name="Freeform 96"/>
          <p:cNvSpPr/>
          <p:nvPr/>
        </p:nvSpPr>
        <p:spPr>
          <a:xfrm>
            <a:off x="181069" y="896849"/>
            <a:ext cx="8845235" cy="1820857"/>
          </a:xfrm>
          <a:custGeom>
            <a:avLst/>
            <a:gdLst>
              <a:gd name="connsiteX0" fmla="*/ 0 w 8392562"/>
              <a:gd name="connsiteY0" fmla="*/ 27210 h 1368474"/>
              <a:gd name="connsiteX1" fmla="*/ 733330 w 8392562"/>
              <a:gd name="connsiteY1" fmla="*/ 18156 h 1368474"/>
              <a:gd name="connsiteX2" fmla="*/ 1620570 w 8392562"/>
              <a:gd name="connsiteY2" fmla="*/ 235439 h 1368474"/>
              <a:gd name="connsiteX3" fmla="*/ 2498756 w 8392562"/>
              <a:gd name="connsiteY3" fmla="*/ 706219 h 1368474"/>
              <a:gd name="connsiteX4" fmla="*/ 3630439 w 8392562"/>
              <a:gd name="connsiteY4" fmla="*/ 1276588 h 1368474"/>
              <a:gd name="connsiteX5" fmla="*/ 6255944 w 8392562"/>
              <a:gd name="connsiteY5" fmla="*/ 1367122 h 1368474"/>
              <a:gd name="connsiteX6" fmla="*/ 8392562 w 8392562"/>
              <a:gd name="connsiteY6" fmla="*/ 1339962 h 1368474"/>
              <a:gd name="connsiteX0" fmla="*/ 0 w 8809021"/>
              <a:gd name="connsiteY0" fmla="*/ 2238 h 1542678"/>
              <a:gd name="connsiteX1" fmla="*/ 1149789 w 8809021"/>
              <a:gd name="connsiteY1" fmla="*/ 192360 h 1542678"/>
              <a:gd name="connsiteX2" fmla="*/ 2037029 w 8809021"/>
              <a:gd name="connsiteY2" fmla="*/ 409643 h 1542678"/>
              <a:gd name="connsiteX3" fmla="*/ 2915215 w 8809021"/>
              <a:gd name="connsiteY3" fmla="*/ 880423 h 1542678"/>
              <a:gd name="connsiteX4" fmla="*/ 4046898 w 8809021"/>
              <a:gd name="connsiteY4" fmla="*/ 1450792 h 1542678"/>
              <a:gd name="connsiteX5" fmla="*/ 6672403 w 8809021"/>
              <a:gd name="connsiteY5" fmla="*/ 1541326 h 1542678"/>
              <a:gd name="connsiteX6" fmla="*/ 8809021 w 8809021"/>
              <a:gd name="connsiteY6" fmla="*/ 1514166 h 1542678"/>
              <a:gd name="connsiteX0" fmla="*/ 0 w 8809021"/>
              <a:gd name="connsiteY0" fmla="*/ 2510 h 1542950"/>
              <a:gd name="connsiteX1" fmla="*/ 1149789 w 8809021"/>
              <a:gd name="connsiteY1" fmla="*/ 192632 h 1542950"/>
              <a:gd name="connsiteX2" fmla="*/ 1955548 w 8809021"/>
              <a:gd name="connsiteY2" fmla="*/ 518557 h 1542950"/>
              <a:gd name="connsiteX3" fmla="*/ 2915215 w 8809021"/>
              <a:gd name="connsiteY3" fmla="*/ 880695 h 1542950"/>
              <a:gd name="connsiteX4" fmla="*/ 4046898 w 8809021"/>
              <a:gd name="connsiteY4" fmla="*/ 1451064 h 1542950"/>
              <a:gd name="connsiteX5" fmla="*/ 6672403 w 8809021"/>
              <a:gd name="connsiteY5" fmla="*/ 1541598 h 1542950"/>
              <a:gd name="connsiteX6" fmla="*/ 8809021 w 8809021"/>
              <a:gd name="connsiteY6" fmla="*/ 1514438 h 1542950"/>
              <a:gd name="connsiteX0" fmla="*/ 0 w 8809021"/>
              <a:gd name="connsiteY0" fmla="*/ 2510 h 1541599"/>
              <a:gd name="connsiteX1" fmla="*/ 1149789 w 8809021"/>
              <a:gd name="connsiteY1" fmla="*/ 192632 h 1541599"/>
              <a:gd name="connsiteX2" fmla="*/ 1955548 w 8809021"/>
              <a:gd name="connsiteY2" fmla="*/ 518557 h 1541599"/>
              <a:gd name="connsiteX3" fmla="*/ 2897108 w 8809021"/>
              <a:gd name="connsiteY3" fmla="*/ 989336 h 1541599"/>
              <a:gd name="connsiteX4" fmla="*/ 4046898 w 8809021"/>
              <a:gd name="connsiteY4" fmla="*/ 1451064 h 1541599"/>
              <a:gd name="connsiteX5" fmla="*/ 6672403 w 8809021"/>
              <a:gd name="connsiteY5" fmla="*/ 1541598 h 1541599"/>
              <a:gd name="connsiteX6" fmla="*/ 8809021 w 8809021"/>
              <a:gd name="connsiteY6" fmla="*/ 1514438 h 1541599"/>
              <a:gd name="connsiteX0" fmla="*/ 0 w 8809021"/>
              <a:gd name="connsiteY0" fmla="*/ 2510 h 1583531"/>
              <a:gd name="connsiteX1" fmla="*/ 1149789 w 8809021"/>
              <a:gd name="connsiteY1" fmla="*/ 192632 h 1583531"/>
              <a:gd name="connsiteX2" fmla="*/ 1955548 w 8809021"/>
              <a:gd name="connsiteY2" fmla="*/ 518557 h 1583531"/>
              <a:gd name="connsiteX3" fmla="*/ 2897108 w 8809021"/>
              <a:gd name="connsiteY3" fmla="*/ 989336 h 1583531"/>
              <a:gd name="connsiteX4" fmla="*/ 4028791 w 8809021"/>
              <a:gd name="connsiteY4" fmla="*/ 1541598 h 1583531"/>
              <a:gd name="connsiteX5" fmla="*/ 6672403 w 8809021"/>
              <a:gd name="connsiteY5" fmla="*/ 1541598 h 1583531"/>
              <a:gd name="connsiteX6" fmla="*/ 8809021 w 8809021"/>
              <a:gd name="connsiteY6" fmla="*/ 1514438 h 1583531"/>
              <a:gd name="connsiteX0" fmla="*/ 0 w 8845235"/>
              <a:gd name="connsiteY0" fmla="*/ 2510 h 1822256"/>
              <a:gd name="connsiteX1" fmla="*/ 1149789 w 8845235"/>
              <a:gd name="connsiteY1" fmla="*/ 192632 h 1822256"/>
              <a:gd name="connsiteX2" fmla="*/ 1955548 w 8845235"/>
              <a:gd name="connsiteY2" fmla="*/ 518557 h 1822256"/>
              <a:gd name="connsiteX3" fmla="*/ 2897108 w 8845235"/>
              <a:gd name="connsiteY3" fmla="*/ 989336 h 1822256"/>
              <a:gd name="connsiteX4" fmla="*/ 4028791 w 8845235"/>
              <a:gd name="connsiteY4" fmla="*/ 1541598 h 1822256"/>
              <a:gd name="connsiteX5" fmla="*/ 6672403 w 8845235"/>
              <a:gd name="connsiteY5" fmla="*/ 1541598 h 1822256"/>
              <a:gd name="connsiteX6" fmla="*/ 8845235 w 8845235"/>
              <a:gd name="connsiteY6" fmla="*/ 1822256 h 1822256"/>
              <a:gd name="connsiteX0" fmla="*/ 0 w 8845235"/>
              <a:gd name="connsiteY0" fmla="*/ 2510 h 1822256"/>
              <a:gd name="connsiteX1" fmla="*/ 1149789 w 8845235"/>
              <a:gd name="connsiteY1" fmla="*/ 192632 h 1822256"/>
              <a:gd name="connsiteX2" fmla="*/ 1955548 w 8845235"/>
              <a:gd name="connsiteY2" fmla="*/ 518557 h 1822256"/>
              <a:gd name="connsiteX3" fmla="*/ 2897108 w 8845235"/>
              <a:gd name="connsiteY3" fmla="*/ 989336 h 1822256"/>
              <a:gd name="connsiteX4" fmla="*/ 4028791 w 8845235"/>
              <a:gd name="connsiteY4" fmla="*/ 1541598 h 1822256"/>
              <a:gd name="connsiteX5" fmla="*/ 6708617 w 8845235"/>
              <a:gd name="connsiteY5" fmla="*/ 1677400 h 1822256"/>
              <a:gd name="connsiteX6" fmla="*/ 8845235 w 8845235"/>
              <a:gd name="connsiteY6" fmla="*/ 1822256 h 1822256"/>
              <a:gd name="connsiteX0" fmla="*/ 0 w 8845235"/>
              <a:gd name="connsiteY0" fmla="*/ 1674 h 1821420"/>
              <a:gd name="connsiteX1" fmla="*/ 1149789 w 8845235"/>
              <a:gd name="connsiteY1" fmla="*/ 264223 h 1821420"/>
              <a:gd name="connsiteX2" fmla="*/ 1955548 w 8845235"/>
              <a:gd name="connsiteY2" fmla="*/ 517721 h 1821420"/>
              <a:gd name="connsiteX3" fmla="*/ 2897108 w 8845235"/>
              <a:gd name="connsiteY3" fmla="*/ 988500 h 1821420"/>
              <a:gd name="connsiteX4" fmla="*/ 4028791 w 8845235"/>
              <a:gd name="connsiteY4" fmla="*/ 1540762 h 1821420"/>
              <a:gd name="connsiteX5" fmla="*/ 6708617 w 8845235"/>
              <a:gd name="connsiteY5" fmla="*/ 1676564 h 1821420"/>
              <a:gd name="connsiteX6" fmla="*/ 8845235 w 8845235"/>
              <a:gd name="connsiteY6" fmla="*/ 1821420 h 1821420"/>
              <a:gd name="connsiteX0" fmla="*/ 0 w 8845235"/>
              <a:gd name="connsiteY0" fmla="*/ 1732 h 1821478"/>
              <a:gd name="connsiteX1" fmla="*/ 1149789 w 8845235"/>
              <a:gd name="connsiteY1" fmla="*/ 264281 h 1821478"/>
              <a:gd name="connsiteX2" fmla="*/ 1946494 w 8845235"/>
              <a:gd name="connsiteY2" fmla="*/ 563046 h 1821478"/>
              <a:gd name="connsiteX3" fmla="*/ 2897108 w 8845235"/>
              <a:gd name="connsiteY3" fmla="*/ 988558 h 1821478"/>
              <a:gd name="connsiteX4" fmla="*/ 4028791 w 8845235"/>
              <a:gd name="connsiteY4" fmla="*/ 1540820 h 1821478"/>
              <a:gd name="connsiteX5" fmla="*/ 6708617 w 8845235"/>
              <a:gd name="connsiteY5" fmla="*/ 1676622 h 1821478"/>
              <a:gd name="connsiteX6" fmla="*/ 8845235 w 8845235"/>
              <a:gd name="connsiteY6" fmla="*/ 1821478 h 1821478"/>
              <a:gd name="connsiteX0" fmla="*/ 0 w 8845235"/>
              <a:gd name="connsiteY0" fmla="*/ 1732 h 1821478"/>
              <a:gd name="connsiteX1" fmla="*/ 1149789 w 8845235"/>
              <a:gd name="connsiteY1" fmla="*/ 264281 h 1821478"/>
              <a:gd name="connsiteX2" fmla="*/ 1946494 w 8845235"/>
              <a:gd name="connsiteY2" fmla="*/ 563046 h 1821478"/>
              <a:gd name="connsiteX3" fmla="*/ 2797520 w 8845235"/>
              <a:gd name="connsiteY3" fmla="*/ 1223948 h 1821478"/>
              <a:gd name="connsiteX4" fmla="*/ 4028791 w 8845235"/>
              <a:gd name="connsiteY4" fmla="*/ 1540820 h 1821478"/>
              <a:gd name="connsiteX5" fmla="*/ 6708617 w 8845235"/>
              <a:gd name="connsiteY5" fmla="*/ 1676622 h 1821478"/>
              <a:gd name="connsiteX6" fmla="*/ 8845235 w 8845235"/>
              <a:gd name="connsiteY6" fmla="*/ 1821478 h 1821478"/>
              <a:gd name="connsiteX0" fmla="*/ 0 w 8845235"/>
              <a:gd name="connsiteY0" fmla="*/ 2214 h 1821960"/>
              <a:gd name="connsiteX1" fmla="*/ 1149789 w 8845235"/>
              <a:gd name="connsiteY1" fmla="*/ 264763 h 1821960"/>
              <a:gd name="connsiteX2" fmla="*/ 1828799 w 8845235"/>
              <a:gd name="connsiteY2" fmla="*/ 844186 h 1821960"/>
              <a:gd name="connsiteX3" fmla="*/ 2797520 w 8845235"/>
              <a:gd name="connsiteY3" fmla="*/ 1224430 h 1821960"/>
              <a:gd name="connsiteX4" fmla="*/ 4028791 w 8845235"/>
              <a:gd name="connsiteY4" fmla="*/ 1541302 h 1821960"/>
              <a:gd name="connsiteX5" fmla="*/ 6708617 w 8845235"/>
              <a:gd name="connsiteY5" fmla="*/ 1677104 h 1821960"/>
              <a:gd name="connsiteX6" fmla="*/ 8845235 w 8845235"/>
              <a:gd name="connsiteY6" fmla="*/ 1821960 h 1821960"/>
              <a:gd name="connsiteX0" fmla="*/ 0 w 8845235"/>
              <a:gd name="connsiteY0" fmla="*/ 1111 h 1820857"/>
              <a:gd name="connsiteX1" fmla="*/ 959667 w 8845235"/>
              <a:gd name="connsiteY1" fmla="*/ 426622 h 1820857"/>
              <a:gd name="connsiteX2" fmla="*/ 1828799 w 8845235"/>
              <a:gd name="connsiteY2" fmla="*/ 843083 h 1820857"/>
              <a:gd name="connsiteX3" fmla="*/ 2797520 w 8845235"/>
              <a:gd name="connsiteY3" fmla="*/ 1223327 h 1820857"/>
              <a:gd name="connsiteX4" fmla="*/ 4028791 w 8845235"/>
              <a:gd name="connsiteY4" fmla="*/ 1540199 h 1820857"/>
              <a:gd name="connsiteX5" fmla="*/ 6708617 w 8845235"/>
              <a:gd name="connsiteY5" fmla="*/ 1676001 h 1820857"/>
              <a:gd name="connsiteX6" fmla="*/ 8845235 w 8845235"/>
              <a:gd name="connsiteY6" fmla="*/ 1820857 h 182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45235" h="1820857">
                <a:moveTo>
                  <a:pt x="0" y="1111"/>
                </a:moveTo>
                <a:cubicBezTo>
                  <a:pt x="231617" y="-20769"/>
                  <a:pt x="654867" y="286293"/>
                  <a:pt x="959667" y="426622"/>
                </a:cubicBezTo>
                <a:cubicBezTo>
                  <a:pt x="1264467" y="566951"/>
                  <a:pt x="1522490" y="710299"/>
                  <a:pt x="1828799" y="843083"/>
                </a:cubicBezTo>
                <a:cubicBezTo>
                  <a:pt x="2135108" y="975867"/>
                  <a:pt x="2430855" y="1107141"/>
                  <a:pt x="2797520" y="1223327"/>
                </a:cubicBezTo>
                <a:cubicBezTo>
                  <a:pt x="3164185" y="1339513"/>
                  <a:pt x="3376942" y="1464753"/>
                  <a:pt x="4028791" y="1540199"/>
                </a:cubicBezTo>
                <a:cubicBezTo>
                  <a:pt x="4680641" y="1615645"/>
                  <a:pt x="5905876" y="1629225"/>
                  <a:pt x="6708617" y="1676001"/>
                </a:cubicBezTo>
                <a:cubicBezTo>
                  <a:pt x="7511358" y="1722777"/>
                  <a:pt x="8120958" y="1727304"/>
                  <a:pt x="8845235" y="1820857"/>
                </a:cubicBezTo>
              </a:path>
            </a:pathLst>
          </a:cu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TextBox 98"/>
          <p:cNvSpPr txBox="1"/>
          <p:nvPr/>
        </p:nvSpPr>
        <p:spPr>
          <a:xfrm>
            <a:off x="71936" y="1024135"/>
            <a:ext cx="683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err="1" smtClean="0">
                <a:solidFill>
                  <a:srgbClr val="0000FF"/>
                </a:solidFill>
              </a:rPr>
              <a:t>Vdd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1636413" y="958604"/>
            <a:ext cx="1657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Droop detected</a:t>
            </a:r>
            <a:endParaRPr lang="en-US" dirty="0"/>
          </a:p>
        </p:txBody>
      </p:sp>
      <p:sp>
        <p:nvSpPr>
          <p:cNvPr id="103" name="Oval 102"/>
          <p:cNvSpPr/>
          <p:nvPr/>
        </p:nvSpPr>
        <p:spPr>
          <a:xfrm>
            <a:off x="1558525" y="1485800"/>
            <a:ext cx="155526" cy="155526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6" name="Straight Arrow Connector 105"/>
          <p:cNvCxnSpPr/>
          <p:nvPr/>
        </p:nvCxnSpPr>
        <p:spPr>
          <a:xfrm>
            <a:off x="2523651" y="4692108"/>
            <a:ext cx="4581055" cy="0"/>
          </a:xfrm>
          <a:prstGeom prst="straightConnector1">
            <a:avLst/>
          </a:prstGeom>
          <a:ln w="38100">
            <a:solidFill>
              <a:srgbClr val="008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4061046" y="4507468"/>
            <a:ext cx="173015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Period stretched</a:t>
            </a:r>
            <a:endParaRPr lang="en-US" dirty="0"/>
          </a:p>
        </p:txBody>
      </p:sp>
      <p:sp>
        <p:nvSpPr>
          <p:cNvPr id="107" name="TextBox 106"/>
          <p:cNvSpPr txBox="1"/>
          <p:nvPr/>
        </p:nvSpPr>
        <p:spPr>
          <a:xfrm>
            <a:off x="7074820" y="4507442"/>
            <a:ext cx="1611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New frequency</a:t>
            </a:r>
            <a:endParaRPr lang="en-US" dirty="0"/>
          </a:p>
        </p:txBody>
      </p:sp>
      <p:cxnSp>
        <p:nvCxnSpPr>
          <p:cNvPr id="108" name="Straight Arrow Connector 107"/>
          <p:cNvCxnSpPr/>
          <p:nvPr/>
        </p:nvCxnSpPr>
        <p:spPr>
          <a:xfrm>
            <a:off x="8610600" y="4692108"/>
            <a:ext cx="457200" cy="0"/>
          </a:xfrm>
          <a:prstGeom prst="straightConnector1">
            <a:avLst/>
          </a:prstGeom>
          <a:ln w="38100">
            <a:solidFill>
              <a:srgbClr val="008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>
            <a:stCxn id="103" idx="0"/>
          </p:cNvCxnSpPr>
          <p:nvPr/>
        </p:nvCxnSpPr>
        <p:spPr>
          <a:xfrm flipH="1" flipV="1">
            <a:off x="1635208" y="760428"/>
            <a:ext cx="1080" cy="725372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>
            <a:off x="186098" y="762000"/>
            <a:ext cx="164270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TextBox 127"/>
          <p:cNvSpPr txBox="1"/>
          <p:nvPr/>
        </p:nvSpPr>
        <p:spPr>
          <a:xfrm>
            <a:off x="2484419" y="5148149"/>
            <a:ext cx="30877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Mechanisms are needed for: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Droop detection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Clock period stretching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Frequency reduction</a:t>
            </a:r>
            <a:endParaRPr lang="en-US" dirty="0"/>
          </a:p>
        </p:txBody>
      </p:sp>
      <p:sp>
        <p:nvSpPr>
          <p:cNvPr id="130" name="TextBox 129"/>
          <p:cNvSpPr txBox="1"/>
          <p:nvPr/>
        </p:nvSpPr>
        <p:spPr>
          <a:xfrm>
            <a:off x="54061" y="2999170"/>
            <a:ext cx="6335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DLL</a:t>
            </a:r>
            <a:endParaRPr lang="en-US" sz="2400" dirty="0"/>
          </a:p>
        </p:txBody>
      </p:sp>
      <p:sp>
        <p:nvSpPr>
          <p:cNvPr id="131" name="TextBox 130"/>
          <p:cNvSpPr txBox="1"/>
          <p:nvPr/>
        </p:nvSpPr>
        <p:spPr>
          <a:xfrm>
            <a:off x="53816" y="3933760"/>
            <a:ext cx="638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CLK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2272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AMD Steamroller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088" y="838200"/>
            <a:ext cx="4799498" cy="2602192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DATE 2016</a:t>
            </a: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Adaptive Clocking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8DBB7-7A62-4124-B426-8AEACD37B99E}" type="slidenum">
              <a:rPr lang="es-ES" smtClean="0"/>
              <a:pPr/>
              <a:t>33</a:t>
            </a:fld>
            <a:endParaRPr lang="es-E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22260" y="3614117"/>
            <a:ext cx="5105945" cy="30613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400" y="838200"/>
            <a:ext cx="4025603" cy="252412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28600" y="3856672"/>
            <a:ext cx="418909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Source: K. Wilcox et al.</a:t>
            </a:r>
            <a:br>
              <a:rPr lang="en-GB" dirty="0" smtClean="0"/>
            </a:br>
            <a:r>
              <a:rPr lang="en-GB" dirty="0" smtClean="0"/>
              <a:t>Steamroller Module and Adaptive Clocking</a:t>
            </a:r>
            <a:br>
              <a:rPr lang="en-GB" dirty="0" smtClean="0"/>
            </a:br>
            <a:r>
              <a:rPr lang="en-GB" dirty="0" smtClean="0"/>
              <a:t>System in 28nm CMOS</a:t>
            </a:r>
            <a:br>
              <a:rPr lang="en-GB" dirty="0" smtClean="0"/>
            </a:br>
            <a:r>
              <a:rPr lang="en-GB" dirty="0" smtClean="0"/>
              <a:t>IEEE JSSC 50(1), Jan 2015.</a:t>
            </a:r>
            <a:br>
              <a:rPr lang="en-GB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93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Intel Adaptive Clock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DATE 2016</a:t>
            </a: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Adaptive Clocking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8DBB7-7A62-4124-B426-8AEACD37B99E}" type="slidenum">
              <a:rPr lang="es-ES" smtClean="0"/>
              <a:pPr/>
              <a:t>34</a:t>
            </a:fld>
            <a:endParaRPr lang="es-ES"/>
          </a:p>
        </p:txBody>
      </p:sp>
      <p:sp>
        <p:nvSpPr>
          <p:cNvPr id="8" name="Rectangle 7"/>
          <p:cNvSpPr/>
          <p:nvPr/>
        </p:nvSpPr>
        <p:spPr>
          <a:xfrm>
            <a:off x="6705600" y="2590800"/>
            <a:ext cx="3810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694283" y="5181600"/>
            <a:ext cx="3810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649" y="938548"/>
            <a:ext cx="4802698" cy="279525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3133" y="923925"/>
            <a:ext cx="3924300" cy="28860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980" y="4235317"/>
            <a:ext cx="4360377" cy="189256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13314" y="4810035"/>
            <a:ext cx="47039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Source: K.A. Bowman et al.</a:t>
            </a:r>
            <a:br>
              <a:rPr lang="en-GB" dirty="0" smtClean="0"/>
            </a:br>
            <a:r>
              <a:rPr lang="en-US" dirty="0"/>
              <a:t>A 22 nm All-Digital Dynamically Adaptive Clock</a:t>
            </a:r>
          </a:p>
          <a:p>
            <a:r>
              <a:rPr lang="en-US" dirty="0"/>
              <a:t>Distribution for Supply Voltage Droop </a:t>
            </a:r>
            <a:r>
              <a:rPr lang="en-US" dirty="0" smtClean="0"/>
              <a:t>Tolerance,</a:t>
            </a:r>
          </a:p>
          <a:p>
            <a:r>
              <a:rPr lang="en-GB" dirty="0" smtClean="0"/>
              <a:t>IEEE JSSC 48(4), April 2013.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57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Intel Adaptive Clock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3600" y="703992"/>
            <a:ext cx="5029199" cy="5856074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DATE 2016</a:t>
            </a: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Adaptive Clocking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8DBB7-7A62-4124-B426-8AEACD37B99E}" type="slidenum">
              <a:rPr lang="es-ES" smtClean="0"/>
              <a:pPr/>
              <a:t>35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288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2" name="Straight Connector 101"/>
          <p:cNvCxnSpPr/>
          <p:nvPr/>
        </p:nvCxnSpPr>
        <p:spPr>
          <a:xfrm flipH="1">
            <a:off x="2514600" y="6035675"/>
            <a:ext cx="280173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85" idx="3"/>
            <a:endCxn id="96" idx="1"/>
          </p:cNvCxnSpPr>
          <p:nvPr/>
        </p:nvCxnSpPr>
        <p:spPr>
          <a:xfrm>
            <a:off x="3048000" y="4419600"/>
            <a:ext cx="286135" cy="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Margins for Adaptive Clocks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DATE 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Adaptive Clocking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5F30D5-A3B7-4396-B131-5098A71B85FB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842088" y="1055132"/>
            <a:ext cx="5671225" cy="2470826"/>
          </a:xfrm>
          <a:custGeom>
            <a:avLst/>
            <a:gdLst>
              <a:gd name="connsiteX0" fmla="*/ 0 w 5671225"/>
              <a:gd name="connsiteY0" fmla="*/ 535021 h 2470826"/>
              <a:gd name="connsiteX1" fmla="*/ 291830 w 5671225"/>
              <a:gd name="connsiteY1" fmla="*/ 476655 h 2470826"/>
              <a:gd name="connsiteX2" fmla="*/ 515566 w 5671225"/>
              <a:gd name="connsiteY2" fmla="*/ 564204 h 2470826"/>
              <a:gd name="connsiteX3" fmla="*/ 875489 w 5671225"/>
              <a:gd name="connsiteY3" fmla="*/ 642026 h 2470826"/>
              <a:gd name="connsiteX4" fmla="*/ 1118681 w 5671225"/>
              <a:gd name="connsiteY4" fmla="*/ 807396 h 2470826"/>
              <a:gd name="connsiteX5" fmla="*/ 1313234 w 5671225"/>
              <a:gd name="connsiteY5" fmla="*/ 1060315 h 2470826"/>
              <a:gd name="connsiteX6" fmla="*/ 1556425 w 5671225"/>
              <a:gd name="connsiteY6" fmla="*/ 1468877 h 2470826"/>
              <a:gd name="connsiteX7" fmla="*/ 1819072 w 5671225"/>
              <a:gd name="connsiteY7" fmla="*/ 1838528 h 2470826"/>
              <a:gd name="connsiteX8" fmla="*/ 2208179 w 5671225"/>
              <a:gd name="connsiteY8" fmla="*/ 2237362 h 2470826"/>
              <a:gd name="connsiteX9" fmla="*/ 2694562 w 5671225"/>
              <a:gd name="connsiteY9" fmla="*/ 2470826 h 2470826"/>
              <a:gd name="connsiteX10" fmla="*/ 3044757 w 5671225"/>
              <a:gd name="connsiteY10" fmla="*/ 2412460 h 2470826"/>
              <a:gd name="connsiteX11" fmla="*/ 3424136 w 5671225"/>
              <a:gd name="connsiteY11" fmla="*/ 1896894 h 2470826"/>
              <a:gd name="connsiteX12" fmla="*/ 3608962 w 5671225"/>
              <a:gd name="connsiteY12" fmla="*/ 1400783 h 2470826"/>
              <a:gd name="connsiteX13" fmla="*/ 3754877 w 5671225"/>
              <a:gd name="connsiteY13" fmla="*/ 885217 h 2470826"/>
              <a:gd name="connsiteX14" fmla="*/ 3988340 w 5671225"/>
              <a:gd name="connsiteY14" fmla="*/ 398834 h 2470826"/>
              <a:gd name="connsiteX15" fmla="*/ 4270443 w 5671225"/>
              <a:gd name="connsiteY15" fmla="*/ 48638 h 2470826"/>
              <a:gd name="connsiteX16" fmla="*/ 4533089 w 5671225"/>
              <a:gd name="connsiteY16" fmla="*/ 0 h 2470826"/>
              <a:gd name="connsiteX17" fmla="*/ 4893013 w 5671225"/>
              <a:gd name="connsiteY17" fmla="*/ 214009 h 2470826"/>
              <a:gd name="connsiteX18" fmla="*/ 5136204 w 5671225"/>
              <a:gd name="connsiteY18" fmla="*/ 496111 h 2470826"/>
              <a:gd name="connsiteX19" fmla="*/ 5214025 w 5671225"/>
              <a:gd name="connsiteY19" fmla="*/ 525294 h 2470826"/>
              <a:gd name="connsiteX20" fmla="*/ 5252936 w 5671225"/>
              <a:gd name="connsiteY20" fmla="*/ 544749 h 2470826"/>
              <a:gd name="connsiteX21" fmla="*/ 5486400 w 5671225"/>
              <a:gd name="connsiteY21" fmla="*/ 651753 h 2470826"/>
              <a:gd name="connsiteX22" fmla="*/ 5671225 w 5671225"/>
              <a:gd name="connsiteY22" fmla="*/ 680936 h 2470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671225" h="2470826">
                <a:moveTo>
                  <a:pt x="0" y="535021"/>
                </a:moveTo>
                <a:lnTo>
                  <a:pt x="291830" y="476655"/>
                </a:lnTo>
                <a:lnTo>
                  <a:pt x="515566" y="564204"/>
                </a:lnTo>
                <a:lnTo>
                  <a:pt x="875489" y="642026"/>
                </a:lnTo>
                <a:lnTo>
                  <a:pt x="1118681" y="807396"/>
                </a:lnTo>
                <a:lnTo>
                  <a:pt x="1313234" y="1060315"/>
                </a:lnTo>
                <a:lnTo>
                  <a:pt x="1556425" y="1468877"/>
                </a:lnTo>
                <a:lnTo>
                  <a:pt x="1819072" y="1838528"/>
                </a:lnTo>
                <a:lnTo>
                  <a:pt x="2208179" y="2237362"/>
                </a:lnTo>
                <a:lnTo>
                  <a:pt x="2694562" y="2470826"/>
                </a:lnTo>
                <a:lnTo>
                  <a:pt x="3044757" y="2412460"/>
                </a:lnTo>
                <a:lnTo>
                  <a:pt x="3424136" y="1896894"/>
                </a:lnTo>
                <a:lnTo>
                  <a:pt x="3608962" y="1400783"/>
                </a:lnTo>
                <a:lnTo>
                  <a:pt x="3754877" y="885217"/>
                </a:lnTo>
                <a:lnTo>
                  <a:pt x="3988340" y="398834"/>
                </a:lnTo>
                <a:lnTo>
                  <a:pt x="4270443" y="48638"/>
                </a:lnTo>
                <a:lnTo>
                  <a:pt x="4533089" y="0"/>
                </a:lnTo>
                <a:lnTo>
                  <a:pt x="4893013" y="214009"/>
                </a:lnTo>
                <a:lnTo>
                  <a:pt x="5136204" y="496111"/>
                </a:lnTo>
                <a:lnTo>
                  <a:pt x="5214025" y="525294"/>
                </a:lnTo>
                <a:cubicBezTo>
                  <a:pt x="5249156" y="538069"/>
                  <a:pt x="5235243" y="527056"/>
                  <a:pt x="5252936" y="544749"/>
                </a:cubicBezTo>
                <a:lnTo>
                  <a:pt x="5486400" y="651753"/>
                </a:lnTo>
                <a:lnTo>
                  <a:pt x="5671225" y="680936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>
            <a:stCxn id="7" idx="0"/>
          </p:cNvCxnSpPr>
          <p:nvPr/>
        </p:nvCxnSpPr>
        <p:spPr>
          <a:xfrm>
            <a:off x="1842088" y="1590153"/>
            <a:ext cx="5671225" cy="9728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859922" y="3534065"/>
            <a:ext cx="5671225" cy="9728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reeform 14"/>
          <p:cNvSpPr/>
          <p:nvPr/>
        </p:nvSpPr>
        <p:spPr>
          <a:xfrm>
            <a:off x="2240922" y="800593"/>
            <a:ext cx="688448" cy="218891"/>
          </a:xfrm>
          <a:custGeom>
            <a:avLst/>
            <a:gdLst>
              <a:gd name="connsiteX0" fmla="*/ 0 w 688448"/>
              <a:gd name="connsiteY0" fmla="*/ 218891 h 218891"/>
              <a:gd name="connsiteX1" fmla="*/ 338928 w 688448"/>
              <a:gd name="connsiteY1" fmla="*/ 218891 h 218891"/>
              <a:gd name="connsiteX2" fmla="*/ 338928 w 688448"/>
              <a:gd name="connsiteY2" fmla="*/ 0 h 218891"/>
              <a:gd name="connsiteX3" fmla="*/ 688448 w 688448"/>
              <a:gd name="connsiteY3" fmla="*/ 0 h 218891"/>
              <a:gd name="connsiteX4" fmla="*/ 688448 w 688448"/>
              <a:gd name="connsiteY4" fmla="*/ 218891 h 218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8448" h="218891">
                <a:moveTo>
                  <a:pt x="0" y="218891"/>
                </a:moveTo>
                <a:lnTo>
                  <a:pt x="338928" y="218891"/>
                </a:lnTo>
                <a:lnTo>
                  <a:pt x="338928" y="0"/>
                </a:lnTo>
                <a:lnTo>
                  <a:pt x="688448" y="0"/>
                </a:lnTo>
                <a:lnTo>
                  <a:pt x="688448" y="218891"/>
                </a:ln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2924074" y="800593"/>
            <a:ext cx="688448" cy="218891"/>
          </a:xfrm>
          <a:custGeom>
            <a:avLst/>
            <a:gdLst>
              <a:gd name="connsiteX0" fmla="*/ 0 w 688448"/>
              <a:gd name="connsiteY0" fmla="*/ 218891 h 218891"/>
              <a:gd name="connsiteX1" fmla="*/ 338928 w 688448"/>
              <a:gd name="connsiteY1" fmla="*/ 218891 h 218891"/>
              <a:gd name="connsiteX2" fmla="*/ 338928 w 688448"/>
              <a:gd name="connsiteY2" fmla="*/ 0 h 218891"/>
              <a:gd name="connsiteX3" fmla="*/ 688448 w 688448"/>
              <a:gd name="connsiteY3" fmla="*/ 0 h 218891"/>
              <a:gd name="connsiteX4" fmla="*/ 688448 w 688448"/>
              <a:gd name="connsiteY4" fmla="*/ 218891 h 218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8448" h="218891">
                <a:moveTo>
                  <a:pt x="0" y="218891"/>
                </a:moveTo>
                <a:lnTo>
                  <a:pt x="338928" y="218891"/>
                </a:lnTo>
                <a:lnTo>
                  <a:pt x="338928" y="0"/>
                </a:lnTo>
                <a:lnTo>
                  <a:pt x="688448" y="0"/>
                </a:lnTo>
                <a:lnTo>
                  <a:pt x="688448" y="218891"/>
                </a:ln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3607226" y="800593"/>
            <a:ext cx="1376896" cy="218891"/>
          </a:xfrm>
          <a:custGeom>
            <a:avLst/>
            <a:gdLst>
              <a:gd name="connsiteX0" fmla="*/ 0 w 688448"/>
              <a:gd name="connsiteY0" fmla="*/ 218891 h 218891"/>
              <a:gd name="connsiteX1" fmla="*/ 338928 w 688448"/>
              <a:gd name="connsiteY1" fmla="*/ 218891 h 218891"/>
              <a:gd name="connsiteX2" fmla="*/ 338928 w 688448"/>
              <a:gd name="connsiteY2" fmla="*/ 0 h 218891"/>
              <a:gd name="connsiteX3" fmla="*/ 688448 w 688448"/>
              <a:gd name="connsiteY3" fmla="*/ 0 h 218891"/>
              <a:gd name="connsiteX4" fmla="*/ 688448 w 688448"/>
              <a:gd name="connsiteY4" fmla="*/ 218891 h 218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8448" h="218891">
                <a:moveTo>
                  <a:pt x="0" y="218891"/>
                </a:moveTo>
                <a:lnTo>
                  <a:pt x="338928" y="218891"/>
                </a:lnTo>
                <a:lnTo>
                  <a:pt x="338928" y="0"/>
                </a:lnTo>
                <a:lnTo>
                  <a:pt x="688448" y="0"/>
                </a:lnTo>
                <a:lnTo>
                  <a:pt x="688448" y="218891"/>
                </a:ln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1555122" y="800593"/>
            <a:ext cx="688448" cy="218891"/>
          </a:xfrm>
          <a:custGeom>
            <a:avLst/>
            <a:gdLst>
              <a:gd name="connsiteX0" fmla="*/ 0 w 688448"/>
              <a:gd name="connsiteY0" fmla="*/ 218891 h 218891"/>
              <a:gd name="connsiteX1" fmla="*/ 338928 w 688448"/>
              <a:gd name="connsiteY1" fmla="*/ 218891 h 218891"/>
              <a:gd name="connsiteX2" fmla="*/ 338928 w 688448"/>
              <a:gd name="connsiteY2" fmla="*/ 0 h 218891"/>
              <a:gd name="connsiteX3" fmla="*/ 688448 w 688448"/>
              <a:gd name="connsiteY3" fmla="*/ 0 h 218891"/>
              <a:gd name="connsiteX4" fmla="*/ 688448 w 688448"/>
              <a:gd name="connsiteY4" fmla="*/ 218891 h 218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8448" h="218891">
                <a:moveTo>
                  <a:pt x="0" y="218891"/>
                </a:moveTo>
                <a:lnTo>
                  <a:pt x="338928" y="218891"/>
                </a:lnTo>
                <a:lnTo>
                  <a:pt x="338928" y="0"/>
                </a:lnTo>
                <a:lnTo>
                  <a:pt x="688448" y="0"/>
                </a:lnTo>
                <a:lnTo>
                  <a:pt x="688448" y="218891"/>
                </a:ln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0" y="685800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Clk</a:t>
            </a:r>
            <a:endParaRPr lang="en-US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1859922" y="1941957"/>
            <a:ext cx="5671225" cy="9728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3030570" y="1582061"/>
            <a:ext cx="0" cy="361533"/>
          </a:xfrm>
          <a:prstGeom prst="straightConnector1">
            <a:avLst/>
          </a:prstGeom>
          <a:ln w="28575">
            <a:solidFill>
              <a:srgbClr val="0000FF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898656" y="1277650"/>
            <a:ext cx="15426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Nominal voltage</a:t>
            </a:r>
            <a:endParaRPr lang="en-US" sz="1600" dirty="0"/>
          </a:p>
        </p:txBody>
      </p:sp>
      <p:sp>
        <p:nvSpPr>
          <p:cNvPr id="33" name="TextBox 32"/>
          <p:cNvSpPr txBox="1"/>
          <p:nvPr/>
        </p:nvSpPr>
        <p:spPr>
          <a:xfrm>
            <a:off x="2989644" y="1611540"/>
            <a:ext cx="20669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>
                <a:solidFill>
                  <a:srgbClr val="0000FF"/>
                </a:solidFill>
              </a:rPr>
              <a:t>d</a:t>
            </a:r>
            <a:r>
              <a:rPr lang="en-GB" sz="1400" i="1" dirty="0" smtClean="0">
                <a:solidFill>
                  <a:srgbClr val="0000FF"/>
                </a:solidFill>
              </a:rPr>
              <a:t>roop detection threshold</a:t>
            </a:r>
            <a:endParaRPr lang="en-US" sz="1400" i="1" dirty="0">
              <a:solidFill>
                <a:srgbClr val="0000FF"/>
              </a:solidFill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flipH="1">
            <a:off x="3029846" y="2794384"/>
            <a:ext cx="563120" cy="8108"/>
          </a:xfrm>
          <a:prstGeom prst="straightConnector1">
            <a:avLst/>
          </a:prstGeom>
          <a:ln w="28575">
            <a:solidFill>
              <a:srgbClr val="00FF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17" idx="0"/>
          </p:cNvCxnSpPr>
          <p:nvPr/>
        </p:nvCxnSpPr>
        <p:spPr>
          <a:xfrm flipH="1">
            <a:off x="3602744" y="1019484"/>
            <a:ext cx="4482" cy="177490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1" name="Group 120"/>
          <p:cNvGrpSpPr/>
          <p:nvPr/>
        </p:nvGrpSpPr>
        <p:grpSpPr>
          <a:xfrm>
            <a:off x="2243570" y="1019484"/>
            <a:ext cx="787000" cy="1783008"/>
            <a:chOff x="2243570" y="1019484"/>
            <a:chExt cx="787000" cy="1783008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3029846" y="1972796"/>
              <a:ext cx="724" cy="829696"/>
            </a:xfrm>
            <a:prstGeom prst="line">
              <a:avLst/>
            </a:prstGeom>
            <a:ln w="1270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23" idx="4"/>
            </p:cNvCxnSpPr>
            <p:nvPr/>
          </p:nvCxnSpPr>
          <p:spPr>
            <a:xfrm>
              <a:off x="2243570" y="1019484"/>
              <a:ext cx="4482" cy="1783008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Freeform 46"/>
          <p:cNvSpPr/>
          <p:nvPr/>
        </p:nvSpPr>
        <p:spPr>
          <a:xfrm>
            <a:off x="4984122" y="800593"/>
            <a:ext cx="1376896" cy="218891"/>
          </a:xfrm>
          <a:custGeom>
            <a:avLst/>
            <a:gdLst>
              <a:gd name="connsiteX0" fmla="*/ 0 w 688448"/>
              <a:gd name="connsiteY0" fmla="*/ 218891 h 218891"/>
              <a:gd name="connsiteX1" fmla="*/ 338928 w 688448"/>
              <a:gd name="connsiteY1" fmla="*/ 218891 h 218891"/>
              <a:gd name="connsiteX2" fmla="*/ 338928 w 688448"/>
              <a:gd name="connsiteY2" fmla="*/ 0 h 218891"/>
              <a:gd name="connsiteX3" fmla="*/ 688448 w 688448"/>
              <a:gd name="connsiteY3" fmla="*/ 0 h 218891"/>
              <a:gd name="connsiteX4" fmla="*/ 688448 w 688448"/>
              <a:gd name="connsiteY4" fmla="*/ 218891 h 218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8448" h="218891">
                <a:moveTo>
                  <a:pt x="0" y="218891"/>
                </a:moveTo>
                <a:lnTo>
                  <a:pt x="338928" y="218891"/>
                </a:lnTo>
                <a:lnTo>
                  <a:pt x="338928" y="0"/>
                </a:lnTo>
                <a:lnTo>
                  <a:pt x="688448" y="0"/>
                </a:lnTo>
                <a:lnTo>
                  <a:pt x="688448" y="218891"/>
                </a:ln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6361018" y="800593"/>
            <a:ext cx="1376896" cy="218891"/>
          </a:xfrm>
          <a:custGeom>
            <a:avLst/>
            <a:gdLst>
              <a:gd name="connsiteX0" fmla="*/ 0 w 688448"/>
              <a:gd name="connsiteY0" fmla="*/ 218891 h 218891"/>
              <a:gd name="connsiteX1" fmla="*/ 338928 w 688448"/>
              <a:gd name="connsiteY1" fmla="*/ 218891 h 218891"/>
              <a:gd name="connsiteX2" fmla="*/ 338928 w 688448"/>
              <a:gd name="connsiteY2" fmla="*/ 0 h 218891"/>
              <a:gd name="connsiteX3" fmla="*/ 688448 w 688448"/>
              <a:gd name="connsiteY3" fmla="*/ 0 h 218891"/>
              <a:gd name="connsiteX4" fmla="*/ 688448 w 688448"/>
              <a:gd name="connsiteY4" fmla="*/ 218891 h 218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8448" h="218891">
                <a:moveTo>
                  <a:pt x="0" y="218891"/>
                </a:moveTo>
                <a:lnTo>
                  <a:pt x="338928" y="218891"/>
                </a:lnTo>
                <a:lnTo>
                  <a:pt x="338928" y="0"/>
                </a:lnTo>
                <a:lnTo>
                  <a:pt x="688448" y="0"/>
                </a:lnTo>
                <a:lnTo>
                  <a:pt x="688448" y="218891"/>
                </a:ln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2181338" y="2761733"/>
            <a:ext cx="1485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8000"/>
                </a:solidFill>
              </a:rPr>
              <a:t>Reaction time</a:t>
            </a:r>
            <a:endParaRPr lang="en-US" dirty="0">
              <a:solidFill>
                <a:srgbClr val="008000"/>
              </a:solidFill>
            </a:endParaRPr>
          </a:p>
        </p:txBody>
      </p:sp>
      <p:cxnSp>
        <p:nvCxnSpPr>
          <p:cNvPr id="51" name="Straight Arrow Connector 50"/>
          <p:cNvCxnSpPr/>
          <p:nvPr/>
        </p:nvCxnSpPr>
        <p:spPr>
          <a:xfrm flipH="1">
            <a:off x="2233792" y="2801333"/>
            <a:ext cx="790758" cy="1143"/>
          </a:xfrm>
          <a:prstGeom prst="straightConnector1">
            <a:avLst/>
          </a:prstGeom>
          <a:ln w="28575">
            <a:solidFill>
              <a:srgbClr val="00FF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3592966" y="2789709"/>
            <a:ext cx="933956" cy="256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7" idx="9"/>
          </p:cNvCxnSpPr>
          <p:nvPr/>
        </p:nvCxnSpPr>
        <p:spPr>
          <a:xfrm flipH="1" flipV="1">
            <a:off x="4526922" y="2798439"/>
            <a:ext cx="9728" cy="727519"/>
          </a:xfrm>
          <a:prstGeom prst="straightConnector1">
            <a:avLst/>
          </a:prstGeom>
          <a:ln w="28575">
            <a:solidFill>
              <a:srgbClr val="0000FF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Freeform 57"/>
          <p:cNvSpPr/>
          <p:nvPr/>
        </p:nvSpPr>
        <p:spPr>
          <a:xfrm>
            <a:off x="7732618" y="791495"/>
            <a:ext cx="688448" cy="218891"/>
          </a:xfrm>
          <a:custGeom>
            <a:avLst/>
            <a:gdLst>
              <a:gd name="connsiteX0" fmla="*/ 0 w 688448"/>
              <a:gd name="connsiteY0" fmla="*/ 218891 h 218891"/>
              <a:gd name="connsiteX1" fmla="*/ 338928 w 688448"/>
              <a:gd name="connsiteY1" fmla="*/ 218891 h 218891"/>
              <a:gd name="connsiteX2" fmla="*/ 338928 w 688448"/>
              <a:gd name="connsiteY2" fmla="*/ 0 h 218891"/>
              <a:gd name="connsiteX3" fmla="*/ 688448 w 688448"/>
              <a:gd name="connsiteY3" fmla="*/ 0 h 218891"/>
              <a:gd name="connsiteX4" fmla="*/ 688448 w 688448"/>
              <a:gd name="connsiteY4" fmla="*/ 218891 h 218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8448" h="218891">
                <a:moveTo>
                  <a:pt x="0" y="218891"/>
                </a:moveTo>
                <a:lnTo>
                  <a:pt x="338928" y="218891"/>
                </a:lnTo>
                <a:lnTo>
                  <a:pt x="338928" y="0"/>
                </a:lnTo>
                <a:lnTo>
                  <a:pt x="688448" y="0"/>
                </a:lnTo>
                <a:lnTo>
                  <a:pt x="688448" y="218891"/>
                </a:ln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 58"/>
          <p:cNvSpPr/>
          <p:nvPr/>
        </p:nvSpPr>
        <p:spPr>
          <a:xfrm>
            <a:off x="8418566" y="782397"/>
            <a:ext cx="688448" cy="218891"/>
          </a:xfrm>
          <a:custGeom>
            <a:avLst/>
            <a:gdLst>
              <a:gd name="connsiteX0" fmla="*/ 0 w 688448"/>
              <a:gd name="connsiteY0" fmla="*/ 218891 h 218891"/>
              <a:gd name="connsiteX1" fmla="*/ 338928 w 688448"/>
              <a:gd name="connsiteY1" fmla="*/ 218891 h 218891"/>
              <a:gd name="connsiteX2" fmla="*/ 338928 w 688448"/>
              <a:gd name="connsiteY2" fmla="*/ 0 h 218891"/>
              <a:gd name="connsiteX3" fmla="*/ 688448 w 688448"/>
              <a:gd name="connsiteY3" fmla="*/ 0 h 218891"/>
              <a:gd name="connsiteX4" fmla="*/ 688448 w 688448"/>
              <a:gd name="connsiteY4" fmla="*/ 218891 h 218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8448" h="218891">
                <a:moveTo>
                  <a:pt x="0" y="218891"/>
                </a:moveTo>
                <a:lnTo>
                  <a:pt x="338928" y="218891"/>
                </a:lnTo>
                <a:lnTo>
                  <a:pt x="338928" y="0"/>
                </a:lnTo>
                <a:lnTo>
                  <a:pt x="688448" y="0"/>
                </a:lnTo>
                <a:lnTo>
                  <a:pt x="688448" y="218891"/>
                </a:ln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59"/>
          <p:cNvSpPr/>
          <p:nvPr/>
        </p:nvSpPr>
        <p:spPr>
          <a:xfrm>
            <a:off x="869322" y="800593"/>
            <a:ext cx="688448" cy="218891"/>
          </a:xfrm>
          <a:custGeom>
            <a:avLst/>
            <a:gdLst>
              <a:gd name="connsiteX0" fmla="*/ 0 w 688448"/>
              <a:gd name="connsiteY0" fmla="*/ 218891 h 218891"/>
              <a:gd name="connsiteX1" fmla="*/ 338928 w 688448"/>
              <a:gd name="connsiteY1" fmla="*/ 218891 h 218891"/>
              <a:gd name="connsiteX2" fmla="*/ 338928 w 688448"/>
              <a:gd name="connsiteY2" fmla="*/ 0 h 218891"/>
              <a:gd name="connsiteX3" fmla="*/ 688448 w 688448"/>
              <a:gd name="connsiteY3" fmla="*/ 0 h 218891"/>
              <a:gd name="connsiteX4" fmla="*/ 688448 w 688448"/>
              <a:gd name="connsiteY4" fmla="*/ 218891 h 218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8448" h="218891">
                <a:moveTo>
                  <a:pt x="0" y="218891"/>
                </a:moveTo>
                <a:lnTo>
                  <a:pt x="338928" y="218891"/>
                </a:lnTo>
                <a:lnTo>
                  <a:pt x="338928" y="0"/>
                </a:lnTo>
                <a:lnTo>
                  <a:pt x="688448" y="0"/>
                </a:lnTo>
                <a:lnTo>
                  <a:pt x="688448" y="218891"/>
                </a:ln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 60"/>
          <p:cNvSpPr/>
          <p:nvPr/>
        </p:nvSpPr>
        <p:spPr>
          <a:xfrm>
            <a:off x="183522" y="800593"/>
            <a:ext cx="688448" cy="218891"/>
          </a:xfrm>
          <a:custGeom>
            <a:avLst/>
            <a:gdLst>
              <a:gd name="connsiteX0" fmla="*/ 0 w 688448"/>
              <a:gd name="connsiteY0" fmla="*/ 218891 h 218891"/>
              <a:gd name="connsiteX1" fmla="*/ 338928 w 688448"/>
              <a:gd name="connsiteY1" fmla="*/ 218891 h 218891"/>
              <a:gd name="connsiteX2" fmla="*/ 338928 w 688448"/>
              <a:gd name="connsiteY2" fmla="*/ 0 h 218891"/>
              <a:gd name="connsiteX3" fmla="*/ 688448 w 688448"/>
              <a:gd name="connsiteY3" fmla="*/ 0 h 218891"/>
              <a:gd name="connsiteX4" fmla="*/ 688448 w 688448"/>
              <a:gd name="connsiteY4" fmla="*/ 218891 h 218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8448" h="218891">
                <a:moveTo>
                  <a:pt x="0" y="218891"/>
                </a:moveTo>
                <a:lnTo>
                  <a:pt x="338928" y="218891"/>
                </a:lnTo>
                <a:lnTo>
                  <a:pt x="338928" y="0"/>
                </a:lnTo>
                <a:lnTo>
                  <a:pt x="688448" y="0"/>
                </a:lnTo>
                <a:lnTo>
                  <a:pt x="688448" y="218891"/>
                </a:ln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4536650" y="2789709"/>
            <a:ext cx="18008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00FF"/>
                </a:solidFill>
              </a:rPr>
              <a:t>m</a:t>
            </a:r>
            <a:r>
              <a:rPr lang="en-GB" dirty="0" smtClean="0">
                <a:solidFill>
                  <a:srgbClr val="0000FF"/>
                </a:solidFill>
              </a:rPr>
              <a:t>argins saved</a:t>
            </a:r>
            <a:br>
              <a:rPr lang="en-GB" dirty="0" smtClean="0">
                <a:solidFill>
                  <a:srgbClr val="0000FF"/>
                </a:solidFill>
              </a:rPr>
            </a:br>
            <a:r>
              <a:rPr lang="en-GB" dirty="0" smtClean="0">
                <a:solidFill>
                  <a:srgbClr val="0000FF"/>
                </a:solidFill>
              </a:rPr>
              <a:t>by adaptive clock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64" name="Isosceles Triangle 63"/>
          <p:cNvSpPr/>
          <p:nvPr/>
        </p:nvSpPr>
        <p:spPr>
          <a:xfrm>
            <a:off x="685800" y="4777563"/>
            <a:ext cx="152400" cy="175437"/>
          </a:xfrm>
          <a:prstGeom prst="triangl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Isosceles Triangle 64"/>
          <p:cNvSpPr/>
          <p:nvPr/>
        </p:nvSpPr>
        <p:spPr>
          <a:xfrm>
            <a:off x="1371600" y="4777563"/>
            <a:ext cx="152400" cy="175437"/>
          </a:xfrm>
          <a:prstGeom prst="triangl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Isosceles Triangle 65"/>
          <p:cNvSpPr/>
          <p:nvPr/>
        </p:nvSpPr>
        <p:spPr>
          <a:xfrm>
            <a:off x="2057400" y="4777563"/>
            <a:ext cx="152400" cy="175437"/>
          </a:xfrm>
          <a:prstGeom prst="triangl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Isosceles Triangle 66"/>
          <p:cNvSpPr/>
          <p:nvPr/>
        </p:nvSpPr>
        <p:spPr>
          <a:xfrm>
            <a:off x="2743200" y="4777563"/>
            <a:ext cx="152400" cy="175437"/>
          </a:xfrm>
          <a:prstGeom prst="triangl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Isosceles Triangle 67"/>
          <p:cNvSpPr/>
          <p:nvPr/>
        </p:nvSpPr>
        <p:spPr>
          <a:xfrm>
            <a:off x="1066800" y="5105400"/>
            <a:ext cx="152400" cy="175437"/>
          </a:xfrm>
          <a:prstGeom prst="triangl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Isosceles Triangle 68"/>
          <p:cNvSpPr/>
          <p:nvPr/>
        </p:nvSpPr>
        <p:spPr>
          <a:xfrm>
            <a:off x="2362200" y="5105400"/>
            <a:ext cx="152400" cy="175437"/>
          </a:xfrm>
          <a:prstGeom prst="triangl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Isosceles Triangle 69"/>
          <p:cNvSpPr/>
          <p:nvPr/>
        </p:nvSpPr>
        <p:spPr>
          <a:xfrm>
            <a:off x="1752600" y="5486400"/>
            <a:ext cx="152400" cy="175437"/>
          </a:xfrm>
          <a:prstGeom prst="triangl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" name="Elbow Connector 71"/>
          <p:cNvCxnSpPr>
            <a:stCxn id="64" idx="3"/>
            <a:endCxn id="68" idx="0"/>
          </p:cNvCxnSpPr>
          <p:nvPr/>
        </p:nvCxnSpPr>
        <p:spPr>
          <a:xfrm rot="16200000" flipH="1">
            <a:off x="876300" y="4838700"/>
            <a:ext cx="152400" cy="381000"/>
          </a:xfrm>
          <a:prstGeom prst="bentConnector3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Elbow Connector 73"/>
          <p:cNvCxnSpPr>
            <a:stCxn id="68" idx="0"/>
            <a:endCxn id="65" idx="3"/>
          </p:cNvCxnSpPr>
          <p:nvPr/>
        </p:nvCxnSpPr>
        <p:spPr>
          <a:xfrm rot="5400000" flipH="1" flipV="1">
            <a:off x="1219200" y="4876800"/>
            <a:ext cx="152400" cy="304800"/>
          </a:xfrm>
          <a:prstGeom prst="bentConnector3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Elbow Connector 75"/>
          <p:cNvCxnSpPr>
            <a:stCxn id="66" idx="3"/>
            <a:endCxn id="69" idx="0"/>
          </p:cNvCxnSpPr>
          <p:nvPr/>
        </p:nvCxnSpPr>
        <p:spPr>
          <a:xfrm rot="16200000" flipH="1">
            <a:off x="2209800" y="4876800"/>
            <a:ext cx="152400" cy="304800"/>
          </a:xfrm>
          <a:prstGeom prst="bentConnector3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Elbow Connector 77"/>
          <p:cNvCxnSpPr>
            <a:stCxn id="69" idx="0"/>
            <a:endCxn id="67" idx="3"/>
          </p:cNvCxnSpPr>
          <p:nvPr/>
        </p:nvCxnSpPr>
        <p:spPr>
          <a:xfrm rot="5400000" flipH="1" flipV="1">
            <a:off x="2552700" y="4838700"/>
            <a:ext cx="152400" cy="381000"/>
          </a:xfrm>
          <a:prstGeom prst="bentConnector3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Elbow Connector 79"/>
          <p:cNvCxnSpPr>
            <a:stCxn id="69" idx="3"/>
            <a:endCxn id="70" idx="0"/>
          </p:cNvCxnSpPr>
          <p:nvPr/>
        </p:nvCxnSpPr>
        <p:spPr>
          <a:xfrm rot="5400000">
            <a:off x="2030819" y="5078818"/>
            <a:ext cx="205563" cy="609600"/>
          </a:xfrm>
          <a:prstGeom prst="bentConnector3">
            <a:avLst>
              <a:gd name="adj1" fmla="val 50000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Elbow Connector 83"/>
          <p:cNvCxnSpPr>
            <a:stCxn id="68" idx="3"/>
            <a:endCxn id="70" idx="0"/>
          </p:cNvCxnSpPr>
          <p:nvPr/>
        </p:nvCxnSpPr>
        <p:spPr>
          <a:xfrm rot="16200000" flipH="1">
            <a:off x="1383119" y="5040718"/>
            <a:ext cx="205563" cy="685800"/>
          </a:xfrm>
          <a:prstGeom prst="bentConnector3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64" idx="0"/>
          </p:cNvCxnSpPr>
          <p:nvPr/>
        </p:nvCxnSpPr>
        <p:spPr>
          <a:xfrm flipV="1">
            <a:off x="762000" y="4648200"/>
            <a:ext cx="0" cy="129363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stCxn id="65" idx="0"/>
          </p:cNvCxnSpPr>
          <p:nvPr/>
        </p:nvCxnSpPr>
        <p:spPr>
          <a:xfrm flipV="1">
            <a:off x="1447800" y="4648200"/>
            <a:ext cx="0" cy="129363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>
            <a:stCxn id="66" idx="0"/>
          </p:cNvCxnSpPr>
          <p:nvPr/>
        </p:nvCxnSpPr>
        <p:spPr>
          <a:xfrm flipV="1">
            <a:off x="2133600" y="4655325"/>
            <a:ext cx="0" cy="12223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>
            <a:stCxn id="67" idx="0"/>
          </p:cNvCxnSpPr>
          <p:nvPr/>
        </p:nvCxnSpPr>
        <p:spPr>
          <a:xfrm flipV="1">
            <a:off x="2819400" y="4662450"/>
            <a:ext cx="0" cy="115113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ectangle 84"/>
          <p:cNvSpPr/>
          <p:nvPr/>
        </p:nvSpPr>
        <p:spPr>
          <a:xfrm>
            <a:off x="533400" y="4191000"/>
            <a:ext cx="2514600" cy="457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Circuit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3334135" y="4191000"/>
            <a:ext cx="637993" cy="4572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Sensors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2794773" y="5943600"/>
            <a:ext cx="1167627" cy="4572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Frequency</a:t>
            </a:r>
            <a:br>
              <a:rPr lang="en-GB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Synthesizer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3" name="Straight Connector 102"/>
          <p:cNvCxnSpPr/>
          <p:nvPr/>
        </p:nvCxnSpPr>
        <p:spPr>
          <a:xfrm flipH="1">
            <a:off x="2514600" y="6300324"/>
            <a:ext cx="280173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Flowchart: Manual Operation 99"/>
          <p:cNvSpPr/>
          <p:nvPr/>
        </p:nvSpPr>
        <p:spPr>
          <a:xfrm rot="5400000">
            <a:off x="2196908" y="6085186"/>
            <a:ext cx="526239" cy="174028"/>
          </a:xfrm>
          <a:prstGeom prst="flowChartManualOperation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5" name="Elbow Connector 104"/>
          <p:cNvCxnSpPr>
            <a:stCxn id="100" idx="2"/>
            <a:endCxn id="70" idx="3"/>
          </p:cNvCxnSpPr>
          <p:nvPr/>
        </p:nvCxnSpPr>
        <p:spPr>
          <a:xfrm rot="10800000">
            <a:off x="1828800" y="5661837"/>
            <a:ext cx="544214" cy="510364"/>
          </a:xfrm>
          <a:prstGeom prst="bentConnector2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Rectangle 105"/>
          <p:cNvSpPr/>
          <p:nvPr/>
        </p:nvSpPr>
        <p:spPr>
          <a:xfrm>
            <a:off x="3340628" y="5334000"/>
            <a:ext cx="637993" cy="4572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8" name="Straight Arrow Connector 107"/>
          <p:cNvCxnSpPr>
            <a:stCxn id="96" idx="2"/>
            <a:endCxn id="106" idx="0"/>
          </p:cNvCxnSpPr>
          <p:nvPr/>
        </p:nvCxnSpPr>
        <p:spPr>
          <a:xfrm>
            <a:off x="3653132" y="4648200"/>
            <a:ext cx="6493" cy="68580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Elbow Connector 110"/>
          <p:cNvCxnSpPr>
            <a:stCxn id="106" idx="1"/>
            <a:endCxn id="100" idx="1"/>
          </p:cNvCxnSpPr>
          <p:nvPr/>
        </p:nvCxnSpPr>
        <p:spPr>
          <a:xfrm rot="10800000" flipV="1">
            <a:off x="2460028" y="5562599"/>
            <a:ext cx="880600" cy="399105"/>
          </a:xfrm>
          <a:prstGeom prst="bentConnector2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Rectangle 113"/>
          <p:cNvSpPr/>
          <p:nvPr/>
        </p:nvSpPr>
        <p:spPr>
          <a:xfrm>
            <a:off x="2833961" y="4354124"/>
            <a:ext cx="887665" cy="141676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/>
          <p:cNvSpPr/>
          <p:nvPr/>
        </p:nvSpPr>
        <p:spPr>
          <a:xfrm>
            <a:off x="3569229" y="4354124"/>
            <a:ext cx="152398" cy="1307713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/>
          <p:cNvSpPr/>
          <p:nvPr/>
        </p:nvSpPr>
        <p:spPr>
          <a:xfrm>
            <a:off x="2420398" y="5504504"/>
            <a:ext cx="1298676" cy="156739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/>
          <p:cNvSpPr/>
          <p:nvPr/>
        </p:nvSpPr>
        <p:spPr>
          <a:xfrm>
            <a:off x="2412644" y="5504504"/>
            <a:ext cx="112770" cy="736158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/>
          <p:cNvSpPr/>
          <p:nvPr/>
        </p:nvSpPr>
        <p:spPr>
          <a:xfrm>
            <a:off x="1752599" y="6083923"/>
            <a:ext cx="747123" cy="156739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Up Arrow 118"/>
          <p:cNvSpPr/>
          <p:nvPr/>
        </p:nvSpPr>
        <p:spPr>
          <a:xfrm>
            <a:off x="1673965" y="4662449"/>
            <a:ext cx="304800" cy="1454627"/>
          </a:xfrm>
          <a:prstGeom prst="upArrow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TextBox 119"/>
          <p:cNvSpPr txBox="1"/>
          <p:nvPr/>
        </p:nvSpPr>
        <p:spPr>
          <a:xfrm>
            <a:off x="4493357" y="4038600"/>
            <a:ext cx="4572085" cy="25237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/>
              <a:t>Other approaches:</a:t>
            </a:r>
            <a:endParaRPr lang="en-GB" sz="1200" b="1" dirty="0" smtClean="0"/>
          </a:p>
          <a:p>
            <a:endParaRPr lang="en-US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N</a:t>
            </a:r>
            <a:r>
              <a:rPr lang="en-US" sz="1200" dirty="0"/>
              <a:t>. Kurd, P. </a:t>
            </a:r>
            <a:r>
              <a:rPr lang="en-US" sz="1200" dirty="0" err="1"/>
              <a:t>Mosalikanti</a:t>
            </a:r>
            <a:r>
              <a:rPr lang="en-US" sz="1200" dirty="0"/>
              <a:t>, M. </a:t>
            </a:r>
            <a:r>
              <a:rPr lang="en-US" sz="1200" dirty="0" err="1"/>
              <a:t>Neidengard</a:t>
            </a:r>
            <a:r>
              <a:rPr lang="en-US" sz="1200" dirty="0"/>
              <a:t>, J. Douglas, and R. </a:t>
            </a:r>
            <a:r>
              <a:rPr lang="en-US" sz="1200" dirty="0" smtClean="0"/>
              <a:t>Kumar,</a:t>
            </a:r>
            <a:br>
              <a:rPr lang="en-US" sz="1200" dirty="0" smtClean="0"/>
            </a:br>
            <a:r>
              <a:rPr lang="en-US" sz="1200" dirty="0" smtClean="0"/>
              <a:t>Next </a:t>
            </a:r>
            <a:r>
              <a:rPr lang="en-US" sz="1200" dirty="0"/>
              <a:t>generation Intel core micro-architecture (Nehalem) clocking</a:t>
            </a:r>
            <a:r>
              <a:rPr lang="en-US" sz="1200" dirty="0" smtClean="0"/>
              <a:t>,</a:t>
            </a:r>
            <a:br>
              <a:rPr lang="en-US" sz="1200" dirty="0" smtClean="0"/>
            </a:br>
            <a:r>
              <a:rPr lang="en-US" sz="1200" dirty="0" smtClean="0"/>
              <a:t>IEEE JSSC 44(4), 2009.</a:t>
            </a:r>
            <a:br>
              <a:rPr lang="en-US" sz="1200" dirty="0" smtClean="0"/>
            </a:br>
            <a:endParaRPr lang="en-US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K</a:t>
            </a:r>
            <a:r>
              <a:rPr lang="en-US" sz="1200" dirty="0"/>
              <a:t>. </a:t>
            </a:r>
            <a:r>
              <a:rPr lang="en-US" sz="1200" dirty="0" err="1"/>
              <a:t>Chae</a:t>
            </a:r>
            <a:r>
              <a:rPr lang="en-US" sz="1200" dirty="0"/>
              <a:t> and S. </a:t>
            </a:r>
            <a:r>
              <a:rPr lang="en-US" sz="1200" dirty="0" err="1"/>
              <a:t>Mukhopadhyay</a:t>
            </a:r>
            <a:r>
              <a:rPr lang="en-US" sz="1200" dirty="0"/>
              <a:t>, </a:t>
            </a:r>
            <a:r>
              <a:rPr lang="en-US" sz="1200" dirty="0" smtClean="0"/>
              <a:t>All-digital </a:t>
            </a:r>
            <a:r>
              <a:rPr lang="en-US" sz="1200" dirty="0"/>
              <a:t>adaptive clocking </a:t>
            </a:r>
            <a:r>
              <a:rPr lang="en-US" sz="1200" dirty="0" smtClean="0"/>
              <a:t>to</a:t>
            </a:r>
            <a:br>
              <a:rPr lang="en-US" sz="1200" dirty="0" smtClean="0"/>
            </a:br>
            <a:r>
              <a:rPr lang="en-US" sz="1200" dirty="0" smtClean="0"/>
              <a:t>tolerate transient </a:t>
            </a:r>
            <a:r>
              <a:rPr lang="en-US" sz="1200" dirty="0"/>
              <a:t>supply noise in a low-voltage </a:t>
            </a:r>
            <a:r>
              <a:rPr lang="en-US" sz="1200" dirty="0" smtClean="0"/>
              <a:t>operation,</a:t>
            </a:r>
            <a:br>
              <a:rPr lang="en-US" sz="1200" dirty="0" smtClean="0"/>
            </a:br>
            <a:r>
              <a:rPr lang="en-US" sz="1200" dirty="0" smtClean="0"/>
              <a:t>IEEE TCAS II 59(12</a:t>
            </a:r>
            <a:r>
              <a:rPr lang="en-US" sz="1200" dirty="0"/>
              <a:t>), </a:t>
            </a:r>
            <a:r>
              <a:rPr lang="en-US" sz="1200" dirty="0" smtClean="0"/>
              <a:t>2012.</a:t>
            </a:r>
            <a:br>
              <a:rPr lang="en-US" sz="1200" dirty="0" smtClean="0"/>
            </a:br>
            <a:endParaRPr lang="en-US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C</a:t>
            </a:r>
            <a:r>
              <a:rPr lang="en-US" sz="1200" dirty="0"/>
              <a:t>. </a:t>
            </a:r>
            <a:r>
              <a:rPr lang="en-US" sz="1200" dirty="0" err="1"/>
              <a:t>Lefurgy</a:t>
            </a:r>
            <a:r>
              <a:rPr lang="en-US" sz="1200" dirty="0"/>
              <a:t>, A. Drake, M. Floyd, M. Allen-Ware, B. Brock, J. </a:t>
            </a:r>
            <a:r>
              <a:rPr lang="en-US" sz="1200" dirty="0" err="1" smtClean="0"/>
              <a:t>Tierno</a:t>
            </a:r>
            <a:r>
              <a:rPr lang="en-US" sz="1200" dirty="0" smtClean="0"/>
              <a:t>,</a:t>
            </a:r>
            <a:br>
              <a:rPr lang="en-US" sz="1200" dirty="0" smtClean="0"/>
            </a:br>
            <a:r>
              <a:rPr lang="en-US" sz="1200" dirty="0" smtClean="0"/>
              <a:t>J</a:t>
            </a:r>
            <a:r>
              <a:rPr lang="en-US" sz="1200" dirty="0"/>
              <a:t>. Carter, and R. Berry, </a:t>
            </a:r>
            <a:r>
              <a:rPr lang="en-US" sz="1200" dirty="0" smtClean="0"/>
              <a:t>Active </a:t>
            </a:r>
            <a:r>
              <a:rPr lang="en-US" sz="1200" dirty="0"/>
              <a:t>guardband management in </a:t>
            </a:r>
            <a:r>
              <a:rPr lang="en-US" sz="1200" dirty="0" smtClean="0"/>
              <a:t>Power7+</a:t>
            </a:r>
            <a:br>
              <a:rPr lang="en-US" sz="1200" dirty="0" smtClean="0"/>
            </a:br>
            <a:r>
              <a:rPr lang="en-US" sz="1200" dirty="0" smtClean="0"/>
              <a:t>to save </a:t>
            </a:r>
            <a:r>
              <a:rPr lang="en-US" sz="1200" dirty="0"/>
              <a:t>energy and maintain reliability</a:t>
            </a:r>
            <a:r>
              <a:rPr lang="en-US" sz="1200" dirty="0" smtClean="0"/>
              <a:t>, </a:t>
            </a:r>
            <a:r>
              <a:rPr lang="en-US" sz="1200" dirty="0"/>
              <a:t>IEEE </a:t>
            </a:r>
            <a:r>
              <a:rPr lang="en-US" sz="1200" dirty="0" smtClean="0"/>
              <a:t>Micro 33(4), 2013.</a:t>
            </a:r>
          </a:p>
        </p:txBody>
      </p:sp>
    </p:spTree>
    <p:extLst>
      <p:ext uri="{BB962C8B-B14F-4D97-AF65-F5344CB8AC3E}">
        <p14:creationId xmlns:p14="http://schemas.microsoft.com/office/powerpoint/2010/main" val="383713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49" grpId="0"/>
      <p:bldP spid="63" grpId="0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Reactive Clocks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58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Mechanisms to reduce margins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DATE 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Adaptive Clocking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5F30D5-A3B7-4396-B131-5098A71B85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4428366"/>
              </p:ext>
            </p:extLst>
          </p:nvPr>
        </p:nvGraphicFramePr>
        <p:xfrm>
          <a:off x="914400" y="914400"/>
          <a:ext cx="6934200" cy="2072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14600"/>
                <a:gridCol w="1151758"/>
                <a:gridCol w="1753476"/>
                <a:gridCol w="1514366"/>
              </a:tblGrid>
              <a:tr h="37084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Static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2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Dynamic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Slow (</a:t>
                      </a:r>
                      <a:r>
                        <a:rPr lang="en-GB" sz="2800" b="1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ms</a:t>
                      </a:r>
                      <a:r>
                        <a:rPr lang="en-GB" sz="2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)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Fast (ns)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Global (corners)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PV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VTA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V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Local (OCV)</a:t>
                      </a:r>
                      <a:endParaRPr lang="en-US" sz="2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PV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VTA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V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212296"/>
              </p:ext>
            </p:extLst>
          </p:nvPr>
        </p:nvGraphicFramePr>
        <p:xfrm>
          <a:off x="914400" y="3541712"/>
          <a:ext cx="7239000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419100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Mechanism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Reduces margins for …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Binning, DVFS (open loop)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Static variability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AVS (close loop)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+ Slow global variability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Adaptive</a:t>
                      </a:r>
                      <a:r>
                        <a:rPr lang="en-GB" sz="2000" baseline="0" dirty="0" smtClean="0"/>
                        <a:t> Clocks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+ Fast global variability (moderate)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b="1" dirty="0" smtClean="0">
                          <a:solidFill>
                            <a:srgbClr val="0000FF"/>
                          </a:solidFill>
                        </a:rPr>
                        <a:t>Reactive Clocks</a:t>
                      </a:r>
                      <a:endParaRPr 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 smtClean="0">
                          <a:solidFill>
                            <a:srgbClr val="0000FF"/>
                          </a:solidFill>
                        </a:rPr>
                        <a:t>+ Fast global variability (aggressive)</a:t>
                      </a:r>
                      <a:endParaRPr 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Resilient</a:t>
                      </a:r>
                      <a:r>
                        <a:rPr lang="en-GB" sz="2000" baseline="0" dirty="0" smtClean="0"/>
                        <a:t> circuits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Any variability (aggressive)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952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Isosceles Triangle 15"/>
          <p:cNvSpPr/>
          <p:nvPr/>
        </p:nvSpPr>
        <p:spPr>
          <a:xfrm>
            <a:off x="1998452" y="3124200"/>
            <a:ext cx="342900" cy="304800"/>
          </a:xfrm>
          <a:prstGeom prst="triangl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8" name="Straight Connector 17"/>
          <p:cNvCxnSpPr>
            <a:stCxn id="8" idx="2"/>
            <a:endCxn id="16" idx="0"/>
          </p:cNvCxnSpPr>
          <p:nvPr/>
        </p:nvCxnSpPr>
        <p:spPr>
          <a:xfrm flipH="1">
            <a:off x="2169902" y="2667000"/>
            <a:ext cx="1798" cy="4572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Isosceles Triangle 19"/>
          <p:cNvSpPr/>
          <p:nvPr/>
        </p:nvSpPr>
        <p:spPr>
          <a:xfrm>
            <a:off x="6497848" y="3124200"/>
            <a:ext cx="342900" cy="304800"/>
          </a:xfrm>
          <a:prstGeom prst="triangl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1" name="Straight Connector 20"/>
          <p:cNvCxnSpPr>
            <a:stCxn id="11" idx="2"/>
            <a:endCxn id="20" idx="0"/>
          </p:cNvCxnSpPr>
          <p:nvPr/>
        </p:nvCxnSpPr>
        <p:spPr>
          <a:xfrm>
            <a:off x="6667500" y="2667000"/>
            <a:ext cx="1798" cy="4572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>
            <a:stCxn id="16" idx="3"/>
            <a:endCxn id="20" idx="3"/>
          </p:cNvCxnSpPr>
          <p:nvPr/>
        </p:nvCxnSpPr>
        <p:spPr>
          <a:xfrm rot="16200000" flipH="1">
            <a:off x="4419600" y="1179302"/>
            <a:ext cx="12700" cy="4499396"/>
          </a:xfrm>
          <a:prstGeom prst="bentConnector3">
            <a:avLst>
              <a:gd name="adj1" fmla="val 2479244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Isosceles Triangle 26"/>
          <p:cNvSpPr/>
          <p:nvPr/>
        </p:nvSpPr>
        <p:spPr>
          <a:xfrm>
            <a:off x="4229100" y="4038600"/>
            <a:ext cx="342900" cy="304800"/>
          </a:xfrm>
          <a:prstGeom prst="triangl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4400550" y="3733800"/>
            <a:ext cx="0" cy="304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Isosceles Triangle 29"/>
          <p:cNvSpPr/>
          <p:nvPr/>
        </p:nvSpPr>
        <p:spPr>
          <a:xfrm>
            <a:off x="2476500" y="4800600"/>
            <a:ext cx="342900" cy="304800"/>
          </a:xfrm>
          <a:prstGeom prst="triangl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4" name="Straight Connector 33"/>
          <p:cNvCxnSpPr>
            <a:endCxn id="30" idx="3"/>
          </p:cNvCxnSpPr>
          <p:nvPr/>
        </p:nvCxnSpPr>
        <p:spPr>
          <a:xfrm flipV="1">
            <a:off x="2647950" y="5105400"/>
            <a:ext cx="0" cy="6096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37"/>
          <p:cNvCxnSpPr>
            <a:stCxn id="30" idx="0"/>
            <a:endCxn id="27" idx="3"/>
          </p:cNvCxnSpPr>
          <p:nvPr/>
        </p:nvCxnSpPr>
        <p:spPr>
          <a:xfrm rot="5400000" flipH="1" flipV="1">
            <a:off x="3295650" y="3695700"/>
            <a:ext cx="457200" cy="1752600"/>
          </a:xfrm>
          <a:prstGeom prst="bentConnector3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lbow Connector 39"/>
          <p:cNvCxnSpPr>
            <a:stCxn id="30" idx="0"/>
          </p:cNvCxnSpPr>
          <p:nvPr/>
        </p:nvCxnSpPr>
        <p:spPr>
          <a:xfrm rot="16200000" flipV="1">
            <a:off x="1704975" y="3857625"/>
            <a:ext cx="228600" cy="1657350"/>
          </a:xfrm>
          <a:prstGeom prst="bentConnector2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990599" y="4191000"/>
            <a:ext cx="1" cy="381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 flipV="1">
            <a:off x="990599" y="3886200"/>
            <a:ext cx="1" cy="304800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reeform 5"/>
          <p:cNvSpPr/>
          <p:nvPr/>
        </p:nvSpPr>
        <p:spPr>
          <a:xfrm>
            <a:off x="2750574" y="2669458"/>
            <a:ext cx="3849329" cy="3134032"/>
          </a:xfrm>
          <a:custGeom>
            <a:avLst/>
            <a:gdLst>
              <a:gd name="connsiteX0" fmla="*/ 7374 w 3849329"/>
              <a:gd name="connsiteY0" fmla="*/ 3134032 h 3134032"/>
              <a:gd name="connsiteX1" fmla="*/ 0 w 3849329"/>
              <a:gd name="connsiteY1" fmla="*/ 1976284 h 3134032"/>
              <a:gd name="connsiteX2" fmla="*/ 1755058 w 3849329"/>
              <a:gd name="connsiteY2" fmla="*/ 1983658 h 3134032"/>
              <a:gd name="connsiteX3" fmla="*/ 1747684 w 3849329"/>
              <a:gd name="connsiteY3" fmla="*/ 973394 h 3134032"/>
              <a:gd name="connsiteX4" fmla="*/ 3849329 w 3849329"/>
              <a:gd name="connsiteY4" fmla="*/ 966019 h 3134032"/>
              <a:gd name="connsiteX5" fmla="*/ 3841955 w 3849329"/>
              <a:gd name="connsiteY5" fmla="*/ 0 h 3134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49329" h="3134032">
                <a:moveTo>
                  <a:pt x="7374" y="3134032"/>
                </a:moveTo>
                <a:lnTo>
                  <a:pt x="0" y="1976284"/>
                </a:lnTo>
                <a:lnTo>
                  <a:pt x="1755058" y="1983658"/>
                </a:lnTo>
                <a:lnTo>
                  <a:pt x="1747684" y="973394"/>
                </a:lnTo>
                <a:lnTo>
                  <a:pt x="3849329" y="966019"/>
                </a:lnTo>
                <a:lnTo>
                  <a:pt x="3841955" y="0"/>
                </a:lnTo>
              </a:path>
            </a:pathLst>
          </a:custGeom>
          <a:noFill/>
          <a:ln w="76200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2531852" y="5706374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prstClr val="white"/>
                </a:solidFill>
              </a:rPr>
              <a:t>1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2531852" y="57150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prstClr val="white"/>
                </a:solidFill>
              </a:rPr>
              <a:t>2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2539044" y="57150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prstClr val="white"/>
                </a:solidFill>
              </a:rPr>
              <a:t>1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2533650" y="57150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prstClr val="white"/>
                </a:solidFill>
              </a:rPr>
              <a:t>1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2539044" y="57150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prstClr val="white"/>
                </a:solidFill>
              </a:rPr>
              <a:t>2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7160" y="0"/>
            <a:ext cx="9070024" cy="533400"/>
          </a:xfrm>
        </p:spPr>
        <p:txBody>
          <a:bodyPr/>
          <a:lstStyle/>
          <a:p>
            <a:r>
              <a:rPr lang="en-GB" dirty="0" smtClean="0"/>
              <a:t>Timing: setup constraint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DATE 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Adaptive Clocking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Cloud 9"/>
          <p:cNvSpPr/>
          <p:nvPr/>
        </p:nvSpPr>
        <p:spPr>
          <a:xfrm>
            <a:off x="2819400" y="914400"/>
            <a:ext cx="3200400" cy="1752600"/>
          </a:xfrm>
          <a:prstGeom prst="cloud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Comb. Logic</a:t>
            </a:r>
            <a:br>
              <a:rPr lang="en-US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8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2362200" y="1638300"/>
            <a:ext cx="457200" cy="304800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6019800" y="1617452"/>
            <a:ext cx="457200" cy="304800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6858000" y="1617452"/>
            <a:ext cx="990600" cy="304800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990600" y="1617452"/>
            <a:ext cx="990600" cy="304800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81200" y="914400"/>
            <a:ext cx="381000" cy="1752600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77000" y="914400"/>
            <a:ext cx="381000" cy="1752600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016368" y="1638300"/>
            <a:ext cx="304800" cy="304800"/>
          </a:xfrm>
          <a:prstGeom prst="ellipse">
            <a:avLst/>
          </a:prstGeom>
          <a:solidFill>
            <a:srgbClr val="33CC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2234381" y="1924665"/>
            <a:ext cx="4218038" cy="3893574"/>
          </a:xfrm>
          <a:custGeom>
            <a:avLst/>
            <a:gdLst>
              <a:gd name="connsiteX0" fmla="*/ 302342 w 4218038"/>
              <a:gd name="connsiteY0" fmla="*/ 3893574 h 3893574"/>
              <a:gd name="connsiteX1" fmla="*/ 294967 w 4218038"/>
              <a:gd name="connsiteY1" fmla="*/ 2551470 h 3893574"/>
              <a:gd name="connsiteX2" fmla="*/ 2094271 w 4218038"/>
              <a:gd name="connsiteY2" fmla="*/ 2551470 h 3893574"/>
              <a:gd name="connsiteX3" fmla="*/ 2094271 w 4218038"/>
              <a:gd name="connsiteY3" fmla="*/ 1710812 h 3893574"/>
              <a:gd name="connsiteX4" fmla="*/ 0 w 4218038"/>
              <a:gd name="connsiteY4" fmla="*/ 1710812 h 3893574"/>
              <a:gd name="connsiteX5" fmla="*/ 7374 w 4218038"/>
              <a:gd name="connsiteY5" fmla="*/ 29496 h 3893574"/>
              <a:gd name="connsiteX6" fmla="*/ 4218038 w 4218038"/>
              <a:gd name="connsiteY6" fmla="*/ 0 h 3893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18038" h="3893574">
                <a:moveTo>
                  <a:pt x="302342" y="3893574"/>
                </a:moveTo>
                <a:cubicBezTo>
                  <a:pt x="299884" y="3446206"/>
                  <a:pt x="297425" y="2998838"/>
                  <a:pt x="294967" y="2551470"/>
                </a:cubicBezTo>
                <a:lnTo>
                  <a:pt x="2094271" y="2551470"/>
                </a:lnTo>
                <a:lnTo>
                  <a:pt x="2094271" y="1710812"/>
                </a:lnTo>
                <a:lnTo>
                  <a:pt x="0" y="1710812"/>
                </a:lnTo>
                <a:lnTo>
                  <a:pt x="7374" y="29496"/>
                </a:lnTo>
                <a:lnTo>
                  <a:pt x="4218038" y="0"/>
                </a:lnTo>
              </a:path>
            </a:pathLst>
          </a:custGeom>
          <a:noFill/>
          <a:ln w="7620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43465" y="4038600"/>
            <a:ext cx="2939716" cy="120032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Two competing paths: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rgbClr val="008000"/>
                </a:solidFill>
              </a:rPr>
              <a:t>Launching path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rgbClr val="0000FF"/>
                </a:solidFill>
              </a:rPr>
              <a:t>Capturing path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81400" y="5486400"/>
            <a:ext cx="5448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008000"/>
                </a:solidFill>
              </a:rPr>
              <a:t>Launching path </a:t>
            </a:r>
            <a:r>
              <a:rPr lang="en-GB" sz="2400" b="1" dirty="0" smtClean="0">
                <a:solidFill>
                  <a:prstClr val="black"/>
                </a:solidFill>
              </a:rPr>
              <a:t>&lt; </a:t>
            </a:r>
            <a:r>
              <a:rPr lang="en-GB" sz="2400" b="1" dirty="0" smtClean="0">
                <a:solidFill>
                  <a:srgbClr val="0000FF"/>
                </a:solidFill>
              </a:rPr>
              <a:t>Capturing path </a:t>
            </a:r>
            <a:r>
              <a:rPr lang="en-GB" sz="2400" b="1" dirty="0" smtClean="0">
                <a:solidFill>
                  <a:prstClr val="black"/>
                </a:solidFill>
              </a:rPr>
              <a:t>+ </a:t>
            </a:r>
            <a:r>
              <a:rPr lang="en-GB" sz="2400" b="1" dirty="0" smtClean="0">
                <a:solidFill>
                  <a:srgbClr val="FF0000"/>
                </a:solidFill>
              </a:rPr>
              <a:t>Period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2538970" y="5713492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prstClr val="white"/>
                </a:solidFill>
              </a:rPr>
              <a:t>2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2161276" y="5715000"/>
            <a:ext cx="973348" cy="60960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PLL</a:t>
            </a:r>
            <a:endParaRPr lang="en-US" sz="24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5F30D5-A3B7-4396-B131-5098A71B85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971800" y="2861733"/>
            <a:ext cx="31899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>
                <a:solidFill>
                  <a:prstClr val="black"/>
                </a:solidFill>
              </a:rPr>
              <a:t>PVTA variability</a:t>
            </a:r>
            <a:endParaRPr lang="en-US" sz="3600" b="1" dirty="0">
              <a:solidFill>
                <a:prstClr val="black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04800" y="5638800"/>
            <a:ext cx="16439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 smtClean="0">
                <a:solidFill>
                  <a:prstClr val="black"/>
                </a:solidFill>
              </a:rPr>
              <a:t>No variability</a:t>
            </a:r>
            <a:br>
              <a:rPr lang="en-GB" sz="2000" b="1" dirty="0" smtClean="0">
                <a:solidFill>
                  <a:prstClr val="black"/>
                </a:solidFill>
              </a:rPr>
            </a:br>
            <a:r>
              <a:rPr lang="en-GB" sz="2000" b="1" dirty="0" smtClean="0">
                <a:solidFill>
                  <a:prstClr val="black"/>
                </a:solidFill>
              </a:rPr>
              <a:t>(or very little)</a:t>
            </a:r>
            <a:endParaRPr lang="en-US" sz="2000" b="1" dirty="0">
              <a:solidFill>
                <a:prstClr val="black"/>
              </a:solidFill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4645105" y="3437467"/>
            <a:ext cx="484632" cy="2072194"/>
          </a:xfrm>
          <a:prstGeom prst="downArrow">
            <a:avLst/>
          </a:prstGeom>
          <a:solidFill>
            <a:srgbClr val="008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1" name="Down Arrow 50"/>
          <p:cNvSpPr/>
          <p:nvPr/>
        </p:nvSpPr>
        <p:spPr>
          <a:xfrm rot="-1500000">
            <a:off x="5924397" y="3314802"/>
            <a:ext cx="150600" cy="2324886"/>
          </a:xfrm>
          <a:prstGeom prst="downArrow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848600" y="5895866"/>
            <a:ext cx="1221425" cy="7335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3200" b="1" dirty="0" smtClean="0">
                <a:solidFill>
                  <a:prstClr val="black"/>
                </a:solidFill>
              </a:rPr>
              <a:t>+</a:t>
            </a:r>
            <a:r>
              <a:rPr lang="en-GB" sz="2400" b="1" dirty="0" smtClean="0">
                <a:solidFill>
                  <a:prstClr val="black"/>
                </a:solidFill>
              </a:rPr>
              <a:t/>
            </a:r>
            <a:br>
              <a:rPr lang="en-GB" sz="2400" b="1" dirty="0" smtClean="0">
                <a:solidFill>
                  <a:prstClr val="black"/>
                </a:solidFill>
              </a:rPr>
            </a:br>
            <a:r>
              <a:rPr lang="en-GB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Margins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93897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7 L -3.33333E-6 -0.18495 L 0.19063 -0.1838 L 0.1915 -0.30833 L 0.44063 -0.30694 L 0.43959 -0.46157 " pathEditMode="relative" ptsTypes="AAAAAA">
                                      <p:cBhvr>
                                        <p:cTn id="6" dur="1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0" presetClass="path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3.33333E-6 -3.7037E-7 L -3.33333E-6 -0.18495 L 0.19063 -0.1838 L 0.1915 -0.30833 L 0.44063 -0.30694 L 0.43959 -0.46157 " pathEditMode="relative" ptsTypes="AAAAAA">
                                      <p:cBhvr>
                                        <p:cTn id="8" dur="1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"/>
                                            </p:cond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023 L -0.00052 -0.18449 L 0.19098 -0.18333 L 0.19098 -0.30671 L -0.05243 -0.30532 L -0.05243 -0.45995 " pathEditMode="relative" ptsTypes="AAAAAA">
                                      <p:cBhvr>
                                        <p:cTn id="10" dur="1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0" presetClass="path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00017 0.00023 L 0.00122 -0.18449 L 0.19167 -0.18333 L 0.19167 -0.30532 L -0.05174 -0.30532 L -0.05174 -0.4588 " pathEditMode="relative" ptsTypes="AAAAAA">
                                      <p:cBhvr>
                                        <p:cTn id="12" dur="1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0.00023 L 0.00017 -0.18217 L -0.18003 -0.18217 L -0.1809 -0.27407 " pathEditMode="relative" rAng="0" ptsTypes="AAAA">
                                      <p:cBhvr>
                                        <p:cTn id="14" dur="5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76" y="-1372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0" presetClass="path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0.00069 0.00023 L 0.00017 -0.18217 L -0.18003 -0.18217 L -0.1809 -0.27407 " pathEditMode="relative" rAng="0" ptsTypes="AAAA">
                                      <p:cBhvr>
                                        <p:cTn id="16" dur="5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76" y="-1372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Motion origin="layout" path="M -2.77778E-6 -1.11111E-6 L 0.45452 -0.00463 " pathEditMode="relative" rAng="0" ptsTypes="AA">
                                      <p:cBhvr>
                                        <p:cTn id="18" dur="4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26" y="-23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grpId="1" nodeType="withEffect">
                                  <p:stCondLst>
                                    <p:cond delay="15000"/>
                                  </p:stCondLst>
                                  <p:childTnLst>
                                    <p:animMotion origin="layout" path="M 0.45452 -0.00463 L 0.49202 -0.00463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48" grpId="0" animBg="1"/>
      <p:bldP spid="47" grpId="0" animBg="1"/>
      <p:bldP spid="45" grpId="0" animBg="1"/>
      <p:bldP spid="46" grpId="0" animBg="1"/>
      <p:bldP spid="9" grpId="0" animBg="1"/>
      <p:bldP spid="9" grpId="1" animBg="1"/>
      <p:bldP spid="17" grpId="1"/>
      <p:bldP spid="19" grpId="0"/>
      <p:bldP spid="43" grpId="0" animBg="1"/>
      <p:bldP spid="39" grpId="0"/>
      <p:bldP spid="50" grpId="0"/>
      <p:bldP spid="2" grpId="0" animBg="1"/>
      <p:bldP spid="51" grpId="0" animBg="1"/>
      <p:bldP spid="5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cost of variability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039293"/>
            <a:ext cx="8382000" cy="35052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DATE 2016</a:t>
            </a: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Adaptive Clocking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8DBB7-7A62-4124-B426-8AEACD37B99E}" type="slidenum">
              <a:rPr lang="es-ES" smtClean="0"/>
              <a:pPr/>
              <a:t>4</a:t>
            </a:fld>
            <a:endParaRPr lang="es-E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1295400" y="2308989"/>
            <a:ext cx="0" cy="2971800"/>
          </a:xfrm>
          <a:prstGeom prst="line">
            <a:avLst/>
          </a:prstGeom>
          <a:ln w="635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Left-Right Arrow 11"/>
          <p:cNvSpPr/>
          <p:nvPr/>
        </p:nvSpPr>
        <p:spPr>
          <a:xfrm>
            <a:off x="1315948" y="3791893"/>
            <a:ext cx="3124200" cy="228600"/>
          </a:xfrm>
          <a:prstGeom prst="leftRightArrow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752600" y="3330172"/>
            <a:ext cx="151272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margins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96902" y="5405735"/>
            <a:ext cx="14453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frequency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461980" y="914400"/>
            <a:ext cx="35766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Goal:</a:t>
            </a:r>
          </a:p>
          <a:p>
            <a:r>
              <a:rPr lang="en-GB" sz="3600" dirty="0"/>
              <a:t> </a:t>
            </a:r>
            <a:r>
              <a:rPr lang="en-GB" sz="3600" dirty="0" smtClean="0"/>
              <a:t>   Reduce margins</a:t>
            </a:r>
            <a:endParaRPr lang="en-US" sz="3600" dirty="0"/>
          </a:p>
        </p:txBody>
      </p:sp>
      <p:sp>
        <p:nvSpPr>
          <p:cNvPr id="20" name="TextBox 19"/>
          <p:cNvSpPr txBox="1"/>
          <p:nvPr/>
        </p:nvSpPr>
        <p:spPr>
          <a:xfrm>
            <a:off x="5943600" y="912674"/>
            <a:ext cx="238571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Impact:</a:t>
            </a:r>
          </a:p>
          <a:p>
            <a:r>
              <a:rPr lang="en-GB" sz="3600" dirty="0" smtClean="0"/>
              <a:t>	Speed</a:t>
            </a:r>
            <a:br>
              <a:rPr lang="en-GB" sz="3600" dirty="0" smtClean="0"/>
            </a:br>
            <a:r>
              <a:rPr lang="en-GB" sz="3600" dirty="0" smtClean="0"/>
              <a:t>      	Energy</a:t>
            </a:r>
            <a:endParaRPr lang="en-US" sz="3600" dirty="0"/>
          </a:p>
        </p:txBody>
      </p:sp>
      <p:sp>
        <p:nvSpPr>
          <p:cNvPr id="21" name="Up Arrow 20"/>
          <p:cNvSpPr/>
          <p:nvPr/>
        </p:nvSpPr>
        <p:spPr>
          <a:xfrm>
            <a:off x="6553200" y="1582415"/>
            <a:ext cx="304800" cy="370210"/>
          </a:xfrm>
          <a:prstGeom prst="upArrow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Up Arrow 21"/>
          <p:cNvSpPr/>
          <p:nvPr/>
        </p:nvSpPr>
        <p:spPr>
          <a:xfrm flipV="1">
            <a:off x="6553200" y="2192015"/>
            <a:ext cx="304800" cy="370210"/>
          </a:xfrm>
          <a:prstGeom prst="upArrow">
            <a:avLst/>
          </a:prstGeom>
          <a:solidFill>
            <a:srgbClr val="00CC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44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26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3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07407E-6 L 0.12656 -0.0009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9" y="-4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7.40741E-7 L 0.25 -7.40741E-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Isosceles Triangle 15"/>
          <p:cNvSpPr/>
          <p:nvPr/>
        </p:nvSpPr>
        <p:spPr>
          <a:xfrm>
            <a:off x="1998452" y="3124200"/>
            <a:ext cx="342900" cy="304800"/>
          </a:xfrm>
          <a:prstGeom prst="triangl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>
            <a:stCxn id="8" idx="2"/>
            <a:endCxn id="16" idx="0"/>
          </p:cNvCxnSpPr>
          <p:nvPr/>
        </p:nvCxnSpPr>
        <p:spPr>
          <a:xfrm flipH="1">
            <a:off x="2169902" y="2667000"/>
            <a:ext cx="1798" cy="4572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Isosceles Triangle 19"/>
          <p:cNvSpPr/>
          <p:nvPr/>
        </p:nvSpPr>
        <p:spPr>
          <a:xfrm>
            <a:off x="6497848" y="3124200"/>
            <a:ext cx="342900" cy="304800"/>
          </a:xfrm>
          <a:prstGeom prst="triangl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>
            <a:stCxn id="11" idx="2"/>
            <a:endCxn id="20" idx="0"/>
          </p:cNvCxnSpPr>
          <p:nvPr/>
        </p:nvCxnSpPr>
        <p:spPr>
          <a:xfrm>
            <a:off x="6667500" y="2667000"/>
            <a:ext cx="1798" cy="4572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>
            <a:stCxn id="16" idx="3"/>
            <a:endCxn id="20" idx="3"/>
          </p:cNvCxnSpPr>
          <p:nvPr/>
        </p:nvCxnSpPr>
        <p:spPr>
          <a:xfrm rot="16200000" flipH="1">
            <a:off x="4419600" y="1179302"/>
            <a:ext cx="12700" cy="4499396"/>
          </a:xfrm>
          <a:prstGeom prst="bentConnector3">
            <a:avLst>
              <a:gd name="adj1" fmla="val 2479244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Isosceles Triangle 26"/>
          <p:cNvSpPr/>
          <p:nvPr/>
        </p:nvSpPr>
        <p:spPr>
          <a:xfrm>
            <a:off x="4229100" y="4038600"/>
            <a:ext cx="342900" cy="304800"/>
          </a:xfrm>
          <a:prstGeom prst="triangl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4400550" y="3733800"/>
            <a:ext cx="0" cy="304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Isosceles Triangle 29"/>
          <p:cNvSpPr/>
          <p:nvPr/>
        </p:nvSpPr>
        <p:spPr>
          <a:xfrm>
            <a:off x="2476500" y="4800600"/>
            <a:ext cx="342900" cy="304800"/>
          </a:xfrm>
          <a:prstGeom prst="triangl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/>
          <p:cNvCxnSpPr>
            <a:endCxn id="30" idx="3"/>
          </p:cNvCxnSpPr>
          <p:nvPr/>
        </p:nvCxnSpPr>
        <p:spPr>
          <a:xfrm flipV="1">
            <a:off x="2647950" y="5105400"/>
            <a:ext cx="0" cy="6096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37"/>
          <p:cNvCxnSpPr>
            <a:stCxn id="30" idx="0"/>
            <a:endCxn id="27" idx="3"/>
          </p:cNvCxnSpPr>
          <p:nvPr/>
        </p:nvCxnSpPr>
        <p:spPr>
          <a:xfrm rot="5400000" flipH="1" flipV="1">
            <a:off x="3295650" y="3695700"/>
            <a:ext cx="457200" cy="1752600"/>
          </a:xfrm>
          <a:prstGeom prst="bentConnector3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lbow Connector 39"/>
          <p:cNvCxnSpPr>
            <a:stCxn id="30" idx="0"/>
          </p:cNvCxnSpPr>
          <p:nvPr/>
        </p:nvCxnSpPr>
        <p:spPr>
          <a:xfrm rot="16200000" flipV="1">
            <a:off x="1704975" y="3857625"/>
            <a:ext cx="228600" cy="1657350"/>
          </a:xfrm>
          <a:prstGeom prst="bentConnector2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990599" y="4191000"/>
            <a:ext cx="1" cy="381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 flipV="1">
            <a:off x="990599" y="3886200"/>
            <a:ext cx="1" cy="304800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Reactive Clock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DATE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Adaptive Clocking</a:t>
            </a:r>
            <a:endParaRPr lang="en-US"/>
          </a:p>
        </p:txBody>
      </p:sp>
      <p:sp>
        <p:nvSpPr>
          <p:cNvPr id="10" name="Cloud 9"/>
          <p:cNvSpPr/>
          <p:nvPr/>
        </p:nvSpPr>
        <p:spPr>
          <a:xfrm>
            <a:off x="2819400" y="914400"/>
            <a:ext cx="3200400" cy="1752600"/>
          </a:xfrm>
          <a:prstGeom prst="cloud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Comb. Logic</a:t>
            </a:r>
            <a:b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2362200" y="1638300"/>
            <a:ext cx="457200" cy="304800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6019800" y="1617452"/>
            <a:ext cx="457200" cy="304800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6858000" y="1617452"/>
            <a:ext cx="990600" cy="304800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990600" y="1617452"/>
            <a:ext cx="990600" cy="304800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981200" y="914400"/>
            <a:ext cx="381000" cy="1752600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477000" y="914400"/>
            <a:ext cx="381000" cy="1752600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510868" y="1629833"/>
            <a:ext cx="304800" cy="304800"/>
          </a:xfrm>
          <a:prstGeom prst="ellipse">
            <a:avLst/>
          </a:prstGeom>
          <a:solidFill>
            <a:srgbClr val="33CC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581400" y="5486400"/>
            <a:ext cx="5448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008000"/>
                </a:solidFill>
              </a:rPr>
              <a:t>Launching path </a:t>
            </a:r>
            <a:r>
              <a:rPr lang="en-GB" sz="2400" b="1" dirty="0" smtClean="0"/>
              <a:t>&lt; </a:t>
            </a:r>
            <a:r>
              <a:rPr lang="en-GB" sz="2400" b="1" dirty="0" smtClean="0">
                <a:solidFill>
                  <a:srgbClr val="0000FF"/>
                </a:solidFill>
              </a:rPr>
              <a:t>Capturing path </a:t>
            </a:r>
            <a:r>
              <a:rPr lang="en-GB" sz="2400" b="1" dirty="0" smtClean="0"/>
              <a:t>+ </a:t>
            </a:r>
            <a:r>
              <a:rPr lang="en-GB" sz="2400" b="1" dirty="0" smtClean="0">
                <a:solidFill>
                  <a:srgbClr val="FF0000"/>
                </a:solidFill>
              </a:rPr>
              <a:t>Period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5F30D5-A3B7-4396-B131-5098A71B85FB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2971800" y="2861733"/>
            <a:ext cx="31899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/>
              <a:t>PVTA variability</a:t>
            </a:r>
            <a:endParaRPr lang="en-US" sz="3600" b="1" dirty="0"/>
          </a:p>
        </p:txBody>
      </p:sp>
      <p:sp>
        <p:nvSpPr>
          <p:cNvPr id="2" name="Down Arrow 1"/>
          <p:cNvSpPr/>
          <p:nvPr/>
        </p:nvSpPr>
        <p:spPr>
          <a:xfrm>
            <a:off x="4645105" y="3437467"/>
            <a:ext cx="484632" cy="2072194"/>
          </a:xfrm>
          <a:prstGeom prst="downArrow">
            <a:avLst/>
          </a:prstGeom>
          <a:solidFill>
            <a:srgbClr val="008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Down Arrow 50"/>
          <p:cNvSpPr/>
          <p:nvPr/>
        </p:nvSpPr>
        <p:spPr>
          <a:xfrm rot="-1500000">
            <a:off x="5924397" y="3314802"/>
            <a:ext cx="150600" cy="2324886"/>
          </a:xfrm>
          <a:prstGeom prst="downArrow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7848600" y="5895866"/>
            <a:ext cx="1221425" cy="7335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3200" b="1" dirty="0" smtClean="0"/>
              <a:t>+</a:t>
            </a:r>
            <a:r>
              <a:rPr lang="en-GB" sz="2400" b="1" dirty="0" smtClean="0"/>
              <a:t/>
            </a:r>
            <a:br>
              <a:rPr lang="en-GB" sz="2400" b="1" dirty="0" smtClean="0"/>
            </a:br>
            <a:r>
              <a:rPr lang="en-GB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Margins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18768" y="5570936"/>
            <a:ext cx="3084639" cy="810200"/>
            <a:chOff x="218768" y="5570936"/>
            <a:chExt cx="3084639" cy="810200"/>
          </a:xfrm>
        </p:grpSpPr>
        <p:cxnSp>
          <p:nvCxnSpPr>
            <p:cNvPr id="104" name="Straight Connector 103"/>
            <p:cNvCxnSpPr>
              <a:stCxn id="66" idx="3"/>
              <a:endCxn id="24" idx="6"/>
            </p:cNvCxnSpPr>
            <p:nvPr/>
          </p:nvCxnSpPr>
          <p:spPr>
            <a:xfrm flipH="1" flipV="1">
              <a:off x="636407" y="5721528"/>
              <a:ext cx="2173161" cy="1808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88" idx="6"/>
              <a:endCxn id="102" idx="3"/>
            </p:cNvCxnSpPr>
            <p:nvPr/>
          </p:nvCxnSpPr>
          <p:spPr>
            <a:xfrm flipH="1">
              <a:off x="636407" y="6226928"/>
              <a:ext cx="2249361" cy="1808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 25"/>
            <p:cNvGrpSpPr/>
            <p:nvPr/>
          </p:nvGrpSpPr>
          <p:grpSpPr>
            <a:xfrm>
              <a:off x="218768" y="5570936"/>
              <a:ext cx="417639" cy="304800"/>
              <a:chOff x="1043541" y="5601690"/>
              <a:chExt cx="417639" cy="304800"/>
            </a:xfrm>
          </p:grpSpPr>
          <p:sp>
            <p:nvSpPr>
              <p:cNvPr id="22" name="Isosceles Triangle 21"/>
              <p:cNvSpPr/>
              <p:nvPr/>
            </p:nvSpPr>
            <p:spPr>
              <a:xfrm rot="5400000">
                <a:off x="1044973" y="5600258"/>
                <a:ext cx="304800" cy="307664"/>
              </a:xfrm>
              <a:prstGeom prst="triangl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1351727" y="5697555"/>
                <a:ext cx="109453" cy="10945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866468" y="5570936"/>
              <a:ext cx="417639" cy="304800"/>
              <a:chOff x="1043541" y="5601690"/>
              <a:chExt cx="417639" cy="304800"/>
            </a:xfrm>
          </p:grpSpPr>
          <p:sp>
            <p:nvSpPr>
              <p:cNvPr id="54" name="Isosceles Triangle 53"/>
              <p:cNvSpPr/>
              <p:nvPr/>
            </p:nvSpPr>
            <p:spPr>
              <a:xfrm rot="5400000">
                <a:off x="1044973" y="5600258"/>
                <a:ext cx="304800" cy="307664"/>
              </a:xfrm>
              <a:prstGeom prst="triangl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1351727" y="5697555"/>
                <a:ext cx="109453" cy="10945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6" name="Group 55"/>
            <p:cNvGrpSpPr/>
            <p:nvPr/>
          </p:nvGrpSpPr>
          <p:grpSpPr>
            <a:xfrm>
              <a:off x="1514168" y="5570936"/>
              <a:ext cx="417639" cy="304800"/>
              <a:chOff x="1043541" y="5601690"/>
              <a:chExt cx="417639" cy="304800"/>
            </a:xfrm>
          </p:grpSpPr>
          <p:sp>
            <p:nvSpPr>
              <p:cNvPr id="57" name="Isosceles Triangle 56"/>
              <p:cNvSpPr/>
              <p:nvPr/>
            </p:nvSpPr>
            <p:spPr>
              <a:xfrm rot="5400000">
                <a:off x="1044973" y="5600258"/>
                <a:ext cx="304800" cy="307664"/>
              </a:xfrm>
              <a:prstGeom prst="triangl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1351727" y="5697555"/>
                <a:ext cx="109453" cy="10945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2" name="Group 61"/>
            <p:cNvGrpSpPr/>
            <p:nvPr/>
          </p:nvGrpSpPr>
          <p:grpSpPr>
            <a:xfrm>
              <a:off x="2161868" y="5570936"/>
              <a:ext cx="417639" cy="304800"/>
              <a:chOff x="1043541" y="5601690"/>
              <a:chExt cx="417639" cy="304800"/>
            </a:xfrm>
          </p:grpSpPr>
          <p:sp>
            <p:nvSpPr>
              <p:cNvPr id="63" name="Isosceles Triangle 62"/>
              <p:cNvSpPr/>
              <p:nvPr/>
            </p:nvSpPr>
            <p:spPr>
              <a:xfrm rot="5400000">
                <a:off x="1044973" y="5600258"/>
                <a:ext cx="304800" cy="307664"/>
              </a:xfrm>
              <a:prstGeom prst="triangl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1351727" y="5697555"/>
                <a:ext cx="109453" cy="10945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5" name="Group 64"/>
            <p:cNvGrpSpPr/>
            <p:nvPr/>
          </p:nvGrpSpPr>
          <p:grpSpPr>
            <a:xfrm>
              <a:off x="2809568" y="5570936"/>
              <a:ext cx="417639" cy="304800"/>
              <a:chOff x="1043541" y="5601690"/>
              <a:chExt cx="417639" cy="304800"/>
            </a:xfrm>
          </p:grpSpPr>
          <p:sp>
            <p:nvSpPr>
              <p:cNvPr id="66" name="Isosceles Triangle 65"/>
              <p:cNvSpPr/>
              <p:nvPr/>
            </p:nvSpPr>
            <p:spPr>
              <a:xfrm rot="5400000">
                <a:off x="1044973" y="5600258"/>
                <a:ext cx="304800" cy="307664"/>
              </a:xfrm>
              <a:prstGeom prst="triangl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1351727" y="5697555"/>
                <a:ext cx="109453" cy="10945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6" name="Group 85"/>
            <p:cNvGrpSpPr/>
            <p:nvPr/>
          </p:nvGrpSpPr>
          <p:grpSpPr>
            <a:xfrm flipH="1">
              <a:off x="2885768" y="6076336"/>
              <a:ext cx="417639" cy="304800"/>
              <a:chOff x="1043541" y="5601690"/>
              <a:chExt cx="417639" cy="304800"/>
            </a:xfrm>
          </p:grpSpPr>
          <p:sp>
            <p:nvSpPr>
              <p:cNvPr id="87" name="Isosceles Triangle 86"/>
              <p:cNvSpPr/>
              <p:nvPr/>
            </p:nvSpPr>
            <p:spPr>
              <a:xfrm rot="5400000">
                <a:off x="1044973" y="5600258"/>
                <a:ext cx="304800" cy="307664"/>
              </a:xfrm>
              <a:prstGeom prst="triangl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1351727" y="5697555"/>
                <a:ext cx="109453" cy="10945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9" name="Group 88"/>
            <p:cNvGrpSpPr/>
            <p:nvPr/>
          </p:nvGrpSpPr>
          <p:grpSpPr>
            <a:xfrm flipH="1">
              <a:off x="2352368" y="6076336"/>
              <a:ext cx="417639" cy="304800"/>
              <a:chOff x="1043541" y="5601690"/>
              <a:chExt cx="417639" cy="304800"/>
            </a:xfrm>
          </p:grpSpPr>
          <p:sp>
            <p:nvSpPr>
              <p:cNvPr id="90" name="Isosceles Triangle 89"/>
              <p:cNvSpPr/>
              <p:nvPr/>
            </p:nvSpPr>
            <p:spPr>
              <a:xfrm rot="5400000">
                <a:off x="1044973" y="5600258"/>
                <a:ext cx="304800" cy="307664"/>
              </a:xfrm>
              <a:prstGeom prst="triangl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1351727" y="5697555"/>
                <a:ext cx="109453" cy="10945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2" name="Group 91"/>
            <p:cNvGrpSpPr/>
            <p:nvPr/>
          </p:nvGrpSpPr>
          <p:grpSpPr>
            <a:xfrm flipH="1">
              <a:off x="1818968" y="6076336"/>
              <a:ext cx="417639" cy="304800"/>
              <a:chOff x="1043541" y="5601690"/>
              <a:chExt cx="417639" cy="304800"/>
            </a:xfrm>
          </p:grpSpPr>
          <p:sp>
            <p:nvSpPr>
              <p:cNvPr id="93" name="Isosceles Triangle 92"/>
              <p:cNvSpPr/>
              <p:nvPr/>
            </p:nvSpPr>
            <p:spPr>
              <a:xfrm rot="5400000">
                <a:off x="1044973" y="5600258"/>
                <a:ext cx="304800" cy="307664"/>
              </a:xfrm>
              <a:prstGeom prst="triangl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Oval 93"/>
              <p:cNvSpPr/>
              <p:nvPr/>
            </p:nvSpPr>
            <p:spPr>
              <a:xfrm>
                <a:off x="1351727" y="5697555"/>
                <a:ext cx="109453" cy="10945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5" name="Group 94"/>
            <p:cNvGrpSpPr/>
            <p:nvPr/>
          </p:nvGrpSpPr>
          <p:grpSpPr>
            <a:xfrm flipH="1">
              <a:off x="1285568" y="6076336"/>
              <a:ext cx="417639" cy="304800"/>
              <a:chOff x="1043541" y="5601690"/>
              <a:chExt cx="417639" cy="304800"/>
            </a:xfrm>
          </p:grpSpPr>
          <p:sp>
            <p:nvSpPr>
              <p:cNvPr id="96" name="Isosceles Triangle 95"/>
              <p:cNvSpPr/>
              <p:nvPr/>
            </p:nvSpPr>
            <p:spPr>
              <a:xfrm rot="5400000">
                <a:off x="1044973" y="5600258"/>
                <a:ext cx="304800" cy="307664"/>
              </a:xfrm>
              <a:prstGeom prst="triangl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Oval 96"/>
              <p:cNvSpPr/>
              <p:nvPr/>
            </p:nvSpPr>
            <p:spPr>
              <a:xfrm>
                <a:off x="1351727" y="5697555"/>
                <a:ext cx="109453" cy="10945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8" name="Group 97"/>
            <p:cNvGrpSpPr/>
            <p:nvPr/>
          </p:nvGrpSpPr>
          <p:grpSpPr>
            <a:xfrm flipH="1">
              <a:off x="752168" y="6076336"/>
              <a:ext cx="417639" cy="304800"/>
              <a:chOff x="1043541" y="5601690"/>
              <a:chExt cx="417639" cy="304800"/>
            </a:xfrm>
          </p:grpSpPr>
          <p:sp>
            <p:nvSpPr>
              <p:cNvPr id="99" name="Isosceles Triangle 98"/>
              <p:cNvSpPr/>
              <p:nvPr/>
            </p:nvSpPr>
            <p:spPr>
              <a:xfrm rot="5400000">
                <a:off x="1044973" y="5600258"/>
                <a:ext cx="304800" cy="307664"/>
              </a:xfrm>
              <a:prstGeom prst="triangl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1351727" y="5697555"/>
                <a:ext cx="109453" cy="10945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1" name="Group 100"/>
            <p:cNvGrpSpPr/>
            <p:nvPr/>
          </p:nvGrpSpPr>
          <p:grpSpPr>
            <a:xfrm flipH="1">
              <a:off x="218768" y="6076336"/>
              <a:ext cx="417639" cy="304800"/>
              <a:chOff x="1043541" y="5601690"/>
              <a:chExt cx="417639" cy="304800"/>
            </a:xfrm>
          </p:grpSpPr>
          <p:sp>
            <p:nvSpPr>
              <p:cNvPr id="102" name="Isosceles Triangle 101"/>
              <p:cNvSpPr/>
              <p:nvPr/>
            </p:nvSpPr>
            <p:spPr>
              <a:xfrm rot="5400000">
                <a:off x="1044973" y="5600258"/>
                <a:ext cx="304800" cy="307664"/>
              </a:xfrm>
              <a:prstGeom prst="triangl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Oval 102"/>
              <p:cNvSpPr/>
              <p:nvPr/>
            </p:nvSpPr>
            <p:spPr>
              <a:xfrm>
                <a:off x="1351727" y="5697555"/>
                <a:ext cx="109453" cy="10945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1" name="Elbow Connector 30"/>
            <p:cNvCxnSpPr>
              <a:stCxn id="67" idx="6"/>
              <a:endCxn id="87" idx="3"/>
            </p:cNvCxnSpPr>
            <p:nvPr/>
          </p:nvCxnSpPr>
          <p:spPr>
            <a:xfrm>
              <a:off x="3227207" y="5721528"/>
              <a:ext cx="76200" cy="507208"/>
            </a:xfrm>
            <a:prstGeom prst="bentConnector3">
              <a:avLst>
                <a:gd name="adj1" fmla="val 398121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Elbow Connector 104"/>
            <p:cNvCxnSpPr>
              <a:stCxn id="22" idx="3"/>
              <a:endCxn id="103" idx="6"/>
            </p:cNvCxnSpPr>
            <p:nvPr/>
          </p:nvCxnSpPr>
          <p:spPr>
            <a:xfrm rot="10800000" flipV="1">
              <a:off x="218768" y="5723336"/>
              <a:ext cx="12700" cy="503592"/>
            </a:xfrm>
            <a:prstGeom prst="bentConnector3">
              <a:avLst>
                <a:gd name="adj1" fmla="val 1025803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9" name="Down Arrow 108"/>
          <p:cNvSpPr/>
          <p:nvPr/>
        </p:nvSpPr>
        <p:spPr>
          <a:xfrm rot="-2820000">
            <a:off x="6872362" y="2992367"/>
            <a:ext cx="429275" cy="3030871"/>
          </a:xfrm>
          <a:prstGeom prst="downArrow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442548" y="4131999"/>
            <a:ext cx="34401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Correlated!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72" name="Rounded Rectangle 71"/>
          <p:cNvSpPr/>
          <p:nvPr/>
        </p:nvSpPr>
        <p:spPr>
          <a:xfrm>
            <a:off x="2161276" y="5715000"/>
            <a:ext cx="973348" cy="60960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PLL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60274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5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109" grpId="0" animBg="1"/>
      <p:bldP spid="3" grpId="0"/>
      <p:bldP spid="7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Variability: PLL vs. Reactive </a:t>
            </a:r>
            <a:r>
              <a:rPr lang="en-US" dirty="0"/>
              <a:t>C</a:t>
            </a:r>
            <a:r>
              <a:rPr lang="en-US" dirty="0" smtClean="0"/>
              <a:t>lock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DATE 2016</a:t>
            </a: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Adaptive Clocking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8DBB7-7A62-4124-B426-8AEACD37B99E}" type="slidenum">
              <a:rPr lang="es-ES" smtClean="0"/>
              <a:t>41</a:t>
            </a:fld>
            <a:endParaRPr lang="es-ES"/>
          </a:p>
        </p:txBody>
      </p:sp>
      <p:grpSp>
        <p:nvGrpSpPr>
          <p:cNvPr id="7" name="Group 6"/>
          <p:cNvGrpSpPr/>
          <p:nvPr/>
        </p:nvGrpSpPr>
        <p:grpSpPr>
          <a:xfrm>
            <a:off x="4940173" y="1993776"/>
            <a:ext cx="1891550" cy="216024"/>
            <a:chOff x="5162550" y="2146176"/>
            <a:chExt cx="1891550" cy="216024"/>
          </a:xfrm>
        </p:grpSpPr>
        <p:cxnSp>
          <p:nvCxnSpPr>
            <p:cNvPr id="155" name="Straight Connector 154"/>
            <p:cNvCxnSpPr>
              <a:stCxn id="162" idx="0"/>
            </p:cNvCxnSpPr>
            <p:nvPr/>
          </p:nvCxnSpPr>
          <p:spPr>
            <a:xfrm>
              <a:off x="5555689" y="2254188"/>
              <a:ext cx="1498411" cy="3027"/>
            </a:xfrm>
            <a:prstGeom prst="line">
              <a:avLst/>
            </a:prstGeom>
            <a:ln w="28575" cap="sq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>
              <a:stCxn id="162" idx="3"/>
            </p:cNvCxnSpPr>
            <p:nvPr/>
          </p:nvCxnSpPr>
          <p:spPr>
            <a:xfrm flipH="1">
              <a:off x="5162550" y="2254188"/>
              <a:ext cx="177115" cy="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8" name="Isosceles Triangle 157"/>
            <p:cNvSpPr/>
            <p:nvPr/>
          </p:nvSpPr>
          <p:spPr>
            <a:xfrm rot="5400000">
              <a:off x="6000313" y="2146176"/>
              <a:ext cx="216024" cy="216024"/>
            </a:xfrm>
            <a:prstGeom prst="triangle">
              <a:avLst/>
            </a:prstGeom>
            <a:solidFill>
              <a:srgbClr val="0000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Isosceles Triangle 158"/>
            <p:cNvSpPr/>
            <p:nvPr/>
          </p:nvSpPr>
          <p:spPr>
            <a:xfrm rot="5400000">
              <a:off x="5669989" y="2146176"/>
              <a:ext cx="216024" cy="216024"/>
            </a:xfrm>
            <a:prstGeom prst="triangle">
              <a:avLst/>
            </a:prstGeom>
            <a:solidFill>
              <a:srgbClr val="0000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Isosceles Triangle 161"/>
            <p:cNvSpPr/>
            <p:nvPr/>
          </p:nvSpPr>
          <p:spPr>
            <a:xfrm rot="5400000">
              <a:off x="5339665" y="2146176"/>
              <a:ext cx="216024" cy="216024"/>
            </a:xfrm>
            <a:prstGeom prst="triangle">
              <a:avLst/>
            </a:prstGeom>
            <a:solidFill>
              <a:srgbClr val="0000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Isosceles Triangle 162"/>
            <p:cNvSpPr/>
            <p:nvPr/>
          </p:nvSpPr>
          <p:spPr>
            <a:xfrm rot="5400000">
              <a:off x="6330637" y="2146176"/>
              <a:ext cx="216024" cy="216024"/>
            </a:xfrm>
            <a:prstGeom prst="triangle">
              <a:avLst/>
            </a:prstGeom>
            <a:solidFill>
              <a:srgbClr val="0000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Isosceles Triangle 163"/>
            <p:cNvSpPr/>
            <p:nvPr/>
          </p:nvSpPr>
          <p:spPr>
            <a:xfrm rot="5400000">
              <a:off x="6660961" y="2146176"/>
              <a:ext cx="216024" cy="216024"/>
            </a:xfrm>
            <a:prstGeom prst="triangle">
              <a:avLst/>
            </a:prstGeom>
            <a:solidFill>
              <a:srgbClr val="0000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8" name="Elbow Connector 57"/>
          <p:cNvCxnSpPr>
            <a:endCxn id="54" idx="1"/>
          </p:cNvCxnSpPr>
          <p:nvPr/>
        </p:nvCxnSpPr>
        <p:spPr>
          <a:xfrm rot="16200000" flipH="1">
            <a:off x="433899" y="1655313"/>
            <a:ext cx="700957" cy="197154"/>
          </a:xfrm>
          <a:prstGeom prst="bentConnector2">
            <a:avLst/>
          </a:prstGeom>
          <a:ln w="28575" cap="rnd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882954" y="1984389"/>
            <a:ext cx="4042781" cy="239959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PLL period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862915" y="1507160"/>
            <a:ext cx="5839252" cy="338554"/>
            <a:chOff x="862915" y="1507160"/>
            <a:chExt cx="5839252" cy="338554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862915" y="1676400"/>
              <a:ext cx="5839252" cy="37"/>
            </a:xfrm>
            <a:prstGeom prst="straightConnector1">
              <a:avLst/>
            </a:prstGeom>
            <a:ln w="38100">
              <a:solidFill>
                <a:srgbClr val="00FF00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3095044" y="1507160"/>
              <a:ext cx="14302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1600" i="1" dirty="0">
                  <a:solidFill>
                    <a:srgbClr val="008000"/>
                  </a:solidFill>
                </a:rPr>
                <a:t>l</a:t>
              </a:r>
              <a:r>
                <a:rPr lang="en-GB" sz="1600" i="1" dirty="0" smtClean="0">
                  <a:solidFill>
                    <a:srgbClr val="008000"/>
                  </a:solidFill>
                </a:rPr>
                <a:t>aunching path</a:t>
              </a:r>
              <a:endParaRPr lang="en-US" sz="1600" i="1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85800" y="685800"/>
            <a:ext cx="6616151" cy="1415988"/>
            <a:chOff x="908177" y="838200"/>
            <a:chExt cx="6616151" cy="1415988"/>
          </a:xfrm>
        </p:grpSpPr>
        <p:cxnSp>
          <p:nvCxnSpPr>
            <p:cNvPr id="123" name="Straight Connector 122"/>
            <p:cNvCxnSpPr>
              <a:stCxn id="128" idx="0"/>
              <a:endCxn id="30" idx="1"/>
            </p:cNvCxnSpPr>
            <p:nvPr/>
          </p:nvCxnSpPr>
          <p:spPr>
            <a:xfrm>
              <a:off x="1301316" y="1555812"/>
              <a:ext cx="1498411" cy="3027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>
              <a:stCxn id="128" idx="3"/>
            </p:cNvCxnSpPr>
            <p:nvPr/>
          </p:nvCxnSpPr>
          <p:spPr>
            <a:xfrm flipH="1">
              <a:off x="908177" y="1555812"/>
              <a:ext cx="177115" cy="0"/>
            </a:xfrm>
            <a:prstGeom prst="line">
              <a:avLst/>
            </a:prstGeom>
            <a:ln w="28575" cap="rnd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>
              <a:stCxn id="142" idx="1"/>
              <a:endCxn id="30" idx="3"/>
            </p:cNvCxnSpPr>
            <p:nvPr/>
          </p:nvCxnSpPr>
          <p:spPr>
            <a:xfrm flipH="1" flipV="1">
              <a:off x="3095836" y="1558839"/>
              <a:ext cx="3808347" cy="7636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Isosceles Triangle 123"/>
            <p:cNvSpPr/>
            <p:nvPr/>
          </p:nvSpPr>
          <p:spPr>
            <a:xfrm rot="5400000">
              <a:off x="1745940" y="1447800"/>
              <a:ext cx="216024" cy="216024"/>
            </a:xfrm>
            <a:prstGeom prst="triangle">
              <a:avLst/>
            </a:prstGeom>
            <a:solidFill>
              <a:srgbClr val="0000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Isosceles Triangle 125"/>
            <p:cNvSpPr/>
            <p:nvPr/>
          </p:nvSpPr>
          <p:spPr>
            <a:xfrm rot="5400000">
              <a:off x="1415616" y="1447800"/>
              <a:ext cx="216024" cy="216024"/>
            </a:xfrm>
            <a:prstGeom prst="triangle">
              <a:avLst/>
            </a:prstGeom>
            <a:solidFill>
              <a:srgbClr val="0000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Isosceles Triangle 127"/>
            <p:cNvSpPr/>
            <p:nvPr/>
          </p:nvSpPr>
          <p:spPr>
            <a:xfrm rot="5400000">
              <a:off x="1085292" y="1447800"/>
              <a:ext cx="216024" cy="216024"/>
            </a:xfrm>
            <a:prstGeom prst="triangle">
              <a:avLst/>
            </a:prstGeom>
            <a:solidFill>
              <a:srgbClr val="0000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Isosceles Triangle 128"/>
            <p:cNvSpPr/>
            <p:nvPr/>
          </p:nvSpPr>
          <p:spPr>
            <a:xfrm rot="5400000">
              <a:off x="2076264" y="1447800"/>
              <a:ext cx="216024" cy="216024"/>
            </a:xfrm>
            <a:prstGeom prst="triangle">
              <a:avLst/>
            </a:prstGeom>
            <a:solidFill>
              <a:srgbClr val="0000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Isosceles Triangle 129"/>
            <p:cNvSpPr/>
            <p:nvPr/>
          </p:nvSpPr>
          <p:spPr>
            <a:xfrm rot="5400000">
              <a:off x="2406588" y="1447800"/>
              <a:ext cx="216024" cy="216024"/>
            </a:xfrm>
            <a:prstGeom prst="triangle">
              <a:avLst/>
            </a:prstGeom>
            <a:solidFill>
              <a:srgbClr val="0000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799727" y="1410784"/>
              <a:ext cx="296109" cy="29610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6904183" y="1418420"/>
              <a:ext cx="296109" cy="29610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3429000" y="1455543"/>
              <a:ext cx="3178726" cy="216024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3" name="Straight Connector 52"/>
            <p:cNvCxnSpPr>
              <a:stCxn id="142" idx="2"/>
            </p:cNvCxnSpPr>
            <p:nvPr/>
          </p:nvCxnSpPr>
          <p:spPr>
            <a:xfrm flipH="1">
              <a:off x="7050479" y="1714529"/>
              <a:ext cx="1759" cy="539659"/>
            </a:xfrm>
            <a:prstGeom prst="line">
              <a:avLst/>
            </a:prstGeom>
            <a:ln w="28575" cap="sq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/>
            <p:cNvSpPr txBox="1"/>
            <p:nvPr/>
          </p:nvSpPr>
          <p:spPr>
            <a:xfrm>
              <a:off x="3078713" y="1238015"/>
              <a:ext cx="3401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Q</a:t>
              </a:r>
              <a:endParaRPr lang="en-US" dirty="0"/>
            </a:p>
          </p:txBody>
        </p:sp>
        <p:cxnSp>
          <p:nvCxnSpPr>
            <p:cNvPr id="90" name="Straight Connector 89"/>
            <p:cNvCxnSpPr>
              <a:stCxn id="30" idx="0"/>
            </p:cNvCxnSpPr>
            <p:nvPr/>
          </p:nvCxnSpPr>
          <p:spPr>
            <a:xfrm flipH="1" flipV="1">
              <a:off x="2947781" y="1130003"/>
              <a:ext cx="1" cy="280781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5" name="TextBox 164"/>
            <p:cNvSpPr txBox="1"/>
            <p:nvPr/>
          </p:nvSpPr>
          <p:spPr>
            <a:xfrm>
              <a:off x="2784042" y="838200"/>
              <a:ext cx="327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2810011" y="1502735"/>
              <a:ext cx="71411" cy="108097"/>
            </a:xfrm>
            <a:custGeom>
              <a:avLst/>
              <a:gdLst>
                <a:gd name="connsiteX0" fmla="*/ 5316 w 69111"/>
                <a:gd name="connsiteY0" fmla="*/ 0 h 132906"/>
                <a:gd name="connsiteX1" fmla="*/ 69111 w 69111"/>
                <a:gd name="connsiteY1" fmla="*/ 63795 h 132906"/>
                <a:gd name="connsiteX2" fmla="*/ 0 w 69111"/>
                <a:gd name="connsiteY2" fmla="*/ 132906 h 132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9111" h="132906">
                  <a:moveTo>
                    <a:pt x="5316" y="0"/>
                  </a:moveTo>
                  <a:lnTo>
                    <a:pt x="69111" y="63795"/>
                  </a:lnTo>
                  <a:lnTo>
                    <a:pt x="0" y="132906"/>
                  </a:lnTo>
                </a:path>
              </a:pathLst>
            </a:cu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Freeform 165"/>
            <p:cNvSpPr/>
            <p:nvPr/>
          </p:nvSpPr>
          <p:spPr>
            <a:xfrm rot="16200000">
              <a:off x="7014774" y="1599785"/>
              <a:ext cx="71411" cy="108097"/>
            </a:xfrm>
            <a:custGeom>
              <a:avLst/>
              <a:gdLst>
                <a:gd name="connsiteX0" fmla="*/ 5316 w 69111"/>
                <a:gd name="connsiteY0" fmla="*/ 0 h 132906"/>
                <a:gd name="connsiteX1" fmla="*/ 69111 w 69111"/>
                <a:gd name="connsiteY1" fmla="*/ 63795 h 132906"/>
                <a:gd name="connsiteX2" fmla="*/ 0 w 69111"/>
                <a:gd name="connsiteY2" fmla="*/ 132906 h 132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9111" h="132906">
                  <a:moveTo>
                    <a:pt x="5316" y="0"/>
                  </a:moveTo>
                  <a:lnTo>
                    <a:pt x="69111" y="63795"/>
                  </a:lnTo>
                  <a:lnTo>
                    <a:pt x="0" y="132906"/>
                  </a:lnTo>
                </a:path>
              </a:pathLst>
            </a:cu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1" name="Straight Connector 120"/>
            <p:cNvCxnSpPr>
              <a:stCxn id="142" idx="3"/>
            </p:cNvCxnSpPr>
            <p:nvPr/>
          </p:nvCxnSpPr>
          <p:spPr>
            <a:xfrm>
              <a:off x="7200292" y="1566475"/>
              <a:ext cx="324036" cy="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0" name="TextBox 169"/>
            <p:cNvSpPr txBox="1"/>
            <p:nvPr/>
          </p:nvSpPr>
          <p:spPr>
            <a:xfrm>
              <a:off x="6597210" y="1266375"/>
              <a:ext cx="327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  <p:sp>
          <p:nvSpPr>
            <p:cNvPr id="174" name="TextBox 173"/>
            <p:cNvSpPr txBox="1"/>
            <p:nvPr/>
          </p:nvSpPr>
          <p:spPr>
            <a:xfrm>
              <a:off x="7169043" y="1258024"/>
              <a:ext cx="3401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Q</a:t>
              </a:r>
              <a:endParaRPr lang="en-US" dirty="0"/>
            </a:p>
          </p:txBody>
        </p:sp>
      </p:grpSp>
      <p:cxnSp>
        <p:nvCxnSpPr>
          <p:cNvPr id="11" name="Straight Arrow Connector 10"/>
          <p:cNvCxnSpPr/>
          <p:nvPr/>
        </p:nvCxnSpPr>
        <p:spPr>
          <a:xfrm>
            <a:off x="3886200" y="977603"/>
            <a:ext cx="167640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417264" y="773399"/>
            <a:ext cx="61427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i="1" dirty="0" smtClean="0"/>
              <a:t>time</a:t>
            </a:r>
            <a:endParaRPr lang="en-US" i="1" dirty="0"/>
          </a:p>
        </p:txBody>
      </p:sp>
      <p:grpSp>
        <p:nvGrpSpPr>
          <p:cNvPr id="22" name="Group 21"/>
          <p:cNvGrpSpPr/>
          <p:nvPr/>
        </p:nvGrpSpPr>
        <p:grpSpPr>
          <a:xfrm>
            <a:off x="4953000" y="1638329"/>
            <a:ext cx="2029261" cy="986225"/>
            <a:chOff x="4953000" y="1638329"/>
            <a:chExt cx="2029261" cy="986225"/>
          </a:xfrm>
        </p:grpSpPr>
        <p:cxnSp>
          <p:nvCxnSpPr>
            <p:cNvPr id="20" name="Elbow Connector 19"/>
            <p:cNvCxnSpPr/>
            <p:nvPr/>
          </p:nvCxnSpPr>
          <p:spPr>
            <a:xfrm flipV="1">
              <a:off x="4953000" y="1638329"/>
              <a:ext cx="2029261" cy="800071"/>
            </a:xfrm>
            <a:prstGeom prst="bentConnector2">
              <a:avLst/>
            </a:prstGeom>
            <a:ln w="28575">
              <a:solidFill>
                <a:srgbClr val="FF0000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5334000" y="2286000"/>
              <a:ext cx="1415196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1600" i="1" dirty="0" smtClean="0">
                  <a:solidFill>
                    <a:srgbClr val="C00000"/>
                  </a:solidFill>
                </a:rPr>
                <a:t>capturing path</a:t>
              </a:r>
              <a:endParaRPr lang="en-US" sz="1600" i="1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0274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Variability: PLL vs. Reactive </a:t>
            </a:r>
            <a:r>
              <a:rPr lang="en-US" dirty="0"/>
              <a:t>C</a:t>
            </a:r>
            <a:r>
              <a:rPr lang="en-US" dirty="0" smtClean="0"/>
              <a:t>lock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DATE 2016</a:t>
            </a: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Adaptive Clocking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8DBB7-7A62-4124-B426-8AEACD37B99E}" type="slidenum">
              <a:rPr lang="es-ES" smtClean="0"/>
              <a:t>42</a:t>
            </a:fld>
            <a:endParaRPr lang="es-ES"/>
          </a:p>
        </p:txBody>
      </p:sp>
      <p:grpSp>
        <p:nvGrpSpPr>
          <p:cNvPr id="122" name="Group 121"/>
          <p:cNvGrpSpPr/>
          <p:nvPr/>
        </p:nvGrpSpPr>
        <p:grpSpPr>
          <a:xfrm>
            <a:off x="4940173" y="3898776"/>
            <a:ext cx="1891550" cy="216024"/>
            <a:chOff x="5162550" y="2146176"/>
            <a:chExt cx="1891550" cy="216024"/>
          </a:xfrm>
        </p:grpSpPr>
        <p:cxnSp>
          <p:nvCxnSpPr>
            <p:cNvPr id="132" name="Straight Connector 131"/>
            <p:cNvCxnSpPr>
              <a:stCxn id="154" idx="0"/>
            </p:cNvCxnSpPr>
            <p:nvPr/>
          </p:nvCxnSpPr>
          <p:spPr>
            <a:xfrm>
              <a:off x="5555689" y="2254188"/>
              <a:ext cx="1498411" cy="3027"/>
            </a:xfrm>
            <a:prstGeom prst="line">
              <a:avLst/>
            </a:prstGeom>
            <a:ln w="28575" cap="sq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>
              <a:stCxn id="154" idx="3"/>
            </p:cNvCxnSpPr>
            <p:nvPr/>
          </p:nvCxnSpPr>
          <p:spPr>
            <a:xfrm flipH="1">
              <a:off x="5162550" y="2254188"/>
              <a:ext cx="177115" cy="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Isosceles Triangle 139"/>
            <p:cNvSpPr/>
            <p:nvPr/>
          </p:nvSpPr>
          <p:spPr>
            <a:xfrm rot="5400000">
              <a:off x="6000313" y="2146176"/>
              <a:ext cx="216024" cy="216024"/>
            </a:xfrm>
            <a:prstGeom prst="triangle">
              <a:avLst/>
            </a:prstGeom>
            <a:solidFill>
              <a:srgbClr val="0000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Isosceles Triangle 142"/>
            <p:cNvSpPr/>
            <p:nvPr/>
          </p:nvSpPr>
          <p:spPr>
            <a:xfrm rot="5400000">
              <a:off x="5669989" y="2146176"/>
              <a:ext cx="216024" cy="216024"/>
            </a:xfrm>
            <a:prstGeom prst="triangle">
              <a:avLst/>
            </a:prstGeom>
            <a:solidFill>
              <a:srgbClr val="0000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Isosceles Triangle 153"/>
            <p:cNvSpPr/>
            <p:nvPr/>
          </p:nvSpPr>
          <p:spPr>
            <a:xfrm rot="5400000">
              <a:off x="5339665" y="2146176"/>
              <a:ext cx="216024" cy="216024"/>
            </a:xfrm>
            <a:prstGeom prst="triangle">
              <a:avLst/>
            </a:prstGeom>
            <a:solidFill>
              <a:srgbClr val="0000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Isosceles Triangle 167"/>
            <p:cNvSpPr/>
            <p:nvPr/>
          </p:nvSpPr>
          <p:spPr>
            <a:xfrm rot="5400000">
              <a:off x="6330637" y="2146176"/>
              <a:ext cx="216024" cy="216024"/>
            </a:xfrm>
            <a:prstGeom prst="triangle">
              <a:avLst/>
            </a:prstGeom>
            <a:solidFill>
              <a:srgbClr val="0000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Isosceles Triangle 168"/>
            <p:cNvSpPr/>
            <p:nvPr/>
          </p:nvSpPr>
          <p:spPr>
            <a:xfrm rot="5400000">
              <a:off x="6660961" y="2146176"/>
              <a:ext cx="216024" cy="216024"/>
            </a:xfrm>
            <a:prstGeom prst="triangle">
              <a:avLst/>
            </a:prstGeom>
            <a:solidFill>
              <a:srgbClr val="0000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75" name="Elbow Connector 174"/>
          <p:cNvCxnSpPr>
            <a:endCxn id="197" idx="1"/>
          </p:cNvCxnSpPr>
          <p:nvPr/>
        </p:nvCxnSpPr>
        <p:spPr>
          <a:xfrm rot="16200000" flipH="1">
            <a:off x="434125" y="3560086"/>
            <a:ext cx="700504" cy="197154"/>
          </a:xfrm>
          <a:prstGeom prst="bentConnector2">
            <a:avLst/>
          </a:prstGeom>
          <a:ln w="28575" cap="rnd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6" name="Group 175"/>
          <p:cNvGrpSpPr/>
          <p:nvPr/>
        </p:nvGrpSpPr>
        <p:grpSpPr>
          <a:xfrm>
            <a:off x="685800" y="2590800"/>
            <a:ext cx="6616151" cy="1415988"/>
            <a:chOff x="908177" y="838200"/>
            <a:chExt cx="6616151" cy="1415988"/>
          </a:xfrm>
        </p:grpSpPr>
        <p:cxnSp>
          <p:nvCxnSpPr>
            <p:cNvPr id="177" name="Straight Connector 176"/>
            <p:cNvCxnSpPr>
              <a:stCxn id="182" idx="0"/>
              <a:endCxn id="185" idx="1"/>
            </p:cNvCxnSpPr>
            <p:nvPr/>
          </p:nvCxnSpPr>
          <p:spPr>
            <a:xfrm>
              <a:off x="1301316" y="1555812"/>
              <a:ext cx="1498411" cy="3027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>
              <a:stCxn id="182" idx="3"/>
            </p:cNvCxnSpPr>
            <p:nvPr/>
          </p:nvCxnSpPr>
          <p:spPr>
            <a:xfrm flipH="1">
              <a:off x="908177" y="1555812"/>
              <a:ext cx="177115" cy="0"/>
            </a:xfrm>
            <a:prstGeom prst="line">
              <a:avLst/>
            </a:prstGeom>
            <a:ln w="28575" cap="rnd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/>
            <p:cNvCxnSpPr>
              <a:stCxn id="186" idx="1"/>
              <a:endCxn id="185" idx="3"/>
            </p:cNvCxnSpPr>
            <p:nvPr/>
          </p:nvCxnSpPr>
          <p:spPr>
            <a:xfrm flipH="1" flipV="1">
              <a:off x="3095836" y="1558839"/>
              <a:ext cx="3808347" cy="7636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0" name="Isosceles Triangle 179"/>
            <p:cNvSpPr/>
            <p:nvPr/>
          </p:nvSpPr>
          <p:spPr>
            <a:xfrm rot="5400000">
              <a:off x="1745940" y="1447800"/>
              <a:ext cx="216024" cy="216024"/>
            </a:xfrm>
            <a:prstGeom prst="triangle">
              <a:avLst/>
            </a:prstGeom>
            <a:solidFill>
              <a:srgbClr val="0000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Isosceles Triangle 180"/>
            <p:cNvSpPr/>
            <p:nvPr/>
          </p:nvSpPr>
          <p:spPr>
            <a:xfrm rot="5400000">
              <a:off x="1415616" y="1447800"/>
              <a:ext cx="216024" cy="216024"/>
            </a:xfrm>
            <a:prstGeom prst="triangle">
              <a:avLst/>
            </a:prstGeom>
            <a:solidFill>
              <a:srgbClr val="0000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Isosceles Triangle 181"/>
            <p:cNvSpPr/>
            <p:nvPr/>
          </p:nvSpPr>
          <p:spPr>
            <a:xfrm rot="5400000">
              <a:off x="1085292" y="1447800"/>
              <a:ext cx="216024" cy="216024"/>
            </a:xfrm>
            <a:prstGeom prst="triangle">
              <a:avLst/>
            </a:prstGeom>
            <a:solidFill>
              <a:srgbClr val="0000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Isosceles Triangle 182"/>
            <p:cNvSpPr/>
            <p:nvPr/>
          </p:nvSpPr>
          <p:spPr>
            <a:xfrm rot="5400000">
              <a:off x="2076264" y="1447800"/>
              <a:ext cx="216024" cy="216024"/>
            </a:xfrm>
            <a:prstGeom prst="triangle">
              <a:avLst/>
            </a:prstGeom>
            <a:solidFill>
              <a:srgbClr val="0000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Isosceles Triangle 183"/>
            <p:cNvSpPr/>
            <p:nvPr/>
          </p:nvSpPr>
          <p:spPr>
            <a:xfrm rot="5400000">
              <a:off x="2406588" y="1447800"/>
              <a:ext cx="216024" cy="216024"/>
            </a:xfrm>
            <a:prstGeom prst="triangle">
              <a:avLst/>
            </a:prstGeom>
            <a:solidFill>
              <a:srgbClr val="0000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2799727" y="1410784"/>
              <a:ext cx="296109" cy="29610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Rectangle 185"/>
            <p:cNvSpPr/>
            <p:nvPr/>
          </p:nvSpPr>
          <p:spPr>
            <a:xfrm>
              <a:off x="6904183" y="1418420"/>
              <a:ext cx="296109" cy="29610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Rounded Rectangle 186"/>
            <p:cNvSpPr/>
            <p:nvPr/>
          </p:nvSpPr>
          <p:spPr>
            <a:xfrm>
              <a:off x="3429000" y="1455543"/>
              <a:ext cx="3178726" cy="216024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8" name="Straight Connector 187"/>
            <p:cNvCxnSpPr>
              <a:stCxn id="186" idx="2"/>
            </p:cNvCxnSpPr>
            <p:nvPr/>
          </p:nvCxnSpPr>
          <p:spPr>
            <a:xfrm flipH="1">
              <a:off x="7050479" y="1714529"/>
              <a:ext cx="1759" cy="539659"/>
            </a:xfrm>
            <a:prstGeom prst="line">
              <a:avLst/>
            </a:prstGeom>
            <a:ln w="28575" cap="sq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9" name="TextBox 188"/>
            <p:cNvSpPr txBox="1"/>
            <p:nvPr/>
          </p:nvSpPr>
          <p:spPr>
            <a:xfrm>
              <a:off x="3078713" y="1238015"/>
              <a:ext cx="3401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Q</a:t>
              </a:r>
              <a:endParaRPr lang="en-US" dirty="0"/>
            </a:p>
          </p:txBody>
        </p:sp>
        <p:cxnSp>
          <p:nvCxnSpPr>
            <p:cNvPr id="190" name="Straight Connector 189"/>
            <p:cNvCxnSpPr>
              <a:stCxn id="185" idx="0"/>
            </p:cNvCxnSpPr>
            <p:nvPr/>
          </p:nvCxnSpPr>
          <p:spPr>
            <a:xfrm flipH="1" flipV="1">
              <a:off x="2947781" y="1130003"/>
              <a:ext cx="1" cy="280781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1" name="TextBox 190"/>
            <p:cNvSpPr txBox="1"/>
            <p:nvPr/>
          </p:nvSpPr>
          <p:spPr>
            <a:xfrm>
              <a:off x="2784042" y="838200"/>
              <a:ext cx="327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  <p:sp>
          <p:nvSpPr>
            <p:cNvPr id="192" name="Freeform 191"/>
            <p:cNvSpPr/>
            <p:nvPr/>
          </p:nvSpPr>
          <p:spPr>
            <a:xfrm>
              <a:off x="2810011" y="1502735"/>
              <a:ext cx="71411" cy="108097"/>
            </a:xfrm>
            <a:custGeom>
              <a:avLst/>
              <a:gdLst>
                <a:gd name="connsiteX0" fmla="*/ 5316 w 69111"/>
                <a:gd name="connsiteY0" fmla="*/ 0 h 132906"/>
                <a:gd name="connsiteX1" fmla="*/ 69111 w 69111"/>
                <a:gd name="connsiteY1" fmla="*/ 63795 h 132906"/>
                <a:gd name="connsiteX2" fmla="*/ 0 w 69111"/>
                <a:gd name="connsiteY2" fmla="*/ 132906 h 132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9111" h="132906">
                  <a:moveTo>
                    <a:pt x="5316" y="0"/>
                  </a:moveTo>
                  <a:lnTo>
                    <a:pt x="69111" y="63795"/>
                  </a:lnTo>
                  <a:lnTo>
                    <a:pt x="0" y="132906"/>
                  </a:lnTo>
                </a:path>
              </a:pathLst>
            </a:cu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Freeform 192"/>
            <p:cNvSpPr/>
            <p:nvPr/>
          </p:nvSpPr>
          <p:spPr>
            <a:xfrm rot="16200000">
              <a:off x="7014774" y="1599785"/>
              <a:ext cx="71411" cy="108097"/>
            </a:xfrm>
            <a:custGeom>
              <a:avLst/>
              <a:gdLst>
                <a:gd name="connsiteX0" fmla="*/ 5316 w 69111"/>
                <a:gd name="connsiteY0" fmla="*/ 0 h 132906"/>
                <a:gd name="connsiteX1" fmla="*/ 69111 w 69111"/>
                <a:gd name="connsiteY1" fmla="*/ 63795 h 132906"/>
                <a:gd name="connsiteX2" fmla="*/ 0 w 69111"/>
                <a:gd name="connsiteY2" fmla="*/ 132906 h 132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9111" h="132906">
                  <a:moveTo>
                    <a:pt x="5316" y="0"/>
                  </a:moveTo>
                  <a:lnTo>
                    <a:pt x="69111" y="63795"/>
                  </a:lnTo>
                  <a:lnTo>
                    <a:pt x="0" y="132906"/>
                  </a:lnTo>
                </a:path>
              </a:pathLst>
            </a:cu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4" name="Straight Connector 193"/>
            <p:cNvCxnSpPr>
              <a:stCxn id="186" idx="3"/>
            </p:cNvCxnSpPr>
            <p:nvPr/>
          </p:nvCxnSpPr>
          <p:spPr>
            <a:xfrm>
              <a:off x="7200292" y="1566475"/>
              <a:ext cx="324036" cy="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5" name="TextBox 194"/>
            <p:cNvSpPr txBox="1"/>
            <p:nvPr/>
          </p:nvSpPr>
          <p:spPr>
            <a:xfrm>
              <a:off x="6597210" y="1266375"/>
              <a:ext cx="327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  <p:sp>
          <p:nvSpPr>
            <p:cNvPr id="196" name="TextBox 195"/>
            <p:cNvSpPr txBox="1"/>
            <p:nvPr/>
          </p:nvSpPr>
          <p:spPr>
            <a:xfrm>
              <a:off x="7169043" y="1258024"/>
              <a:ext cx="3401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Q</a:t>
              </a:r>
              <a:endParaRPr lang="en-US" dirty="0"/>
            </a:p>
          </p:txBody>
        </p:sp>
      </p:grpSp>
      <p:sp>
        <p:nvSpPr>
          <p:cNvPr id="197" name="Rectangle 196"/>
          <p:cNvSpPr/>
          <p:nvPr/>
        </p:nvSpPr>
        <p:spPr>
          <a:xfrm>
            <a:off x="882954" y="3888935"/>
            <a:ext cx="4042781" cy="239959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PLL period</a:t>
            </a:r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685800" y="4328852"/>
            <a:ext cx="6616151" cy="1680062"/>
            <a:chOff x="685800" y="4328852"/>
            <a:chExt cx="6616151" cy="1680062"/>
          </a:xfrm>
        </p:grpSpPr>
        <p:cxnSp>
          <p:nvCxnSpPr>
            <p:cNvPr id="12" name="Straight Connector 11"/>
            <p:cNvCxnSpPr>
              <a:stCxn id="118" idx="0"/>
              <a:endCxn id="110" idx="3"/>
            </p:cNvCxnSpPr>
            <p:nvPr/>
          </p:nvCxnSpPr>
          <p:spPr>
            <a:xfrm>
              <a:off x="1130424" y="5746812"/>
              <a:ext cx="3835045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Isosceles Triangle 107"/>
            <p:cNvSpPr/>
            <p:nvPr/>
          </p:nvSpPr>
          <p:spPr>
            <a:xfrm rot="5400000">
              <a:off x="5702027" y="5638800"/>
              <a:ext cx="216024" cy="216024"/>
            </a:xfrm>
            <a:prstGeom prst="triangle">
              <a:avLst/>
            </a:prstGeom>
            <a:solidFill>
              <a:srgbClr val="0000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Isosceles Triangle 108"/>
            <p:cNvSpPr/>
            <p:nvPr/>
          </p:nvSpPr>
          <p:spPr>
            <a:xfrm rot="5400000">
              <a:off x="5333748" y="5638800"/>
              <a:ext cx="216024" cy="216024"/>
            </a:xfrm>
            <a:prstGeom prst="triangle">
              <a:avLst/>
            </a:prstGeom>
            <a:solidFill>
              <a:srgbClr val="0000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Isosceles Triangle 109"/>
            <p:cNvSpPr/>
            <p:nvPr/>
          </p:nvSpPr>
          <p:spPr>
            <a:xfrm rot="5400000">
              <a:off x="4965469" y="5638800"/>
              <a:ext cx="216024" cy="216024"/>
            </a:xfrm>
            <a:prstGeom prst="triangle">
              <a:avLst/>
            </a:prstGeom>
            <a:solidFill>
              <a:srgbClr val="0000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Isosceles Triangle 110"/>
            <p:cNvSpPr/>
            <p:nvPr/>
          </p:nvSpPr>
          <p:spPr>
            <a:xfrm rot="5400000">
              <a:off x="6070306" y="5638800"/>
              <a:ext cx="216024" cy="216024"/>
            </a:xfrm>
            <a:prstGeom prst="triangle">
              <a:avLst/>
            </a:prstGeom>
            <a:solidFill>
              <a:srgbClr val="0000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Isosceles Triangle 111"/>
            <p:cNvSpPr/>
            <p:nvPr/>
          </p:nvSpPr>
          <p:spPr>
            <a:xfrm rot="5400000">
              <a:off x="6438584" y="5638800"/>
              <a:ext cx="216024" cy="216024"/>
            </a:xfrm>
            <a:prstGeom prst="triangle">
              <a:avLst/>
            </a:prstGeom>
            <a:solidFill>
              <a:srgbClr val="0000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2" name="Group 81"/>
            <p:cNvGrpSpPr/>
            <p:nvPr/>
          </p:nvGrpSpPr>
          <p:grpSpPr>
            <a:xfrm>
              <a:off x="685800" y="4328852"/>
              <a:ext cx="6616151" cy="1415988"/>
              <a:chOff x="908177" y="838200"/>
              <a:chExt cx="6616151" cy="1415988"/>
            </a:xfrm>
          </p:grpSpPr>
          <p:cxnSp>
            <p:nvCxnSpPr>
              <p:cNvPr id="84" name="Straight Connector 83"/>
              <p:cNvCxnSpPr>
                <a:stCxn id="89" idx="0"/>
                <a:endCxn id="93" idx="1"/>
              </p:cNvCxnSpPr>
              <p:nvPr/>
            </p:nvCxnSpPr>
            <p:spPr>
              <a:xfrm>
                <a:off x="1301316" y="1555812"/>
                <a:ext cx="1498411" cy="3027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>
                <a:stCxn id="89" idx="3"/>
              </p:cNvCxnSpPr>
              <p:nvPr/>
            </p:nvCxnSpPr>
            <p:spPr>
              <a:xfrm flipH="1">
                <a:off x="908177" y="1555812"/>
                <a:ext cx="177115" cy="0"/>
              </a:xfrm>
              <a:prstGeom prst="line">
                <a:avLst/>
              </a:prstGeom>
              <a:ln w="28575" cap="rnd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>
                <a:stCxn id="94" idx="1"/>
                <a:endCxn id="93" idx="3"/>
              </p:cNvCxnSpPr>
              <p:nvPr/>
            </p:nvCxnSpPr>
            <p:spPr>
              <a:xfrm flipH="1" flipV="1">
                <a:off x="3095836" y="1558839"/>
                <a:ext cx="3808347" cy="7636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7" name="Isosceles Triangle 86"/>
              <p:cNvSpPr/>
              <p:nvPr/>
            </p:nvSpPr>
            <p:spPr>
              <a:xfrm rot="5400000">
                <a:off x="1745940" y="1447800"/>
                <a:ext cx="216024" cy="216024"/>
              </a:xfrm>
              <a:prstGeom prst="triangle">
                <a:avLst/>
              </a:prstGeom>
              <a:solidFill>
                <a:srgbClr val="0000FF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Isosceles Triangle 87"/>
              <p:cNvSpPr/>
              <p:nvPr/>
            </p:nvSpPr>
            <p:spPr>
              <a:xfrm rot="5400000">
                <a:off x="1415616" y="1447800"/>
                <a:ext cx="216024" cy="216024"/>
              </a:xfrm>
              <a:prstGeom prst="triangle">
                <a:avLst/>
              </a:prstGeom>
              <a:solidFill>
                <a:srgbClr val="0000FF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Isosceles Triangle 88"/>
              <p:cNvSpPr/>
              <p:nvPr/>
            </p:nvSpPr>
            <p:spPr>
              <a:xfrm rot="5400000">
                <a:off x="1085292" y="1447800"/>
                <a:ext cx="216024" cy="216024"/>
              </a:xfrm>
              <a:prstGeom prst="triangle">
                <a:avLst/>
              </a:prstGeom>
              <a:solidFill>
                <a:srgbClr val="0000FF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Isosceles Triangle 90"/>
              <p:cNvSpPr/>
              <p:nvPr/>
            </p:nvSpPr>
            <p:spPr>
              <a:xfrm rot="5400000">
                <a:off x="2076264" y="1447800"/>
                <a:ext cx="216024" cy="216024"/>
              </a:xfrm>
              <a:prstGeom prst="triangle">
                <a:avLst/>
              </a:prstGeom>
              <a:solidFill>
                <a:srgbClr val="0000FF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Isosceles Triangle 91"/>
              <p:cNvSpPr/>
              <p:nvPr/>
            </p:nvSpPr>
            <p:spPr>
              <a:xfrm rot="5400000">
                <a:off x="2406588" y="1447800"/>
                <a:ext cx="216024" cy="216024"/>
              </a:xfrm>
              <a:prstGeom prst="triangle">
                <a:avLst/>
              </a:prstGeom>
              <a:solidFill>
                <a:srgbClr val="0000FF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2799727" y="1410784"/>
                <a:ext cx="296109" cy="29610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6904183" y="1418420"/>
                <a:ext cx="296109" cy="29610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ounded Rectangle 94"/>
              <p:cNvSpPr/>
              <p:nvPr/>
            </p:nvSpPr>
            <p:spPr>
              <a:xfrm>
                <a:off x="3429000" y="1455543"/>
                <a:ext cx="3178726" cy="216024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6" name="Straight Connector 95"/>
              <p:cNvCxnSpPr>
                <a:stCxn id="94" idx="2"/>
              </p:cNvCxnSpPr>
              <p:nvPr/>
            </p:nvCxnSpPr>
            <p:spPr>
              <a:xfrm flipH="1">
                <a:off x="7050479" y="1714529"/>
                <a:ext cx="1759" cy="539659"/>
              </a:xfrm>
              <a:prstGeom prst="line">
                <a:avLst/>
              </a:prstGeom>
              <a:ln w="28575" cap="sq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7" name="TextBox 96"/>
              <p:cNvSpPr txBox="1"/>
              <p:nvPr/>
            </p:nvSpPr>
            <p:spPr>
              <a:xfrm>
                <a:off x="3078713" y="1238015"/>
                <a:ext cx="3401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Q</a:t>
                </a:r>
                <a:endParaRPr lang="en-US" dirty="0"/>
              </a:p>
            </p:txBody>
          </p:sp>
          <p:cxnSp>
            <p:nvCxnSpPr>
              <p:cNvPr id="98" name="Straight Connector 97"/>
              <p:cNvCxnSpPr>
                <a:stCxn id="93" idx="0"/>
              </p:cNvCxnSpPr>
              <p:nvPr/>
            </p:nvCxnSpPr>
            <p:spPr>
              <a:xfrm flipH="1" flipV="1">
                <a:off x="2947781" y="1130003"/>
                <a:ext cx="1" cy="280781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9" name="TextBox 98"/>
              <p:cNvSpPr txBox="1"/>
              <p:nvPr/>
            </p:nvSpPr>
            <p:spPr>
              <a:xfrm>
                <a:off x="2784042" y="838200"/>
                <a:ext cx="3273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</a:t>
                </a:r>
              </a:p>
            </p:txBody>
          </p:sp>
          <p:sp>
            <p:nvSpPr>
              <p:cNvPr id="100" name="Freeform 99"/>
              <p:cNvSpPr/>
              <p:nvPr/>
            </p:nvSpPr>
            <p:spPr>
              <a:xfrm>
                <a:off x="2810011" y="1502735"/>
                <a:ext cx="71411" cy="108097"/>
              </a:xfrm>
              <a:custGeom>
                <a:avLst/>
                <a:gdLst>
                  <a:gd name="connsiteX0" fmla="*/ 5316 w 69111"/>
                  <a:gd name="connsiteY0" fmla="*/ 0 h 132906"/>
                  <a:gd name="connsiteX1" fmla="*/ 69111 w 69111"/>
                  <a:gd name="connsiteY1" fmla="*/ 63795 h 132906"/>
                  <a:gd name="connsiteX2" fmla="*/ 0 w 69111"/>
                  <a:gd name="connsiteY2" fmla="*/ 132906 h 13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9111" h="132906">
                    <a:moveTo>
                      <a:pt x="5316" y="0"/>
                    </a:moveTo>
                    <a:lnTo>
                      <a:pt x="69111" y="63795"/>
                    </a:lnTo>
                    <a:lnTo>
                      <a:pt x="0" y="132906"/>
                    </a:lnTo>
                  </a:path>
                </a:pathLst>
              </a:custGeom>
              <a:no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Freeform 101"/>
              <p:cNvSpPr/>
              <p:nvPr/>
            </p:nvSpPr>
            <p:spPr>
              <a:xfrm rot="16200000">
                <a:off x="7014774" y="1599785"/>
                <a:ext cx="71411" cy="108097"/>
              </a:xfrm>
              <a:custGeom>
                <a:avLst/>
                <a:gdLst>
                  <a:gd name="connsiteX0" fmla="*/ 5316 w 69111"/>
                  <a:gd name="connsiteY0" fmla="*/ 0 h 132906"/>
                  <a:gd name="connsiteX1" fmla="*/ 69111 w 69111"/>
                  <a:gd name="connsiteY1" fmla="*/ 63795 h 132906"/>
                  <a:gd name="connsiteX2" fmla="*/ 0 w 69111"/>
                  <a:gd name="connsiteY2" fmla="*/ 132906 h 13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9111" h="132906">
                    <a:moveTo>
                      <a:pt x="5316" y="0"/>
                    </a:moveTo>
                    <a:lnTo>
                      <a:pt x="69111" y="63795"/>
                    </a:lnTo>
                    <a:lnTo>
                      <a:pt x="0" y="132906"/>
                    </a:lnTo>
                  </a:path>
                </a:pathLst>
              </a:custGeom>
              <a:no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3" name="Straight Connector 102"/>
              <p:cNvCxnSpPr>
                <a:stCxn id="94" idx="3"/>
              </p:cNvCxnSpPr>
              <p:nvPr/>
            </p:nvCxnSpPr>
            <p:spPr>
              <a:xfrm>
                <a:off x="7200292" y="1566475"/>
                <a:ext cx="324036" cy="0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4" name="TextBox 103"/>
              <p:cNvSpPr txBox="1"/>
              <p:nvPr/>
            </p:nvSpPr>
            <p:spPr>
              <a:xfrm>
                <a:off x="6597210" y="1266375"/>
                <a:ext cx="3273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</a:t>
                </a:r>
              </a:p>
            </p:txBody>
          </p:sp>
          <p:sp>
            <p:nvSpPr>
              <p:cNvPr id="105" name="TextBox 104"/>
              <p:cNvSpPr txBox="1"/>
              <p:nvPr/>
            </p:nvSpPr>
            <p:spPr>
              <a:xfrm>
                <a:off x="7169043" y="1258024"/>
                <a:ext cx="3401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Q</a:t>
                </a:r>
                <a:endParaRPr lang="en-US" dirty="0"/>
              </a:p>
            </p:txBody>
          </p:sp>
        </p:grpSp>
        <p:sp>
          <p:nvSpPr>
            <p:cNvPr id="116" name="Isosceles Triangle 115"/>
            <p:cNvSpPr/>
            <p:nvPr/>
          </p:nvSpPr>
          <p:spPr>
            <a:xfrm rot="5400000">
              <a:off x="1650958" y="5638800"/>
              <a:ext cx="216024" cy="216024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Isosceles Triangle 116"/>
            <p:cNvSpPr/>
            <p:nvPr/>
          </p:nvSpPr>
          <p:spPr>
            <a:xfrm rot="5400000">
              <a:off x="1282679" y="5638800"/>
              <a:ext cx="216024" cy="216024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Isosceles Triangle 117"/>
            <p:cNvSpPr/>
            <p:nvPr/>
          </p:nvSpPr>
          <p:spPr>
            <a:xfrm rot="5400000">
              <a:off x="914400" y="5638800"/>
              <a:ext cx="216024" cy="216024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Isosceles Triangle 118"/>
            <p:cNvSpPr/>
            <p:nvPr/>
          </p:nvSpPr>
          <p:spPr>
            <a:xfrm rot="5400000">
              <a:off x="2019237" y="5638800"/>
              <a:ext cx="216024" cy="216024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Isosceles Triangle 119"/>
            <p:cNvSpPr/>
            <p:nvPr/>
          </p:nvSpPr>
          <p:spPr>
            <a:xfrm rot="5400000">
              <a:off x="2387516" y="5638800"/>
              <a:ext cx="216024" cy="216024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Isosceles Triangle 133"/>
            <p:cNvSpPr/>
            <p:nvPr/>
          </p:nvSpPr>
          <p:spPr>
            <a:xfrm rot="5400000">
              <a:off x="3492353" y="5638800"/>
              <a:ext cx="216024" cy="216024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Isosceles Triangle 134"/>
            <p:cNvSpPr/>
            <p:nvPr/>
          </p:nvSpPr>
          <p:spPr>
            <a:xfrm rot="5400000">
              <a:off x="3124074" y="5638800"/>
              <a:ext cx="216024" cy="216024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Isosceles Triangle 135"/>
            <p:cNvSpPr/>
            <p:nvPr/>
          </p:nvSpPr>
          <p:spPr>
            <a:xfrm rot="5400000">
              <a:off x="2755795" y="5638800"/>
              <a:ext cx="216024" cy="216024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Isosceles Triangle 136"/>
            <p:cNvSpPr/>
            <p:nvPr/>
          </p:nvSpPr>
          <p:spPr>
            <a:xfrm rot="5400000">
              <a:off x="3860632" y="5638800"/>
              <a:ext cx="216024" cy="216024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Isosceles Triangle 137"/>
            <p:cNvSpPr/>
            <p:nvPr/>
          </p:nvSpPr>
          <p:spPr>
            <a:xfrm rot="5400000">
              <a:off x="4228911" y="5638800"/>
              <a:ext cx="216024" cy="216024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Isosceles Triangle 140"/>
            <p:cNvSpPr/>
            <p:nvPr/>
          </p:nvSpPr>
          <p:spPr>
            <a:xfrm rot="5400000">
              <a:off x="4597190" y="5638800"/>
              <a:ext cx="216024" cy="216024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Elbow Connector 9"/>
            <p:cNvCxnSpPr>
              <a:endCxn id="118" idx="3"/>
            </p:cNvCxnSpPr>
            <p:nvPr/>
          </p:nvCxnSpPr>
          <p:spPr>
            <a:xfrm rot="16200000" flipH="1">
              <a:off x="449926" y="5282338"/>
              <a:ext cx="700348" cy="228600"/>
            </a:xfrm>
            <a:prstGeom prst="bentConnector2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Freeform 19"/>
            <p:cNvSpPr/>
            <p:nvPr/>
          </p:nvSpPr>
          <p:spPr>
            <a:xfrm>
              <a:off x="809897" y="5738949"/>
              <a:ext cx="4075612" cy="269965"/>
            </a:xfrm>
            <a:custGeom>
              <a:avLst/>
              <a:gdLst>
                <a:gd name="connsiteX0" fmla="*/ 4075612 w 4075612"/>
                <a:gd name="connsiteY0" fmla="*/ 8708 h 269965"/>
                <a:gd name="connsiteX1" fmla="*/ 4075612 w 4075612"/>
                <a:gd name="connsiteY1" fmla="*/ 269965 h 269965"/>
                <a:gd name="connsiteX2" fmla="*/ 0 w 4075612"/>
                <a:gd name="connsiteY2" fmla="*/ 269965 h 269965"/>
                <a:gd name="connsiteX3" fmla="*/ 0 w 4075612"/>
                <a:gd name="connsiteY3" fmla="*/ 0 h 269965"/>
                <a:gd name="connsiteX4" fmla="*/ 104503 w 4075612"/>
                <a:gd name="connsiteY4" fmla="*/ 0 h 269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75612" h="269965">
                  <a:moveTo>
                    <a:pt x="4075612" y="8708"/>
                  </a:moveTo>
                  <a:lnTo>
                    <a:pt x="4075612" y="269965"/>
                  </a:lnTo>
                  <a:lnTo>
                    <a:pt x="0" y="269965"/>
                  </a:lnTo>
                  <a:lnTo>
                    <a:pt x="0" y="0"/>
                  </a:lnTo>
                  <a:lnTo>
                    <a:pt x="104503" y="0"/>
                  </a:lnTo>
                </a:path>
              </a:pathLst>
            </a:custGeom>
            <a:noFill/>
            <a:ln>
              <a:solidFill>
                <a:srgbClr val="00B05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5181493" y="5738949"/>
              <a:ext cx="1646609" cy="7863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2533780" y="5313716"/>
            <a:ext cx="1529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  <a:r>
              <a:rPr lang="en-US" dirty="0" smtClean="0"/>
              <a:t>eactive </a:t>
            </a:r>
            <a:r>
              <a:rPr lang="en-US" dirty="0"/>
              <a:t>C</a:t>
            </a:r>
            <a:r>
              <a:rPr lang="en-US" dirty="0" smtClean="0"/>
              <a:t>lock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4979362" y="3533757"/>
            <a:ext cx="2530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lock-data compensation</a:t>
            </a:r>
            <a:endParaRPr lang="en-US" dirty="0"/>
          </a:p>
        </p:txBody>
      </p:sp>
      <p:grpSp>
        <p:nvGrpSpPr>
          <p:cNvPr id="114" name="Group 113"/>
          <p:cNvGrpSpPr/>
          <p:nvPr/>
        </p:nvGrpSpPr>
        <p:grpSpPr>
          <a:xfrm>
            <a:off x="862915" y="1507160"/>
            <a:ext cx="5839252" cy="338554"/>
            <a:chOff x="862915" y="1507160"/>
            <a:chExt cx="5839252" cy="338554"/>
          </a:xfrm>
        </p:grpSpPr>
        <p:cxnSp>
          <p:nvCxnSpPr>
            <p:cNvPr id="115" name="Straight Arrow Connector 114"/>
            <p:cNvCxnSpPr/>
            <p:nvPr/>
          </p:nvCxnSpPr>
          <p:spPr>
            <a:xfrm>
              <a:off x="862915" y="1676400"/>
              <a:ext cx="5839252" cy="37"/>
            </a:xfrm>
            <a:prstGeom prst="straightConnector1">
              <a:avLst/>
            </a:prstGeom>
            <a:ln w="38100">
              <a:solidFill>
                <a:srgbClr val="00FF00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TextBox 124"/>
            <p:cNvSpPr txBox="1"/>
            <p:nvPr/>
          </p:nvSpPr>
          <p:spPr>
            <a:xfrm>
              <a:off x="3095044" y="1507160"/>
              <a:ext cx="14302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1600" i="1" dirty="0">
                  <a:solidFill>
                    <a:srgbClr val="008000"/>
                  </a:solidFill>
                </a:rPr>
                <a:t>l</a:t>
              </a:r>
              <a:r>
                <a:rPr lang="en-GB" sz="1600" i="1" dirty="0" smtClean="0">
                  <a:solidFill>
                    <a:srgbClr val="008000"/>
                  </a:solidFill>
                </a:rPr>
                <a:t>aunching path</a:t>
              </a:r>
              <a:endParaRPr lang="en-US" sz="1600" i="1" dirty="0">
                <a:solidFill>
                  <a:srgbClr val="008000"/>
                </a:solidFill>
              </a:endParaRPr>
            </a:p>
          </p:txBody>
        </p:sp>
      </p:grpSp>
      <p:sp>
        <p:nvSpPr>
          <p:cNvPr id="145" name="Rectangle 144"/>
          <p:cNvSpPr/>
          <p:nvPr/>
        </p:nvSpPr>
        <p:spPr>
          <a:xfrm>
            <a:off x="4925735" y="3888480"/>
            <a:ext cx="1068225" cy="240868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margin</a:t>
            </a:r>
            <a:endParaRPr lang="en-US" dirty="0"/>
          </a:p>
        </p:txBody>
      </p:sp>
      <p:grpSp>
        <p:nvGrpSpPr>
          <p:cNvPr id="146" name="Group 145"/>
          <p:cNvGrpSpPr/>
          <p:nvPr/>
        </p:nvGrpSpPr>
        <p:grpSpPr>
          <a:xfrm>
            <a:off x="4953000" y="1638329"/>
            <a:ext cx="2029261" cy="975339"/>
            <a:chOff x="4953000" y="1638329"/>
            <a:chExt cx="2029261" cy="975339"/>
          </a:xfrm>
        </p:grpSpPr>
        <p:cxnSp>
          <p:nvCxnSpPr>
            <p:cNvPr id="147" name="Elbow Connector 146"/>
            <p:cNvCxnSpPr/>
            <p:nvPr/>
          </p:nvCxnSpPr>
          <p:spPr>
            <a:xfrm flipV="1">
              <a:off x="4953000" y="1638329"/>
              <a:ext cx="2029261" cy="800071"/>
            </a:xfrm>
            <a:prstGeom prst="bentConnector2">
              <a:avLst/>
            </a:prstGeom>
            <a:ln w="28575">
              <a:solidFill>
                <a:srgbClr val="FF0000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8" name="TextBox 147"/>
            <p:cNvSpPr txBox="1"/>
            <p:nvPr/>
          </p:nvSpPr>
          <p:spPr>
            <a:xfrm>
              <a:off x="5334000" y="2275114"/>
              <a:ext cx="1415196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1600" i="1" dirty="0" smtClean="0">
                  <a:solidFill>
                    <a:srgbClr val="C00000"/>
                  </a:solidFill>
                </a:rPr>
                <a:t>capturing path</a:t>
              </a:r>
              <a:endParaRPr lang="en-US" sz="1600" i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85800" y="685800"/>
            <a:ext cx="6616151" cy="1538548"/>
            <a:chOff x="685800" y="685800"/>
            <a:chExt cx="6616151" cy="1538548"/>
          </a:xfrm>
        </p:grpSpPr>
        <p:grpSp>
          <p:nvGrpSpPr>
            <p:cNvPr id="7" name="Group 6"/>
            <p:cNvGrpSpPr/>
            <p:nvPr/>
          </p:nvGrpSpPr>
          <p:grpSpPr>
            <a:xfrm>
              <a:off x="4940173" y="1993776"/>
              <a:ext cx="1891550" cy="216024"/>
              <a:chOff x="5162550" y="2146176"/>
              <a:chExt cx="1891550" cy="216024"/>
            </a:xfrm>
          </p:grpSpPr>
          <p:cxnSp>
            <p:nvCxnSpPr>
              <p:cNvPr id="155" name="Straight Connector 154"/>
              <p:cNvCxnSpPr>
                <a:stCxn id="162" idx="0"/>
              </p:cNvCxnSpPr>
              <p:nvPr/>
            </p:nvCxnSpPr>
            <p:spPr>
              <a:xfrm>
                <a:off x="5555689" y="2254188"/>
                <a:ext cx="1498411" cy="3027"/>
              </a:xfrm>
              <a:prstGeom prst="line">
                <a:avLst/>
              </a:prstGeom>
              <a:ln w="28575" cap="sq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/>
              <p:cNvCxnSpPr>
                <a:stCxn id="162" idx="3"/>
              </p:cNvCxnSpPr>
              <p:nvPr/>
            </p:nvCxnSpPr>
            <p:spPr>
              <a:xfrm flipH="1">
                <a:off x="5162550" y="2254188"/>
                <a:ext cx="177115" cy="0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8" name="Isosceles Triangle 157"/>
              <p:cNvSpPr/>
              <p:nvPr/>
            </p:nvSpPr>
            <p:spPr>
              <a:xfrm rot="5400000">
                <a:off x="6000313" y="2146176"/>
                <a:ext cx="216024" cy="216024"/>
              </a:xfrm>
              <a:prstGeom prst="triangle">
                <a:avLst/>
              </a:prstGeom>
              <a:solidFill>
                <a:srgbClr val="0000FF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Isosceles Triangle 158"/>
              <p:cNvSpPr/>
              <p:nvPr/>
            </p:nvSpPr>
            <p:spPr>
              <a:xfrm rot="5400000">
                <a:off x="5669989" y="2146176"/>
                <a:ext cx="216024" cy="216024"/>
              </a:xfrm>
              <a:prstGeom prst="triangle">
                <a:avLst/>
              </a:prstGeom>
              <a:solidFill>
                <a:srgbClr val="0000FF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Isosceles Triangle 161"/>
              <p:cNvSpPr/>
              <p:nvPr/>
            </p:nvSpPr>
            <p:spPr>
              <a:xfrm rot="5400000">
                <a:off x="5339665" y="2146176"/>
                <a:ext cx="216024" cy="216024"/>
              </a:xfrm>
              <a:prstGeom prst="triangle">
                <a:avLst/>
              </a:prstGeom>
              <a:solidFill>
                <a:srgbClr val="0000FF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Isosceles Triangle 162"/>
              <p:cNvSpPr/>
              <p:nvPr/>
            </p:nvSpPr>
            <p:spPr>
              <a:xfrm rot="5400000">
                <a:off x="6330637" y="2146176"/>
                <a:ext cx="216024" cy="216024"/>
              </a:xfrm>
              <a:prstGeom prst="triangle">
                <a:avLst/>
              </a:prstGeom>
              <a:solidFill>
                <a:srgbClr val="0000FF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Isosceles Triangle 163"/>
              <p:cNvSpPr/>
              <p:nvPr/>
            </p:nvSpPr>
            <p:spPr>
              <a:xfrm rot="5400000">
                <a:off x="6660961" y="2146176"/>
                <a:ext cx="216024" cy="216024"/>
              </a:xfrm>
              <a:prstGeom prst="triangle">
                <a:avLst/>
              </a:prstGeom>
              <a:solidFill>
                <a:srgbClr val="0000FF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58" name="Elbow Connector 57"/>
            <p:cNvCxnSpPr>
              <a:endCxn id="54" idx="1"/>
            </p:cNvCxnSpPr>
            <p:nvPr/>
          </p:nvCxnSpPr>
          <p:spPr>
            <a:xfrm rot="16200000" flipH="1">
              <a:off x="433899" y="1655313"/>
              <a:ext cx="700957" cy="197154"/>
            </a:xfrm>
            <a:prstGeom prst="bentConnector2">
              <a:avLst/>
            </a:prstGeom>
            <a:ln w="28575" cap="rnd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 2"/>
            <p:cNvGrpSpPr/>
            <p:nvPr/>
          </p:nvGrpSpPr>
          <p:grpSpPr>
            <a:xfrm>
              <a:off x="685800" y="685800"/>
              <a:ext cx="6616151" cy="1415988"/>
              <a:chOff x="908177" y="838200"/>
              <a:chExt cx="6616151" cy="1415988"/>
            </a:xfrm>
          </p:grpSpPr>
          <p:cxnSp>
            <p:nvCxnSpPr>
              <p:cNvPr id="123" name="Straight Connector 122"/>
              <p:cNvCxnSpPr>
                <a:stCxn id="128" idx="0"/>
                <a:endCxn id="30" idx="1"/>
              </p:cNvCxnSpPr>
              <p:nvPr/>
            </p:nvCxnSpPr>
            <p:spPr>
              <a:xfrm>
                <a:off x="1301316" y="1555812"/>
                <a:ext cx="1498411" cy="3027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>
                <a:stCxn id="128" idx="3"/>
              </p:cNvCxnSpPr>
              <p:nvPr/>
            </p:nvCxnSpPr>
            <p:spPr>
              <a:xfrm flipH="1">
                <a:off x="908177" y="1555812"/>
                <a:ext cx="177115" cy="0"/>
              </a:xfrm>
              <a:prstGeom prst="line">
                <a:avLst/>
              </a:prstGeom>
              <a:ln w="28575" cap="rnd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/>
              <p:cNvCxnSpPr>
                <a:stCxn id="142" idx="1"/>
                <a:endCxn id="30" idx="3"/>
              </p:cNvCxnSpPr>
              <p:nvPr/>
            </p:nvCxnSpPr>
            <p:spPr>
              <a:xfrm flipH="1" flipV="1">
                <a:off x="3095836" y="1558839"/>
                <a:ext cx="3808347" cy="7636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4" name="Isosceles Triangle 123"/>
              <p:cNvSpPr/>
              <p:nvPr/>
            </p:nvSpPr>
            <p:spPr>
              <a:xfrm rot="5400000">
                <a:off x="1745940" y="1447800"/>
                <a:ext cx="216024" cy="216024"/>
              </a:xfrm>
              <a:prstGeom prst="triangle">
                <a:avLst/>
              </a:prstGeom>
              <a:solidFill>
                <a:srgbClr val="0000FF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Isosceles Triangle 125"/>
              <p:cNvSpPr/>
              <p:nvPr/>
            </p:nvSpPr>
            <p:spPr>
              <a:xfrm rot="5400000">
                <a:off x="1415616" y="1447800"/>
                <a:ext cx="216024" cy="216024"/>
              </a:xfrm>
              <a:prstGeom prst="triangle">
                <a:avLst/>
              </a:prstGeom>
              <a:solidFill>
                <a:srgbClr val="0000FF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Isosceles Triangle 127"/>
              <p:cNvSpPr/>
              <p:nvPr/>
            </p:nvSpPr>
            <p:spPr>
              <a:xfrm rot="5400000">
                <a:off x="1085292" y="1447800"/>
                <a:ext cx="216024" cy="216024"/>
              </a:xfrm>
              <a:prstGeom prst="triangle">
                <a:avLst/>
              </a:prstGeom>
              <a:solidFill>
                <a:srgbClr val="0000FF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Isosceles Triangle 128"/>
              <p:cNvSpPr/>
              <p:nvPr/>
            </p:nvSpPr>
            <p:spPr>
              <a:xfrm rot="5400000">
                <a:off x="2076264" y="1447800"/>
                <a:ext cx="216024" cy="216024"/>
              </a:xfrm>
              <a:prstGeom prst="triangle">
                <a:avLst/>
              </a:prstGeom>
              <a:solidFill>
                <a:srgbClr val="0000FF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Isosceles Triangle 129"/>
              <p:cNvSpPr/>
              <p:nvPr/>
            </p:nvSpPr>
            <p:spPr>
              <a:xfrm rot="5400000">
                <a:off x="2406588" y="1447800"/>
                <a:ext cx="216024" cy="216024"/>
              </a:xfrm>
              <a:prstGeom prst="triangle">
                <a:avLst/>
              </a:prstGeom>
              <a:solidFill>
                <a:srgbClr val="0000FF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2799727" y="1410784"/>
                <a:ext cx="296109" cy="29610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6904183" y="1418420"/>
                <a:ext cx="296109" cy="29610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3" name="Straight Connector 52"/>
              <p:cNvCxnSpPr>
                <a:stCxn id="142" idx="2"/>
              </p:cNvCxnSpPr>
              <p:nvPr/>
            </p:nvCxnSpPr>
            <p:spPr>
              <a:xfrm flipH="1">
                <a:off x="7050479" y="1714529"/>
                <a:ext cx="1759" cy="539659"/>
              </a:xfrm>
              <a:prstGeom prst="line">
                <a:avLst/>
              </a:prstGeom>
              <a:ln w="28575" cap="sq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TextBox 59"/>
              <p:cNvSpPr txBox="1"/>
              <p:nvPr/>
            </p:nvSpPr>
            <p:spPr>
              <a:xfrm>
                <a:off x="3078713" y="1238015"/>
                <a:ext cx="3401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Q</a:t>
                </a:r>
                <a:endParaRPr lang="en-US" dirty="0"/>
              </a:p>
            </p:txBody>
          </p:sp>
          <p:cxnSp>
            <p:nvCxnSpPr>
              <p:cNvPr id="90" name="Straight Connector 89"/>
              <p:cNvCxnSpPr>
                <a:stCxn id="30" idx="0"/>
              </p:cNvCxnSpPr>
              <p:nvPr/>
            </p:nvCxnSpPr>
            <p:spPr>
              <a:xfrm flipH="1" flipV="1">
                <a:off x="2947781" y="1130003"/>
                <a:ext cx="1" cy="280781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5" name="TextBox 164"/>
              <p:cNvSpPr txBox="1"/>
              <p:nvPr/>
            </p:nvSpPr>
            <p:spPr>
              <a:xfrm>
                <a:off x="2784042" y="838200"/>
                <a:ext cx="3273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</a:t>
                </a:r>
              </a:p>
            </p:txBody>
          </p:sp>
          <p:sp>
            <p:nvSpPr>
              <p:cNvPr id="101" name="Freeform 100"/>
              <p:cNvSpPr/>
              <p:nvPr/>
            </p:nvSpPr>
            <p:spPr>
              <a:xfrm>
                <a:off x="2810011" y="1502735"/>
                <a:ext cx="71411" cy="108097"/>
              </a:xfrm>
              <a:custGeom>
                <a:avLst/>
                <a:gdLst>
                  <a:gd name="connsiteX0" fmla="*/ 5316 w 69111"/>
                  <a:gd name="connsiteY0" fmla="*/ 0 h 132906"/>
                  <a:gd name="connsiteX1" fmla="*/ 69111 w 69111"/>
                  <a:gd name="connsiteY1" fmla="*/ 63795 h 132906"/>
                  <a:gd name="connsiteX2" fmla="*/ 0 w 69111"/>
                  <a:gd name="connsiteY2" fmla="*/ 132906 h 13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9111" h="132906">
                    <a:moveTo>
                      <a:pt x="5316" y="0"/>
                    </a:moveTo>
                    <a:lnTo>
                      <a:pt x="69111" y="63795"/>
                    </a:lnTo>
                    <a:lnTo>
                      <a:pt x="0" y="132906"/>
                    </a:lnTo>
                  </a:path>
                </a:pathLst>
              </a:custGeom>
              <a:no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Freeform 165"/>
              <p:cNvSpPr/>
              <p:nvPr/>
            </p:nvSpPr>
            <p:spPr>
              <a:xfrm rot="16200000">
                <a:off x="7014774" y="1599785"/>
                <a:ext cx="71411" cy="108097"/>
              </a:xfrm>
              <a:custGeom>
                <a:avLst/>
                <a:gdLst>
                  <a:gd name="connsiteX0" fmla="*/ 5316 w 69111"/>
                  <a:gd name="connsiteY0" fmla="*/ 0 h 132906"/>
                  <a:gd name="connsiteX1" fmla="*/ 69111 w 69111"/>
                  <a:gd name="connsiteY1" fmla="*/ 63795 h 132906"/>
                  <a:gd name="connsiteX2" fmla="*/ 0 w 69111"/>
                  <a:gd name="connsiteY2" fmla="*/ 132906 h 13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9111" h="132906">
                    <a:moveTo>
                      <a:pt x="5316" y="0"/>
                    </a:moveTo>
                    <a:lnTo>
                      <a:pt x="69111" y="63795"/>
                    </a:lnTo>
                    <a:lnTo>
                      <a:pt x="0" y="132906"/>
                    </a:lnTo>
                  </a:path>
                </a:pathLst>
              </a:custGeom>
              <a:no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1" name="Straight Connector 120"/>
              <p:cNvCxnSpPr>
                <a:stCxn id="142" idx="3"/>
              </p:cNvCxnSpPr>
              <p:nvPr/>
            </p:nvCxnSpPr>
            <p:spPr>
              <a:xfrm>
                <a:off x="7200292" y="1566475"/>
                <a:ext cx="324036" cy="0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0" name="TextBox 169"/>
              <p:cNvSpPr txBox="1"/>
              <p:nvPr/>
            </p:nvSpPr>
            <p:spPr>
              <a:xfrm>
                <a:off x="6597210" y="1266375"/>
                <a:ext cx="3273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</a:t>
                </a:r>
              </a:p>
            </p:txBody>
          </p:sp>
          <p:sp>
            <p:nvSpPr>
              <p:cNvPr id="174" name="TextBox 173"/>
              <p:cNvSpPr txBox="1"/>
              <p:nvPr/>
            </p:nvSpPr>
            <p:spPr>
              <a:xfrm>
                <a:off x="7169043" y="1258024"/>
                <a:ext cx="3401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Q</a:t>
                </a:r>
                <a:endParaRPr lang="en-US" dirty="0"/>
              </a:p>
            </p:txBody>
          </p:sp>
          <p:sp>
            <p:nvSpPr>
              <p:cNvPr id="43" name="Rounded Rectangle 42"/>
              <p:cNvSpPr/>
              <p:nvPr/>
            </p:nvSpPr>
            <p:spPr>
              <a:xfrm>
                <a:off x="3429000" y="1455543"/>
                <a:ext cx="3178726" cy="216024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4" name="Rectangle 53"/>
            <p:cNvSpPr/>
            <p:nvPr/>
          </p:nvSpPr>
          <p:spPr>
            <a:xfrm>
              <a:off x="882954" y="1984389"/>
              <a:ext cx="4042781" cy="23995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PLL period</a:t>
              </a:r>
              <a:endParaRPr lang="en-US" dirty="0"/>
            </a:p>
          </p:txBody>
        </p:sp>
      </p:grpSp>
      <p:cxnSp>
        <p:nvCxnSpPr>
          <p:cNvPr id="127" name="Straight Arrow Connector 126"/>
          <p:cNvCxnSpPr/>
          <p:nvPr/>
        </p:nvCxnSpPr>
        <p:spPr>
          <a:xfrm>
            <a:off x="3886200" y="977603"/>
            <a:ext cx="167640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TextBox 132"/>
          <p:cNvSpPr txBox="1"/>
          <p:nvPr/>
        </p:nvSpPr>
        <p:spPr>
          <a:xfrm>
            <a:off x="4417264" y="773399"/>
            <a:ext cx="61427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i="1" dirty="0" smtClean="0"/>
              <a:t>time</a:t>
            </a:r>
            <a:endParaRPr lang="en-US" i="1" dirty="0"/>
          </a:p>
        </p:txBody>
      </p:sp>
      <p:grpSp>
        <p:nvGrpSpPr>
          <p:cNvPr id="144" name="Group 143"/>
          <p:cNvGrpSpPr/>
          <p:nvPr/>
        </p:nvGrpSpPr>
        <p:grpSpPr>
          <a:xfrm>
            <a:off x="328613" y="2557463"/>
            <a:ext cx="2173558" cy="508607"/>
            <a:chOff x="328613" y="2557463"/>
            <a:chExt cx="2173558" cy="508607"/>
          </a:xfrm>
        </p:grpSpPr>
        <p:sp>
          <p:nvSpPr>
            <p:cNvPr id="149" name="Freeform 148"/>
            <p:cNvSpPr/>
            <p:nvPr/>
          </p:nvSpPr>
          <p:spPr>
            <a:xfrm>
              <a:off x="328613" y="2557463"/>
              <a:ext cx="1757362" cy="508607"/>
            </a:xfrm>
            <a:custGeom>
              <a:avLst/>
              <a:gdLst>
                <a:gd name="connsiteX0" fmla="*/ 0 w 1757362"/>
                <a:gd name="connsiteY0" fmla="*/ 0 h 508607"/>
                <a:gd name="connsiteX1" fmla="*/ 428625 w 1757362"/>
                <a:gd name="connsiteY1" fmla="*/ 85725 h 508607"/>
                <a:gd name="connsiteX2" fmla="*/ 857250 w 1757362"/>
                <a:gd name="connsiteY2" fmla="*/ 471487 h 508607"/>
                <a:gd name="connsiteX3" fmla="*/ 1757362 w 1757362"/>
                <a:gd name="connsiteY3" fmla="*/ 471487 h 508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7362" h="508607">
                  <a:moveTo>
                    <a:pt x="0" y="0"/>
                  </a:moveTo>
                  <a:cubicBezTo>
                    <a:pt x="142875" y="3572"/>
                    <a:pt x="285750" y="7144"/>
                    <a:pt x="428625" y="85725"/>
                  </a:cubicBezTo>
                  <a:cubicBezTo>
                    <a:pt x="571500" y="164306"/>
                    <a:pt x="635794" y="407193"/>
                    <a:pt x="857250" y="471487"/>
                  </a:cubicBezTo>
                  <a:cubicBezTo>
                    <a:pt x="1078706" y="535781"/>
                    <a:pt x="1418034" y="503634"/>
                    <a:pt x="1757362" y="471487"/>
                  </a:cubicBezTo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997144" y="2595694"/>
              <a:ext cx="15050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C00000"/>
                  </a:solidFill>
                </a:rPr>
                <a:t>Voltage droop</a:t>
              </a:r>
              <a:endParaRPr lang="en-US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2874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76"/>
                                        </p:tgtEl>
                                      </p:cBhvr>
                                      <p:by x="125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48148E-6 L 0.09132 0.00139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66" y="69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22"/>
                                        </p:tgtEl>
                                      </p:cBhvr>
                                      <p:by x="13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7.40741E-7 L 0.0243 -0.0007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5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3 -0.0007 L 0.13264 -0.00023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23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25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7037E-6 L 0.08958 0.00162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79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14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914400" y="1501914"/>
            <a:ext cx="12057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 smtClean="0"/>
              <a:t>Reactive</a:t>
            </a:r>
            <a:br>
              <a:rPr lang="en-GB" sz="2000" b="1" dirty="0" smtClean="0"/>
            </a:br>
            <a:r>
              <a:rPr lang="en-GB" sz="2000" b="1" dirty="0" err="1" smtClean="0"/>
              <a:t>Clk</a:t>
            </a:r>
            <a:r>
              <a:rPr lang="en-GB" sz="2000" b="1" dirty="0"/>
              <a:t> </a:t>
            </a:r>
            <a:r>
              <a:rPr lang="en-GB" sz="2000" b="1" dirty="0" smtClean="0"/>
              <a:t>(1.2V)</a:t>
            </a:r>
            <a:endParaRPr lang="en-US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838200" y="5134113"/>
            <a:ext cx="1335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 smtClean="0"/>
              <a:t>Reactive</a:t>
            </a:r>
            <a:br>
              <a:rPr lang="en-GB" sz="2000" b="1" dirty="0" smtClean="0"/>
            </a:br>
            <a:r>
              <a:rPr lang="en-GB" sz="2000" b="1" dirty="0" err="1" smtClean="0"/>
              <a:t>Clk</a:t>
            </a:r>
            <a:r>
              <a:rPr lang="en-GB" sz="2000" b="1" dirty="0"/>
              <a:t> </a:t>
            </a:r>
            <a:r>
              <a:rPr lang="en-GB" sz="2000" b="1" dirty="0" smtClean="0"/>
              <a:t>(0.85V)</a:t>
            </a:r>
            <a:endParaRPr lang="en-US" sz="20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PLL vs. </a:t>
            </a:r>
            <a:r>
              <a:rPr lang="en-GB" smtClean="0"/>
              <a:t>Reactive Clock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2"/>
          <a:stretch/>
        </p:blipFill>
        <p:spPr>
          <a:xfrm>
            <a:off x="2133600" y="838200"/>
            <a:ext cx="5630981" cy="54102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DATE 2016</a:t>
            </a: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Adaptive Clocking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8DBB7-7A62-4124-B426-8AEACD37B99E}" type="slidenum">
              <a:rPr lang="es-ES" smtClean="0"/>
              <a:pPr/>
              <a:t>43</a:t>
            </a:fld>
            <a:endParaRPr lang="es-ES"/>
          </a:p>
        </p:txBody>
      </p:sp>
      <p:sp>
        <p:nvSpPr>
          <p:cNvPr id="8" name="Rectangle 7"/>
          <p:cNvSpPr/>
          <p:nvPr/>
        </p:nvSpPr>
        <p:spPr>
          <a:xfrm>
            <a:off x="0" y="4759340"/>
            <a:ext cx="9144000" cy="1746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5029200" y="3276600"/>
            <a:ext cx="542136" cy="381000"/>
            <a:chOff x="5029200" y="3276600"/>
            <a:chExt cx="542136" cy="381000"/>
          </a:xfrm>
        </p:grpSpPr>
        <p:cxnSp>
          <p:nvCxnSpPr>
            <p:cNvPr id="10" name="Straight Arrow Connector 9"/>
            <p:cNvCxnSpPr/>
            <p:nvPr/>
          </p:nvCxnSpPr>
          <p:spPr>
            <a:xfrm>
              <a:off x="5486400" y="3276600"/>
              <a:ext cx="0" cy="381000"/>
            </a:xfrm>
            <a:prstGeom prst="straightConnector1">
              <a:avLst/>
            </a:prstGeom>
            <a:ln w="28575">
              <a:solidFill>
                <a:srgbClr val="0000FF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5029200" y="3297823"/>
              <a:ext cx="54213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b="1" dirty="0" smtClean="0">
                  <a:solidFill>
                    <a:srgbClr val="0000FF"/>
                  </a:solidFill>
                </a:rPr>
                <a:t>30%</a:t>
              </a:r>
              <a:endParaRPr lang="en-US" sz="1600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231533" y="3429000"/>
            <a:ext cx="8258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 smtClean="0"/>
              <a:t>PLL</a:t>
            </a:r>
            <a:br>
              <a:rPr lang="en-GB" sz="2000" b="1" dirty="0" smtClean="0"/>
            </a:br>
            <a:r>
              <a:rPr lang="en-GB" sz="2000" b="1" dirty="0" smtClean="0"/>
              <a:t>(1.2V)</a:t>
            </a:r>
            <a:endParaRPr lang="en-US" sz="2000" b="1" dirty="0"/>
          </a:p>
        </p:txBody>
      </p:sp>
      <p:grpSp>
        <p:nvGrpSpPr>
          <p:cNvPr id="17" name="Group 16"/>
          <p:cNvGrpSpPr/>
          <p:nvPr/>
        </p:nvGrpSpPr>
        <p:grpSpPr>
          <a:xfrm>
            <a:off x="255627" y="5192973"/>
            <a:ext cx="7482153" cy="750627"/>
            <a:chOff x="255627" y="5192973"/>
            <a:chExt cx="7482153" cy="750627"/>
          </a:xfrm>
        </p:grpSpPr>
        <p:sp>
          <p:nvSpPr>
            <p:cNvPr id="15" name="Freeform 14"/>
            <p:cNvSpPr/>
            <p:nvPr/>
          </p:nvSpPr>
          <p:spPr>
            <a:xfrm>
              <a:off x="2279176" y="5192973"/>
              <a:ext cx="5359021" cy="750627"/>
            </a:xfrm>
            <a:custGeom>
              <a:avLst/>
              <a:gdLst>
                <a:gd name="connsiteX0" fmla="*/ 0 w 5359021"/>
                <a:gd name="connsiteY0" fmla="*/ 373039 h 750627"/>
                <a:gd name="connsiteX1" fmla="*/ 127379 w 5359021"/>
                <a:gd name="connsiteY1" fmla="*/ 227463 h 750627"/>
                <a:gd name="connsiteX2" fmla="*/ 277505 w 5359021"/>
                <a:gd name="connsiteY2" fmla="*/ 77338 h 750627"/>
                <a:gd name="connsiteX3" fmla="*/ 391236 w 5359021"/>
                <a:gd name="connsiteY3" fmla="*/ 22747 h 750627"/>
                <a:gd name="connsiteX4" fmla="*/ 468573 w 5359021"/>
                <a:gd name="connsiteY4" fmla="*/ 4550 h 750627"/>
                <a:gd name="connsiteX5" fmla="*/ 559558 w 5359021"/>
                <a:gd name="connsiteY5" fmla="*/ 31845 h 750627"/>
                <a:gd name="connsiteX6" fmla="*/ 659642 w 5359021"/>
                <a:gd name="connsiteY6" fmla="*/ 95535 h 750627"/>
                <a:gd name="connsiteX7" fmla="*/ 768824 w 5359021"/>
                <a:gd name="connsiteY7" fmla="*/ 195618 h 750627"/>
                <a:gd name="connsiteX8" fmla="*/ 928048 w 5359021"/>
                <a:gd name="connsiteY8" fmla="*/ 395785 h 750627"/>
                <a:gd name="connsiteX9" fmla="*/ 1110018 w 5359021"/>
                <a:gd name="connsiteY9" fmla="*/ 609600 h 750627"/>
                <a:gd name="connsiteX10" fmla="*/ 1219200 w 5359021"/>
                <a:gd name="connsiteY10" fmla="*/ 705135 h 750627"/>
                <a:gd name="connsiteX11" fmla="*/ 1323833 w 5359021"/>
                <a:gd name="connsiteY11" fmla="*/ 741529 h 750627"/>
                <a:gd name="connsiteX12" fmla="*/ 1423917 w 5359021"/>
                <a:gd name="connsiteY12" fmla="*/ 746078 h 750627"/>
                <a:gd name="connsiteX13" fmla="*/ 1519451 w 5359021"/>
                <a:gd name="connsiteY13" fmla="*/ 705135 h 750627"/>
                <a:gd name="connsiteX14" fmla="*/ 1669576 w 5359021"/>
                <a:gd name="connsiteY14" fmla="*/ 573206 h 750627"/>
                <a:gd name="connsiteX15" fmla="*/ 1774209 w 5359021"/>
                <a:gd name="connsiteY15" fmla="*/ 441278 h 750627"/>
                <a:gd name="connsiteX16" fmla="*/ 1892490 w 5359021"/>
                <a:gd name="connsiteY16" fmla="*/ 291153 h 750627"/>
                <a:gd name="connsiteX17" fmla="*/ 1978925 w 5359021"/>
                <a:gd name="connsiteY17" fmla="*/ 195618 h 750627"/>
                <a:gd name="connsiteX18" fmla="*/ 2092657 w 5359021"/>
                <a:gd name="connsiteY18" fmla="*/ 90985 h 750627"/>
                <a:gd name="connsiteX19" fmla="*/ 2210937 w 5359021"/>
                <a:gd name="connsiteY19" fmla="*/ 18197 h 750627"/>
                <a:gd name="connsiteX20" fmla="*/ 2292824 w 5359021"/>
                <a:gd name="connsiteY20" fmla="*/ 0 h 750627"/>
                <a:gd name="connsiteX21" fmla="*/ 2388358 w 5359021"/>
                <a:gd name="connsiteY21" fmla="*/ 22747 h 750627"/>
                <a:gd name="connsiteX22" fmla="*/ 2488442 w 5359021"/>
                <a:gd name="connsiteY22" fmla="*/ 104633 h 750627"/>
                <a:gd name="connsiteX23" fmla="*/ 2583976 w 5359021"/>
                <a:gd name="connsiteY23" fmla="*/ 195618 h 750627"/>
                <a:gd name="connsiteX24" fmla="*/ 2679511 w 5359021"/>
                <a:gd name="connsiteY24" fmla="*/ 313899 h 750627"/>
                <a:gd name="connsiteX25" fmla="*/ 2756848 w 5359021"/>
                <a:gd name="connsiteY25" fmla="*/ 413982 h 750627"/>
                <a:gd name="connsiteX26" fmla="*/ 2866030 w 5359021"/>
                <a:gd name="connsiteY26" fmla="*/ 541362 h 750627"/>
                <a:gd name="connsiteX27" fmla="*/ 2966114 w 5359021"/>
                <a:gd name="connsiteY27" fmla="*/ 636896 h 750627"/>
                <a:gd name="connsiteX28" fmla="*/ 3075296 w 5359021"/>
                <a:gd name="connsiteY28" fmla="*/ 723332 h 750627"/>
                <a:gd name="connsiteX29" fmla="*/ 3189027 w 5359021"/>
                <a:gd name="connsiteY29" fmla="*/ 750627 h 750627"/>
                <a:gd name="connsiteX30" fmla="*/ 3252717 w 5359021"/>
                <a:gd name="connsiteY30" fmla="*/ 746078 h 750627"/>
                <a:gd name="connsiteX31" fmla="*/ 3325505 w 5359021"/>
                <a:gd name="connsiteY31" fmla="*/ 705135 h 750627"/>
                <a:gd name="connsiteX32" fmla="*/ 3421039 w 5359021"/>
                <a:gd name="connsiteY32" fmla="*/ 632347 h 750627"/>
                <a:gd name="connsiteX33" fmla="*/ 3534770 w 5359021"/>
                <a:gd name="connsiteY33" fmla="*/ 514066 h 750627"/>
                <a:gd name="connsiteX34" fmla="*/ 3616657 w 5359021"/>
                <a:gd name="connsiteY34" fmla="*/ 413982 h 750627"/>
                <a:gd name="connsiteX35" fmla="*/ 3712191 w 5359021"/>
                <a:gd name="connsiteY35" fmla="*/ 282054 h 750627"/>
                <a:gd name="connsiteX36" fmla="*/ 3807725 w 5359021"/>
                <a:gd name="connsiteY36" fmla="*/ 168323 h 750627"/>
                <a:gd name="connsiteX37" fmla="*/ 3898711 w 5359021"/>
                <a:gd name="connsiteY37" fmla="*/ 90985 h 750627"/>
                <a:gd name="connsiteX38" fmla="*/ 4007893 w 5359021"/>
                <a:gd name="connsiteY38" fmla="*/ 22747 h 750627"/>
                <a:gd name="connsiteX39" fmla="*/ 4098878 w 5359021"/>
                <a:gd name="connsiteY39" fmla="*/ 0 h 750627"/>
                <a:gd name="connsiteX40" fmla="*/ 4203511 w 5359021"/>
                <a:gd name="connsiteY40" fmla="*/ 27296 h 750627"/>
                <a:gd name="connsiteX41" fmla="*/ 4303594 w 5359021"/>
                <a:gd name="connsiteY41" fmla="*/ 100084 h 750627"/>
                <a:gd name="connsiteX42" fmla="*/ 4412776 w 5359021"/>
                <a:gd name="connsiteY42" fmla="*/ 204717 h 750627"/>
                <a:gd name="connsiteX43" fmla="*/ 4531057 w 5359021"/>
                <a:gd name="connsiteY43" fmla="*/ 359391 h 750627"/>
                <a:gd name="connsiteX44" fmla="*/ 4653887 w 5359021"/>
                <a:gd name="connsiteY44" fmla="*/ 509517 h 750627"/>
                <a:gd name="connsiteX45" fmla="*/ 4758520 w 5359021"/>
                <a:gd name="connsiteY45" fmla="*/ 618699 h 750627"/>
                <a:gd name="connsiteX46" fmla="*/ 4867702 w 5359021"/>
                <a:gd name="connsiteY46" fmla="*/ 718782 h 750627"/>
                <a:gd name="connsiteX47" fmla="*/ 5013278 w 5359021"/>
                <a:gd name="connsiteY47" fmla="*/ 746078 h 750627"/>
                <a:gd name="connsiteX48" fmla="*/ 5163403 w 5359021"/>
                <a:gd name="connsiteY48" fmla="*/ 709684 h 750627"/>
                <a:gd name="connsiteX49" fmla="*/ 5236191 w 5359021"/>
                <a:gd name="connsiteY49" fmla="*/ 641445 h 750627"/>
                <a:gd name="connsiteX50" fmla="*/ 5322627 w 5359021"/>
                <a:gd name="connsiteY50" fmla="*/ 545911 h 750627"/>
                <a:gd name="connsiteX51" fmla="*/ 5359021 w 5359021"/>
                <a:gd name="connsiteY51" fmla="*/ 504968 h 750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5359021" h="750627">
                  <a:moveTo>
                    <a:pt x="0" y="373039"/>
                  </a:moveTo>
                  <a:lnTo>
                    <a:pt x="127379" y="227463"/>
                  </a:lnTo>
                  <a:lnTo>
                    <a:pt x="277505" y="77338"/>
                  </a:lnTo>
                  <a:lnTo>
                    <a:pt x="391236" y="22747"/>
                  </a:lnTo>
                  <a:lnTo>
                    <a:pt x="468573" y="4550"/>
                  </a:lnTo>
                  <a:lnTo>
                    <a:pt x="559558" y="31845"/>
                  </a:lnTo>
                  <a:lnTo>
                    <a:pt x="659642" y="95535"/>
                  </a:lnTo>
                  <a:lnTo>
                    <a:pt x="768824" y="195618"/>
                  </a:lnTo>
                  <a:lnTo>
                    <a:pt x="928048" y="395785"/>
                  </a:lnTo>
                  <a:lnTo>
                    <a:pt x="1110018" y="609600"/>
                  </a:lnTo>
                  <a:lnTo>
                    <a:pt x="1219200" y="705135"/>
                  </a:lnTo>
                  <a:lnTo>
                    <a:pt x="1323833" y="741529"/>
                  </a:lnTo>
                  <a:lnTo>
                    <a:pt x="1423917" y="746078"/>
                  </a:lnTo>
                  <a:lnTo>
                    <a:pt x="1519451" y="705135"/>
                  </a:lnTo>
                  <a:lnTo>
                    <a:pt x="1669576" y="573206"/>
                  </a:lnTo>
                  <a:lnTo>
                    <a:pt x="1774209" y="441278"/>
                  </a:lnTo>
                  <a:lnTo>
                    <a:pt x="1892490" y="291153"/>
                  </a:lnTo>
                  <a:lnTo>
                    <a:pt x="1978925" y="195618"/>
                  </a:lnTo>
                  <a:lnTo>
                    <a:pt x="2092657" y="90985"/>
                  </a:lnTo>
                  <a:lnTo>
                    <a:pt x="2210937" y="18197"/>
                  </a:lnTo>
                  <a:lnTo>
                    <a:pt x="2292824" y="0"/>
                  </a:lnTo>
                  <a:lnTo>
                    <a:pt x="2388358" y="22747"/>
                  </a:lnTo>
                  <a:lnTo>
                    <a:pt x="2488442" y="104633"/>
                  </a:lnTo>
                  <a:lnTo>
                    <a:pt x="2583976" y="195618"/>
                  </a:lnTo>
                  <a:lnTo>
                    <a:pt x="2679511" y="313899"/>
                  </a:lnTo>
                  <a:lnTo>
                    <a:pt x="2756848" y="413982"/>
                  </a:lnTo>
                  <a:lnTo>
                    <a:pt x="2866030" y="541362"/>
                  </a:lnTo>
                  <a:lnTo>
                    <a:pt x="2966114" y="636896"/>
                  </a:lnTo>
                  <a:lnTo>
                    <a:pt x="3075296" y="723332"/>
                  </a:lnTo>
                  <a:lnTo>
                    <a:pt x="3189027" y="750627"/>
                  </a:lnTo>
                  <a:lnTo>
                    <a:pt x="3252717" y="746078"/>
                  </a:lnTo>
                  <a:lnTo>
                    <a:pt x="3325505" y="705135"/>
                  </a:lnTo>
                  <a:lnTo>
                    <a:pt x="3421039" y="632347"/>
                  </a:lnTo>
                  <a:lnTo>
                    <a:pt x="3534770" y="514066"/>
                  </a:lnTo>
                  <a:lnTo>
                    <a:pt x="3616657" y="413982"/>
                  </a:lnTo>
                  <a:lnTo>
                    <a:pt x="3712191" y="282054"/>
                  </a:lnTo>
                  <a:lnTo>
                    <a:pt x="3807725" y="168323"/>
                  </a:lnTo>
                  <a:lnTo>
                    <a:pt x="3898711" y="90985"/>
                  </a:lnTo>
                  <a:lnTo>
                    <a:pt x="4007893" y="22747"/>
                  </a:lnTo>
                  <a:lnTo>
                    <a:pt x="4098878" y="0"/>
                  </a:lnTo>
                  <a:lnTo>
                    <a:pt x="4203511" y="27296"/>
                  </a:lnTo>
                  <a:lnTo>
                    <a:pt x="4303594" y="100084"/>
                  </a:lnTo>
                  <a:lnTo>
                    <a:pt x="4412776" y="204717"/>
                  </a:lnTo>
                  <a:lnTo>
                    <a:pt x="4531057" y="359391"/>
                  </a:lnTo>
                  <a:lnTo>
                    <a:pt x="4653887" y="509517"/>
                  </a:lnTo>
                  <a:lnTo>
                    <a:pt x="4758520" y="618699"/>
                  </a:lnTo>
                  <a:lnTo>
                    <a:pt x="4867702" y="718782"/>
                  </a:lnTo>
                  <a:lnTo>
                    <a:pt x="5013278" y="746078"/>
                  </a:lnTo>
                  <a:lnTo>
                    <a:pt x="5163403" y="709684"/>
                  </a:lnTo>
                  <a:lnTo>
                    <a:pt x="5236191" y="641445"/>
                  </a:lnTo>
                  <a:lnTo>
                    <a:pt x="5322627" y="545911"/>
                  </a:lnTo>
                  <a:lnTo>
                    <a:pt x="5359021" y="504968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55627" y="5366857"/>
              <a:ext cx="200118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 err="1" smtClean="0"/>
                <a:t>Vdd</a:t>
              </a:r>
              <a:r>
                <a:rPr lang="en-GB" sz="2000" dirty="0" smtClean="0"/>
                <a:t> = 1.2V </a:t>
              </a:r>
              <a:r>
                <a:rPr lang="en-GB" sz="2000" dirty="0" smtClean="0">
                  <a:sym typeface="Symbol" panose="05050102010706020507" pitchFamily="18" charset="2"/>
                </a:rPr>
                <a:t></a:t>
              </a:r>
              <a:r>
                <a:rPr lang="en-GB" sz="2000" dirty="0" smtClean="0"/>
                <a:t> 30%</a:t>
              </a:r>
              <a:endParaRPr lang="en-US" sz="2000" dirty="0"/>
            </a:p>
          </p:txBody>
        </p:sp>
        <p:cxnSp>
          <p:nvCxnSpPr>
            <p:cNvPr id="18" name="Straight Connector 17"/>
            <p:cNvCxnSpPr/>
            <p:nvPr/>
          </p:nvCxnSpPr>
          <p:spPr>
            <a:xfrm flipV="1">
              <a:off x="2209800" y="5572328"/>
              <a:ext cx="5527980" cy="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3174018" y="3436098"/>
            <a:ext cx="356020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Fixed frequency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90500" y="2432497"/>
            <a:ext cx="8763000" cy="2438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52001" y="1451681"/>
            <a:ext cx="435439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Adaptive frequency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72946"/>
            <a:ext cx="9144000" cy="213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6131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0" grpId="0"/>
      <p:bldP spid="23" grpId="0" animBg="1"/>
      <p:bldP spid="22" grpId="0"/>
      <p:bldP spid="3" grpId="0" animBg="1"/>
    </p:bldLst>
  </p:timing>
  <p:extLst mod="1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roup 117"/>
          <p:cNvGrpSpPr/>
          <p:nvPr/>
        </p:nvGrpSpPr>
        <p:grpSpPr>
          <a:xfrm>
            <a:off x="2944343" y="5256870"/>
            <a:ext cx="1432932" cy="610531"/>
            <a:chOff x="4854498" y="5256870"/>
            <a:chExt cx="1432932" cy="610531"/>
          </a:xfrm>
        </p:grpSpPr>
        <p:sp>
          <p:nvSpPr>
            <p:cNvPr id="112" name="Freeform 111"/>
            <p:cNvSpPr/>
            <p:nvPr/>
          </p:nvSpPr>
          <p:spPr>
            <a:xfrm>
              <a:off x="4854498" y="5404625"/>
              <a:ext cx="557561" cy="170986"/>
            </a:xfrm>
            <a:custGeom>
              <a:avLst/>
              <a:gdLst>
                <a:gd name="connsiteX0" fmla="*/ 557561 w 557561"/>
                <a:gd name="connsiteY0" fmla="*/ 170986 h 170986"/>
                <a:gd name="connsiteX1" fmla="*/ 0 w 557561"/>
                <a:gd name="connsiteY1" fmla="*/ 170986 h 170986"/>
                <a:gd name="connsiteX2" fmla="*/ 0 w 557561"/>
                <a:gd name="connsiteY2" fmla="*/ 0 h 170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57561" h="170986">
                  <a:moveTo>
                    <a:pt x="557561" y="170986"/>
                  </a:moveTo>
                  <a:lnTo>
                    <a:pt x="0" y="170986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ounded Rectangle 115"/>
            <p:cNvSpPr/>
            <p:nvPr/>
          </p:nvSpPr>
          <p:spPr>
            <a:xfrm>
              <a:off x="5410200" y="5256870"/>
              <a:ext cx="877230" cy="610531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4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Reactive</a:t>
              </a:r>
              <a:br>
                <a:rPr lang="en-GB" sz="14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en-GB" sz="14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Clock</a:t>
              </a:r>
              <a:endParaRPr lang="en-US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05" name="Rectangle 104"/>
          <p:cNvSpPr/>
          <p:nvPr/>
        </p:nvSpPr>
        <p:spPr>
          <a:xfrm>
            <a:off x="528245" y="990600"/>
            <a:ext cx="4267200" cy="39624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Reactive Clock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DATE 2016</a:t>
            </a: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Adaptive Clocking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8DBB7-7A62-4124-B426-8AEACD37B99E}" type="slidenum">
              <a:rPr lang="es-ES" smtClean="0"/>
              <a:pPr/>
              <a:t>44</a:t>
            </a:fld>
            <a:endParaRPr lang="es-ES"/>
          </a:p>
        </p:txBody>
      </p:sp>
      <p:grpSp>
        <p:nvGrpSpPr>
          <p:cNvPr id="104" name="Group 103"/>
          <p:cNvGrpSpPr/>
          <p:nvPr/>
        </p:nvGrpSpPr>
        <p:grpSpPr>
          <a:xfrm>
            <a:off x="665531" y="1143000"/>
            <a:ext cx="4000185" cy="3657600"/>
            <a:chOff x="2629215" y="1143000"/>
            <a:chExt cx="4000185" cy="3657600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3505200" y="2971800"/>
              <a:ext cx="2286000" cy="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3505200" y="1828800"/>
              <a:ext cx="0" cy="228600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5791200" y="1828800"/>
              <a:ext cx="0" cy="228600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3" name="Group 42"/>
            <p:cNvGrpSpPr/>
            <p:nvPr/>
          </p:nvGrpSpPr>
          <p:grpSpPr>
            <a:xfrm>
              <a:off x="2629215" y="1150557"/>
              <a:ext cx="1699071" cy="1364043"/>
              <a:chOff x="2629215" y="1150557"/>
              <a:chExt cx="1699071" cy="1364043"/>
            </a:xfrm>
          </p:grpSpPr>
          <p:cxnSp>
            <p:nvCxnSpPr>
              <p:cNvPr id="16" name="Straight Connector 15"/>
              <p:cNvCxnSpPr/>
              <p:nvPr/>
            </p:nvCxnSpPr>
            <p:spPr>
              <a:xfrm>
                <a:off x="2895600" y="1828800"/>
                <a:ext cx="1175747" cy="0"/>
              </a:xfrm>
              <a:prstGeom prst="line">
                <a:avLst/>
              </a:prstGeom>
              <a:ln w="1905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2895600" y="1371600"/>
                <a:ext cx="0" cy="899286"/>
              </a:xfrm>
              <a:prstGeom prst="line">
                <a:avLst/>
              </a:prstGeom>
              <a:ln w="1905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7" name="Group 26"/>
              <p:cNvGrpSpPr/>
              <p:nvPr/>
            </p:nvGrpSpPr>
            <p:grpSpPr>
              <a:xfrm>
                <a:off x="2629215" y="1150557"/>
                <a:ext cx="540957" cy="464757"/>
                <a:chOff x="2629215" y="1150557"/>
                <a:chExt cx="540957" cy="464757"/>
              </a:xfrm>
            </p:grpSpPr>
            <p:cxnSp>
              <p:nvCxnSpPr>
                <p:cNvPr id="20" name="Straight Connector 19"/>
                <p:cNvCxnSpPr/>
                <p:nvPr/>
              </p:nvCxnSpPr>
              <p:spPr>
                <a:xfrm>
                  <a:off x="2629215" y="1371600"/>
                  <a:ext cx="540957" cy="0"/>
                </a:xfrm>
                <a:prstGeom prst="line">
                  <a:avLst/>
                </a:prstGeom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>
                  <a:off x="2629215" y="1158114"/>
                  <a:ext cx="0" cy="457200"/>
                </a:xfrm>
                <a:prstGeom prst="line">
                  <a:avLst/>
                </a:prstGeom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/>
                <p:cNvCxnSpPr/>
                <p:nvPr/>
              </p:nvCxnSpPr>
              <p:spPr>
                <a:xfrm>
                  <a:off x="3162615" y="1150557"/>
                  <a:ext cx="0" cy="457200"/>
                </a:xfrm>
                <a:prstGeom prst="line">
                  <a:avLst/>
                </a:prstGeom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" name="Group 27"/>
              <p:cNvGrpSpPr/>
              <p:nvPr/>
            </p:nvGrpSpPr>
            <p:grpSpPr>
              <a:xfrm>
                <a:off x="3787329" y="1150557"/>
                <a:ext cx="540957" cy="464757"/>
                <a:chOff x="2629215" y="1150557"/>
                <a:chExt cx="540957" cy="464757"/>
              </a:xfrm>
            </p:grpSpPr>
            <p:cxnSp>
              <p:nvCxnSpPr>
                <p:cNvPr id="29" name="Straight Connector 28"/>
                <p:cNvCxnSpPr/>
                <p:nvPr/>
              </p:nvCxnSpPr>
              <p:spPr>
                <a:xfrm>
                  <a:off x="2629215" y="1371600"/>
                  <a:ext cx="540957" cy="0"/>
                </a:xfrm>
                <a:prstGeom prst="line">
                  <a:avLst/>
                </a:prstGeom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>
                  <a:off x="2629215" y="1158114"/>
                  <a:ext cx="0" cy="457200"/>
                </a:xfrm>
                <a:prstGeom prst="line">
                  <a:avLst/>
                </a:prstGeom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3162615" y="1150557"/>
                  <a:ext cx="0" cy="457200"/>
                </a:xfrm>
                <a:prstGeom prst="line">
                  <a:avLst/>
                </a:prstGeom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2" name="Group 31"/>
              <p:cNvGrpSpPr/>
              <p:nvPr/>
            </p:nvGrpSpPr>
            <p:grpSpPr>
              <a:xfrm>
                <a:off x="2629215" y="2049843"/>
                <a:ext cx="540957" cy="464757"/>
                <a:chOff x="2629215" y="1150557"/>
                <a:chExt cx="540957" cy="464757"/>
              </a:xfrm>
            </p:grpSpPr>
            <p:cxnSp>
              <p:nvCxnSpPr>
                <p:cNvPr id="33" name="Straight Connector 32"/>
                <p:cNvCxnSpPr/>
                <p:nvPr/>
              </p:nvCxnSpPr>
              <p:spPr>
                <a:xfrm>
                  <a:off x="2629215" y="1371600"/>
                  <a:ext cx="540957" cy="0"/>
                </a:xfrm>
                <a:prstGeom prst="line">
                  <a:avLst/>
                </a:prstGeom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/>
                <p:cNvCxnSpPr/>
                <p:nvPr/>
              </p:nvCxnSpPr>
              <p:spPr>
                <a:xfrm>
                  <a:off x="2629215" y="1158114"/>
                  <a:ext cx="0" cy="457200"/>
                </a:xfrm>
                <a:prstGeom prst="line">
                  <a:avLst/>
                </a:prstGeom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/>
                <p:nvPr/>
              </p:nvCxnSpPr>
              <p:spPr>
                <a:xfrm>
                  <a:off x="3162615" y="1150557"/>
                  <a:ext cx="0" cy="457200"/>
                </a:xfrm>
                <a:prstGeom prst="line">
                  <a:avLst/>
                </a:prstGeom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" name="Group 35"/>
              <p:cNvGrpSpPr/>
              <p:nvPr/>
            </p:nvGrpSpPr>
            <p:grpSpPr>
              <a:xfrm>
                <a:off x="3787329" y="2049843"/>
                <a:ext cx="540957" cy="464757"/>
                <a:chOff x="2629215" y="1150557"/>
                <a:chExt cx="540957" cy="464757"/>
              </a:xfrm>
            </p:grpSpPr>
            <p:cxnSp>
              <p:nvCxnSpPr>
                <p:cNvPr id="37" name="Straight Connector 36"/>
                <p:cNvCxnSpPr/>
                <p:nvPr/>
              </p:nvCxnSpPr>
              <p:spPr>
                <a:xfrm>
                  <a:off x="2629215" y="1371600"/>
                  <a:ext cx="540957" cy="0"/>
                </a:xfrm>
                <a:prstGeom prst="line">
                  <a:avLst/>
                </a:prstGeom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>
                  <a:off x="2629215" y="1158114"/>
                  <a:ext cx="0" cy="457200"/>
                </a:xfrm>
                <a:prstGeom prst="line">
                  <a:avLst/>
                </a:prstGeom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>
                  <a:off x="3162615" y="1150557"/>
                  <a:ext cx="0" cy="457200"/>
                </a:xfrm>
                <a:prstGeom prst="line">
                  <a:avLst/>
                </a:prstGeom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1" name="Straight Connector 40"/>
              <p:cNvCxnSpPr/>
              <p:nvPr/>
            </p:nvCxnSpPr>
            <p:spPr>
              <a:xfrm>
                <a:off x="4071347" y="1371600"/>
                <a:ext cx="0" cy="899286"/>
              </a:xfrm>
              <a:prstGeom prst="line">
                <a:avLst/>
              </a:prstGeom>
              <a:ln w="1905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4" name="Group 43"/>
            <p:cNvGrpSpPr/>
            <p:nvPr/>
          </p:nvGrpSpPr>
          <p:grpSpPr>
            <a:xfrm>
              <a:off x="2629215" y="3436557"/>
              <a:ext cx="1699071" cy="1364043"/>
              <a:chOff x="2629215" y="1150557"/>
              <a:chExt cx="1699071" cy="1364043"/>
            </a:xfrm>
          </p:grpSpPr>
          <p:cxnSp>
            <p:nvCxnSpPr>
              <p:cNvPr id="45" name="Straight Connector 44"/>
              <p:cNvCxnSpPr/>
              <p:nvPr/>
            </p:nvCxnSpPr>
            <p:spPr>
              <a:xfrm>
                <a:off x="2895600" y="1828800"/>
                <a:ext cx="1175747" cy="0"/>
              </a:xfrm>
              <a:prstGeom prst="line">
                <a:avLst/>
              </a:prstGeom>
              <a:ln w="1905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2895600" y="1371600"/>
                <a:ext cx="0" cy="899286"/>
              </a:xfrm>
              <a:prstGeom prst="line">
                <a:avLst/>
              </a:prstGeom>
              <a:ln w="1905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" name="Group 46"/>
              <p:cNvGrpSpPr/>
              <p:nvPr/>
            </p:nvGrpSpPr>
            <p:grpSpPr>
              <a:xfrm>
                <a:off x="2629215" y="1150557"/>
                <a:ext cx="540957" cy="464757"/>
                <a:chOff x="2629215" y="1150557"/>
                <a:chExt cx="540957" cy="464757"/>
              </a:xfrm>
            </p:grpSpPr>
            <p:cxnSp>
              <p:nvCxnSpPr>
                <p:cNvPr id="61" name="Straight Connector 60"/>
                <p:cNvCxnSpPr/>
                <p:nvPr/>
              </p:nvCxnSpPr>
              <p:spPr>
                <a:xfrm>
                  <a:off x="2629215" y="1371600"/>
                  <a:ext cx="540957" cy="0"/>
                </a:xfrm>
                <a:prstGeom prst="line">
                  <a:avLst/>
                </a:prstGeom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/>
                <p:cNvCxnSpPr/>
                <p:nvPr/>
              </p:nvCxnSpPr>
              <p:spPr>
                <a:xfrm>
                  <a:off x="2629215" y="1158114"/>
                  <a:ext cx="0" cy="457200"/>
                </a:xfrm>
                <a:prstGeom prst="line">
                  <a:avLst/>
                </a:prstGeom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/>
                <p:cNvCxnSpPr/>
                <p:nvPr/>
              </p:nvCxnSpPr>
              <p:spPr>
                <a:xfrm>
                  <a:off x="3162615" y="1150557"/>
                  <a:ext cx="0" cy="457200"/>
                </a:xfrm>
                <a:prstGeom prst="line">
                  <a:avLst/>
                </a:prstGeom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8" name="Group 47"/>
              <p:cNvGrpSpPr/>
              <p:nvPr/>
            </p:nvGrpSpPr>
            <p:grpSpPr>
              <a:xfrm>
                <a:off x="3787329" y="1150557"/>
                <a:ext cx="540957" cy="464757"/>
                <a:chOff x="2629215" y="1150557"/>
                <a:chExt cx="540957" cy="464757"/>
              </a:xfrm>
            </p:grpSpPr>
            <p:cxnSp>
              <p:nvCxnSpPr>
                <p:cNvPr id="58" name="Straight Connector 57"/>
                <p:cNvCxnSpPr/>
                <p:nvPr/>
              </p:nvCxnSpPr>
              <p:spPr>
                <a:xfrm>
                  <a:off x="2629215" y="1371600"/>
                  <a:ext cx="540957" cy="0"/>
                </a:xfrm>
                <a:prstGeom prst="line">
                  <a:avLst/>
                </a:prstGeom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>
                <a:xfrm>
                  <a:off x="2629215" y="1158114"/>
                  <a:ext cx="0" cy="457200"/>
                </a:xfrm>
                <a:prstGeom prst="line">
                  <a:avLst/>
                </a:prstGeom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/>
                <p:nvPr/>
              </p:nvCxnSpPr>
              <p:spPr>
                <a:xfrm>
                  <a:off x="3162615" y="1150557"/>
                  <a:ext cx="0" cy="457200"/>
                </a:xfrm>
                <a:prstGeom prst="line">
                  <a:avLst/>
                </a:prstGeom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9" name="Group 48"/>
              <p:cNvGrpSpPr/>
              <p:nvPr/>
            </p:nvGrpSpPr>
            <p:grpSpPr>
              <a:xfrm>
                <a:off x="2629215" y="2049843"/>
                <a:ext cx="540957" cy="464757"/>
                <a:chOff x="2629215" y="1150557"/>
                <a:chExt cx="540957" cy="464757"/>
              </a:xfrm>
            </p:grpSpPr>
            <p:cxnSp>
              <p:nvCxnSpPr>
                <p:cNvPr id="55" name="Straight Connector 54"/>
                <p:cNvCxnSpPr/>
                <p:nvPr/>
              </p:nvCxnSpPr>
              <p:spPr>
                <a:xfrm>
                  <a:off x="2629215" y="1371600"/>
                  <a:ext cx="540957" cy="0"/>
                </a:xfrm>
                <a:prstGeom prst="line">
                  <a:avLst/>
                </a:prstGeom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>
                <a:xfrm>
                  <a:off x="2629215" y="1158114"/>
                  <a:ext cx="0" cy="457200"/>
                </a:xfrm>
                <a:prstGeom prst="line">
                  <a:avLst/>
                </a:prstGeom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>
                <a:xfrm>
                  <a:off x="3162615" y="1150557"/>
                  <a:ext cx="0" cy="457200"/>
                </a:xfrm>
                <a:prstGeom prst="line">
                  <a:avLst/>
                </a:prstGeom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0" name="Group 49"/>
              <p:cNvGrpSpPr/>
              <p:nvPr/>
            </p:nvGrpSpPr>
            <p:grpSpPr>
              <a:xfrm>
                <a:off x="3787329" y="2049843"/>
                <a:ext cx="540957" cy="464757"/>
                <a:chOff x="2629215" y="1150557"/>
                <a:chExt cx="540957" cy="464757"/>
              </a:xfrm>
            </p:grpSpPr>
            <p:cxnSp>
              <p:nvCxnSpPr>
                <p:cNvPr id="52" name="Straight Connector 51"/>
                <p:cNvCxnSpPr/>
                <p:nvPr/>
              </p:nvCxnSpPr>
              <p:spPr>
                <a:xfrm>
                  <a:off x="2629215" y="1371600"/>
                  <a:ext cx="540957" cy="0"/>
                </a:xfrm>
                <a:prstGeom prst="line">
                  <a:avLst/>
                </a:prstGeom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>
                <a:xfrm>
                  <a:off x="2629215" y="1158114"/>
                  <a:ext cx="0" cy="457200"/>
                </a:xfrm>
                <a:prstGeom prst="line">
                  <a:avLst/>
                </a:prstGeom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>
                <a:xfrm>
                  <a:off x="3162615" y="1150557"/>
                  <a:ext cx="0" cy="457200"/>
                </a:xfrm>
                <a:prstGeom prst="line">
                  <a:avLst/>
                </a:prstGeom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1" name="Straight Connector 50"/>
              <p:cNvCxnSpPr/>
              <p:nvPr/>
            </p:nvCxnSpPr>
            <p:spPr>
              <a:xfrm>
                <a:off x="4071347" y="1371600"/>
                <a:ext cx="0" cy="899286"/>
              </a:xfrm>
              <a:prstGeom prst="line">
                <a:avLst/>
              </a:prstGeom>
              <a:ln w="1905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4" name="Group 63"/>
            <p:cNvGrpSpPr/>
            <p:nvPr/>
          </p:nvGrpSpPr>
          <p:grpSpPr>
            <a:xfrm>
              <a:off x="4930329" y="3429000"/>
              <a:ext cx="1699071" cy="1364043"/>
              <a:chOff x="2629215" y="1150557"/>
              <a:chExt cx="1699071" cy="1364043"/>
            </a:xfrm>
          </p:grpSpPr>
          <p:cxnSp>
            <p:nvCxnSpPr>
              <p:cNvPr id="65" name="Straight Connector 64"/>
              <p:cNvCxnSpPr/>
              <p:nvPr/>
            </p:nvCxnSpPr>
            <p:spPr>
              <a:xfrm>
                <a:off x="2895600" y="1828800"/>
                <a:ext cx="1175747" cy="0"/>
              </a:xfrm>
              <a:prstGeom prst="line">
                <a:avLst/>
              </a:prstGeom>
              <a:ln w="1905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2895600" y="1371600"/>
                <a:ext cx="0" cy="899286"/>
              </a:xfrm>
              <a:prstGeom prst="line">
                <a:avLst/>
              </a:prstGeom>
              <a:ln w="1905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7" name="Group 66"/>
              <p:cNvGrpSpPr/>
              <p:nvPr/>
            </p:nvGrpSpPr>
            <p:grpSpPr>
              <a:xfrm>
                <a:off x="2629215" y="1150557"/>
                <a:ext cx="540957" cy="464757"/>
                <a:chOff x="2629215" y="1150557"/>
                <a:chExt cx="540957" cy="464757"/>
              </a:xfrm>
            </p:grpSpPr>
            <p:cxnSp>
              <p:nvCxnSpPr>
                <p:cNvPr id="81" name="Straight Connector 80"/>
                <p:cNvCxnSpPr/>
                <p:nvPr/>
              </p:nvCxnSpPr>
              <p:spPr>
                <a:xfrm>
                  <a:off x="2629215" y="1371600"/>
                  <a:ext cx="540957" cy="0"/>
                </a:xfrm>
                <a:prstGeom prst="line">
                  <a:avLst/>
                </a:prstGeom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/>
                <p:cNvCxnSpPr/>
                <p:nvPr/>
              </p:nvCxnSpPr>
              <p:spPr>
                <a:xfrm>
                  <a:off x="2629215" y="1158114"/>
                  <a:ext cx="0" cy="457200"/>
                </a:xfrm>
                <a:prstGeom prst="line">
                  <a:avLst/>
                </a:prstGeom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/>
                <p:cNvCxnSpPr/>
                <p:nvPr/>
              </p:nvCxnSpPr>
              <p:spPr>
                <a:xfrm>
                  <a:off x="3162615" y="1150557"/>
                  <a:ext cx="0" cy="457200"/>
                </a:xfrm>
                <a:prstGeom prst="line">
                  <a:avLst/>
                </a:prstGeom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8" name="Group 67"/>
              <p:cNvGrpSpPr/>
              <p:nvPr/>
            </p:nvGrpSpPr>
            <p:grpSpPr>
              <a:xfrm>
                <a:off x="3787329" y="1150557"/>
                <a:ext cx="540957" cy="464757"/>
                <a:chOff x="2629215" y="1150557"/>
                <a:chExt cx="540957" cy="464757"/>
              </a:xfrm>
            </p:grpSpPr>
            <p:cxnSp>
              <p:nvCxnSpPr>
                <p:cNvPr id="78" name="Straight Connector 77"/>
                <p:cNvCxnSpPr/>
                <p:nvPr/>
              </p:nvCxnSpPr>
              <p:spPr>
                <a:xfrm>
                  <a:off x="2629215" y="1371600"/>
                  <a:ext cx="540957" cy="0"/>
                </a:xfrm>
                <a:prstGeom prst="line">
                  <a:avLst/>
                </a:prstGeom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/>
                <p:cNvCxnSpPr/>
                <p:nvPr/>
              </p:nvCxnSpPr>
              <p:spPr>
                <a:xfrm>
                  <a:off x="2629215" y="1158114"/>
                  <a:ext cx="0" cy="457200"/>
                </a:xfrm>
                <a:prstGeom prst="line">
                  <a:avLst/>
                </a:prstGeom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/>
                <p:cNvCxnSpPr/>
                <p:nvPr/>
              </p:nvCxnSpPr>
              <p:spPr>
                <a:xfrm>
                  <a:off x="3162615" y="1150557"/>
                  <a:ext cx="0" cy="457200"/>
                </a:xfrm>
                <a:prstGeom prst="line">
                  <a:avLst/>
                </a:prstGeom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9" name="Group 68"/>
              <p:cNvGrpSpPr/>
              <p:nvPr/>
            </p:nvGrpSpPr>
            <p:grpSpPr>
              <a:xfrm>
                <a:off x="2629215" y="2049843"/>
                <a:ext cx="540957" cy="464757"/>
                <a:chOff x="2629215" y="1150557"/>
                <a:chExt cx="540957" cy="464757"/>
              </a:xfrm>
            </p:grpSpPr>
            <p:cxnSp>
              <p:nvCxnSpPr>
                <p:cNvPr id="75" name="Straight Connector 74"/>
                <p:cNvCxnSpPr/>
                <p:nvPr/>
              </p:nvCxnSpPr>
              <p:spPr>
                <a:xfrm>
                  <a:off x="2629215" y="1371600"/>
                  <a:ext cx="540957" cy="0"/>
                </a:xfrm>
                <a:prstGeom prst="line">
                  <a:avLst/>
                </a:prstGeom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/>
                <p:cNvCxnSpPr/>
                <p:nvPr/>
              </p:nvCxnSpPr>
              <p:spPr>
                <a:xfrm>
                  <a:off x="2629215" y="1158114"/>
                  <a:ext cx="0" cy="457200"/>
                </a:xfrm>
                <a:prstGeom prst="line">
                  <a:avLst/>
                </a:prstGeom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/>
                <p:cNvCxnSpPr/>
                <p:nvPr/>
              </p:nvCxnSpPr>
              <p:spPr>
                <a:xfrm>
                  <a:off x="3162615" y="1150557"/>
                  <a:ext cx="0" cy="457200"/>
                </a:xfrm>
                <a:prstGeom prst="line">
                  <a:avLst/>
                </a:prstGeom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0" name="Group 69"/>
              <p:cNvGrpSpPr/>
              <p:nvPr/>
            </p:nvGrpSpPr>
            <p:grpSpPr>
              <a:xfrm>
                <a:off x="3787329" y="2049843"/>
                <a:ext cx="540957" cy="464757"/>
                <a:chOff x="2629215" y="1150557"/>
                <a:chExt cx="540957" cy="464757"/>
              </a:xfrm>
            </p:grpSpPr>
            <p:cxnSp>
              <p:nvCxnSpPr>
                <p:cNvPr id="72" name="Straight Connector 71"/>
                <p:cNvCxnSpPr/>
                <p:nvPr/>
              </p:nvCxnSpPr>
              <p:spPr>
                <a:xfrm>
                  <a:off x="2629215" y="1371600"/>
                  <a:ext cx="540957" cy="0"/>
                </a:xfrm>
                <a:prstGeom prst="line">
                  <a:avLst/>
                </a:prstGeom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/>
                <p:cNvCxnSpPr/>
                <p:nvPr/>
              </p:nvCxnSpPr>
              <p:spPr>
                <a:xfrm>
                  <a:off x="2629215" y="1158114"/>
                  <a:ext cx="0" cy="457200"/>
                </a:xfrm>
                <a:prstGeom prst="line">
                  <a:avLst/>
                </a:prstGeom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/>
                <p:cNvCxnSpPr/>
                <p:nvPr/>
              </p:nvCxnSpPr>
              <p:spPr>
                <a:xfrm>
                  <a:off x="3162615" y="1150557"/>
                  <a:ext cx="0" cy="457200"/>
                </a:xfrm>
                <a:prstGeom prst="line">
                  <a:avLst/>
                </a:prstGeom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1" name="Straight Connector 70"/>
              <p:cNvCxnSpPr/>
              <p:nvPr/>
            </p:nvCxnSpPr>
            <p:spPr>
              <a:xfrm>
                <a:off x="4071347" y="1371600"/>
                <a:ext cx="0" cy="899286"/>
              </a:xfrm>
              <a:prstGeom prst="line">
                <a:avLst/>
              </a:prstGeom>
              <a:ln w="1905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4" name="Group 83"/>
            <p:cNvGrpSpPr/>
            <p:nvPr/>
          </p:nvGrpSpPr>
          <p:grpSpPr>
            <a:xfrm>
              <a:off x="4930329" y="1143000"/>
              <a:ext cx="1699071" cy="1364043"/>
              <a:chOff x="2629215" y="1150557"/>
              <a:chExt cx="1699071" cy="1364043"/>
            </a:xfrm>
          </p:grpSpPr>
          <p:cxnSp>
            <p:nvCxnSpPr>
              <p:cNvPr id="85" name="Straight Connector 84"/>
              <p:cNvCxnSpPr/>
              <p:nvPr/>
            </p:nvCxnSpPr>
            <p:spPr>
              <a:xfrm>
                <a:off x="2895600" y="1828800"/>
                <a:ext cx="1175747" cy="0"/>
              </a:xfrm>
              <a:prstGeom prst="line">
                <a:avLst/>
              </a:prstGeom>
              <a:ln w="1905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>
                <a:off x="2895600" y="1371600"/>
                <a:ext cx="0" cy="899286"/>
              </a:xfrm>
              <a:prstGeom prst="line">
                <a:avLst/>
              </a:prstGeom>
              <a:ln w="1905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7" name="Group 86"/>
              <p:cNvGrpSpPr/>
              <p:nvPr/>
            </p:nvGrpSpPr>
            <p:grpSpPr>
              <a:xfrm>
                <a:off x="2629215" y="1150557"/>
                <a:ext cx="540957" cy="464757"/>
                <a:chOff x="2629215" y="1150557"/>
                <a:chExt cx="540957" cy="464757"/>
              </a:xfrm>
            </p:grpSpPr>
            <p:cxnSp>
              <p:nvCxnSpPr>
                <p:cNvPr id="101" name="Straight Connector 100"/>
                <p:cNvCxnSpPr/>
                <p:nvPr/>
              </p:nvCxnSpPr>
              <p:spPr>
                <a:xfrm>
                  <a:off x="2629215" y="1371600"/>
                  <a:ext cx="540957" cy="0"/>
                </a:xfrm>
                <a:prstGeom prst="line">
                  <a:avLst/>
                </a:prstGeom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101"/>
                <p:cNvCxnSpPr/>
                <p:nvPr/>
              </p:nvCxnSpPr>
              <p:spPr>
                <a:xfrm>
                  <a:off x="2629215" y="1158114"/>
                  <a:ext cx="0" cy="457200"/>
                </a:xfrm>
                <a:prstGeom prst="line">
                  <a:avLst/>
                </a:prstGeom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/>
                <p:cNvCxnSpPr/>
                <p:nvPr/>
              </p:nvCxnSpPr>
              <p:spPr>
                <a:xfrm>
                  <a:off x="3162615" y="1150557"/>
                  <a:ext cx="0" cy="457200"/>
                </a:xfrm>
                <a:prstGeom prst="line">
                  <a:avLst/>
                </a:prstGeom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8" name="Group 87"/>
              <p:cNvGrpSpPr/>
              <p:nvPr/>
            </p:nvGrpSpPr>
            <p:grpSpPr>
              <a:xfrm>
                <a:off x="3787329" y="1150557"/>
                <a:ext cx="540957" cy="464757"/>
                <a:chOff x="2629215" y="1150557"/>
                <a:chExt cx="540957" cy="464757"/>
              </a:xfrm>
            </p:grpSpPr>
            <p:cxnSp>
              <p:nvCxnSpPr>
                <p:cNvPr id="98" name="Straight Connector 97"/>
                <p:cNvCxnSpPr/>
                <p:nvPr/>
              </p:nvCxnSpPr>
              <p:spPr>
                <a:xfrm>
                  <a:off x="2629215" y="1371600"/>
                  <a:ext cx="540957" cy="0"/>
                </a:xfrm>
                <a:prstGeom prst="line">
                  <a:avLst/>
                </a:prstGeom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/>
                <p:cNvCxnSpPr/>
                <p:nvPr/>
              </p:nvCxnSpPr>
              <p:spPr>
                <a:xfrm>
                  <a:off x="2629215" y="1158114"/>
                  <a:ext cx="0" cy="457200"/>
                </a:xfrm>
                <a:prstGeom prst="line">
                  <a:avLst/>
                </a:prstGeom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/>
                <p:cNvCxnSpPr/>
                <p:nvPr/>
              </p:nvCxnSpPr>
              <p:spPr>
                <a:xfrm>
                  <a:off x="3162615" y="1150557"/>
                  <a:ext cx="0" cy="457200"/>
                </a:xfrm>
                <a:prstGeom prst="line">
                  <a:avLst/>
                </a:prstGeom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9" name="Group 88"/>
              <p:cNvGrpSpPr/>
              <p:nvPr/>
            </p:nvGrpSpPr>
            <p:grpSpPr>
              <a:xfrm>
                <a:off x="2629215" y="2049843"/>
                <a:ext cx="540957" cy="464757"/>
                <a:chOff x="2629215" y="1150557"/>
                <a:chExt cx="540957" cy="464757"/>
              </a:xfrm>
            </p:grpSpPr>
            <p:cxnSp>
              <p:nvCxnSpPr>
                <p:cNvPr id="95" name="Straight Connector 94"/>
                <p:cNvCxnSpPr/>
                <p:nvPr/>
              </p:nvCxnSpPr>
              <p:spPr>
                <a:xfrm>
                  <a:off x="2629215" y="1371600"/>
                  <a:ext cx="540957" cy="0"/>
                </a:xfrm>
                <a:prstGeom prst="line">
                  <a:avLst/>
                </a:prstGeom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/>
                <p:cNvCxnSpPr/>
                <p:nvPr/>
              </p:nvCxnSpPr>
              <p:spPr>
                <a:xfrm>
                  <a:off x="2629215" y="1158114"/>
                  <a:ext cx="0" cy="457200"/>
                </a:xfrm>
                <a:prstGeom prst="line">
                  <a:avLst/>
                </a:prstGeom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Connector 96"/>
                <p:cNvCxnSpPr/>
                <p:nvPr/>
              </p:nvCxnSpPr>
              <p:spPr>
                <a:xfrm>
                  <a:off x="3162615" y="1150557"/>
                  <a:ext cx="0" cy="457200"/>
                </a:xfrm>
                <a:prstGeom prst="line">
                  <a:avLst/>
                </a:prstGeom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0" name="Group 89"/>
              <p:cNvGrpSpPr/>
              <p:nvPr/>
            </p:nvGrpSpPr>
            <p:grpSpPr>
              <a:xfrm>
                <a:off x="3787329" y="2049843"/>
                <a:ext cx="540957" cy="464757"/>
                <a:chOff x="2629215" y="1150557"/>
                <a:chExt cx="540957" cy="464757"/>
              </a:xfrm>
            </p:grpSpPr>
            <p:cxnSp>
              <p:nvCxnSpPr>
                <p:cNvPr id="92" name="Straight Connector 91"/>
                <p:cNvCxnSpPr/>
                <p:nvPr/>
              </p:nvCxnSpPr>
              <p:spPr>
                <a:xfrm>
                  <a:off x="2629215" y="1371600"/>
                  <a:ext cx="540957" cy="0"/>
                </a:xfrm>
                <a:prstGeom prst="line">
                  <a:avLst/>
                </a:prstGeom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Straight Connector 92"/>
                <p:cNvCxnSpPr/>
                <p:nvPr/>
              </p:nvCxnSpPr>
              <p:spPr>
                <a:xfrm>
                  <a:off x="2629215" y="1158114"/>
                  <a:ext cx="0" cy="457200"/>
                </a:xfrm>
                <a:prstGeom prst="line">
                  <a:avLst/>
                </a:prstGeom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/>
                <p:cNvCxnSpPr/>
                <p:nvPr/>
              </p:nvCxnSpPr>
              <p:spPr>
                <a:xfrm>
                  <a:off x="3162615" y="1150557"/>
                  <a:ext cx="0" cy="457200"/>
                </a:xfrm>
                <a:prstGeom prst="line">
                  <a:avLst/>
                </a:prstGeom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1" name="Straight Connector 90"/>
              <p:cNvCxnSpPr/>
              <p:nvPr/>
            </p:nvCxnSpPr>
            <p:spPr>
              <a:xfrm>
                <a:off x="4071347" y="1371600"/>
                <a:ext cx="0" cy="899286"/>
              </a:xfrm>
              <a:prstGeom prst="line">
                <a:avLst/>
              </a:prstGeom>
              <a:ln w="1905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08" name="Straight Connector 107"/>
          <p:cNvCxnSpPr>
            <a:endCxn id="105" idx="2"/>
          </p:cNvCxnSpPr>
          <p:nvPr/>
        </p:nvCxnSpPr>
        <p:spPr>
          <a:xfrm>
            <a:off x="2661845" y="2971800"/>
            <a:ext cx="0" cy="1981200"/>
          </a:xfrm>
          <a:prstGeom prst="line">
            <a:avLst/>
          </a:prstGeom>
          <a:ln w="28575">
            <a:solidFill>
              <a:srgbClr val="FF99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Isosceles Triangle 105"/>
          <p:cNvSpPr/>
          <p:nvPr/>
        </p:nvSpPr>
        <p:spPr>
          <a:xfrm>
            <a:off x="2587534" y="3124200"/>
            <a:ext cx="152400" cy="167514"/>
          </a:xfrm>
          <a:prstGeom prst="triangle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Isosceles Triangle 108"/>
          <p:cNvSpPr/>
          <p:nvPr/>
        </p:nvSpPr>
        <p:spPr>
          <a:xfrm>
            <a:off x="2587534" y="3632200"/>
            <a:ext cx="152400" cy="167514"/>
          </a:xfrm>
          <a:prstGeom prst="triangle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Isosceles Triangle 109"/>
          <p:cNvSpPr/>
          <p:nvPr/>
        </p:nvSpPr>
        <p:spPr>
          <a:xfrm>
            <a:off x="2587534" y="4140200"/>
            <a:ext cx="152400" cy="167514"/>
          </a:xfrm>
          <a:prstGeom prst="triangle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Isosceles Triangle 110"/>
          <p:cNvSpPr/>
          <p:nvPr/>
        </p:nvSpPr>
        <p:spPr>
          <a:xfrm>
            <a:off x="2587534" y="4648200"/>
            <a:ext cx="152400" cy="167514"/>
          </a:xfrm>
          <a:prstGeom prst="triangle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ounded Rectangle 112"/>
          <p:cNvSpPr/>
          <p:nvPr/>
        </p:nvSpPr>
        <p:spPr>
          <a:xfrm>
            <a:off x="948275" y="5257801"/>
            <a:ext cx="79917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PLL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4" name="Freeform 113"/>
          <p:cNvSpPr/>
          <p:nvPr/>
        </p:nvSpPr>
        <p:spPr>
          <a:xfrm>
            <a:off x="1754879" y="4953000"/>
            <a:ext cx="906966" cy="607741"/>
          </a:xfrm>
          <a:custGeom>
            <a:avLst/>
            <a:gdLst>
              <a:gd name="connsiteX0" fmla="*/ 0 w 906966"/>
              <a:gd name="connsiteY0" fmla="*/ 609600 h 609600"/>
              <a:gd name="connsiteX1" fmla="*/ 446049 w 906966"/>
              <a:gd name="connsiteY1" fmla="*/ 609600 h 609600"/>
              <a:gd name="connsiteX2" fmla="*/ 446049 w 906966"/>
              <a:gd name="connsiteY2" fmla="*/ 334537 h 609600"/>
              <a:gd name="connsiteX3" fmla="*/ 906966 w 906966"/>
              <a:gd name="connsiteY3" fmla="*/ 334537 h 609600"/>
              <a:gd name="connsiteX4" fmla="*/ 906966 w 906966"/>
              <a:gd name="connsiteY4" fmla="*/ 0 h 609600"/>
              <a:gd name="connsiteX0" fmla="*/ 0 w 906966"/>
              <a:gd name="connsiteY0" fmla="*/ 609600 h 609600"/>
              <a:gd name="connsiteX1" fmla="*/ 446049 w 906966"/>
              <a:gd name="connsiteY1" fmla="*/ 609600 h 609600"/>
              <a:gd name="connsiteX2" fmla="*/ 617034 w 906966"/>
              <a:gd name="connsiteY2" fmla="*/ 334537 h 609600"/>
              <a:gd name="connsiteX3" fmla="*/ 906966 w 906966"/>
              <a:gd name="connsiteY3" fmla="*/ 334537 h 609600"/>
              <a:gd name="connsiteX4" fmla="*/ 906966 w 906966"/>
              <a:gd name="connsiteY4" fmla="*/ 0 h 609600"/>
              <a:gd name="connsiteX0" fmla="*/ 0 w 906966"/>
              <a:gd name="connsiteY0" fmla="*/ 609600 h 609600"/>
              <a:gd name="connsiteX1" fmla="*/ 446049 w 906966"/>
              <a:gd name="connsiteY1" fmla="*/ 609600 h 609600"/>
              <a:gd name="connsiteX2" fmla="*/ 594732 w 906966"/>
              <a:gd name="connsiteY2" fmla="*/ 334537 h 609600"/>
              <a:gd name="connsiteX3" fmla="*/ 906966 w 906966"/>
              <a:gd name="connsiteY3" fmla="*/ 334537 h 609600"/>
              <a:gd name="connsiteX4" fmla="*/ 906966 w 906966"/>
              <a:gd name="connsiteY4" fmla="*/ 0 h 609600"/>
              <a:gd name="connsiteX0" fmla="*/ 0 w 906966"/>
              <a:gd name="connsiteY0" fmla="*/ 609600 h 609600"/>
              <a:gd name="connsiteX1" fmla="*/ 602166 w 906966"/>
              <a:gd name="connsiteY1" fmla="*/ 609600 h 609600"/>
              <a:gd name="connsiteX2" fmla="*/ 594732 w 906966"/>
              <a:gd name="connsiteY2" fmla="*/ 334537 h 609600"/>
              <a:gd name="connsiteX3" fmla="*/ 906966 w 906966"/>
              <a:gd name="connsiteY3" fmla="*/ 334537 h 609600"/>
              <a:gd name="connsiteX4" fmla="*/ 906966 w 906966"/>
              <a:gd name="connsiteY4" fmla="*/ 0 h 609600"/>
              <a:gd name="connsiteX0" fmla="*/ 0 w 906966"/>
              <a:gd name="connsiteY0" fmla="*/ 609600 h 609600"/>
              <a:gd name="connsiteX1" fmla="*/ 594732 w 906966"/>
              <a:gd name="connsiteY1" fmla="*/ 609600 h 609600"/>
              <a:gd name="connsiteX2" fmla="*/ 594732 w 906966"/>
              <a:gd name="connsiteY2" fmla="*/ 334537 h 609600"/>
              <a:gd name="connsiteX3" fmla="*/ 906966 w 906966"/>
              <a:gd name="connsiteY3" fmla="*/ 334537 h 609600"/>
              <a:gd name="connsiteX4" fmla="*/ 906966 w 906966"/>
              <a:gd name="connsiteY4" fmla="*/ 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6966" h="609600">
                <a:moveTo>
                  <a:pt x="0" y="609600"/>
                </a:moveTo>
                <a:lnTo>
                  <a:pt x="594732" y="609600"/>
                </a:lnTo>
                <a:lnTo>
                  <a:pt x="594732" y="334537"/>
                </a:lnTo>
                <a:lnTo>
                  <a:pt x="906966" y="334537"/>
                </a:lnTo>
                <a:lnTo>
                  <a:pt x="906966" y="0"/>
                </a:ln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Trapezoid 114"/>
          <p:cNvSpPr/>
          <p:nvPr/>
        </p:nvSpPr>
        <p:spPr>
          <a:xfrm>
            <a:off x="2204645" y="5217842"/>
            <a:ext cx="914400" cy="228600"/>
          </a:xfrm>
          <a:prstGeom prst="trapezoid">
            <a:avLst>
              <a:gd name="adj" fmla="val 47764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7" name="Elbow Connector 116"/>
          <p:cNvCxnSpPr>
            <a:stCxn id="115" idx="1"/>
          </p:cNvCxnSpPr>
          <p:nvPr/>
        </p:nvCxnSpPr>
        <p:spPr>
          <a:xfrm rot="10800000">
            <a:off x="733265" y="5143500"/>
            <a:ext cx="1525974" cy="188642"/>
          </a:xfrm>
          <a:prstGeom prst="bentConnector3">
            <a:avLst>
              <a:gd name="adj1" fmla="val 1879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Box 118"/>
          <p:cNvSpPr txBox="1"/>
          <p:nvPr/>
        </p:nvSpPr>
        <p:spPr>
          <a:xfrm>
            <a:off x="0" y="4953000"/>
            <a:ext cx="7473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rgbClr val="FF0000"/>
                </a:solidFill>
              </a:rPr>
              <a:t>Enable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5257800" y="838200"/>
            <a:ext cx="374641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Gain:</a:t>
            </a:r>
            <a:r>
              <a:rPr lang="en-GB" sz="2800" dirty="0" smtClean="0"/>
              <a:t> 40% less Energy or</a:t>
            </a:r>
            <a:br>
              <a:rPr lang="en-GB" sz="2800" dirty="0" smtClean="0"/>
            </a:br>
            <a:r>
              <a:rPr lang="en-GB" sz="2800" dirty="0" smtClean="0"/>
              <a:t>           1.6x speed-up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5257800" y="1891843"/>
            <a:ext cx="24243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GB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ain:</a:t>
            </a:r>
            <a:r>
              <a:rPr lang="en-GB" sz="2800" dirty="0" smtClean="0"/>
              <a:t> Negligible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5257800" y="2514600"/>
            <a:ext cx="15937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Risk:</a:t>
            </a:r>
            <a:r>
              <a:rPr lang="en-GB" sz="2800" dirty="0" smtClean="0"/>
              <a:t> Zero</a:t>
            </a:r>
          </a:p>
        </p:txBody>
      </p:sp>
      <p:grpSp>
        <p:nvGrpSpPr>
          <p:cNvPr id="128" name="Group 127"/>
          <p:cNvGrpSpPr/>
          <p:nvPr/>
        </p:nvGrpSpPr>
        <p:grpSpPr>
          <a:xfrm>
            <a:off x="4648200" y="4953000"/>
            <a:ext cx="4526570" cy="1323439"/>
            <a:chOff x="4648200" y="4933414"/>
            <a:chExt cx="4526570" cy="1323439"/>
          </a:xfrm>
        </p:grpSpPr>
        <p:sp>
          <p:nvSpPr>
            <p:cNvPr id="125" name="TextBox 124"/>
            <p:cNvSpPr txBox="1"/>
            <p:nvPr/>
          </p:nvSpPr>
          <p:spPr>
            <a:xfrm>
              <a:off x="5257800" y="4933414"/>
              <a:ext cx="3916970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2000" dirty="0" smtClean="0"/>
                <a:t>Original circuit not modified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2000" dirty="0" smtClean="0"/>
                <a:t>Negligible area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2000" dirty="0" smtClean="0"/>
                <a:t>Post-</a:t>
              </a:r>
              <a:r>
                <a:rPr lang="en-GB" sz="2000" dirty="0" err="1" smtClean="0"/>
                <a:t>tapeout</a:t>
              </a:r>
              <a:r>
                <a:rPr lang="en-GB" sz="2000" dirty="0" smtClean="0"/>
                <a:t> calibration (by SW)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2000" dirty="0" smtClean="0"/>
                <a:t>Conventional timing (</a:t>
              </a:r>
              <a:r>
                <a:rPr lang="en-GB" sz="2000" dirty="0" err="1" smtClean="0"/>
                <a:t>PrimeTime</a:t>
              </a:r>
              <a:r>
                <a:rPr lang="en-GB" sz="2000" dirty="0" smtClean="0"/>
                <a:t>)</a:t>
              </a:r>
            </a:p>
          </p:txBody>
        </p:sp>
        <p:sp>
          <p:nvSpPr>
            <p:cNvPr id="126" name="Left Brace 125"/>
            <p:cNvSpPr/>
            <p:nvPr/>
          </p:nvSpPr>
          <p:spPr>
            <a:xfrm>
              <a:off x="5157250" y="4966072"/>
              <a:ext cx="195800" cy="1212850"/>
            </a:xfrm>
            <a:prstGeom prst="leftBrace">
              <a:avLst>
                <a:gd name="adj1" fmla="val 20079"/>
                <a:gd name="adj2" fmla="val 5000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ight Arrow 126"/>
            <p:cNvSpPr/>
            <p:nvPr/>
          </p:nvSpPr>
          <p:spPr>
            <a:xfrm>
              <a:off x="4648200" y="5486400"/>
              <a:ext cx="381000" cy="154259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946043" y="2582333"/>
            <a:ext cx="1451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Clock domain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53000" y="3570982"/>
            <a:ext cx="4031616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600" b="1" dirty="0" smtClean="0"/>
              <a:t>J. </a:t>
            </a:r>
            <a:r>
              <a:rPr lang="en-GB" sz="1600" b="1" dirty="0"/>
              <a:t>Cortadella, </a:t>
            </a:r>
            <a:r>
              <a:rPr lang="en-GB" sz="1600" b="1" dirty="0" smtClean="0"/>
              <a:t>L. </a:t>
            </a:r>
            <a:r>
              <a:rPr lang="en-GB" sz="1600" b="1" dirty="0" err="1"/>
              <a:t>Lavagno</a:t>
            </a:r>
            <a:r>
              <a:rPr lang="en-GB" sz="1600" b="1" dirty="0"/>
              <a:t>, </a:t>
            </a:r>
            <a:r>
              <a:rPr lang="en-GB" sz="1600" b="1" dirty="0" smtClean="0"/>
              <a:t>P. </a:t>
            </a:r>
            <a:r>
              <a:rPr lang="en-GB" sz="1600" b="1" dirty="0" err="1"/>
              <a:t>López</a:t>
            </a:r>
            <a:r>
              <a:rPr lang="en-GB" sz="1600" b="1" dirty="0"/>
              <a:t>, </a:t>
            </a:r>
            <a:r>
              <a:rPr lang="en-GB" sz="1600" b="1" dirty="0" smtClean="0"/>
              <a:t>M. </a:t>
            </a:r>
            <a:r>
              <a:rPr lang="en-GB" sz="1600" b="1" dirty="0" err="1" smtClean="0"/>
              <a:t>Lupon</a:t>
            </a:r>
            <a:r>
              <a:rPr lang="en-GB" sz="1600" b="1" dirty="0" smtClean="0"/>
              <a:t>,</a:t>
            </a:r>
            <a:br>
              <a:rPr lang="en-GB" sz="1600" b="1" dirty="0" smtClean="0"/>
            </a:br>
            <a:r>
              <a:rPr lang="en-GB" sz="1600" b="1" dirty="0" smtClean="0"/>
              <a:t>A. </a:t>
            </a:r>
            <a:r>
              <a:rPr lang="en-GB" sz="1600" b="1" dirty="0"/>
              <a:t>Moreno, </a:t>
            </a:r>
            <a:r>
              <a:rPr lang="en-GB" sz="1600" b="1" dirty="0" smtClean="0"/>
              <a:t>A. </a:t>
            </a:r>
            <a:r>
              <a:rPr lang="en-GB" sz="1600" b="1" dirty="0"/>
              <a:t>Roca, and </a:t>
            </a:r>
            <a:r>
              <a:rPr lang="en-GB" sz="1600" b="1" dirty="0" smtClean="0"/>
              <a:t>S. </a:t>
            </a:r>
            <a:r>
              <a:rPr lang="en-GB" sz="1600" b="1" dirty="0"/>
              <a:t>S. </a:t>
            </a:r>
            <a:r>
              <a:rPr lang="en-GB" sz="1600" b="1" dirty="0" smtClean="0"/>
              <a:t>Sapatnekar.</a:t>
            </a:r>
            <a:br>
              <a:rPr lang="en-GB" sz="1600" b="1" dirty="0" smtClean="0"/>
            </a:br>
            <a:r>
              <a:rPr lang="en-GB" sz="1600" b="1" dirty="0" smtClean="0"/>
              <a:t>Reactive </a:t>
            </a:r>
            <a:r>
              <a:rPr lang="en-GB" sz="1600" b="1" dirty="0"/>
              <a:t>clocks with variability-tracking </a:t>
            </a:r>
            <a:r>
              <a:rPr lang="en-GB" sz="1600" b="1" dirty="0" smtClean="0"/>
              <a:t>jitter.</a:t>
            </a:r>
            <a:br>
              <a:rPr lang="en-GB" sz="1600" b="1" dirty="0" smtClean="0"/>
            </a:br>
            <a:r>
              <a:rPr lang="en-GB" sz="1600" b="1" dirty="0" smtClean="0"/>
              <a:t>ICCD </a:t>
            </a:r>
            <a:r>
              <a:rPr lang="en-GB" sz="1600" b="1" dirty="0"/>
              <a:t>2015. 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260690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animBg="1"/>
      <p:bldP spid="119" grpId="0"/>
      <p:bldP spid="120" grpId="0"/>
      <p:bldP spid="121" grpId="0"/>
      <p:bldP spid="122" grpId="0"/>
      <p:bldP spid="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00"/>
            <a:ext cx="9144000" cy="36575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PLL vs. Reactive Clocks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DATE 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Adaptive Clocking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5F30D5-A3B7-4396-B131-5098A71B85FB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761995"/>
            <a:ext cx="5486411" cy="228600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85800" y="838200"/>
            <a:ext cx="1600200" cy="10668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DUT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rapezoid 13"/>
          <p:cNvSpPr/>
          <p:nvPr/>
        </p:nvSpPr>
        <p:spPr>
          <a:xfrm>
            <a:off x="1143000" y="2209800"/>
            <a:ext cx="685800" cy="152400"/>
          </a:xfrm>
          <a:prstGeom prst="trapezoid">
            <a:avLst>
              <a:gd name="adj" fmla="val 43966"/>
            </a:avLst>
          </a:prstGeom>
          <a:solidFill>
            <a:srgbClr val="00CC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>
            <a:stCxn id="13" idx="2"/>
            <a:endCxn id="14" idx="0"/>
          </p:cNvCxnSpPr>
          <p:nvPr/>
        </p:nvCxnSpPr>
        <p:spPr>
          <a:xfrm>
            <a:off x="1485900" y="1905000"/>
            <a:ext cx="0" cy="304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stCxn id="18" idx="0"/>
          </p:cNvCxnSpPr>
          <p:nvPr/>
        </p:nvCxnSpPr>
        <p:spPr>
          <a:xfrm rot="5400000" flipH="1" flipV="1">
            <a:off x="1085850" y="2381250"/>
            <a:ext cx="76200" cy="342900"/>
          </a:xfrm>
          <a:prstGeom prst="bentConnector2">
            <a:avLst/>
          </a:prstGeom>
          <a:ln w="2857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1295400" y="2362200"/>
            <a:ext cx="0" cy="152400"/>
          </a:xfrm>
          <a:prstGeom prst="line">
            <a:avLst/>
          </a:prstGeom>
          <a:ln w="2857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>
            <a:stCxn id="19" idx="0"/>
          </p:cNvCxnSpPr>
          <p:nvPr/>
        </p:nvCxnSpPr>
        <p:spPr>
          <a:xfrm rot="16200000" flipV="1">
            <a:off x="1790700" y="2400300"/>
            <a:ext cx="76200" cy="304800"/>
          </a:xfrm>
          <a:prstGeom prst="bentConnector2">
            <a:avLst/>
          </a:prstGeom>
          <a:ln w="2857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1676400" y="2362200"/>
            <a:ext cx="0" cy="152400"/>
          </a:xfrm>
          <a:prstGeom prst="line">
            <a:avLst/>
          </a:prstGeom>
          <a:ln w="2857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685800" y="2590800"/>
            <a:ext cx="533400" cy="30480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PLL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676400" y="2590800"/>
            <a:ext cx="609600" cy="304800"/>
          </a:xfrm>
          <a:prstGeom prst="roundRect">
            <a:avLst/>
          </a:prstGeom>
          <a:solidFill>
            <a:srgbClr val="0000F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Rclk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6289381" y="1303188"/>
            <a:ext cx="2789771" cy="678012"/>
            <a:chOff x="6289381" y="1303188"/>
            <a:chExt cx="2789771" cy="678012"/>
          </a:xfrm>
        </p:grpSpPr>
        <p:sp>
          <p:nvSpPr>
            <p:cNvPr id="28" name="Rectangle 27"/>
            <p:cNvSpPr/>
            <p:nvPr/>
          </p:nvSpPr>
          <p:spPr>
            <a:xfrm>
              <a:off x="6400800" y="1676400"/>
              <a:ext cx="2590800" cy="304800"/>
            </a:xfrm>
            <a:prstGeom prst="rect">
              <a:avLst/>
            </a:prstGeom>
            <a:gradFill flip="none" rotWithShape="1">
              <a:gsLst>
                <a:gs pos="0">
                  <a:srgbClr val="66FFCC"/>
                </a:gs>
                <a:gs pos="33000">
                  <a:srgbClr val="D3F39F"/>
                </a:gs>
                <a:gs pos="65000">
                  <a:srgbClr val="F0DCA2"/>
                </a:gs>
                <a:gs pos="100000">
                  <a:srgbClr val="FF00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>
                  <a:solidFill>
                    <a:srgbClr val="0000FF"/>
                  </a:solidFill>
                </a:rPr>
                <a:t>temperature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289381" y="1304809"/>
              <a:ext cx="6238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25</a:t>
              </a:r>
              <a:r>
                <a:rPr lang="en-GB" baseline="42000" dirty="0" smtClean="0"/>
                <a:t>o</a:t>
              </a:r>
              <a:r>
                <a:rPr lang="en-GB" dirty="0" smtClean="0"/>
                <a:t>C</a:t>
              </a:r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338244" y="1305128"/>
              <a:ext cx="7409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125</a:t>
              </a:r>
              <a:r>
                <a:rPr lang="en-GB" baseline="42000" dirty="0" smtClean="0"/>
                <a:t>o</a:t>
              </a:r>
              <a:r>
                <a:rPr lang="en-GB" dirty="0" smtClean="0"/>
                <a:t>C</a:t>
              </a:r>
              <a:endParaRPr 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377111" y="1303188"/>
              <a:ext cx="6238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7</a:t>
              </a:r>
              <a:r>
                <a:rPr lang="en-GB" dirty="0" smtClean="0"/>
                <a:t>5</a:t>
              </a:r>
              <a:r>
                <a:rPr lang="en-GB" baseline="42000" dirty="0" smtClean="0"/>
                <a:t>o</a:t>
              </a:r>
              <a:r>
                <a:rPr lang="en-GB" dirty="0" smtClean="0"/>
                <a:t>C</a:t>
              </a:r>
              <a:endParaRPr lang="en-US" dirty="0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2890618" y="1017657"/>
            <a:ext cx="15824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 smtClean="0"/>
              <a:t>SPICE models</a:t>
            </a:r>
            <a:br>
              <a:rPr lang="en-GB" sz="2000" dirty="0" smtClean="0"/>
            </a:br>
            <a:r>
              <a:rPr lang="en-GB" sz="2000" dirty="0" smtClean="0"/>
              <a:t>(65nm)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79510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00"/>
            <a:ext cx="9144000" cy="36575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PLL vs. Reactive Clocks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DATE 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Adaptive Clocking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5F30D5-A3B7-4396-B131-5098A71B85FB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761995"/>
            <a:ext cx="5486411" cy="228600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85800" y="838200"/>
            <a:ext cx="1600200" cy="10668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DUT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rapezoid 13"/>
          <p:cNvSpPr/>
          <p:nvPr/>
        </p:nvSpPr>
        <p:spPr>
          <a:xfrm>
            <a:off x="1143000" y="2209800"/>
            <a:ext cx="685800" cy="152400"/>
          </a:xfrm>
          <a:prstGeom prst="trapezoid">
            <a:avLst>
              <a:gd name="adj" fmla="val 43966"/>
            </a:avLst>
          </a:prstGeom>
          <a:solidFill>
            <a:srgbClr val="00CC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>
            <a:stCxn id="13" idx="2"/>
            <a:endCxn id="14" idx="0"/>
          </p:cNvCxnSpPr>
          <p:nvPr/>
        </p:nvCxnSpPr>
        <p:spPr>
          <a:xfrm>
            <a:off x="1485900" y="1905000"/>
            <a:ext cx="0" cy="304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stCxn id="18" idx="0"/>
          </p:cNvCxnSpPr>
          <p:nvPr/>
        </p:nvCxnSpPr>
        <p:spPr>
          <a:xfrm rot="5400000" flipH="1" flipV="1">
            <a:off x="1085850" y="2381250"/>
            <a:ext cx="76200" cy="342900"/>
          </a:xfrm>
          <a:prstGeom prst="bentConnector2">
            <a:avLst/>
          </a:prstGeom>
          <a:ln w="2857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1295400" y="2362200"/>
            <a:ext cx="0" cy="152400"/>
          </a:xfrm>
          <a:prstGeom prst="line">
            <a:avLst/>
          </a:prstGeom>
          <a:ln w="2857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>
            <a:stCxn id="19" idx="0"/>
          </p:cNvCxnSpPr>
          <p:nvPr/>
        </p:nvCxnSpPr>
        <p:spPr>
          <a:xfrm rot="16200000" flipV="1">
            <a:off x="1790700" y="2400300"/>
            <a:ext cx="76200" cy="304800"/>
          </a:xfrm>
          <a:prstGeom prst="bentConnector2">
            <a:avLst/>
          </a:prstGeom>
          <a:ln w="2857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1676400" y="2362200"/>
            <a:ext cx="0" cy="152400"/>
          </a:xfrm>
          <a:prstGeom prst="line">
            <a:avLst/>
          </a:prstGeom>
          <a:ln w="2857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685800" y="2590800"/>
            <a:ext cx="533400" cy="30480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PLL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676400" y="2590800"/>
            <a:ext cx="609600" cy="304800"/>
          </a:xfrm>
          <a:prstGeom prst="roundRect">
            <a:avLst/>
          </a:prstGeom>
          <a:solidFill>
            <a:srgbClr val="0000F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Rclk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6289381" y="1303188"/>
            <a:ext cx="2789771" cy="678012"/>
            <a:chOff x="6289381" y="1303188"/>
            <a:chExt cx="2789771" cy="678012"/>
          </a:xfrm>
        </p:grpSpPr>
        <p:sp>
          <p:nvSpPr>
            <p:cNvPr id="28" name="Rectangle 27"/>
            <p:cNvSpPr/>
            <p:nvPr/>
          </p:nvSpPr>
          <p:spPr>
            <a:xfrm>
              <a:off x="6400800" y="1676400"/>
              <a:ext cx="2590800" cy="304800"/>
            </a:xfrm>
            <a:prstGeom prst="rect">
              <a:avLst/>
            </a:prstGeom>
            <a:gradFill flip="none" rotWithShape="1">
              <a:gsLst>
                <a:gs pos="0">
                  <a:srgbClr val="66FFCC"/>
                </a:gs>
                <a:gs pos="33000">
                  <a:srgbClr val="D3F39F"/>
                </a:gs>
                <a:gs pos="65000">
                  <a:srgbClr val="F0DCA2"/>
                </a:gs>
                <a:gs pos="100000">
                  <a:srgbClr val="FF00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>
                  <a:solidFill>
                    <a:srgbClr val="0000FF"/>
                  </a:solidFill>
                </a:rPr>
                <a:t>temperature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289381" y="1304809"/>
              <a:ext cx="6238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25</a:t>
              </a:r>
              <a:r>
                <a:rPr lang="en-GB" baseline="42000" dirty="0" smtClean="0"/>
                <a:t>o</a:t>
              </a:r>
              <a:r>
                <a:rPr lang="en-GB" dirty="0" smtClean="0"/>
                <a:t>C</a:t>
              </a:r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338244" y="1305128"/>
              <a:ext cx="7409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125</a:t>
              </a:r>
              <a:r>
                <a:rPr lang="en-GB" baseline="42000" dirty="0" smtClean="0"/>
                <a:t>o</a:t>
              </a:r>
              <a:r>
                <a:rPr lang="en-GB" dirty="0" smtClean="0"/>
                <a:t>C</a:t>
              </a:r>
              <a:endParaRPr 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377111" y="1303188"/>
              <a:ext cx="6238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7</a:t>
              </a:r>
              <a:r>
                <a:rPr lang="en-GB" dirty="0" smtClean="0"/>
                <a:t>5</a:t>
              </a:r>
              <a:r>
                <a:rPr lang="en-GB" baseline="42000" dirty="0" smtClean="0"/>
                <a:t>o</a:t>
              </a:r>
              <a:r>
                <a:rPr lang="en-GB" dirty="0" smtClean="0"/>
                <a:t>C</a:t>
              </a:r>
              <a:endParaRPr lang="en-US" dirty="0"/>
            </a:p>
          </p:txBody>
        </p:sp>
      </p:grpSp>
      <p:sp>
        <p:nvSpPr>
          <p:cNvPr id="7" name="Oval 6"/>
          <p:cNvSpPr/>
          <p:nvPr/>
        </p:nvSpPr>
        <p:spPr>
          <a:xfrm>
            <a:off x="5242678" y="5029700"/>
            <a:ext cx="228605" cy="22860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3875953" y="4782485"/>
            <a:ext cx="1305647" cy="553998"/>
            <a:chOff x="3875953" y="4773817"/>
            <a:chExt cx="1305647" cy="553998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4724400" y="5131000"/>
              <a:ext cx="45720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3875953" y="4773817"/>
              <a:ext cx="88934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GB" dirty="0" smtClean="0"/>
                <a:t>Timing</a:t>
              </a:r>
              <a:br>
                <a:rPr lang="en-GB" dirty="0" smtClean="0"/>
              </a:br>
              <a:r>
                <a:rPr lang="en-GB" dirty="0" smtClean="0"/>
                <a:t>sign-off</a:t>
              </a:r>
              <a:endParaRPr lang="en-US" dirty="0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2890618" y="1017657"/>
            <a:ext cx="15824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 smtClean="0"/>
              <a:t>SPICE models</a:t>
            </a:r>
            <a:br>
              <a:rPr lang="en-GB" sz="2000" dirty="0" smtClean="0"/>
            </a:br>
            <a:r>
              <a:rPr lang="en-GB" sz="2000" dirty="0" smtClean="0"/>
              <a:t>(65nm)</a:t>
            </a:r>
            <a:endParaRPr lang="en-US" sz="2000" dirty="0"/>
          </a:p>
        </p:txBody>
      </p:sp>
      <p:sp>
        <p:nvSpPr>
          <p:cNvPr id="34" name="TextBox 33"/>
          <p:cNvSpPr txBox="1"/>
          <p:nvPr/>
        </p:nvSpPr>
        <p:spPr>
          <a:xfrm>
            <a:off x="3221492" y="3505200"/>
            <a:ext cx="7409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Slow</a:t>
            </a:r>
            <a:br>
              <a:rPr lang="en-GB" dirty="0" smtClean="0">
                <a:solidFill>
                  <a:srgbClr val="FF0000"/>
                </a:solidFill>
              </a:rPr>
            </a:br>
            <a:r>
              <a:rPr lang="en-GB" dirty="0" smtClean="0">
                <a:solidFill>
                  <a:srgbClr val="FF0000"/>
                </a:solidFill>
              </a:rPr>
              <a:t>125</a:t>
            </a:r>
            <a:r>
              <a:rPr lang="en-GB" baseline="40000" dirty="0" smtClean="0">
                <a:solidFill>
                  <a:srgbClr val="FF0000"/>
                </a:solidFill>
              </a:rPr>
              <a:t>o</a:t>
            </a:r>
            <a:r>
              <a:rPr lang="en-GB" dirty="0" smtClean="0">
                <a:solidFill>
                  <a:srgbClr val="FF0000"/>
                </a:solidFill>
              </a:rPr>
              <a:t>C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167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00"/>
            <a:ext cx="9144000" cy="36575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PLL vs. Reactive Clocks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DATE 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Adaptive Clocking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5F30D5-A3B7-4396-B131-5098A71B85FB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761995"/>
            <a:ext cx="5486411" cy="228600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85800" y="838200"/>
            <a:ext cx="1600200" cy="10668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DUT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rapezoid 13"/>
          <p:cNvSpPr/>
          <p:nvPr/>
        </p:nvSpPr>
        <p:spPr>
          <a:xfrm>
            <a:off x="1143000" y="2209800"/>
            <a:ext cx="685800" cy="152400"/>
          </a:xfrm>
          <a:prstGeom prst="trapezoid">
            <a:avLst>
              <a:gd name="adj" fmla="val 43966"/>
            </a:avLst>
          </a:prstGeom>
          <a:solidFill>
            <a:srgbClr val="00CC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>
            <a:stCxn id="13" idx="2"/>
            <a:endCxn id="14" idx="0"/>
          </p:cNvCxnSpPr>
          <p:nvPr/>
        </p:nvCxnSpPr>
        <p:spPr>
          <a:xfrm>
            <a:off x="1485900" y="1905000"/>
            <a:ext cx="0" cy="304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stCxn id="18" idx="0"/>
          </p:cNvCxnSpPr>
          <p:nvPr/>
        </p:nvCxnSpPr>
        <p:spPr>
          <a:xfrm rot="5400000" flipH="1" flipV="1">
            <a:off x="1085850" y="2381250"/>
            <a:ext cx="76200" cy="342900"/>
          </a:xfrm>
          <a:prstGeom prst="bentConnector2">
            <a:avLst/>
          </a:prstGeom>
          <a:ln w="2857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1295400" y="2362200"/>
            <a:ext cx="0" cy="152400"/>
          </a:xfrm>
          <a:prstGeom prst="line">
            <a:avLst/>
          </a:prstGeom>
          <a:ln w="2857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>
            <a:stCxn id="19" idx="0"/>
          </p:cNvCxnSpPr>
          <p:nvPr/>
        </p:nvCxnSpPr>
        <p:spPr>
          <a:xfrm rot="16200000" flipV="1">
            <a:off x="1790700" y="2400300"/>
            <a:ext cx="76200" cy="304800"/>
          </a:xfrm>
          <a:prstGeom prst="bentConnector2">
            <a:avLst/>
          </a:prstGeom>
          <a:ln w="2857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1676400" y="2362200"/>
            <a:ext cx="0" cy="152400"/>
          </a:xfrm>
          <a:prstGeom prst="line">
            <a:avLst/>
          </a:prstGeom>
          <a:ln w="2857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685800" y="2590800"/>
            <a:ext cx="533400" cy="30480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PLL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676400" y="2590800"/>
            <a:ext cx="609600" cy="304800"/>
          </a:xfrm>
          <a:prstGeom prst="roundRect">
            <a:avLst/>
          </a:prstGeom>
          <a:solidFill>
            <a:srgbClr val="0000F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Rclk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6289381" y="1303188"/>
            <a:ext cx="2789771" cy="678012"/>
            <a:chOff x="6289381" y="1303188"/>
            <a:chExt cx="2789771" cy="678012"/>
          </a:xfrm>
        </p:grpSpPr>
        <p:sp>
          <p:nvSpPr>
            <p:cNvPr id="28" name="Rectangle 27"/>
            <p:cNvSpPr/>
            <p:nvPr/>
          </p:nvSpPr>
          <p:spPr>
            <a:xfrm>
              <a:off x="6400800" y="1676400"/>
              <a:ext cx="2590800" cy="304800"/>
            </a:xfrm>
            <a:prstGeom prst="rect">
              <a:avLst/>
            </a:prstGeom>
            <a:gradFill flip="none" rotWithShape="1">
              <a:gsLst>
                <a:gs pos="0">
                  <a:srgbClr val="66FFCC"/>
                </a:gs>
                <a:gs pos="33000">
                  <a:srgbClr val="D3F39F"/>
                </a:gs>
                <a:gs pos="65000">
                  <a:srgbClr val="F0DCA2"/>
                </a:gs>
                <a:gs pos="100000">
                  <a:srgbClr val="FF00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>
                  <a:solidFill>
                    <a:srgbClr val="0000FF"/>
                  </a:solidFill>
                </a:rPr>
                <a:t>temperature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289381" y="1304809"/>
              <a:ext cx="6238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25</a:t>
              </a:r>
              <a:r>
                <a:rPr lang="en-GB" baseline="42000" dirty="0" smtClean="0"/>
                <a:t>o</a:t>
              </a:r>
              <a:r>
                <a:rPr lang="en-GB" dirty="0" smtClean="0"/>
                <a:t>C</a:t>
              </a:r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338244" y="1305128"/>
              <a:ext cx="7409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125</a:t>
              </a:r>
              <a:r>
                <a:rPr lang="en-GB" baseline="42000" dirty="0" smtClean="0"/>
                <a:t>o</a:t>
              </a:r>
              <a:r>
                <a:rPr lang="en-GB" dirty="0" smtClean="0"/>
                <a:t>C</a:t>
              </a:r>
              <a:endParaRPr 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377111" y="1303188"/>
              <a:ext cx="6238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7</a:t>
              </a:r>
              <a:r>
                <a:rPr lang="en-GB" dirty="0" smtClean="0"/>
                <a:t>5</a:t>
              </a:r>
              <a:r>
                <a:rPr lang="en-GB" baseline="42000" dirty="0" smtClean="0"/>
                <a:t>o</a:t>
              </a:r>
              <a:r>
                <a:rPr lang="en-GB" dirty="0" smtClean="0"/>
                <a:t>C</a:t>
              </a:r>
              <a:endParaRPr lang="en-US" dirty="0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890618" y="1017657"/>
            <a:ext cx="15824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 smtClean="0"/>
              <a:t>SPICE models</a:t>
            </a:r>
            <a:br>
              <a:rPr lang="en-GB" sz="2000" dirty="0" smtClean="0"/>
            </a:br>
            <a:r>
              <a:rPr lang="en-GB" sz="2000" dirty="0" smtClean="0"/>
              <a:t>(65nm)</a:t>
            </a:r>
            <a:endParaRPr lang="en-US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3221492" y="3505200"/>
            <a:ext cx="7409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Slow</a:t>
            </a:r>
            <a:br>
              <a:rPr lang="en-GB" dirty="0" smtClean="0">
                <a:solidFill>
                  <a:srgbClr val="FF0000"/>
                </a:solidFill>
              </a:rPr>
            </a:br>
            <a:r>
              <a:rPr lang="en-GB" dirty="0" smtClean="0">
                <a:solidFill>
                  <a:srgbClr val="FF0000"/>
                </a:solidFill>
              </a:rPr>
              <a:t>125</a:t>
            </a:r>
            <a:r>
              <a:rPr lang="en-GB" baseline="40000" dirty="0" smtClean="0">
                <a:solidFill>
                  <a:srgbClr val="FF0000"/>
                </a:solidFill>
              </a:rPr>
              <a:t>o</a:t>
            </a:r>
            <a:r>
              <a:rPr lang="en-GB" dirty="0" smtClean="0">
                <a:solidFill>
                  <a:srgbClr val="FF0000"/>
                </a:solidFill>
              </a:rPr>
              <a:t>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267484" y="3213784"/>
            <a:ext cx="8247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Typical</a:t>
            </a:r>
            <a:br>
              <a:rPr lang="en-GB" dirty="0" smtClean="0">
                <a:solidFill>
                  <a:srgbClr val="FF0000"/>
                </a:solidFill>
              </a:rPr>
            </a:br>
            <a:r>
              <a:rPr lang="en-GB" dirty="0" smtClean="0">
                <a:solidFill>
                  <a:srgbClr val="FF0000"/>
                </a:solidFill>
              </a:rPr>
              <a:t>125</a:t>
            </a:r>
            <a:r>
              <a:rPr lang="en-GB" baseline="40000" dirty="0" smtClean="0">
                <a:solidFill>
                  <a:srgbClr val="FF0000"/>
                </a:solidFill>
              </a:rPr>
              <a:t>o</a:t>
            </a:r>
            <a:r>
              <a:rPr lang="en-GB" dirty="0" smtClean="0">
                <a:solidFill>
                  <a:srgbClr val="FF0000"/>
                </a:solidFill>
              </a:rPr>
              <a:t>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5242678" y="5029700"/>
            <a:ext cx="228605" cy="22860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/>
          <p:cNvGrpSpPr/>
          <p:nvPr/>
        </p:nvGrpSpPr>
        <p:grpSpPr>
          <a:xfrm>
            <a:off x="3875953" y="4782485"/>
            <a:ext cx="1305647" cy="553998"/>
            <a:chOff x="3875953" y="4773817"/>
            <a:chExt cx="1305647" cy="553998"/>
          </a:xfrm>
        </p:grpSpPr>
        <p:cxnSp>
          <p:nvCxnSpPr>
            <p:cNvPr id="35" name="Straight Arrow Connector 34"/>
            <p:cNvCxnSpPr/>
            <p:nvPr/>
          </p:nvCxnSpPr>
          <p:spPr>
            <a:xfrm>
              <a:off x="4724400" y="5131000"/>
              <a:ext cx="45720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3875953" y="4773817"/>
              <a:ext cx="88934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GB" dirty="0" smtClean="0"/>
                <a:t>Timing</a:t>
              </a:r>
              <a:br>
                <a:rPr lang="en-GB" dirty="0" smtClean="0"/>
              </a:br>
              <a:r>
                <a:rPr lang="en-GB" dirty="0" smtClean="0"/>
                <a:t>sign-off</a:t>
              </a:r>
              <a:endParaRPr lang="en-US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473700" y="4836526"/>
            <a:ext cx="1390650" cy="377329"/>
            <a:chOff x="5473700" y="4836526"/>
            <a:chExt cx="1390650" cy="377329"/>
          </a:xfrm>
        </p:grpSpPr>
        <p:sp>
          <p:nvSpPr>
            <p:cNvPr id="6" name="Right Arrow 5"/>
            <p:cNvSpPr/>
            <p:nvPr/>
          </p:nvSpPr>
          <p:spPr>
            <a:xfrm>
              <a:off x="5492750" y="5095218"/>
              <a:ext cx="1371600" cy="118637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473700" y="4836526"/>
              <a:ext cx="12891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b="1" dirty="0" smtClean="0">
                  <a:solidFill>
                    <a:srgbClr val="C00000"/>
                  </a:solidFill>
                </a:rPr>
                <a:t>Ideal binning</a:t>
              </a:r>
              <a:endParaRPr lang="en-US" sz="1600" b="1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2384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PLL vs. Reactive Clocks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DATE 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Adaptive Clocking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5F30D5-A3B7-4396-B131-5098A71B85FB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761995"/>
            <a:ext cx="5486411" cy="228600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85800" y="838200"/>
            <a:ext cx="1600200" cy="10668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DUT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rapezoid 13"/>
          <p:cNvSpPr/>
          <p:nvPr/>
        </p:nvSpPr>
        <p:spPr>
          <a:xfrm>
            <a:off x="1143000" y="2209800"/>
            <a:ext cx="685800" cy="152400"/>
          </a:xfrm>
          <a:prstGeom prst="trapezoid">
            <a:avLst>
              <a:gd name="adj" fmla="val 43966"/>
            </a:avLst>
          </a:prstGeom>
          <a:solidFill>
            <a:srgbClr val="00CC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>
            <a:stCxn id="13" idx="2"/>
            <a:endCxn id="14" idx="0"/>
          </p:cNvCxnSpPr>
          <p:nvPr/>
        </p:nvCxnSpPr>
        <p:spPr>
          <a:xfrm>
            <a:off x="1485900" y="1905000"/>
            <a:ext cx="0" cy="304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stCxn id="18" idx="0"/>
          </p:cNvCxnSpPr>
          <p:nvPr/>
        </p:nvCxnSpPr>
        <p:spPr>
          <a:xfrm rot="5400000" flipH="1" flipV="1">
            <a:off x="1085850" y="2381250"/>
            <a:ext cx="76200" cy="342900"/>
          </a:xfrm>
          <a:prstGeom prst="bentConnector2">
            <a:avLst/>
          </a:prstGeom>
          <a:ln w="2857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1295400" y="2362200"/>
            <a:ext cx="0" cy="152400"/>
          </a:xfrm>
          <a:prstGeom prst="line">
            <a:avLst/>
          </a:prstGeom>
          <a:ln w="2857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>
            <a:stCxn id="19" idx="0"/>
          </p:cNvCxnSpPr>
          <p:nvPr/>
        </p:nvCxnSpPr>
        <p:spPr>
          <a:xfrm rot="16200000" flipV="1">
            <a:off x="1790700" y="2400300"/>
            <a:ext cx="76200" cy="304800"/>
          </a:xfrm>
          <a:prstGeom prst="bentConnector2">
            <a:avLst/>
          </a:prstGeom>
          <a:ln w="2857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1676400" y="2362200"/>
            <a:ext cx="0" cy="152400"/>
          </a:xfrm>
          <a:prstGeom prst="line">
            <a:avLst/>
          </a:prstGeom>
          <a:ln w="2857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685800" y="2590800"/>
            <a:ext cx="533400" cy="30480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PLL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676400" y="2590800"/>
            <a:ext cx="609600" cy="304800"/>
          </a:xfrm>
          <a:prstGeom prst="roundRect">
            <a:avLst/>
          </a:prstGeom>
          <a:solidFill>
            <a:srgbClr val="0000F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Rclk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6289381" y="1303188"/>
            <a:ext cx="2789771" cy="678012"/>
            <a:chOff x="6289381" y="1303188"/>
            <a:chExt cx="2789771" cy="678012"/>
          </a:xfrm>
        </p:grpSpPr>
        <p:sp>
          <p:nvSpPr>
            <p:cNvPr id="28" name="Rectangle 27"/>
            <p:cNvSpPr/>
            <p:nvPr/>
          </p:nvSpPr>
          <p:spPr>
            <a:xfrm>
              <a:off x="6400800" y="1676400"/>
              <a:ext cx="2590800" cy="304800"/>
            </a:xfrm>
            <a:prstGeom prst="rect">
              <a:avLst/>
            </a:prstGeom>
            <a:gradFill flip="none" rotWithShape="1">
              <a:gsLst>
                <a:gs pos="0">
                  <a:srgbClr val="66FFCC"/>
                </a:gs>
                <a:gs pos="33000">
                  <a:srgbClr val="D3F39F"/>
                </a:gs>
                <a:gs pos="65000">
                  <a:srgbClr val="F0DCA2"/>
                </a:gs>
                <a:gs pos="100000">
                  <a:srgbClr val="FF00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>
                  <a:solidFill>
                    <a:srgbClr val="0000FF"/>
                  </a:solidFill>
                </a:rPr>
                <a:t>temperature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289381" y="1304809"/>
              <a:ext cx="6238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25</a:t>
              </a:r>
              <a:r>
                <a:rPr lang="en-GB" baseline="42000" dirty="0" smtClean="0"/>
                <a:t>o</a:t>
              </a:r>
              <a:r>
                <a:rPr lang="en-GB" dirty="0" smtClean="0"/>
                <a:t>C</a:t>
              </a:r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338244" y="1305128"/>
              <a:ext cx="7409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125</a:t>
              </a:r>
              <a:r>
                <a:rPr lang="en-GB" baseline="42000" dirty="0" smtClean="0"/>
                <a:t>o</a:t>
              </a:r>
              <a:r>
                <a:rPr lang="en-GB" dirty="0" smtClean="0"/>
                <a:t>C</a:t>
              </a:r>
              <a:endParaRPr 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377111" y="1303188"/>
              <a:ext cx="6238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7</a:t>
              </a:r>
              <a:r>
                <a:rPr lang="en-GB" dirty="0" smtClean="0"/>
                <a:t>5</a:t>
              </a:r>
              <a:r>
                <a:rPr lang="en-GB" baseline="42000" dirty="0" smtClean="0"/>
                <a:t>o</a:t>
              </a:r>
              <a:r>
                <a:rPr lang="en-GB" dirty="0" smtClean="0"/>
                <a:t>C</a:t>
              </a:r>
              <a:endParaRPr lang="en-US" dirty="0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890618" y="1017657"/>
            <a:ext cx="15824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 smtClean="0"/>
              <a:t>SPICE models</a:t>
            </a:r>
            <a:br>
              <a:rPr lang="en-GB" sz="2000" dirty="0" smtClean="0"/>
            </a:br>
            <a:r>
              <a:rPr lang="en-GB" sz="2000" dirty="0" smtClean="0"/>
              <a:t>(65nm)</a:t>
            </a:r>
            <a:endParaRPr lang="en-US" sz="2000" dirty="0"/>
          </a:p>
        </p:txBody>
      </p:sp>
      <p:sp>
        <p:nvSpPr>
          <p:cNvPr id="25" name="Oval 24"/>
          <p:cNvSpPr/>
          <p:nvPr/>
        </p:nvSpPr>
        <p:spPr>
          <a:xfrm>
            <a:off x="5242678" y="5029700"/>
            <a:ext cx="228605" cy="22860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3875953" y="4782485"/>
            <a:ext cx="1305647" cy="553998"/>
            <a:chOff x="3875953" y="4773817"/>
            <a:chExt cx="1305647" cy="553998"/>
          </a:xfrm>
        </p:grpSpPr>
        <p:cxnSp>
          <p:nvCxnSpPr>
            <p:cNvPr id="33" name="Straight Arrow Connector 32"/>
            <p:cNvCxnSpPr/>
            <p:nvPr/>
          </p:nvCxnSpPr>
          <p:spPr>
            <a:xfrm>
              <a:off x="4724400" y="5131000"/>
              <a:ext cx="45720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3875953" y="4773817"/>
              <a:ext cx="88934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GB" dirty="0" smtClean="0"/>
                <a:t>Timing</a:t>
              </a:r>
              <a:br>
                <a:rPr lang="en-GB" dirty="0" smtClean="0"/>
              </a:br>
              <a:r>
                <a:rPr lang="en-GB" dirty="0" smtClean="0"/>
                <a:t>sign-off</a:t>
              </a:r>
              <a:endParaRPr lang="en-US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221492" y="3505200"/>
            <a:ext cx="7409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Slow</a:t>
            </a:r>
            <a:br>
              <a:rPr lang="en-GB" dirty="0" smtClean="0">
                <a:solidFill>
                  <a:srgbClr val="FF0000"/>
                </a:solidFill>
              </a:rPr>
            </a:br>
            <a:r>
              <a:rPr lang="en-GB" dirty="0" smtClean="0">
                <a:solidFill>
                  <a:srgbClr val="FF0000"/>
                </a:solidFill>
              </a:rPr>
              <a:t>125</a:t>
            </a:r>
            <a:r>
              <a:rPr lang="en-GB" baseline="40000" dirty="0" smtClean="0">
                <a:solidFill>
                  <a:srgbClr val="FF0000"/>
                </a:solidFill>
              </a:rPr>
              <a:t>o</a:t>
            </a:r>
            <a:r>
              <a:rPr lang="en-GB" dirty="0" smtClean="0">
                <a:solidFill>
                  <a:srgbClr val="FF0000"/>
                </a:solidFill>
              </a:rPr>
              <a:t>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67484" y="3213784"/>
            <a:ext cx="8247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Typical</a:t>
            </a:r>
            <a:br>
              <a:rPr lang="en-GB" dirty="0" smtClean="0">
                <a:solidFill>
                  <a:srgbClr val="FF0000"/>
                </a:solidFill>
              </a:rPr>
            </a:br>
            <a:r>
              <a:rPr lang="en-GB" dirty="0" smtClean="0">
                <a:solidFill>
                  <a:srgbClr val="FF0000"/>
                </a:solidFill>
              </a:rPr>
              <a:t>125</a:t>
            </a:r>
            <a:r>
              <a:rPr lang="en-GB" baseline="40000" dirty="0" smtClean="0">
                <a:solidFill>
                  <a:srgbClr val="FF0000"/>
                </a:solidFill>
              </a:rPr>
              <a:t>o</a:t>
            </a:r>
            <a:r>
              <a:rPr lang="en-GB" dirty="0" smtClean="0">
                <a:solidFill>
                  <a:srgbClr val="FF0000"/>
                </a:solidFill>
              </a:rPr>
              <a:t>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7" name="Freeform 36"/>
          <p:cNvSpPr/>
          <p:nvPr/>
        </p:nvSpPr>
        <p:spPr>
          <a:xfrm>
            <a:off x="6119113" y="3306574"/>
            <a:ext cx="771389" cy="2751868"/>
          </a:xfrm>
          <a:custGeom>
            <a:avLst/>
            <a:gdLst>
              <a:gd name="connsiteX0" fmla="*/ 0 w 771389"/>
              <a:gd name="connsiteY0" fmla="*/ 0 h 2751868"/>
              <a:gd name="connsiteX1" fmla="*/ 615378 w 771389"/>
              <a:gd name="connsiteY1" fmla="*/ 0 h 2751868"/>
              <a:gd name="connsiteX2" fmla="*/ 723719 w 771389"/>
              <a:gd name="connsiteY2" fmla="*/ 923068 h 2751868"/>
              <a:gd name="connsiteX3" fmla="*/ 771389 w 771389"/>
              <a:gd name="connsiteY3" fmla="*/ 1837468 h 2751868"/>
              <a:gd name="connsiteX4" fmla="*/ 771389 w 771389"/>
              <a:gd name="connsiteY4" fmla="*/ 2751868 h 2751868"/>
              <a:gd name="connsiteX5" fmla="*/ 104007 w 771389"/>
              <a:gd name="connsiteY5" fmla="*/ 2751868 h 2751868"/>
              <a:gd name="connsiteX6" fmla="*/ 104007 w 771389"/>
              <a:gd name="connsiteY6" fmla="*/ 1837468 h 2751868"/>
              <a:gd name="connsiteX7" fmla="*/ 56337 w 771389"/>
              <a:gd name="connsiteY7" fmla="*/ 923068 h 2751868"/>
              <a:gd name="connsiteX8" fmla="*/ 0 w 771389"/>
              <a:gd name="connsiteY8" fmla="*/ 0 h 2751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1389" h="2751868">
                <a:moveTo>
                  <a:pt x="0" y="0"/>
                </a:moveTo>
                <a:lnTo>
                  <a:pt x="615378" y="0"/>
                </a:lnTo>
                <a:lnTo>
                  <a:pt x="723719" y="923068"/>
                </a:lnTo>
                <a:lnTo>
                  <a:pt x="771389" y="1837468"/>
                </a:lnTo>
                <a:lnTo>
                  <a:pt x="771389" y="2751868"/>
                </a:lnTo>
                <a:lnTo>
                  <a:pt x="104007" y="2751868"/>
                </a:lnTo>
                <a:lnTo>
                  <a:pt x="104007" y="1837468"/>
                </a:lnTo>
                <a:lnTo>
                  <a:pt x="56337" y="923068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00FF">
                  <a:tint val="66000"/>
                  <a:satMod val="160000"/>
                </a:srgbClr>
              </a:gs>
              <a:gs pos="50000">
                <a:srgbClr val="0000FF">
                  <a:tint val="44500"/>
                  <a:satMod val="160000"/>
                </a:srgbClr>
              </a:gs>
              <a:gs pos="100000">
                <a:srgbClr val="0000FF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00"/>
            <a:ext cx="9144000" cy="3657599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6400800" y="3276600"/>
            <a:ext cx="6294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rgbClr val="0000FF"/>
                </a:solidFill>
              </a:rPr>
              <a:t>Slow</a:t>
            </a:r>
            <a:br>
              <a:rPr lang="en-GB" dirty="0" smtClean="0">
                <a:solidFill>
                  <a:srgbClr val="0000FF"/>
                </a:solidFill>
              </a:rPr>
            </a:br>
            <a:r>
              <a:rPr lang="en-GB" dirty="0" smtClean="0">
                <a:solidFill>
                  <a:srgbClr val="0000FF"/>
                </a:solidFill>
              </a:rPr>
              <a:t>75</a:t>
            </a:r>
            <a:r>
              <a:rPr lang="en-GB" baseline="40000" dirty="0" smtClean="0">
                <a:solidFill>
                  <a:srgbClr val="0000FF"/>
                </a:solidFill>
              </a:rPr>
              <a:t>o</a:t>
            </a:r>
            <a:r>
              <a:rPr lang="en-GB" dirty="0" smtClean="0">
                <a:solidFill>
                  <a:srgbClr val="0000FF"/>
                </a:solidFill>
              </a:rPr>
              <a:t>C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67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Elbow Connector 24"/>
          <p:cNvCxnSpPr>
            <a:stCxn id="33" idx="0"/>
          </p:cNvCxnSpPr>
          <p:nvPr/>
        </p:nvCxnSpPr>
        <p:spPr>
          <a:xfrm rot="5400000" flipH="1" flipV="1">
            <a:off x="1085850" y="2381250"/>
            <a:ext cx="76200" cy="342900"/>
          </a:xfrm>
          <a:prstGeom prst="bentConnector2">
            <a:avLst/>
          </a:prstGeom>
          <a:ln w="2857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>
            <a:stCxn id="34" idx="0"/>
          </p:cNvCxnSpPr>
          <p:nvPr/>
        </p:nvCxnSpPr>
        <p:spPr>
          <a:xfrm rot="16200000" flipV="1">
            <a:off x="1790700" y="2400300"/>
            <a:ext cx="76200" cy="304800"/>
          </a:xfrm>
          <a:prstGeom prst="bentConnector2">
            <a:avLst/>
          </a:prstGeom>
          <a:ln w="2857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32"/>
          <p:cNvSpPr/>
          <p:nvPr/>
        </p:nvSpPr>
        <p:spPr>
          <a:xfrm>
            <a:off x="685800" y="2590800"/>
            <a:ext cx="533400" cy="30480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PLL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1676400" y="2590800"/>
            <a:ext cx="609600" cy="304800"/>
          </a:xfrm>
          <a:prstGeom prst="roundRect">
            <a:avLst/>
          </a:prstGeom>
          <a:solidFill>
            <a:srgbClr val="0000F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Rclk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7610475" y="3305175"/>
            <a:ext cx="1071563" cy="2757488"/>
          </a:xfrm>
          <a:custGeom>
            <a:avLst/>
            <a:gdLst>
              <a:gd name="connsiteX0" fmla="*/ 0 w 1071563"/>
              <a:gd name="connsiteY0" fmla="*/ 0 h 2757488"/>
              <a:gd name="connsiteX1" fmla="*/ 814388 w 1071563"/>
              <a:gd name="connsiteY1" fmla="*/ 0 h 2757488"/>
              <a:gd name="connsiteX2" fmla="*/ 971550 w 1071563"/>
              <a:gd name="connsiteY2" fmla="*/ 923925 h 2757488"/>
              <a:gd name="connsiteX3" fmla="*/ 1071563 w 1071563"/>
              <a:gd name="connsiteY3" fmla="*/ 1838325 h 2757488"/>
              <a:gd name="connsiteX4" fmla="*/ 1071563 w 1071563"/>
              <a:gd name="connsiteY4" fmla="*/ 2752725 h 2757488"/>
              <a:gd name="connsiteX5" fmla="*/ 147638 w 1071563"/>
              <a:gd name="connsiteY5" fmla="*/ 2757488 h 2757488"/>
              <a:gd name="connsiteX6" fmla="*/ 147638 w 1071563"/>
              <a:gd name="connsiteY6" fmla="*/ 1843088 h 2757488"/>
              <a:gd name="connsiteX7" fmla="*/ 104775 w 1071563"/>
              <a:gd name="connsiteY7" fmla="*/ 928688 h 2757488"/>
              <a:gd name="connsiteX8" fmla="*/ 0 w 1071563"/>
              <a:gd name="connsiteY8" fmla="*/ 0 h 2757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71563" h="2757488">
                <a:moveTo>
                  <a:pt x="0" y="0"/>
                </a:moveTo>
                <a:lnTo>
                  <a:pt x="814388" y="0"/>
                </a:lnTo>
                <a:lnTo>
                  <a:pt x="971550" y="923925"/>
                </a:lnTo>
                <a:lnTo>
                  <a:pt x="1071563" y="1838325"/>
                </a:lnTo>
                <a:lnTo>
                  <a:pt x="1071563" y="2752725"/>
                </a:lnTo>
                <a:lnTo>
                  <a:pt x="147638" y="2757488"/>
                </a:lnTo>
                <a:lnTo>
                  <a:pt x="147638" y="1843088"/>
                </a:lnTo>
                <a:lnTo>
                  <a:pt x="104775" y="928688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00FF">
                  <a:tint val="66000"/>
                  <a:satMod val="160000"/>
                </a:srgbClr>
              </a:gs>
              <a:gs pos="50000">
                <a:srgbClr val="0000FF">
                  <a:tint val="44500"/>
                  <a:satMod val="160000"/>
                </a:srgbClr>
              </a:gs>
              <a:gs pos="100000">
                <a:srgbClr val="0000FF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PLL vs. Reactive Clocks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DATE 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Adaptive Clocking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5F30D5-A3B7-4396-B131-5098A71B85FB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761995"/>
            <a:ext cx="5486411" cy="228600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85800" y="838200"/>
            <a:ext cx="1600200" cy="10668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DUT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rapezoid 13"/>
          <p:cNvSpPr/>
          <p:nvPr/>
        </p:nvSpPr>
        <p:spPr>
          <a:xfrm>
            <a:off x="1143000" y="2209800"/>
            <a:ext cx="685800" cy="152400"/>
          </a:xfrm>
          <a:prstGeom prst="trapezoid">
            <a:avLst>
              <a:gd name="adj" fmla="val 43966"/>
            </a:avLst>
          </a:prstGeom>
          <a:solidFill>
            <a:srgbClr val="00CC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>
            <a:stCxn id="13" idx="2"/>
            <a:endCxn id="14" idx="0"/>
          </p:cNvCxnSpPr>
          <p:nvPr/>
        </p:nvCxnSpPr>
        <p:spPr>
          <a:xfrm>
            <a:off x="1485900" y="1905000"/>
            <a:ext cx="0" cy="304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stCxn id="18" idx="0"/>
          </p:cNvCxnSpPr>
          <p:nvPr/>
        </p:nvCxnSpPr>
        <p:spPr>
          <a:xfrm rot="5400000" flipH="1" flipV="1">
            <a:off x="1085850" y="2381250"/>
            <a:ext cx="76200" cy="342900"/>
          </a:xfrm>
          <a:prstGeom prst="bentConnector2">
            <a:avLst/>
          </a:prstGeom>
          <a:ln w="2857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1295400" y="2362200"/>
            <a:ext cx="0" cy="152400"/>
          </a:xfrm>
          <a:prstGeom prst="line">
            <a:avLst/>
          </a:prstGeom>
          <a:ln w="2857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>
            <a:stCxn id="19" idx="0"/>
          </p:cNvCxnSpPr>
          <p:nvPr/>
        </p:nvCxnSpPr>
        <p:spPr>
          <a:xfrm rot="16200000" flipV="1">
            <a:off x="1790700" y="2400300"/>
            <a:ext cx="76200" cy="304800"/>
          </a:xfrm>
          <a:prstGeom prst="bentConnector2">
            <a:avLst/>
          </a:prstGeom>
          <a:ln w="2857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1676400" y="2362200"/>
            <a:ext cx="0" cy="152400"/>
          </a:xfrm>
          <a:prstGeom prst="line">
            <a:avLst/>
          </a:prstGeom>
          <a:ln w="2857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685800" y="2590800"/>
            <a:ext cx="533400" cy="30480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PLL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676400" y="2590800"/>
            <a:ext cx="609600" cy="304800"/>
          </a:xfrm>
          <a:prstGeom prst="roundRect">
            <a:avLst/>
          </a:prstGeom>
          <a:solidFill>
            <a:srgbClr val="0000F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Rclk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6289381" y="1303188"/>
            <a:ext cx="2789771" cy="678012"/>
            <a:chOff x="6289381" y="1303188"/>
            <a:chExt cx="2789771" cy="678012"/>
          </a:xfrm>
        </p:grpSpPr>
        <p:sp>
          <p:nvSpPr>
            <p:cNvPr id="28" name="Rectangle 27"/>
            <p:cNvSpPr/>
            <p:nvPr/>
          </p:nvSpPr>
          <p:spPr>
            <a:xfrm>
              <a:off x="6400800" y="1676400"/>
              <a:ext cx="2590800" cy="304800"/>
            </a:xfrm>
            <a:prstGeom prst="rect">
              <a:avLst/>
            </a:prstGeom>
            <a:gradFill flip="none" rotWithShape="1">
              <a:gsLst>
                <a:gs pos="0">
                  <a:srgbClr val="66FFCC"/>
                </a:gs>
                <a:gs pos="33000">
                  <a:srgbClr val="D3F39F"/>
                </a:gs>
                <a:gs pos="65000">
                  <a:srgbClr val="F0DCA2"/>
                </a:gs>
                <a:gs pos="100000">
                  <a:srgbClr val="FF00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>
                  <a:solidFill>
                    <a:srgbClr val="0000FF"/>
                  </a:solidFill>
                </a:rPr>
                <a:t>temperature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289381" y="1304809"/>
              <a:ext cx="6238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25</a:t>
              </a:r>
              <a:r>
                <a:rPr lang="en-GB" baseline="42000" dirty="0" smtClean="0"/>
                <a:t>o</a:t>
              </a:r>
              <a:r>
                <a:rPr lang="en-GB" dirty="0" smtClean="0"/>
                <a:t>C</a:t>
              </a:r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338244" y="1305128"/>
              <a:ext cx="7409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125</a:t>
              </a:r>
              <a:r>
                <a:rPr lang="en-GB" baseline="42000" dirty="0" smtClean="0"/>
                <a:t>o</a:t>
              </a:r>
              <a:r>
                <a:rPr lang="en-GB" dirty="0" smtClean="0"/>
                <a:t>C</a:t>
              </a:r>
              <a:endParaRPr 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377111" y="1303188"/>
              <a:ext cx="6238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7</a:t>
              </a:r>
              <a:r>
                <a:rPr lang="en-GB" dirty="0" smtClean="0"/>
                <a:t>5</a:t>
              </a:r>
              <a:r>
                <a:rPr lang="en-GB" baseline="42000" dirty="0" smtClean="0"/>
                <a:t>o</a:t>
              </a:r>
              <a:r>
                <a:rPr lang="en-GB" dirty="0" smtClean="0"/>
                <a:t>C</a:t>
              </a:r>
              <a:endParaRPr lang="en-US" dirty="0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890618" y="1017657"/>
            <a:ext cx="15824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 smtClean="0"/>
              <a:t>SPICE models</a:t>
            </a:r>
            <a:br>
              <a:rPr lang="en-GB" sz="2000" dirty="0" smtClean="0"/>
            </a:br>
            <a:r>
              <a:rPr lang="en-GB" sz="2000" dirty="0" smtClean="0"/>
              <a:t>(65nm)</a:t>
            </a:r>
            <a:endParaRPr lang="en-US" sz="2000" dirty="0"/>
          </a:p>
        </p:txBody>
      </p:sp>
      <p:sp>
        <p:nvSpPr>
          <p:cNvPr id="6" name="Freeform 5"/>
          <p:cNvSpPr/>
          <p:nvPr/>
        </p:nvSpPr>
        <p:spPr>
          <a:xfrm>
            <a:off x="6119113" y="3306574"/>
            <a:ext cx="771389" cy="2751868"/>
          </a:xfrm>
          <a:custGeom>
            <a:avLst/>
            <a:gdLst>
              <a:gd name="connsiteX0" fmla="*/ 0 w 771389"/>
              <a:gd name="connsiteY0" fmla="*/ 0 h 2751868"/>
              <a:gd name="connsiteX1" fmla="*/ 615378 w 771389"/>
              <a:gd name="connsiteY1" fmla="*/ 0 h 2751868"/>
              <a:gd name="connsiteX2" fmla="*/ 723719 w 771389"/>
              <a:gd name="connsiteY2" fmla="*/ 923068 h 2751868"/>
              <a:gd name="connsiteX3" fmla="*/ 771389 w 771389"/>
              <a:gd name="connsiteY3" fmla="*/ 1837468 h 2751868"/>
              <a:gd name="connsiteX4" fmla="*/ 771389 w 771389"/>
              <a:gd name="connsiteY4" fmla="*/ 2751868 h 2751868"/>
              <a:gd name="connsiteX5" fmla="*/ 104007 w 771389"/>
              <a:gd name="connsiteY5" fmla="*/ 2751868 h 2751868"/>
              <a:gd name="connsiteX6" fmla="*/ 104007 w 771389"/>
              <a:gd name="connsiteY6" fmla="*/ 1837468 h 2751868"/>
              <a:gd name="connsiteX7" fmla="*/ 56337 w 771389"/>
              <a:gd name="connsiteY7" fmla="*/ 923068 h 2751868"/>
              <a:gd name="connsiteX8" fmla="*/ 0 w 771389"/>
              <a:gd name="connsiteY8" fmla="*/ 0 h 2751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1389" h="2751868">
                <a:moveTo>
                  <a:pt x="0" y="0"/>
                </a:moveTo>
                <a:lnTo>
                  <a:pt x="615378" y="0"/>
                </a:lnTo>
                <a:lnTo>
                  <a:pt x="723719" y="923068"/>
                </a:lnTo>
                <a:lnTo>
                  <a:pt x="771389" y="1837468"/>
                </a:lnTo>
                <a:lnTo>
                  <a:pt x="771389" y="2751868"/>
                </a:lnTo>
                <a:lnTo>
                  <a:pt x="104007" y="2751868"/>
                </a:lnTo>
                <a:lnTo>
                  <a:pt x="104007" y="1837468"/>
                </a:lnTo>
                <a:lnTo>
                  <a:pt x="56337" y="923068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00FF">
                  <a:tint val="66000"/>
                  <a:satMod val="160000"/>
                </a:srgbClr>
              </a:gs>
              <a:gs pos="50000">
                <a:srgbClr val="0000FF">
                  <a:tint val="44500"/>
                  <a:satMod val="160000"/>
                </a:srgbClr>
              </a:gs>
              <a:gs pos="100000">
                <a:srgbClr val="0000FF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00"/>
            <a:ext cx="9144000" cy="365760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3221492" y="3505200"/>
            <a:ext cx="7409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Slow</a:t>
            </a:r>
            <a:br>
              <a:rPr lang="en-GB" dirty="0" smtClean="0">
                <a:solidFill>
                  <a:srgbClr val="FF0000"/>
                </a:solidFill>
              </a:rPr>
            </a:br>
            <a:r>
              <a:rPr lang="en-GB" dirty="0" smtClean="0">
                <a:solidFill>
                  <a:srgbClr val="FF0000"/>
                </a:solidFill>
              </a:rPr>
              <a:t>125</a:t>
            </a:r>
            <a:r>
              <a:rPr lang="en-GB" baseline="40000" dirty="0" smtClean="0">
                <a:solidFill>
                  <a:srgbClr val="FF0000"/>
                </a:solidFill>
              </a:rPr>
              <a:t>o</a:t>
            </a:r>
            <a:r>
              <a:rPr lang="en-GB" dirty="0" smtClean="0">
                <a:solidFill>
                  <a:srgbClr val="FF0000"/>
                </a:solidFill>
              </a:rPr>
              <a:t>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67484" y="3213784"/>
            <a:ext cx="8247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Typical</a:t>
            </a:r>
            <a:br>
              <a:rPr lang="en-GB" dirty="0" smtClean="0">
                <a:solidFill>
                  <a:srgbClr val="FF0000"/>
                </a:solidFill>
              </a:rPr>
            </a:br>
            <a:r>
              <a:rPr lang="en-GB" dirty="0" smtClean="0">
                <a:solidFill>
                  <a:srgbClr val="FF0000"/>
                </a:solidFill>
              </a:rPr>
              <a:t>125</a:t>
            </a:r>
            <a:r>
              <a:rPr lang="en-GB" baseline="40000" dirty="0" smtClean="0">
                <a:solidFill>
                  <a:srgbClr val="FF0000"/>
                </a:solidFill>
              </a:rPr>
              <a:t>o</a:t>
            </a:r>
            <a:r>
              <a:rPr lang="en-GB" dirty="0" smtClean="0">
                <a:solidFill>
                  <a:srgbClr val="FF0000"/>
                </a:solidFill>
              </a:rPr>
              <a:t>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5242678" y="5029700"/>
            <a:ext cx="228605" cy="22860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/>
          <p:cNvGrpSpPr/>
          <p:nvPr/>
        </p:nvGrpSpPr>
        <p:grpSpPr>
          <a:xfrm>
            <a:off x="3875953" y="4782485"/>
            <a:ext cx="1305647" cy="553998"/>
            <a:chOff x="3875953" y="4773817"/>
            <a:chExt cx="1305647" cy="553998"/>
          </a:xfrm>
        </p:grpSpPr>
        <p:cxnSp>
          <p:nvCxnSpPr>
            <p:cNvPr id="39" name="Straight Arrow Connector 38"/>
            <p:cNvCxnSpPr/>
            <p:nvPr/>
          </p:nvCxnSpPr>
          <p:spPr>
            <a:xfrm>
              <a:off x="4724400" y="5131000"/>
              <a:ext cx="45720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3875953" y="4773817"/>
              <a:ext cx="88934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GB" dirty="0" smtClean="0"/>
                <a:t>Timing</a:t>
              </a:r>
              <a:br>
                <a:rPr lang="en-GB" dirty="0" smtClean="0"/>
              </a:br>
              <a:r>
                <a:rPr lang="en-GB" dirty="0" smtClean="0"/>
                <a:t>sign-off</a:t>
              </a:r>
              <a:endParaRPr lang="en-US" dirty="0"/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6400800" y="3276600"/>
            <a:ext cx="6294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rgbClr val="0000FF"/>
                </a:solidFill>
              </a:rPr>
              <a:t>Slow</a:t>
            </a:r>
            <a:br>
              <a:rPr lang="en-GB" dirty="0" smtClean="0">
                <a:solidFill>
                  <a:srgbClr val="0000FF"/>
                </a:solidFill>
              </a:rPr>
            </a:br>
            <a:r>
              <a:rPr lang="en-GB" dirty="0" smtClean="0">
                <a:solidFill>
                  <a:srgbClr val="0000FF"/>
                </a:solidFill>
              </a:rPr>
              <a:t>75</a:t>
            </a:r>
            <a:r>
              <a:rPr lang="en-GB" baseline="40000" dirty="0" smtClean="0">
                <a:solidFill>
                  <a:srgbClr val="0000FF"/>
                </a:solidFill>
              </a:rPr>
              <a:t>o</a:t>
            </a:r>
            <a:r>
              <a:rPr lang="en-GB" dirty="0" smtClean="0">
                <a:solidFill>
                  <a:srgbClr val="0000FF"/>
                </a:solidFill>
              </a:rPr>
              <a:t>C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032766" y="3276599"/>
            <a:ext cx="8247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rgbClr val="0000FF"/>
                </a:solidFill>
              </a:rPr>
              <a:t>Typical</a:t>
            </a:r>
            <a:br>
              <a:rPr lang="en-GB" dirty="0" smtClean="0">
                <a:solidFill>
                  <a:srgbClr val="0000FF"/>
                </a:solidFill>
              </a:rPr>
            </a:br>
            <a:r>
              <a:rPr lang="en-GB" dirty="0" smtClean="0">
                <a:solidFill>
                  <a:srgbClr val="0000FF"/>
                </a:solidFill>
              </a:rPr>
              <a:t>75</a:t>
            </a:r>
            <a:r>
              <a:rPr lang="en-GB" baseline="40000" dirty="0" smtClean="0">
                <a:solidFill>
                  <a:srgbClr val="0000FF"/>
                </a:solidFill>
              </a:rPr>
              <a:t>o</a:t>
            </a:r>
            <a:r>
              <a:rPr lang="en-GB" dirty="0" smtClean="0">
                <a:solidFill>
                  <a:srgbClr val="0000FF"/>
                </a:solidFill>
              </a:rPr>
              <a:t>C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72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Process variability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DATE 2016</a:t>
            </a: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Adaptive Clocking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8DBB7-7A62-4124-B426-8AEACD37B99E}" type="slidenum">
              <a:rPr lang="es-ES" smtClean="0"/>
              <a:pPr/>
              <a:t>5</a:t>
            </a:fld>
            <a:endParaRPr lang="es-E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1212" y="1227929"/>
            <a:ext cx="6541575" cy="4791871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2706986" y="1737899"/>
            <a:ext cx="5065414" cy="3524366"/>
            <a:chOff x="2706986" y="1737899"/>
            <a:chExt cx="5065414" cy="3524366"/>
          </a:xfrm>
        </p:grpSpPr>
        <p:sp>
          <p:nvSpPr>
            <p:cNvPr id="2" name="TextBox 1"/>
            <p:cNvSpPr txBox="1"/>
            <p:nvPr/>
          </p:nvSpPr>
          <p:spPr>
            <a:xfrm>
              <a:off x="7075414" y="2205335"/>
              <a:ext cx="6969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 smtClean="0">
                  <a:solidFill>
                    <a:srgbClr val="FF0000"/>
                  </a:solidFill>
                </a:rPr>
                <a:t>Fast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485936" y="3962400"/>
              <a:ext cx="10677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 smtClean="0">
                  <a:solidFill>
                    <a:srgbClr val="0000FF"/>
                  </a:solidFill>
                </a:rPr>
                <a:t>Typical</a:t>
              </a:r>
              <a:endParaRPr lang="en-US" sz="2400" b="1" dirty="0">
                <a:solidFill>
                  <a:srgbClr val="0000FF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112129" y="4800600"/>
              <a:ext cx="7996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 smtClean="0">
                  <a:solidFill>
                    <a:srgbClr val="00B050"/>
                  </a:solidFill>
                </a:rPr>
                <a:t>Slow</a:t>
              </a:r>
              <a:endParaRPr lang="en-US" sz="2400" b="1" dirty="0">
                <a:solidFill>
                  <a:srgbClr val="00B050"/>
                </a:solidFill>
              </a:endParaRPr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H="1" flipV="1">
              <a:off x="2706986" y="4418091"/>
              <a:ext cx="493414" cy="45871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 flipV="1">
              <a:off x="5078994" y="3376943"/>
              <a:ext cx="748420" cy="70563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H="1" flipV="1">
              <a:off x="6781800" y="1737899"/>
              <a:ext cx="585458" cy="56077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93430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Elbow Connector 24"/>
          <p:cNvCxnSpPr>
            <a:stCxn id="33" idx="0"/>
          </p:cNvCxnSpPr>
          <p:nvPr/>
        </p:nvCxnSpPr>
        <p:spPr>
          <a:xfrm rot="5400000" flipH="1" flipV="1">
            <a:off x="1085850" y="2381250"/>
            <a:ext cx="76200" cy="342900"/>
          </a:xfrm>
          <a:prstGeom prst="bentConnector2">
            <a:avLst/>
          </a:prstGeom>
          <a:ln w="2857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>
            <a:stCxn id="34" idx="0"/>
          </p:cNvCxnSpPr>
          <p:nvPr/>
        </p:nvCxnSpPr>
        <p:spPr>
          <a:xfrm rot="16200000" flipV="1">
            <a:off x="1790700" y="2400300"/>
            <a:ext cx="76200" cy="304800"/>
          </a:xfrm>
          <a:prstGeom prst="bentConnector2">
            <a:avLst/>
          </a:prstGeom>
          <a:ln w="2857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32"/>
          <p:cNvSpPr/>
          <p:nvPr/>
        </p:nvSpPr>
        <p:spPr>
          <a:xfrm>
            <a:off x="685800" y="2590800"/>
            <a:ext cx="533400" cy="30480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PLL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1676400" y="2590800"/>
            <a:ext cx="609600" cy="304800"/>
          </a:xfrm>
          <a:prstGeom prst="roundRect">
            <a:avLst/>
          </a:prstGeom>
          <a:solidFill>
            <a:srgbClr val="0000F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Rclk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7610475" y="3305175"/>
            <a:ext cx="1071563" cy="2757488"/>
          </a:xfrm>
          <a:custGeom>
            <a:avLst/>
            <a:gdLst>
              <a:gd name="connsiteX0" fmla="*/ 0 w 1071563"/>
              <a:gd name="connsiteY0" fmla="*/ 0 h 2757488"/>
              <a:gd name="connsiteX1" fmla="*/ 814388 w 1071563"/>
              <a:gd name="connsiteY1" fmla="*/ 0 h 2757488"/>
              <a:gd name="connsiteX2" fmla="*/ 971550 w 1071563"/>
              <a:gd name="connsiteY2" fmla="*/ 923925 h 2757488"/>
              <a:gd name="connsiteX3" fmla="*/ 1071563 w 1071563"/>
              <a:gd name="connsiteY3" fmla="*/ 1838325 h 2757488"/>
              <a:gd name="connsiteX4" fmla="*/ 1071563 w 1071563"/>
              <a:gd name="connsiteY4" fmla="*/ 2752725 h 2757488"/>
              <a:gd name="connsiteX5" fmla="*/ 147638 w 1071563"/>
              <a:gd name="connsiteY5" fmla="*/ 2757488 h 2757488"/>
              <a:gd name="connsiteX6" fmla="*/ 147638 w 1071563"/>
              <a:gd name="connsiteY6" fmla="*/ 1843088 h 2757488"/>
              <a:gd name="connsiteX7" fmla="*/ 104775 w 1071563"/>
              <a:gd name="connsiteY7" fmla="*/ 928688 h 2757488"/>
              <a:gd name="connsiteX8" fmla="*/ 0 w 1071563"/>
              <a:gd name="connsiteY8" fmla="*/ 0 h 2757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71563" h="2757488">
                <a:moveTo>
                  <a:pt x="0" y="0"/>
                </a:moveTo>
                <a:lnTo>
                  <a:pt x="814388" y="0"/>
                </a:lnTo>
                <a:lnTo>
                  <a:pt x="971550" y="923925"/>
                </a:lnTo>
                <a:lnTo>
                  <a:pt x="1071563" y="1838325"/>
                </a:lnTo>
                <a:lnTo>
                  <a:pt x="1071563" y="2752725"/>
                </a:lnTo>
                <a:lnTo>
                  <a:pt x="147638" y="2757488"/>
                </a:lnTo>
                <a:lnTo>
                  <a:pt x="147638" y="1843088"/>
                </a:lnTo>
                <a:lnTo>
                  <a:pt x="104775" y="928688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00FF">
                  <a:tint val="66000"/>
                  <a:satMod val="160000"/>
                </a:srgbClr>
              </a:gs>
              <a:gs pos="50000">
                <a:srgbClr val="0000FF">
                  <a:tint val="44500"/>
                  <a:satMod val="160000"/>
                </a:srgbClr>
              </a:gs>
              <a:gs pos="100000">
                <a:srgbClr val="0000FF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PLL vs. Reactive Clocks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DATE 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Adaptive Clocking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5F30D5-A3B7-4396-B131-5098A71B85FB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761995"/>
            <a:ext cx="5486411" cy="228600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85800" y="838200"/>
            <a:ext cx="1600200" cy="10668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DUT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rapezoid 13"/>
          <p:cNvSpPr/>
          <p:nvPr/>
        </p:nvSpPr>
        <p:spPr>
          <a:xfrm>
            <a:off x="1143000" y="2209800"/>
            <a:ext cx="685800" cy="152400"/>
          </a:xfrm>
          <a:prstGeom prst="trapezoid">
            <a:avLst>
              <a:gd name="adj" fmla="val 43966"/>
            </a:avLst>
          </a:prstGeom>
          <a:solidFill>
            <a:srgbClr val="00CC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>
            <a:stCxn id="13" idx="2"/>
            <a:endCxn id="14" idx="0"/>
          </p:cNvCxnSpPr>
          <p:nvPr/>
        </p:nvCxnSpPr>
        <p:spPr>
          <a:xfrm>
            <a:off x="1485900" y="1905000"/>
            <a:ext cx="0" cy="304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stCxn id="18" idx="0"/>
          </p:cNvCxnSpPr>
          <p:nvPr/>
        </p:nvCxnSpPr>
        <p:spPr>
          <a:xfrm rot="5400000" flipH="1" flipV="1">
            <a:off x="1085850" y="2381250"/>
            <a:ext cx="76200" cy="342900"/>
          </a:xfrm>
          <a:prstGeom prst="bentConnector2">
            <a:avLst/>
          </a:prstGeom>
          <a:ln w="2857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1295400" y="2362200"/>
            <a:ext cx="0" cy="152400"/>
          </a:xfrm>
          <a:prstGeom prst="line">
            <a:avLst/>
          </a:prstGeom>
          <a:ln w="2857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>
            <a:stCxn id="19" idx="0"/>
          </p:cNvCxnSpPr>
          <p:nvPr/>
        </p:nvCxnSpPr>
        <p:spPr>
          <a:xfrm rot="16200000" flipV="1">
            <a:off x="1790700" y="2400300"/>
            <a:ext cx="76200" cy="304800"/>
          </a:xfrm>
          <a:prstGeom prst="bentConnector2">
            <a:avLst/>
          </a:prstGeom>
          <a:ln w="2857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1676400" y="2362200"/>
            <a:ext cx="0" cy="152400"/>
          </a:xfrm>
          <a:prstGeom prst="line">
            <a:avLst/>
          </a:prstGeom>
          <a:ln w="2857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685800" y="2590800"/>
            <a:ext cx="533400" cy="30480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PLL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676400" y="2590800"/>
            <a:ext cx="609600" cy="304800"/>
          </a:xfrm>
          <a:prstGeom prst="roundRect">
            <a:avLst/>
          </a:prstGeom>
          <a:solidFill>
            <a:srgbClr val="0000F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Rclk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6289381" y="1303188"/>
            <a:ext cx="2789771" cy="678012"/>
            <a:chOff x="6289381" y="1303188"/>
            <a:chExt cx="2789771" cy="678012"/>
          </a:xfrm>
        </p:grpSpPr>
        <p:sp>
          <p:nvSpPr>
            <p:cNvPr id="28" name="Rectangle 27"/>
            <p:cNvSpPr/>
            <p:nvPr/>
          </p:nvSpPr>
          <p:spPr>
            <a:xfrm>
              <a:off x="6400800" y="1676400"/>
              <a:ext cx="2590800" cy="304800"/>
            </a:xfrm>
            <a:prstGeom prst="rect">
              <a:avLst/>
            </a:prstGeom>
            <a:gradFill flip="none" rotWithShape="1">
              <a:gsLst>
                <a:gs pos="0">
                  <a:srgbClr val="66FFCC"/>
                </a:gs>
                <a:gs pos="33000">
                  <a:srgbClr val="D3F39F"/>
                </a:gs>
                <a:gs pos="65000">
                  <a:srgbClr val="F0DCA2"/>
                </a:gs>
                <a:gs pos="100000">
                  <a:srgbClr val="FF00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>
                  <a:solidFill>
                    <a:srgbClr val="0000FF"/>
                  </a:solidFill>
                </a:rPr>
                <a:t>temperature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289381" y="1304809"/>
              <a:ext cx="6238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25</a:t>
              </a:r>
              <a:r>
                <a:rPr lang="en-GB" baseline="42000" dirty="0" smtClean="0"/>
                <a:t>o</a:t>
              </a:r>
              <a:r>
                <a:rPr lang="en-GB" dirty="0" smtClean="0"/>
                <a:t>C</a:t>
              </a:r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338244" y="1305128"/>
              <a:ext cx="7409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125</a:t>
              </a:r>
              <a:r>
                <a:rPr lang="en-GB" baseline="42000" dirty="0" smtClean="0"/>
                <a:t>o</a:t>
              </a:r>
              <a:r>
                <a:rPr lang="en-GB" dirty="0" smtClean="0"/>
                <a:t>C</a:t>
              </a:r>
              <a:endParaRPr 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377111" y="1303188"/>
              <a:ext cx="6238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7</a:t>
              </a:r>
              <a:r>
                <a:rPr lang="en-GB" dirty="0" smtClean="0"/>
                <a:t>5</a:t>
              </a:r>
              <a:r>
                <a:rPr lang="en-GB" baseline="42000" dirty="0" smtClean="0"/>
                <a:t>o</a:t>
              </a:r>
              <a:r>
                <a:rPr lang="en-GB" dirty="0" smtClean="0"/>
                <a:t>C</a:t>
              </a:r>
              <a:endParaRPr lang="en-US" dirty="0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890618" y="1017657"/>
            <a:ext cx="15824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 smtClean="0"/>
              <a:t>SPICE models</a:t>
            </a:r>
            <a:br>
              <a:rPr lang="en-GB" sz="2000" dirty="0" smtClean="0"/>
            </a:br>
            <a:r>
              <a:rPr lang="en-GB" sz="2000" dirty="0" smtClean="0"/>
              <a:t>(65nm)</a:t>
            </a:r>
            <a:endParaRPr lang="en-US" sz="2000" dirty="0"/>
          </a:p>
        </p:txBody>
      </p:sp>
      <p:sp>
        <p:nvSpPr>
          <p:cNvPr id="6" name="Freeform 5"/>
          <p:cNvSpPr/>
          <p:nvPr/>
        </p:nvSpPr>
        <p:spPr>
          <a:xfrm>
            <a:off x="6119113" y="3306574"/>
            <a:ext cx="771389" cy="2751868"/>
          </a:xfrm>
          <a:custGeom>
            <a:avLst/>
            <a:gdLst>
              <a:gd name="connsiteX0" fmla="*/ 0 w 771389"/>
              <a:gd name="connsiteY0" fmla="*/ 0 h 2751868"/>
              <a:gd name="connsiteX1" fmla="*/ 615378 w 771389"/>
              <a:gd name="connsiteY1" fmla="*/ 0 h 2751868"/>
              <a:gd name="connsiteX2" fmla="*/ 723719 w 771389"/>
              <a:gd name="connsiteY2" fmla="*/ 923068 h 2751868"/>
              <a:gd name="connsiteX3" fmla="*/ 771389 w 771389"/>
              <a:gd name="connsiteY3" fmla="*/ 1837468 h 2751868"/>
              <a:gd name="connsiteX4" fmla="*/ 771389 w 771389"/>
              <a:gd name="connsiteY4" fmla="*/ 2751868 h 2751868"/>
              <a:gd name="connsiteX5" fmla="*/ 104007 w 771389"/>
              <a:gd name="connsiteY5" fmla="*/ 2751868 h 2751868"/>
              <a:gd name="connsiteX6" fmla="*/ 104007 w 771389"/>
              <a:gd name="connsiteY6" fmla="*/ 1837468 h 2751868"/>
              <a:gd name="connsiteX7" fmla="*/ 56337 w 771389"/>
              <a:gd name="connsiteY7" fmla="*/ 923068 h 2751868"/>
              <a:gd name="connsiteX8" fmla="*/ 0 w 771389"/>
              <a:gd name="connsiteY8" fmla="*/ 0 h 2751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1389" h="2751868">
                <a:moveTo>
                  <a:pt x="0" y="0"/>
                </a:moveTo>
                <a:lnTo>
                  <a:pt x="615378" y="0"/>
                </a:lnTo>
                <a:lnTo>
                  <a:pt x="723719" y="923068"/>
                </a:lnTo>
                <a:lnTo>
                  <a:pt x="771389" y="1837468"/>
                </a:lnTo>
                <a:lnTo>
                  <a:pt x="771389" y="2751868"/>
                </a:lnTo>
                <a:lnTo>
                  <a:pt x="104007" y="2751868"/>
                </a:lnTo>
                <a:lnTo>
                  <a:pt x="104007" y="1837468"/>
                </a:lnTo>
                <a:lnTo>
                  <a:pt x="56337" y="923068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00FF">
                  <a:tint val="66000"/>
                  <a:satMod val="160000"/>
                </a:srgbClr>
              </a:gs>
              <a:gs pos="50000">
                <a:srgbClr val="0000FF">
                  <a:tint val="44500"/>
                  <a:satMod val="160000"/>
                </a:srgbClr>
              </a:gs>
              <a:gs pos="100000">
                <a:srgbClr val="0000FF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00"/>
            <a:ext cx="9144000" cy="365760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3221492" y="3505200"/>
            <a:ext cx="7409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Slow</a:t>
            </a:r>
            <a:br>
              <a:rPr lang="en-GB" dirty="0" smtClean="0">
                <a:solidFill>
                  <a:srgbClr val="FF0000"/>
                </a:solidFill>
              </a:rPr>
            </a:br>
            <a:r>
              <a:rPr lang="en-GB" dirty="0" smtClean="0">
                <a:solidFill>
                  <a:srgbClr val="FF0000"/>
                </a:solidFill>
              </a:rPr>
              <a:t>125</a:t>
            </a:r>
            <a:r>
              <a:rPr lang="en-GB" baseline="40000" dirty="0" smtClean="0">
                <a:solidFill>
                  <a:srgbClr val="FF0000"/>
                </a:solidFill>
              </a:rPr>
              <a:t>o</a:t>
            </a:r>
            <a:r>
              <a:rPr lang="en-GB" dirty="0" smtClean="0">
                <a:solidFill>
                  <a:srgbClr val="FF0000"/>
                </a:solidFill>
              </a:rPr>
              <a:t>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67484" y="3213784"/>
            <a:ext cx="8247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Typical</a:t>
            </a:r>
            <a:br>
              <a:rPr lang="en-GB" dirty="0" smtClean="0">
                <a:solidFill>
                  <a:srgbClr val="FF0000"/>
                </a:solidFill>
              </a:rPr>
            </a:br>
            <a:r>
              <a:rPr lang="en-GB" dirty="0" smtClean="0">
                <a:solidFill>
                  <a:srgbClr val="FF0000"/>
                </a:solidFill>
              </a:rPr>
              <a:t>125</a:t>
            </a:r>
            <a:r>
              <a:rPr lang="en-GB" baseline="40000" dirty="0" smtClean="0">
                <a:solidFill>
                  <a:srgbClr val="FF0000"/>
                </a:solidFill>
              </a:rPr>
              <a:t>o</a:t>
            </a:r>
            <a:r>
              <a:rPr lang="en-GB" dirty="0" smtClean="0">
                <a:solidFill>
                  <a:srgbClr val="FF0000"/>
                </a:solidFill>
              </a:rPr>
              <a:t>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5242678" y="5029700"/>
            <a:ext cx="228605" cy="22860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/>
          <p:cNvGrpSpPr/>
          <p:nvPr/>
        </p:nvGrpSpPr>
        <p:grpSpPr>
          <a:xfrm>
            <a:off x="3875953" y="4782485"/>
            <a:ext cx="1305647" cy="553998"/>
            <a:chOff x="3875953" y="4773817"/>
            <a:chExt cx="1305647" cy="553998"/>
          </a:xfrm>
        </p:grpSpPr>
        <p:cxnSp>
          <p:nvCxnSpPr>
            <p:cNvPr id="39" name="Straight Arrow Connector 38"/>
            <p:cNvCxnSpPr/>
            <p:nvPr/>
          </p:nvCxnSpPr>
          <p:spPr>
            <a:xfrm>
              <a:off x="4724400" y="5131000"/>
              <a:ext cx="45720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3875953" y="4773817"/>
              <a:ext cx="88934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GB" dirty="0" smtClean="0"/>
                <a:t>Timing</a:t>
              </a:r>
              <a:br>
                <a:rPr lang="en-GB" dirty="0" smtClean="0"/>
              </a:br>
              <a:r>
                <a:rPr lang="en-GB" dirty="0" smtClean="0"/>
                <a:t>sign-off</a:t>
              </a:r>
              <a:endParaRPr lang="en-US" dirty="0"/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6400800" y="3276600"/>
            <a:ext cx="6294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rgbClr val="0000FF"/>
                </a:solidFill>
              </a:rPr>
              <a:t>Slow</a:t>
            </a:r>
            <a:br>
              <a:rPr lang="en-GB" dirty="0" smtClean="0">
                <a:solidFill>
                  <a:srgbClr val="0000FF"/>
                </a:solidFill>
              </a:rPr>
            </a:br>
            <a:r>
              <a:rPr lang="en-GB" dirty="0" smtClean="0">
                <a:solidFill>
                  <a:srgbClr val="0000FF"/>
                </a:solidFill>
              </a:rPr>
              <a:t>75</a:t>
            </a:r>
            <a:r>
              <a:rPr lang="en-GB" baseline="40000" dirty="0" smtClean="0">
                <a:solidFill>
                  <a:srgbClr val="0000FF"/>
                </a:solidFill>
              </a:rPr>
              <a:t>o</a:t>
            </a:r>
            <a:r>
              <a:rPr lang="en-GB" dirty="0" smtClean="0">
                <a:solidFill>
                  <a:srgbClr val="0000FF"/>
                </a:solidFill>
              </a:rPr>
              <a:t>C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032766" y="3276599"/>
            <a:ext cx="8247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rgbClr val="0000FF"/>
                </a:solidFill>
              </a:rPr>
              <a:t>Typical</a:t>
            </a:r>
            <a:br>
              <a:rPr lang="en-GB" dirty="0" smtClean="0">
                <a:solidFill>
                  <a:srgbClr val="0000FF"/>
                </a:solidFill>
              </a:rPr>
            </a:br>
            <a:r>
              <a:rPr lang="en-GB" dirty="0" smtClean="0">
                <a:solidFill>
                  <a:srgbClr val="0000FF"/>
                </a:solidFill>
              </a:rPr>
              <a:t>75</a:t>
            </a:r>
            <a:r>
              <a:rPr lang="en-GB" baseline="40000" dirty="0" smtClean="0">
                <a:solidFill>
                  <a:srgbClr val="0000FF"/>
                </a:solidFill>
              </a:rPr>
              <a:t>o</a:t>
            </a:r>
            <a:r>
              <a:rPr lang="en-GB" dirty="0" smtClean="0">
                <a:solidFill>
                  <a:srgbClr val="0000FF"/>
                </a:solidFill>
              </a:rPr>
              <a:t>C</a:t>
            </a:r>
            <a:endParaRPr lang="en-US" dirty="0">
              <a:solidFill>
                <a:srgbClr val="0000FF"/>
              </a:solidFill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5353456" y="5139668"/>
            <a:ext cx="2799944" cy="923960"/>
            <a:chOff x="5353456" y="5139668"/>
            <a:chExt cx="2799944" cy="923960"/>
          </a:xfrm>
        </p:grpSpPr>
        <p:cxnSp>
          <p:nvCxnSpPr>
            <p:cNvPr id="9" name="Straight Connector 8"/>
            <p:cNvCxnSpPr/>
            <p:nvPr/>
          </p:nvCxnSpPr>
          <p:spPr>
            <a:xfrm flipH="1">
              <a:off x="5353456" y="5139668"/>
              <a:ext cx="1" cy="49913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Left-Right Arrow 16"/>
            <p:cNvSpPr/>
            <p:nvPr/>
          </p:nvSpPr>
          <p:spPr>
            <a:xfrm>
              <a:off x="5353456" y="5488883"/>
              <a:ext cx="2799944" cy="149917"/>
            </a:xfrm>
            <a:prstGeom prst="leftRightArrow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531535" y="5478853"/>
              <a:ext cx="883575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dirty="0" smtClean="0">
                  <a:ln w="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1.6x</a:t>
              </a:r>
              <a:endParaRPr lang="en-US" sz="32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7001018" y="4626216"/>
            <a:ext cx="1123197" cy="592673"/>
            <a:chOff x="7001018" y="4626216"/>
            <a:chExt cx="1123197" cy="592673"/>
          </a:xfrm>
        </p:grpSpPr>
        <p:sp>
          <p:nvSpPr>
            <p:cNvPr id="44" name="Left-Right Arrow 43"/>
            <p:cNvSpPr/>
            <p:nvPr/>
          </p:nvSpPr>
          <p:spPr>
            <a:xfrm>
              <a:off x="7001018" y="5065931"/>
              <a:ext cx="1123197" cy="152958"/>
            </a:xfrm>
            <a:prstGeom prst="leftRightArrow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7129057" y="4626216"/>
              <a:ext cx="883576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dirty="0" smtClean="0">
                  <a:ln w="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1.2x</a:t>
              </a:r>
              <a:endParaRPr lang="en-US" sz="32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8" name="Cloud 47"/>
          <p:cNvSpPr/>
          <p:nvPr/>
        </p:nvSpPr>
        <p:spPr>
          <a:xfrm>
            <a:off x="4588422" y="2931293"/>
            <a:ext cx="4186146" cy="1695409"/>
          </a:xfrm>
          <a:prstGeom prst="cloud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GB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 great benefits</a:t>
            </a:r>
            <a:r>
              <a:rPr lang="en-GB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hostile environmental conditions (&gt; 2x)</a:t>
            </a:r>
            <a:endParaRPr lang="en-US" sz="24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50476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59"/>
          <p:cNvGrpSpPr/>
          <p:nvPr/>
        </p:nvGrpSpPr>
        <p:grpSpPr>
          <a:xfrm>
            <a:off x="2679527" y="3134474"/>
            <a:ext cx="1626522" cy="468491"/>
            <a:chOff x="2679527" y="3134474"/>
            <a:chExt cx="1626522" cy="46849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48874" y="3345790"/>
              <a:ext cx="257175" cy="257175"/>
            </a:xfrm>
            <a:prstGeom prst="rect">
              <a:avLst/>
            </a:prstGeom>
            <a:noFill/>
          </p:spPr>
        </p:pic>
        <p:cxnSp>
          <p:nvCxnSpPr>
            <p:cNvPr id="15" name="Straight Arrow Connector 14"/>
            <p:cNvCxnSpPr>
              <a:stCxn id="43" idx="3"/>
            </p:cNvCxnSpPr>
            <p:nvPr/>
          </p:nvCxnSpPr>
          <p:spPr>
            <a:xfrm>
              <a:off x="3568873" y="3319140"/>
              <a:ext cx="480001" cy="10417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2679527" y="3134474"/>
              <a:ext cx="8893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rgbClr val="FF0000"/>
                  </a:solidFill>
                </a:rPr>
                <a:t>s</a:t>
              </a:r>
              <a:r>
                <a:rPr lang="en-GB" dirty="0" smtClean="0">
                  <a:solidFill>
                    <a:srgbClr val="FF0000"/>
                  </a:solidFill>
                </a:rPr>
                <a:t>ign-off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25" name="Elbow Connector 24"/>
          <p:cNvCxnSpPr>
            <a:stCxn id="33" idx="0"/>
          </p:cNvCxnSpPr>
          <p:nvPr/>
        </p:nvCxnSpPr>
        <p:spPr>
          <a:xfrm rot="5400000" flipH="1" flipV="1">
            <a:off x="1085850" y="2381250"/>
            <a:ext cx="76200" cy="342900"/>
          </a:xfrm>
          <a:prstGeom prst="bentConnector2">
            <a:avLst/>
          </a:prstGeom>
          <a:ln w="2857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>
            <a:stCxn id="34" idx="0"/>
          </p:cNvCxnSpPr>
          <p:nvPr/>
        </p:nvCxnSpPr>
        <p:spPr>
          <a:xfrm rot="16200000" flipV="1">
            <a:off x="1790700" y="2400300"/>
            <a:ext cx="76200" cy="304800"/>
          </a:xfrm>
          <a:prstGeom prst="bentConnector2">
            <a:avLst/>
          </a:prstGeom>
          <a:ln w="2857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32"/>
          <p:cNvSpPr/>
          <p:nvPr/>
        </p:nvSpPr>
        <p:spPr>
          <a:xfrm>
            <a:off x="685800" y="2590800"/>
            <a:ext cx="533400" cy="30480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PLL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1676400" y="2590800"/>
            <a:ext cx="609600" cy="304800"/>
          </a:xfrm>
          <a:prstGeom prst="roundRect">
            <a:avLst/>
          </a:prstGeom>
          <a:solidFill>
            <a:srgbClr val="0000F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Rclk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PLL vs. Reactive Clocks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DATE 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Adaptive Clocking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5F30D5-A3B7-4396-B131-5098A71B85FB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761995"/>
            <a:ext cx="5486411" cy="228600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85800" y="838200"/>
            <a:ext cx="1600200" cy="10668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DUT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rapezoid 13"/>
          <p:cNvSpPr/>
          <p:nvPr/>
        </p:nvSpPr>
        <p:spPr>
          <a:xfrm>
            <a:off x="1143000" y="2209800"/>
            <a:ext cx="685800" cy="152400"/>
          </a:xfrm>
          <a:prstGeom prst="trapezoid">
            <a:avLst>
              <a:gd name="adj" fmla="val 43966"/>
            </a:avLst>
          </a:prstGeom>
          <a:solidFill>
            <a:srgbClr val="00CC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>
            <a:stCxn id="13" idx="2"/>
            <a:endCxn id="14" idx="0"/>
          </p:cNvCxnSpPr>
          <p:nvPr/>
        </p:nvCxnSpPr>
        <p:spPr>
          <a:xfrm>
            <a:off x="1485900" y="1905000"/>
            <a:ext cx="0" cy="304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stCxn id="18" idx="0"/>
          </p:cNvCxnSpPr>
          <p:nvPr/>
        </p:nvCxnSpPr>
        <p:spPr>
          <a:xfrm rot="5400000" flipH="1" flipV="1">
            <a:off x="1085850" y="2381250"/>
            <a:ext cx="76200" cy="342900"/>
          </a:xfrm>
          <a:prstGeom prst="bentConnector2">
            <a:avLst/>
          </a:prstGeom>
          <a:ln w="2857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1295400" y="2362200"/>
            <a:ext cx="0" cy="152400"/>
          </a:xfrm>
          <a:prstGeom prst="line">
            <a:avLst/>
          </a:prstGeom>
          <a:ln w="2857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>
            <a:stCxn id="19" idx="0"/>
          </p:cNvCxnSpPr>
          <p:nvPr/>
        </p:nvCxnSpPr>
        <p:spPr>
          <a:xfrm rot="16200000" flipV="1">
            <a:off x="1790700" y="2400300"/>
            <a:ext cx="76200" cy="304800"/>
          </a:xfrm>
          <a:prstGeom prst="bentConnector2">
            <a:avLst/>
          </a:prstGeom>
          <a:ln w="2857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1676400" y="2362200"/>
            <a:ext cx="0" cy="152400"/>
          </a:xfrm>
          <a:prstGeom prst="line">
            <a:avLst/>
          </a:prstGeom>
          <a:ln w="2857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685800" y="2590800"/>
            <a:ext cx="533400" cy="30480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PLL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676400" y="2590800"/>
            <a:ext cx="609600" cy="304800"/>
          </a:xfrm>
          <a:prstGeom prst="roundRect">
            <a:avLst/>
          </a:prstGeom>
          <a:solidFill>
            <a:srgbClr val="0000F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Rclk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6289381" y="1303188"/>
            <a:ext cx="2789771" cy="678012"/>
            <a:chOff x="6289381" y="1303188"/>
            <a:chExt cx="2789771" cy="678012"/>
          </a:xfrm>
        </p:grpSpPr>
        <p:sp>
          <p:nvSpPr>
            <p:cNvPr id="28" name="Rectangle 27"/>
            <p:cNvSpPr/>
            <p:nvPr/>
          </p:nvSpPr>
          <p:spPr>
            <a:xfrm>
              <a:off x="6400800" y="1676400"/>
              <a:ext cx="2590800" cy="304800"/>
            </a:xfrm>
            <a:prstGeom prst="rect">
              <a:avLst/>
            </a:prstGeom>
            <a:gradFill flip="none" rotWithShape="1">
              <a:gsLst>
                <a:gs pos="0">
                  <a:srgbClr val="66FFCC"/>
                </a:gs>
                <a:gs pos="33000">
                  <a:srgbClr val="D3F39F"/>
                </a:gs>
                <a:gs pos="65000">
                  <a:srgbClr val="F0DCA2"/>
                </a:gs>
                <a:gs pos="100000">
                  <a:srgbClr val="FF00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>
                  <a:solidFill>
                    <a:srgbClr val="0000FF"/>
                  </a:solidFill>
                </a:rPr>
                <a:t>temperature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289381" y="1304809"/>
              <a:ext cx="6238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25</a:t>
              </a:r>
              <a:r>
                <a:rPr lang="en-GB" baseline="42000" dirty="0" smtClean="0"/>
                <a:t>o</a:t>
              </a:r>
              <a:r>
                <a:rPr lang="en-GB" dirty="0" smtClean="0"/>
                <a:t>C</a:t>
              </a:r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338244" y="1305128"/>
              <a:ext cx="7409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125</a:t>
              </a:r>
              <a:r>
                <a:rPr lang="en-GB" baseline="42000" dirty="0" smtClean="0"/>
                <a:t>o</a:t>
              </a:r>
              <a:r>
                <a:rPr lang="en-GB" dirty="0" smtClean="0"/>
                <a:t>C</a:t>
              </a:r>
              <a:endParaRPr 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377111" y="1303188"/>
              <a:ext cx="6238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7</a:t>
              </a:r>
              <a:r>
                <a:rPr lang="en-GB" dirty="0" smtClean="0"/>
                <a:t>5</a:t>
              </a:r>
              <a:r>
                <a:rPr lang="en-GB" baseline="42000" dirty="0" smtClean="0"/>
                <a:t>o</a:t>
              </a:r>
              <a:r>
                <a:rPr lang="en-GB" dirty="0" smtClean="0"/>
                <a:t>C</a:t>
              </a:r>
              <a:endParaRPr lang="en-US" dirty="0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890618" y="1017657"/>
            <a:ext cx="15824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 smtClean="0"/>
              <a:t>SPICE models</a:t>
            </a:r>
            <a:br>
              <a:rPr lang="en-GB" sz="2000" dirty="0" smtClean="0"/>
            </a:br>
            <a:r>
              <a:rPr lang="en-GB" sz="2000" dirty="0" smtClean="0"/>
              <a:t>(65nm)</a:t>
            </a:r>
            <a:endParaRPr lang="en-US" sz="2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00"/>
            <a:ext cx="9144000" cy="3657599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 rot="-1740000">
            <a:off x="4291355" y="3670242"/>
            <a:ext cx="974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0000FF"/>
                </a:solidFill>
              </a:rPr>
              <a:t>s</a:t>
            </a:r>
            <a:r>
              <a:rPr lang="en-GB" b="1" dirty="0" smtClean="0">
                <a:solidFill>
                  <a:srgbClr val="0000FF"/>
                </a:solidFill>
              </a:rPr>
              <a:t>low die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 rot="-1560000">
            <a:off x="5153628" y="4332110"/>
            <a:ext cx="1165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008000"/>
                </a:solidFill>
              </a:rPr>
              <a:t>typical die</a:t>
            </a:r>
            <a:endParaRPr lang="en-US" b="1" dirty="0">
              <a:solidFill>
                <a:srgbClr val="008000"/>
              </a:solidFill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3006689" y="3474378"/>
            <a:ext cx="1001089" cy="956897"/>
            <a:chOff x="2885111" y="3474378"/>
            <a:chExt cx="1001089" cy="956897"/>
          </a:xfrm>
        </p:grpSpPr>
        <p:sp>
          <p:nvSpPr>
            <p:cNvPr id="53" name="Left Brace 52"/>
            <p:cNvSpPr/>
            <p:nvPr/>
          </p:nvSpPr>
          <p:spPr>
            <a:xfrm>
              <a:off x="3694416" y="3474378"/>
              <a:ext cx="191784" cy="896080"/>
            </a:xfrm>
            <a:prstGeom prst="leftBrace">
              <a:avLst>
                <a:gd name="adj1" fmla="val 23731"/>
                <a:gd name="adj2" fmla="val 50000"/>
              </a:avLst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885111" y="3723389"/>
              <a:ext cx="95571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000" b="1" dirty="0" smtClean="0">
                  <a:solidFill>
                    <a:srgbClr val="0000FF"/>
                  </a:solidFill>
                </a:rPr>
                <a:t>-20%</a:t>
              </a:r>
              <a:br>
                <a:rPr lang="en-GB" sz="2000" b="1" dirty="0" smtClean="0">
                  <a:solidFill>
                    <a:srgbClr val="0000FF"/>
                  </a:solidFill>
                </a:rPr>
              </a:br>
              <a:r>
                <a:rPr lang="en-GB" sz="2000" b="1" dirty="0" smtClean="0">
                  <a:solidFill>
                    <a:srgbClr val="0000FF"/>
                  </a:solidFill>
                </a:rPr>
                <a:t>(1.07V)</a:t>
              </a:r>
              <a:endParaRPr lang="en-US" sz="2000" b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1929830" y="3474377"/>
            <a:ext cx="1041970" cy="1935823"/>
            <a:chOff x="2006030" y="3474377"/>
            <a:chExt cx="1041970" cy="1935823"/>
          </a:xfrm>
        </p:grpSpPr>
        <p:sp>
          <p:nvSpPr>
            <p:cNvPr id="55" name="Left Brace 54"/>
            <p:cNvSpPr/>
            <p:nvPr/>
          </p:nvSpPr>
          <p:spPr>
            <a:xfrm>
              <a:off x="2821759" y="3474377"/>
              <a:ext cx="226241" cy="1935823"/>
            </a:xfrm>
            <a:prstGeom prst="leftBrace">
              <a:avLst>
                <a:gd name="adj1" fmla="val 23731"/>
                <a:gd name="adj2" fmla="val 50000"/>
              </a:avLst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006030" y="4248090"/>
              <a:ext cx="95571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000" b="1" dirty="0" smtClean="0">
                  <a:solidFill>
                    <a:srgbClr val="008000"/>
                  </a:solidFill>
                </a:rPr>
                <a:t>-42%</a:t>
              </a:r>
              <a:br>
                <a:rPr lang="en-GB" sz="2000" b="1" dirty="0" smtClean="0">
                  <a:solidFill>
                    <a:srgbClr val="008000"/>
                  </a:solidFill>
                </a:rPr>
              </a:br>
              <a:r>
                <a:rPr lang="en-GB" sz="2000" b="1" dirty="0" smtClean="0">
                  <a:solidFill>
                    <a:srgbClr val="008000"/>
                  </a:solidFill>
                </a:rPr>
                <a:t>(0.91V)</a:t>
              </a:r>
              <a:endParaRPr lang="en-US" sz="2000" b="1" dirty="0">
                <a:solidFill>
                  <a:srgbClr val="008000"/>
                </a:solidFill>
              </a:endParaRPr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829891" y="5322956"/>
            <a:ext cx="2333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 smtClean="0"/>
              <a:t>Energy reduction</a:t>
            </a:r>
            <a:br>
              <a:rPr lang="en-GB" sz="2000" b="1" dirty="0" smtClean="0"/>
            </a:br>
            <a:r>
              <a:rPr lang="en-GB" sz="2000" b="1" dirty="0" smtClean="0"/>
              <a:t>(@</a:t>
            </a:r>
            <a:r>
              <a:rPr lang="en-GB" sz="2000" b="1" dirty="0" err="1" smtClean="0"/>
              <a:t>iso</a:t>
            </a:r>
            <a:r>
              <a:rPr lang="en-GB" sz="2000" b="1" dirty="0" smtClean="0"/>
              <a:t>-performance)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448171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reeform 44"/>
          <p:cNvSpPr/>
          <p:nvPr/>
        </p:nvSpPr>
        <p:spPr>
          <a:xfrm>
            <a:off x="840728" y="1408436"/>
            <a:ext cx="7319534" cy="2270832"/>
          </a:xfrm>
          <a:custGeom>
            <a:avLst/>
            <a:gdLst>
              <a:gd name="connsiteX0" fmla="*/ 0 w 7319534"/>
              <a:gd name="connsiteY0" fmla="*/ 2270832 h 2270832"/>
              <a:gd name="connsiteX1" fmla="*/ 914400 w 7319534"/>
              <a:gd name="connsiteY1" fmla="*/ 2140823 h 2270832"/>
              <a:gd name="connsiteX2" fmla="*/ 1833134 w 7319534"/>
              <a:gd name="connsiteY2" fmla="*/ 1928474 h 2270832"/>
              <a:gd name="connsiteX3" fmla="*/ 2751867 w 7319534"/>
              <a:gd name="connsiteY3" fmla="*/ 1885137 h 2270832"/>
              <a:gd name="connsiteX4" fmla="*/ 3670601 w 7319534"/>
              <a:gd name="connsiteY4" fmla="*/ 1694457 h 2270832"/>
              <a:gd name="connsiteX5" fmla="*/ 4086631 w 7319534"/>
              <a:gd name="connsiteY5" fmla="*/ 1607784 h 2270832"/>
              <a:gd name="connsiteX6" fmla="*/ 4125634 w 7319534"/>
              <a:gd name="connsiteY6" fmla="*/ 1594783 h 2270832"/>
              <a:gd name="connsiteX7" fmla="*/ 4576334 w 7319534"/>
              <a:gd name="connsiteY7" fmla="*/ 1456106 h 2270832"/>
              <a:gd name="connsiteX8" fmla="*/ 4940360 w 7319534"/>
              <a:gd name="connsiteY8" fmla="*/ 1360766 h 2270832"/>
              <a:gd name="connsiteX9" fmla="*/ 5495067 w 7319534"/>
              <a:gd name="connsiteY9" fmla="*/ 1074745 h 2270832"/>
              <a:gd name="connsiteX10" fmla="*/ 6409467 w 7319534"/>
              <a:gd name="connsiteY10" fmla="*/ 849395 h 2270832"/>
              <a:gd name="connsiteX11" fmla="*/ 7319534 w 7319534"/>
              <a:gd name="connsiteY11" fmla="*/ 264353 h 2270832"/>
              <a:gd name="connsiteX12" fmla="*/ 7319534 w 7319534"/>
              <a:gd name="connsiteY12" fmla="*/ 0 h 2270832"/>
              <a:gd name="connsiteX13" fmla="*/ 6409467 w 7319534"/>
              <a:gd name="connsiteY13" fmla="*/ 589376 h 2270832"/>
              <a:gd name="connsiteX14" fmla="*/ 5490734 w 7319534"/>
              <a:gd name="connsiteY14" fmla="*/ 845062 h 2270832"/>
              <a:gd name="connsiteX15" fmla="*/ 4580667 w 7319534"/>
              <a:gd name="connsiteY15" fmla="*/ 1265426 h 2270832"/>
              <a:gd name="connsiteX16" fmla="*/ 2734533 w 7319534"/>
              <a:gd name="connsiteY16" fmla="*/ 1690123 h 2270832"/>
              <a:gd name="connsiteX17" fmla="*/ 1824466 w 7319534"/>
              <a:gd name="connsiteY17" fmla="*/ 1785464 h 2270832"/>
              <a:gd name="connsiteX18" fmla="*/ 905733 w 7319534"/>
              <a:gd name="connsiteY18" fmla="*/ 2015147 h 2270832"/>
              <a:gd name="connsiteX19" fmla="*/ 4334 w 7319534"/>
              <a:gd name="connsiteY19" fmla="*/ 2166825 h 2270832"/>
              <a:gd name="connsiteX20" fmla="*/ 0 w 7319534"/>
              <a:gd name="connsiteY20" fmla="*/ 2270832 h 2270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319534" h="2270832">
                <a:moveTo>
                  <a:pt x="0" y="2270832"/>
                </a:moveTo>
                <a:lnTo>
                  <a:pt x="914400" y="2140823"/>
                </a:lnTo>
                <a:lnTo>
                  <a:pt x="1833134" y="1928474"/>
                </a:lnTo>
                <a:lnTo>
                  <a:pt x="2751867" y="1885137"/>
                </a:lnTo>
                <a:lnTo>
                  <a:pt x="3670601" y="1694457"/>
                </a:lnTo>
                <a:lnTo>
                  <a:pt x="4086631" y="1607784"/>
                </a:lnTo>
                <a:lnTo>
                  <a:pt x="4125634" y="1594783"/>
                </a:lnTo>
                <a:lnTo>
                  <a:pt x="4576334" y="1456106"/>
                </a:lnTo>
                <a:lnTo>
                  <a:pt x="4940360" y="1360766"/>
                </a:lnTo>
                <a:lnTo>
                  <a:pt x="5495067" y="1074745"/>
                </a:lnTo>
                <a:lnTo>
                  <a:pt x="6409467" y="849395"/>
                </a:lnTo>
                <a:lnTo>
                  <a:pt x="7319534" y="264353"/>
                </a:lnTo>
                <a:lnTo>
                  <a:pt x="7319534" y="0"/>
                </a:lnTo>
                <a:lnTo>
                  <a:pt x="6409467" y="589376"/>
                </a:lnTo>
                <a:lnTo>
                  <a:pt x="5490734" y="845062"/>
                </a:lnTo>
                <a:lnTo>
                  <a:pt x="4580667" y="1265426"/>
                </a:lnTo>
                <a:lnTo>
                  <a:pt x="2734533" y="1690123"/>
                </a:lnTo>
                <a:lnTo>
                  <a:pt x="1824466" y="1785464"/>
                </a:lnTo>
                <a:lnTo>
                  <a:pt x="905733" y="2015147"/>
                </a:lnTo>
                <a:lnTo>
                  <a:pt x="4334" y="2166825"/>
                </a:lnTo>
                <a:lnTo>
                  <a:pt x="0" y="2270832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861415" y="1388318"/>
            <a:ext cx="7293481" cy="2100376"/>
          </a:xfrm>
          <a:custGeom>
            <a:avLst/>
            <a:gdLst>
              <a:gd name="connsiteX0" fmla="*/ 0 w 7332134"/>
              <a:gd name="connsiteY0" fmla="*/ 2015067 h 2015067"/>
              <a:gd name="connsiteX1" fmla="*/ 931334 w 7332134"/>
              <a:gd name="connsiteY1" fmla="*/ 1905000 h 2015067"/>
              <a:gd name="connsiteX2" fmla="*/ 1845734 w 7332134"/>
              <a:gd name="connsiteY2" fmla="*/ 1701800 h 2015067"/>
              <a:gd name="connsiteX3" fmla="*/ 2760134 w 7332134"/>
              <a:gd name="connsiteY3" fmla="*/ 1600200 h 2015067"/>
              <a:gd name="connsiteX4" fmla="*/ 3674534 w 7332134"/>
              <a:gd name="connsiteY4" fmla="*/ 1430867 h 2015067"/>
              <a:gd name="connsiteX5" fmla="*/ 4588934 w 7332134"/>
              <a:gd name="connsiteY5" fmla="*/ 1151467 h 2015067"/>
              <a:gd name="connsiteX6" fmla="*/ 5494867 w 7332134"/>
              <a:gd name="connsiteY6" fmla="*/ 922867 h 2015067"/>
              <a:gd name="connsiteX7" fmla="*/ 6417734 w 7332134"/>
              <a:gd name="connsiteY7" fmla="*/ 541867 h 2015067"/>
              <a:gd name="connsiteX8" fmla="*/ 7332134 w 7332134"/>
              <a:gd name="connsiteY8" fmla="*/ 0 h 2015067"/>
              <a:gd name="connsiteX0" fmla="*/ 0 w 7332134"/>
              <a:gd name="connsiteY0" fmla="*/ 2015067 h 2015067"/>
              <a:gd name="connsiteX1" fmla="*/ 919381 w 7332134"/>
              <a:gd name="connsiteY1" fmla="*/ 1934882 h 2015067"/>
              <a:gd name="connsiteX2" fmla="*/ 1845734 w 7332134"/>
              <a:gd name="connsiteY2" fmla="*/ 1701800 h 2015067"/>
              <a:gd name="connsiteX3" fmla="*/ 2760134 w 7332134"/>
              <a:gd name="connsiteY3" fmla="*/ 1600200 h 2015067"/>
              <a:gd name="connsiteX4" fmla="*/ 3674534 w 7332134"/>
              <a:gd name="connsiteY4" fmla="*/ 1430867 h 2015067"/>
              <a:gd name="connsiteX5" fmla="*/ 4588934 w 7332134"/>
              <a:gd name="connsiteY5" fmla="*/ 1151467 h 2015067"/>
              <a:gd name="connsiteX6" fmla="*/ 5494867 w 7332134"/>
              <a:gd name="connsiteY6" fmla="*/ 922867 h 2015067"/>
              <a:gd name="connsiteX7" fmla="*/ 6417734 w 7332134"/>
              <a:gd name="connsiteY7" fmla="*/ 541867 h 2015067"/>
              <a:gd name="connsiteX8" fmla="*/ 7332134 w 7332134"/>
              <a:gd name="connsiteY8" fmla="*/ 0 h 2015067"/>
              <a:gd name="connsiteX0" fmla="*/ 0 w 7332134"/>
              <a:gd name="connsiteY0" fmla="*/ 2015067 h 2015067"/>
              <a:gd name="connsiteX1" fmla="*/ 919381 w 7332134"/>
              <a:gd name="connsiteY1" fmla="*/ 1934882 h 2015067"/>
              <a:gd name="connsiteX2" fmla="*/ 1839758 w 7332134"/>
              <a:gd name="connsiteY2" fmla="*/ 1683870 h 2015067"/>
              <a:gd name="connsiteX3" fmla="*/ 2760134 w 7332134"/>
              <a:gd name="connsiteY3" fmla="*/ 1600200 h 2015067"/>
              <a:gd name="connsiteX4" fmla="*/ 3674534 w 7332134"/>
              <a:gd name="connsiteY4" fmla="*/ 1430867 h 2015067"/>
              <a:gd name="connsiteX5" fmla="*/ 4588934 w 7332134"/>
              <a:gd name="connsiteY5" fmla="*/ 1151467 h 2015067"/>
              <a:gd name="connsiteX6" fmla="*/ 5494867 w 7332134"/>
              <a:gd name="connsiteY6" fmla="*/ 922867 h 2015067"/>
              <a:gd name="connsiteX7" fmla="*/ 6417734 w 7332134"/>
              <a:gd name="connsiteY7" fmla="*/ 541867 h 2015067"/>
              <a:gd name="connsiteX8" fmla="*/ 7332134 w 7332134"/>
              <a:gd name="connsiteY8" fmla="*/ 0 h 2015067"/>
              <a:gd name="connsiteX0" fmla="*/ 0 w 7332134"/>
              <a:gd name="connsiteY0" fmla="*/ 2015067 h 2015067"/>
              <a:gd name="connsiteX1" fmla="*/ 919381 w 7332134"/>
              <a:gd name="connsiteY1" fmla="*/ 1934882 h 2015067"/>
              <a:gd name="connsiteX2" fmla="*/ 1839758 w 7332134"/>
              <a:gd name="connsiteY2" fmla="*/ 1683870 h 2015067"/>
              <a:gd name="connsiteX3" fmla="*/ 2748182 w 7332134"/>
              <a:gd name="connsiteY3" fmla="*/ 1558364 h 2015067"/>
              <a:gd name="connsiteX4" fmla="*/ 3674534 w 7332134"/>
              <a:gd name="connsiteY4" fmla="*/ 1430867 h 2015067"/>
              <a:gd name="connsiteX5" fmla="*/ 4588934 w 7332134"/>
              <a:gd name="connsiteY5" fmla="*/ 1151467 h 2015067"/>
              <a:gd name="connsiteX6" fmla="*/ 5494867 w 7332134"/>
              <a:gd name="connsiteY6" fmla="*/ 922867 h 2015067"/>
              <a:gd name="connsiteX7" fmla="*/ 6417734 w 7332134"/>
              <a:gd name="connsiteY7" fmla="*/ 541867 h 2015067"/>
              <a:gd name="connsiteX8" fmla="*/ 7332134 w 7332134"/>
              <a:gd name="connsiteY8" fmla="*/ 0 h 2015067"/>
              <a:gd name="connsiteX0" fmla="*/ 0 w 7332134"/>
              <a:gd name="connsiteY0" fmla="*/ 2015067 h 2015067"/>
              <a:gd name="connsiteX1" fmla="*/ 919381 w 7332134"/>
              <a:gd name="connsiteY1" fmla="*/ 1934882 h 2015067"/>
              <a:gd name="connsiteX2" fmla="*/ 1839758 w 7332134"/>
              <a:gd name="connsiteY2" fmla="*/ 1683870 h 2015067"/>
              <a:gd name="connsiteX3" fmla="*/ 2748182 w 7332134"/>
              <a:gd name="connsiteY3" fmla="*/ 1558364 h 2015067"/>
              <a:gd name="connsiteX4" fmla="*/ 3674534 w 7332134"/>
              <a:gd name="connsiteY4" fmla="*/ 1430867 h 2015067"/>
              <a:gd name="connsiteX5" fmla="*/ 4588934 w 7332134"/>
              <a:gd name="connsiteY5" fmla="*/ 1193302 h 2015067"/>
              <a:gd name="connsiteX6" fmla="*/ 5494867 w 7332134"/>
              <a:gd name="connsiteY6" fmla="*/ 922867 h 2015067"/>
              <a:gd name="connsiteX7" fmla="*/ 6417734 w 7332134"/>
              <a:gd name="connsiteY7" fmla="*/ 541867 h 2015067"/>
              <a:gd name="connsiteX8" fmla="*/ 7332134 w 7332134"/>
              <a:gd name="connsiteY8" fmla="*/ 0 h 2015067"/>
              <a:gd name="connsiteX0" fmla="*/ 0 w 7332134"/>
              <a:gd name="connsiteY0" fmla="*/ 2015067 h 2015067"/>
              <a:gd name="connsiteX1" fmla="*/ 919381 w 7332134"/>
              <a:gd name="connsiteY1" fmla="*/ 1934882 h 2015067"/>
              <a:gd name="connsiteX2" fmla="*/ 1839758 w 7332134"/>
              <a:gd name="connsiteY2" fmla="*/ 1683870 h 2015067"/>
              <a:gd name="connsiteX3" fmla="*/ 2748182 w 7332134"/>
              <a:gd name="connsiteY3" fmla="*/ 1558364 h 2015067"/>
              <a:gd name="connsiteX4" fmla="*/ 3674534 w 7332134"/>
              <a:gd name="connsiteY4" fmla="*/ 1430867 h 2015067"/>
              <a:gd name="connsiteX5" fmla="*/ 4588934 w 7332134"/>
              <a:gd name="connsiteY5" fmla="*/ 1193302 h 2015067"/>
              <a:gd name="connsiteX6" fmla="*/ 5494867 w 7332134"/>
              <a:gd name="connsiteY6" fmla="*/ 869078 h 2015067"/>
              <a:gd name="connsiteX7" fmla="*/ 6417734 w 7332134"/>
              <a:gd name="connsiteY7" fmla="*/ 541867 h 2015067"/>
              <a:gd name="connsiteX8" fmla="*/ 7332134 w 7332134"/>
              <a:gd name="connsiteY8" fmla="*/ 0 h 2015067"/>
              <a:gd name="connsiteX0" fmla="*/ 0 w 7332134"/>
              <a:gd name="connsiteY0" fmla="*/ 2015067 h 2015067"/>
              <a:gd name="connsiteX1" fmla="*/ 919381 w 7332134"/>
              <a:gd name="connsiteY1" fmla="*/ 1934882 h 2015067"/>
              <a:gd name="connsiteX2" fmla="*/ 1839758 w 7332134"/>
              <a:gd name="connsiteY2" fmla="*/ 1683870 h 2015067"/>
              <a:gd name="connsiteX3" fmla="*/ 2748182 w 7332134"/>
              <a:gd name="connsiteY3" fmla="*/ 1558364 h 2015067"/>
              <a:gd name="connsiteX4" fmla="*/ 3674534 w 7332134"/>
              <a:gd name="connsiteY4" fmla="*/ 1430867 h 2015067"/>
              <a:gd name="connsiteX5" fmla="*/ 4588934 w 7332134"/>
              <a:gd name="connsiteY5" fmla="*/ 1193302 h 2015067"/>
              <a:gd name="connsiteX6" fmla="*/ 5494867 w 7332134"/>
              <a:gd name="connsiteY6" fmla="*/ 869078 h 2015067"/>
              <a:gd name="connsiteX7" fmla="*/ 6405781 w 7332134"/>
              <a:gd name="connsiteY7" fmla="*/ 589679 h 2015067"/>
              <a:gd name="connsiteX8" fmla="*/ 7332134 w 7332134"/>
              <a:gd name="connsiteY8" fmla="*/ 0 h 2015067"/>
              <a:gd name="connsiteX0" fmla="*/ 0 w 7326158"/>
              <a:gd name="connsiteY0" fmla="*/ 2044949 h 2044949"/>
              <a:gd name="connsiteX1" fmla="*/ 919381 w 7326158"/>
              <a:gd name="connsiteY1" fmla="*/ 1964764 h 2044949"/>
              <a:gd name="connsiteX2" fmla="*/ 1839758 w 7326158"/>
              <a:gd name="connsiteY2" fmla="*/ 1713752 h 2044949"/>
              <a:gd name="connsiteX3" fmla="*/ 2748182 w 7326158"/>
              <a:gd name="connsiteY3" fmla="*/ 1588246 h 2044949"/>
              <a:gd name="connsiteX4" fmla="*/ 3674534 w 7326158"/>
              <a:gd name="connsiteY4" fmla="*/ 1460749 h 2044949"/>
              <a:gd name="connsiteX5" fmla="*/ 4588934 w 7326158"/>
              <a:gd name="connsiteY5" fmla="*/ 1223184 h 2044949"/>
              <a:gd name="connsiteX6" fmla="*/ 5494867 w 7326158"/>
              <a:gd name="connsiteY6" fmla="*/ 898960 h 2044949"/>
              <a:gd name="connsiteX7" fmla="*/ 6405781 w 7326158"/>
              <a:gd name="connsiteY7" fmla="*/ 619561 h 2044949"/>
              <a:gd name="connsiteX8" fmla="*/ 7326158 w 7326158"/>
              <a:gd name="connsiteY8" fmla="*/ 0 h 2044949"/>
              <a:gd name="connsiteX0" fmla="*/ 0 w 7326158"/>
              <a:gd name="connsiteY0" fmla="*/ 2044949 h 2044949"/>
              <a:gd name="connsiteX1" fmla="*/ 919381 w 7326158"/>
              <a:gd name="connsiteY1" fmla="*/ 1934882 h 2044949"/>
              <a:gd name="connsiteX2" fmla="*/ 1839758 w 7326158"/>
              <a:gd name="connsiteY2" fmla="*/ 1713752 h 2044949"/>
              <a:gd name="connsiteX3" fmla="*/ 2748182 w 7326158"/>
              <a:gd name="connsiteY3" fmla="*/ 1588246 h 2044949"/>
              <a:gd name="connsiteX4" fmla="*/ 3674534 w 7326158"/>
              <a:gd name="connsiteY4" fmla="*/ 1460749 h 2044949"/>
              <a:gd name="connsiteX5" fmla="*/ 4588934 w 7326158"/>
              <a:gd name="connsiteY5" fmla="*/ 1223184 h 2044949"/>
              <a:gd name="connsiteX6" fmla="*/ 5494867 w 7326158"/>
              <a:gd name="connsiteY6" fmla="*/ 898960 h 2044949"/>
              <a:gd name="connsiteX7" fmla="*/ 6405781 w 7326158"/>
              <a:gd name="connsiteY7" fmla="*/ 619561 h 2044949"/>
              <a:gd name="connsiteX8" fmla="*/ 7326158 w 7326158"/>
              <a:gd name="connsiteY8" fmla="*/ 0 h 2044949"/>
              <a:gd name="connsiteX0" fmla="*/ 0 w 7326158"/>
              <a:gd name="connsiteY0" fmla="*/ 2044949 h 2044949"/>
              <a:gd name="connsiteX1" fmla="*/ 919381 w 7326158"/>
              <a:gd name="connsiteY1" fmla="*/ 1934882 h 2044949"/>
              <a:gd name="connsiteX2" fmla="*/ 1833781 w 7326158"/>
              <a:gd name="connsiteY2" fmla="*/ 1749611 h 2044949"/>
              <a:gd name="connsiteX3" fmla="*/ 2748182 w 7326158"/>
              <a:gd name="connsiteY3" fmla="*/ 1588246 h 2044949"/>
              <a:gd name="connsiteX4" fmla="*/ 3674534 w 7326158"/>
              <a:gd name="connsiteY4" fmla="*/ 1460749 h 2044949"/>
              <a:gd name="connsiteX5" fmla="*/ 4588934 w 7326158"/>
              <a:gd name="connsiteY5" fmla="*/ 1223184 h 2044949"/>
              <a:gd name="connsiteX6" fmla="*/ 5494867 w 7326158"/>
              <a:gd name="connsiteY6" fmla="*/ 898960 h 2044949"/>
              <a:gd name="connsiteX7" fmla="*/ 6405781 w 7326158"/>
              <a:gd name="connsiteY7" fmla="*/ 619561 h 2044949"/>
              <a:gd name="connsiteX8" fmla="*/ 7326158 w 7326158"/>
              <a:gd name="connsiteY8" fmla="*/ 0 h 2044949"/>
              <a:gd name="connsiteX0" fmla="*/ 0 w 7326158"/>
              <a:gd name="connsiteY0" fmla="*/ 2044949 h 2044949"/>
              <a:gd name="connsiteX1" fmla="*/ 919381 w 7326158"/>
              <a:gd name="connsiteY1" fmla="*/ 1934882 h 2044949"/>
              <a:gd name="connsiteX2" fmla="*/ 1833781 w 7326158"/>
              <a:gd name="connsiteY2" fmla="*/ 1749611 h 2044949"/>
              <a:gd name="connsiteX3" fmla="*/ 2742205 w 7326158"/>
              <a:gd name="connsiteY3" fmla="*/ 1636058 h 2044949"/>
              <a:gd name="connsiteX4" fmla="*/ 3674534 w 7326158"/>
              <a:gd name="connsiteY4" fmla="*/ 1460749 h 2044949"/>
              <a:gd name="connsiteX5" fmla="*/ 4588934 w 7326158"/>
              <a:gd name="connsiteY5" fmla="*/ 1223184 h 2044949"/>
              <a:gd name="connsiteX6" fmla="*/ 5494867 w 7326158"/>
              <a:gd name="connsiteY6" fmla="*/ 898960 h 2044949"/>
              <a:gd name="connsiteX7" fmla="*/ 6405781 w 7326158"/>
              <a:gd name="connsiteY7" fmla="*/ 619561 h 2044949"/>
              <a:gd name="connsiteX8" fmla="*/ 7326158 w 7326158"/>
              <a:gd name="connsiteY8" fmla="*/ 0 h 2044949"/>
              <a:gd name="connsiteX0" fmla="*/ 0 w 7326158"/>
              <a:gd name="connsiteY0" fmla="*/ 2044949 h 2044949"/>
              <a:gd name="connsiteX1" fmla="*/ 919381 w 7326158"/>
              <a:gd name="connsiteY1" fmla="*/ 1934882 h 2044949"/>
              <a:gd name="connsiteX2" fmla="*/ 1833781 w 7326158"/>
              <a:gd name="connsiteY2" fmla="*/ 1749611 h 2044949"/>
              <a:gd name="connsiteX3" fmla="*/ 2742205 w 7326158"/>
              <a:gd name="connsiteY3" fmla="*/ 1636058 h 2044949"/>
              <a:gd name="connsiteX4" fmla="*/ 3662581 w 7326158"/>
              <a:gd name="connsiteY4" fmla="*/ 1442820 h 2044949"/>
              <a:gd name="connsiteX5" fmla="*/ 4588934 w 7326158"/>
              <a:gd name="connsiteY5" fmla="*/ 1223184 h 2044949"/>
              <a:gd name="connsiteX6" fmla="*/ 5494867 w 7326158"/>
              <a:gd name="connsiteY6" fmla="*/ 898960 h 2044949"/>
              <a:gd name="connsiteX7" fmla="*/ 6405781 w 7326158"/>
              <a:gd name="connsiteY7" fmla="*/ 619561 h 2044949"/>
              <a:gd name="connsiteX8" fmla="*/ 7326158 w 7326158"/>
              <a:gd name="connsiteY8" fmla="*/ 0 h 2044949"/>
              <a:gd name="connsiteX0" fmla="*/ 0 w 7326158"/>
              <a:gd name="connsiteY0" fmla="*/ 2044949 h 2044949"/>
              <a:gd name="connsiteX1" fmla="*/ 919381 w 7326158"/>
              <a:gd name="connsiteY1" fmla="*/ 1934882 h 2044949"/>
              <a:gd name="connsiteX2" fmla="*/ 1833781 w 7326158"/>
              <a:gd name="connsiteY2" fmla="*/ 1749611 h 2044949"/>
              <a:gd name="connsiteX3" fmla="*/ 2742205 w 7326158"/>
              <a:gd name="connsiteY3" fmla="*/ 1636058 h 2044949"/>
              <a:gd name="connsiteX4" fmla="*/ 3662581 w 7326158"/>
              <a:gd name="connsiteY4" fmla="*/ 1442820 h 2044949"/>
              <a:gd name="connsiteX5" fmla="*/ 4571005 w 7326158"/>
              <a:gd name="connsiteY5" fmla="*/ 1253066 h 2044949"/>
              <a:gd name="connsiteX6" fmla="*/ 5494867 w 7326158"/>
              <a:gd name="connsiteY6" fmla="*/ 898960 h 2044949"/>
              <a:gd name="connsiteX7" fmla="*/ 6405781 w 7326158"/>
              <a:gd name="connsiteY7" fmla="*/ 619561 h 2044949"/>
              <a:gd name="connsiteX8" fmla="*/ 7326158 w 7326158"/>
              <a:gd name="connsiteY8" fmla="*/ 0 h 2044949"/>
              <a:gd name="connsiteX0" fmla="*/ 0 w 7326158"/>
              <a:gd name="connsiteY0" fmla="*/ 2044949 h 2044949"/>
              <a:gd name="connsiteX1" fmla="*/ 919381 w 7326158"/>
              <a:gd name="connsiteY1" fmla="*/ 1934882 h 2044949"/>
              <a:gd name="connsiteX2" fmla="*/ 1833781 w 7326158"/>
              <a:gd name="connsiteY2" fmla="*/ 1749611 h 2044949"/>
              <a:gd name="connsiteX3" fmla="*/ 2742205 w 7326158"/>
              <a:gd name="connsiteY3" fmla="*/ 1636058 h 2044949"/>
              <a:gd name="connsiteX4" fmla="*/ 3662581 w 7326158"/>
              <a:gd name="connsiteY4" fmla="*/ 1442820 h 2044949"/>
              <a:gd name="connsiteX5" fmla="*/ 4571005 w 7326158"/>
              <a:gd name="connsiteY5" fmla="*/ 1253066 h 2044949"/>
              <a:gd name="connsiteX6" fmla="*/ 5476938 w 7326158"/>
              <a:gd name="connsiteY6" fmla="*/ 881030 h 2044949"/>
              <a:gd name="connsiteX7" fmla="*/ 6405781 w 7326158"/>
              <a:gd name="connsiteY7" fmla="*/ 619561 h 2044949"/>
              <a:gd name="connsiteX8" fmla="*/ 7326158 w 7326158"/>
              <a:gd name="connsiteY8" fmla="*/ 0 h 2044949"/>
              <a:gd name="connsiteX0" fmla="*/ 0 w 7326158"/>
              <a:gd name="connsiteY0" fmla="*/ 2044949 h 2044949"/>
              <a:gd name="connsiteX1" fmla="*/ 919381 w 7326158"/>
              <a:gd name="connsiteY1" fmla="*/ 1934882 h 2044949"/>
              <a:gd name="connsiteX2" fmla="*/ 1833781 w 7326158"/>
              <a:gd name="connsiteY2" fmla="*/ 1749611 h 2044949"/>
              <a:gd name="connsiteX3" fmla="*/ 2742205 w 7326158"/>
              <a:gd name="connsiteY3" fmla="*/ 1636058 h 2044949"/>
              <a:gd name="connsiteX4" fmla="*/ 3662581 w 7326158"/>
              <a:gd name="connsiteY4" fmla="*/ 1442820 h 2044949"/>
              <a:gd name="connsiteX5" fmla="*/ 4571005 w 7326158"/>
              <a:gd name="connsiteY5" fmla="*/ 1253066 h 2044949"/>
              <a:gd name="connsiteX6" fmla="*/ 5476938 w 7326158"/>
              <a:gd name="connsiteY6" fmla="*/ 881030 h 2044949"/>
              <a:gd name="connsiteX7" fmla="*/ 6405781 w 7326158"/>
              <a:gd name="connsiteY7" fmla="*/ 655420 h 2044949"/>
              <a:gd name="connsiteX8" fmla="*/ 7326158 w 7326158"/>
              <a:gd name="connsiteY8" fmla="*/ 0 h 2044949"/>
              <a:gd name="connsiteX0" fmla="*/ 0 w 7308229"/>
              <a:gd name="connsiteY0" fmla="*/ 1997138 h 1997138"/>
              <a:gd name="connsiteX1" fmla="*/ 919381 w 7308229"/>
              <a:gd name="connsiteY1" fmla="*/ 1887071 h 1997138"/>
              <a:gd name="connsiteX2" fmla="*/ 1833781 w 7308229"/>
              <a:gd name="connsiteY2" fmla="*/ 1701800 h 1997138"/>
              <a:gd name="connsiteX3" fmla="*/ 2742205 w 7308229"/>
              <a:gd name="connsiteY3" fmla="*/ 1588247 h 1997138"/>
              <a:gd name="connsiteX4" fmla="*/ 3662581 w 7308229"/>
              <a:gd name="connsiteY4" fmla="*/ 1395009 h 1997138"/>
              <a:gd name="connsiteX5" fmla="*/ 4571005 w 7308229"/>
              <a:gd name="connsiteY5" fmla="*/ 1205255 h 1997138"/>
              <a:gd name="connsiteX6" fmla="*/ 5476938 w 7308229"/>
              <a:gd name="connsiteY6" fmla="*/ 833219 h 1997138"/>
              <a:gd name="connsiteX7" fmla="*/ 6405781 w 7308229"/>
              <a:gd name="connsiteY7" fmla="*/ 607609 h 1997138"/>
              <a:gd name="connsiteX8" fmla="*/ 7308229 w 7308229"/>
              <a:gd name="connsiteY8" fmla="*/ 0 h 1997138"/>
              <a:gd name="connsiteX0" fmla="*/ 0 w 7300855"/>
              <a:gd name="connsiteY0" fmla="*/ 2056131 h 2056131"/>
              <a:gd name="connsiteX1" fmla="*/ 912007 w 7300855"/>
              <a:gd name="connsiteY1" fmla="*/ 1887071 h 2056131"/>
              <a:gd name="connsiteX2" fmla="*/ 1826407 w 7300855"/>
              <a:gd name="connsiteY2" fmla="*/ 1701800 h 2056131"/>
              <a:gd name="connsiteX3" fmla="*/ 2734831 w 7300855"/>
              <a:gd name="connsiteY3" fmla="*/ 1588247 h 2056131"/>
              <a:gd name="connsiteX4" fmla="*/ 3655207 w 7300855"/>
              <a:gd name="connsiteY4" fmla="*/ 1395009 h 2056131"/>
              <a:gd name="connsiteX5" fmla="*/ 4563631 w 7300855"/>
              <a:gd name="connsiteY5" fmla="*/ 1205255 h 2056131"/>
              <a:gd name="connsiteX6" fmla="*/ 5469564 w 7300855"/>
              <a:gd name="connsiteY6" fmla="*/ 833219 h 2056131"/>
              <a:gd name="connsiteX7" fmla="*/ 6398407 w 7300855"/>
              <a:gd name="connsiteY7" fmla="*/ 607609 h 2056131"/>
              <a:gd name="connsiteX8" fmla="*/ 7300855 w 7300855"/>
              <a:gd name="connsiteY8" fmla="*/ 0 h 2056131"/>
              <a:gd name="connsiteX0" fmla="*/ 0 w 7300855"/>
              <a:gd name="connsiteY0" fmla="*/ 2056131 h 2056131"/>
              <a:gd name="connsiteX1" fmla="*/ 912007 w 7300855"/>
              <a:gd name="connsiteY1" fmla="*/ 1931316 h 2056131"/>
              <a:gd name="connsiteX2" fmla="*/ 1826407 w 7300855"/>
              <a:gd name="connsiteY2" fmla="*/ 1701800 h 2056131"/>
              <a:gd name="connsiteX3" fmla="*/ 2734831 w 7300855"/>
              <a:gd name="connsiteY3" fmla="*/ 1588247 h 2056131"/>
              <a:gd name="connsiteX4" fmla="*/ 3655207 w 7300855"/>
              <a:gd name="connsiteY4" fmla="*/ 1395009 h 2056131"/>
              <a:gd name="connsiteX5" fmla="*/ 4563631 w 7300855"/>
              <a:gd name="connsiteY5" fmla="*/ 1205255 h 2056131"/>
              <a:gd name="connsiteX6" fmla="*/ 5469564 w 7300855"/>
              <a:gd name="connsiteY6" fmla="*/ 833219 h 2056131"/>
              <a:gd name="connsiteX7" fmla="*/ 6398407 w 7300855"/>
              <a:gd name="connsiteY7" fmla="*/ 607609 h 2056131"/>
              <a:gd name="connsiteX8" fmla="*/ 7300855 w 7300855"/>
              <a:gd name="connsiteY8" fmla="*/ 0 h 2056131"/>
              <a:gd name="connsiteX0" fmla="*/ 0 w 7300855"/>
              <a:gd name="connsiteY0" fmla="*/ 2056131 h 2056131"/>
              <a:gd name="connsiteX1" fmla="*/ 912007 w 7300855"/>
              <a:gd name="connsiteY1" fmla="*/ 1931316 h 2056131"/>
              <a:gd name="connsiteX2" fmla="*/ 1826407 w 7300855"/>
              <a:gd name="connsiteY2" fmla="*/ 1701800 h 2056131"/>
              <a:gd name="connsiteX3" fmla="*/ 2727457 w 7300855"/>
              <a:gd name="connsiteY3" fmla="*/ 1632492 h 2056131"/>
              <a:gd name="connsiteX4" fmla="*/ 3655207 w 7300855"/>
              <a:gd name="connsiteY4" fmla="*/ 1395009 h 2056131"/>
              <a:gd name="connsiteX5" fmla="*/ 4563631 w 7300855"/>
              <a:gd name="connsiteY5" fmla="*/ 1205255 h 2056131"/>
              <a:gd name="connsiteX6" fmla="*/ 5469564 w 7300855"/>
              <a:gd name="connsiteY6" fmla="*/ 833219 h 2056131"/>
              <a:gd name="connsiteX7" fmla="*/ 6398407 w 7300855"/>
              <a:gd name="connsiteY7" fmla="*/ 607609 h 2056131"/>
              <a:gd name="connsiteX8" fmla="*/ 7300855 w 7300855"/>
              <a:gd name="connsiteY8" fmla="*/ 0 h 2056131"/>
              <a:gd name="connsiteX0" fmla="*/ 0 w 7293481"/>
              <a:gd name="connsiteY0" fmla="*/ 2100376 h 2100376"/>
              <a:gd name="connsiteX1" fmla="*/ 904633 w 7293481"/>
              <a:gd name="connsiteY1" fmla="*/ 1931316 h 2100376"/>
              <a:gd name="connsiteX2" fmla="*/ 1819033 w 7293481"/>
              <a:gd name="connsiteY2" fmla="*/ 1701800 h 2100376"/>
              <a:gd name="connsiteX3" fmla="*/ 2720083 w 7293481"/>
              <a:gd name="connsiteY3" fmla="*/ 1632492 h 2100376"/>
              <a:gd name="connsiteX4" fmla="*/ 3647833 w 7293481"/>
              <a:gd name="connsiteY4" fmla="*/ 1395009 h 2100376"/>
              <a:gd name="connsiteX5" fmla="*/ 4556257 w 7293481"/>
              <a:gd name="connsiteY5" fmla="*/ 1205255 h 2100376"/>
              <a:gd name="connsiteX6" fmla="*/ 5462190 w 7293481"/>
              <a:gd name="connsiteY6" fmla="*/ 833219 h 2100376"/>
              <a:gd name="connsiteX7" fmla="*/ 6391033 w 7293481"/>
              <a:gd name="connsiteY7" fmla="*/ 607609 h 2100376"/>
              <a:gd name="connsiteX8" fmla="*/ 7293481 w 7293481"/>
              <a:gd name="connsiteY8" fmla="*/ 0 h 2100376"/>
              <a:gd name="connsiteX0" fmla="*/ 0 w 7293481"/>
              <a:gd name="connsiteY0" fmla="*/ 2100376 h 2100376"/>
              <a:gd name="connsiteX1" fmla="*/ 904633 w 7293481"/>
              <a:gd name="connsiteY1" fmla="*/ 1931316 h 2100376"/>
              <a:gd name="connsiteX2" fmla="*/ 1819033 w 7293481"/>
              <a:gd name="connsiteY2" fmla="*/ 1701800 h 2100376"/>
              <a:gd name="connsiteX3" fmla="*/ 2720083 w 7293481"/>
              <a:gd name="connsiteY3" fmla="*/ 1632492 h 2100376"/>
              <a:gd name="connsiteX4" fmla="*/ 3647833 w 7293481"/>
              <a:gd name="connsiteY4" fmla="*/ 1395009 h 2100376"/>
              <a:gd name="connsiteX5" fmla="*/ 4556257 w 7293481"/>
              <a:gd name="connsiteY5" fmla="*/ 1256874 h 2100376"/>
              <a:gd name="connsiteX6" fmla="*/ 5462190 w 7293481"/>
              <a:gd name="connsiteY6" fmla="*/ 833219 h 2100376"/>
              <a:gd name="connsiteX7" fmla="*/ 6391033 w 7293481"/>
              <a:gd name="connsiteY7" fmla="*/ 607609 h 2100376"/>
              <a:gd name="connsiteX8" fmla="*/ 7293481 w 7293481"/>
              <a:gd name="connsiteY8" fmla="*/ 0 h 2100376"/>
              <a:gd name="connsiteX0" fmla="*/ 0 w 7293481"/>
              <a:gd name="connsiteY0" fmla="*/ 2100376 h 2100376"/>
              <a:gd name="connsiteX1" fmla="*/ 904633 w 7293481"/>
              <a:gd name="connsiteY1" fmla="*/ 1931316 h 2100376"/>
              <a:gd name="connsiteX2" fmla="*/ 1819033 w 7293481"/>
              <a:gd name="connsiteY2" fmla="*/ 1701800 h 2100376"/>
              <a:gd name="connsiteX3" fmla="*/ 2720083 w 7293481"/>
              <a:gd name="connsiteY3" fmla="*/ 1632492 h 2100376"/>
              <a:gd name="connsiteX4" fmla="*/ 3647833 w 7293481"/>
              <a:gd name="connsiteY4" fmla="*/ 1424506 h 2100376"/>
              <a:gd name="connsiteX5" fmla="*/ 4556257 w 7293481"/>
              <a:gd name="connsiteY5" fmla="*/ 1256874 h 2100376"/>
              <a:gd name="connsiteX6" fmla="*/ 5462190 w 7293481"/>
              <a:gd name="connsiteY6" fmla="*/ 833219 h 2100376"/>
              <a:gd name="connsiteX7" fmla="*/ 6391033 w 7293481"/>
              <a:gd name="connsiteY7" fmla="*/ 607609 h 2100376"/>
              <a:gd name="connsiteX8" fmla="*/ 7293481 w 7293481"/>
              <a:gd name="connsiteY8" fmla="*/ 0 h 2100376"/>
              <a:gd name="connsiteX0" fmla="*/ 0 w 7293481"/>
              <a:gd name="connsiteY0" fmla="*/ 2100376 h 2100376"/>
              <a:gd name="connsiteX1" fmla="*/ 904633 w 7293481"/>
              <a:gd name="connsiteY1" fmla="*/ 1931316 h 2100376"/>
              <a:gd name="connsiteX2" fmla="*/ 1819033 w 7293481"/>
              <a:gd name="connsiteY2" fmla="*/ 1716549 h 2100376"/>
              <a:gd name="connsiteX3" fmla="*/ 2720083 w 7293481"/>
              <a:gd name="connsiteY3" fmla="*/ 1632492 h 2100376"/>
              <a:gd name="connsiteX4" fmla="*/ 3647833 w 7293481"/>
              <a:gd name="connsiteY4" fmla="*/ 1424506 h 2100376"/>
              <a:gd name="connsiteX5" fmla="*/ 4556257 w 7293481"/>
              <a:gd name="connsiteY5" fmla="*/ 1256874 h 2100376"/>
              <a:gd name="connsiteX6" fmla="*/ 5462190 w 7293481"/>
              <a:gd name="connsiteY6" fmla="*/ 833219 h 2100376"/>
              <a:gd name="connsiteX7" fmla="*/ 6391033 w 7293481"/>
              <a:gd name="connsiteY7" fmla="*/ 607609 h 2100376"/>
              <a:gd name="connsiteX8" fmla="*/ 7293481 w 7293481"/>
              <a:gd name="connsiteY8" fmla="*/ 0 h 2100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93481" h="2100376">
                <a:moveTo>
                  <a:pt x="0" y="2100376"/>
                </a:moveTo>
                <a:lnTo>
                  <a:pt x="904633" y="1931316"/>
                </a:lnTo>
                <a:lnTo>
                  <a:pt x="1819033" y="1716549"/>
                </a:lnTo>
                <a:lnTo>
                  <a:pt x="2720083" y="1632492"/>
                </a:lnTo>
                <a:lnTo>
                  <a:pt x="3647833" y="1424506"/>
                </a:lnTo>
                <a:lnTo>
                  <a:pt x="4556257" y="1256874"/>
                </a:lnTo>
                <a:lnTo>
                  <a:pt x="5462190" y="833219"/>
                </a:lnTo>
                <a:lnTo>
                  <a:pt x="6391033" y="607609"/>
                </a:lnTo>
                <a:lnTo>
                  <a:pt x="7293481" y="0"/>
                </a:lnTo>
              </a:path>
            </a:pathLst>
          </a:custGeom>
          <a:noFill/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/>
          <p:nvPr/>
        </p:nvCxnSpPr>
        <p:spPr>
          <a:xfrm flipH="1">
            <a:off x="838200" y="1433898"/>
            <a:ext cx="732366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Synthesis of the Ring oscillator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DATE 2016</a:t>
            </a: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Adaptive Clocking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8DBB7-7A62-4124-B426-8AEACD37B99E}" type="slidenum">
              <a:rPr lang="es-ES" smtClean="0"/>
              <a:pPr/>
              <a:t>52</a:t>
            </a:fld>
            <a:endParaRPr lang="es-ES"/>
          </a:p>
        </p:txBody>
      </p:sp>
      <p:cxnSp>
        <p:nvCxnSpPr>
          <p:cNvPr id="10" name="Straight Connector 9"/>
          <p:cNvCxnSpPr/>
          <p:nvPr/>
        </p:nvCxnSpPr>
        <p:spPr>
          <a:xfrm>
            <a:off x="846667" y="914400"/>
            <a:ext cx="0" cy="3962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846667" y="4876800"/>
            <a:ext cx="73152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 13"/>
          <p:cNvSpPr/>
          <p:nvPr/>
        </p:nvSpPr>
        <p:spPr>
          <a:xfrm>
            <a:off x="838200" y="1713753"/>
            <a:ext cx="7332134" cy="2015067"/>
          </a:xfrm>
          <a:custGeom>
            <a:avLst/>
            <a:gdLst>
              <a:gd name="connsiteX0" fmla="*/ 0 w 7332134"/>
              <a:gd name="connsiteY0" fmla="*/ 2015067 h 2015067"/>
              <a:gd name="connsiteX1" fmla="*/ 931334 w 7332134"/>
              <a:gd name="connsiteY1" fmla="*/ 1905000 h 2015067"/>
              <a:gd name="connsiteX2" fmla="*/ 1845734 w 7332134"/>
              <a:gd name="connsiteY2" fmla="*/ 1701800 h 2015067"/>
              <a:gd name="connsiteX3" fmla="*/ 2760134 w 7332134"/>
              <a:gd name="connsiteY3" fmla="*/ 1600200 h 2015067"/>
              <a:gd name="connsiteX4" fmla="*/ 3674534 w 7332134"/>
              <a:gd name="connsiteY4" fmla="*/ 1430867 h 2015067"/>
              <a:gd name="connsiteX5" fmla="*/ 4588934 w 7332134"/>
              <a:gd name="connsiteY5" fmla="*/ 1151467 h 2015067"/>
              <a:gd name="connsiteX6" fmla="*/ 5494867 w 7332134"/>
              <a:gd name="connsiteY6" fmla="*/ 922867 h 2015067"/>
              <a:gd name="connsiteX7" fmla="*/ 6417734 w 7332134"/>
              <a:gd name="connsiteY7" fmla="*/ 541867 h 2015067"/>
              <a:gd name="connsiteX8" fmla="*/ 7332134 w 7332134"/>
              <a:gd name="connsiteY8" fmla="*/ 0 h 2015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32134" h="2015067">
                <a:moveTo>
                  <a:pt x="0" y="2015067"/>
                </a:moveTo>
                <a:lnTo>
                  <a:pt x="931334" y="1905000"/>
                </a:lnTo>
                <a:lnTo>
                  <a:pt x="1845734" y="1701800"/>
                </a:lnTo>
                <a:lnTo>
                  <a:pt x="2760134" y="1600200"/>
                </a:lnTo>
                <a:lnTo>
                  <a:pt x="3674534" y="1430867"/>
                </a:lnTo>
                <a:lnTo>
                  <a:pt x="4588934" y="1151467"/>
                </a:lnTo>
                <a:lnTo>
                  <a:pt x="5494867" y="922867"/>
                </a:lnTo>
                <a:lnTo>
                  <a:pt x="6417734" y="541867"/>
                </a:lnTo>
                <a:lnTo>
                  <a:pt x="7332134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761067" y="914400"/>
            <a:ext cx="0" cy="396240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675467" y="914400"/>
            <a:ext cx="0" cy="396240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589867" y="914400"/>
            <a:ext cx="0" cy="396240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504267" y="914400"/>
            <a:ext cx="0" cy="396240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418667" y="914400"/>
            <a:ext cx="0" cy="396240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333067" y="914400"/>
            <a:ext cx="0" cy="396240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247467" y="914400"/>
            <a:ext cx="0" cy="396240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8161867" y="914400"/>
            <a:ext cx="0" cy="396240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reeform 24"/>
          <p:cNvSpPr/>
          <p:nvPr/>
        </p:nvSpPr>
        <p:spPr>
          <a:xfrm>
            <a:off x="846667" y="1722220"/>
            <a:ext cx="7326158" cy="2044949"/>
          </a:xfrm>
          <a:custGeom>
            <a:avLst/>
            <a:gdLst>
              <a:gd name="connsiteX0" fmla="*/ 0 w 7332134"/>
              <a:gd name="connsiteY0" fmla="*/ 2015067 h 2015067"/>
              <a:gd name="connsiteX1" fmla="*/ 931334 w 7332134"/>
              <a:gd name="connsiteY1" fmla="*/ 1905000 h 2015067"/>
              <a:gd name="connsiteX2" fmla="*/ 1845734 w 7332134"/>
              <a:gd name="connsiteY2" fmla="*/ 1701800 h 2015067"/>
              <a:gd name="connsiteX3" fmla="*/ 2760134 w 7332134"/>
              <a:gd name="connsiteY3" fmla="*/ 1600200 h 2015067"/>
              <a:gd name="connsiteX4" fmla="*/ 3674534 w 7332134"/>
              <a:gd name="connsiteY4" fmla="*/ 1430867 h 2015067"/>
              <a:gd name="connsiteX5" fmla="*/ 4588934 w 7332134"/>
              <a:gd name="connsiteY5" fmla="*/ 1151467 h 2015067"/>
              <a:gd name="connsiteX6" fmla="*/ 5494867 w 7332134"/>
              <a:gd name="connsiteY6" fmla="*/ 922867 h 2015067"/>
              <a:gd name="connsiteX7" fmla="*/ 6417734 w 7332134"/>
              <a:gd name="connsiteY7" fmla="*/ 541867 h 2015067"/>
              <a:gd name="connsiteX8" fmla="*/ 7332134 w 7332134"/>
              <a:gd name="connsiteY8" fmla="*/ 0 h 2015067"/>
              <a:gd name="connsiteX0" fmla="*/ 0 w 7332134"/>
              <a:gd name="connsiteY0" fmla="*/ 2015067 h 2015067"/>
              <a:gd name="connsiteX1" fmla="*/ 919381 w 7332134"/>
              <a:gd name="connsiteY1" fmla="*/ 1934882 h 2015067"/>
              <a:gd name="connsiteX2" fmla="*/ 1845734 w 7332134"/>
              <a:gd name="connsiteY2" fmla="*/ 1701800 h 2015067"/>
              <a:gd name="connsiteX3" fmla="*/ 2760134 w 7332134"/>
              <a:gd name="connsiteY3" fmla="*/ 1600200 h 2015067"/>
              <a:gd name="connsiteX4" fmla="*/ 3674534 w 7332134"/>
              <a:gd name="connsiteY4" fmla="*/ 1430867 h 2015067"/>
              <a:gd name="connsiteX5" fmla="*/ 4588934 w 7332134"/>
              <a:gd name="connsiteY5" fmla="*/ 1151467 h 2015067"/>
              <a:gd name="connsiteX6" fmla="*/ 5494867 w 7332134"/>
              <a:gd name="connsiteY6" fmla="*/ 922867 h 2015067"/>
              <a:gd name="connsiteX7" fmla="*/ 6417734 w 7332134"/>
              <a:gd name="connsiteY7" fmla="*/ 541867 h 2015067"/>
              <a:gd name="connsiteX8" fmla="*/ 7332134 w 7332134"/>
              <a:gd name="connsiteY8" fmla="*/ 0 h 2015067"/>
              <a:gd name="connsiteX0" fmla="*/ 0 w 7332134"/>
              <a:gd name="connsiteY0" fmla="*/ 2015067 h 2015067"/>
              <a:gd name="connsiteX1" fmla="*/ 919381 w 7332134"/>
              <a:gd name="connsiteY1" fmla="*/ 1934882 h 2015067"/>
              <a:gd name="connsiteX2" fmla="*/ 1839758 w 7332134"/>
              <a:gd name="connsiteY2" fmla="*/ 1683870 h 2015067"/>
              <a:gd name="connsiteX3" fmla="*/ 2760134 w 7332134"/>
              <a:gd name="connsiteY3" fmla="*/ 1600200 h 2015067"/>
              <a:gd name="connsiteX4" fmla="*/ 3674534 w 7332134"/>
              <a:gd name="connsiteY4" fmla="*/ 1430867 h 2015067"/>
              <a:gd name="connsiteX5" fmla="*/ 4588934 w 7332134"/>
              <a:gd name="connsiteY5" fmla="*/ 1151467 h 2015067"/>
              <a:gd name="connsiteX6" fmla="*/ 5494867 w 7332134"/>
              <a:gd name="connsiteY6" fmla="*/ 922867 h 2015067"/>
              <a:gd name="connsiteX7" fmla="*/ 6417734 w 7332134"/>
              <a:gd name="connsiteY7" fmla="*/ 541867 h 2015067"/>
              <a:gd name="connsiteX8" fmla="*/ 7332134 w 7332134"/>
              <a:gd name="connsiteY8" fmla="*/ 0 h 2015067"/>
              <a:gd name="connsiteX0" fmla="*/ 0 w 7332134"/>
              <a:gd name="connsiteY0" fmla="*/ 2015067 h 2015067"/>
              <a:gd name="connsiteX1" fmla="*/ 919381 w 7332134"/>
              <a:gd name="connsiteY1" fmla="*/ 1934882 h 2015067"/>
              <a:gd name="connsiteX2" fmla="*/ 1839758 w 7332134"/>
              <a:gd name="connsiteY2" fmla="*/ 1683870 h 2015067"/>
              <a:gd name="connsiteX3" fmla="*/ 2748182 w 7332134"/>
              <a:gd name="connsiteY3" fmla="*/ 1558364 h 2015067"/>
              <a:gd name="connsiteX4" fmla="*/ 3674534 w 7332134"/>
              <a:gd name="connsiteY4" fmla="*/ 1430867 h 2015067"/>
              <a:gd name="connsiteX5" fmla="*/ 4588934 w 7332134"/>
              <a:gd name="connsiteY5" fmla="*/ 1151467 h 2015067"/>
              <a:gd name="connsiteX6" fmla="*/ 5494867 w 7332134"/>
              <a:gd name="connsiteY6" fmla="*/ 922867 h 2015067"/>
              <a:gd name="connsiteX7" fmla="*/ 6417734 w 7332134"/>
              <a:gd name="connsiteY7" fmla="*/ 541867 h 2015067"/>
              <a:gd name="connsiteX8" fmla="*/ 7332134 w 7332134"/>
              <a:gd name="connsiteY8" fmla="*/ 0 h 2015067"/>
              <a:gd name="connsiteX0" fmla="*/ 0 w 7332134"/>
              <a:gd name="connsiteY0" fmla="*/ 2015067 h 2015067"/>
              <a:gd name="connsiteX1" fmla="*/ 919381 w 7332134"/>
              <a:gd name="connsiteY1" fmla="*/ 1934882 h 2015067"/>
              <a:gd name="connsiteX2" fmla="*/ 1839758 w 7332134"/>
              <a:gd name="connsiteY2" fmla="*/ 1683870 h 2015067"/>
              <a:gd name="connsiteX3" fmla="*/ 2748182 w 7332134"/>
              <a:gd name="connsiteY3" fmla="*/ 1558364 h 2015067"/>
              <a:gd name="connsiteX4" fmla="*/ 3674534 w 7332134"/>
              <a:gd name="connsiteY4" fmla="*/ 1430867 h 2015067"/>
              <a:gd name="connsiteX5" fmla="*/ 4588934 w 7332134"/>
              <a:gd name="connsiteY5" fmla="*/ 1193302 h 2015067"/>
              <a:gd name="connsiteX6" fmla="*/ 5494867 w 7332134"/>
              <a:gd name="connsiteY6" fmla="*/ 922867 h 2015067"/>
              <a:gd name="connsiteX7" fmla="*/ 6417734 w 7332134"/>
              <a:gd name="connsiteY7" fmla="*/ 541867 h 2015067"/>
              <a:gd name="connsiteX8" fmla="*/ 7332134 w 7332134"/>
              <a:gd name="connsiteY8" fmla="*/ 0 h 2015067"/>
              <a:gd name="connsiteX0" fmla="*/ 0 w 7332134"/>
              <a:gd name="connsiteY0" fmla="*/ 2015067 h 2015067"/>
              <a:gd name="connsiteX1" fmla="*/ 919381 w 7332134"/>
              <a:gd name="connsiteY1" fmla="*/ 1934882 h 2015067"/>
              <a:gd name="connsiteX2" fmla="*/ 1839758 w 7332134"/>
              <a:gd name="connsiteY2" fmla="*/ 1683870 h 2015067"/>
              <a:gd name="connsiteX3" fmla="*/ 2748182 w 7332134"/>
              <a:gd name="connsiteY3" fmla="*/ 1558364 h 2015067"/>
              <a:gd name="connsiteX4" fmla="*/ 3674534 w 7332134"/>
              <a:gd name="connsiteY4" fmla="*/ 1430867 h 2015067"/>
              <a:gd name="connsiteX5" fmla="*/ 4588934 w 7332134"/>
              <a:gd name="connsiteY5" fmla="*/ 1193302 h 2015067"/>
              <a:gd name="connsiteX6" fmla="*/ 5494867 w 7332134"/>
              <a:gd name="connsiteY6" fmla="*/ 869078 h 2015067"/>
              <a:gd name="connsiteX7" fmla="*/ 6417734 w 7332134"/>
              <a:gd name="connsiteY7" fmla="*/ 541867 h 2015067"/>
              <a:gd name="connsiteX8" fmla="*/ 7332134 w 7332134"/>
              <a:gd name="connsiteY8" fmla="*/ 0 h 2015067"/>
              <a:gd name="connsiteX0" fmla="*/ 0 w 7332134"/>
              <a:gd name="connsiteY0" fmla="*/ 2015067 h 2015067"/>
              <a:gd name="connsiteX1" fmla="*/ 919381 w 7332134"/>
              <a:gd name="connsiteY1" fmla="*/ 1934882 h 2015067"/>
              <a:gd name="connsiteX2" fmla="*/ 1839758 w 7332134"/>
              <a:gd name="connsiteY2" fmla="*/ 1683870 h 2015067"/>
              <a:gd name="connsiteX3" fmla="*/ 2748182 w 7332134"/>
              <a:gd name="connsiteY3" fmla="*/ 1558364 h 2015067"/>
              <a:gd name="connsiteX4" fmla="*/ 3674534 w 7332134"/>
              <a:gd name="connsiteY4" fmla="*/ 1430867 h 2015067"/>
              <a:gd name="connsiteX5" fmla="*/ 4588934 w 7332134"/>
              <a:gd name="connsiteY5" fmla="*/ 1193302 h 2015067"/>
              <a:gd name="connsiteX6" fmla="*/ 5494867 w 7332134"/>
              <a:gd name="connsiteY6" fmla="*/ 869078 h 2015067"/>
              <a:gd name="connsiteX7" fmla="*/ 6405781 w 7332134"/>
              <a:gd name="connsiteY7" fmla="*/ 589679 h 2015067"/>
              <a:gd name="connsiteX8" fmla="*/ 7332134 w 7332134"/>
              <a:gd name="connsiteY8" fmla="*/ 0 h 2015067"/>
              <a:gd name="connsiteX0" fmla="*/ 0 w 7326158"/>
              <a:gd name="connsiteY0" fmla="*/ 2044949 h 2044949"/>
              <a:gd name="connsiteX1" fmla="*/ 919381 w 7326158"/>
              <a:gd name="connsiteY1" fmla="*/ 1964764 h 2044949"/>
              <a:gd name="connsiteX2" fmla="*/ 1839758 w 7326158"/>
              <a:gd name="connsiteY2" fmla="*/ 1713752 h 2044949"/>
              <a:gd name="connsiteX3" fmla="*/ 2748182 w 7326158"/>
              <a:gd name="connsiteY3" fmla="*/ 1588246 h 2044949"/>
              <a:gd name="connsiteX4" fmla="*/ 3674534 w 7326158"/>
              <a:gd name="connsiteY4" fmla="*/ 1460749 h 2044949"/>
              <a:gd name="connsiteX5" fmla="*/ 4588934 w 7326158"/>
              <a:gd name="connsiteY5" fmla="*/ 1223184 h 2044949"/>
              <a:gd name="connsiteX6" fmla="*/ 5494867 w 7326158"/>
              <a:gd name="connsiteY6" fmla="*/ 898960 h 2044949"/>
              <a:gd name="connsiteX7" fmla="*/ 6405781 w 7326158"/>
              <a:gd name="connsiteY7" fmla="*/ 619561 h 2044949"/>
              <a:gd name="connsiteX8" fmla="*/ 7326158 w 7326158"/>
              <a:gd name="connsiteY8" fmla="*/ 0 h 2044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26158" h="2044949">
                <a:moveTo>
                  <a:pt x="0" y="2044949"/>
                </a:moveTo>
                <a:lnTo>
                  <a:pt x="919381" y="1964764"/>
                </a:lnTo>
                <a:lnTo>
                  <a:pt x="1839758" y="1713752"/>
                </a:lnTo>
                <a:lnTo>
                  <a:pt x="2748182" y="1588246"/>
                </a:lnTo>
                <a:lnTo>
                  <a:pt x="3674534" y="1460749"/>
                </a:lnTo>
                <a:lnTo>
                  <a:pt x="4588934" y="1223184"/>
                </a:lnTo>
                <a:lnTo>
                  <a:pt x="5494867" y="898960"/>
                </a:lnTo>
                <a:lnTo>
                  <a:pt x="6405781" y="619561"/>
                </a:lnTo>
                <a:lnTo>
                  <a:pt x="7326158" y="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855133" y="1779503"/>
            <a:ext cx="7308229" cy="1997138"/>
          </a:xfrm>
          <a:custGeom>
            <a:avLst/>
            <a:gdLst>
              <a:gd name="connsiteX0" fmla="*/ 0 w 7332134"/>
              <a:gd name="connsiteY0" fmla="*/ 2015067 h 2015067"/>
              <a:gd name="connsiteX1" fmla="*/ 931334 w 7332134"/>
              <a:gd name="connsiteY1" fmla="*/ 1905000 h 2015067"/>
              <a:gd name="connsiteX2" fmla="*/ 1845734 w 7332134"/>
              <a:gd name="connsiteY2" fmla="*/ 1701800 h 2015067"/>
              <a:gd name="connsiteX3" fmla="*/ 2760134 w 7332134"/>
              <a:gd name="connsiteY3" fmla="*/ 1600200 h 2015067"/>
              <a:gd name="connsiteX4" fmla="*/ 3674534 w 7332134"/>
              <a:gd name="connsiteY4" fmla="*/ 1430867 h 2015067"/>
              <a:gd name="connsiteX5" fmla="*/ 4588934 w 7332134"/>
              <a:gd name="connsiteY5" fmla="*/ 1151467 h 2015067"/>
              <a:gd name="connsiteX6" fmla="*/ 5494867 w 7332134"/>
              <a:gd name="connsiteY6" fmla="*/ 922867 h 2015067"/>
              <a:gd name="connsiteX7" fmla="*/ 6417734 w 7332134"/>
              <a:gd name="connsiteY7" fmla="*/ 541867 h 2015067"/>
              <a:gd name="connsiteX8" fmla="*/ 7332134 w 7332134"/>
              <a:gd name="connsiteY8" fmla="*/ 0 h 2015067"/>
              <a:gd name="connsiteX0" fmla="*/ 0 w 7332134"/>
              <a:gd name="connsiteY0" fmla="*/ 2015067 h 2015067"/>
              <a:gd name="connsiteX1" fmla="*/ 919381 w 7332134"/>
              <a:gd name="connsiteY1" fmla="*/ 1934882 h 2015067"/>
              <a:gd name="connsiteX2" fmla="*/ 1845734 w 7332134"/>
              <a:gd name="connsiteY2" fmla="*/ 1701800 h 2015067"/>
              <a:gd name="connsiteX3" fmla="*/ 2760134 w 7332134"/>
              <a:gd name="connsiteY3" fmla="*/ 1600200 h 2015067"/>
              <a:gd name="connsiteX4" fmla="*/ 3674534 w 7332134"/>
              <a:gd name="connsiteY4" fmla="*/ 1430867 h 2015067"/>
              <a:gd name="connsiteX5" fmla="*/ 4588934 w 7332134"/>
              <a:gd name="connsiteY5" fmla="*/ 1151467 h 2015067"/>
              <a:gd name="connsiteX6" fmla="*/ 5494867 w 7332134"/>
              <a:gd name="connsiteY6" fmla="*/ 922867 h 2015067"/>
              <a:gd name="connsiteX7" fmla="*/ 6417734 w 7332134"/>
              <a:gd name="connsiteY7" fmla="*/ 541867 h 2015067"/>
              <a:gd name="connsiteX8" fmla="*/ 7332134 w 7332134"/>
              <a:gd name="connsiteY8" fmla="*/ 0 h 2015067"/>
              <a:gd name="connsiteX0" fmla="*/ 0 w 7332134"/>
              <a:gd name="connsiteY0" fmla="*/ 2015067 h 2015067"/>
              <a:gd name="connsiteX1" fmla="*/ 919381 w 7332134"/>
              <a:gd name="connsiteY1" fmla="*/ 1934882 h 2015067"/>
              <a:gd name="connsiteX2" fmla="*/ 1839758 w 7332134"/>
              <a:gd name="connsiteY2" fmla="*/ 1683870 h 2015067"/>
              <a:gd name="connsiteX3" fmla="*/ 2760134 w 7332134"/>
              <a:gd name="connsiteY3" fmla="*/ 1600200 h 2015067"/>
              <a:gd name="connsiteX4" fmla="*/ 3674534 w 7332134"/>
              <a:gd name="connsiteY4" fmla="*/ 1430867 h 2015067"/>
              <a:gd name="connsiteX5" fmla="*/ 4588934 w 7332134"/>
              <a:gd name="connsiteY5" fmla="*/ 1151467 h 2015067"/>
              <a:gd name="connsiteX6" fmla="*/ 5494867 w 7332134"/>
              <a:gd name="connsiteY6" fmla="*/ 922867 h 2015067"/>
              <a:gd name="connsiteX7" fmla="*/ 6417734 w 7332134"/>
              <a:gd name="connsiteY7" fmla="*/ 541867 h 2015067"/>
              <a:gd name="connsiteX8" fmla="*/ 7332134 w 7332134"/>
              <a:gd name="connsiteY8" fmla="*/ 0 h 2015067"/>
              <a:gd name="connsiteX0" fmla="*/ 0 w 7332134"/>
              <a:gd name="connsiteY0" fmla="*/ 2015067 h 2015067"/>
              <a:gd name="connsiteX1" fmla="*/ 919381 w 7332134"/>
              <a:gd name="connsiteY1" fmla="*/ 1934882 h 2015067"/>
              <a:gd name="connsiteX2" fmla="*/ 1839758 w 7332134"/>
              <a:gd name="connsiteY2" fmla="*/ 1683870 h 2015067"/>
              <a:gd name="connsiteX3" fmla="*/ 2748182 w 7332134"/>
              <a:gd name="connsiteY3" fmla="*/ 1558364 h 2015067"/>
              <a:gd name="connsiteX4" fmla="*/ 3674534 w 7332134"/>
              <a:gd name="connsiteY4" fmla="*/ 1430867 h 2015067"/>
              <a:gd name="connsiteX5" fmla="*/ 4588934 w 7332134"/>
              <a:gd name="connsiteY5" fmla="*/ 1151467 h 2015067"/>
              <a:gd name="connsiteX6" fmla="*/ 5494867 w 7332134"/>
              <a:gd name="connsiteY6" fmla="*/ 922867 h 2015067"/>
              <a:gd name="connsiteX7" fmla="*/ 6417734 w 7332134"/>
              <a:gd name="connsiteY7" fmla="*/ 541867 h 2015067"/>
              <a:gd name="connsiteX8" fmla="*/ 7332134 w 7332134"/>
              <a:gd name="connsiteY8" fmla="*/ 0 h 2015067"/>
              <a:gd name="connsiteX0" fmla="*/ 0 w 7332134"/>
              <a:gd name="connsiteY0" fmla="*/ 2015067 h 2015067"/>
              <a:gd name="connsiteX1" fmla="*/ 919381 w 7332134"/>
              <a:gd name="connsiteY1" fmla="*/ 1934882 h 2015067"/>
              <a:gd name="connsiteX2" fmla="*/ 1839758 w 7332134"/>
              <a:gd name="connsiteY2" fmla="*/ 1683870 h 2015067"/>
              <a:gd name="connsiteX3" fmla="*/ 2748182 w 7332134"/>
              <a:gd name="connsiteY3" fmla="*/ 1558364 h 2015067"/>
              <a:gd name="connsiteX4" fmla="*/ 3674534 w 7332134"/>
              <a:gd name="connsiteY4" fmla="*/ 1430867 h 2015067"/>
              <a:gd name="connsiteX5" fmla="*/ 4588934 w 7332134"/>
              <a:gd name="connsiteY5" fmla="*/ 1193302 h 2015067"/>
              <a:gd name="connsiteX6" fmla="*/ 5494867 w 7332134"/>
              <a:gd name="connsiteY6" fmla="*/ 922867 h 2015067"/>
              <a:gd name="connsiteX7" fmla="*/ 6417734 w 7332134"/>
              <a:gd name="connsiteY7" fmla="*/ 541867 h 2015067"/>
              <a:gd name="connsiteX8" fmla="*/ 7332134 w 7332134"/>
              <a:gd name="connsiteY8" fmla="*/ 0 h 2015067"/>
              <a:gd name="connsiteX0" fmla="*/ 0 w 7332134"/>
              <a:gd name="connsiteY0" fmla="*/ 2015067 h 2015067"/>
              <a:gd name="connsiteX1" fmla="*/ 919381 w 7332134"/>
              <a:gd name="connsiteY1" fmla="*/ 1934882 h 2015067"/>
              <a:gd name="connsiteX2" fmla="*/ 1839758 w 7332134"/>
              <a:gd name="connsiteY2" fmla="*/ 1683870 h 2015067"/>
              <a:gd name="connsiteX3" fmla="*/ 2748182 w 7332134"/>
              <a:gd name="connsiteY3" fmla="*/ 1558364 h 2015067"/>
              <a:gd name="connsiteX4" fmla="*/ 3674534 w 7332134"/>
              <a:gd name="connsiteY4" fmla="*/ 1430867 h 2015067"/>
              <a:gd name="connsiteX5" fmla="*/ 4588934 w 7332134"/>
              <a:gd name="connsiteY5" fmla="*/ 1193302 h 2015067"/>
              <a:gd name="connsiteX6" fmla="*/ 5494867 w 7332134"/>
              <a:gd name="connsiteY6" fmla="*/ 869078 h 2015067"/>
              <a:gd name="connsiteX7" fmla="*/ 6417734 w 7332134"/>
              <a:gd name="connsiteY7" fmla="*/ 541867 h 2015067"/>
              <a:gd name="connsiteX8" fmla="*/ 7332134 w 7332134"/>
              <a:gd name="connsiteY8" fmla="*/ 0 h 2015067"/>
              <a:gd name="connsiteX0" fmla="*/ 0 w 7332134"/>
              <a:gd name="connsiteY0" fmla="*/ 2015067 h 2015067"/>
              <a:gd name="connsiteX1" fmla="*/ 919381 w 7332134"/>
              <a:gd name="connsiteY1" fmla="*/ 1934882 h 2015067"/>
              <a:gd name="connsiteX2" fmla="*/ 1839758 w 7332134"/>
              <a:gd name="connsiteY2" fmla="*/ 1683870 h 2015067"/>
              <a:gd name="connsiteX3" fmla="*/ 2748182 w 7332134"/>
              <a:gd name="connsiteY3" fmla="*/ 1558364 h 2015067"/>
              <a:gd name="connsiteX4" fmla="*/ 3674534 w 7332134"/>
              <a:gd name="connsiteY4" fmla="*/ 1430867 h 2015067"/>
              <a:gd name="connsiteX5" fmla="*/ 4588934 w 7332134"/>
              <a:gd name="connsiteY5" fmla="*/ 1193302 h 2015067"/>
              <a:gd name="connsiteX6" fmla="*/ 5494867 w 7332134"/>
              <a:gd name="connsiteY6" fmla="*/ 869078 h 2015067"/>
              <a:gd name="connsiteX7" fmla="*/ 6405781 w 7332134"/>
              <a:gd name="connsiteY7" fmla="*/ 589679 h 2015067"/>
              <a:gd name="connsiteX8" fmla="*/ 7332134 w 7332134"/>
              <a:gd name="connsiteY8" fmla="*/ 0 h 2015067"/>
              <a:gd name="connsiteX0" fmla="*/ 0 w 7326158"/>
              <a:gd name="connsiteY0" fmla="*/ 2044949 h 2044949"/>
              <a:gd name="connsiteX1" fmla="*/ 919381 w 7326158"/>
              <a:gd name="connsiteY1" fmla="*/ 1964764 h 2044949"/>
              <a:gd name="connsiteX2" fmla="*/ 1839758 w 7326158"/>
              <a:gd name="connsiteY2" fmla="*/ 1713752 h 2044949"/>
              <a:gd name="connsiteX3" fmla="*/ 2748182 w 7326158"/>
              <a:gd name="connsiteY3" fmla="*/ 1588246 h 2044949"/>
              <a:gd name="connsiteX4" fmla="*/ 3674534 w 7326158"/>
              <a:gd name="connsiteY4" fmla="*/ 1460749 h 2044949"/>
              <a:gd name="connsiteX5" fmla="*/ 4588934 w 7326158"/>
              <a:gd name="connsiteY5" fmla="*/ 1223184 h 2044949"/>
              <a:gd name="connsiteX6" fmla="*/ 5494867 w 7326158"/>
              <a:gd name="connsiteY6" fmla="*/ 898960 h 2044949"/>
              <a:gd name="connsiteX7" fmla="*/ 6405781 w 7326158"/>
              <a:gd name="connsiteY7" fmla="*/ 619561 h 2044949"/>
              <a:gd name="connsiteX8" fmla="*/ 7326158 w 7326158"/>
              <a:gd name="connsiteY8" fmla="*/ 0 h 2044949"/>
              <a:gd name="connsiteX0" fmla="*/ 0 w 7326158"/>
              <a:gd name="connsiteY0" fmla="*/ 2044949 h 2044949"/>
              <a:gd name="connsiteX1" fmla="*/ 919381 w 7326158"/>
              <a:gd name="connsiteY1" fmla="*/ 1934882 h 2044949"/>
              <a:gd name="connsiteX2" fmla="*/ 1839758 w 7326158"/>
              <a:gd name="connsiteY2" fmla="*/ 1713752 h 2044949"/>
              <a:gd name="connsiteX3" fmla="*/ 2748182 w 7326158"/>
              <a:gd name="connsiteY3" fmla="*/ 1588246 h 2044949"/>
              <a:gd name="connsiteX4" fmla="*/ 3674534 w 7326158"/>
              <a:gd name="connsiteY4" fmla="*/ 1460749 h 2044949"/>
              <a:gd name="connsiteX5" fmla="*/ 4588934 w 7326158"/>
              <a:gd name="connsiteY5" fmla="*/ 1223184 h 2044949"/>
              <a:gd name="connsiteX6" fmla="*/ 5494867 w 7326158"/>
              <a:gd name="connsiteY6" fmla="*/ 898960 h 2044949"/>
              <a:gd name="connsiteX7" fmla="*/ 6405781 w 7326158"/>
              <a:gd name="connsiteY7" fmla="*/ 619561 h 2044949"/>
              <a:gd name="connsiteX8" fmla="*/ 7326158 w 7326158"/>
              <a:gd name="connsiteY8" fmla="*/ 0 h 2044949"/>
              <a:gd name="connsiteX0" fmla="*/ 0 w 7326158"/>
              <a:gd name="connsiteY0" fmla="*/ 2044949 h 2044949"/>
              <a:gd name="connsiteX1" fmla="*/ 919381 w 7326158"/>
              <a:gd name="connsiteY1" fmla="*/ 1934882 h 2044949"/>
              <a:gd name="connsiteX2" fmla="*/ 1833781 w 7326158"/>
              <a:gd name="connsiteY2" fmla="*/ 1749611 h 2044949"/>
              <a:gd name="connsiteX3" fmla="*/ 2748182 w 7326158"/>
              <a:gd name="connsiteY3" fmla="*/ 1588246 h 2044949"/>
              <a:gd name="connsiteX4" fmla="*/ 3674534 w 7326158"/>
              <a:gd name="connsiteY4" fmla="*/ 1460749 h 2044949"/>
              <a:gd name="connsiteX5" fmla="*/ 4588934 w 7326158"/>
              <a:gd name="connsiteY5" fmla="*/ 1223184 h 2044949"/>
              <a:gd name="connsiteX6" fmla="*/ 5494867 w 7326158"/>
              <a:gd name="connsiteY6" fmla="*/ 898960 h 2044949"/>
              <a:gd name="connsiteX7" fmla="*/ 6405781 w 7326158"/>
              <a:gd name="connsiteY7" fmla="*/ 619561 h 2044949"/>
              <a:gd name="connsiteX8" fmla="*/ 7326158 w 7326158"/>
              <a:gd name="connsiteY8" fmla="*/ 0 h 2044949"/>
              <a:gd name="connsiteX0" fmla="*/ 0 w 7326158"/>
              <a:gd name="connsiteY0" fmla="*/ 2044949 h 2044949"/>
              <a:gd name="connsiteX1" fmla="*/ 919381 w 7326158"/>
              <a:gd name="connsiteY1" fmla="*/ 1934882 h 2044949"/>
              <a:gd name="connsiteX2" fmla="*/ 1833781 w 7326158"/>
              <a:gd name="connsiteY2" fmla="*/ 1749611 h 2044949"/>
              <a:gd name="connsiteX3" fmla="*/ 2742205 w 7326158"/>
              <a:gd name="connsiteY3" fmla="*/ 1636058 h 2044949"/>
              <a:gd name="connsiteX4" fmla="*/ 3674534 w 7326158"/>
              <a:gd name="connsiteY4" fmla="*/ 1460749 h 2044949"/>
              <a:gd name="connsiteX5" fmla="*/ 4588934 w 7326158"/>
              <a:gd name="connsiteY5" fmla="*/ 1223184 h 2044949"/>
              <a:gd name="connsiteX6" fmla="*/ 5494867 w 7326158"/>
              <a:gd name="connsiteY6" fmla="*/ 898960 h 2044949"/>
              <a:gd name="connsiteX7" fmla="*/ 6405781 w 7326158"/>
              <a:gd name="connsiteY7" fmla="*/ 619561 h 2044949"/>
              <a:gd name="connsiteX8" fmla="*/ 7326158 w 7326158"/>
              <a:gd name="connsiteY8" fmla="*/ 0 h 2044949"/>
              <a:gd name="connsiteX0" fmla="*/ 0 w 7326158"/>
              <a:gd name="connsiteY0" fmla="*/ 2044949 h 2044949"/>
              <a:gd name="connsiteX1" fmla="*/ 919381 w 7326158"/>
              <a:gd name="connsiteY1" fmla="*/ 1934882 h 2044949"/>
              <a:gd name="connsiteX2" fmla="*/ 1833781 w 7326158"/>
              <a:gd name="connsiteY2" fmla="*/ 1749611 h 2044949"/>
              <a:gd name="connsiteX3" fmla="*/ 2742205 w 7326158"/>
              <a:gd name="connsiteY3" fmla="*/ 1636058 h 2044949"/>
              <a:gd name="connsiteX4" fmla="*/ 3662581 w 7326158"/>
              <a:gd name="connsiteY4" fmla="*/ 1442820 h 2044949"/>
              <a:gd name="connsiteX5" fmla="*/ 4588934 w 7326158"/>
              <a:gd name="connsiteY5" fmla="*/ 1223184 h 2044949"/>
              <a:gd name="connsiteX6" fmla="*/ 5494867 w 7326158"/>
              <a:gd name="connsiteY6" fmla="*/ 898960 h 2044949"/>
              <a:gd name="connsiteX7" fmla="*/ 6405781 w 7326158"/>
              <a:gd name="connsiteY7" fmla="*/ 619561 h 2044949"/>
              <a:gd name="connsiteX8" fmla="*/ 7326158 w 7326158"/>
              <a:gd name="connsiteY8" fmla="*/ 0 h 2044949"/>
              <a:gd name="connsiteX0" fmla="*/ 0 w 7326158"/>
              <a:gd name="connsiteY0" fmla="*/ 2044949 h 2044949"/>
              <a:gd name="connsiteX1" fmla="*/ 919381 w 7326158"/>
              <a:gd name="connsiteY1" fmla="*/ 1934882 h 2044949"/>
              <a:gd name="connsiteX2" fmla="*/ 1833781 w 7326158"/>
              <a:gd name="connsiteY2" fmla="*/ 1749611 h 2044949"/>
              <a:gd name="connsiteX3" fmla="*/ 2742205 w 7326158"/>
              <a:gd name="connsiteY3" fmla="*/ 1636058 h 2044949"/>
              <a:gd name="connsiteX4" fmla="*/ 3662581 w 7326158"/>
              <a:gd name="connsiteY4" fmla="*/ 1442820 h 2044949"/>
              <a:gd name="connsiteX5" fmla="*/ 4571005 w 7326158"/>
              <a:gd name="connsiteY5" fmla="*/ 1253066 h 2044949"/>
              <a:gd name="connsiteX6" fmla="*/ 5494867 w 7326158"/>
              <a:gd name="connsiteY6" fmla="*/ 898960 h 2044949"/>
              <a:gd name="connsiteX7" fmla="*/ 6405781 w 7326158"/>
              <a:gd name="connsiteY7" fmla="*/ 619561 h 2044949"/>
              <a:gd name="connsiteX8" fmla="*/ 7326158 w 7326158"/>
              <a:gd name="connsiteY8" fmla="*/ 0 h 2044949"/>
              <a:gd name="connsiteX0" fmla="*/ 0 w 7326158"/>
              <a:gd name="connsiteY0" fmla="*/ 2044949 h 2044949"/>
              <a:gd name="connsiteX1" fmla="*/ 919381 w 7326158"/>
              <a:gd name="connsiteY1" fmla="*/ 1934882 h 2044949"/>
              <a:gd name="connsiteX2" fmla="*/ 1833781 w 7326158"/>
              <a:gd name="connsiteY2" fmla="*/ 1749611 h 2044949"/>
              <a:gd name="connsiteX3" fmla="*/ 2742205 w 7326158"/>
              <a:gd name="connsiteY3" fmla="*/ 1636058 h 2044949"/>
              <a:gd name="connsiteX4" fmla="*/ 3662581 w 7326158"/>
              <a:gd name="connsiteY4" fmla="*/ 1442820 h 2044949"/>
              <a:gd name="connsiteX5" fmla="*/ 4571005 w 7326158"/>
              <a:gd name="connsiteY5" fmla="*/ 1253066 h 2044949"/>
              <a:gd name="connsiteX6" fmla="*/ 5476938 w 7326158"/>
              <a:gd name="connsiteY6" fmla="*/ 881030 h 2044949"/>
              <a:gd name="connsiteX7" fmla="*/ 6405781 w 7326158"/>
              <a:gd name="connsiteY7" fmla="*/ 619561 h 2044949"/>
              <a:gd name="connsiteX8" fmla="*/ 7326158 w 7326158"/>
              <a:gd name="connsiteY8" fmla="*/ 0 h 2044949"/>
              <a:gd name="connsiteX0" fmla="*/ 0 w 7326158"/>
              <a:gd name="connsiteY0" fmla="*/ 2044949 h 2044949"/>
              <a:gd name="connsiteX1" fmla="*/ 919381 w 7326158"/>
              <a:gd name="connsiteY1" fmla="*/ 1934882 h 2044949"/>
              <a:gd name="connsiteX2" fmla="*/ 1833781 w 7326158"/>
              <a:gd name="connsiteY2" fmla="*/ 1749611 h 2044949"/>
              <a:gd name="connsiteX3" fmla="*/ 2742205 w 7326158"/>
              <a:gd name="connsiteY3" fmla="*/ 1636058 h 2044949"/>
              <a:gd name="connsiteX4" fmla="*/ 3662581 w 7326158"/>
              <a:gd name="connsiteY4" fmla="*/ 1442820 h 2044949"/>
              <a:gd name="connsiteX5" fmla="*/ 4571005 w 7326158"/>
              <a:gd name="connsiteY5" fmla="*/ 1253066 h 2044949"/>
              <a:gd name="connsiteX6" fmla="*/ 5476938 w 7326158"/>
              <a:gd name="connsiteY6" fmla="*/ 881030 h 2044949"/>
              <a:gd name="connsiteX7" fmla="*/ 6405781 w 7326158"/>
              <a:gd name="connsiteY7" fmla="*/ 655420 h 2044949"/>
              <a:gd name="connsiteX8" fmla="*/ 7326158 w 7326158"/>
              <a:gd name="connsiteY8" fmla="*/ 0 h 2044949"/>
              <a:gd name="connsiteX0" fmla="*/ 0 w 7308229"/>
              <a:gd name="connsiteY0" fmla="*/ 1997138 h 1997138"/>
              <a:gd name="connsiteX1" fmla="*/ 919381 w 7308229"/>
              <a:gd name="connsiteY1" fmla="*/ 1887071 h 1997138"/>
              <a:gd name="connsiteX2" fmla="*/ 1833781 w 7308229"/>
              <a:gd name="connsiteY2" fmla="*/ 1701800 h 1997138"/>
              <a:gd name="connsiteX3" fmla="*/ 2742205 w 7308229"/>
              <a:gd name="connsiteY3" fmla="*/ 1588247 h 1997138"/>
              <a:gd name="connsiteX4" fmla="*/ 3662581 w 7308229"/>
              <a:gd name="connsiteY4" fmla="*/ 1395009 h 1997138"/>
              <a:gd name="connsiteX5" fmla="*/ 4571005 w 7308229"/>
              <a:gd name="connsiteY5" fmla="*/ 1205255 h 1997138"/>
              <a:gd name="connsiteX6" fmla="*/ 5476938 w 7308229"/>
              <a:gd name="connsiteY6" fmla="*/ 833219 h 1997138"/>
              <a:gd name="connsiteX7" fmla="*/ 6405781 w 7308229"/>
              <a:gd name="connsiteY7" fmla="*/ 607609 h 1997138"/>
              <a:gd name="connsiteX8" fmla="*/ 7308229 w 7308229"/>
              <a:gd name="connsiteY8" fmla="*/ 0 h 1997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08229" h="1997138">
                <a:moveTo>
                  <a:pt x="0" y="1997138"/>
                </a:moveTo>
                <a:lnTo>
                  <a:pt x="919381" y="1887071"/>
                </a:lnTo>
                <a:lnTo>
                  <a:pt x="1833781" y="1701800"/>
                </a:lnTo>
                <a:lnTo>
                  <a:pt x="2742205" y="1588247"/>
                </a:lnTo>
                <a:lnTo>
                  <a:pt x="3662581" y="1395009"/>
                </a:lnTo>
                <a:lnTo>
                  <a:pt x="4571005" y="1205255"/>
                </a:lnTo>
                <a:lnTo>
                  <a:pt x="5476938" y="833219"/>
                </a:lnTo>
                <a:lnTo>
                  <a:pt x="6405781" y="607609"/>
                </a:lnTo>
                <a:lnTo>
                  <a:pt x="7308229" y="0"/>
                </a:lnTo>
              </a:path>
            </a:pathLst>
          </a:cu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853638" y="1676400"/>
            <a:ext cx="7308229" cy="2027020"/>
          </a:xfrm>
          <a:custGeom>
            <a:avLst/>
            <a:gdLst>
              <a:gd name="connsiteX0" fmla="*/ 0 w 7332134"/>
              <a:gd name="connsiteY0" fmla="*/ 2015067 h 2015067"/>
              <a:gd name="connsiteX1" fmla="*/ 931334 w 7332134"/>
              <a:gd name="connsiteY1" fmla="*/ 1905000 h 2015067"/>
              <a:gd name="connsiteX2" fmla="*/ 1845734 w 7332134"/>
              <a:gd name="connsiteY2" fmla="*/ 1701800 h 2015067"/>
              <a:gd name="connsiteX3" fmla="*/ 2760134 w 7332134"/>
              <a:gd name="connsiteY3" fmla="*/ 1600200 h 2015067"/>
              <a:gd name="connsiteX4" fmla="*/ 3674534 w 7332134"/>
              <a:gd name="connsiteY4" fmla="*/ 1430867 h 2015067"/>
              <a:gd name="connsiteX5" fmla="*/ 4588934 w 7332134"/>
              <a:gd name="connsiteY5" fmla="*/ 1151467 h 2015067"/>
              <a:gd name="connsiteX6" fmla="*/ 5494867 w 7332134"/>
              <a:gd name="connsiteY6" fmla="*/ 922867 h 2015067"/>
              <a:gd name="connsiteX7" fmla="*/ 6417734 w 7332134"/>
              <a:gd name="connsiteY7" fmla="*/ 541867 h 2015067"/>
              <a:gd name="connsiteX8" fmla="*/ 7332134 w 7332134"/>
              <a:gd name="connsiteY8" fmla="*/ 0 h 2015067"/>
              <a:gd name="connsiteX0" fmla="*/ 0 w 7332134"/>
              <a:gd name="connsiteY0" fmla="*/ 2015067 h 2015067"/>
              <a:gd name="connsiteX1" fmla="*/ 919381 w 7332134"/>
              <a:gd name="connsiteY1" fmla="*/ 1934882 h 2015067"/>
              <a:gd name="connsiteX2" fmla="*/ 1845734 w 7332134"/>
              <a:gd name="connsiteY2" fmla="*/ 1701800 h 2015067"/>
              <a:gd name="connsiteX3" fmla="*/ 2760134 w 7332134"/>
              <a:gd name="connsiteY3" fmla="*/ 1600200 h 2015067"/>
              <a:gd name="connsiteX4" fmla="*/ 3674534 w 7332134"/>
              <a:gd name="connsiteY4" fmla="*/ 1430867 h 2015067"/>
              <a:gd name="connsiteX5" fmla="*/ 4588934 w 7332134"/>
              <a:gd name="connsiteY5" fmla="*/ 1151467 h 2015067"/>
              <a:gd name="connsiteX6" fmla="*/ 5494867 w 7332134"/>
              <a:gd name="connsiteY6" fmla="*/ 922867 h 2015067"/>
              <a:gd name="connsiteX7" fmla="*/ 6417734 w 7332134"/>
              <a:gd name="connsiteY7" fmla="*/ 541867 h 2015067"/>
              <a:gd name="connsiteX8" fmla="*/ 7332134 w 7332134"/>
              <a:gd name="connsiteY8" fmla="*/ 0 h 2015067"/>
              <a:gd name="connsiteX0" fmla="*/ 0 w 7332134"/>
              <a:gd name="connsiteY0" fmla="*/ 2015067 h 2015067"/>
              <a:gd name="connsiteX1" fmla="*/ 919381 w 7332134"/>
              <a:gd name="connsiteY1" fmla="*/ 1934882 h 2015067"/>
              <a:gd name="connsiteX2" fmla="*/ 1839758 w 7332134"/>
              <a:gd name="connsiteY2" fmla="*/ 1683870 h 2015067"/>
              <a:gd name="connsiteX3" fmla="*/ 2760134 w 7332134"/>
              <a:gd name="connsiteY3" fmla="*/ 1600200 h 2015067"/>
              <a:gd name="connsiteX4" fmla="*/ 3674534 w 7332134"/>
              <a:gd name="connsiteY4" fmla="*/ 1430867 h 2015067"/>
              <a:gd name="connsiteX5" fmla="*/ 4588934 w 7332134"/>
              <a:gd name="connsiteY5" fmla="*/ 1151467 h 2015067"/>
              <a:gd name="connsiteX6" fmla="*/ 5494867 w 7332134"/>
              <a:gd name="connsiteY6" fmla="*/ 922867 h 2015067"/>
              <a:gd name="connsiteX7" fmla="*/ 6417734 w 7332134"/>
              <a:gd name="connsiteY7" fmla="*/ 541867 h 2015067"/>
              <a:gd name="connsiteX8" fmla="*/ 7332134 w 7332134"/>
              <a:gd name="connsiteY8" fmla="*/ 0 h 2015067"/>
              <a:gd name="connsiteX0" fmla="*/ 0 w 7332134"/>
              <a:gd name="connsiteY0" fmla="*/ 2015067 h 2015067"/>
              <a:gd name="connsiteX1" fmla="*/ 919381 w 7332134"/>
              <a:gd name="connsiteY1" fmla="*/ 1934882 h 2015067"/>
              <a:gd name="connsiteX2" fmla="*/ 1839758 w 7332134"/>
              <a:gd name="connsiteY2" fmla="*/ 1683870 h 2015067"/>
              <a:gd name="connsiteX3" fmla="*/ 2748182 w 7332134"/>
              <a:gd name="connsiteY3" fmla="*/ 1558364 h 2015067"/>
              <a:gd name="connsiteX4" fmla="*/ 3674534 w 7332134"/>
              <a:gd name="connsiteY4" fmla="*/ 1430867 h 2015067"/>
              <a:gd name="connsiteX5" fmla="*/ 4588934 w 7332134"/>
              <a:gd name="connsiteY5" fmla="*/ 1151467 h 2015067"/>
              <a:gd name="connsiteX6" fmla="*/ 5494867 w 7332134"/>
              <a:gd name="connsiteY6" fmla="*/ 922867 h 2015067"/>
              <a:gd name="connsiteX7" fmla="*/ 6417734 w 7332134"/>
              <a:gd name="connsiteY7" fmla="*/ 541867 h 2015067"/>
              <a:gd name="connsiteX8" fmla="*/ 7332134 w 7332134"/>
              <a:gd name="connsiteY8" fmla="*/ 0 h 2015067"/>
              <a:gd name="connsiteX0" fmla="*/ 0 w 7332134"/>
              <a:gd name="connsiteY0" fmla="*/ 2015067 h 2015067"/>
              <a:gd name="connsiteX1" fmla="*/ 919381 w 7332134"/>
              <a:gd name="connsiteY1" fmla="*/ 1934882 h 2015067"/>
              <a:gd name="connsiteX2" fmla="*/ 1839758 w 7332134"/>
              <a:gd name="connsiteY2" fmla="*/ 1683870 h 2015067"/>
              <a:gd name="connsiteX3" fmla="*/ 2748182 w 7332134"/>
              <a:gd name="connsiteY3" fmla="*/ 1558364 h 2015067"/>
              <a:gd name="connsiteX4" fmla="*/ 3674534 w 7332134"/>
              <a:gd name="connsiteY4" fmla="*/ 1430867 h 2015067"/>
              <a:gd name="connsiteX5" fmla="*/ 4588934 w 7332134"/>
              <a:gd name="connsiteY5" fmla="*/ 1193302 h 2015067"/>
              <a:gd name="connsiteX6" fmla="*/ 5494867 w 7332134"/>
              <a:gd name="connsiteY6" fmla="*/ 922867 h 2015067"/>
              <a:gd name="connsiteX7" fmla="*/ 6417734 w 7332134"/>
              <a:gd name="connsiteY7" fmla="*/ 541867 h 2015067"/>
              <a:gd name="connsiteX8" fmla="*/ 7332134 w 7332134"/>
              <a:gd name="connsiteY8" fmla="*/ 0 h 2015067"/>
              <a:gd name="connsiteX0" fmla="*/ 0 w 7332134"/>
              <a:gd name="connsiteY0" fmla="*/ 2015067 h 2015067"/>
              <a:gd name="connsiteX1" fmla="*/ 919381 w 7332134"/>
              <a:gd name="connsiteY1" fmla="*/ 1934882 h 2015067"/>
              <a:gd name="connsiteX2" fmla="*/ 1839758 w 7332134"/>
              <a:gd name="connsiteY2" fmla="*/ 1683870 h 2015067"/>
              <a:gd name="connsiteX3" fmla="*/ 2748182 w 7332134"/>
              <a:gd name="connsiteY3" fmla="*/ 1558364 h 2015067"/>
              <a:gd name="connsiteX4" fmla="*/ 3674534 w 7332134"/>
              <a:gd name="connsiteY4" fmla="*/ 1430867 h 2015067"/>
              <a:gd name="connsiteX5" fmla="*/ 4588934 w 7332134"/>
              <a:gd name="connsiteY5" fmla="*/ 1193302 h 2015067"/>
              <a:gd name="connsiteX6" fmla="*/ 5494867 w 7332134"/>
              <a:gd name="connsiteY6" fmla="*/ 869078 h 2015067"/>
              <a:gd name="connsiteX7" fmla="*/ 6417734 w 7332134"/>
              <a:gd name="connsiteY7" fmla="*/ 541867 h 2015067"/>
              <a:gd name="connsiteX8" fmla="*/ 7332134 w 7332134"/>
              <a:gd name="connsiteY8" fmla="*/ 0 h 2015067"/>
              <a:gd name="connsiteX0" fmla="*/ 0 w 7332134"/>
              <a:gd name="connsiteY0" fmla="*/ 2015067 h 2015067"/>
              <a:gd name="connsiteX1" fmla="*/ 919381 w 7332134"/>
              <a:gd name="connsiteY1" fmla="*/ 1934882 h 2015067"/>
              <a:gd name="connsiteX2" fmla="*/ 1839758 w 7332134"/>
              <a:gd name="connsiteY2" fmla="*/ 1683870 h 2015067"/>
              <a:gd name="connsiteX3" fmla="*/ 2748182 w 7332134"/>
              <a:gd name="connsiteY3" fmla="*/ 1558364 h 2015067"/>
              <a:gd name="connsiteX4" fmla="*/ 3674534 w 7332134"/>
              <a:gd name="connsiteY4" fmla="*/ 1430867 h 2015067"/>
              <a:gd name="connsiteX5" fmla="*/ 4588934 w 7332134"/>
              <a:gd name="connsiteY5" fmla="*/ 1193302 h 2015067"/>
              <a:gd name="connsiteX6" fmla="*/ 5494867 w 7332134"/>
              <a:gd name="connsiteY6" fmla="*/ 869078 h 2015067"/>
              <a:gd name="connsiteX7" fmla="*/ 6405781 w 7332134"/>
              <a:gd name="connsiteY7" fmla="*/ 589679 h 2015067"/>
              <a:gd name="connsiteX8" fmla="*/ 7332134 w 7332134"/>
              <a:gd name="connsiteY8" fmla="*/ 0 h 2015067"/>
              <a:gd name="connsiteX0" fmla="*/ 0 w 7326158"/>
              <a:gd name="connsiteY0" fmla="*/ 2044949 h 2044949"/>
              <a:gd name="connsiteX1" fmla="*/ 919381 w 7326158"/>
              <a:gd name="connsiteY1" fmla="*/ 1964764 h 2044949"/>
              <a:gd name="connsiteX2" fmla="*/ 1839758 w 7326158"/>
              <a:gd name="connsiteY2" fmla="*/ 1713752 h 2044949"/>
              <a:gd name="connsiteX3" fmla="*/ 2748182 w 7326158"/>
              <a:gd name="connsiteY3" fmla="*/ 1588246 h 2044949"/>
              <a:gd name="connsiteX4" fmla="*/ 3674534 w 7326158"/>
              <a:gd name="connsiteY4" fmla="*/ 1460749 h 2044949"/>
              <a:gd name="connsiteX5" fmla="*/ 4588934 w 7326158"/>
              <a:gd name="connsiteY5" fmla="*/ 1223184 h 2044949"/>
              <a:gd name="connsiteX6" fmla="*/ 5494867 w 7326158"/>
              <a:gd name="connsiteY6" fmla="*/ 898960 h 2044949"/>
              <a:gd name="connsiteX7" fmla="*/ 6405781 w 7326158"/>
              <a:gd name="connsiteY7" fmla="*/ 619561 h 2044949"/>
              <a:gd name="connsiteX8" fmla="*/ 7326158 w 7326158"/>
              <a:gd name="connsiteY8" fmla="*/ 0 h 2044949"/>
              <a:gd name="connsiteX0" fmla="*/ 0 w 7326158"/>
              <a:gd name="connsiteY0" fmla="*/ 2044949 h 2044949"/>
              <a:gd name="connsiteX1" fmla="*/ 919381 w 7326158"/>
              <a:gd name="connsiteY1" fmla="*/ 1934882 h 2044949"/>
              <a:gd name="connsiteX2" fmla="*/ 1839758 w 7326158"/>
              <a:gd name="connsiteY2" fmla="*/ 1713752 h 2044949"/>
              <a:gd name="connsiteX3" fmla="*/ 2748182 w 7326158"/>
              <a:gd name="connsiteY3" fmla="*/ 1588246 h 2044949"/>
              <a:gd name="connsiteX4" fmla="*/ 3674534 w 7326158"/>
              <a:gd name="connsiteY4" fmla="*/ 1460749 h 2044949"/>
              <a:gd name="connsiteX5" fmla="*/ 4588934 w 7326158"/>
              <a:gd name="connsiteY5" fmla="*/ 1223184 h 2044949"/>
              <a:gd name="connsiteX6" fmla="*/ 5494867 w 7326158"/>
              <a:gd name="connsiteY6" fmla="*/ 898960 h 2044949"/>
              <a:gd name="connsiteX7" fmla="*/ 6405781 w 7326158"/>
              <a:gd name="connsiteY7" fmla="*/ 619561 h 2044949"/>
              <a:gd name="connsiteX8" fmla="*/ 7326158 w 7326158"/>
              <a:gd name="connsiteY8" fmla="*/ 0 h 2044949"/>
              <a:gd name="connsiteX0" fmla="*/ 0 w 7326158"/>
              <a:gd name="connsiteY0" fmla="*/ 2044949 h 2044949"/>
              <a:gd name="connsiteX1" fmla="*/ 919381 w 7326158"/>
              <a:gd name="connsiteY1" fmla="*/ 1934882 h 2044949"/>
              <a:gd name="connsiteX2" fmla="*/ 1833781 w 7326158"/>
              <a:gd name="connsiteY2" fmla="*/ 1749611 h 2044949"/>
              <a:gd name="connsiteX3" fmla="*/ 2748182 w 7326158"/>
              <a:gd name="connsiteY3" fmla="*/ 1588246 h 2044949"/>
              <a:gd name="connsiteX4" fmla="*/ 3674534 w 7326158"/>
              <a:gd name="connsiteY4" fmla="*/ 1460749 h 2044949"/>
              <a:gd name="connsiteX5" fmla="*/ 4588934 w 7326158"/>
              <a:gd name="connsiteY5" fmla="*/ 1223184 h 2044949"/>
              <a:gd name="connsiteX6" fmla="*/ 5494867 w 7326158"/>
              <a:gd name="connsiteY6" fmla="*/ 898960 h 2044949"/>
              <a:gd name="connsiteX7" fmla="*/ 6405781 w 7326158"/>
              <a:gd name="connsiteY7" fmla="*/ 619561 h 2044949"/>
              <a:gd name="connsiteX8" fmla="*/ 7326158 w 7326158"/>
              <a:gd name="connsiteY8" fmla="*/ 0 h 2044949"/>
              <a:gd name="connsiteX0" fmla="*/ 0 w 7326158"/>
              <a:gd name="connsiteY0" fmla="*/ 2044949 h 2044949"/>
              <a:gd name="connsiteX1" fmla="*/ 919381 w 7326158"/>
              <a:gd name="connsiteY1" fmla="*/ 1934882 h 2044949"/>
              <a:gd name="connsiteX2" fmla="*/ 1833781 w 7326158"/>
              <a:gd name="connsiteY2" fmla="*/ 1749611 h 2044949"/>
              <a:gd name="connsiteX3" fmla="*/ 2742205 w 7326158"/>
              <a:gd name="connsiteY3" fmla="*/ 1636058 h 2044949"/>
              <a:gd name="connsiteX4" fmla="*/ 3674534 w 7326158"/>
              <a:gd name="connsiteY4" fmla="*/ 1460749 h 2044949"/>
              <a:gd name="connsiteX5" fmla="*/ 4588934 w 7326158"/>
              <a:gd name="connsiteY5" fmla="*/ 1223184 h 2044949"/>
              <a:gd name="connsiteX6" fmla="*/ 5494867 w 7326158"/>
              <a:gd name="connsiteY6" fmla="*/ 898960 h 2044949"/>
              <a:gd name="connsiteX7" fmla="*/ 6405781 w 7326158"/>
              <a:gd name="connsiteY7" fmla="*/ 619561 h 2044949"/>
              <a:gd name="connsiteX8" fmla="*/ 7326158 w 7326158"/>
              <a:gd name="connsiteY8" fmla="*/ 0 h 2044949"/>
              <a:gd name="connsiteX0" fmla="*/ 0 w 7326158"/>
              <a:gd name="connsiteY0" fmla="*/ 2044949 h 2044949"/>
              <a:gd name="connsiteX1" fmla="*/ 919381 w 7326158"/>
              <a:gd name="connsiteY1" fmla="*/ 1934882 h 2044949"/>
              <a:gd name="connsiteX2" fmla="*/ 1833781 w 7326158"/>
              <a:gd name="connsiteY2" fmla="*/ 1749611 h 2044949"/>
              <a:gd name="connsiteX3" fmla="*/ 2742205 w 7326158"/>
              <a:gd name="connsiteY3" fmla="*/ 1636058 h 2044949"/>
              <a:gd name="connsiteX4" fmla="*/ 3662581 w 7326158"/>
              <a:gd name="connsiteY4" fmla="*/ 1442820 h 2044949"/>
              <a:gd name="connsiteX5" fmla="*/ 4588934 w 7326158"/>
              <a:gd name="connsiteY5" fmla="*/ 1223184 h 2044949"/>
              <a:gd name="connsiteX6" fmla="*/ 5494867 w 7326158"/>
              <a:gd name="connsiteY6" fmla="*/ 898960 h 2044949"/>
              <a:gd name="connsiteX7" fmla="*/ 6405781 w 7326158"/>
              <a:gd name="connsiteY7" fmla="*/ 619561 h 2044949"/>
              <a:gd name="connsiteX8" fmla="*/ 7326158 w 7326158"/>
              <a:gd name="connsiteY8" fmla="*/ 0 h 2044949"/>
              <a:gd name="connsiteX0" fmla="*/ 0 w 7326158"/>
              <a:gd name="connsiteY0" fmla="*/ 2044949 h 2044949"/>
              <a:gd name="connsiteX1" fmla="*/ 919381 w 7326158"/>
              <a:gd name="connsiteY1" fmla="*/ 1934882 h 2044949"/>
              <a:gd name="connsiteX2" fmla="*/ 1833781 w 7326158"/>
              <a:gd name="connsiteY2" fmla="*/ 1749611 h 2044949"/>
              <a:gd name="connsiteX3" fmla="*/ 2742205 w 7326158"/>
              <a:gd name="connsiteY3" fmla="*/ 1636058 h 2044949"/>
              <a:gd name="connsiteX4" fmla="*/ 3662581 w 7326158"/>
              <a:gd name="connsiteY4" fmla="*/ 1442820 h 2044949"/>
              <a:gd name="connsiteX5" fmla="*/ 4571005 w 7326158"/>
              <a:gd name="connsiteY5" fmla="*/ 1253066 h 2044949"/>
              <a:gd name="connsiteX6" fmla="*/ 5494867 w 7326158"/>
              <a:gd name="connsiteY6" fmla="*/ 898960 h 2044949"/>
              <a:gd name="connsiteX7" fmla="*/ 6405781 w 7326158"/>
              <a:gd name="connsiteY7" fmla="*/ 619561 h 2044949"/>
              <a:gd name="connsiteX8" fmla="*/ 7326158 w 7326158"/>
              <a:gd name="connsiteY8" fmla="*/ 0 h 2044949"/>
              <a:gd name="connsiteX0" fmla="*/ 0 w 7326158"/>
              <a:gd name="connsiteY0" fmla="*/ 2044949 h 2044949"/>
              <a:gd name="connsiteX1" fmla="*/ 919381 w 7326158"/>
              <a:gd name="connsiteY1" fmla="*/ 1934882 h 2044949"/>
              <a:gd name="connsiteX2" fmla="*/ 1833781 w 7326158"/>
              <a:gd name="connsiteY2" fmla="*/ 1749611 h 2044949"/>
              <a:gd name="connsiteX3" fmla="*/ 2742205 w 7326158"/>
              <a:gd name="connsiteY3" fmla="*/ 1636058 h 2044949"/>
              <a:gd name="connsiteX4" fmla="*/ 3662581 w 7326158"/>
              <a:gd name="connsiteY4" fmla="*/ 1442820 h 2044949"/>
              <a:gd name="connsiteX5" fmla="*/ 4571005 w 7326158"/>
              <a:gd name="connsiteY5" fmla="*/ 1253066 h 2044949"/>
              <a:gd name="connsiteX6" fmla="*/ 5476938 w 7326158"/>
              <a:gd name="connsiteY6" fmla="*/ 881030 h 2044949"/>
              <a:gd name="connsiteX7" fmla="*/ 6405781 w 7326158"/>
              <a:gd name="connsiteY7" fmla="*/ 619561 h 2044949"/>
              <a:gd name="connsiteX8" fmla="*/ 7326158 w 7326158"/>
              <a:gd name="connsiteY8" fmla="*/ 0 h 2044949"/>
              <a:gd name="connsiteX0" fmla="*/ 0 w 7326158"/>
              <a:gd name="connsiteY0" fmla="*/ 2044949 h 2044949"/>
              <a:gd name="connsiteX1" fmla="*/ 919381 w 7326158"/>
              <a:gd name="connsiteY1" fmla="*/ 1934882 h 2044949"/>
              <a:gd name="connsiteX2" fmla="*/ 1833781 w 7326158"/>
              <a:gd name="connsiteY2" fmla="*/ 1749611 h 2044949"/>
              <a:gd name="connsiteX3" fmla="*/ 2742205 w 7326158"/>
              <a:gd name="connsiteY3" fmla="*/ 1636058 h 2044949"/>
              <a:gd name="connsiteX4" fmla="*/ 3662581 w 7326158"/>
              <a:gd name="connsiteY4" fmla="*/ 1442820 h 2044949"/>
              <a:gd name="connsiteX5" fmla="*/ 4571005 w 7326158"/>
              <a:gd name="connsiteY5" fmla="*/ 1253066 h 2044949"/>
              <a:gd name="connsiteX6" fmla="*/ 5476938 w 7326158"/>
              <a:gd name="connsiteY6" fmla="*/ 881030 h 2044949"/>
              <a:gd name="connsiteX7" fmla="*/ 6405781 w 7326158"/>
              <a:gd name="connsiteY7" fmla="*/ 655420 h 2044949"/>
              <a:gd name="connsiteX8" fmla="*/ 7326158 w 7326158"/>
              <a:gd name="connsiteY8" fmla="*/ 0 h 2044949"/>
              <a:gd name="connsiteX0" fmla="*/ 0 w 7308229"/>
              <a:gd name="connsiteY0" fmla="*/ 1997138 h 1997138"/>
              <a:gd name="connsiteX1" fmla="*/ 919381 w 7308229"/>
              <a:gd name="connsiteY1" fmla="*/ 1887071 h 1997138"/>
              <a:gd name="connsiteX2" fmla="*/ 1833781 w 7308229"/>
              <a:gd name="connsiteY2" fmla="*/ 1701800 h 1997138"/>
              <a:gd name="connsiteX3" fmla="*/ 2742205 w 7308229"/>
              <a:gd name="connsiteY3" fmla="*/ 1588247 h 1997138"/>
              <a:gd name="connsiteX4" fmla="*/ 3662581 w 7308229"/>
              <a:gd name="connsiteY4" fmla="*/ 1395009 h 1997138"/>
              <a:gd name="connsiteX5" fmla="*/ 4571005 w 7308229"/>
              <a:gd name="connsiteY5" fmla="*/ 1205255 h 1997138"/>
              <a:gd name="connsiteX6" fmla="*/ 5476938 w 7308229"/>
              <a:gd name="connsiteY6" fmla="*/ 833219 h 1997138"/>
              <a:gd name="connsiteX7" fmla="*/ 6405781 w 7308229"/>
              <a:gd name="connsiteY7" fmla="*/ 607609 h 1997138"/>
              <a:gd name="connsiteX8" fmla="*/ 7308229 w 7308229"/>
              <a:gd name="connsiteY8" fmla="*/ 0 h 1997138"/>
              <a:gd name="connsiteX0" fmla="*/ 0 w 7308229"/>
              <a:gd name="connsiteY0" fmla="*/ 1997138 h 1997138"/>
              <a:gd name="connsiteX1" fmla="*/ 919381 w 7308229"/>
              <a:gd name="connsiteY1" fmla="*/ 1851212 h 1997138"/>
              <a:gd name="connsiteX2" fmla="*/ 1833781 w 7308229"/>
              <a:gd name="connsiteY2" fmla="*/ 1701800 h 1997138"/>
              <a:gd name="connsiteX3" fmla="*/ 2742205 w 7308229"/>
              <a:gd name="connsiteY3" fmla="*/ 1588247 h 1997138"/>
              <a:gd name="connsiteX4" fmla="*/ 3662581 w 7308229"/>
              <a:gd name="connsiteY4" fmla="*/ 1395009 h 1997138"/>
              <a:gd name="connsiteX5" fmla="*/ 4571005 w 7308229"/>
              <a:gd name="connsiteY5" fmla="*/ 1205255 h 1997138"/>
              <a:gd name="connsiteX6" fmla="*/ 5476938 w 7308229"/>
              <a:gd name="connsiteY6" fmla="*/ 833219 h 1997138"/>
              <a:gd name="connsiteX7" fmla="*/ 6405781 w 7308229"/>
              <a:gd name="connsiteY7" fmla="*/ 607609 h 1997138"/>
              <a:gd name="connsiteX8" fmla="*/ 7308229 w 7308229"/>
              <a:gd name="connsiteY8" fmla="*/ 0 h 1997138"/>
              <a:gd name="connsiteX0" fmla="*/ 0 w 7308229"/>
              <a:gd name="connsiteY0" fmla="*/ 1997138 h 1997138"/>
              <a:gd name="connsiteX1" fmla="*/ 919381 w 7308229"/>
              <a:gd name="connsiteY1" fmla="*/ 1851212 h 1997138"/>
              <a:gd name="connsiteX2" fmla="*/ 1821828 w 7308229"/>
              <a:gd name="connsiteY2" fmla="*/ 1659964 h 1997138"/>
              <a:gd name="connsiteX3" fmla="*/ 2742205 w 7308229"/>
              <a:gd name="connsiteY3" fmla="*/ 1588247 h 1997138"/>
              <a:gd name="connsiteX4" fmla="*/ 3662581 w 7308229"/>
              <a:gd name="connsiteY4" fmla="*/ 1395009 h 1997138"/>
              <a:gd name="connsiteX5" fmla="*/ 4571005 w 7308229"/>
              <a:gd name="connsiteY5" fmla="*/ 1205255 h 1997138"/>
              <a:gd name="connsiteX6" fmla="*/ 5476938 w 7308229"/>
              <a:gd name="connsiteY6" fmla="*/ 833219 h 1997138"/>
              <a:gd name="connsiteX7" fmla="*/ 6405781 w 7308229"/>
              <a:gd name="connsiteY7" fmla="*/ 607609 h 1997138"/>
              <a:gd name="connsiteX8" fmla="*/ 7308229 w 7308229"/>
              <a:gd name="connsiteY8" fmla="*/ 0 h 1997138"/>
              <a:gd name="connsiteX0" fmla="*/ 0 w 7308229"/>
              <a:gd name="connsiteY0" fmla="*/ 1997138 h 1997138"/>
              <a:gd name="connsiteX1" fmla="*/ 919381 w 7308229"/>
              <a:gd name="connsiteY1" fmla="*/ 1851212 h 1997138"/>
              <a:gd name="connsiteX2" fmla="*/ 1821828 w 7308229"/>
              <a:gd name="connsiteY2" fmla="*/ 1659964 h 1997138"/>
              <a:gd name="connsiteX3" fmla="*/ 2742205 w 7308229"/>
              <a:gd name="connsiteY3" fmla="*/ 1588247 h 1997138"/>
              <a:gd name="connsiteX4" fmla="*/ 3668558 w 7308229"/>
              <a:gd name="connsiteY4" fmla="*/ 1436844 h 1997138"/>
              <a:gd name="connsiteX5" fmla="*/ 4571005 w 7308229"/>
              <a:gd name="connsiteY5" fmla="*/ 1205255 h 1997138"/>
              <a:gd name="connsiteX6" fmla="*/ 5476938 w 7308229"/>
              <a:gd name="connsiteY6" fmla="*/ 833219 h 1997138"/>
              <a:gd name="connsiteX7" fmla="*/ 6405781 w 7308229"/>
              <a:gd name="connsiteY7" fmla="*/ 607609 h 1997138"/>
              <a:gd name="connsiteX8" fmla="*/ 7308229 w 7308229"/>
              <a:gd name="connsiteY8" fmla="*/ 0 h 1997138"/>
              <a:gd name="connsiteX0" fmla="*/ 0 w 7308229"/>
              <a:gd name="connsiteY0" fmla="*/ 1997138 h 1997138"/>
              <a:gd name="connsiteX1" fmla="*/ 919381 w 7308229"/>
              <a:gd name="connsiteY1" fmla="*/ 1851212 h 1997138"/>
              <a:gd name="connsiteX2" fmla="*/ 1821828 w 7308229"/>
              <a:gd name="connsiteY2" fmla="*/ 1659964 h 1997138"/>
              <a:gd name="connsiteX3" fmla="*/ 2742205 w 7308229"/>
              <a:gd name="connsiteY3" fmla="*/ 1588247 h 1997138"/>
              <a:gd name="connsiteX4" fmla="*/ 3668558 w 7308229"/>
              <a:gd name="connsiteY4" fmla="*/ 1436844 h 1997138"/>
              <a:gd name="connsiteX5" fmla="*/ 4559053 w 7308229"/>
              <a:gd name="connsiteY5" fmla="*/ 1241114 h 1997138"/>
              <a:gd name="connsiteX6" fmla="*/ 5476938 w 7308229"/>
              <a:gd name="connsiteY6" fmla="*/ 833219 h 1997138"/>
              <a:gd name="connsiteX7" fmla="*/ 6405781 w 7308229"/>
              <a:gd name="connsiteY7" fmla="*/ 607609 h 1997138"/>
              <a:gd name="connsiteX8" fmla="*/ 7308229 w 7308229"/>
              <a:gd name="connsiteY8" fmla="*/ 0 h 1997138"/>
              <a:gd name="connsiteX0" fmla="*/ 0 w 7308229"/>
              <a:gd name="connsiteY0" fmla="*/ 1997138 h 1997138"/>
              <a:gd name="connsiteX1" fmla="*/ 919381 w 7308229"/>
              <a:gd name="connsiteY1" fmla="*/ 1851212 h 1997138"/>
              <a:gd name="connsiteX2" fmla="*/ 1821828 w 7308229"/>
              <a:gd name="connsiteY2" fmla="*/ 1659964 h 1997138"/>
              <a:gd name="connsiteX3" fmla="*/ 2742205 w 7308229"/>
              <a:gd name="connsiteY3" fmla="*/ 1588247 h 1997138"/>
              <a:gd name="connsiteX4" fmla="*/ 3668558 w 7308229"/>
              <a:gd name="connsiteY4" fmla="*/ 1436844 h 1997138"/>
              <a:gd name="connsiteX5" fmla="*/ 4559053 w 7308229"/>
              <a:gd name="connsiteY5" fmla="*/ 1241114 h 1997138"/>
              <a:gd name="connsiteX6" fmla="*/ 5470962 w 7308229"/>
              <a:gd name="connsiteY6" fmla="*/ 791384 h 1997138"/>
              <a:gd name="connsiteX7" fmla="*/ 6405781 w 7308229"/>
              <a:gd name="connsiteY7" fmla="*/ 607609 h 1997138"/>
              <a:gd name="connsiteX8" fmla="*/ 7308229 w 7308229"/>
              <a:gd name="connsiteY8" fmla="*/ 0 h 1997138"/>
              <a:gd name="connsiteX0" fmla="*/ 0 w 7308229"/>
              <a:gd name="connsiteY0" fmla="*/ 1997138 h 1997138"/>
              <a:gd name="connsiteX1" fmla="*/ 919381 w 7308229"/>
              <a:gd name="connsiteY1" fmla="*/ 1851212 h 1997138"/>
              <a:gd name="connsiteX2" fmla="*/ 1821828 w 7308229"/>
              <a:gd name="connsiteY2" fmla="*/ 1659964 h 1997138"/>
              <a:gd name="connsiteX3" fmla="*/ 2742205 w 7308229"/>
              <a:gd name="connsiteY3" fmla="*/ 1588247 h 1997138"/>
              <a:gd name="connsiteX4" fmla="*/ 3668558 w 7308229"/>
              <a:gd name="connsiteY4" fmla="*/ 1436844 h 1997138"/>
              <a:gd name="connsiteX5" fmla="*/ 4559053 w 7308229"/>
              <a:gd name="connsiteY5" fmla="*/ 1241114 h 1997138"/>
              <a:gd name="connsiteX6" fmla="*/ 5470962 w 7308229"/>
              <a:gd name="connsiteY6" fmla="*/ 791384 h 1997138"/>
              <a:gd name="connsiteX7" fmla="*/ 6405781 w 7308229"/>
              <a:gd name="connsiteY7" fmla="*/ 565774 h 1997138"/>
              <a:gd name="connsiteX8" fmla="*/ 7308229 w 7308229"/>
              <a:gd name="connsiteY8" fmla="*/ 0 h 1997138"/>
              <a:gd name="connsiteX0" fmla="*/ 0 w 7308229"/>
              <a:gd name="connsiteY0" fmla="*/ 2027020 h 2027020"/>
              <a:gd name="connsiteX1" fmla="*/ 919381 w 7308229"/>
              <a:gd name="connsiteY1" fmla="*/ 1881094 h 2027020"/>
              <a:gd name="connsiteX2" fmla="*/ 1821828 w 7308229"/>
              <a:gd name="connsiteY2" fmla="*/ 1689846 h 2027020"/>
              <a:gd name="connsiteX3" fmla="*/ 2742205 w 7308229"/>
              <a:gd name="connsiteY3" fmla="*/ 1618129 h 2027020"/>
              <a:gd name="connsiteX4" fmla="*/ 3668558 w 7308229"/>
              <a:gd name="connsiteY4" fmla="*/ 1466726 h 2027020"/>
              <a:gd name="connsiteX5" fmla="*/ 4559053 w 7308229"/>
              <a:gd name="connsiteY5" fmla="*/ 1270996 h 2027020"/>
              <a:gd name="connsiteX6" fmla="*/ 5470962 w 7308229"/>
              <a:gd name="connsiteY6" fmla="*/ 821266 h 2027020"/>
              <a:gd name="connsiteX7" fmla="*/ 6405781 w 7308229"/>
              <a:gd name="connsiteY7" fmla="*/ 595656 h 2027020"/>
              <a:gd name="connsiteX8" fmla="*/ 7308229 w 7308229"/>
              <a:gd name="connsiteY8" fmla="*/ 0 h 2027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08229" h="2027020">
                <a:moveTo>
                  <a:pt x="0" y="2027020"/>
                </a:moveTo>
                <a:lnTo>
                  <a:pt x="919381" y="1881094"/>
                </a:lnTo>
                <a:lnTo>
                  <a:pt x="1821828" y="1689846"/>
                </a:lnTo>
                <a:lnTo>
                  <a:pt x="2742205" y="1618129"/>
                </a:lnTo>
                <a:lnTo>
                  <a:pt x="3668558" y="1466726"/>
                </a:lnTo>
                <a:lnTo>
                  <a:pt x="4559053" y="1270996"/>
                </a:lnTo>
                <a:lnTo>
                  <a:pt x="5470962" y="821266"/>
                </a:lnTo>
                <a:lnTo>
                  <a:pt x="6405781" y="595656"/>
                </a:lnTo>
                <a:lnTo>
                  <a:pt x="7308229" y="0"/>
                </a:lnTo>
              </a:path>
            </a:pathLst>
          </a:cu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858119" y="1730190"/>
            <a:ext cx="7314205" cy="1955302"/>
          </a:xfrm>
          <a:custGeom>
            <a:avLst/>
            <a:gdLst>
              <a:gd name="connsiteX0" fmla="*/ 0 w 7332134"/>
              <a:gd name="connsiteY0" fmla="*/ 2015067 h 2015067"/>
              <a:gd name="connsiteX1" fmla="*/ 931334 w 7332134"/>
              <a:gd name="connsiteY1" fmla="*/ 1905000 h 2015067"/>
              <a:gd name="connsiteX2" fmla="*/ 1845734 w 7332134"/>
              <a:gd name="connsiteY2" fmla="*/ 1701800 h 2015067"/>
              <a:gd name="connsiteX3" fmla="*/ 2760134 w 7332134"/>
              <a:gd name="connsiteY3" fmla="*/ 1600200 h 2015067"/>
              <a:gd name="connsiteX4" fmla="*/ 3674534 w 7332134"/>
              <a:gd name="connsiteY4" fmla="*/ 1430867 h 2015067"/>
              <a:gd name="connsiteX5" fmla="*/ 4588934 w 7332134"/>
              <a:gd name="connsiteY5" fmla="*/ 1151467 h 2015067"/>
              <a:gd name="connsiteX6" fmla="*/ 5494867 w 7332134"/>
              <a:gd name="connsiteY6" fmla="*/ 922867 h 2015067"/>
              <a:gd name="connsiteX7" fmla="*/ 6417734 w 7332134"/>
              <a:gd name="connsiteY7" fmla="*/ 541867 h 2015067"/>
              <a:gd name="connsiteX8" fmla="*/ 7332134 w 7332134"/>
              <a:gd name="connsiteY8" fmla="*/ 0 h 2015067"/>
              <a:gd name="connsiteX0" fmla="*/ 0 w 7332134"/>
              <a:gd name="connsiteY0" fmla="*/ 2015067 h 2015067"/>
              <a:gd name="connsiteX1" fmla="*/ 919381 w 7332134"/>
              <a:gd name="connsiteY1" fmla="*/ 1934882 h 2015067"/>
              <a:gd name="connsiteX2" fmla="*/ 1845734 w 7332134"/>
              <a:gd name="connsiteY2" fmla="*/ 1701800 h 2015067"/>
              <a:gd name="connsiteX3" fmla="*/ 2760134 w 7332134"/>
              <a:gd name="connsiteY3" fmla="*/ 1600200 h 2015067"/>
              <a:gd name="connsiteX4" fmla="*/ 3674534 w 7332134"/>
              <a:gd name="connsiteY4" fmla="*/ 1430867 h 2015067"/>
              <a:gd name="connsiteX5" fmla="*/ 4588934 w 7332134"/>
              <a:gd name="connsiteY5" fmla="*/ 1151467 h 2015067"/>
              <a:gd name="connsiteX6" fmla="*/ 5494867 w 7332134"/>
              <a:gd name="connsiteY6" fmla="*/ 922867 h 2015067"/>
              <a:gd name="connsiteX7" fmla="*/ 6417734 w 7332134"/>
              <a:gd name="connsiteY7" fmla="*/ 541867 h 2015067"/>
              <a:gd name="connsiteX8" fmla="*/ 7332134 w 7332134"/>
              <a:gd name="connsiteY8" fmla="*/ 0 h 2015067"/>
              <a:gd name="connsiteX0" fmla="*/ 0 w 7332134"/>
              <a:gd name="connsiteY0" fmla="*/ 2015067 h 2015067"/>
              <a:gd name="connsiteX1" fmla="*/ 919381 w 7332134"/>
              <a:gd name="connsiteY1" fmla="*/ 1934882 h 2015067"/>
              <a:gd name="connsiteX2" fmla="*/ 1839758 w 7332134"/>
              <a:gd name="connsiteY2" fmla="*/ 1683870 h 2015067"/>
              <a:gd name="connsiteX3" fmla="*/ 2760134 w 7332134"/>
              <a:gd name="connsiteY3" fmla="*/ 1600200 h 2015067"/>
              <a:gd name="connsiteX4" fmla="*/ 3674534 w 7332134"/>
              <a:gd name="connsiteY4" fmla="*/ 1430867 h 2015067"/>
              <a:gd name="connsiteX5" fmla="*/ 4588934 w 7332134"/>
              <a:gd name="connsiteY5" fmla="*/ 1151467 h 2015067"/>
              <a:gd name="connsiteX6" fmla="*/ 5494867 w 7332134"/>
              <a:gd name="connsiteY6" fmla="*/ 922867 h 2015067"/>
              <a:gd name="connsiteX7" fmla="*/ 6417734 w 7332134"/>
              <a:gd name="connsiteY7" fmla="*/ 541867 h 2015067"/>
              <a:gd name="connsiteX8" fmla="*/ 7332134 w 7332134"/>
              <a:gd name="connsiteY8" fmla="*/ 0 h 2015067"/>
              <a:gd name="connsiteX0" fmla="*/ 0 w 7332134"/>
              <a:gd name="connsiteY0" fmla="*/ 2015067 h 2015067"/>
              <a:gd name="connsiteX1" fmla="*/ 919381 w 7332134"/>
              <a:gd name="connsiteY1" fmla="*/ 1934882 h 2015067"/>
              <a:gd name="connsiteX2" fmla="*/ 1839758 w 7332134"/>
              <a:gd name="connsiteY2" fmla="*/ 1683870 h 2015067"/>
              <a:gd name="connsiteX3" fmla="*/ 2748182 w 7332134"/>
              <a:gd name="connsiteY3" fmla="*/ 1558364 h 2015067"/>
              <a:gd name="connsiteX4" fmla="*/ 3674534 w 7332134"/>
              <a:gd name="connsiteY4" fmla="*/ 1430867 h 2015067"/>
              <a:gd name="connsiteX5" fmla="*/ 4588934 w 7332134"/>
              <a:gd name="connsiteY5" fmla="*/ 1151467 h 2015067"/>
              <a:gd name="connsiteX6" fmla="*/ 5494867 w 7332134"/>
              <a:gd name="connsiteY6" fmla="*/ 922867 h 2015067"/>
              <a:gd name="connsiteX7" fmla="*/ 6417734 w 7332134"/>
              <a:gd name="connsiteY7" fmla="*/ 541867 h 2015067"/>
              <a:gd name="connsiteX8" fmla="*/ 7332134 w 7332134"/>
              <a:gd name="connsiteY8" fmla="*/ 0 h 2015067"/>
              <a:gd name="connsiteX0" fmla="*/ 0 w 7332134"/>
              <a:gd name="connsiteY0" fmla="*/ 2015067 h 2015067"/>
              <a:gd name="connsiteX1" fmla="*/ 919381 w 7332134"/>
              <a:gd name="connsiteY1" fmla="*/ 1934882 h 2015067"/>
              <a:gd name="connsiteX2" fmla="*/ 1839758 w 7332134"/>
              <a:gd name="connsiteY2" fmla="*/ 1683870 h 2015067"/>
              <a:gd name="connsiteX3" fmla="*/ 2748182 w 7332134"/>
              <a:gd name="connsiteY3" fmla="*/ 1558364 h 2015067"/>
              <a:gd name="connsiteX4" fmla="*/ 3674534 w 7332134"/>
              <a:gd name="connsiteY4" fmla="*/ 1430867 h 2015067"/>
              <a:gd name="connsiteX5" fmla="*/ 4588934 w 7332134"/>
              <a:gd name="connsiteY5" fmla="*/ 1193302 h 2015067"/>
              <a:gd name="connsiteX6" fmla="*/ 5494867 w 7332134"/>
              <a:gd name="connsiteY6" fmla="*/ 922867 h 2015067"/>
              <a:gd name="connsiteX7" fmla="*/ 6417734 w 7332134"/>
              <a:gd name="connsiteY7" fmla="*/ 541867 h 2015067"/>
              <a:gd name="connsiteX8" fmla="*/ 7332134 w 7332134"/>
              <a:gd name="connsiteY8" fmla="*/ 0 h 2015067"/>
              <a:gd name="connsiteX0" fmla="*/ 0 w 7332134"/>
              <a:gd name="connsiteY0" fmla="*/ 2015067 h 2015067"/>
              <a:gd name="connsiteX1" fmla="*/ 919381 w 7332134"/>
              <a:gd name="connsiteY1" fmla="*/ 1934882 h 2015067"/>
              <a:gd name="connsiteX2" fmla="*/ 1839758 w 7332134"/>
              <a:gd name="connsiteY2" fmla="*/ 1683870 h 2015067"/>
              <a:gd name="connsiteX3" fmla="*/ 2748182 w 7332134"/>
              <a:gd name="connsiteY3" fmla="*/ 1558364 h 2015067"/>
              <a:gd name="connsiteX4" fmla="*/ 3674534 w 7332134"/>
              <a:gd name="connsiteY4" fmla="*/ 1430867 h 2015067"/>
              <a:gd name="connsiteX5" fmla="*/ 4588934 w 7332134"/>
              <a:gd name="connsiteY5" fmla="*/ 1193302 h 2015067"/>
              <a:gd name="connsiteX6" fmla="*/ 5494867 w 7332134"/>
              <a:gd name="connsiteY6" fmla="*/ 869078 h 2015067"/>
              <a:gd name="connsiteX7" fmla="*/ 6417734 w 7332134"/>
              <a:gd name="connsiteY7" fmla="*/ 541867 h 2015067"/>
              <a:gd name="connsiteX8" fmla="*/ 7332134 w 7332134"/>
              <a:gd name="connsiteY8" fmla="*/ 0 h 2015067"/>
              <a:gd name="connsiteX0" fmla="*/ 0 w 7332134"/>
              <a:gd name="connsiteY0" fmla="*/ 2015067 h 2015067"/>
              <a:gd name="connsiteX1" fmla="*/ 919381 w 7332134"/>
              <a:gd name="connsiteY1" fmla="*/ 1934882 h 2015067"/>
              <a:gd name="connsiteX2" fmla="*/ 1839758 w 7332134"/>
              <a:gd name="connsiteY2" fmla="*/ 1683870 h 2015067"/>
              <a:gd name="connsiteX3" fmla="*/ 2748182 w 7332134"/>
              <a:gd name="connsiteY3" fmla="*/ 1558364 h 2015067"/>
              <a:gd name="connsiteX4" fmla="*/ 3674534 w 7332134"/>
              <a:gd name="connsiteY4" fmla="*/ 1430867 h 2015067"/>
              <a:gd name="connsiteX5" fmla="*/ 4588934 w 7332134"/>
              <a:gd name="connsiteY5" fmla="*/ 1193302 h 2015067"/>
              <a:gd name="connsiteX6" fmla="*/ 5494867 w 7332134"/>
              <a:gd name="connsiteY6" fmla="*/ 869078 h 2015067"/>
              <a:gd name="connsiteX7" fmla="*/ 6405781 w 7332134"/>
              <a:gd name="connsiteY7" fmla="*/ 589679 h 2015067"/>
              <a:gd name="connsiteX8" fmla="*/ 7332134 w 7332134"/>
              <a:gd name="connsiteY8" fmla="*/ 0 h 2015067"/>
              <a:gd name="connsiteX0" fmla="*/ 0 w 7326158"/>
              <a:gd name="connsiteY0" fmla="*/ 2044949 h 2044949"/>
              <a:gd name="connsiteX1" fmla="*/ 919381 w 7326158"/>
              <a:gd name="connsiteY1" fmla="*/ 1964764 h 2044949"/>
              <a:gd name="connsiteX2" fmla="*/ 1839758 w 7326158"/>
              <a:gd name="connsiteY2" fmla="*/ 1713752 h 2044949"/>
              <a:gd name="connsiteX3" fmla="*/ 2748182 w 7326158"/>
              <a:gd name="connsiteY3" fmla="*/ 1588246 h 2044949"/>
              <a:gd name="connsiteX4" fmla="*/ 3674534 w 7326158"/>
              <a:gd name="connsiteY4" fmla="*/ 1460749 h 2044949"/>
              <a:gd name="connsiteX5" fmla="*/ 4588934 w 7326158"/>
              <a:gd name="connsiteY5" fmla="*/ 1223184 h 2044949"/>
              <a:gd name="connsiteX6" fmla="*/ 5494867 w 7326158"/>
              <a:gd name="connsiteY6" fmla="*/ 898960 h 2044949"/>
              <a:gd name="connsiteX7" fmla="*/ 6405781 w 7326158"/>
              <a:gd name="connsiteY7" fmla="*/ 619561 h 2044949"/>
              <a:gd name="connsiteX8" fmla="*/ 7326158 w 7326158"/>
              <a:gd name="connsiteY8" fmla="*/ 0 h 2044949"/>
              <a:gd name="connsiteX0" fmla="*/ 0 w 7326158"/>
              <a:gd name="connsiteY0" fmla="*/ 2044949 h 2044949"/>
              <a:gd name="connsiteX1" fmla="*/ 919381 w 7326158"/>
              <a:gd name="connsiteY1" fmla="*/ 1934882 h 2044949"/>
              <a:gd name="connsiteX2" fmla="*/ 1839758 w 7326158"/>
              <a:gd name="connsiteY2" fmla="*/ 1713752 h 2044949"/>
              <a:gd name="connsiteX3" fmla="*/ 2748182 w 7326158"/>
              <a:gd name="connsiteY3" fmla="*/ 1588246 h 2044949"/>
              <a:gd name="connsiteX4" fmla="*/ 3674534 w 7326158"/>
              <a:gd name="connsiteY4" fmla="*/ 1460749 h 2044949"/>
              <a:gd name="connsiteX5" fmla="*/ 4588934 w 7326158"/>
              <a:gd name="connsiteY5" fmla="*/ 1223184 h 2044949"/>
              <a:gd name="connsiteX6" fmla="*/ 5494867 w 7326158"/>
              <a:gd name="connsiteY6" fmla="*/ 898960 h 2044949"/>
              <a:gd name="connsiteX7" fmla="*/ 6405781 w 7326158"/>
              <a:gd name="connsiteY7" fmla="*/ 619561 h 2044949"/>
              <a:gd name="connsiteX8" fmla="*/ 7326158 w 7326158"/>
              <a:gd name="connsiteY8" fmla="*/ 0 h 2044949"/>
              <a:gd name="connsiteX0" fmla="*/ 0 w 7326158"/>
              <a:gd name="connsiteY0" fmla="*/ 2044949 h 2044949"/>
              <a:gd name="connsiteX1" fmla="*/ 919381 w 7326158"/>
              <a:gd name="connsiteY1" fmla="*/ 1934882 h 2044949"/>
              <a:gd name="connsiteX2" fmla="*/ 1833781 w 7326158"/>
              <a:gd name="connsiteY2" fmla="*/ 1749611 h 2044949"/>
              <a:gd name="connsiteX3" fmla="*/ 2748182 w 7326158"/>
              <a:gd name="connsiteY3" fmla="*/ 1588246 h 2044949"/>
              <a:gd name="connsiteX4" fmla="*/ 3674534 w 7326158"/>
              <a:gd name="connsiteY4" fmla="*/ 1460749 h 2044949"/>
              <a:gd name="connsiteX5" fmla="*/ 4588934 w 7326158"/>
              <a:gd name="connsiteY5" fmla="*/ 1223184 h 2044949"/>
              <a:gd name="connsiteX6" fmla="*/ 5494867 w 7326158"/>
              <a:gd name="connsiteY6" fmla="*/ 898960 h 2044949"/>
              <a:gd name="connsiteX7" fmla="*/ 6405781 w 7326158"/>
              <a:gd name="connsiteY7" fmla="*/ 619561 h 2044949"/>
              <a:gd name="connsiteX8" fmla="*/ 7326158 w 7326158"/>
              <a:gd name="connsiteY8" fmla="*/ 0 h 2044949"/>
              <a:gd name="connsiteX0" fmla="*/ 0 w 7326158"/>
              <a:gd name="connsiteY0" fmla="*/ 2044949 h 2044949"/>
              <a:gd name="connsiteX1" fmla="*/ 919381 w 7326158"/>
              <a:gd name="connsiteY1" fmla="*/ 1934882 h 2044949"/>
              <a:gd name="connsiteX2" fmla="*/ 1833781 w 7326158"/>
              <a:gd name="connsiteY2" fmla="*/ 1749611 h 2044949"/>
              <a:gd name="connsiteX3" fmla="*/ 2742205 w 7326158"/>
              <a:gd name="connsiteY3" fmla="*/ 1636058 h 2044949"/>
              <a:gd name="connsiteX4" fmla="*/ 3674534 w 7326158"/>
              <a:gd name="connsiteY4" fmla="*/ 1460749 h 2044949"/>
              <a:gd name="connsiteX5" fmla="*/ 4588934 w 7326158"/>
              <a:gd name="connsiteY5" fmla="*/ 1223184 h 2044949"/>
              <a:gd name="connsiteX6" fmla="*/ 5494867 w 7326158"/>
              <a:gd name="connsiteY6" fmla="*/ 898960 h 2044949"/>
              <a:gd name="connsiteX7" fmla="*/ 6405781 w 7326158"/>
              <a:gd name="connsiteY7" fmla="*/ 619561 h 2044949"/>
              <a:gd name="connsiteX8" fmla="*/ 7326158 w 7326158"/>
              <a:gd name="connsiteY8" fmla="*/ 0 h 2044949"/>
              <a:gd name="connsiteX0" fmla="*/ 0 w 7326158"/>
              <a:gd name="connsiteY0" fmla="*/ 2044949 h 2044949"/>
              <a:gd name="connsiteX1" fmla="*/ 919381 w 7326158"/>
              <a:gd name="connsiteY1" fmla="*/ 1934882 h 2044949"/>
              <a:gd name="connsiteX2" fmla="*/ 1833781 w 7326158"/>
              <a:gd name="connsiteY2" fmla="*/ 1749611 h 2044949"/>
              <a:gd name="connsiteX3" fmla="*/ 2742205 w 7326158"/>
              <a:gd name="connsiteY3" fmla="*/ 1636058 h 2044949"/>
              <a:gd name="connsiteX4" fmla="*/ 3662581 w 7326158"/>
              <a:gd name="connsiteY4" fmla="*/ 1442820 h 2044949"/>
              <a:gd name="connsiteX5" fmla="*/ 4588934 w 7326158"/>
              <a:gd name="connsiteY5" fmla="*/ 1223184 h 2044949"/>
              <a:gd name="connsiteX6" fmla="*/ 5494867 w 7326158"/>
              <a:gd name="connsiteY6" fmla="*/ 898960 h 2044949"/>
              <a:gd name="connsiteX7" fmla="*/ 6405781 w 7326158"/>
              <a:gd name="connsiteY7" fmla="*/ 619561 h 2044949"/>
              <a:gd name="connsiteX8" fmla="*/ 7326158 w 7326158"/>
              <a:gd name="connsiteY8" fmla="*/ 0 h 2044949"/>
              <a:gd name="connsiteX0" fmla="*/ 0 w 7326158"/>
              <a:gd name="connsiteY0" fmla="*/ 2044949 h 2044949"/>
              <a:gd name="connsiteX1" fmla="*/ 919381 w 7326158"/>
              <a:gd name="connsiteY1" fmla="*/ 1934882 h 2044949"/>
              <a:gd name="connsiteX2" fmla="*/ 1833781 w 7326158"/>
              <a:gd name="connsiteY2" fmla="*/ 1749611 h 2044949"/>
              <a:gd name="connsiteX3" fmla="*/ 2742205 w 7326158"/>
              <a:gd name="connsiteY3" fmla="*/ 1636058 h 2044949"/>
              <a:gd name="connsiteX4" fmla="*/ 3662581 w 7326158"/>
              <a:gd name="connsiteY4" fmla="*/ 1442820 h 2044949"/>
              <a:gd name="connsiteX5" fmla="*/ 4571005 w 7326158"/>
              <a:gd name="connsiteY5" fmla="*/ 1253066 h 2044949"/>
              <a:gd name="connsiteX6" fmla="*/ 5494867 w 7326158"/>
              <a:gd name="connsiteY6" fmla="*/ 898960 h 2044949"/>
              <a:gd name="connsiteX7" fmla="*/ 6405781 w 7326158"/>
              <a:gd name="connsiteY7" fmla="*/ 619561 h 2044949"/>
              <a:gd name="connsiteX8" fmla="*/ 7326158 w 7326158"/>
              <a:gd name="connsiteY8" fmla="*/ 0 h 2044949"/>
              <a:gd name="connsiteX0" fmla="*/ 0 w 7326158"/>
              <a:gd name="connsiteY0" fmla="*/ 2044949 h 2044949"/>
              <a:gd name="connsiteX1" fmla="*/ 919381 w 7326158"/>
              <a:gd name="connsiteY1" fmla="*/ 1934882 h 2044949"/>
              <a:gd name="connsiteX2" fmla="*/ 1833781 w 7326158"/>
              <a:gd name="connsiteY2" fmla="*/ 1749611 h 2044949"/>
              <a:gd name="connsiteX3" fmla="*/ 2742205 w 7326158"/>
              <a:gd name="connsiteY3" fmla="*/ 1636058 h 2044949"/>
              <a:gd name="connsiteX4" fmla="*/ 3662581 w 7326158"/>
              <a:gd name="connsiteY4" fmla="*/ 1442820 h 2044949"/>
              <a:gd name="connsiteX5" fmla="*/ 4571005 w 7326158"/>
              <a:gd name="connsiteY5" fmla="*/ 1253066 h 2044949"/>
              <a:gd name="connsiteX6" fmla="*/ 5476938 w 7326158"/>
              <a:gd name="connsiteY6" fmla="*/ 881030 h 2044949"/>
              <a:gd name="connsiteX7" fmla="*/ 6405781 w 7326158"/>
              <a:gd name="connsiteY7" fmla="*/ 619561 h 2044949"/>
              <a:gd name="connsiteX8" fmla="*/ 7326158 w 7326158"/>
              <a:gd name="connsiteY8" fmla="*/ 0 h 2044949"/>
              <a:gd name="connsiteX0" fmla="*/ 0 w 7326158"/>
              <a:gd name="connsiteY0" fmla="*/ 2044949 h 2044949"/>
              <a:gd name="connsiteX1" fmla="*/ 919381 w 7326158"/>
              <a:gd name="connsiteY1" fmla="*/ 1934882 h 2044949"/>
              <a:gd name="connsiteX2" fmla="*/ 1833781 w 7326158"/>
              <a:gd name="connsiteY2" fmla="*/ 1749611 h 2044949"/>
              <a:gd name="connsiteX3" fmla="*/ 2742205 w 7326158"/>
              <a:gd name="connsiteY3" fmla="*/ 1636058 h 2044949"/>
              <a:gd name="connsiteX4" fmla="*/ 3662581 w 7326158"/>
              <a:gd name="connsiteY4" fmla="*/ 1442820 h 2044949"/>
              <a:gd name="connsiteX5" fmla="*/ 4571005 w 7326158"/>
              <a:gd name="connsiteY5" fmla="*/ 1253066 h 2044949"/>
              <a:gd name="connsiteX6" fmla="*/ 5476938 w 7326158"/>
              <a:gd name="connsiteY6" fmla="*/ 881030 h 2044949"/>
              <a:gd name="connsiteX7" fmla="*/ 6405781 w 7326158"/>
              <a:gd name="connsiteY7" fmla="*/ 655420 h 2044949"/>
              <a:gd name="connsiteX8" fmla="*/ 7326158 w 7326158"/>
              <a:gd name="connsiteY8" fmla="*/ 0 h 2044949"/>
              <a:gd name="connsiteX0" fmla="*/ 0 w 7308229"/>
              <a:gd name="connsiteY0" fmla="*/ 1997138 h 1997138"/>
              <a:gd name="connsiteX1" fmla="*/ 919381 w 7308229"/>
              <a:gd name="connsiteY1" fmla="*/ 1887071 h 1997138"/>
              <a:gd name="connsiteX2" fmla="*/ 1833781 w 7308229"/>
              <a:gd name="connsiteY2" fmla="*/ 1701800 h 1997138"/>
              <a:gd name="connsiteX3" fmla="*/ 2742205 w 7308229"/>
              <a:gd name="connsiteY3" fmla="*/ 1588247 h 1997138"/>
              <a:gd name="connsiteX4" fmla="*/ 3662581 w 7308229"/>
              <a:gd name="connsiteY4" fmla="*/ 1395009 h 1997138"/>
              <a:gd name="connsiteX5" fmla="*/ 4571005 w 7308229"/>
              <a:gd name="connsiteY5" fmla="*/ 1205255 h 1997138"/>
              <a:gd name="connsiteX6" fmla="*/ 5476938 w 7308229"/>
              <a:gd name="connsiteY6" fmla="*/ 833219 h 1997138"/>
              <a:gd name="connsiteX7" fmla="*/ 6405781 w 7308229"/>
              <a:gd name="connsiteY7" fmla="*/ 607609 h 1997138"/>
              <a:gd name="connsiteX8" fmla="*/ 7308229 w 7308229"/>
              <a:gd name="connsiteY8" fmla="*/ 0 h 1997138"/>
              <a:gd name="connsiteX0" fmla="*/ 0 w 7308229"/>
              <a:gd name="connsiteY0" fmla="*/ 1997138 h 1997138"/>
              <a:gd name="connsiteX1" fmla="*/ 919381 w 7308229"/>
              <a:gd name="connsiteY1" fmla="*/ 1851212 h 1997138"/>
              <a:gd name="connsiteX2" fmla="*/ 1833781 w 7308229"/>
              <a:gd name="connsiteY2" fmla="*/ 1701800 h 1997138"/>
              <a:gd name="connsiteX3" fmla="*/ 2742205 w 7308229"/>
              <a:gd name="connsiteY3" fmla="*/ 1588247 h 1997138"/>
              <a:gd name="connsiteX4" fmla="*/ 3662581 w 7308229"/>
              <a:gd name="connsiteY4" fmla="*/ 1395009 h 1997138"/>
              <a:gd name="connsiteX5" fmla="*/ 4571005 w 7308229"/>
              <a:gd name="connsiteY5" fmla="*/ 1205255 h 1997138"/>
              <a:gd name="connsiteX6" fmla="*/ 5476938 w 7308229"/>
              <a:gd name="connsiteY6" fmla="*/ 833219 h 1997138"/>
              <a:gd name="connsiteX7" fmla="*/ 6405781 w 7308229"/>
              <a:gd name="connsiteY7" fmla="*/ 607609 h 1997138"/>
              <a:gd name="connsiteX8" fmla="*/ 7308229 w 7308229"/>
              <a:gd name="connsiteY8" fmla="*/ 0 h 1997138"/>
              <a:gd name="connsiteX0" fmla="*/ 0 w 7308229"/>
              <a:gd name="connsiteY0" fmla="*/ 1997138 h 1997138"/>
              <a:gd name="connsiteX1" fmla="*/ 919381 w 7308229"/>
              <a:gd name="connsiteY1" fmla="*/ 1851212 h 1997138"/>
              <a:gd name="connsiteX2" fmla="*/ 1821828 w 7308229"/>
              <a:gd name="connsiteY2" fmla="*/ 1659964 h 1997138"/>
              <a:gd name="connsiteX3" fmla="*/ 2742205 w 7308229"/>
              <a:gd name="connsiteY3" fmla="*/ 1588247 h 1997138"/>
              <a:gd name="connsiteX4" fmla="*/ 3662581 w 7308229"/>
              <a:gd name="connsiteY4" fmla="*/ 1395009 h 1997138"/>
              <a:gd name="connsiteX5" fmla="*/ 4571005 w 7308229"/>
              <a:gd name="connsiteY5" fmla="*/ 1205255 h 1997138"/>
              <a:gd name="connsiteX6" fmla="*/ 5476938 w 7308229"/>
              <a:gd name="connsiteY6" fmla="*/ 833219 h 1997138"/>
              <a:gd name="connsiteX7" fmla="*/ 6405781 w 7308229"/>
              <a:gd name="connsiteY7" fmla="*/ 607609 h 1997138"/>
              <a:gd name="connsiteX8" fmla="*/ 7308229 w 7308229"/>
              <a:gd name="connsiteY8" fmla="*/ 0 h 1997138"/>
              <a:gd name="connsiteX0" fmla="*/ 0 w 7308229"/>
              <a:gd name="connsiteY0" fmla="*/ 1997138 h 1997138"/>
              <a:gd name="connsiteX1" fmla="*/ 919381 w 7308229"/>
              <a:gd name="connsiteY1" fmla="*/ 1851212 h 1997138"/>
              <a:gd name="connsiteX2" fmla="*/ 1821828 w 7308229"/>
              <a:gd name="connsiteY2" fmla="*/ 1659964 h 1997138"/>
              <a:gd name="connsiteX3" fmla="*/ 2742205 w 7308229"/>
              <a:gd name="connsiteY3" fmla="*/ 1588247 h 1997138"/>
              <a:gd name="connsiteX4" fmla="*/ 3668558 w 7308229"/>
              <a:gd name="connsiteY4" fmla="*/ 1436844 h 1997138"/>
              <a:gd name="connsiteX5" fmla="*/ 4571005 w 7308229"/>
              <a:gd name="connsiteY5" fmla="*/ 1205255 h 1997138"/>
              <a:gd name="connsiteX6" fmla="*/ 5476938 w 7308229"/>
              <a:gd name="connsiteY6" fmla="*/ 833219 h 1997138"/>
              <a:gd name="connsiteX7" fmla="*/ 6405781 w 7308229"/>
              <a:gd name="connsiteY7" fmla="*/ 607609 h 1997138"/>
              <a:gd name="connsiteX8" fmla="*/ 7308229 w 7308229"/>
              <a:gd name="connsiteY8" fmla="*/ 0 h 1997138"/>
              <a:gd name="connsiteX0" fmla="*/ 0 w 7308229"/>
              <a:gd name="connsiteY0" fmla="*/ 1997138 h 1997138"/>
              <a:gd name="connsiteX1" fmla="*/ 919381 w 7308229"/>
              <a:gd name="connsiteY1" fmla="*/ 1851212 h 1997138"/>
              <a:gd name="connsiteX2" fmla="*/ 1821828 w 7308229"/>
              <a:gd name="connsiteY2" fmla="*/ 1659964 h 1997138"/>
              <a:gd name="connsiteX3" fmla="*/ 2742205 w 7308229"/>
              <a:gd name="connsiteY3" fmla="*/ 1588247 h 1997138"/>
              <a:gd name="connsiteX4" fmla="*/ 3668558 w 7308229"/>
              <a:gd name="connsiteY4" fmla="*/ 1436844 h 1997138"/>
              <a:gd name="connsiteX5" fmla="*/ 4559053 w 7308229"/>
              <a:gd name="connsiteY5" fmla="*/ 1241114 h 1997138"/>
              <a:gd name="connsiteX6" fmla="*/ 5476938 w 7308229"/>
              <a:gd name="connsiteY6" fmla="*/ 833219 h 1997138"/>
              <a:gd name="connsiteX7" fmla="*/ 6405781 w 7308229"/>
              <a:gd name="connsiteY7" fmla="*/ 607609 h 1997138"/>
              <a:gd name="connsiteX8" fmla="*/ 7308229 w 7308229"/>
              <a:gd name="connsiteY8" fmla="*/ 0 h 1997138"/>
              <a:gd name="connsiteX0" fmla="*/ 0 w 7308229"/>
              <a:gd name="connsiteY0" fmla="*/ 1997138 h 1997138"/>
              <a:gd name="connsiteX1" fmla="*/ 919381 w 7308229"/>
              <a:gd name="connsiteY1" fmla="*/ 1851212 h 1997138"/>
              <a:gd name="connsiteX2" fmla="*/ 1821828 w 7308229"/>
              <a:gd name="connsiteY2" fmla="*/ 1659964 h 1997138"/>
              <a:gd name="connsiteX3" fmla="*/ 2742205 w 7308229"/>
              <a:gd name="connsiteY3" fmla="*/ 1588247 h 1997138"/>
              <a:gd name="connsiteX4" fmla="*/ 3668558 w 7308229"/>
              <a:gd name="connsiteY4" fmla="*/ 1436844 h 1997138"/>
              <a:gd name="connsiteX5" fmla="*/ 4559053 w 7308229"/>
              <a:gd name="connsiteY5" fmla="*/ 1241114 h 1997138"/>
              <a:gd name="connsiteX6" fmla="*/ 5470962 w 7308229"/>
              <a:gd name="connsiteY6" fmla="*/ 791384 h 1997138"/>
              <a:gd name="connsiteX7" fmla="*/ 6405781 w 7308229"/>
              <a:gd name="connsiteY7" fmla="*/ 607609 h 1997138"/>
              <a:gd name="connsiteX8" fmla="*/ 7308229 w 7308229"/>
              <a:gd name="connsiteY8" fmla="*/ 0 h 1997138"/>
              <a:gd name="connsiteX0" fmla="*/ 0 w 7308229"/>
              <a:gd name="connsiteY0" fmla="*/ 1997138 h 1997138"/>
              <a:gd name="connsiteX1" fmla="*/ 919381 w 7308229"/>
              <a:gd name="connsiteY1" fmla="*/ 1851212 h 1997138"/>
              <a:gd name="connsiteX2" fmla="*/ 1821828 w 7308229"/>
              <a:gd name="connsiteY2" fmla="*/ 1659964 h 1997138"/>
              <a:gd name="connsiteX3" fmla="*/ 2742205 w 7308229"/>
              <a:gd name="connsiteY3" fmla="*/ 1588247 h 1997138"/>
              <a:gd name="connsiteX4" fmla="*/ 3668558 w 7308229"/>
              <a:gd name="connsiteY4" fmla="*/ 1436844 h 1997138"/>
              <a:gd name="connsiteX5" fmla="*/ 4559053 w 7308229"/>
              <a:gd name="connsiteY5" fmla="*/ 1241114 h 1997138"/>
              <a:gd name="connsiteX6" fmla="*/ 5470962 w 7308229"/>
              <a:gd name="connsiteY6" fmla="*/ 791384 h 1997138"/>
              <a:gd name="connsiteX7" fmla="*/ 6405781 w 7308229"/>
              <a:gd name="connsiteY7" fmla="*/ 565774 h 1997138"/>
              <a:gd name="connsiteX8" fmla="*/ 7308229 w 7308229"/>
              <a:gd name="connsiteY8" fmla="*/ 0 h 1997138"/>
              <a:gd name="connsiteX0" fmla="*/ 0 w 7308229"/>
              <a:gd name="connsiteY0" fmla="*/ 2027020 h 2027020"/>
              <a:gd name="connsiteX1" fmla="*/ 919381 w 7308229"/>
              <a:gd name="connsiteY1" fmla="*/ 1881094 h 2027020"/>
              <a:gd name="connsiteX2" fmla="*/ 1821828 w 7308229"/>
              <a:gd name="connsiteY2" fmla="*/ 1689846 h 2027020"/>
              <a:gd name="connsiteX3" fmla="*/ 2742205 w 7308229"/>
              <a:gd name="connsiteY3" fmla="*/ 1618129 h 2027020"/>
              <a:gd name="connsiteX4" fmla="*/ 3668558 w 7308229"/>
              <a:gd name="connsiteY4" fmla="*/ 1466726 h 2027020"/>
              <a:gd name="connsiteX5" fmla="*/ 4559053 w 7308229"/>
              <a:gd name="connsiteY5" fmla="*/ 1270996 h 2027020"/>
              <a:gd name="connsiteX6" fmla="*/ 5470962 w 7308229"/>
              <a:gd name="connsiteY6" fmla="*/ 821266 h 2027020"/>
              <a:gd name="connsiteX7" fmla="*/ 6405781 w 7308229"/>
              <a:gd name="connsiteY7" fmla="*/ 595656 h 2027020"/>
              <a:gd name="connsiteX8" fmla="*/ 7308229 w 7308229"/>
              <a:gd name="connsiteY8" fmla="*/ 0 h 2027020"/>
              <a:gd name="connsiteX0" fmla="*/ 0 w 7302253"/>
              <a:gd name="connsiteY0" fmla="*/ 1985184 h 1985184"/>
              <a:gd name="connsiteX1" fmla="*/ 913405 w 7302253"/>
              <a:gd name="connsiteY1" fmla="*/ 1881094 h 1985184"/>
              <a:gd name="connsiteX2" fmla="*/ 1815852 w 7302253"/>
              <a:gd name="connsiteY2" fmla="*/ 1689846 h 1985184"/>
              <a:gd name="connsiteX3" fmla="*/ 2736229 w 7302253"/>
              <a:gd name="connsiteY3" fmla="*/ 1618129 h 1985184"/>
              <a:gd name="connsiteX4" fmla="*/ 3662582 w 7302253"/>
              <a:gd name="connsiteY4" fmla="*/ 1466726 h 1985184"/>
              <a:gd name="connsiteX5" fmla="*/ 4553077 w 7302253"/>
              <a:gd name="connsiteY5" fmla="*/ 1270996 h 1985184"/>
              <a:gd name="connsiteX6" fmla="*/ 5464986 w 7302253"/>
              <a:gd name="connsiteY6" fmla="*/ 821266 h 1985184"/>
              <a:gd name="connsiteX7" fmla="*/ 6399805 w 7302253"/>
              <a:gd name="connsiteY7" fmla="*/ 595656 h 1985184"/>
              <a:gd name="connsiteX8" fmla="*/ 7302253 w 7302253"/>
              <a:gd name="connsiteY8" fmla="*/ 0 h 1985184"/>
              <a:gd name="connsiteX0" fmla="*/ 0 w 7302253"/>
              <a:gd name="connsiteY0" fmla="*/ 1985184 h 1985184"/>
              <a:gd name="connsiteX1" fmla="*/ 919381 w 7302253"/>
              <a:gd name="connsiteY1" fmla="*/ 1845235 h 1985184"/>
              <a:gd name="connsiteX2" fmla="*/ 1815852 w 7302253"/>
              <a:gd name="connsiteY2" fmla="*/ 1689846 h 1985184"/>
              <a:gd name="connsiteX3" fmla="*/ 2736229 w 7302253"/>
              <a:gd name="connsiteY3" fmla="*/ 1618129 h 1985184"/>
              <a:gd name="connsiteX4" fmla="*/ 3662582 w 7302253"/>
              <a:gd name="connsiteY4" fmla="*/ 1466726 h 1985184"/>
              <a:gd name="connsiteX5" fmla="*/ 4553077 w 7302253"/>
              <a:gd name="connsiteY5" fmla="*/ 1270996 h 1985184"/>
              <a:gd name="connsiteX6" fmla="*/ 5464986 w 7302253"/>
              <a:gd name="connsiteY6" fmla="*/ 821266 h 1985184"/>
              <a:gd name="connsiteX7" fmla="*/ 6399805 w 7302253"/>
              <a:gd name="connsiteY7" fmla="*/ 595656 h 1985184"/>
              <a:gd name="connsiteX8" fmla="*/ 7302253 w 7302253"/>
              <a:gd name="connsiteY8" fmla="*/ 0 h 1985184"/>
              <a:gd name="connsiteX0" fmla="*/ 0 w 7302253"/>
              <a:gd name="connsiteY0" fmla="*/ 1985184 h 1985184"/>
              <a:gd name="connsiteX1" fmla="*/ 919381 w 7302253"/>
              <a:gd name="connsiteY1" fmla="*/ 1845235 h 1985184"/>
              <a:gd name="connsiteX2" fmla="*/ 1821828 w 7302253"/>
              <a:gd name="connsiteY2" fmla="*/ 1642034 h 1985184"/>
              <a:gd name="connsiteX3" fmla="*/ 2736229 w 7302253"/>
              <a:gd name="connsiteY3" fmla="*/ 1618129 h 1985184"/>
              <a:gd name="connsiteX4" fmla="*/ 3662582 w 7302253"/>
              <a:gd name="connsiteY4" fmla="*/ 1466726 h 1985184"/>
              <a:gd name="connsiteX5" fmla="*/ 4553077 w 7302253"/>
              <a:gd name="connsiteY5" fmla="*/ 1270996 h 1985184"/>
              <a:gd name="connsiteX6" fmla="*/ 5464986 w 7302253"/>
              <a:gd name="connsiteY6" fmla="*/ 821266 h 1985184"/>
              <a:gd name="connsiteX7" fmla="*/ 6399805 w 7302253"/>
              <a:gd name="connsiteY7" fmla="*/ 595656 h 1985184"/>
              <a:gd name="connsiteX8" fmla="*/ 7302253 w 7302253"/>
              <a:gd name="connsiteY8" fmla="*/ 0 h 1985184"/>
              <a:gd name="connsiteX0" fmla="*/ 0 w 7302253"/>
              <a:gd name="connsiteY0" fmla="*/ 1985184 h 1985184"/>
              <a:gd name="connsiteX1" fmla="*/ 919381 w 7302253"/>
              <a:gd name="connsiteY1" fmla="*/ 1845235 h 1985184"/>
              <a:gd name="connsiteX2" fmla="*/ 1821828 w 7302253"/>
              <a:gd name="connsiteY2" fmla="*/ 1642034 h 1985184"/>
              <a:gd name="connsiteX3" fmla="*/ 2736229 w 7302253"/>
              <a:gd name="connsiteY3" fmla="*/ 1594223 h 1985184"/>
              <a:gd name="connsiteX4" fmla="*/ 3662582 w 7302253"/>
              <a:gd name="connsiteY4" fmla="*/ 1466726 h 1985184"/>
              <a:gd name="connsiteX5" fmla="*/ 4553077 w 7302253"/>
              <a:gd name="connsiteY5" fmla="*/ 1270996 h 1985184"/>
              <a:gd name="connsiteX6" fmla="*/ 5464986 w 7302253"/>
              <a:gd name="connsiteY6" fmla="*/ 821266 h 1985184"/>
              <a:gd name="connsiteX7" fmla="*/ 6399805 w 7302253"/>
              <a:gd name="connsiteY7" fmla="*/ 595656 h 1985184"/>
              <a:gd name="connsiteX8" fmla="*/ 7302253 w 7302253"/>
              <a:gd name="connsiteY8" fmla="*/ 0 h 1985184"/>
              <a:gd name="connsiteX0" fmla="*/ 0 w 7302253"/>
              <a:gd name="connsiteY0" fmla="*/ 1985184 h 1985184"/>
              <a:gd name="connsiteX1" fmla="*/ 919381 w 7302253"/>
              <a:gd name="connsiteY1" fmla="*/ 1845235 h 1985184"/>
              <a:gd name="connsiteX2" fmla="*/ 1821828 w 7302253"/>
              <a:gd name="connsiteY2" fmla="*/ 1642034 h 1985184"/>
              <a:gd name="connsiteX3" fmla="*/ 2736229 w 7302253"/>
              <a:gd name="connsiteY3" fmla="*/ 1594223 h 1985184"/>
              <a:gd name="connsiteX4" fmla="*/ 3662582 w 7302253"/>
              <a:gd name="connsiteY4" fmla="*/ 1490632 h 1985184"/>
              <a:gd name="connsiteX5" fmla="*/ 4553077 w 7302253"/>
              <a:gd name="connsiteY5" fmla="*/ 1270996 h 1985184"/>
              <a:gd name="connsiteX6" fmla="*/ 5464986 w 7302253"/>
              <a:gd name="connsiteY6" fmla="*/ 821266 h 1985184"/>
              <a:gd name="connsiteX7" fmla="*/ 6399805 w 7302253"/>
              <a:gd name="connsiteY7" fmla="*/ 595656 h 1985184"/>
              <a:gd name="connsiteX8" fmla="*/ 7302253 w 7302253"/>
              <a:gd name="connsiteY8" fmla="*/ 0 h 1985184"/>
              <a:gd name="connsiteX0" fmla="*/ 0 w 7302253"/>
              <a:gd name="connsiteY0" fmla="*/ 1985184 h 1985184"/>
              <a:gd name="connsiteX1" fmla="*/ 919381 w 7302253"/>
              <a:gd name="connsiteY1" fmla="*/ 1845235 h 1985184"/>
              <a:gd name="connsiteX2" fmla="*/ 1821828 w 7302253"/>
              <a:gd name="connsiteY2" fmla="*/ 1642034 h 1985184"/>
              <a:gd name="connsiteX3" fmla="*/ 2736229 w 7302253"/>
              <a:gd name="connsiteY3" fmla="*/ 1594223 h 1985184"/>
              <a:gd name="connsiteX4" fmla="*/ 3662582 w 7302253"/>
              <a:gd name="connsiteY4" fmla="*/ 1490632 h 1985184"/>
              <a:gd name="connsiteX5" fmla="*/ 4559053 w 7302253"/>
              <a:gd name="connsiteY5" fmla="*/ 1300878 h 1985184"/>
              <a:gd name="connsiteX6" fmla="*/ 5464986 w 7302253"/>
              <a:gd name="connsiteY6" fmla="*/ 821266 h 1985184"/>
              <a:gd name="connsiteX7" fmla="*/ 6399805 w 7302253"/>
              <a:gd name="connsiteY7" fmla="*/ 595656 h 1985184"/>
              <a:gd name="connsiteX8" fmla="*/ 7302253 w 7302253"/>
              <a:gd name="connsiteY8" fmla="*/ 0 h 1985184"/>
              <a:gd name="connsiteX0" fmla="*/ 0 w 7302253"/>
              <a:gd name="connsiteY0" fmla="*/ 1985184 h 1985184"/>
              <a:gd name="connsiteX1" fmla="*/ 919381 w 7302253"/>
              <a:gd name="connsiteY1" fmla="*/ 1845235 h 1985184"/>
              <a:gd name="connsiteX2" fmla="*/ 1821828 w 7302253"/>
              <a:gd name="connsiteY2" fmla="*/ 1642034 h 1985184"/>
              <a:gd name="connsiteX3" fmla="*/ 2736229 w 7302253"/>
              <a:gd name="connsiteY3" fmla="*/ 1594223 h 1985184"/>
              <a:gd name="connsiteX4" fmla="*/ 3662582 w 7302253"/>
              <a:gd name="connsiteY4" fmla="*/ 1490632 h 1985184"/>
              <a:gd name="connsiteX5" fmla="*/ 4559053 w 7302253"/>
              <a:gd name="connsiteY5" fmla="*/ 1300878 h 1985184"/>
              <a:gd name="connsiteX6" fmla="*/ 5482915 w 7302253"/>
              <a:gd name="connsiteY6" fmla="*/ 785407 h 1985184"/>
              <a:gd name="connsiteX7" fmla="*/ 6399805 w 7302253"/>
              <a:gd name="connsiteY7" fmla="*/ 595656 h 1985184"/>
              <a:gd name="connsiteX8" fmla="*/ 7302253 w 7302253"/>
              <a:gd name="connsiteY8" fmla="*/ 0 h 1985184"/>
              <a:gd name="connsiteX0" fmla="*/ 0 w 7314205"/>
              <a:gd name="connsiteY0" fmla="*/ 1955302 h 1955302"/>
              <a:gd name="connsiteX1" fmla="*/ 919381 w 7314205"/>
              <a:gd name="connsiteY1" fmla="*/ 1815353 h 1955302"/>
              <a:gd name="connsiteX2" fmla="*/ 1821828 w 7314205"/>
              <a:gd name="connsiteY2" fmla="*/ 1612152 h 1955302"/>
              <a:gd name="connsiteX3" fmla="*/ 2736229 w 7314205"/>
              <a:gd name="connsiteY3" fmla="*/ 1564341 h 1955302"/>
              <a:gd name="connsiteX4" fmla="*/ 3662582 w 7314205"/>
              <a:gd name="connsiteY4" fmla="*/ 1460750 h 1955302"/>
              <a:gd name="connsiteX5" fmla="*/ 4559053 w 7314205"/>
              <a:gd name="connsiteY5" fmla="*/ 1270996 h 1955302"/>
              <a:gd name="connsiteX6" fmla="*/ 5482915 w 7314205"/>
              <a:gd name="connsiteY6" fmla="*/ 755525 h 1955302"/>
              <a:gd name="connsiteX7" fmla="*/ 6399805 w 7314205"/>
              <a:gd name="connsiteY7" fmla="*/ 565774 h 1955302"/>
              <a:gd name="connsiteX8" fmla="*/ 7314205 w 7314205"/>
              <a:gd name="connsiteY8" fmla="*/ 0 h 1955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14205" h="1955302">
                <a:moveTo>
                  <a:pt x="0" y="1955302"/>
                </a:moveTo>
                <a:lnTo>
                  <a:pt x="919381" y="1815353"/>
                </a:lnTo>
                <a:lnTo>
                  <a:pt x="1821828" y="1612152"/>
                </a:lnTo>
                <a:lnTo>
                  <a:pt x="2736229" y="1564341"/>
                </a:lnTo>
                <a:lnTo>
                  <a:pt x="3662582" y="1460750"/>
                </a:lnTo>
                <a:lnTo>
                  <a:pt x="4559053" y="1270996"/>
                </a:lnTo>
                <a:lnTo>
                  <a:pt x="5482915" y="755525"/>
                </a:lnTo>
                <a:lnTo>
                  <a:pt x="6399805" y="565774"/>
                </a:lnTo>
                <a:lnTo>
                  <a:pt x="7314205" y="0"/>
                </a:lnTo>
              </a:path>
            </a:pathLst>
          </a:cu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846667" y="1706282"/>
            <a:ext cx="7308229" cy="1997138"/>
          </a:xfrm>
          <a:custGeom>
            <a:avLst/>
            <a:gdLst>
              <a:gd name="connsiteX0" fmla="*/ 0 w 7332134"/>
              <a:gd name="connsiteY0" fmla="*/ 2015067 h 2015067"/>
              <a:gd name="connsiteX1" fmla="*/ 931334 w 7332134"/>
              <a:gd name="connsiteY1" fmla="*/ 1905000 h 2015067"/>
              <a:gd name="connsiteX2" fmla="*/ 1845734 w 7332134"/>
              <a:gd name="connsiteY2" fmla="*/ 1701800 h 2015067"/>
              <a:gd name="connsiteX3" fmla="*/ 2760134 w 7332134"/>
              <a:gd name="connsiteY3" fmla="*/ 1600200 h 2015067"/>
              <a:gd name="connsiteX4" fmla="*/ 3674534 w 7332134"/>
              <a:gd name="connsiteY4" fmla="*/ 1430867 h 2015067"/>
              <a:gd name="connsiteX5" fmla="*/ 4588934 w 7332134"/>
              <a:gd name="connsiteY5" fmla="*/ 1151467 h 2015067"/>
              <a:gd name="connsiteX6" fmla="*/ 5494867 w 7332134"/>
              <a:gd name="connsiteY6" fmla="*/ 922867 h 2015067"/>
              <a:gd name="connsiteX7" fmla="*/ 6417734 w 7332134"/>
              <a:gd name="connsiteY7" fmla="*/ 541867 h 2015067"/>
              <a:gd name="connsiteX8" fmla="*/ 7332134 w 7332134"/>
              <a:gd name="connsiteY8" fmla="*/ 0 h 2015067"/>
              <a:gd name="connsiteX0" fmla="*/ 0 w 7332134"/>
              <a:gd name="connsiteY0" fmla="*/ 2015067 h 2015067"/>
              <a:gd name="connsiteX1" fmla="*/ 919381 w 7332134"/>
              <a:gd name="connsiteY1" fmla="*/ 1934882 h 2015067"/>
              <a:gd name="connsiteX2" fmla="*/ 1845734 w 7332134"/>
              <a:gd name="connsiteY2" fmla="*/ 1701800 h 2015067"/>
              <a:gd name="connsiteX3" fmla="*/ 2760134 w 7332134"/>
              <a:gd name="connsiteY3" fmla="*/ 1600200 h 2015067"/>
              <a:gd name="connsiteX4" fmla="*/ 3674534 w 7332134"/>
              <a:gd name="connsiteY4" fmla="*/ 1430867 h 2015067"/>
              <a:gd name="connsiteX5" fmla="*/ 4588934 w 7332134"/>
              <a:gd name="connsiteY5" fmla="*/ 1151467 h 2015067"/>
              <a:gd name="connsiteX6" fmla="*/ 5494867 w 7332134"/>
              <a:gd name="connsiteY6" fmla="*/ 922867 h 2015067"/>
              <a:gd name="connsiteX7" fmla="*/ 6417734 w 7332134"/>
              <a:gd name="connsiteY7" fmla="*/ 541867 h 2015067"/>
              <a:gd name="connsiteX8" fmla="*/ 7332134 w 7332134"/>
              <a:gd name="connsiteY8" fmla="*/ 0 h 2015067"/>
              <a:gd name="connsiteX0" fmla="*/ 0 w 7332134"/>
              <a:gd name="connsiteY0" fmla="*/ 2015067 h 2015067"/>
              <a:gd name="connsiteX1" fmla="*/ 919381 w 7332134"/>
              <a:gd name="connsiteY1" fmla="*/ 1934882 h 2015067"/>
              <a:gd name="connsiteX2" fmla="*/ 1839758 w 7332134"/>
              <a:gd name="connsiteY2" fmla="*/ 1683870 h 2015067"/>
              <a:gd name="connsiteX3" fmla="*/ 2760134 w 7332134"/>
              <a:gd name="connsiteY3" fmla="*/ 1600200 h 2015067"/>
              <a:gd name="connsiteX4" fmla="*/ 3674534 w 7332134"/>
              <a:gd name="connsiteY4" fmla="*/ 1430867 h 2015067"/>
              <a:gd name="connsiteX5" fmla="*/ 4588934 w 7332134"/>
              <a:gd name="connsiteY5" fmla="*/ 1151467 h 2015067"/>
              <a:gd name="connsiteX6" fmla="*/ 5494867 w 7332134"/>
              <a:gd name="connsiteY6" fmla="*/ 922867 h 2015067"/>
              <a:gd name="connsiteX7" fmla="*/ 6417734 w 7332134"/>
              <a:gd name="connsiteY7" fmla="*/ 541867 h 2015067"/>
              <a:gd name="connsiteX8" fmla="*/ 7332134 w 7332134"/>
              <a:gd name="connsiteY8" fmla="*/ 0 h 2015067"/>
              <a:gd name="connsiteX0" fmla="*/ 0 w 7332134"/>
              <a:gd name="connsiteY0" fmla="*/ 2015067 h 2015067"/>
              <a:gd name="connsiteX1" fmla="*/ 919381 w 7332134"/>
              <a:gd name="connsiteY1" fmla="*/ 1934882 h 2015067"/>
              <a:gd name="connsiteX2" fmla="*/ 1839758 w 7332134"/>
              <a:gd name="connsiteY2" fmla="*/ 1683870 h 2015067"/>
              <a:gd name="connsiteX3" fmla="*/ 2748182 w 7332134"/>
              <a:gd name="connsiteY3" fmla="*/ 1558364 h 2015067"/>
              <a:gd name="connsiteX4" fmla="*/ 3674534 w 7332134"/>
              <a:gd name="connsiteY4" fmla="*/ 1430867 h 2015067"/>
              <a:gd name="connsiteX5" fmla="*/ 4588934 w 7332134"/>
              <a:gd name="connsiteY5" fmla="*/ 1151467 h 2015067"/>
              <a:gd name="connsiteX6" fmla="*/ 5494867 w 7332134"/>
              <a:gd name="connsiteY6" fmla="*/ 922867 h 2015067"/>
              <a:gd name="connsiteX7" fmla="*/ 6417734 w 7332134"/>
              <a:gd name="connsiteY7" fmla="*/ 541867 h 2015067"/>
              <a:gd name="connsiteX8" fmla="*/ 7332134 w 7332134"/>
              <a:gd name="connsiteY8" fmla="*/ 0 h 2015067"/>
              <a:gd name="connsiteX0" fmla="*/ 0 w 7332134"/>
              <a:gd name="connsiteY0" fmla="*/ 2015067 h 2015067"/>
              <a:gd name="connsiteX1" fmla="*/ 919381 w 7332134"/>
              <a:gd name="connsiteY1" fmla="*/ 1934882 h 2015067"/>
              <a:gd name="connsiteX2" fmla="*/ 1839758 w 7332134"/>
              <a:gd name="connsiteY2" fmla="*/ 1683870 h 2015067"/>
              <a:gd name="connsiteX3" fmla="*/ 2748182 w 7332134"/>
              <a:gd name="connsiteY3" fmla="*/ 1558364 h 2015067"/>
              <a:gd name="connsiteX4" fmla="*/ 3674534 w 7332134"/>
              <a:gd name="connsiteY4" fmla="*/ 1430867 h 2015067"/>
              <a:gd name="connsiteX5" fmla="*/ 4588934 w 7332134"/>
              <a:gd name="connsiteY5" fmla="*/ 1193302 h 2015067"/>
              <a:gd name="connsiteX6" fmla="*/ 5494867 w 7332134"/>
              <a:gd name="connsiteY6" fmla="*/ 922867 h 2015067"/>
              <a:gd name="connsiteX7" fmla="*/ 6417734 w 7332134"/>
              <a:gd name="connsiteY7" fmla="*/ 541867 h 2015067"/>
              <a:gd name="connsiteX8" fmla="*/ 7332134 w 7332134"/>
              <a:gd name="connsiteY8" fmla="*/ 0 h 2015067"/>
              <a:gd name="connsiteX0" fmla="*/ 0 w 7332134"/>
              <a:gd name="connsiteY0" fmla="*/ 2015067 h 2015067"/>
              <a:gd name="connsiteX1" fmla="*/ 919381 w 7332134"/>
              <a:gd name="connsiteY1" fmla="*/ 1934882 h 2015067"/>
              <a:gd name="connsiteX2" fmla="*/ 1839758 w 7332134"/>
              <a:gd name="connsiteY2" fmla="*/ 1683870 h 2015067"/>
              <a:gd name="connsiteX3" fmla="*/ 2748182 w 7332134"/>
              <a:gd name="connsiteY3" fmla="*/ 1558364 h 2015067"/>
              <a:gd name="connsiteX4" fmla="*/ 3674534 w 7332134"/>
              <a:gd name="connsiteY4" fmla="*/ 1430867 h 2015067"/>
              <a:gd name="connsiteX5" fmla="*/ 4588934 w 7332134"/>
              <a:gd name="connsiteY5" fmla="*/ 1193302 h 2015067"/>
              <a:gd name="connsiteX6" fmla="*/ 5494867 w 7332134"/>
              <a:gd name="connsiteY6" fmla="*/ 869078 h 2015067"/>
              <a:gd name="connsiteX7" fmla="*/ 6417734 w 7332134"/>
              <a:gd name="connsiteY7" fmla="*/ 541867 h 2015067"/>
              <a:gd name="connsiteX8" fmla="*/ 7332134 w 7332134"/>
              <a:gd name="connsiteY8" fmla="*/ 0 h 2015067"/>
              <a:gd name="connsiteX0" fmla="*/ 0 w 7332134"/>
              <a:gd name="connsiteY0" fmla="*/ 2015067 h 2015067"/>
              <a:gd name="connsiteX1" fmla="*/ 919381 w 7332134"/>
              <a:gd name="connsiteY1" fmla="*/ 1934882 h 2015067"/>
              <a:gd name="connsiteX2" fmla="*/ 1839758 w 7332134"/>
              <a:gd name="connsiteY2" fmla="*/ 1683870 h 2015067"/>
              <a:gd name="connsiteX3" fmla="*/ 2748182 w 7332134"/>
              <a:gd name="connsiteY3" fmla="*/ 1558364 h 2015067"/>
              <a:gd name="connsiteX4" fmla="*/ 3674534 w 7332134"/>
              <a:gd name="connsiteY4" fmla="*/ 1430867 h 2015067"/>
              <a:gd name="connsiteX5" fmla="*/ 4588934 w 7332134"/>
              <a:gd name="connsiteY5" fmla="*/ 1193302 h 2015067"/>
              <a:gd name="connsiteX6" fmla="*/ 5494867 w 7332134"/>
              <a:gd name="connsiteY6" fmla="*/ 869078 h 2015067"/>
              <a:gd name="connsiteX7" fmla="*/ 6405781 w 7332134"/>
              <a:gd name="connsiteY7" fmla="*/ 589679 h 2015067"/>
              <a:gd name="connsiteX8" fmla="*/ 7332134 w 7332134"/>
              <a:gd name="connsiteY8" fmla="*/ 0 h 2015067"/>
              <a:gd name="connsiteX0" fmla="*/ 0 w 7326158"/>
              <a:gd name="connsiteY0" fmla="*/ 2044949 h 2044949"/>
              <a:gd name="connsiteX1" fmla="*/ 919381 w 7326158"/>
              <a:gd name="connsiteY1" fmla="*/ 1964764 h 2044949"/>
              <a:gd name="connsiteX2" fmla="*/ 1839758 w 7326158"/>
              <a:gd name="connsiteY2" fmla="*/ 1713752 h 2044949"/>
              <a:gd name="connsiteX3" fmla="*/ 2748182 w 7326158"/>
              <a:gd name="connsiteY3" fmla="*/ 1588246 h 2044949"/>
              <a:gd name="connsiteX4" fmla="*/ 3674534 w 7326158"/>
              <a:gd name="connsiteY4" fmla="*/ 1460749 h 2044949"/>
              <a:gd name="connsiteX5" fmla="*/ 4588934 w 7326158"/>
              <a:gd name="connsiteY5" fmla="*/ 1223184 h 2044949"/>
              <a:gd name="connsiteX6" fmla="*/ 5494867 w 7326158"/>
              <a:gd name="connsiteY6" fmla="*/ 898960 h 2044949"/>
              <a:gd name="connsiteX7" fmla="*/ 6405781 w 7326158"/>
              <a:gd name="connsiteY7" fmla="*/ 619561 h 2044949"/>
              <a:gd name="connsiteX8" fmla="*/ 7326158 w 7326158"/>
              <a:gd name="connsiteY8" fmla="*/ 0 h 2044949"/>
              <a:gd name="connsiteX0" fmla="*/ 0 w 7326158"/>
              <a:gd name="connsiteY0" fmla="*/ 2044949 h 2044949"/>
              <a:gd name="connsiteX1" fmla="*/ 919381 w 7326158"/>
              <a:gd name="connsiteY1" fmla="*/ 1934882 h 2044949"/>
              <a:gd name="connsiteX2" fmla="*/ 1839758 w 7326158"/>
              <a:gd name="connsiteY2" fmla="*/ 1713752 h 2044949"/>
              <a:gd name="connsiteX3" fmla="*/ 2748182 w 7326158"/>
              <a:gd name="connsiteY3" fmla="*/ 1588246 h 2044949"/>
              <a:gd name="connsiteX4" fmla="*/ 3674534 w 7326158"/>
              <a:gd name="connsiteY4" fmla="*/ 1460749 h 2044949"/>
              <a:gd name="connsiteX5" fmla="*/ 4588934 w 7326158"/>
              <a:gd name="connsiteY5" fmla="*/ 1223184 h 2044949"/>
              <a:gd name="connsiteX6" fmla="*/ 5494867 w 7326158"/>
              <a:gd name="connsiteY6" fmla="*/ 898960 h 2044949"/>
              <a:gd name="connsiteX7" fmla="*/ 6405781 w 7326158"/>
              <a:gd name="connsiteY7" fmla="*/ 619561 h 2044949"/>
              <a:gd name="connsiteX8" fmla="*/ 7326158 w 7326158"/>
              <a:gd name="connsiteY8" fmla="*/ 0 h 2044949"/>
              <a:gd name="connsiteX0" fmla="*/ 0 w 7326158"/>
              <a:gd name="connsiteY0" fmla="*/ 2044949 h 2044949"/>
              <a:gd name="connsiteX1" fmla="*/ 919381 w 7326158"/>
              <a:gd name="connsiteY1" fmla="*/ 1934882 h 2044949"/>
              <a:gd name="connsiteX2" fmla="*/ 1833781 w 7326158"/>
              <a:gd name="connsiteY2" fmla="*/ 1749611 h 2044949"/>
              <a:gd name="connsiteX3" fmla="*/ 2748182 w 7326158"/>
              <a:gd name="connsiteY3" fmla="*/ 1588246 h 2044949"/>
              <a:gd name="connsiteX4" fmla="*/ 3674534 w 7326158"/>
              <a:gd name="connsiteY4" fmla="*/ 1460749 h 2044949"/>
              <a:gd name="connsiteX5" fmla="*/ 4588934 w 7326158"/>
              <a:gd name="connsiteY5" fmla="*/ 1223184 h 2044949"/>
              <a:gd name="connsiteX6" fmla="*/ 5494867 w 7326158"/>
              <a:gd name="connsiteY6" fmla="*/ 898960 h 2044949"/>
              <a:gd name="connsiteX7" fmla="*/ 6405781 w 7326158"/>
              <a:gd name="connsiteY7" fmla="*/ 619561 h 2044949"/>
              <a:gd name="connsiteX8" fmla="*/ 7326158 w 7326158"/>
              <a:gd name="connsiteY8" fmla="*/ 0 h 2044949"/>
              <a:gd name="connsiteX0" fmla="*/ 0 w 7326158"/>
              <a:gd name="connsiteY0" fmla="*/ 2044949 h 2044949"/>
              <a:gd name="connsiteX1" fmla="*/ 919381 w 7326158"/>
              <a:gd name="connsiteY1" fmla="*/ 1934882 h 2044949"/>
              <a:gd name="connsiteX2" fmla="*/ 1833781 w 7326158"/>
              <a:gd name="connsiteY2" fmla="*/ 1749611 h 2044949"/>
              <a:gd name="connsiteX3" fmla="*/ 2742205 w 7326158"/>
              <a:gd name="connsiteY3" fmla="*/ 1636058 h 2044949"/>
              <a:gd name="connsiteX4" fmla="*/ 3674534 w 7326158"/>
              <a:gd name="connsiteY4" fmla="*/ 1460749 h 2044949"/>
              <a:gd name="connsiteX5" fmla="*/ 4588934 w 7326158"/>
              <a:gd name="connsiteY5" fmla="*/ 1223184 h 2044949"/>
              <a:gd name="connsiteX6" fmla="*/ 5494867 w 7326158"/>
              <a:gd name="connsiteY6" fmla="*/ 898960 h 2044949"/>
              <a:gd name="connsiteX7" fmla="*/ 6405781 w 7326158"/>
              <a:gd name="connsiteY7" fmla="*/ 619561 h 2044949"/>
              <a:gd name="connsiteX8" fmla="*/ 7326158 w 7326158"/>
              <a:gd name="connsiteY8" fmla="*/ 0 h 2044949"/>
              <a:gd name="connsiteX0" fmla="*/ 0 w 7326158"/>
              <a:gd name="connsiteY0" fmla="*/ 2044949 h 2044949"/>
              <a:gd name="connsiteX1" fmla="*/ 919381 w 7326158"/>
              <a:gd name="connsiteY1" fmla="*/ 1934882 h 2044949"/>
              <a:gd name="connsiteX2" fmla="*/ 1833781 w 7326158"/>
              <a:gd name="connsiteY2" fmla="*/ 1749611 h 2044949"/>
              <a:gd name="connsiteX3" fmla="*/ 2742205 w 7326158"/>
              <a:gd name="connsiteY3" fmla="*/ 1636058 h 2044949"/>
              <a:gd name="connsiteX4" fmla="*/ 3662581 w 7326158"/>
              <a:gd name="connsiteY4" fmla="*/ 1442820 h 2044949"/>
              <a:gd name="connsiteX5" fmla="*/ 4588934 w 7326158"/>
              <a:gd name="connsiteY5" fmla="*/ 1223184 h 2044949"/>
              <a:gd name="connsiteX6" fmla="*/ 5494867 w 7326158"/>
              <a:gd name="connsiteY6" fmla="*/ 898960 h 2044949"/>
              <a:gd name="connsiteX7" fmla="*/ 6405781 w 7326158"/>
              <a:gd name="connsiteY7" fmla="*/ 619561 h 2044949"/>
              <a:gd name="connsiteX8" fmla="*/ 7326158 w 7326158"/>
              <a:gd name="connsiteY8" fmla="*/ 0 h 2044949"/>
              <a:gd name="connsiteX0" fmla="*/ 0 w 7326158"/>
              <a:gd name="connsiteY0" fmla="*/ 2044949 h 2044949"/>
              <a:gd name="connsiteX1" fmla="*/ 919381 w 7326158"/>
              <a:gd name="connsiteY1" fmla="*/ 1934882 h 2044949"/>
              <a:gd name="connsiteX2" fmla="*/ 1833781 w 7326158"/>
              <a:gd name="connsiteY2" fmla="*/ 1749611 h 2044949"/>
              <a:gd name="connsiteX3" fmla="*/ 2742205 w 7326158"/>
              <a:gd name="connsiteY3" fmla="*/ 1636058 h 2044949"/>
              <a:gd name="connsiteX4" fmla="*/ 3662581 w 7326158"/>
              <a:gd name="connsiteY4" fmla="*/ 1442820 h 2044949"/>
              <a:gd name="connsiteX5" fmla="*/ 4571005 w 7326158"/>
              <a:gd name="connsiteY5" fmla="*/ 1253066 h 2044949"/>
              <a:gd name="connsiteX6" fmla="*/ 5494867 w 7326158"/>
              <a:gd name="connsiteY6" fmla="*/ 898960 h 2044949"/>
              <a:gd name="connsiteX7" fmla="*/ 6405781 w 7326158"/>
              <a:gd name="connsiteY7" fmla="*/ 619561 h 2044949"/>
              <a:gd name="connsiteX8" fmla="*/ 7326158 w 7326158"/>
              <a:gd name="connsiteY8" fmla="*/ 0 h 2044949"/>
              <a:gd name="connsiteX0" fmla="*/ 0 w 7326158"/>
              <a:gd name="connsiteY0" fmla="*/ 2044949 h 2044949"/>
              <a:gd name="connsiteX1" fmla="*/ 919381 w 7326158"/>
              <a:gd name="connsiteY1" fmla="*/ 1934882 h 2044949"/>
              <a:gd name="connsiteX2" fmla="*/ 1833781 w 7326158"/>
              <a:gd name="connsiteY2" fmla="*/ 1749611 h 2044949"/>
              <a:gd name="connsiteX3" fmla="*/ 2742205 w 7326158"/>
              <a:gd name="connsiteY3" fmla="*/ 1636058 h 2044949"/>
              <a:gd name="connsiteX4" fmla="*/ 3662581 w 7326158"/>
              <a:gd name="connsiteY4" fmla="*/ 1442820 h 2044949"/>
              <a:gd name="connsiteX5" fmla="*/ 4571005 w 7326158"/>
              <a:gd name="connsiteY5" fmla="*/ 1253066 h 2044949"/>
              <a:gd name="connsiteX6" fmla="*/ 5476938 w 7326158"/>
              <a:gd name="connsiteY6" fmla="*/ 881030 h 2044949"/>
              <a:gd name="connsiteX7" fmla="*/ 6405781 w 7326158"/>
              <a:gd name="connsiteY7" fmla="*/ 619561 h 2044949"/>
              <a:gd name="connsiteX8" fmla="*/ 7326158 w 7326158"/>
              <a:gd name="connsiteY8" fmla="*/ 0 h 2044949"/>
              <a:gd name="connsiteX0" fmla="*/ 0 w 7326158"/>
              <a:gd name="connsiteY0" fmla="*/ 2044949 h 2044949"/>
              <a:gd name="connsiteX1" fmla="*/ 919381 w 7326158"/>
              <a:gd name="connsiteY1" fmla="*/ 1934882 h 2044949"/>
              <a:gd name="connsiteX2" fmla="*/ 1833781 w 7326158"/>
              <a:gd name="connsiteY2" fmla="*/ 1749611 h 2044949"/>
              <a:gd name="connsiteX3" fmla="*/ 2742205 w 7326158"/>
              <a:gd name="connsiteY3" fmla="*/ 1636058 h 2044949"/>
              <a:gd name="connsiteX4" fmla="*/ 3662581 w 7326158"/>
              <a:gd name="connsiteY4" fmla="*/ 1442820 h 2044949"/>
              <a:gd name="connsiteX5" fmla="*/ 4571005 w 7326158"/>
              <a:gd name="connsiteY5" fmla="*/ 1253066 h 2044949"/>
              <a:gd name="connsiteX6" fmla="*/ 5476938 w 7326158"/>
              <a:gd name="connsiteY6" fmla="*/ 881030 h 2044949"/>
              <a:gd name="connsiteX7" fmla="*/ 6405781 w 7326158"/>
              <a:gd name="connsiteY7" fmla="*/ 655420 h 2044949"/>
              <a:gd name="connsiteX8" fmla="*/ 7326158 w 7326158"/>
              <a:gd name="connsiteY8" fmla="*/ 0 h 2044949"/>
              <a:gd name="connsiteX0" fmla="*/ 0 w 7308229"/>
              <a:gd name="connsiteY0" fmla="*/ 1997138 h 1997138"/>
              <a:gd name="connsiteX1" fmla="*/ 919381 w 7308229"/>
              <a:gd name="connsiteY1" fmla="*/ 1887071 h 1997138"/>
              <a:gd name="connsiteX2" fmla="*/ 1833781 w 7308229"/>
              <a:gd name="connsiteY2" fmla="*/ 1701800 h 1997138"/>
              <a:gd name="connsiteX3" fmla="*/ 2742205 w 7308229"/>
              <a:gd name="connsiteY3" fmla="*/ 1588247 h 1997138"/>
              <a:gd name="connsiteX4" fmla="*/ 3662581 w 7308229"/>
              <a:gd name="connsiteY4" fmla="*/ 1395009 h 1997138"/>
              <a:gd name="connsiteX5" fmla="*/ 4571005 w 7308229"/>
              <a:gd name="connsiteY5" fmla="*/ 1205255 h 1997138"/>
              <a:gd name="connsiteX6" fmla="*/ 5476938 w 7308229"/>
              <a:gd name="connsiteY6" fmla="*/ 833219 h 1997138"/>
              <a:gd name="connsiteX7" fmla="*/ 6405781 w 7308229"/>
              <a:gd name="connsiteY7" fmla="*/ 607609 h 1997138"/>
              <a:gd name="connsiteX8" fmla="*/ 7308229 w 7308229"/>
              <a:gd name="connsiteY8" fmla="*/ 0 h 1997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08229" h="1997138">
                <a:moveTo>
                  <a:pt x="0" y="1997138"/>
                </a:moveTo>
                <a:lnTo>
                  <a:pt x="919381" y="1887071"/>
                </a:lnTo>
                <a:lnTo>
                  <a:pt x="1833781" y="1701800"/>
                </a:lnTo>
                <a:lnTo>
                  <a:pt x="2742205" y="1588247"/>
                </a:lnTo>
                <a:lnTo>
                  <a:pt x="3662581" y="1395009"/>
                </a:lnTo>
                <a:lnTo>
                  <a:pt x="4571005" y="1205255"/>
                </a:lnTo>
                <a:lnTo>
                  <a:pt x="5476938" y="833219"/>
                </a:lnTo>
                <a:lnTo>
                  <a:pt x="6405781" y="607609"/>
                </a:lnTo>
                <a:lnTo>
                  <a:pt x="7308229" y="0"/>
                </a:lnTo>
              </a:path>
            </a:pathLst>
          </a:cu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846667" y="1792943"/>
            <a:ext cx="7326158" cy="2044949"/>
          </a:xfrm>
          <a:custGeom>
            <a:avLst/>
            <a:gdLst>
              <a:gd name="connsiteX0" fmla="*/ 0 w 7332134"/>
              <a:gd name="connsiteY0" fmla="*/ 2015067 h 2015067"/>
              <a:gd name="connsiteX1" fmla="*/ 931334 w 7332134"/>
              <a:gd name="connsiteY1" fmla="*/ 1905000 h 2015067"/>
              <a:gd name="connsiteX2" fmla="*/ 1845734 w 7332134"/>
              <a:gd name="connsiteY2" fmla="*/ 1701800 h 2015067"/>
              <a:gd name="connsiteX3" fmla="*/ 2760134 w 7332134"/>
              <a:gd name="connsiteY3" fmla="*/ 1600200 h 2015067"/>
              <a:gd name="connsiteX4" fmla="*/ 3674534 w 7332134"/>
              <a:gd name="connsiteY4" fmla="*/ 1430867 h 2015067"/>
              <a:gd name="connsiteX5" fmla="*/ 4588934 w 7332134"/>
              <a:gd name="connsiteY5" fmla="*/ 1151467 h 2015067"/>
              <a:gd name="connsiteX6" fmla="*/ 5494867 w 7332134"/>
              <a:gd name="connsiteY6" fmla="*/ 922867 h 2015067"/>
              <a:gd name="connsiteX7" fmla="*/ 6417734 w 7332134"/>
              <a:gd name="connsiteY7" fmla="*/ 541867 h 2015067"/>
              <a:gd name="connsiteX8" fmla="*/ 7332134 w 7332134"/>
              <a:gd name="connsiteY8" fmla="*/ 0 h 2015067"/>
              <a:gd name="connsiteX0" fmla="*/ 0 w 7332134"/>
              <a:gd name="connsiteY0" fmla="*/ 2015067 h 2015067"/>
              <a:gd name="connsiteX1" fmla="*/ 919381 w 7332134"/>
              <a:gd name="connsiteY1" fmla="*/ 1934882 h 2015067"/>
              <a:gd name="connsiteX2" fmla="*/ 1845734 w 7332134"/>
              <a:gd name="connsiteY2" fmla="*/ 1701800 h 2015067"/>
              <a:gd name="connsiteX3" fmla="*/ 2760134 w 7332134"/>
              <a:gd name="connsiteY3" fmla="*/ 1600200 h 2015067"/>
              <a:gd name="connsiteX4" fmla="*/ 3674534 w 7332134"/>
              <a:gd name="connsiteY4" fmla="*/ 1430867 h 2015067"/>
              <a:gd name="connsiteX5" fmla="*/ 4588934 w 7332134"/>
              <a:gd name="connsiteY5" fmla="*/ 1151467 h 2015067"/>
              <a:gd name="connsiteX6" fmla="*/ 5494867 w 7332134"/>
              <a:gd name="connsiteY6" fmla="*/ 922867 h 2015067"/>
              <a:gd name="connsiteX7" fmla="*/ 6417734 w 7332134"/>
              <a:gd name="connsiteY7" fmla="*/ 541867 h 2015067"/>
              <a:gd name="connsiteX8" fmla="*/ 7332134 w 7332134"/>
              <a:gd name="connsiteY8" fmla="*/ 0 h 2015067"/>
              <a:gd name="connsiteX0" fmla="*/ 0 w 7332134"/>
              <a:gd name="connsiteY0" fmla="*/ 2015067 h 2015067"/>
              <a:gd name="connsiteX1" fmla="*/ 919381 w 7332134"/>
              <a:gd name="connsiteY1" fmla="*/ 1934882 h 2015067"/>
              <a:gd name="connsiteX2" fmla="*/ 1839758 w 7332134"/>
              <a:gd name="connsiteY2" fmla="*/ 1683870 h 2015067"/>
              <a:gd name="connsiteX3" fmla="*/ 2760134 w 7332134"/>
              <a:gd name="connsiteY3" fmla="*/ 1600200 h 2015067"/>
              <a:gd name="connsiteX4" fmla="*/ 3674534 w 7332134"/>
              <a:gd name="connsiteY4" fmla="*/ 1430867 h 2015067"/>
              <a:gd name="connsiteX5" fmla="*/ 4588934 w 7332134"/>
              <a:gd name="connsiteY5" fmla="*/ 1151467 h 2015067"/>
              <a:gd name="connsiteX6" fmla="*/ 5494867 w 7332134"/>
              <a:gd name="connsiteY6" fmla="*/ 922867 h 2015067"/>
              <a:gd name="connsiteX7" fmla="*/ 6417734 w 7332134"/>
              <a:gd name="connsiteY7" fmla="*/ 541867 h 2015067"/>
              <a:gd name="connsiteX8" fmla="*/ 7332134 w 7332134"/>
              <a:gd name="connsiteY8" fmla="*/ 0 h 2015067"/>
              <a:gd name="connsiteX0" fmla="*/ 0 w 7332134"/>
              <a:gd name="connsiteY0" fmla="*/ 2015067 h 2015067"/>
              <a:gd name="connsiteX1" fmla="*/ 919381 w 7332134"/>
              <a:gd name="connsiteY1" fmla="*/ 1934882 h 2015067"/>
              <a:gd name="connsiteX2" fmla="*/ 1839758 w 7332134"/>
              <a:gd name="connsiteY2" fmla="*/ 1683870 h 2015067"/>
              <a:gd name="connsiteX3" fmla="*/ 2748182 w 7332134"/>
              <a:gd name="connsiteY3" fmla="*/ 1558364 h 2015067"/>
              <a:gd name="connsiteX4" fmla="*/ 3674534 w 7332134"/>
              <a:gd name="connsiteY4" fmla="*/ 1430867 h 2015067"/>
              <a:gd name="connsiteX5" fmla="*/ 4588934 w 7332134"/>
              <a:gd name="connsiteY5" fmla="*/ 1151467 h 2015067"/>
              <a:gd name="connsiteX6" fmla="*/ 5494867 w 7332134"/>
              <a:gd name="connsiteY6" fmla="*/ 922867 h 2015067"/>
              <a:gd name="connsiteX7" fmla="*/ 6417734 w 7332134"/>
              <a:gd name="connsiteY7" fmla="*/ 541867 h 2015067"/>
              <a:gd name="connsiteX8" fmla="*/ 7332134 w 7332134"/>
              <a:gd name="connsiteY8" fmla="*/ 0 h 2015067"/>
              <a:gd name="connsiteX0" fmla="*/ 0 w 7332134"/>
              <a:gd name="connsiteY0" fmla="*/ 2015067 h 2015067"/>
              <a:gd name="connsiteX1" fmla="*/ 919381 w 7332134"/>
              <a:gd name="connsiteY1" fmla="*/ 1934882 h 2015067"/>
              <a:gd name="connsiteX2" fmla="*/ 1839758 w 7332134"/>
              <a:gd name="connsiteY2" fmla="*/ 1683870 h 2015067"/>
              <a:gd name="connsiteX3" fmla="*/ 2748182 w 7332134"/>
              <a:gd name="connsiteY3" fmla="*/ 1558364 h 2015067"/>
              <a:gd name="connsiteX4" fmla="*/ 3674534 w 7332134"/>
              <a:gd name="connsiteY4" fmla="*/ 1430867 h 2015067"/>
              <a:gd name="connsiteX5" fmla="*/ 4588934 w 7332134"/>
              <a:gd name="connsiteY5" fmla="*/ 1193302 h 2015067"/>
              <a:gd name="connsiteX6" fmla="*/ 5494867 w 7332134"/>
              <a:gd name="connsiteY6" fmla="*/ 922867 h 2015067"/>
              <a:gd name="connsiteX7" fmla="*/ 6417734 w 7332134"/>
              <a:gd name="connsiteY7" fmla="*/ 541867 h 2015067"/>
              <a:gd name="connsiteX8" fmla="*/ 7332134 w 7332134"/>
              <a:gd name="connsiteY8" fmla="*/ 0 h 2015067"/>
              <a:gd name="connsiteX0" fmla="*/ 0 w 7332134"/>
              <a:gd name="connsiteY0" fmla="*/ 2015067 h 2015067"/>
              <a:gd name="connsiteX1" fmla="*/ 919381 w 7332134"/>
              <a:gd name="connsiteY1" fmla="*/ 1934882 h 2015067"/>
              <a:gd name="connsiteX2" fmla="*/ 1839758 w 7332134"/>
              <a:gd name="connsiteY2" fmla="*/ 1683870 h 2015067"/>
              <a:gd name="connsiteX3" fmla="*/ 2748182 w 7332134"/>
              <a:gd name="connsiteY3" fmla="*/ 1558364 h 2015067"/>
              <a:gd name="connsiteX4" fmla="*/ 3674534 w 7332134"/>
              <a:gd name="connsiteY4" fmla="*/ 1430867 h 2015067"/>
              <a:gd name="connsiteX5" fmla="*/ 4588934 w 7332134"/>
              <a:gd name="connsiteY5" fmla="*/ 1193302 h 2015067"/>
              <a:gd name="connsiteX6" fmla="*/ 5494867 w 7332134"/>
              <a:gd name="connsiteY6" fmla="*/ 869078 h 2015067"/>
              <a:gd name="connsiteX7" fmla="*/ 6417734 w 7332134"/>
              <a:gd name="connsiteY7" fmla="*/ 541867 h 2015067"/>
              <a:gd name="connsiteX8" fmla="*/ 7332134 w 7332134"/>
              <a:gd name="connsiteY8" fmla="*/ 0 h 2015067"/>
              <a:gd name="connsiteX0" fmla="*/ 0 w 7332134"/>
              <a:gd name="connsiteY0" fmla="*/ 2015067 h 2015067"/>
              <a:gd name="connsiteX1" fmla="*/ 919381 w 7332134"/>
              <a:gd name="connsiteY1" fmla="*/ 1934882 h 2015067"/>
              <a:gd name="connsiteX2" fmla="*/ 1839758 w 7332134"/>
              <a:gd name="connsiteY2" fmla="*/ 1683870 h 2015067"/>
              <a:gd name="connsiteX3" fmla="*/ 2748182 w 7332134"/>
              <a:gd name="connsiteY3" fmla="*/ 1558364 h 2015067"/>
              <a:gd name="connsiteX4" fmla="*/ 3674534 w 7332134"/>
              <a:gd name="connsiteY4" fmla="*/ 1430867 h 2015067"/>
              <a:gd name="connsiteX5" fmla="*/ 4588934 w 7332134"/>
              <a:gd name="connsiteY5" fmla="*/ 1193302 h 2015067"/>
              <a:gd name="connsiteX6" fmla="*/ 5494867 w 7332134"/>
              <a:gd name="connsiteY6" fmla="*/ 869078 h 2015067"/>
              <a:gd name="connsiteX7" fmla="*/ 6405781 w 7332134"/>
              <a:gd name="connsiteY7" fmla="*/ 589679 h 2015067"/>
              <a:gd name="connsiteX8" fmla="*/ 7332134 w 7332134"/>
              <a:gd name="connsiteY8" fmla="*/ 0 h 2015067"/>
              <a:gd name="connsiteX0" fmla="*/ 0 w 7326158"/>
              <a:gd name="connsiteY0" fmla="*/ 2044949 h 2044949"/>
              <a:gd name="connsiteX1" fmla="*/ 919381 w 7326158"/>
              <a:gd name="connsiteY1" fmla="*/ 1964764 h 2044949"/>
              <a:gd name="connsiteX2" fmla="*/ 1839758 w 7326158"/>
              <a:gd name="connsiteY2" fmla="*/ 1713752 h 2044949"/>
              <a:gd name="connsiteX3" fmla="*/ 2748182 w 7326158"/>
              <a:gd name="connsiteY3" fmla="*/ 1588246 h 2044949"/>
              <a:gd name="connsiteX4" fmla="*/ 3674534 w 7326158"/>
              <a:gd name="connsiteY4" fmla="*/ 1460749 h 2044949"/>
              <a:gd name="connsiteX5" fmla="*/ 4588934 w 7326158"/>
              <a:gd name="connsiteY5" fmla="*/ 1223184 h 2044949"/>
              <a:gd name="connsiteX6" fmla="*/ 5494867 w 7326158"/>
              <a:gd name="connsiteY6" fmla="*/ 898960 h 2044949"/>
              <a:gd name="connsiteX7" fmla="*/ 6405781 w 7326158"/>
              <a:gd name="connsiteY7" fmla="*/ 619561 h 2044949"/>
              <a:gd name="connsiteX8" fmla="*/ 7326158 w 7326158"/>
              <a:gd name="connsiteY8" fmla="*/ 0 h 2044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26158" h="2044949">
                <a:moveTo>
                  <a:pt x="0" y="2044949"/>
                </a:moveTo>
                <a:lnTo>
                  <a:pt x="919381" y="1964764"/>
                </a:lnTo>
                <a:lnTo>
                  <a:pt x="1839758" y="1713752"/>
                </a:lnTo>
                <a:lnTo>
                  <a:pt x="2748182" y="1588246"/>
                </a:lnTo>
                <a:lnTo>
                  <a:pt x="3674534" y="1460749"/>
                </a:lnTo>
                <a:lnTo>
                  <a:pt x="4588934" y="1223184"/>
                </a:lnTo>
                <a:lnTo>
                  <a:pt x="5494867" y="898960"/>
                </a:lnTo>
                <a:lnTo>
                  <a:pt x="6405781" y="619561"/>
                </a:lnTo>
                <a:lnTo>
                  <a:pt x="7326158" y="0"/>
                </a:lnTo>
              </a:path>
            </a:pathLst>
          </a:custGeom>
          <a:noFill/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846667" y="1874620"/>
            <a:ext cx="7308229" cy="1997138"/>
          </a:xfrm>
          <a:custGeom>
            <a:avLst/>
            <a:gdLst>
              <a:gd name="connsiteX0" fmla="*/ 0 w 7332134"/>
              <a:gd name="connsiteY0" fmla="*/ 2015067 h 2015067"/>
              <a:gd name="connsiteX1" fmla="*/ 931334 w 7332134"/>
              <a:gd name="connsiteY1" fmla="*/ 1905000 h 2015067"/>
              <a:gd name="connsiteX2" fmla="*/ 1845734 w 7332134"/>
              <a:gd name="connsiteY2" fmla="*/ 1701800 h 2015067"/>
              <a:gd name="connsiteX3" fmla="*/ 2760134 w 7332134"/>
              <a:gd name="connsiteY3" fmla="*/ 1600200 h 2015067"/>
              <a:gd name="connsiteX4" fmla="*/ 3674534 w 7332134"/>
              <a:gd name="connsiteY4" fmla="*/ 1430867 h 2015067"/>
              <a:gd name="connsiteX5" fmla="*/ 4588934 w 7332134"/>
              <a:gd name="connsiteY5" fmla="*/ 1151467 h 2015067"/>
              <a:gd name="connsiteX6" fmla="*/ 5494867 w 7332134"/>
              <a:gd name="connsiteY6" fmla="*/ 922867 h 2015067"/>
              <a:gd name="connsiteX7" fmla="*/ 6417734 w 7332134"/>
              <a:gd name="connsiteY7" fmla="*/ 541867 h 2015067"/>
              <a:gd name="connsiteX8" fmla="*/ 7332134 w 7332134"/>
              <a:gd name="connsiteY8" fmla="*/ 0 h 2015067"/>
              <a:gd name="connsiteX0" fmla="*/ 0 w 7332134"/>
              <a:gd name="connsiteY0" fmla="*/ 2015067 h 2015067"/>
              <a:gd name="connsiteX1" fmla="*/ 919381 w 7332134"/>
              <a:gd name="connsiteY1" fmla="*/ 1934882 h 2015067"/>
              <a:gd name="connsiteX2" fmla="*/ 1845734 w 7332134"/>
              <a:gd name="connsiteY2" fmla="*/ 1701800 h 2015067"/>
              <a:gd name="connsiteX3" fmla="*/ 2760134 w 7332134"/>
              <a:gd name="connsiteY3" fmla="*/ 1600200 h 2015067"/>
              <a:gd name="connsiteX4" fmla="*/ 3674534 w 7332134"/>
              <a:gd name="connsiteY4" fmla="*/ 1430867 h 2015067"/>
              <a:gd name="connsiteX5" fmla="*/ 4588934 w 7332134"/>
              <a:gd name="connsiteY5" fmla="*/ 1151467 h 2015067"/>
              <a:gd name="connsiteX6" fmla="*/ 5494867 w 7332134"/>
              <a:gd name="connsiteY6" fmla="*/ 922867 h 2015067"/>
              <a:gd name="connsiteX7" fmla="*/ 6417734 w 7332134"/>
              <a:gd name="connsiteY7" fmla="*/ 541867 h 2015067"/>
              <a:gd name="connsiteX8" fmla="*/ 7332134 w 7332134"/>
              <a:gd name="connsiteY8" fmla="*/ 0 h 2015067"/>
              <a:gd name="connsiteX0" fmla="*/ 0 w 7332134"/>
              <a:gd name="connsiteY0" fmla="*/ 2015067 h 2015067"/>
              <a:gd name="connsiteX1" fmla="*/ 919381 w 7332134"/>
              <a:gd name="connsiteY1" fmla="*/ 1934882 h 2015067"/>
              <a:gd name="connsiteX2" fmla="*/ 1839758 w 7332134"/>
              <a:gd name="connsiteY2" fmla="*/ 1683870 h 2015067"/>
              <a:gd name="connsiteX3" fmla="*/ 2760134 w 7332134"/>
              <a:gd name="connsiteY3" fmla="*/ 1600200 h 2015067"/>
              <a:gd name="connsiteX4" fmla="*/ 3674534 w 7332134"/>
              <a:gd name="connsiteY4" fmla="*/ 1430867 h 2015067"/>
              <a:gd name="connsiteX5" fmla="*/ 4588934 w 7332134"/>
              <a:gd name="connsiteY5" fmla="*/ 1151467 h 2015067"/>
              <a:gd name="connsiteX6" fmla="*/ 5494867 w 7332134"/>
              <a:gd name="connsiteY6" fmla="*/ 922867 h 2015067"/>
              <a:gd name="connsiteX7" fmla="*/ 6417734 w 7332134"/>
              <a:gd name="connsiteY7" fmla="*/ 541867 h 2015067"/>
              <a:gd name="connsiteX8" fmla="*/ 7332134 w 7332134"/>
              <a:gd name="connsiteY8" fmla="*/ 0 h 2015067"/>
              <a:gd name="connsiteX0" fmla="*/ 0 w 7332134"/>
              <a:gd name="connsiteY0" fmla="*/ 2015067 h 2015067"/>
              <a:gd name="connsiteX1" fmla="*/ 919381 w 7332134"/>
              <a:gd name="connsiteY1" fmla="*/ 1934882 h 2015067"/>
              <a:gd name="connsiteX2" fmla="*/ 1839758 w 7332134"/>
              <a:gd name="connsiteY2" fmla="*/ 1683870 h 2015067"/>
              <a:gd name="connsiteX3" fmla="*/ 2748182 w 7332134"/>
              <a:gd name="connsiteY3" fmla="*/ 1558364 h 2015067"/>
              <a:gd name="connsiteX4" fmla="*/ 3674534 w 7332134"/>
              <a:gd name="connsiteY4" fmla="*/ 1430867 h 2015067"/>
              <a:gd name="connsiteX5" fmla="*/ 4588934 w 7332134"/>
              <a:gd name="connsiteY5" fmla="*/ 1151467 h 2015067"/>
              <a:gd name="connsiteX6" fmla="*/ 5494867 w 7332134"/>
              <a:gd name="connsiteY6" fmla="*/ 922867 h 2015067"/>
              <a:gd name="connsiteX7" fmla="*/ 6417734 w 7332134"/>
              <a:gd name="connsiteY7" fmla="*/ 541867 h 2015067"/>
              <a:gd name="connsiteX8" fmla="*/ 7332134 w 7332134"/>
              <a:gd name="connsiteY8" fmla="*/ 0 h 2015067"/>
              <a:gd name="connsiteX0" fmla="*/ 0 w 7332134"/>
              <a:gd name="connsiteY0" fmla="*/ 2015067 h 2015067"/>
              <a:gd name="connsiteX1" fmla="*/ 919381 w 7332134"/>
              <a:gd name="connsiteY1" fmla="*/ 1934882 h 2015067"/>
              <a:gd name="connsiteX2" fmla="*/ 1839758 w 7332134"/>
              <a:gd name="connsiteY2" fmla="*/ 1683870 h 2015067"/>
              <a:gd name="connsiteX3" fmla="*/ 2748182 w 7332134"/>
              <a:gd name="connsiteY3" fmla="*/ 1558364 h 2015067"/>
              <a:gd name="connsiteX4" fmla="*/ 3674534 w 7332134"/>
              <a:gd name="connsiteY4" fmla="*/ 1430867 h 2015067"/>
              <a:gd name="connsiteX5" fmla="*/ 4588934 w 7332134"/>
              <a:gd name="connsiteY5" fmla="*/ 1193302 h 2015067"/>
              <a:gd name="connsiteX6" fmla="*/ 5494867 w 7332134"/>
              <a:gd name="connsiteY6" fmla="*/ 922867 h 2015067"/>
              <a:gd name="connsiteX7" fmla="*/ 6417734 w 7332134"/>
              <a:gd name="connsiteY7" fmla="*/ 541867 h 2015067"/>
              <a:gd name="connsiteX8" fmla="*/ 7332134 w 7332134"/>
              <a:gd name="connsiteY8" fmla="*/ 0 h 2015067"/>
              <a:gd name="connsiteX0" fmla="*/ 0 w 7332134"/>
              <a:gd name="connsiteY0" fmla="*/ 2015067 h 2015067"/>
              <a:gd name="connsiteX1" fmla="*/ 919381 w 7332134"/>
              <a:gd name="connsiteY1" fmla="*/ 1934882 h 2015067"/>
              <a:gd name="connsiteX2" fmla="*/ 1839758 w 7332134"/>
              <a:gd name="connsiteY2" fmla="*/ 1683870 h 2015067"/>
              <a:gd name="connsiteX3" fmla="*/ 2748182 w 7332134"/>
              <a:gd name="connsiteY3" fmla="*/ 1558364 h 2015067"/>
              <a:gd name="connsiteX4" fmla="*/ 3674534 w 7332134"/>
              <a:gd name="connsiteY4" fmla="*/ 1430867 h 2015067"/>
              <a:gd name="connsiteX5" fmla="*/ 4588934 w 7332134"/>
              <a:gd name="connsiteY5" fmla="*/ 1193302 h 2015067"/>
              <a:gd name="connsiteX6" fmla="*/ 5494867 w 7332134"/>
              <a:gd name="connsiteY6" fmla="*/ 869078 h 2015067"/>
              <a:gd name="connsiteX7" fmla="*/ 6417734 w 7332134"/>
              <a:gd name="connsiteY7" fmla="*/ 541867 h 2015067"/>
              <a:gd name="connsiteX8" fmla="*/ 7332134 w 7332134"/>
              <a:gd name="connsiteY8" fmla="*/ 0 h 2015067"/>
              <a:gd name="connsiteX0" fmla="*/ 0 w 7332134"/>
              <a:gd name="connsiteY0" fmla="*/ 2015067 h 2015067"/>
              <a:gd name="connsiteX1" fmla="*/ 919381 w 7332134"/>
              <a:gd name="connsiteY1" fmla="*/ 1934882 h 2015067"/>
              <a:gd name="connsiteX2" fmla="*/ 1839758 w 7332134"/>
              <a:gd name="connsiteY2" fmla="*/ 1683870 h 2015067"/>
              <a:gd name="connsiteX3" fmla="*/ 2748182 w 7332134"/>
              <a:gd name="connsiteY3" fmla="*/ 1558364 h 2015067"/>
              <a:gd name="connsiteX4" fmla="*/ 3674534 w 7332134"/>
              <a:gd name="connsiteY4" fmla="*/ 1430867 h 2015067"/>
              <a:gd name="connsiteX5" fmla="*/ 4588934 w 7332134"/>
              <a:gd name="connsiteY5" fmla="*/ 1193302 h 2015067"/>
              <a:gd name="connsiteX6" fmla="*/ 5494867 w 7332134"/>
              <a:gd name="connsiteY6" fmla="*/ 869078 h 2015067"/>
              <a:gd name="connsiteX7" fmla="*/ 6405781 w 7332134"/>
              <a:gd name="connsiteY7" fmla="*/ 589679 h 2015067"/>
              <a:gd name="connsiteX8" fmla="*/ 7332134 w 7332134"/>
              <a:gd name="connsiteY8" fmla="*/ 0 h 2015067"/>
              <a:gd name="connsiteX0" fmla="*/ 0 w 7326158"/>
              <a:gd name="connsiteY0" fmla="*/ 2044949 h 2044949"/>
              <a:gd name="connsiteX1" fmla="*/ 919381 w 7326158"/>
              <a:gd name="connsiteY1" fmla="*/ 1964764 h 2044949"/>
              <a:gd name="connsiteX2" fmla="*/ 1839758 w 7326158"/>
              <a:gd name="connsiteY2" fmla="*/ 1713752 h 2044949"/>
              <a:gd name="connsiteX3" fmla="*/ 2748182 w 7326158"/>
              <a:gd name="connsiteY3" fmla="*/ 1588246 h 2044949"/>
              <a:gd name="connsiteX4" fmla="*/ 3674534 w 7326158"/>
              <a:gd name="connsiteY4" fmla="*/ 1460749 h 2044949"/>
              <a:gd name="connsiteX5" fmla="*/ 4588934 w 7326158"/>
              <a:gd name="connsiteY5" fmla="*/ 1223184 h 2044949"/>
              <a:gd name="connsiteX6" fmla="*/ 5494867 w 7326158"/>
              <a:gd name="connsiteY6" fmla="*/ 898960 h 2044949"/>
              <a:gd name="connsiteX7" fmla="*/ 6405781 w 7326158"/>
              <a:gd name="connsiteY7" fmla="*/ 619561 h 2044949"/>
              <a:gd name="connsiteX8" fmla="*/ 7326158 w 7326158"/>
              <a:gd name="connsiteY8" fmla="*/ 0 h 2044949"/>
              <a:gd name="connsiteX0" fmla="*/ 0 w 7326158"/>
              <a:gd name="connsiteY0" fmla="*/ 2044949 h 2044949"/>
              <a:gd name="connsiteX1" fmla="*/ 919381 w 7326158"/>
              <a:gd name="connsiteY1" fmla="*/ 1934882 h 2044949"/>
              <a:gd name="connsiteX2" fmla="*/ 1839758 w 7326158"/>
              <a:gd name="connsiteY2" fmla="*/ 1713752 h 2044949"/>
              <a:gd name="connsiteX3" fmla="*/ 2748182 w 7326158"/>
              <a:gd name="connsiteY3" fmla="*/ 1588246 h 2044949"/>
              <a:gd name="connsiteX4" fmla="*/ 3674534 w 7326158"/>
              <a:gd name="connsiteY4" fmla="*/ 1460749 h 2044949"/>
              <a:gd name="connsiteX5" fmla="*/ 4588934 w 7326158"/>
              <a:gd name="connsiteY5" fmla="*/ 1223184 h 2044949"/>
              <a:gd name="connsiteX6" fmla="*/ 5494867 w 7326158"/>
              <a:gd name="connsiteY6" fmla="*/ 898960 h 2044949"/>
              <a:gd name="connsiteX7" fmla="*/ 6405781 w 7326158"/>
              <a:gd name="connsiteY7" fmla="*/ 619561 h 2044949"/>
              <a:gd name="connsiteX8" fmla="*/ 7326158 w 7326158"/>
              <a:gd name="connsiteY8" fmla="*/ 0 h 2044949"/>
              <a:gd name="connsiteX0" fmla="*/ 0 w 7326158"/>
              <a:gd name="connsiteY0" fmla="*/ 2044949 h 2044949"/>
              <a:gd name="connsiteX1" fmla="*/ 919381 w 7326158"/>
              <a:gd name="connsiteY1" fmla="*/ 1934882 h 2044949"/>
              <a:gd name="connsiteX2" fmla="*/ 1833781 w 7326158"/>
              <a:gd name="connsiteY2" fmla="*/ 1749611 h 2044949"/>
              <a:gd name="connsiteX3" fmla="*/ 2748182 w 7326158"/>
              <a:gd name="connsiteY3" fmla="*/ 1588246 h 2044949"/>
              <a:gd name="connsiteX4" fmla="*/ 3674534 w 7326158"/>
              <a:gd name="connsiteY4" fmla="*/ 1460749 h 2044949"/>
              <a:gd name="connsiteX5" fmla="*/ 4588934 w 7326158"/>
              <a:gd name="connsiteY5" fmla="*/ 1223184 h 2044949"/>
              <a:gd name="connsiteX6" fmla="*/ 5494867 w 7326158"/>
              <a:gd name="connsiteY6" fmla="*/ 898960 h 2044949"/>
              <a:gd name="connsiteX7" fmla="*/ 6405781 w 7326158"/>
              <a:gd name="connsiteY7" fmla="*/ 619561 h 2044949"/>
              <a:gd name="connsiteX8" fmla="*/ 7326158 w 7326158"/>
              <a:gd name="connsiteY8" fmla="*/ 0 h 2044949"/>
              <a:gd name="connsiteX0" fmla="*/ 0 w 7326158"/>
              <a:gd name="connsiteY0" fmla="*/ 2044949 h 2044949"/>
              <a:gd name="connsiteX1" fmla="*/ 919381 w 7326158"/>
              <a:gd name="connsiteY1" fmla="*/ 1934882 h 2044949"/>
              <a:gd name="connsiteX2" fmla="*/ 1833781 w 7326158"/>
              <a:gd name="connsiteY2" fmla="*/ 1749611 h 2044949"/>
              <a:gd name="connsiteX3" fmla="*/ 2742205 w 7326158"/>
              <a:gd name="connsiteY3" fmla="*/ 1636058 h 2044949"/>
              <a:gd name="connsiteX4" fmla="*/ 3674534 w 7326158"/>
              <a:gd name="connsiteY4" fmla="*/ 1460749 h 2044949"/>
              <a:gd name="connsiteX5" fmla="*/ 4588934 w 7326158"/>
              <a:gd name="connsiteY5" fmla="*/ 1223184 h 2044949"/>
              <a:gd name="connsiteX6" fmla="*/ 5494867 w 7326158"/>
              <a:gd name="connsiteY6" fmla="*/ 898960 h 2044949"/>
              <a:gd name="connsiteX7" fmla="*/ 6405781 w 7326158"/>
              <a:gd name="connsiteY7" fmla="*/ 619561 h 2044949"/>
              <a:gd name="connsiteX8" fmla="*/ 7326158 w 7326158"/>
              <a:gd name="connsiteY8" fmla="*/ 0 h 2044949"/>
              <a:gd name="connsiteX0" fmla="*/ 0 w 7326158"/>
              <a:gd name="connsiteY0" fmla="*/ 2044949 h 2044949"/>
              <a:gd name="connsiteX1" fmla="*/ 919381 w 7326158"/>
              <a:gd name="connsiteY1" fmla="*/ 1934882 h 2044949"/>
              <a:gd name="connsiteX2" fmla="*/ 1833781 w 7326158"/>
              <a:gd name="connsiteY2" fmla="*/ 1749611 h 2044949"/>
              <a:gd name="connsiteX3" fmla="*/ 2742205 w 7326158"/>
              <a:gd name="connsiteY3" fmla="*/ 1636058 h 2044949"/>
              <a:gd name="connsiteX4" fmla="*/ 3662581 w 7326158"/>
              <a:gd name="connsiteY4" fmla="*/ 1442820 h 2044949"/>
              <a:gd name="connsiteX5" fmla="*/ 4588934 w 7326158"/>
              <a:gd name="connsiteY5" fmla="*/ 1223184 h 2044949"/>
              <a:gd name="connsiteX6" fmla="*/ 5494867 w 7326158"/>
              <a:gd name="connsiteY6" fmla="*/ 898960 h 2044949"/>
              <a:gd name="connsiteX7" fmla="*/ 6405781 w 7326158"/>
              <a:gd name="connsiteY7" fmla="*/ 619561 h 2044949"/>
              <a:gd name="connsiteX8" fmla="*/ 7326158 w 7326158"/>
              <a:gd name="connsiteY8" fmla="*/ 0 h 2044949"/>
              <a:gd name="connsiteX0" fmla="*/ 0 w 7326158"/>
              <a:gd name="connsiteY0" fmla="*/ 2044949 h 2044949"/>
              <a:gd name="connsiteX1" fmla="*/ 919381 w 7326158"/>
              <a:gd name="connsiteY1" fmla="*/ 1934882 h 2044949"/>
              <a:gd name="connsiteX2" fmla="*/ 1833781 w 7326158"/>
              <a:gd name="connsiteY2" fmla="*/ 1749611 h 2044949"/>
              <a:gd name="connsiteX3" fmla="*/ 2742205 w 7326158"/>
              <a:gd name="connsiteY3" fmla="*/ 1636058 h 2044949"/>
              <a:gd name="connsiteX4" fmla="*/ 3662581 w 7326158"/>
              <a:gd name="connsiteY4" fmla="*/ 1442820 h 2044949"/>
              <a:gd name="connsiteX5" fmla="*/ 4571005 w 7326158"/>
              <a:gd name="connsiteY5" fmla="*/ 1253066 h 2044949"/>
              <a:gd name="connsiteX6" fmla="*/ 5494867 w 7326158"/>
              <a:gd name="connsiteY6" fmla="*/ 898960 h 2044949"/>
              <a:gd name="connsiteX7" fmla="*/ 6405781 w 7326158"/>
              <a:gd name="connsiteY7" fmla="*/ 619561 h 2044949"/>
              <a:gd name="connsiteX8" fmla="*/ 7326158 w 7326158"/>
              <a:gd name="connsiteY8" fmla="*/ 0 h 2044949"/>
              <a:gd name="connsiteX0" fmla="*/ 0 w 7326158"/>
              <a:gd name="connsiteY0" fmla="*/ 2044949 h 2044949"/>
              <a:gd name="connsiteX1" fmla="*/ 919381 w 7326158"/>
              <a:gd name="connsiteY1" fmla="*/ 1934882 h 2044949"/>
              <a:gd name="connsiteX2" fmla="*/ 1833781 w 7326158"/>
              <a:gd name="connsiteY2" fmla="*/ 1749611 h 2044949"/>
              <a:gd name="connsiteX3" fmla="*/ 2742205 w 7326158"/>
              <a:gd name="connsiteY3" fmla="*/ 1636058 h 2044949"/>
              <a:gd name="connsiteX4" fmla="*/ 3662581 w 7326158"/>
              <a:gd name="connsiteY4" fmla="*/ 1442820 h 2044949"/>
              <a:gd name="connsiteX5" fmla="*/ 4571005 w 7326158"/>
              <a:gd name="connsiteY5" fmla="*/ 1253066 h 2044949"/>
              <a:gd name="connsiteX6" fmla="*/ 5476938 w 7326158"/>
              <a:gd name="connsiteY6" fmla="*/ 881030 h 2044949"/>
              <a:gd name="connsiteX7" fmla="*/ 6405781 w 7326158"/>
              <a:gd name="connsiteY7" fmla="*/ 619561 h 2044949"/>
              <a:gd name="connsiteX8" fmla="*/ 7326158 w 7326158"/>
              <a:gd name="connsiteY8" fmla="*/ 0 h 2044949"/>
              <a:gd name="connsiteX0" fmla="*/ 0 w 7326158"/>
              <a:gd name="connsiteY0" fmla="*/ 2044949 h 2044949"/>
              <a:gd name="connsiteX1" fmla="*/ 919381 w 7326158"/>
              <a:gd name="connsiteY1" fmla="*/ 1934882 h 2044949"/>
              <a:gd name="connsiteX2" fmla="*/ 1833781 w 7326158"/>
              <a:gd name="connsiteY2" fmla="*/ 1749611 h 2044949"/>
              <a:gd name="connsiteX3" fmla="*/ 2742205 w 7326158"/>
              <a:gd name="connsiteY3" fmla="*/ 1636058 h 2044949"/>
              <a:gd name="connsiteX4" fmla="*/ 3662581 w 7326158"/>
              <a:gd name="connsiteY4" fmla="*/ 1442820 h 2044949"/>
              <a:gd name="connsiteX5" fmla="*/ 4571005 w 7326158"/>
              <a:gd name="connsiteY5" fmla="*/ 1253066 h 2044949"/>
              <a:gd name="connsiteX6" fmla="*/ 5476938 w 7326158"/>
              <a:gd name="connsiteY6" fmla="*/ 881030 h 2044949"/>
              <a:gd name="connsiteX7" fmla="*/ 6405781 w 7326158"/>
              <a:gd name="connsiteY7" fmla="*/ 655420 h 2044949"/>
              <a:gd name="connsiteX8" fmla="*/ 7326158 w 7326158"/>
              <a:gd name="connsiteY8" fmla="*/ 0 h 2044949"/>
              <a:gd name="connsiteX0" fmla="*/ 0 w 7308229"/>
              <a:gd name="connsiteY0" fmla="*/ 1997138 h 1997138"/>
              <a:gd name="connsiteX1" fmla="*/ 919381 w 7308229"/>
              <a:gd name="connsiteY1" fmla="*/ 1887071 h 1997138"/>
              <a:gd name="connsiteX2" fmla="*/ 1833781 w 7308229"/>
              <a:gd name="connsiteY2" fmla="*/ 1701800 h 1997138"/>
              <a:gd name="connsiteX3" fmla="*/ 2742205 w 7308229"/>
              <a:gd name="connsiteY3" fmla="*/ 1588247 h 1997138"/>
              <a:gd name="connsiteX4" fmla="*/ 3662581 w 7308229"/>
              <a:gd name="connsiteY4" fmla="*/ 1395009 h 1997138"/>
              <a:gd name="connsiteX5" fmla="*/ 4571005 w 7308229"/>
              <a:gd name="connsiteY5" fmla="*/ 1205255 h 1997138"/>
              <a:gd name="connsiteX6" fmla="*/ 5476938 w 7308229"/>
              <a:gd name="connsiteY6" fmla="*/ 833219 h 1997138"/>
              <a:gd name="connsiteX7" fmla="*/ 6405781 w 7308229"/>
              <a:gd name="connsiteY7" fmla="*/ 607609 h 1997138"/>
              <a:gd name="connsiteX8" fmla="*/ 7308229 w 7308229"/>
              <a:gd name="connsiteY8" fmla="*/ 0 h 1997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08229" h="1997138">
                <a:moveTo>
                  <a:pt x="0" y="1997138"/>
                </a:moveTo>
                <a:lnTo>
                  <a:pt x="919381" y="1887071"/>
                </a:lnTo>
                <a:lnTo>
                  <a:pt x="1833781" y="1701800"/>
                </a:lnTo>
                <a:lnTo>
                  <a:pt x="2742205" y="1588247"/>
                </a:lnTo>
                <a:lnTo>
                  <a:pt x="3662581" y="1395009"/>
                </a:lnTo>
                <a:lnTo>
                  <a:pt x="4571005" y="1205255"/>
                </a:lnTo>
                <a:lnTo>
                  <a:pt x="5476938" y="833219"/>
                </a:lnTo>
                <a:lnTo>
                  <a:pt x="6405781" y="607609"/>
                </a:lnTo>
                <a:lnTo>
                  <a:pt x="7308229" y="0"/>
                </a:lnTo>
              </a:path>
            </a:pathLst>
          </a:cu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846667" y="1820836"/>
            <a:ext cx="7326158" cy="2044949"/>
          </a:xfrm>
          <a:custGeom>
            <a:avLst/>
            <a:gdLst>
              <a:gd name="connsiteX0" fmla="*/ 0 w 7332134"/>
              <a:gd name="connsiteY0" fmla="*/ 2015067 h 2015067"/>
              <a:gd name="connsiteX1" fmla="*/ 931334 w 7332134"/>
              <a:gd name="connsiteY1" fmla="*/ 1905000 h 2015067"/>
              <a:gd name="connsiteX2" fmla="*/ 1845734 w 7332134"/>
              <a:gd name="connsiteY2" fmla="*/ 1701800 h 2015067"/>
              <a:gd name="connsiteX3" fmla="*/ 2760134 w 7332134"/>
              <a:gd name="connsiteY3" fmla="*/ 1600200 h 2015067"/>
              <a:gd name="connsiteX4" fmla="*/ 3674534 w 7332134"/>
              <a:gd name="connsiteY4" fmla="*/ 1430867 h 2015067"/>
              <a:gd name="connsiteX5" fmla="*/ 4588934 w 7332134"/>
              <a:gd name="connsiteY5" fmla="*/ 1151467 h 2015067"/>
              <a:gd name="connsiteX6" fmla="*/ 5494867 w 7332134"/>
              <a:gd name="connsiteY6" fmla="*/ 922867 h 2015067"/>
              <a:gd name="connsiteX7" fmla="*/ 6417734 w 7332134"/>
              <a:gd name="connsiteY7" fmla="*/ 541867 h 2015067"/>
              <a:gd name="connsiteX8" fmla="*/ 7332134 w 7332134"/>
              <a:gd name="connsiteY8" fmla="*/ 0 h 2015067"/>
              <a:gd name="connsiteX0" fmla="*/ 0 w 7332134"/>
              <a:gd name="connsiteY0" fmla="*/ 2015067 h 2015067"/>
              <a:gd name="connsiteX1" fmla="*/ 919381 w 7332134"/>
              <a:gd name="connsiteY1" fmla="*/ 1934882 h 2015067"/>
              <a:gd name="connsiteX2" fmla="*/ 1845734 w 7332134"/>
              <a:gd name="connsiteY2" fmla="*/ 1701800 h 2015067"/>
              <a:gd name="connsiteX3" fmla="*/ 2760134 w 7332134"/>
              <a:gd name="connsiteY3" fmla="*/ 1600200 h 2015067"/>
              <a:gd name="connsiteX4" fmla="*/ 3674534 w 7332134"/>
              <a:gd name="connsiteY4" fmla="*/ 1430867 h 2015067"/>
              <a:gd name="connsiteX5" fmla="*/ 4588934 w 7332134"/>
              <a:gd name="connsiteY5" fmla="*/ 1151467 h 2015067"/>
              <a:gd name="connsiteX6" fmla="*/ 5494867 w 7332134"/>
              <a:gd name="connsiteY6" fmla="*/ 922867 h 2015067"/>
              <a:gd name="connsiteX7" fmla="*/ 6417734 w 7332134"/>
              <a:gd name="connsiteY7" fmla="*/ 541867 h 2015067"/>
              <a:gd name="connsiteX8" fmla="*/ 7332134 w 7332134"/>
              <a:gd name="connsiteY8" fmla="*/ 0 h 2015067"/>
              <a:gd name="connsiteX0" fmla="*/ 0 w 7332134"/>
              <a:gd name="connsiteY0" fmla="*/ 2015067 h 2015067"/>
              <a:gd name="connsiteX1" fmla="*/ 919381 w 7332134"/>
              <a:gd name="connsiteY1" fmla="*/ 1934882 h 2015067"/>
              <a:gd name="connsiteX2" fmla="*/ 1839758 w 7332134"/>
              <a:gd name="connsiteY2" fmla="*/ 1683870 h 2015067"/>
              <a:gd name="connsiteX3" fmla="*/ 2760134 w 7332134"/>
              <a:gd name="connsiteY3" fmla="*/ 1600200 h 2015067"/>
              <a:gd name="connsiteX4" fmla="*/ 3674534 w 7332134"/>
              <a:gd name="connsiteY4" fmla="*/ 1430867 h 2015067"/>
              <a:gd name="connsiteX5" fmla="*/ 4588934 w 7332134"/>
              <a:gd name="connsiteY5" fmla="*/ 1151467 h 2015067"/>
              <a:gd name="connsiteX6" fmla="*/ 5494867 w 7332134"/>
              <a:gd name="connsiteY6" fmla="*/ 922867 h 2015067"/>
              <a:gd name="connsiteX7" fmla="*/ 6417734 w 7332134"/>
              <a:gd name="connsiteY7" fmla="*/ 541867 h 2015067"/>
              <a:gd name="connsiteX8" fmla="*/ 7332134 w 7332134"/>
              <a:gd name="connsiteY8" fmla="*/ 0 h 2015067"/>
              <a:gd name="connsiteX0" fmla="*/ 0 w 7332134"/>
              <a:gd name="connsiteY0" fmla="*/ 2015067 h 2015067"/>
              <a:gd name="connsiteX1" fmla="*/ 919381 w 7332134"/>
              <a:gd name="connsiteY1" fmla="*/ 1934882 h 2015067"/>
              <a:gd name="connsiteX2" fmla="*/ 1839758 w 7332134"/>
              <a:gd name="connsiteY2" fmla="*/ 1683870 h 2015067"/>
              <a:gd name="connsiteX3" fmla="*/ 2748182 w 7332134"/>
              <a:gd name="connsiteY3" fmla="*/ 1558364 h 2015067"/>
              <a:gd name="connsiteX4" fmla="*/ 3674534 w 7332134"/>
              <a:gd name="connsiteY4" fmla="*/ 1430867 h 2015067"/>
              <a:gd name="connsiteX5" fmla="*/ 4588934 w 7332134"/>
              <a:gd name="connsiteY5" fmla="*/ 1151467 h 2015067"/>
              <a:gd name="connsiteX6" fmla="*/ 5494867 w 7332134"/>
              <a:gd name="connsiteY6" fmla="*/ 922867 h 2015067"/>
              <a:gd name="connsiteX7" fmla="*/ 6417734 w 7332134"/>
              <a:gd name="connsiteY7" fmla="*/ 541867 h 2015067"/>
              <a:gd name="connsiteX8" fmla="*/ 7332134 w 7332134"/>
              <a:gd name="connsiteY8" fmla="*/ 0 h 2015067"/>
              <a:gd name="connsiteX0" fmla="*/ 0 w 7332134"/>
              <a:gd name="connsiteY0" fmla="*/ 2015067 h 2015067"/>
              <a:gd name="connsiteX1" fmla="*/ 919381 w 7332134"/>
              <a:gd name="connsiteY1" fmla="*/ 1934882 h 2015067"/>
              <a:gd name="connsiteX2" fmla="*/ 1839758 w 7332134"/>
              <a:gd name="connsiteY2" fmla="*/ 1683870 h 2015067"/>
              <a:gd name="connsiteX3" fmla="*/ 2748182 w 7332134"/>
              <a:gd name="connsiteY3" fmla="*/ 1558364 h 2015067"/>
              <a:gd name="connsiteX4" fmla="*/ 3674534 w 7332134"/>
              <a:gd name="connsiteY4" fmla="*/ 1430867 h 2015067"/>
              <a:gd name="connsiteX5" fmla="*/ 4588934 w 7332134"/>
              <a:gd name="connsiteY5" fmla="*/ 1193302 h 2015067"/>
              <a:gd name="connsiteX6" fmla="*/ 5494867 w 7332134"/>
              <a:gd name="connsiteY6" fmla="*/ 922867 h 2015067"/>
              <a:gd name="connsiteX7" fmla="*/ 6417734 w 7332134"/>
              <a:gd name="connsiteY7" fmla="*/ 541867 h 2015067"/>
              <a:gd name="connsiteX8" fmla="*/ 7332134 w 7332134"/>
              <a:gd name="connsiteY8" fmla="*/ 0 h 2015067"/>
              <a:gd name="connsiteX0" fmla="*/ 0 w 7332134"/>
              <a:gd name="connsiteY0" fmla="*/ 2015067 h 2015067"/>
              <a:gd name="connsiteX1" fmla="*/ 919381 w 7332134"/>
              <a:gd name="connsiteY1" fmla="*/ 1934882 h 2015067"/>
              <a:gd name="connsiteX2" fmla="*/ 1839758 w 7332134"/>
              <a:gd name="connsiteY2" fmla="*/ 1683870 h 2015067"/>
              <a:gd name="connsiteX3" fmla="*/ 2748182 w 7332134"/>
              <a:gd name="connsiteY3" fmla="*/ 1558364 h 2015067"/>
              <a:gd name="connsiteX4" fmla="*/ 3674534 w 7332134"/>
              <a:gd name="connsiteY4" fmla="*/ 1430867 h 2015067"/>
              <a:gd name="connsiteX5" fmla="*/ 4588934 w 7332134"/>
              <a:gd name="connsiteY5" fmla="*/ 1193302 h 2015067"/>
              <a:gd name="connsiteX6" fmla="*/ 5494867 w 7332134"/>
              <a:gd name="connsiteY6" fmla="*/ 869078 h 2015067"/>
              <a:gd name="connsiteX7" fmla="*/ 6417734 w 7332134"/>
              <a:gd name="connsiteY7" fmla="*/ 541867 h 2015067"/>
              <a:gd name="connsiteX8" fmla="*/ 7332134 w 7332134"/>
              <a:gd name="connsiteY8" fmla="*/ 0 h 2015067"/>
              <a:gd name="connsiteX0" fmla="*/ 0 w 7332134"/>
              <a:gd name="connsiteY0" fmla="*/ 2015067 h 2015067"/>
              <a:gd name="connsiteX1" fmla="*/ 919381 w 7332134"/>
              <a:gd name="connsiteY1" fmla="*/ 1934882 h 2015067"/>
              <a:gd name="connsiteX2" fmla="*/ 1839758 w 7332134"/>
              <a:gd name="connsiteY2" fmla="*/ 1683870 h 2015067"/>
              <a:gd name="connsiteX3" fmla="*/ 2748182 w 7332134"/>
              <a:gd name="connsiteY3" fmla="*/ 1558364 h 2015067"/>
              <a:gd name="connsiteX4" fmla="*/ 3674534 w 7332134"/>
              <a:gd name="connsiteY4" fmla="*/ 1430867 h 2015067"/>
              <a:gd name="connsiteX5" fmla="*/ 4588934 w 7332134"/>
              <a:gd name="connsiteY5" fmla="*/ 1193302 h 2015067"/>
              <a:gd name="connsiteX6" fmla="*/ 5494867 w 7332134"/>
              <a:gd name="connsiteY6" fmla="*/ 869078 h 2015067"/>
              <a:gd name="connsiteX7" fmla="*/ 6405781 w 7332134"/>
              <a:gd name="connsiteY7" fmla="*/ 589679 h 2015067"/>
              <a:gd name="connsiteX8" fmla="*/ 7332134 w 7332134"/>
              <a:gd name="connsiteY8" fmla="*/ 0 h 2015067"/>
              <a:gd name="connsiteX0" fmla="*/ 0 w 7326158"/>
              <a:gd name="connsiteY0" fmla="*/ 2044949 h 2044949"/>
              <a:gd name="connsiteX1" fmla="*/ 919381 w 7326158"/>
              <a:gd name="connsiteY1" fmla="*/ 1964764 h 2044949"/>
              <a:gd name="connsiteX2" fmla="*/ 1839758 w 7326158"/>
              <a:gd name="connsiteY2" fmla="*/ 1713752 h 2044949"/>
              <a:gd name="connsiteX3" fmla="*/ 2748182 w 7326158"/>
              <a:gd name="connsiteY3" fmla="*/ 1588246 h 2044949"/>
              <a:gd name="connsiteX4" fmla="*/ 3674534 w 7326158"/>
              <a:gd name="connsiteY4" fmla="*/ 1460749 h 2044949"/>
              <a:gd name="connsiteX5" fmla="*/ 4588934 w 7326158"/>
              <a:gd name="connsiteY5" fmla="*/ 1223184 h 2044949"/>
              <a:gd name="connsiteX6" fmla="*/ 5494867 w 7326158"/>
              <a:gd name="connsiteY6" fmla="*/ 898960 h 2044949"/>
              <a:gd name="connsiteX7" fmla="*/ 6405781 w 7326158"/>
              <a:gd name="connsiteY7" fmla="*/ 619561 h 2044949"/>
              <a:gd name="connsiteX8" fmla="*/ 7326158 w 7326158"/>
              <a:gd name="connsiteY8" fmla="*/ 0 h 2044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26158" h="2044949">
                <a:moveTo>
                  <a:pt x="0" y="2044949"/>
                </a:moveTo>
                <a:lnTo>
                  <a:pt x="919381" y="1964764"/>
                </a:lnTo>
                <a:lnTo>
                  <a:pt x="1839758" y="1713752"/>
                </a:lnTo>
                <a:lnTo>
                  <a:pt x="2748182" y="1588246"/>
                </a:lnTo>
                <a:lnTo>
                  <a:pt x="3674534" y="1460749"/>
                </a:lnTo>
                <a:lnTo>
                  <a:pt x="4588934" y="1223184"/>
                </a:lnTo>
                <a:lnTo>
                  <a:pt x="5494867" y="898960"/>
                </a:lnTo>
                <a:lnTo>
                  <a:pt x="6405781" y="619561"/>
                </a:lnTo>
                <a:lnTo>
                  <a:pt x="7326158" y="0"/>
                </a:ln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3598818" y="4881288"/>
            <a:ext cx="18024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/>
              <a:t>Library Corners</a:t>
            </a:r>
            <a:endParaRPr lang="en-US" sz="2000" b="1" dirty="0"/>
          </a:p>
        </p:txBody>
      </p:sp>
      <p:sp>
        <p:nvSpPr>
          <p:cNvPr id="34" name="TextBox 33"/>
          <p:cNvSpPr txBox="1"/>
          <p:nvPr/>
        </p:nvSpPr>
        <p:spPr>
          <a:xfrm rot="-720000">
            <a:off x="3738490" y="3260843"/>
            <a:ext cx="1428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Critical paths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854090" y="1221740"/>
            <a:ext cx="129394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000" b="1" dirty="0" smtClean="0"/>
              <a:t>PLL period</a:t>
            </a:r>
            <a:endParaRPr lang="en-US" sz="2000" b="1" dirty="0"/>
          </a:p>
        </p:txBody>
      </p:sp>
      <p:sp>
        <p:nvSpPr>
          <p:cNvPr id="41" name="TextBox 40"/>
          <p:cNvSpPr txBox="1"/>
          <p:nvPr/>
        </p:nvSpPr>
        <p:spPr>
          <a:xfrm rot="16200000">
            <a:off x="177987" y="1107354"/>
            <a:ext cx="9020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Delay</a:t>
            </a:r>
            <a:endParaRPr lang="en-US" sz="2400" b="1" dirty="0"/>
          </a:p>
        </p:txBody>
      </p:sp>
      <p:grpSp>
        <p:nvGrpSpPr>
          <p:cNvPr id="44" name="Group 43"/>
          <p:cNvGrpSpPr/>
          <p:nvPr/>
        </p:nvGrpSpPr>
        <p:grpSpPr>
          <a:xfrm>
            <a:off x="8229600" y="1356919"/>
            <a:ext cx="651597" cy="369332"/>
            <a:chOff x="8229600" y="1371667"/>
            <a:chExt cx="651597" cy="369332"/>
          </a:xfrm>
        </p:grpSpPr>
        <p:sp>
          <p:nvSpPr>
            <p:cNvPr id="42" name="Right Brace 41"/>
            <p:cNvSpPr/>
            <p:nvPr/>
          </p:nvSpPr>
          <p:spPr>
            <a:xfrm>
              <a:off x="8229600" y="1432604"/>
              <a:ext cx="76200" cy="257555"/>
            </a:xfrm>
            <a:prstGeom prst="rightBrace">
              <a:avLst>
                <a:gd name="adj1" fmla="val 31146"/>
                <a:gd name="adj2" fmla="val 50000"/>
              </a:avLst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8289368" y="1371667"/>
              <a:ext cx="5918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0000FF"/>
                  </a:solidFill>
                </a:rPr>
                <a:t>OCV</a:t>
              </a:r>
              <a:endParaRPr lang="en-US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1233982" y="5414008"/>
            <a:ext cx="6480720" cy="652991"/>
            <a:chOff x="1233982" y="5414008"/>
            <a:chExt cx="6480720" cy="652991"/>
          </a:xfrm>
        </p:grpSpPr>
        <p:cxnSp>
          <p:nvCxnSpPr>
            <p:cNvPr id="47" name="Straight Connector 46"/>
            <p:cNvCxnSpPr>
              <a:stCxn id="81" idx="0"/>
            </p:cNvCxnSpPr>
            <p:nvPr/>
          </p:nvCxnSpPr>
          <p:spPr>
            <a:xfrm>
              <a:off x="1717326" y="5522020"/>
              <a:ext cx="262467" cy="0"/>
            </a:xfrm>
            <a:prstGeom prst="line">
              <a:avLst/>
            </a:prstGeom>
            <a:solidFill>
              <a:srgbClr val="00FF00"/>
            </a:solidFill>
            <a:ln w="28575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87" idx="6"/>
            </p:cNvCxnSpPr>
            <p:nvPr/>
          </p:nvCxnSpPr>
          <p:spPr>
            <a:xfrm>
              <a:off x="2359907" y="5616949"/>
              <a:ext cx="313137" cy="0"/>
            </a:xfrm>
            <a:prstGeom prst="line">
              <a:avLst/>
            </a:prstGeom>
            <a:solidFill>
              <a:srgbClr val="00FF00"/>
            </a:solidFill>
            <a:ln w="28575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endCxn id="80" idx="3"/>
            </p:cNvCxnSpPr>
            <p:nvPr/>
          </p:nvCxnSpPr>
          <p:spPr>
            <a:xfrm>
              <a:off x="1233982" y="5522020"/>
              <a:ext cx="179784" cy="0"/>
            </a:xfrm>
            <a:prstGeom prst="line">
              <a:avLst/>
            </a:prstGeom>
            <a:solidFill>
              <a:srgbClr val="00FF00"/>
            </a:solidFill>
            <a:ln w="28575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85" idx="6"/>
            </p:cNvCxnSpPr>
            <p:nvPr/>
          </p:nvCxnSpPr>
          <p:spPr>
            <a:xfrm>
              <a:off x="3280483" y="5886979"/>
              <a:ext cx="265832" cy="0"/>
            </a:xfrm>
            <a:prstGeom prst="line">
              <a:avLst/>
            </a:prstGeom>
            <a:solidFill>
              <a:srgbClr val="00FF00"/>
            </a:solidFill>
            <a:ln w="28575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79" idx="6"/>
            </p:cNvCxnSpPr>
            <p:nvPr/>
          </p:nvCxnSpPr>
          <p:spPr>
            <a:xfrm>
              <a:off x="3853087" y="5796969"/>
              <a:ext cx="347228" cy="650"/>
            </a:xfrm>
            <a:prstGeom prst="line">
              <a:avLst/>
            </a:prstGeom>
            <a:solidFill>
              <a:srgbClr val="00FF00"/>
            </a:solidFill>
            <a:ln w="28575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77" idx="6"/>
              <a:endCxn id="74" idx="3"/>
            </p:cNvCxnSpPr>
            <p:nvPr/>
          </p:nvCxnSpPr>
          <p:spPr>
            <a:xfrm>
              <a:off x="4511863" y="5706959"/>
              <a:ext cx="302704" cy="0"/>
            </a:xfrm>
            <a:prstGeom prst="line">
              <a:avLst/>
            </a:prstGeom>
            <a:solidFill>
              <a:srgbClr val="00FF00"/>
            </a:solidFill>
            <a:ln w="28575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75" idx="0"/>
            </p:cNvCxnSpPr>
            <p:nvPr/>
          </p:nvCxnSpPr>
          <p:spPr>
            <a:xfrm>
              <a:off x="5118127" y="5706959"/>
              <a:ext cx="413237" cy="1124"/>
            </a:xfrm>
            <a:prstGeom prst="line">
              <a:avLst/>
            </a:prstGeom>
            <a:solidFill>
              <a:srgbClr val="00FF00"/>
            </a:solidFill>
            <a:ln w="28575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73" idx="6"/>
            </p:cNvCxnSpPr>
            <p:nvPr/>
          </p:nvCxnSpPr>
          <p:spPr>
            <a:xfrm>
              <a:off x="6130526" y="5799542"/>
              <a:ext cx="432048" cy="2952"/>
            </a:xfrm>
            <a:prstGeom prst="line">
              <a:avLst/>
            </a:prstGeom>
            <a:solidFill>
              <a:srgbClr val="00FF00"/>
            </a:solidFill>
            <a:ln w="28575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69" idx="6"/>
            </p:cNvCxnSpPr>
            <p:nvPr/>
          </p:nvCxnSpPr>
          <p:spPr>
            <a:xfrm>
              <a:off x="6816632" y="5730376"/>
              <a:ext cx="313632" cy="0"/>
            </a:xfrm>
            <a:prstGeom prst="line">
              <a:avLst/>
            </a:prstGeom>
            <a:solidFill>
              <a:srgbClr val="00FF00"/>
            </a:solidFill>
            <a:ln w="28575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67" idx="6"/>
            </p:cNvCxnSpPr>
            <p:nvPr/>
          </p:nvCxnSpPr>
          <p:spPr>
            <a:xfrm>
              <a:off x="7443951" y="5631999"/>
              <a:ext cx="270751" cy="0"/>
            </a:xfrm>
            <a:prstGeom prst="line">
              <a:avLst/>
            </a:prstGeom>
            <a:solidFill>
              <a:srgbClr val="00FF00"/>
            </a:solidFill>
            <a:ln w="28575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7" name="Group 56"/>
            <p:cNvGrpSpPr/>
            <p:nvPr/>
          </p:nvGrpSpPr>
          <p:grpSpPr>
            <a:xfrm>
              <a:off x="1989830" y="5436929"/>
              <a:ext cx="370077" cy="360040"/>
              <a:chOff x="2257707" y="1196752"/>
              <a:chExt cx="370077" cy="360040"/>
            </a:xfrm>
            <a:solidFill>
              <a:srgbClr val="00FF00"/>
            </a:solidFill>
          </p:grpSpPr>
          <p:sp>
            <p:nvSpPr>
              <p:cNvPr id="86" name="Flowchart: Delay 85"/>
              <p:cNvSpPr/>
              <p:nvPr/>
            </p:nvSpPr>
            <p:spPr>
              <a:xfrm>
                <a:off x="2257707" y="1196752"/>
                <a:ext cx="288032" cy="360040"/>
              </a:xfrm>
              <a:prstGeom prst="flowChartDelay">
                <a:avLst/>
              </a:prstGeom>
              <a:grpFill/>
              <a:ln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Flowchart: Connector 86"/>
              <p:cNvSpPr/>
              <p:nvPr/>
            </p:nvSpPr>
            <p:spPr>
              <a:xfrm>
                <a:off x="2555776" y="1340768"/>
                <a:ext cx="72008" cy="72008"/>
              </a:xfrm>
              <a:prstGeom prst="flowChartConnector">
                <a:avLst/>
              </a:prstGeom>
              <a:grpFill/>
              <a:ln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8" name="Group 57"/>
            <p:cNvGrpSpPr/>
            <p:nvPr/>
          </p:nvGrpSpPr>
          <p:grpSpPr>
            <a:xfrm>
              <a:off x="2550366" y="5526939"/>
              <a:ext cx="730117" cy="540060"/>
              <a:chOff x="2770951" y="2096852"/>
              <a:chExt cx="730117" cy="540060"/>
            </a:xfrm>
            <a:solidFill>
              <a:srgbClr val="00FF00"/>
            </a:solidFill>
          </p:grpSpPr>
          <p:sp>
            <p:nvSpPr>
              <p:cNvPr id="82" name="Moon 81"/>
              <p:cNvSpPr/>
              <p:nvPr/>
            </p:nvSpPr>
            <p:spPr>
              <a:xfrm flipH="1">
                <a:off x="2770951" y="2096852"/>
                <a:ext cx="360040" cy="360040"/>
              </a:xfrm>
              <a:prstGeom prst="moon">
                <a:avLst>
                  <a:gd name="adj" fmla="val 78219"/>
                </a:avLst>
              </a:prstGeom>
              <a:grpFill/>
              <a:ln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3" name="Group 82"/>
              <p:cNvGrpSpPr/>
              <p:nvPr/>
            </p:nvGrpSpPr>
            <p:grpSpPr>
              <a:xfrm>
                <a:off x="3130991" y="2276872"/>
                <a:ext cx="370077" cy="360040"/>
                <a:chOff x="2257707" y="1196752"/>
                <a:chExt cx="370077" cy="360040"/>
              </a:xfrm>
              <a:grpFill/>
            </p:grpSpPr>
            <p:sp>
              <p:nvSpPr>
                <p:cNvPr id="84" name="Flowchart: Delay 83"/>
                <p:cNvSpPr/>
                <p:nvPr/>
              </p:nvSpPr>
              <p:spPr>
                <a:xfrm>
                  <a:off x="2257707" y="1196752"/>
                  <a:ext cx="288032" cy="360040"/>
                </a:xfrm>
                <a:prstGeom prst="flowChartDelay">
                  <a:avLst/>
                </a:prstGeom>
                <a:grpFill/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Flowchart: Connector 84"/>
                <p:cNvSpPr/>
                <p:nvPr/>
              </p:nvSpPr>
              <p:spPr>
                <a:xfrm>
                  <a:off x="2555776" y="1340768"/>
                  <a:ext cx="72008" cy="72008"/>
                </a:xfrm>
                <a:prstGeom prst="flowChartConnector">
                  <a:avLst/>
                </a:prstGeom>
                <a:grpFill/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59" name="Group 58"/>
            <p:cNvGrpSpPr/>
            <p:nvPr/>
          </p:nvGrpSpPr>
          <p:grpSpPr>
            <a:xfrm rot="5400000">
              <a:off x="1457534" y="5370240"/>
              <a:ext cx="216024" cy="303560"/>
              <a:chOff x="1403648" y="764704"/>
              <a:chExt cx="216024" cy="303560"/>
            </a:xfrm>
            <a:solidFill>
              <a:srgbClr val="00FF00"/>
            </a:solidFill>
          </p:grpSpPr>
          <p:sp>
            <p:nvSpPr>
              <p:cNvPr id="80" name="Isosceles Triangle 79"/>
              <p:cNvSpPr/>
              <p:nvPr/>
            </p:nvSpPr>
            <p:spPr>
              <a:xfrm>
                <a:off x="1403648" y="852240"/>
                <a:ext cx="216024" cy="216024"/>
              </a:xfrm>
              <a:prstGeom prst="triangle">
                <a:avLst/>
              </a:prstGeom>
              <a:grpFill/>
              <a:ln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1475656" y="764704"/>
                <a:ext cx="72008" cy="72008"/>
              </a:xfrm>
              <a:prstGeom prst="ellipse">
                <a:avLst/>
              </a:prstGeom>
              <a:grpFill/>
              <a:ln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3413399" y="5616949"/>
              <a:ext cx="439688" cy="360040"/>
              <a:chOff x="3124200" y="836712"/>
              <a:chExt cx="439688" cy="360040"/>
            </a:xfrm>
            <a:solidFill>
              <a:srgbClr val="00FF00"/>
            </a:solidFill>
          </p:grpSpPr>
          <p:sp>
            <p:nvSpPr>
              <p:cNvPr id="78" name="Moon 77"/>
              <p:cNvSpPr/>
              <p:nvPr/>
            </p:nvSpPr>
            <p:spPr>
              <a:xfrm flipH="1">
                <a:off x="3124200" y="836712"/>
                <a:ext cx="360040" cy="360040"/>
              </a:xfrm>
              <a:prstGeom prst="moon">
                <a:avLst>
                  <a:gd name="adj" fmla="val 78219"/>
                </a:avLst>
              </a:prstGeom>
              <a:grpFill/>
              <a:ln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Flowchart: Connector 78"/>
              <p:cNvSpPr/>
              <p:nvPr/>
            </p:nvSpPr>
            <p:spPr>
              <a:xfrm>
                <a:off x="3491880" y="980728"/>
                <a:ext cx="72008" cy="72008"/>
              </a:xfrm>
              <a:prstGeom prst="flowChartConnector">
                <a:avLst/>
              </a:prstGeom>
              <a:grpFill/>
              <a:ln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1" name="Group 60"/>
            <p:cNvGrpSpPr/>
            <p:nvPr/>
          </p:nvGrpSpPr>
          <p:grpSpPr>
            <a:xfrm>
              <a:off x="4141786" y="5526939"/>
              <a:ext cx="370077" cy="360040"/>
              <a:chOff x="2257707" y="1196752"/>
              <a:chExt cx="370077" cy="360040"/>
            </a:xfrm>
            <a:solidFill>
              <a:srgbClr val="00FF00"/>
            </a:solidFill>
          </p:grpSpPr>
          <p:sp>
            <p:nvSpPr>
              <p:cNvPr id="76" name="Flowchart: Delay 75"/>
              <p:cNvSpPr/>
              <p:nvPr/>
            </p:nvSpPr>
            <p:spPr>
              <a:xfrm>
                <a:off x="2257707" y="1196752"/>
                <a:ext cx="288032" cy="360040"/>
              </a:xfrm>
              <a:prstGeom prst="flowChartDelay">
                <a:avLst/>
              </a:prstGeom>
              <a:grpFill/>
              <a:ln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Flowchart: Connector 76"/>
              <p:cNvSpPr/>
              <p:nvPr/>
            </p:nvSpPr>
            <p:spPr>
              <a:xfrm>
                <a:off x="2555776" y="1340768"/>
                <a:ext cx="72008" cy="72008"/>
              </a:xfrm>
              <a:prstGeom prst="flowChartConnector">
                <a:avLst/>
              </a:prstGeom>
              <a:grpFill/>
              <a:ln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2" name="Group 61"/>
            <p:cNvGrpSpPr/>
            <p:nvPr/>
          </p:nvGrpSpPr>
          <p:grpSpPr>
            <a:xfrm rot="5400000">
              <a:off x="4858335" y="5555179"/>
              <a:ext cx="216024" cy="303560"/>
              <a:chOff x="1403648" y="764704"/>
              <a:chExt cx="216024" cy="303560"/>
            </a:xfrm>
            <a:solidFill>
              <a:srgbClr val="00FF00"/>
            </a:solidFill>
          </p:grpSpPr>
          <p:sp>
            <p:nvSpPr>
              <p:cNvPr id="74" name="Isosceles Triangle 73"/>
              <p:cNvSpPr/>
              <p:nvPr/>
            </p:nvSpPr>
            <p:spPr>
              <a:xfrm>
                <a:off x="1403648" y="852240"/>
                <a:ext cx="216024" cy="216024"/>
              </a:xfrm>
              <a:prstGeom prst="triangle">
                <a:avLst/>
              </a:prstGeom>
              <a:grpFill/>
              <a:ln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1475656" y="764704"/>
                <a:ext cx="72008" cy="72008"/>
              </a:xfrm>
              <a:prstGeom prst="ellipse">
                <a:avLst/>
              </a:prstGeom>
              <a:grpFill/>
              <a:ln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3" name="Group 62"/>
            <p:cNvGrpSpPr/>
            <p:nvPr/>
          </p:nvGrpSpPr>
          <p:grpSpPr>
            <a:xfrm>
              <a:off x="5374442" y="5442454"/>
              <a:ext cx="756084" cy="537108"/>
              <a:chOff x="5004048" y="1523740"/>
              <a:chExt cx="756084" cy="537108"/>
            </a:xfrm>
            <a:solidFill>
              <a:srgbClr val="00FF00"/>
            </a:solidFill>
          </p:grpSpPr>
          <p:grpSp>
            <p:nvGrpSpPr>
              <p:cNvPr id="70" name="Group 69"/>
              <p:cNvGrpSpPr/>
              <p:nvPr/>
            </p:nvGrpSpPr>
            <p:grpSpPr>
              <a:xfrm>
                <a:off x="5320444" y="1700808"/>
                <a:ext cx="439688" cy="360040"/>
                <a:chOff x="3124200" y="836712"/>
                <a:chExt cx="439688" cy="360040"/>
              </a:xfrm>
              <a:grpFill/>
            </p:grpSpPr>
            <p:sp>
              <p:nvSpPr>
                <p:cNvPr id="72" name="Moon 71"/>
                <p:cNvSpPr/>
                <p:nvPr/>
              </p:nvSpPr>
              <p:spPr>
                <a:xfrm flipH="1">
                  <a:off x="3124200" y="836712"/>
                  <a:ext cx="360040" cy="360040"/>
                </a:xfrm>
                <a:prstGeom prst="moon">
                  <a:avLst>
                    <a:gd name="adj" fmla="val 78219"/>
                  </a:avLst>
                </a:prstGeom>
                <a:grpFill/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Flowchart: Connector 72"/>
                <p:cNvSpPr/>
                <p:nvPr/>
              </p:nvSpPr>
              <p:spPr>
                <a:xfrm>
                  <a:off x="3491880" y="980728"/>
                  <a:ext cx="72008" cy="72008"/>
                </a:xfrm>
                <a:prstGeom prst="flowChartConnector">
                  <a:avLst/>
                </a:prstGeom>
                <a:grpFill/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1" name="Flowchart: Delay 70"/>
              <p:cNvSpPr/>
              <p:nvPr/>
            </p:nvSpPr>
            <p:spPr>
              <a:xfrm>
                <a:off x="5004048" y="1523740"/>
                <a:ext cx="316396" cy="360040"/>
              </a:xfrm>
              <a:prstGeom prst="flowChartDelay">
                <a:avLst/>
              </a:prstGeom>
              <a:grpFill/>
              <a:ln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4" name="Group 63"/>
            <p:cNvGrpSpPr/>
            <p:nvPr/>
          </p:nvGrpSpPr>
          <p:grpSpPr>
            <a:xfrm>
              <a:off x="6446555" y="5550356"/>
              <a:ext cx="370077" cy="360040"/>
              <a:chOff x="2257707" y="1196752"/>
              <a:chExt cx="370077" cy="360040"/>
            </a:xfrm>
            <a:solidFill>
              <a:srgbClr val="00FF00"/>
            </a:solidFill>
          </p:grpSpPr>
          <p:sp>
            <p:nvSpPr>
              <p:cNvPr id="68" name="Flowchart: Delay 67"/>
              <p:cNvSpPr/>
              <p:nvPr/>
            </p:nvSpPr>
            <p:spPr>
              <a:xfrm>
                <a:off x="2257707" y="1196752"/>
                <a:ext cx="288032" cy="360040"/>
              </a:xfrm>
              <a:prstGeom prst="flowChartDelay">
                <a:avLst/>
              </a:prstGeom>
              <a:grpFill/>
              <a:ln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Flowchart: Connector 68"/>
              <p:cNvSpPr/>
              <p:nvPr/>
            </p:nvSpPr>
            <p:spPr>
              <a:xfrm>
                <a:off x="2555776" y="1340768"/>
                <a:ext cx="72008" cy="72008"/>
              </a:xfrm>
              <a:prstGeom prst="flowChartConnector">
                <a:avLst/>
              </a:prstGeom>
              <a:grpFill/>
              <a:ln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5" name="Group 64"/>
            <p:cNvGrpSpPr/>
            <p:nvPr/>
          </p:nvGrpSpPr>
          <p:grpSpPr>
            <a:xfrm>
              <a:off x="7004263" y="5451979"/>
              <a:ext cx="439688" cy="360040"/>
              <a:chOff x="3124200" y="836712"/>
              <a:chExt cx="439688" cy="360040"/>
            </a:xfrm>
            <a:solidFill>
              <a:srgbClr val="00FF00"/>
            </a:solidFill>
          </p:grpSpPr>
          <p:sp>
            <p:nvSpPr>
              <p:cNvPr id="66" name="Moon 65"/>
              <p:cNvSpPr/>
              <p:nvPr/>
            </p:nvSpPr>
            <p:spPr>
              <a:xfrm flipH="1">
                <a:off x="3124200" y="836712"/>
                <a:ext cx="360040" cy="360040"/>
              </a:xfrm>
              <a:prstGeom prst="moon">
                <a:avLst>
                  <a:gd name="adj" fmla="val 78219"/>
                </a:avLst>
              </a:prstGeom>
              <a:grpFill/>
              <a:ln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Flowchart: Connector 66"/>
              <p:cNvSpPr/>
              <p:nvPr/>
            </p:nvSpPr>
            <p:spPr>
              <a:xfrm>
                <a:off x="3491880" y="980728"/>
                <a:ext cx="72008" cy="72008"/>
              </a:xfrm>
              <a:prstGeom prst="flowChartConnector">
                <a:avLst/>
              </a:prstGeom>
              <a:grpFill/>
              <a:ln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92" name="Elbow Connector 91"/>
            <p:cNvCxnSpPr>
              <a:endCxn id="80" idx="3"/>
            </p:cNvCxnSpPr>
            <p:nvPr/>
          </p:nvCxnSpPr>
          <p:spPr>
            <a:xfrm rot="10800000">
              <a:off x="1413766" y="5522020"/>
              <a:ext cx="6300936" cy="108012"/>
            </a:xfrm>
            <a:prstGeom prst="bentConnector5">
              <a:avLst>
                <a:gd name="adj1" fmla="val -2053"/>
                <a:gd name="adj2" fmla="val -679022"/>
                <a:gd name="adj3" fmla="val 103628"/>
              </a:avLst>
            </a:prstGeom>
            <a:ln w="28575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" name="Straight Arrow Connector 6"/>
          <p:cNvCxnSpPr/>
          <p:nvPr/>
        </p:nvCxnSpPr>
        <p:spPr>
          <a:xfrm flipV="1">
            <a:off x="4141786" y="5414008"/>
            <a:ext cx="672781" cy="1078867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515221" y="5882234"/>
            <a:ext cx="29370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Programmable by SW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65825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35" grpId="0" animBg="1"/>
      <p:bldP spid="40" grpId="0" animBg="1"/>
      <p:bldP spid="1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4692418" y="4910718"/>
            <a:ext cx="208199" cy="147314"/>
          </a:xfrm>
          <a:custGeom>
            <a:avLst/>
            <a:gdLst>
              <a:gd name="connsiteX0" fmla="*/ 557561 w 557561"/>
              <a:gd name="connsiteY0" fmla="*/ 170986 h 170986"/>
              <a:gd name="connsiteX1" fmla="*/ 0 w 557561"/>
              <a:gd name="connsiteY1" fmla="*/ 170986 h 170986"/>
              <a:gd name="connsiteX2" fmla="*/ 0 w 557561"/>
              <a:gd name="connsiteY2" fmla="*/ 0 h 170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7561" h="170986">
                <a:moveTo>
                  <a:pt x="557561" y="170986"/>
                </a:moveTo>
                <a:lnTo>
                  <a:pt x="0" y="170986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2880344" y="1600200"/>
            <a:ext cx="3200400" cy="29718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6" name="Group 5"/>
          <p:cNvGrpSpPr/>
          <p:nvPr/>
        </p:nvGrpSpPr>
        <p:grpSpPr>
          <a:xfrm>
            <a:off x="2983308" y="1714500"/>
            <a:ext cx="3000139" cy="2743200"/>
            <a:chOff x="2629215" y="1143000"/>
            <a:chExt cx="4000185" cy="365760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3505200" y="2971800"/>
              <a:ext cx="2286000" cy="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3505200" y="1828800"/>
              <a:ext cx="0" cy="228600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5791200" y="1828800"/>
              <a:ext cx="0" cy="228600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/>
            <p:cNvGrpSpPr/>
            <p:nvPr/>
          </p:nvGrpSpPr>
          <p:grpSpPr>
            <a:xfrm>
              <a:off x="2629215" y="1150557"/>
              <a:ext cx="1699071" cy="1364043"/>
              <a:chOff x="2629215" y="1150557"/>
              <a:chExt cx="1699071" cy="1364043"/>
            </a:xfrm>
          </p:grpSpPr>
          <p:cxnSp>
            <p:nvCxnSpPr>
              <p:cNvPr id="71" name="Straight Connector 70"/>
              <p:cNvCxnSpPr/>
              <p:nvPr/>
            </p:nvCxnSpPr>
            <p:spPr>
              <a:xfrm>
                <a:off x="2895600" y="1828800"/>
                <a:ext cx="1175747" cy="0"/>
              </a:xfrm>
              <a:prstGeom prst="line">
                <a:avLst/>
              </a:prstGeom>
              <a:ln w="1905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2895600" y="1371600"/>
                <a:ext cx="0" cy="899286"/>
              </a:xfrm>
              <a:prstGeom prst="line">
                <a:avLst/>
              </a:prstGeom>
              <a:ln w="1905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3" name="Group 72"/>
              <p:cNvGrpSpPr/>
              <p:nvPr/>
            </p:nvGrpSpPr>
            <p:grpSpPr>
              <a:xfrm>
                <a:off x="2629215" y="1150557"/>
                <a:ext cx="540957" cy="464757"/>
                <a:chOff x="2629215" y="1150557"/>
                <a:chExt cx="540957" cy="464757"/>
              </a:xfrm>
            </p:grpSpPr>
            <p:cxnSp>
              <p:nvCxnSpPr>
                <p:cNvPr id="87" name="Straight Connector 86"/>
                <p:cNvCxnSpPr/>
                <p:nvPr/>
              </p:nvCxnSpPr>
              <p:spPr>
                <a:xfrm>
                  <a:off x="2629215" y="1371600"/>
                  <a:ext cx="540957" cy="0"/>
                </a:xfrm>
                <a:prstGeom prst="line">
                  <a:avLst/>
                </a:prstGeom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7"/>
                <p:cNvCxnSpPr/>
                <p:nvPr/>
              </p:nvCxnSpPr>
              <p:spPr>
                <a:xfrm>
                  <a:off x="2629215" y="1158114"/>
                  <a:ext cx="0" cy="457200"/>
                </a:xfrm>
                <a:prstGeom prst="line">
                  <a:avLst/>
                </a:prstGeom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/>
                <p:cNvCxnSpPr/>
                <p:nvPr/>
              </p:nvCxnSpPr>
              <p:spPr>
                <a:xfrm>
                  <a:off x="3162615" y="1150557"/>
                  <a:ext cx="0" cy="457200"/>
                </a:xfrm>
                <a:prstGeom prst="line">
                  <a:avLst/>
                </a:prstGeom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4" name="Group 73"/>
              <p:cNvGrpSpPr/>
              <p:nvPr/>
            </p:nvGrpSpPr>
            <p:grpSpPr>
              <a:xfrm>
                <a:off x="3787329" y="1150557"/>
                <a:ext cx="540957" cy="464757"/>
                <a:chOff x="2629215" y="1150557"/>
                <a:chExt cx="540957" cy="464757"/>
              </a:xfrm>
            </p:grpSpPr>
            <p:cxnSp>
              <p:nvCxnSpPr>
                <p:cNvPr id="84" name="Straight Connector 83"/>
                <p:cNvCxnSpPr/>
                <p:nvPr/>
              </p:nvCxnSpPr>
              <p:spPr>
                <a:xfrm>
                  <a:off x="2629215" y="1371600"/>
                  <a:ext cx="540957" cy="0"/>
                </a:xfrm>
                <a:prstGeom prst="line">
                  <a:avLst/>
                </a:prstGeom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4"/>
                <p:cNvCxnSpPr/>
                <p:nvPr/>
              </p:nvCxnSpPr>
              <p:spPr>
                <a:xfrm>
                  <a:off x="2629215" y="1158114"/>
                  <a:ext cx="0" cy="457200"/>
                </a:xfrm>
                <a:prstGeom prst="line">
                  <a:avLst/>
                </a:prstGeom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Connector 85"/>
                <p:cNvCxnSpPr/>
                <p:nvPr/>
              </p:nvCxnSpPr>
              <p:spPr>
                <a:xfrm>
                  <a:off x="3162615" y="1150557"/>
                  <a:ext cx="0" cy="457200"/>
                </a:xfrm>
                <a:prstGeom prst="line">
                  <a:avLst/>
                </a:prstGeom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5" name="Group 74"/>
              <p:cNvGrpSpPr/>
              <p:nvPr/>
            </p:nvGrpSpPr>
            <p:grpSpPr>
              <a:xfrm>
                <a:off x="2629215" y="2049843"/>
                <a:ext cx="540957" cy="464757"/>
                <a:chOff x="2629215" y="1150557"/>
                <a:chExt cx="540957" cy="464757"/>
              </a:xfrm>
            </p:grpSpPr>
            <p:cxnSp>
              <p:nvCxnSpPr>
                <p:cNvPr id="81" name="Straight Connector 80"/>
                <p:cNvCxnSpPr/>
                <p:nvPr/>
              </p:nvCxnSpPr>
              <p:spPr>
                <a:xfrm>
                  <a:off x="2629215" y="1371600"/>
                  <a:ext cx="540957" cy="0"/>
                </a:xfrm>
                <a:prstGeom prst="line">
                  <a:avLst/>
                </a:prstGeom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/>
                <p:cNvCxnSpPr/>
                <p:nvPr/>
              </p:nvCxnSpPr>
              <p:spPr>
                <a:xfrm>
                  <a:off x="2629215" y="1158114"/>
                  <a:ext cx="0" cy="457200"/>
                </a:xfrm>
                <a:prstGeom prst="line">
                  <a:avLst/>
                </a:prstGeom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/>
                <p:cNvCxnSpPr/>
                <p:nvPr/>
              </p:nvCxnSpPr>
              <p:spPr>
                <a:xfrm>
                  <a:off x="3162615" y="1150557"/>
                  <a:ext cx="0" cy="457200"/>
                </a:xfrm>
                <a:prstGeom prst="line">
                  <a:avLst/>
                </a:prstGeom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6" name="Group 75"/>
              <p:cNvGrpSpPr/>
              <p:nvPr/>
            </p:nvGrpSpPr>
            <p:grpSpPr>
              <a:xfrm>
                <a:off x="3787329" y="2049843"/>
                <a:ext cx="540957" cy="464757"/>
                <a:chOff x="2629215" y="1150557"/>
                <a:chExt cx="540957" cy="464757"/>
              </a:xfrm>
            </p:grpSpPr>
            <p:cxnSp>
              <p:nvCxnSpPr>
                <p:cNvPr id="78" name="Straight Connector 77"/>
                <p:cNvCxnSpPr/>
                <p:nvPr/>
              </p:nvCxnSpPr>
              <p:spPr>
                <a:xfrm>
                  <a:off x="2629215" y="1371600"/>
                  <a:ext cx="540957" cy="0"/>
                </a:xfrm>
                <a:prstGeom prst="line">
                  <a:avLst/>
                </a:prstGeom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/>
                <p:cNvCxnSpPr/>
                <p:nvPr/>
              </p:nvCxnSpPr>
              <p:spPr>
                <a:xfrm>
                  <a:off x="2629215" y="1158114"/>
                  <a:ext cx="0" cy="457200"/>
                </a:xfrm>
                <a:prstGeom prst="line">
                  <a:avLst/>
                </a:prstGeom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/>
                <p:cNvCxnSpPr/>
                <p:nvPr/>
              </p:nvCxnSpPr>
              <p:spPr>
                <a:xfrm>
                  <a:off x="3162615" y="1150557"/>
                  <a:ext cx="0" cy="457200"/>
                </a:xfrm>
                <a:prstGeom prst="line">
                  <a:avLst/>
                </a:prstGeom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7" name="Straight Connector 76"/>
              <p:cNvCxnSpPr/>
              <p:nvPr/>
            </p:nvCxnSpPr>
            <p:spPr>
              <a:xfrm>
                <a:off x="4071347" y="1371600"/>
                <a:ext cx="0" cy="899286"/>
              </a:xfrm>
              <a:prstGeom prst="line">
                <a:avLst/>
              </a:prstGeom>
              <a:ln w="1905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/>
            <p:cNvGrpSpPr/>
            <p:nvPr/>
          </p:nvGrpSpPr>
          <p:grpSpPr>
            <a:xfrm>
              <a:off x="2629215" y="3436557"/>
              <a:ext cx="1699071" cy="1364043"/>
              <a:chOff x="2629215" y="1150557"/>
              <a:chExt cx="1699071" cy="1364043"/>
            </a:xfrm>
          </p:grpSpPr>
          <p:cxnSp>
            <p:nvCxnSpPr>
              <p:cNvPr id="52" name="Straight Connector 51"/>
              <p:cNvCxnSpPr/>
              <p:nvPr/>
            </p:nvCxnSpPr>
            <p:spPr>
              <a:xfrm>
                <a:off x="2895600" y="1828800"/>
                <a:ext cx="1175747" cy="0"/>
              </a:xfrm>
              <a:prstGeom prst="line">
                <a:avLst/>
              </a:prstGeom>
              <a:ln w="1905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>
                <a:off x="2895600" y="1371600"/>
                <a:ext cx="0" cy="899286"/>
              </a:xfrm>
              <a:prstGeom prst="line">
                <a:avLst/>
              </a:prstGeom>
              <a:ln w="1905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4" name="Group 53"/>
              <p:cNvGrpSpPr/>
              <p:nvPr/>
            </p:nvGrpSpPr>
            <p:grpSpPr>
              <a:xfrm>
                <a:off x="2629215" y="1150557"/>
                <a:ext cx="540957" cy="464757"/>
                <a:chOff x="2629215" y="1150557"/>
                <a:chExt cx="540957" cy="464757"/>
              </a:xfrm>
            </p:grpSpPr>
            <p:cxnSp>
              <p:nvCxnSpPr>
                <p:cNvPr id="68" name="Straight Connector 67"/>
                <p:cNvCxnSpPr/>
                <p:nvPr/>
              </p:nvCxnSpPr>
              <p:spPr>
                <a:xfrm>
                  <a:off x="2629215" y="1371600"/>
                  <a:ext cx="540957" cy="0"/>
                </a:xfrm>
                <a:prstGeom prst="line">
                  <a:avLst/>
                </a:prstGeom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/>
                <p:cNvCxnSpPr/>
                <p:nvPr/>
              </p:nvCxnSpPr>
              <p:spPr>
                <a:xfrm>
                  <a:off x="2629215" y="1158114"/>
                  <a:ext cx="0" cy="457200"/>
                </a:xfrm>
                <a:prstGeom prst="line">
                  <a:avLst/>
                </a:prstGeom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/>
                <p:cNvCxnSpPr/>
                <p:nvPr/>
              </p:nvCxnSpPr>
              <p:spPr>
                <a:xfrm>
                  <a:off x="3162615" y="1150557"/>
                  <a:ext cx="0" cy="457200"/>
                </a:xfrm>
                <a:prstGeom prst="line">
                  <a:avLst/>
                </a:prstGeom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5" name="Group 54"/>
              <p:cNvGrpSpPr/>
              <p:nvPr/>
            </p:nvGrpSpPr>
            <p:grpSpPr>
              <a:xfrm>
                <a:off x="3787329" y="1150557"/>
                <a:ext cx="540957" cy="464757"/>
                <a:chOff x="2629215" y="1150557"/>
                <a:chExt cx="540957" cy="464757"/>
              </a:xfrm>
            </p:grpSpPr>
            <p:cxnSp>
              <p:nvCxnSpPr>
                <p:cNvPr id="65" name="Straight Connector 64"/>
                <p:cNvCxnSpPr/>
                <p:nvPr/>
              </p:nvCxnSpPr>
              <p:spPr>
                <a:xfrm>
                  <a:off x="2629215" y="1371600"/>
                  <a:ext cx="540957" cy="0"/>
                </a:xfrm>
                <a:prstGeom prst="line">
                  <a:avLst/>
                </a:prstGeom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/>
                <p:cNvCxnSpPr/>
                <p:nvPr/>
              </p:nvCxnSpPr>
              <p:spPr>
                <a:xfrm>
                  <a:off x="2629215" y="1158114"/>
                  <a:ext cx="0" cy="457200"/>
                </a:xfrm>
                <a:prstGeom prst="line">
                  <a:avLst/>
                </a:prstGeom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/>
                <p:cNvCxnSpPr/>
                <p:nvPr/>
              </p:nvCxnSpPr>
              <p:spPr>
                <a:xfrm>
                  <a:off x="3162615" y="1150557"/>
                  <a:ext cx="0" cy="457200"/>
                </a:xfrm>
                <a:prstGeom prst="line">
                  <a:avLst/>
                </a:prstGeom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6" name="Group 55"/>
              <p:cNvGrpSpPr/>
              <p:nvPr/>
            </p:nvGrpSpPr>
            <p:grpSpPr>
              <a:xfrm>
                <a:off x="2629215" y="2049843"/>
                <a:ext cx="540957" cy="464757"/>
                <a:chOff x="2629215" y="1150557"/>
                <a:chExt cx="540957" cy="464757"/>
              </a:xfrm>
            </p:grpSpPr>
            <p:cxnSp>
              <p:nvCxnSpPr>
                <p:cNvPr id="62" name="Straight Connector 61"/>
                <p:cNvCxnSpPr/>
                <p:nvPr/>
              </p:nvCxnSpPr>
              <p:spPr>
                <a:xfrm>
                  <a:off x="2629215" y="1371600"/>
                  <a:ext cx="540957" cy="0"/>
                </a:xfrm>
                <a:prstGeom prst="line">
                  <a:avLst/>
                </a:prstGeom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/>
                <p:cNvCxnSpPr/>
                <p:nvPr/>
              </p:nvCxnSpPr>
              <p:spPr>
                <a:xfrm>
                  <a:off x="2629215" y="1158114"/>
                  <a:ext cx="0" cy="457200"/>
                </a:xfrm>
                <a:prstGeom prst="line">
                  <a:avLst/>
                </a:prstGeom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/>
                <p:cNvCxnSpPr/>
                <p:nvPr/>
              </p:nvCxnSpPr>
              <p:spPr>
                <a:xfrm>
                  <a:off x="3162615" y="1150557"/>
                  <a:ext cx="0" cy="457200"/>
                </a:xfrm>
                <a:prstGeom prst="line">
                  <a:avLst/>
                </a:prstGeom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7" name="Group 56"/>
              <p:cNvGrpSpPr/>
              <p:nvPr/>
            </p:nvGrpSpPr>
            <p:grpSpPr>
              <a:xfrm>
                <a:off x="3787329" y="2049843"/>
                <a:ext cx="540957" cy="464757"/>
                <a:chOff x="2629215" y="1150557"/>
                <a:chExt cx="540957" cy="464757"/>
              </a:xfrm>
            </p:grpSpPr>
            <p:cxnSp>
              <p:nvCxnSpPr>
                <p:cNvPr id="59" name="Straight Connector 58"/>
                <p:cNvCxnSpPr/>
                <p:nvPr/>
              </p:nvCxnSpPr>
              <p:spPr>
                <a:xfrm>
                  <a:off x="2629215" y="1371600"/>
                  <a:ext cx="540957" cy="0"/>
                </a:xfrm>
                <a:prstGeom prst="line">
                  <a:avLst/>
                </a:prstGeom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/>
                <p:nvPr/>
              </p:nvCxnSpPr>
              <p:spPr>
                <a:xfrm>
                  <a:off x="2629215" y="1158114"/>
                  <a:ext cx="0" cy="457200"/>
                </a:xfrm>
                <a:prstGeom prst="line">
                  <a:avLst/>
                </a:prstGeom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/>
                <p:cNvCxnSpPr/>
                <p:nvPr/>
              </p:nvCxnSpPr>
              <p:spPr>
                <a:xfrm>
                  <a:off x="3162615" y="1150557"/>
                  <a:ext cx="0" cy="457200"/>
                </a:xfrm>
                <a:prstGeom prst="line">
                  <a:avLst/>
                </a:prstGeom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8" name="Straight Connector 57"/>
              <p:cNvCxnSpPr/>
              <p:nvPr/>
            </p:nvCxnSpPr>
            <p:spPr>
              <a:xfrm>
                <a:off x="4071347" y="1371600"/>
                <a:ext cx="0" cy="899286"/>
              </a:xfrm>
              <a:prstGeom prst="line">
                <a:avLst/>
              </a:prstGeom>
              <a:ln w="1905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1"/>
            <p:cNvGrpSpPr/>
            <p:nvPr/>
          </p:nvGrpSpPr>
          <p:grpSpPr>
            <a:xfrm>
              <a:off x="4930329" y="3429000"/>
              <a:ext cx="1699071" cy="1364043"/>
              <a:chOff x="2629215" y="1150557"/>
              <a:chExt cx="1699071" cy="1364043"/>
            </a:xfrm>
          </p:grpSpPr>
          <p:cxnSp>
            <p:nvCxnSpPr>
              <p:cNvPr id="33" name="Straight Connector 32"/>
              <p:cNvCxnSpPr/>
              <p:nvPr/>
            </p:nvCxnSpPr>
            <p:spPr>
              <a:xfrm>
                <a:off x="2895600" y="1828800"/>
                <a:ext cx="1175747" cy="0"/>
              </a:xfrm>
              <a:prstGeom prst="line">
                <a:avLst/>
              </a:prstGeom>
              <a:ln w="1905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2895600" y="1371600"/>
                <a:ext cx="0" cy="899286"/>
              </a:xfrm>
              <a:prstGeom prst="line">
                <a:avLst/>
              </a:prstGeom>
              <a:ln w="1905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5" name="Group 34"/>
              <p:cNvGrpSpPr/>
              <p:nvPr/>
            </p:nvGrpSpPr>
            <p:grpSpPr>
              <a:xfrm>
                <a:off x="2629215" y="1150557"/>
                <a:ext cx="540957" cy="464757"/>
                <a:chOff x="2629215" y="1150557"/>
                <a:chExt cx="540957" cy="464757"/>
              </a:xfrm>
            </p:grpSpPr>
            <p:cxnSp>
              <p:nvCxnSpPr>
                <p:cNvPr id="49" name="Straight Connector 48"/>
                <p:cNvCxnSpPr/>
                <p:nvPr/>
              </p:nvCxnSpPr>
              <p:spPr>
                <a:xfrm>
                  <a:off x="2629215" y="1371600"/>
                  <a:ext cx="540957" cy="0"/>
                </a:xfrm>
                <a:prstGeom prst="line">
                  <a:avLst/>
                </a:prstGeom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/>
                <p:nvPr/>
              </p:nvCxnSpPr>
              <p:spPr>
                <a:xfrm>
                  <a:off x="2629215" y="1158114"/>
                  <a:ext cx="0" cy="457200"/>
                </a:xfrm>
                <a:prstGeom prst="line">
                  <a:avLst/>
                </a:prstGeom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/>
                <p:cNvCxnSpPr/>
                <p:nvPr/>
              </p:nvCxnSpPr>
              <p:spPr>
                <a:xfrm>
                  <a:off x="3162615" y="1150557"/>
                  <a:ext cx="0" cy="457200"/>
                </a:xfrm>
                <a:prstGeom prst="line">
                  <a:avLst/>
                </a:prstGeom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" name="Group 35"/>
              <p:cNvGrpSpPr/>
              <p:nvPr/>
            </p:nvGrpSpPr>
            <p:grpSpPr>
              <a:xfrm>
                <a:off x="3787329" y="1150557"/>
                <a:ext cx="540957" cy="464757"/>
                <a:chOff x="2629215" y="1150557"/>
                <a:chExt cx="540957" cy="464757"/>
              </a:xfrm>
            </p:grpSpPr>
            <p:cxnSp>
              <p:nvCxnSpPr>
                <p:cNvPr id="46" name="Straight Connector 45"/>
                <p:cNvCxnSpPr/>
                <p:nvPr/>
              </p:nvCxnSpPr>
              <p:spPr>
                <a:xfrm>
                  <a:off x="2629215" y="1371600"/>
                  <a:ext cx="540957" cy="0"/>
                </a:xfrm>
                <a:prstGeom prst="line">
                  <a:avLst/>
                </a:prstGeom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>
                  <a:off x="2629215" y="1158114"/>
                  <a:ext cx="0" cy="457200"/>
                </a:xfrm>
                <a:prstGeom prst="line">
                  <a:avLst/>
                </a:prstGeom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>
                  <a:off x="3162615" y="1150557"/>
                  <a:ext cx="0" cy="457200"/>
                </a:xfrm>
                <a:prstGeom prst="line">
                  <a:avLst/>
                </a:prstGeom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" name="Group 36"/>
              <p:cNvGrpSpPr/>
              <p:nvPr/>
            </p:nvGrpSpPr>
            <p:grpSpPr>
              <a:xfrm>
                <a:off x="2629215" y="2049843"/>
                <a:ext cx="540957" cy="464757"/>
                <a:chOff x="2629215" y="1150557"/>
                <a:chExt cx="540957" cy="464757"/>
              </a:xfrm>
            </p:grpSpPr>
            <p:cxnSp>
              <p:nvCxnSpPr>
                <p:cNvPr id="43" name="Straight Connector 42"/>
                <p:cNvCxnSpPr/>
                <p:nvPr/>
              </p:nvCxnSpPr>
              <p:spPr>
                <a:xfrm>
                  <a:off x="2629215" y="1371600"/>
                  <a:ext cx="540957" cy="0"/>
                </a:xfrm>
                <a:prstGeom prst="line">
                  <a:avLst/>
                </a:prstGeom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>
                  <a:off x="2629215" y="1158114"/>
                  <a:ext cx="0" cy="457200"/>
                </a:xfrm>
                <a:prstGeom prst="line">
                  <a:avLst/>
                </a:prstGeom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>
                  <a:off x="3162615" y="1150557"/>
                  <a:ext cx="0" cy="457200"/>
                </a:xfrm>
                <a:prstGeom prst="line">
                  <a:avLst/>
                </a:prstGeom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" name="Group 37"/>
              <p:cNvGrpSpPr/>
              <p:nvPr/>
            </p:nvGrpSpPr>
            <p:grpSpPr>
              <a:xfrm>
                <a:off x="3787329" y="2049843"/>
                <a:ext cx="540957" cy="464757"/>
                <a:chOff x="2629215" y="1150557"/>
                <a:chExt cx="540957" cy="464757"/>
              </a:xfrm>
            </p:grpSpPr>
            <p:cxnSp>
              <p:nvCxnSpPr>
                <p:cNvPr id="40" name="Straight Connector 39"/>
                <p:cNvCxnSpPr/>
                <p:nvPr/>
              </p:nvCxnSpPr>
              <p:spPr>
                <a:xfrm>
                  <a:off x="2629215" y="1371600"/>
                  <a:ext cx="540957" cy="0"/>
                </a:xfrm>
                <a:prstGeom prst="line">
                  <a:avLst/>
                </a:prstGeom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>
                  <a:off x="2629215" y="1158114"/>
                  <a:ext cx="0" cy="457200"/>
                </a:xfrm>
                <a:prstGeom prst="line">
                  <a:avLst/>
                </a:prstGeom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>
                  <a:off x="3162615" y="1150557"/>
                  <a:ext cx="0" cy="457200"/>
                </a:xfrm>
                <a:prstGeom prst="line">
                  <a:avLst/>
                </a:prstGeom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9" name="Straight Connector 38"/>
              <p:cNvCxnSpPr/>
              <p:nvPr/>
            </p:nvCxnSpPr>
            <p:spPr>
              <a:xfrm>
                <a:off x="4071347" y="1371600"/>
                <a:ext cx="0" cy="899286"/>
              </a:xfrm>
              <a:prstGeom prst="line">
                <a:avLst/>
              </a:prstGeom>
              <a:ln w="1905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2"/>
            <p:cNvGrpSpPr/>
            <p:nvPr/>
          </p:nvGrpSpPr>
          <p:grpSpPr>
            <a:xfrm>
              <a:off x="4930329" y="1143000"/>
              <a:ext cx="1699071" cy="1364043"/>
              <a:chOff x="2629215" y="1150557"/>
              <a:chExt cx="1699071" cy="1364043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2895600" y="1828800"/>
                <a:ext cx="1175747" cy="0"/>
              </a:xfrm>
              <a:prstGeom prst="line">
                <a:avLst/>
              </a:prstGeom>
              <a:ln w="1905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2895600" y="1371600"/>
                <a:ext cx="0" cy="899286"/>
              </a:xfrm>
              <a:prstGeom prst="line">
                <a:avLst/>
              </a:prstGeom>
              <a:ln w="1905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6" name="Group 15"/>
              <p:cNvGrpSpPr/>
              <p:nvPr/>
            </p:nvGrpSpPr>
            <p:grpSpPr>
              <a:xfrm>
                <a:off x="2629215" y="1150557"/>
                <a:ext cx="540957" cy="464757"/>
                <a:chOff x="2629215" y="1150557"/>
                <a:chExt cx="540957" cy="464757"/>
              </a:xfrm>
            </p:grpSpPr>
            <p:cxnSp>
              <p:nvCxnSpPr>
                <p:cNvPr id="30" name="Straight Connector 29"/>
                <p:cNvCxnSpPr/>
                <p:nvPr/>
              </p:nvCxnSpPr>
              <p:spPr>
                <a:xfrm>
                  <a:off x="2629215" y="1371600"/>
                  <a:ext cx="540957" cy="0"/>
                </a:xfrm>
                <a:prstGeom prst="line">
                  <a:avLst/>
                </a:prstGeom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629215" y="1158114"/>
                  <a:ext cx="0" cy="457200"/>
                </a:xfrm>
                <a:prstGeom prst="line">
                  <a:avLst/>
                </a:prstGeom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/>
                <p:nvPr/>
              </p:nvCxnSpPr>
              <p:spPr>
                <a:xfrm>
                  <a:off x="3162615" y="1150557"/>
                  <a:ext cx="0" cy="457200"/>
                </a:xfrm>
                <a:prstGeom prst="line">
                  <a:avLst/>
                </a:prstGeom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" name="Group 16"/>
              <p:cNvGrpSpPr/>
              <p:nvPr/>
            </p:nvGrpSpPr>
            <p:grpSpPr>
              <a:xfrm>
                <a:off x="3787329" y="1150557"/>
                <a:ext cx="540957" cy="464757"/>
                <a:chOff x="2629215" y="1150557"/>
                <a:chExt cx="540957" cy="464757"/>
              </a:xfrm>
            </p:grpSpPr>
            <p:cxnSp>
              <p:nvCxnSpPr>
                <p:cNvPr id="27" name="Straight Connector 26"/>
                <p:cNvCxnSpPr/>
                <p:nvPr/>
              </p:nvCxnSpPr>
              <p:spPr>
                <a:xfrm>
                  <a:off x="2629215" y="1371600"/>
                  <a:ext cx="540957" cy="0"/>
                </a:xfrm>
                <a:prstGeom prst="line">
                  <a:avLst/>
                </a:prstGeom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>
                  <a:off x="2629215" y="1158114"/>
                  <a:ext cx="0" cy="457200"/>
                </a:xfrm>
                <a:prstGeom prst="line">
                  <a:avLst/>
                </a:prstGeom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/>
                <p:nvPr/>
              </p:nvCxnSpPr>
              <p:spPr>
                <a:xfrm>
                  <a:off x="3162615" y="1150557"/>
                  <a:ext cx="0" cy="457200"/>
                </a:xfrm>
                <a:prstGeom prst="line">
                  <a:avLst/>
                </a:prstGeom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" name="Group 17"/>
              <p:cNvGrpSpPr/>
              <p:nvPr/>
            </p:nvGrpSpPr>
            <p:grpSpPr>
              <a:xfrm>
                <a:off x="2629215" y="2049843"/>
                <a:ext cx="540957" cy="464757"/>
                <a:chOff x="2629215" y="1150557"/>
                <a:chExt cx="540957" cy="464757"/>
              </a:xfrm>
            </p:grpSpPr>
            <p:cxnSp>
              <p:nvCxnSpPr>
                <p:cNvPr id="24" name="Straight Connector 23"/>
                <p:cNvCxnSpPr/>
                <p:nvPr/>
              </p:nvCxnSpPr>
              <p:spPr>
                <a:xfrm>
                  <a:off x="2629215" y="1371600"/>
                  <a:ext cx="540957" cy="0"/>
                </a:xfrm>
                <a:prstGeom prst="line">
                  <a:avLst/>
                </a:prstGeom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/>
                <p:cNvCxnSpPr/>
                <p:nvPr/>
              </p:nvCxnSpPr>
              <p:spPr>
                <a:xfrm>
                  <a:off x="2629215" y="1158114"/>
                  <a:ext cx="0" cy="457200"/>
                </a:xfrm>
                <a:prstGeom prst="line">
                  <a:avLst/>
                </a:prstGeom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/>
                <p:cNvCxnSpPr/>
                <p:nvPr/>
              </p:nvCxnSpPr>
              <p:spPr>
                <a:xfrm>
                  <a:off x="3162615" y="1150557"/>
                  <a:ext cx="0" cy="457200"/>
                </a:xfrm>
                <a:prstGeom prst="line">
                  <a:avLst/>
                </a:prstGeom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" name="Group 18"/>
              <p:cNvGrpSpPr/>
              <p:nvPr/>
            </p:nvGrpSpPr>
            <p:grpSpPr>
              <a:xfrm>
                <a:off x="3787329" y="2049843"/>
                <a:ext cx="540957" cy="464757"/>
                <a:chOff x="2629215" y="1150557"/>
                <a:chExt cx="540957" cy="464757"/>
              </a:xfrm>
            </p:grpSpPr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629215" y="1371600"/>
                  <a:ext cx="540957" cy="0"/>
                </a:xfrm>
                <a:prstGeom prst="line">
                  <a:avLst/>
                </a:prstGeom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>
                  <a:off x="2629215" y="1158114"/>
                  <a:ext cx="0" cy="457200"/>
                </a:xfrm>
                <a:prstGeom prst="line">
                  <a:avLst/>
                </a:prstGeom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3162615" y="1150557"/>
                  <a:ext cx="0" cy="457200"/>
                </a:xfrm>
                <a:prstGeom prst="line">
                  <a:avLst/>
                </a:prstGeom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0" name="Straight Connector 19"/>
              <p:cNvCxnSpPr/>
              <p:nvPr/>
            </p:nvCxnSpPr>
            <p:spPr>
              <a:xfrm>
                <a:off x="4071347" y="1371600"/>
                <a:ext cx="0" cy="899286"/>
              </a:xfrm>
              <a:prstGeom prst="line">
                <a:avLst/>
              </a:prstGeom>
              <a:ln w="1905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90" name="Straight Connector 89"/>
          <p:cNvCxnSpPr>
            <a:endCxn id="5" idx="2"/>
          </p:cNvCxnSpPr>
          <p:nvPr/>
        </p:nvCxnSpPr>
        <p:spPr>
          <a:xfrm>
            <a:off x="4480544" y="3086100"/>
            <a:ext cx="0" cy="1485900"/>
          </a:xfrm>
          <a:prstGeom prst="line">
            <a:avLst/>
          </a:prstGeom>
          <a:ln w="28575">
            <a:solidFill>
              <a:srgbClr val="FF99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Isosceles Triangle 90"/>
          <p:cNvSpPr/>
          <p:nvPr/>
        </p:nvSpPr>
        <p:spPr>
          <a:xfrm>
            <a:off x="4424810" y="3200400"/>
            <a:ext cx="114300" cy="125636"/>
          </a:xfrm>
          <a:prstGeom prst="triangle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2" name="Isosceles Triangle 91"/>
          <p:cNvSpPr/>
          <p:nvPr/>
        </p:nvSpPr>
        <p:spPr>
          <a:xfrm>
            <a:off x="4424810" y="3581400"/>
            <a:ext cx="114300" cy="125636"/>
          </a:xfrm>
          <a:prstGeom prst="triangle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3" name="Isosceles Triangle 92"/>
          <p:cNvSpPr/>
          <p:nvPr/>
        </p:nvSpPr>
        <p:spPr>
          <a:xfrm>
            <a:off x="4424810" y="3962400"/>
            <a:ext cx="114300" cy="125636"/>
          </a:xfrm>
          <a:prstGeom prst="triangle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4" name="Isosceles Triangle 93"/>
          <p:cNvSpPr/>
          <p:nvPr/>
        </p:nvSpPr>
        <p:spPr>
          <a:xfrm>
            <a:off x="4424810" y="4343400"/>
            <a:ext cx="114300" cy="125636"/>
          </a:xfrm>
          <a:prstGeom prst="triangle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5" name="Rounded Rectangle 94"/>
          <p:cNvSpPr/>
          <p:nvPr/>
        </p:nvSpPr>
        <p:spPr>
          <a:xfrm>
            <a:off x="3195366" y="4800601"/>
            <a:ext cx="599378" cy="4572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b="1" dirty="0">
                <a:solidFill>
                  <a:srgbClr val="0000FF"/>
                </a:solidFill>
              </a:rPr>
              <a:t>PLL</a:t>
            </a:r>
            <a:endParaRPr lang="en-US" sz="1350" b="1" dirty="0">
              <a:solidFill>
                <a:srgbClr val="0000FF"/>
              </a:solidFill>
            </a:endParaRPr>
          </a:p>
        </p:txBody>
      </p:sp>
      <p:sp>
        <p:nvSpPr>
          <p:cNvPr id="96" name="Freeform 95"/>
          <p:cNvSpPr/>
          <p:nvPr/>
        </p:nvSpPr>
        <p:spPr>
          <a:xfrm>
            <a:off x="3800319" y="4572000"/>
            <a:ext cx="680225" cy="455806"/>
          </a:xfrm>
          <a:custGeom>
            <a:avLst/>
            <a:gdLst>
              <a:gd name="connsiteX0" fmla="*/ 0 w 906966"/>
              <a:gd name="connsiteY0" fmla="*/ 609600 h 609600"/>
              <a:gd name="connsiteX1" fmla="*/ 446049 w 906966"/>
              <a:gd name="connsiteY1" fmla="*/ 609600 h 609600"/>
              <a:gd name="connsiteX2" fmla="*/ 446049 w 906966"/>
              <a:gd name="connsiteY2" fmla="*/ 334537 h 609600"/>
              <a:gd name="connsiteX3" fmla="*/ 906966 w 906966"/>
              <a:gd name="connsiteY3" fmla="*/ 334537 h 609600"/>
              <a:gd name="connsiteX4" fmla="*/ 906966 w 906966"/>
              <a:gd name="connsiteY4" fmla="*/ 0 h 609600"/>
              <a:gd name="connsiteX0" fmla="*/ 0 w 906966"/>
              <a:gd name="connsiteY0" fmla="*/ 609600 h 609600"/>
              <a:gd name="connsiteX1" fmla="*/ 446049 w 906966"/>
              <a:gd name="connsiteY1" fmla="*/ 609600 h 609600"/>
              <a:gd name="connsiteX2" fmla="*/ 617034 w 906966"/>
              <a:gd name="connsiteY2" fmla="*/ 334537 h 609600"/>
              <a:gd name="connsiteX3" fmla="*/ 906966 w 906966"/>
              <a:gd name="connsiteY3" fmla="*/ 334537 h 609600"/>
              <a:gd name="connsiteX4" fmla="*/ 906966 w 906966"/>
              <a:gd name="connsiteY4" fmla="*/ 0 h 609600"/>
              <a:gd name="connsiteX0" fmla="*/ 0 w 906966"/>
              <a:gd name="connsiteY0" fmla="*/ 609600 h 609600"/>
              <a:gd name="connsiteX1" fmla="*/ 446049 w 906966"/>
              <a:gd name="connsiteY1" fmla="*/ 609600 h 609600"/>
              <a:gd name="connsiteX2" fmla="*/ 594732 w 906966"/>
              <a:gd name="connsiteY2" fmla="*/ 334537 h 609600"/>
              <a:gd name="connsiteX3" fmla="*/ 906966 w 906966"/>
              <a:gd name="connsiteY3" fmla="*/ 334537 h 609600"/>
              <a:gd name="connsiteX4" fmla="*/ 906966 w 906966"/>
              <a:gd name="connsiteY4" fmla="*/ 0 h 609600"/>
              <a:gd name="connsiteX0" fmla="*/ 0 w 906966"/>
              <a:gd name="connsiteY0" fmla="*/ 609600 h 609600"/>
              <a:gd name="connsiteX1" fmla="*/ 602166 w 906966"/>
              <a:gd name="connsiteY1" fmla="*/ 609600 h 609600"/>
              <a:gd name="connsiteX2" fmla="*/ 594732 w 906966"/>
              <a:gd name="connsiteY2" fmla="*/ 334537 h 609600"/>
              <a:gd name="connsiteX3" fmla="*/ 906966 w 906966"/>
              <a:gd name="connsiteY3" fmla="*/ 334537 h 609600"/>
              <a:gd name="connsiteX4" fmla="*/ 906966 w 906966"/>
              <a:gd name="connsiteY4" fmla="*/ 0 h 609600"/>
              <a:gd name="connsiteX0" fmla="*/ 0 w 906966"/>
              <a:gd name="connsiteY0" fmla="*/ 609600 h 609600"/>
              <a:gd name="connsiteX1" fmla="*/ 594732 w 906966"/>
              <a:gd name="connsiteY1" fmla="*/ 609600 h 609600"/>
              <a:gd name="connsiteX2" fmla="*/ 594732 w 906966"/>
              <a:gd name="connsiteY2" fmla="*/ 334537 h 609600"/>
              <a:gd name="connsiteX3" fmla="*/ 906966 w 906966"/>
              <a:gd name="connsiteY3" fmla="*/ 334537 h 609600"/>
              <a:gd name="connsiteX4" fmla="*/ 906966 w 906966"/>
              <a:gd name="connsiteY4" fmla="*/ 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6966" h="609600">
                <a:moveTo>
                  <a:pt x="0" y="609600"/>
                </a:moveTo>
                <a:lnTo>
                  <a:pt x="594732" y="609600"/>
                </a:lnTo>
                <a:lnTo>
                  <a:pt x="594732" y="334537"/>
                </a:lnTo>
                <a:lnTo>
                  <a:pt x="906966" y="334537"/>
                </a:lnTo>
                <a:lnTo>
                  <a:pt x="906966" y="0"/>
                </a:ln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7" name="Trapezoid 96"/>
          <p:cNvSpPr/>
          <p:nvPr/>
        </p:nvSpPr>
        <p:spPr>
          <a:xfrm>
            <a:off x="4137644" y="4770632"/>
            <a:ext cx="685800" cy="171450"/>
          </a:xfrm>
          <a:prstGeom prst="trapezoid">
            <a:avLst>
              <a:gd name="adj" fmla="val 47764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98" name="Elbow Connector 97"/>
          <p:cNvCxnSpPr>
            <a:stCxn id="97" idx="1"/>
          </p:cNvCxnSpPr>
          <p:nvPr/>
        </p:nvCxnSpPr>
        <p:spPr>
          <a:xfrm rot="10800000">
            <a:off x="3034109" y="4714875"/>
            <a:ext cx="1144481" cy="141482"/>
          </a:xfrm>
          <a:prstGeom prst="bentConnector3">
            <a:avLst>
              <a:gd name="adj1" fmla="val 1879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>
            <a:off x="2455585" y="4572000"/>
            <a:ext cx="67037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50" b="1" dirty="0">
                <a:solidFill>
                  <a:srgbClr val="FF0000"/>
                </a:solidFill>
              </a:rPr>
              <a:t>Enable</a:t>
            </a:r>
            <a:endParaRPr lang="en-US" sz="1350" b="1" dirty="0">
              <a:solidFill>
                <a:srgbClr val="FF0000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3943692" y="2831750"/>
            <a:ext cx="115448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50" b="1" dirty="0">
                <a:solidFill>
                  <a:srgbClr val="FFFF00"/>
                </a:solidFill>
              </a:rPr>
              <a:t>Clock domain</a:t>
            </a:r>
            <a:endParaRPr lang="en-US" sz="1350" b="1" dirty="0">
              <a:solidFill>
                <a:srgbClr val="FFFF00"/>
              </a:solidFill>
            </a:endParaRPr>
          </a:p>
        </p:txBody>
      </p:sp>
      <p:sp>
        <p:nvSpPr>
          <p:cNvPr id="112" name="Left-Right Arrow 111"/>
          <p:cNvSpPr/>
          <p:nvPr/>
        </p:nvSpPr>
        <p:spPr>
          <a:xfrm>
            <a:off x="6083367" y="2984685"/>
            <a:ext cx="254315" cy="172877"/>
          </a:xfrm>
          <a:prstGeom prst="leftRightArrow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5" name="Rectangle 114"/>
          <p:cNvSpPr/>
          <p:nvPr/>
        </p:nvSpPr>
        <p:spPr>
          <a:xfrm>
            <a:off x="6333629" y="2951149"/>
            <a:ext cx="68579" cy="239253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6" name="Rectangle 115"/>
          <p:cNvSpPr/>
          <p:nvPr/>
        </p:nvSpPr>
        <p:spPr>
          <a:xfrm>
            <a:off x="6402209" y="2951149"/>
            <a:ext cx="68579" cy="239253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7" name="Rectangle 116"/>
          <p:cNvSpPr/>
          <p:nvPr/>
        </p:nvSpPr>
        <p:spPr>
          <a:xfrm>
            <a:off x="6470788" y="2951149"/>
            <a:ext cx="68579" cy="239253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8" name="Rectangle 117"/>
          <p:cNvSpPr/>
          <p:nvPr/>
        </p:nvSpPr>
        <p:spPr>
          <a:xfrm>
            <a:off x="6539367" y="2951149"/>
            <a:ext cx="68579" cy="239253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9" name="Rectangle 118"/>
          <p:cNvSpPr/>
          <p:nvPr/>
        </p:nvSpPr>
        <p:spPr>
          <a:xfrm>
            <a:off x="6607946" y="2951149"/>
            <a:ext cx="68579" cy="239253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0" name="Left-Right Arrow 119"/>
          <p:cNvSpPr/>
          <p:nvPr/>
        </p:nvSpPr>
        <p:spPr>
          <a:xfrm>
            <a:off x="6675097" y="2984664"/>
            <a:ext cx="254315" cy="172877"/>
          </a:xfrm>
          <a:prstGeom prst="leftRightArrow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1" name="Left-Right Arrow 120"/>
          <p:cNvSpPr/>
          <p:nvPr/>
        </p:nvSpPr>
        <p:spPr>
          <a:xfrm>
            <a:off x="2034568" y="3429021"/>
            <a:ext cx="254315" cy="172877"/>
          </a:xfrm>
          <a:prstGeom prst="leftRightArrow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2" name="Rectangle 121"/>
          <p:cNvSpPr/>
          <p:nvPr/>
        </p:nvSpPr>
        <p:spPr>
          <a:xfrm>
            <a:off x="2284830" y="3395485"/>
            <a:ext cx="68579" cy="239253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3" name="Rectangle 122"/>
          <p:cNvSpPr/>
          <p:nvPr/>
        </p:nvSpPr>
        <p:spPr>
          <a:xfrm>
            <a:off x="2353409" y="3395485"/>
            <a:ext cx="68579" cy="239253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4" name="Rectangle 123"/>
          <p:cNvSpPr/>
          <p:nvPr/>
        </p:nvSpPr>
        <p:spPr>
          <a:xfrm>
            <a:off x="2421989" y="3395485"/>
            <a:ext cx="68579" cy="239253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5" name="Rectangle 124"/>
          <p:cNvSpPr/>
          <p:nvPr/>
        </p:nvSpPr>
        <p:spPr>
          <a:xfrm>
            <a:off x="2490568" y="3395485"/>
            <a:ext cx="68579" cy="239253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6" name="Rectangle 125"/>
          <p:cNvSpPr/>
          <p:nvPr/>
        </p:nvSpPr>
        <p:spPr>
          <a:xfrm>
            <a:off x="2559147" y="3395485"/>
            <a:ext cx="68579" cy="239253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7" name="Left-Right Arrow 126"/>
          <p:cNvSpPr/>
          <p:nvPr/>
        </p:nvSpPr>
        <p:spPr>
          <a:xfrm>
            <a:off x="2626298" y="3429000"/>
            <a:ext cx="254315" cy="172877"/>
          </a:xfrm>
          <a:prstGeom prst="leftRightArrow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105" name="Group 104"/>
          <p:cNvGrpSpPr/>
          <p:nvPr/>
        </p:nvGrpSpPr>
        <p:grpSpPr>
          <a:xfrm>
            <a:off x="2027424" y="2125994"/>
            <a:ext cx="846045" cy="239253"/>
            <a:chOff x="2027424" y="2125994"/>
            <a:chExt cx="846045" cy="239253"/>
          </a:xfrm>
        </p:grpSpPr>
        <p:sp>
          <p:nvSpPr>
            <p:cNvPr id="128" name="Left-Right Arrow 127"/>
            <p:cNvSpPr/>
            <p:nvPr/>
          </p:nvSpPr>
          <p:spPr>
            <a:xfrm>
              <a:off x="2027424" y="2159531"/>
              <a:ext cx="254315" cy="172877"/>
            </a:xfrm>
            <a:prstGeom prst="leftRightArrow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101" name="Group 100"/>
            <p:cNvGrpSpPr/>
            <p:nvPr/>
          </p:nvGrpSpPr>
          <p:grpSpPr>
            <a:xfrm>
              <a:off x="2277686" y="2125994"/>
              <a:ext cx="342896" cy="239253"/>
              <a:chOff x="2277686" y="2125994"/>
              <a:chExt cx="342896" cy="239253"/>
            </a:xfrm>
          </p:grpSpPr>
          <p:sp>
            <p:nvSpPr>
              <p:cNvPr id="129" name="Rectangle 128"/>
              <p:cNvSpPr/>
              <p:nvPr/>
            </p:nvSpPr>
            <p:spPr>
              <a:xfrm>
                <a:off x="2277686" y="2125994"/>
                <a:ext cx="68579" cy="239253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30" name="Rectangle 129"/>
              <p:cNvSpPr/>
              <p:nvPr/>
            </p:nvSpPr>
            <p:spPr>
              <a:xfrm>
                <a:off x="2346266" y="2125994"/>
                <a:ext cx="68579" cy="239253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31" name="Rectangle 130"/>
              <p:cNvSpPr/>
              <p:nvPr/>
            </p:nvSpPr>
            <p:spPr>
              <a:xfrm>
                <a:off x="2414845" y="2125994"/>
                <a:ext cx="68579" cy="239253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2483424" y="2125994"/>
                <a:ext cx="68579" cy="239253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33" name="Rectangle 132"/>
              <p:cNvSpPr/>
              <p:nvPr/>
            </p:nvSpPr>
            <p:spPr>
              <a:xfrm>
                <a:off x="2552003" y="2125994"/>
                <a:ext cx="68579" cy="239253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134" name="Left-Right Arrow 133"/>
            <p:cNvSpPr/>
            <p:nvPr/>
          </p:nvSpPr>
          <p:spPr>
            <a:xfrm>
              <a:off x="2619154" y="2159510"/>
              <a:ext cx="254315" cy="172877"/>
            </a:xfrm>
            <a:prstGeom prst="leftRightArrow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135" name="TextBox 134"/>
          <p:cNvSpPr txBox="1"/>
          <p:nvPr/>
        </p:nvSpPr>
        <p:spPr>
          <a:xfrm>
            <a:off x="6302986" y="2764487"/>
            <a:ext cx="410690" cy="2333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050"/>
              </a:lnSpc>
            </a:pPr>
            <a:r>
              <a:rPr lang="en-GB" sz="1050" b="1" dirty="0"/>
              <a:t>CDC</a:t>
            </a:r>
            <a:endParaRPr lang="en-US" sz="1050" b="1" dirty="0"/>
          </a:p>
        </p:txBody>
      </p:sp>
      <p:sp>
        <p:nvSpPr>
          <p:cNvPr id="138" name="TextBox 137"/>
          <p:cNvSpPr txBox="1"/>
          <p:nvPr/>
        </p:nvSpPr>
        <p:spPr>
          <a:xfrm>
            <a:off x="2250933" y="1944812"/>
            <a:ext cx="410690" cy="2333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050"/>
              </a:lnSpc>
            </a:pPr>
            <a:r>
              <a:rPr lang="en-GB" sz="1050" b="1" dirty="0"/>
              <a:t>CDC</a:t>
            </a:r>
            <a:endParaRPr lang="en-US" sz="1050" b="1" dirty="0"/>
          </a:p>
        </p:txBody>
      </p:sp>
      <p:sp>
        <p:nvSpPr>
          <p:cNvPr id="139" name="TextBox 138"/>
          <p:cNvSpPr txBox="1"/>
          <p:nvPr/>
        </p:nvSpPr>
        <p:spPr>
          <a:xfrm>
            <a:off x="2250988" y="3225098"/>
            <a:ext cx="410690" cy="2333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050"/>
              </a:lnSpc>
            </a:pPr>
            <a:r>
              <a:rPr lang="en-GB" sz="1050" b="1" dirty="0"/>
              <a:t>CDC</a:t>
            </a:r>
            <a:endParaRPr lang="en-US" sz="1050" b="1" dirty="0"/>
          </a:p>
        </p:txBody>
      </p:sp>
      <p:grpSp>
        <p:nvGrpSpPr>
          <p:cNvPr id="200" name="Group 199"/>
          <p:cNvGrpSpPr/>
          <p:nvPr/>
        </p:nvGrpSpPr>
        <p:grpSpPr>
          <a:xfrm>
            <a:off x="4933725" y="4795216"/>
            <a:ext cx="2078809" cy="480055"/>
            <a:chOff x="8719156" y="502952"/>
            <a:chExt cx="2771745" cy="640073"/>
          </a:xfrm>
        </p:grpSpPr>
        <p:cxnSp>
          <p:nvCxnSpPr>
            <p:cNvPr id="114" name="Straight Connector 113"/>
            <p:cNvCxnSpPr/>
            <p:nvPr/>
          </p:nvCxnSpPr>
          <p:spPr>
            <a:xfrm>
              <a:off x="8719156" y="640110"/>
              <a:ext cx="457195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Isosceles Triangle 1"/>
            <p:cNvSpPr/>
            <p:nvPr/>
          </p:nvSpPr>
          <p:spPr>
            <a:xfrm rot="5400000">
              <a:off x="8810596" y="548671"/>
              <a:ext cx="182878" cy="182878"/>
            </a:xfrm>
            <a:prstGeom prst="triangle">
              <a:avLst/>
            </a:prstGeom>
            <a:solidFill>
              <a:srgbClr val="00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0" name="Oval 109"/>
            <p:cNvSpPr/>
            <p:nvPr/>
          </p:nvSpPr>
          <p:spPr>
            <a:xfrm rot="5400000">
              <a:off x="8993474" y="594391"/>
              <a:ext cx="91439" cy="91439"/>
            </a:xfrm>
            <a:prstGeom prst="ellipse">
              <a:avLst/>
            </a:prstGeom>
            <a:solidFill>
              <a:srgbClr val="00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152" name="Group 151"/>
            <p:cNvGrpSpPr/>
            <p:nvPr/>
          </p:nvGrpSpPr>
          <p:grpSpPr>
            <a:xfrm>
              <a:off x="9175511" y="502952"/>
              <a:ext cx="559225" cy="274317"/>
              <a:chOff x="1889806" y="640111"/>
              <a:chExt cx="559225" cy="274317"/>
            </a:xfrm>
          </p:grpSpPr>
          <p:cxnSp>
            <p:nvCxnSpPr>
              <p:cNvPr id="142" name="Straight Connector 141"/>
              <p:cNvCxnSpPr/>
              <p:nvPr/>
            </p:nvCxnSpPr>
            <p:spPr>
              <a:xfrm flipH="1">
                <a:off x="1889806" y="777269"/>
                <a:ext cx="559225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6" name="Flowchart: Delay 135"/>
              <p:cNvSpPr/>
              <p:nvPr/>
            </p:nvSpPr>
            <p:spPr>
              <a:xfrm>
                <a:off x="1947689" y="640111"/>
                <a:ext cx="274317" cy="274317"/>
              </a:xfrm>
              <a:prstGeom prst="flowChartDelay">
                <a:avLst/>
              </a:prstGeom>
              <a:solidFill>
                <a:srgbClr val="00FF0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37" name="Flowchart: Connector 136"/>
              <p:cNvSpPr/>
              <p:nvPr/>
            </p:nvSpPr>
            <p:spPr>
              <a:xfrm>
                <a:off x="2222006" y="731550"/>
                <a:ext cx="91439" cy="91439"/>
              </a:xfrm>
              <a:prstGeom prst="flowChartConnector">
                <a:avLst/>
              </a:prstGeom>
              <a:solidFill>
                <a:srgbClr val="00FF0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149" name="Group 148"/>
            <p:cNvGrpSpPr/>
            <p:nvPr/>
          </p:nvGrpSpPr>
          <p:grpSpPr>
            <a:xfrm flipH="1">
              <a:off x="9630292" y="502952"/>
              <a:ext cx="594354" cy="274317"/>
              <a:chOff x="1066855" y="1463953"/>
              <a:chExt cx="594354" cy="274317"/>
            </a:xfrm>
          </p:grpSpPr>
          <p:cxnSp>
            <p:nvCxnSpPr>
              <p:cNvPr id="147" name="Straight Connector 146"/>
              <p:cNvCxnSpPr/>
              <p:nvPr/>
            </p:nvCxnSpPr>
            <p:spPr>
              <a:xfrm flipH="1">
                <a:off x="1066855" y="1601111"/>
                <a:ext cx="594354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4" name="Moon 143"/>
              <p:cNvSpPr/>
              <p:nvPr/>
            </p:nvSpPr>
            <p:spPr>
              <a:xfrm>
                <a:off x="1249733" y="1463953"/>
                <a:ext cx="295386" cy="274317"/>
              </a:xfrm>
              <a:prstGeom prst="moon">
                <a:avLst>
                  <a:gd name="adj" fmla="val 81240"/>
                </a:avLst>
              </a:prstGeom>
              <a:solidFill>
                <a:srgbClr val="00FF0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45" name="Flowchart: Connector 144"/>
              <p:cNvSpPr/>
              <p:nvPr/>
            </p:nvSpPr>
            <p:spPr>
              <a:xfrm>
                <a:off x="1153710" y="1555392"/>
                <a:ext cx="91439" cy="91439"/>
              </a:xfrm>
              <a:prstGeom prst="flowChartConnector">
                <a:avLst/>
              </a:prstGeom>
              <a:solidFill>
                <a:srgbClr val="00FF0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153" name="Group 152"/>
            <p:cNvGrpSpPr/>
            <p:nvPr/>
          </p:nvGrpSpPr>
          <p:grpSpPr>
            <a:xfrm>
              <a:off x="10187527" y="502952"/>
              <a:ext cx="559225" cy="274317"/>
              <a:chOff x="1889806" y="640111"/>
              <a:chExt cx="559225" cy="274317"/>
            </a:xfrm>
          </p:grpSpPr>
          <p:cxnSp>
            <p:nvCxnSpPr>
              <p:cNvPr id="154" name="Straight Connector 153"/>
              <p:cNvCxnSpPr/>
              <p:nvPr/>
            </p:nvCxnSpPr>
            <p:spPr>
              <a:xfrm flipH="1">
                <a:off x="1889806" y="777269"/>
                <a:ext cx="559225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5" name="Flowchart: Delay 154"/>
              <p:cNvSpPr/>
              <p:nvPr/>
            </p:nvSpPr>
            <p:spPr>
              <a:xfrm>
                <a:off x="1947689" y="640111"/>
                <a:ext cx="274317" cy="274317"/>
              </a:xfrm>
              <a:prstGeom prst="flowChartDelay">
                <a:avLst/>
              </a:prstGeom>
              <a:solidFill>
                <a:srgbClr val="00FF0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56" name="Flowchart: Connector 155"/>
              <p:cNvSpPr/>
              <p:nvPr/>
            </p:nvSpPr>
            <p:spPr>
              <a:xfrm>
                <a:off x="2222006" y="731550"/>
                <a:ext cx="91439" cy="91439"/>
              </a:xfrm>
              <a:prstGeom prst="flowChartConnector">
                <a:avLst/>
              </a:prstGeom>
              <a:solidFill>
                <a:srgbClr val="00FF0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157" name="Group 156"/>
            <p:cNvGrpSpPr/>
            <p:nvPr/>
          </p:nvGrpSpPr>
          <p:grpSpPr>
            <a:xfrm>
              <a:off x="11005131" y="548671"/>
              <a:ext cx="457195" cy="182878"/>
              <a:chOff x="1341172" y="685831"/>
              <a:chExt cx="457195" cy="182878"/>
            </a:xfrm>
          </p:grpSpPr>
          <p:cxnSp>
            <p:nvCxnSpPr>
              <p:cNvPr id="158" name="Straight Connector 157"/>
              <p:cNvCxnSpPr/>
              <p:nvPr/>
            </p:nvCxnSpPr>
            <p:spPr>
              <a:xfrm>
                <a:off x="1341172" y="777270"/>
                <a:ext cx="457195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9" name="Isosceles Triangle 158"/>
              <p:cNvSpPr/>
              <p:nvPr/>
            </p:nvSpPr>
            <p:spPr>
              <a:xfrm rot="5400000">
                <a:off x="1432612" y="685831"/>
                <a:ext cx="182878" cy="182878"/>
              </a:xfrm>
              <a:prstGeom prst="triangle">
                <a:avLst/>
              </a:prstGeom>
              <a:solidFill>
                <a:srgbClr val="00FF0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60" name="Oval 159"/>
              <p:cNvSpPr/>
              <p:nvPr/>
            </p:nvSpPr>
            <p:spPr>
              <a:xfrm rot="5400000">
                <a:off x="1615490" y="731551"/>
                <a:ext cx="91439" cy="91439"/>
              </a:xfrm>
              <a:prstGeom prst="ellipse">
                <a:avLst/>
              </a:prstGeom>
              <a:solidFill>
                <a:srgbClr val="00FF0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cxnSp>
          <p:nvCxnSpPr>
            <p:cNvPr id="164" name="Straight Connector 163"/>
            <p:cNvCxnSpPr/>
            <p:nvPr/>
          </p:nvCxnSpPr>
          <p:spPr>
            <a:xfrm>
              <a:off x="10698741" y="640110"/>
              <a:ext cx="340991" cy="0"/>
            </a:xfrm>
            <a:prstGeom prst="line">
              <a:avLst/>
            </a:prstGeom>
            <a:ln w="28575">
              <a:solidFill>
                <a:srgbClr val="00B05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8" name="Group 167"/>
            <p:cNvGrpSpPr/>
            <p:nvPr/>
          </p:nvGrpSpPr>
          <p:grpSpPr>
            <a:xfrm flipH="1">
              <a:off x="11033706" y="914427"/>
              <a:ext cx="457195" cy="182878"/>
              <a:chOff x="1341172" y="685831"/>
              <a:chExt cx="457195" cy="182878"/>
            </a:xfrm>
          </p:grpSpPr>
          <p:cxnSp>
            <p:nvCxnSpPr>
              <p:cNvPr id="186" name="Straight Connector 185"/>
              <p:cNvCxnSpPr/>
              <p:nvPr/>
            </p:nvCxnSpPr>
            <p:spPr>
              <a:xfrm>
                <a:off x="1341172" y="777270"/>
                <a:ext cx="457195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7" name="Isosceles Triangle 186"/>
              <p:cNvSpPr/>
              <p:nvPr/>
            </p:nvSpPr>
            <p:spPr>
              <a:xfrm rot="5400000">
                <a:off x="1432612" y="685831"/>
                <a:ext cx="182878" cy="182878"/>
              </a:xfrm>
              <a:prstGeom prst="triangle">
                <a:avLst/>
              </a:prstGeom>
              <a:solidFill>
                <a:srgbClr val="00FF0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88" name="Oval 187"/>
              <p:cNvSpPr/>
              <p:nvPr/>
            </p:nvSpPr>
            <p:spPr>
              <a:xfrm rot="5400000">
                <a:off x="1615490" y="731551"/>
                <a:ext cx="91439" cy="91439"/>
              </a:xfrm>
              <a:prstGeom prst="ellipse">
                <a:avLst/>
              </a:prstGeom>
              <a:solidFill>
                <a:srgbClr val="00FF0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169" name="Group 168"/>
            <p:cNvGrpSpPr/>
            <p:nvPr/>
          </p:nvGrpSpPr>
          <p:grpSpPr>
            <a:xfrm flipH="1">
              <a:off x="10475321" y="868708"/>
              <a:ext cx="559225" cy="274317"/>
              <a:chOff x="1889806" y="640111"/>
              <a:chExt cx="559225" cy="274317"/>
            </a:xfrm>
          </p:grpSpPr>
          <p:cxnSp>
            <p:nvCxnSpPr>
              <p:cNvPr id="183" name="Straight Connector 182"/>
              <p:cNvCxnSpPr/>
              <p:nvPr/>
            </p:nvCxnSpPr>
            <p:spPr>
              <a:xfrm flipH="1">
                <a:off x="1889806" y="777269"/>
                <a:ext cx="559225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4" name="Flowchart: Delay 183"/>
              <p:cNvSpPr/>
              <p:nvPr/>
            </p:nvSpPr>
            <p:spPr>
              <a:xfrm>
                <a:off x="1947689" y="640111"/>
                <a:ext cx="274317" cy="274317"/>
              </a:xfrm>
              <a:prstGeom prst="flowChartDelay">
                <a:avLst/>
              </a:prstGeom>
              <a:solidFill>
                <a:srgbClr val="00FF0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85" name="Flowchart: Connector 184"/>
              <p:cNvSpPr/>
              <p:nvPr/>
            </p:nvSpPr>
            <p:spPr>
              <a:xfrm>
                <a:off x="2222006" y="731550"/>
                <a:ext cx="91439" cy="91439"/>
              </a:xfrm>
              <a:prstGeom prst="flowChartConnector">
                <a:avLst/>
              </a:prstGeom>
              <a:solidFill>
                <a:srgbClr val="00FF0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170" name="Group 169"/>
            <p:cNvGrpSpPr/>
            <p:nvPr/>
          </p:nvGrpSpPr>
          <p:grpSpPr>
            <a:xfrm>
              <a:off x="9985411" y="868708"/>
              <a:ext cx="594354" cy="274317"/>
              <a:chOff x="1066855" y="1463953"/>
              <a:chExt cx="594354" cy="274317"/>
            </a:xfrm>
          </p:grpSpPr>
          <p:cxnSp>
            <p:nvCxnSpPr>
              <p:cNvPr id="180" name="Straight Connector 179"/>
              <p:cNvCxnSpPr/>
              <p:nvPr/>
            </p:nvCxnSpPr>
            <p:spPr>
              <a:xfrm flipH="1">
                <a:off x="1066855" y="1601111"/>
                <a:ext cx="594354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1" name="Moon 180"/>
              <p:cNvSpPr/>
              <p:nvPr/>
            </p:nvSpPr>
            <p:spPr>
              <a:xfrm>
                <a:off x="1249733" y="1463953"/>
                <a:ext cx="295386" cy="274317"/>
              </a:xfrm>
              <a:prstGeom prst="moon">
                <a:avLst>
                  <a:gd name="adj" fmla="val 81240"/>
                </a:avLst>
              </a:prstGeom>
              <a:solidFill>
                <a:srgbClr val="00FF0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82" name="Flowchart: Connector 181"/>
              <p:cNvSpPr/>
              <p:nvPr/>
            </p:nvSpPr>
            <p:spPr>
              <a:xfrm>
                <a:off x="1153710" y="1555392"/>
                <a:ext cx="91439" cy="91439"/>
              </a:xfrm>
              <a:prstGeom prst="flowChartConnector">
                <a:avLst/>
              </a:prstGeom>
              <a:solidFill>
                <a:srgbClr val="00FF0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171" name="Group 170"/>
            <p:cNvGrpSpPr/>
            <p:nvPr/>
          </p:nvGrpSpPr>
          <p:grpSpPr>
            <a:xfrm flipH="1">
              <a:off x="9463305" y="868708"/>
              <a:ext cx="559225" cy="274317"/>
              <a:chOff x="1889806" y="640111"/>
              <a:chExt cx="559225" cy="274317"/>
            </a:xfrm>
          </p:grpSpPr>
          <p:cxnSp>
            <p:nvCxnSpPr>
              <p:cNvPr id="177" name="Straight Connector 176"/>
              <p:cNvCxnSpPr/>
              <p:nvPr/>
            </p:nvCxnSpPr>
            <p:spPr>
              <a:xfrm flipH="1">
                <a:off x="1889806" y="777269"/>
                <a:ext cx="559225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8" name="Flowchart: Delay 177"/>
              <p:cNvSpPr/>
              <p:nvPr/>
            </p:nvSpPr>
            <p:spPr>
              <a:xfrm>
                <a:off x="1947689" y="640111"/>
                <a:ext cx="274317" cy="274317"/>
              </a:xfrm>
              <a:prstGeom prst="flowChartDelay">
                <a:avLst/>
              </a:prstGeom>
              <a:solidFill>
                <a:srgbClr val="00FF0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79" name="Flowchart: Connector 178"/>
              <p:cNvSpPr/>
              <p:nvPr/>
            </p:nvSpPr>
            <p:spPr>
              <a:xfrm>
                <a:off x="2222006" y="731550"/>
                <a:ext cx="91439" cy="91439"/>
              </a:xfrm>
              <a:prstGeom prst="flowChartConnector">
                <a:avLst/>
              </a:prstGeom>
              <a:solidFill>
                <a:srgbClr val="00FF0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172" name="Group 171"/>
            <p:cNvGrpSpPr/>
            <p:nvPr/>
          </p:nvGrpSpPr>
          <p:grpSpPr>
            <a:xfrm flipH="1">
              <a:off x="8747731" y="914427"/>
              <a:ext cx="457195" cy="182878"/>
              <a:chOff x="1341172" y="685831"/>
              <a:chExt cx="457195" cy="182878"/>
            </a:xfrm>
          </p:grpSpPr>
          <p:cxnSp>
            <p:nvCxnSpPr>
              <p:cNvPr id="174" name="Straight Connector 173"/>
              <p:cNvCxnSpPr/>
              <p:nvPr/>
            </p:nvCxnSpPr>
            <p:spPr>
              <a:xfrm>
                <a:off x="1341172" y="777270"/>
                <a:ext cx="457195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5" name="Isosceles Triangle 174"/>
              <p:cNvSpPr/>
              <p:nvPr/>
            </p:nvSpPr>
            <p:spPr>
              <a:xfrm rot="5400000">
                <a:off x="1432612" y="685831"/>
                <a:ext cx="182878" cy="182878"/>
              </a:xfrm>
              <a:prstGeom prst="triangle">
                <a:avLst/>
              </a:prstGeom>
              <a:solidFill>
                <a:srgbClr val="00FF0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76" name="Oval 175"/>
              <p:cNvSpPr/>
              <p:nvPr/>
            </p:nvSpPr>
            <p:spPr>
              <a:xfrm rot="5400000">
                <a:off x="1615490" y="731551"/>
                <a:ext cx="91439" cy="91439"/>
              </a:xfrm>
              <a:prstGeom prst="ellipse">
                <a:avLst/>
              </a:prstGeom>
              <a:solidFill>
                <a:srgbClr val="00FF0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cxnSp>
          <p:nvCxnSpPr>
            <p:cNvPr id="173" name="Straight Connector 172"/>
            <p:cNvCxnSpPr/>
            <p:nvPr/>
          </p:nvCxnSpPr>
          <p:spPr>
            <a:xfrm flipH="1">
              <a:off x="9170325" y="1005866"/>
              <a:ext cx="340991" cy="0"/>
            </a:xfrm>
            <a:prstGeom prst="line">
              <a:avLst/>
            </a:prstGeom>
            <a:ln w="28575">
              <a:solidFill>
                <a:srgbClr val="00B05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Elbow Connector 193"/>
            <p:cNvCxnSpPr>
              <a:stCxn id="176" idx="0"/>
              <a:endCxn id="2" idx="3"/>
            </p:cNvCxnSpPr>
            <p:nvPr/>
          </p:nvCxnSpPr>
          <p:spPr>
            <a:xfrm rot="10800000">
              <a:off x="8810597" y="640111"/>
              <a:ext cx="28573" cy="365757"/>
            </a:xfrm>
            <a:prstGeom prst="bentConnector3">
              <a:avLst>
                <a:gd name="adj1" fmla="val 577097"/>
              </a:avLst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Elbow Connector 196"/>
            <p:cNvCxnSpPr>
              <a:stCxn id="160" idx="0"/>
              <a:endCxn id="187" idx="3"/>
            </p:cNvCxnSpPr>
            <p:nvPr/>
          </p:nvCxnSpPr>
          <p:spPr>
            <a:xfrm>
              <a:off x="11370888" y="640111"/>
              <a:ext cx="28573" cy="365755"/>
            </a:xfrm>
            <a:prstGeom prst="bentConnector3">
              <a:avLst>
                <a:gd name="adj1" fmla="val 459658"/>
              </a:avLst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1" name="TextBox 200"/>
          <p:cNvSpPr txBox="1"/>
          <p:nvPr/>
        </p:nvSpPr>
        <p:spPr>
          <a:xfrm>
            <a:off x="5363342" y="4539330"/>
            <a:ext cx="119770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50" b="1" dirty="0">
                <a:solidFill>
                  <a:schemeClr val="accent6">
                    <a:lumMod val="50000"/>
                  </a:schemeClr>
                </a:solidFill>
              </a:rPr>
              <a:t>Ring oscillator</a:t>
            </a:r>
            <a:endParaRPr lang="en-US" sz="135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Reactive Clock Domain</a:t>
            </a:r>
            <a:endParaRPr lang="en-US" dirty="0"/>
          </a:p>
        </p:txBody>
      </p:sp>
      <p:sp>
        <p:nvSpPr>
          <p:cNvPr id="102" name="Date Placeholder 10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DATE 2016</a:t>
            </a:r>
            <a:endParaRPr lang="es-ES" dirty="0"/>
          </a:p>
        </p:txBody>
      </p:sp>
      <p:sp>
        <p:nvSpPr>
          <p:cNvPr id="103" name="Footer Placeholder 10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Adaptive Clocking</a:t>
            </a:r>
            <a:endParaRPr lang="es-ES"/>
          </a:p>
        </p:txBody>
      </p:sp>
      <p:sp>
        <p:nvSpPr>
          <p:cNvPr id="104" name="Slide Number Placeholder 10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8DBB7-7A62-4124-B426-8AEACD37B99E}" type="slidenum">
              <a:rPr lang="es-ES" smtClean="0"/>
              <a:pPr/>
              <a:t>53</a:t>
            </a:fld>
            <a:endParaRPr lang="es-ES"/>
          </a:p>
        </p:txBody>
      </p:sp>
      <p:sp>
        <p:nvSpPr>
          <p:cNvPr id="106" name="TextBox 105"/>
          <p:cNvSpPr txBox="1"/>
          <p:nvPr/>
        </p:nvSpPr>
        <p:spPr>
          <a:xfrm>
            <a:off x="1200696" y="5739983"/>
            <a:ext cx="6676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CDC structures required for communication outside the clock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47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GALS with Reactive Clocks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DATE 2016</a:t>
            </a: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Adaptive Clocking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8DBB7-7A62-4124-B426-8AEACD37B99E}" type="slidenum">
              <a:rPr lang="es-ES" smtClean="0"/>
              <a:pPr/>
              <a:t>54</a:t>
            </a:fld>
            <a:endParaRPr lang="es-ES"/>
          </a:p>
        </p:txBody>
      </p:sp>
      <p:sp>
        <p:nvSpPr>
          <p:cNvPr id="7" name="Rectangle 6"/>
          <p:cNvSpPr/>
          <p:nvPr/>
        </p:nvSpPr>
        <p:spPr>
          <a:xfrm>
            <a:off x="1905000" y="1143000"/>
            <a:ext cx="1524000" cy="4038600"/>
          </a:xfrm>
          <a:prstGeom prst="rect">
            <a:avLst/>
          </a:prstGeom>
          <a:solidFill>
            <a:srgbClr val="0066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429000" y="1143000"/>
            <a:ext cx="2057400" cy="16002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486400" y="1143000"/>
            <a:ext cx="1524000" cy="274320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-Shape 9"/>
          <p:cNvSpPr/>
          <p:nvPr/>
        </p:nvSpPr>
        <p:spPr>
          <a:xfrm>
            <a:off x="3429000" y="2743200"/>
            <a:ext cx="3581400" cy="2438400"/>
          </a:xfrm>
          <a:prstGeom prst="corner">
            <a:avLst>
              <a:gd name="adj1" fmla="val 54002"/>
              <a:gd name="adj2" fmla="val 84131"/>
            </a:avLst>
          </a:prstGeom>
          <a:solidFill>
            <a:srgbClr val="00CC0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3005977" y="1672506"/>
            <a:ext cx="846045" cy="239253"/>
            <a:chOff x="2027424" y="2125994"/>
            <a:chExt cx="846045" cy="239253"/>
          </a:xfrm>
          <a:solidFill>
            <a:srgbClr val="00FFFF"/>
          </a:solidFill>
        </p:grpSpPr>
        <p:sp>
          <p:nvSpPr>
            <p:cNvPr id="18" name="Left-Right Arrow 17"/>
            <p:cNvSpPr/>
            <p:nvPr/>
          </p:nvSpPr>
          <p:spPr>
            <a:xfrm>
              <a:off x="2027424" y="2159531"/>
              <a:ext cx="254315" cy="172877"/>
            </a:xfrm>
            <a:prstGeom prst="leftRightArrow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2277686" y="2125994"/>
              <a:ext cx="342896" cy="239253"/>
              <a:chOff x="2277686" y="2125994"/>
              <a:chExt cx="342896" cy="239253"/>
            </a:xfrm>
            <a:grpFill/>
          </p:grpSpPr>
          <p:sp>
            <p:nvSpPr>
              <p:cNvPr id="21" name="Rectangle 20"/>
              <p:cNvSpPr/>
              <p:nvPr/>
            </p:nvSpPr>
            <p:spPr>
              <a:xfrm>
                <a:off x="2277686" y="2125994"/>
                <a:ext cx="68579" cy="239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2346266" y="2125994"/>
                <a:ext cx="68579" cy="239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2414845" y="2125994"/>
                <a:ext cx="68579" cy="239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2483424" y="2125994"/>
                <a:ext cx="68579" cy="239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2552003" y="2125994"/>
                <a:ext cx="68579" cy="239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20" name="Left-Right Arrow 19"/>
            <p:cNvSpPr/>
            <p:nvPr/>
          </p:nvSpPr>
          <p:spPr>
            <a:xfrm>
              <a:off x="2619154" y="2159510"/>
              <a:ext cx="254315" cy="172877"/>
            </a:xfrm>
            <a:prstGeom prst="leftRightArrow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063378" y="1721486"/>
            <a:ext cx="846045" cy="239253"/>
            <a:chOff x="2027424" y="2125994"/>
            <a:chExt cx="846045" cy="239253"/>
          </a:xfrm>
          <a:solidFill>
            <a:srgbClr val="00FFFF"/>
          </a:solidFill>
        </p:grpSpPr>
        <p:sp>
          <p:nvSpPr>
            <p:cNvPr id="27" name="Left-Right Arrow 26"/>
            <p:cNvSpPr/>
            <p:nvPr/>
          </p:nvSpPr>
          <p:spPr>
            <a:xfrm>
              <a:off x="2027424" y="2159531"/>
              <a:ext cx="254315" cy="172877"/>
            </a:xfrm>
            <a:prstGeom prst="leftRightArrow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2277686" y="2125994"/>
              <a:ext cx="342896" cy="239253"/>
              <a:chOff x="2277686" y="2125994"/>
              <a:chExt cx="342896" cy="239253"/>
            </a:xfrm>
            <a:grpFill/>
          </p:grpSpPr>
          <p:sp>
            <p:nvSpPr>
              <p:cNvPr id="30" name="Rectangle 29"/>
              <p:cNvSpPr/>
              <p:nvPr/>
            </p:nvSpPr>
            <p:spPr>
              <a:xfrm>
                <a:off x="2277686" y="2125994"/>
                <a:ext cx="68579" cy="239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2346266" y="2125994"/>
                <a:ext cx="68579" cy="239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2414845" y="2125994"/>
                <a:ext cx="68579" cy="239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2483424" y="2125994"/>
                <a:ext cx="68579" cy="239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2552003" y="2125994"/>
                <a:ext cx="68579" cy="239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29" name="Left-Right Arrow 28"/>
            <p:cNvSpPr/>
            <p:nvPr/>
          </p:nvSpPr>
          <p:spPr>
            <a:xfrm>
              <a:off x="2619154" y="2159510"/>
              <a:ext cx="254315" cy="172877"/>
            </a:xfrm>
            <a:prstGeom prst="leftRightArrow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005977" y="4050718"/>
            <a:ext cx="846045" cy="239253"/>
            <a:chOff x="2027424" y="2125994"/>
            <a:chExt cx="846045" cy="239253"/>
          </a:xfrm>
          <a:solidFill>
            <a:srgbClr val="00FFFF"/>
          </a:solidFill>
        </p:grpSpPr>
        <p:sp>
          <p:nvSpPr>
            <p:cNvPr id="36" name="Left-Right Arrow 35"/>
            <p:cNvSpPr/>
            <p:nvPr/>
          </p:nvSpPr>
          <p:spPr>
            <a:xfrm>
              <a:off x="2027424" y="2159531"/>
              <a:ext cx="254315" cy="172877"/>
            </a:xfrm>
            <a:prstGeom prst="leftRightArrow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2277686" y="2125994"/>
              <a:ext cx="342896" cy="239253"/>
              <a:chOff x="2277686" y="2125994"/>
              <a:chExt cx="342896" cy="239253"/>
            </a:xfrm>
            <a:grpFill/>
          </p:grpSpPr>
          <p:sp>
            <p:nvSpPr>
              <p:cNvPr id="39" name="Rectangle 38"/>
              <p:cNvSpPr/>
              <p:nvPr/>
            </p:nvSpPr>
            <p:spPr>
              <a:xfrm>
                <a:off x="2277686" y="2125994"/>
                <a:ext cx="68579" cy="239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2346266" y="2125994"/>
                <a:ext cx="68579" cy="239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2414845" y="2125994"/>
                <a:ext cx="68579" cy="239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2483424" y="2125994"/>
                <a:ext cx="68579" cy="239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2552003" y="2125994"/>
                <a:ext cx="68579" cy="239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38" name="Left-Right Arrow 37"/>
            <p:cNvSpPr/>
            <p:nvPr/>
          </p:nvSpPr>
          <p:spPr>
            <a:xfrm>
              <a:off x="2619154" y="2159510"/>
              <a:ext cx="254315" cy="172877"/>
            </a:xfrm>
            <a:prstGeom prst="leftRightArrow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53" name="Group 52"/>
          <p:cNvGrpSpPr/>
          <p:nvPr/>
        </p:nvGrpSpPr>
        <p:grpSpPr>
          <a:xfrm rot="5400000">
            <a:off x="5952788" y="3766573"/>
            <a:ext cx="846045" cy="239253"/>
            <a:chOff x="2027424" y="2125994"/>
            <a:chExt cx="846045" cy="239253"/>
          </a:xfrm>
          <a:solidFill>
            <a:srgbClr val="00FFFF"/>
          </a:solidFill>
        </p:grpSpPr>
        <p:sp>
          <p:nvSpPr>
            <p:cNvPr id="54" name="Left-Right Arrow 53"/>
            <p:cNvSpPr/>
            <p:nvPr/>
          </p:nvSpPr>
          <p:spPr>
            <a:xfrm>
              <a:off x="2027424" y="2159531"/>
              <a:ext cx="254315" cy="172877"/>
            </a:xfrm>
            <a:prstGeom prst="leftRightArrow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55" name="Group 54"/>
            <p:cNvGrpSpPr/>
            <p:nvPr/>
          </p:nvGrpSpPr>
          <p:grpSpPr>
            <a:xfrm>
              <a:off x="2277686" y="2125994"/>
              <a:ext cx="342896" cy="239253"/>
              <a:chOff x="2277686" y="2125994"/>
              <a:chExt cx="342896" cy="239253"/>
            </a:xfrm>
            <a:grpFill/>
          </p:grpSpPr>
          <p:sp>
            <p:nvSpPr>
              <p:cNvPr id="57" name="Rectangle 56"/>
              <p:cNvSpPr/>
              <p:nvPr/>
            </p:nvSpPr>
            <p:spPr>
              <a:xfrm>
                <a:off x="2277686" y="2125994"/>
                <a:ext cx="68579" cy="239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2346266" y="2125994"/>
                <a:ext cx="68579" cy="239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2414845" y="2125994"/>
                <a:ext cx="68579" cy="239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2483424" y="2125994"/>
                <a:ext cx="68579" cy="239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2552003" y="2125994"/>
                <a:ext cx="68579" cy="239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56" name="Left-Right Arrow 55"/>
            <p:cNvSpPr/>
            <p:nvPr/>
          </p:nvSpPr>
          <p:spPr>
            <a:xfrm>
              <a:off x="2619154" y="2159510"/>
              <a:ext cx="254315" cy="172877"/>
            </a:xfrm>
            <a:prstGeom prst="leftRightArrow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62" name="Group 61"/>
          <p:cNvGrpSpPr/>
          <p:nvPr/>
        </p:nvGrpSpPr>
        <p:grpSpPr>
          <a:xfrm rot="5400000">
            <a:off x="4067406" y="2619651"/>
            <a:ext cx="846045" cy="239253"/>
            <a:chOff x="2027424" y="2125994"/>
            <a:chExt cx="846045" cy="239253"/>
          </a:xfrm>
          <a:solidFill>
            <a:srgbClr val="00FFFF"/>
          </a:solidFill>
        </p:grpSpPr>
        <p:sp>
          <p:nvSpPr>
            <p:cNvPr id="63" name="Left-Right Arrow 62"/>
            <p:cNvSpPr/>
            <p:nvPr/>
          </p:nvSpPr>
          <p:spPr>
            <a:xfrm>
              <a:off x="2027424" y="2159531"/>
              <a:ext cx="254315" cy="172877"/>
            </a:xfrm>
            <a:prstGeom prst="leftRightArrow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64" name="Group 63"/>
            <p:cNvGrpSpPr/>
            <p:nvPr/>
          </p:nvGrpSpPr>
          <p:grpSpPr>
            <a:xfrm>
              <a:off x="2277686" y="2125994"/>
              <a:ext cx="342896" cy="239253"/>
              <a:chOff x="2277686" y="2125994"/>
              <a:chExt cx="342896" cy="239253"/>
            </a:xfrm>
            <a:grpFill/>
          </p:grpSpPr>
          <p:sp>
            <p:nvSpPr>
              <p:cNvPr id="66" name="Rectangle 65"/>
              <p:cNvSpPr/>
              <p:nvPr/>
            </p:nvSpPr>
            <p:spPr>
              <a:xfrm>
                <a:off x="2277686" y="2125994"/>
                <a:ext cx="68579" cy="239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2346266" y="2125994"/>
                <a:ext cx="68579" cy="239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2414845" y="2125994"/>
                <a:ext cx="68579" cy="239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2483424" y="2125994"/>
                <a:ext cx="68579" cy="239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2552003" y="2125994"/>
                <a:ext cx="68579" cy="239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65" name="Left-Right Arrow 64"/>
            <p:cNvSpPr/>
            <p:nvPr/>
          </p:nvSpPr>
          <p:spPr>
            <a:xfrm>
              <a:off x="2619154" y="2159510"/>
              <a:ext cx="254315" cy="172877"/>
            </a:xfrm>
            <a:prstGeom prst="leftRightArrow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2307611" y="3035142"/>
            <a:ext cx="718777" cy="503283"/>
            <a:chOff x="7510822" y="2589013"/>
            <a:chExt cx="718777" cy="503283"/>
          </a:xfrm>
        </p:grpSpPr>
        <p:sp>
          <p:nvSpPr>
            <p:cNvPr id="71" name="Donut 70"/>
            <p:cNvSpPr/>
            <p:nvPr/>
          </p:nvSpPr>
          <p:spPr>
            <a:xfrm>
              <a:off x="7510822" y="2589013"/>
              <a:ext cx="718777" cy="503283"/>
            </a:xfrm>
            <a:prstGeom prst="donut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7652865" y="2651187"/>
              <a:ext cx="4677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/>
                <a:t>RO</a:t>
              </a:r>
              <a:endParaRPr lang="en-US" b="1" dirty="0"/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4420850" y="4120814"/>
            <a:ext cx="718777" cy="503283"/>
            <a:chOff x="7510822" y="2589013"/>
            <a:chExt cx="718777" cy="503283"/>
          </a:xfrm>
        </p:grpSpPr>
        <p:sp>
          <p:nvSpPr>
            <p:cNvPr id="75" name="Donut 74"/>
            <p:cNvSpPr/>
            <p:nvPr/>
          </p:nvSpPr>
          <p:spPr>
            <a:xfrm>
              <a:off x="7510822" y="2589013"/>
              <a:ext cx="718777" cy="503283"/>
            </a:xfrm>
            <a:prstGeom prst="donut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7652865" y="2651187"/>
              <a:ext cx="4677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/>
                <a:t>RO</a:t>
              </a:r>
              <a:endParaRPr lang="en-US" b="1" dirty="0"/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4123815" y="1642165"/>
            <a:ext cx="718777" cy="503283"/>
            <a:chOff x="7510822" y="2589013"/>
            <a:chExt cx="718777" cy="503283"/>
          </a:xfrm>
        </p:grpSpPr>
        <p:sp>
          <p:nvSpPr>
            <p:cNvPr id="78" name="Donut 77"/>
            <p:cNvSpPr/>
            <p:nvPr/>
          </p:nvSpPr>
          <p:spPr>
            <a:xfrm>
              <a:off x="7510822" y="2589013"/>
              <a:ext cx="718777" cy="503283"/>
            </a:xfrm>
            <a:prstGeom prst="donut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7652865" y="2651187"/>
              <a:ext cx="4677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/>
                <a:t>RO</a:t>
              </a:r>
              <a:endParaRPr lang="en-US" b="1" dirty="0"/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5933770" y="2347615"/>
            <a:ext cx="718777" cy="503283"/>
            <a:chOff x="7510822" y="2589013"/>
            <a:chExt cx="718777" cy="503283"/>
          </a:xfrm>
        </p:grpSpPr>
        <p:sp>
          <p:nvSpPr>
            <p:cNvPr id="81" name="Donut 80"/>
            <p:cNvSpPr/>
            <p:nvPr/>
          </p:nvSpPr>
          <p:spPr>
            <a:xfrm>
              <a:off x="7510822" y="2589013"/>
              <a:ext cx="718777" cy="503283"/>
            </a:xfrm>
            <a:prstGeom prst="donut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7652865" y="2651187"/>
              <a:ext cx="4677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/>
                <a:t>RO</a:t>
              </a:r>
              <a:endParaRPr lang="en-US" b="1" dirty="0"/>
            </a:p>
          </p:txBody>
        </p:sp>
      </p:grpSp>
      <p:sp>
        <p:nvSpPr>
          <p:cNvPr id="83" name="TextBox 82"/>
          <p:cNvSpPr txBox="1"/>
          <p:nvPr/>
        </p:nvSpPr>
        <p:spPr>
          <a:xfrm>
            <a:off x="1264941" y="5502631"/>
            <a:ext cx="69373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A different Reactive Clock for each domain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Clock Domain Crossing structures between domains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6686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43" y="2059695"/>
            <a:ext cx="6304057" cy="4419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DATE 2016</a:t>
            </a: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Adaptive Clocking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8DBB7-7A62-4124-B426-8AEACD37B99E}" type="slidenum">
              <a:rPr lang="es-ES" smtClean="0"/>
              <a:pPr/>
              <a:t>55</a:t>
            </a:fld>
            <a:endParaRPr lang="es-ES"/>
          </a:p>
        </p:txBody>
      </p:sp>
      <p:grpSp>
        <p:nvGrpSpPr>
          <p:cNvPr id="14" name="Group 13"/>
          <p:cNvGrpSpPr/>
          <p:nvPr/>
        </p:nvGrpSpPr>
        <p:grpSpPr>
          <a:xfrm>
            <a:off x="6705600" y="2590800"/>
            <a:ext cx="2334035" cy="646331"/>
            <a:chOff x="6705600" y="2590800"/>
            <a:chExt cx="2334035" cy="646331"/>
          </a:xfrm>
        </p:grpSpPr>
        <p:sp>
          <p:nvSpPr>
            <p:cNvPr id="9" name="TextBox 8"/>
            <p:cNvSpPr txBox="1"/>
            <p:nvPr/>
          </p:nvSpPr>
          <p:spPr>
            <a:xfrm>
              <a:off x="7033700" y="2590800"/>
              <a:ext cx="200593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GB" b="1" dirty="0" smtClean="0"/>
                <a:t>Ideal typical die</a:t>
              </a:r>
              <a:br>
                <a:rPr lang="en-GB" b="1" dirty="0" smtClean="0"/>
              </a:br>
              <a:r>
                <a:rPr lang="en-GB" b="1" dirty="0" smtClean="0"/>
                <a:t>(no PVT variability)</a:t>
              </a:r>
              <a:endParaRPr lang="en-US" b="1" dirty="0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H="1">
              <a:off x="6705600" y="2819400"/>
              <a:ext cx="6096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3629771" y="2057400"/>
            <a:ext cx="180229" cy="1501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0"/>
          <p:cNvGrpSpPr/>
          <p:nvPr/>
        </p:nvGrpSpPr>
        <p:grpSpPr>
          <a:xfrm>
            <a:off x="1438750" y="1600200"/>
            <a:ext cx="2281136" cy="457200"/>
            <a:chOff x="1438750" y="1600200"/>
            <a:chExt cx="2281136" cy="457200"/>
          </a:xfrm>
        </p:grpSpPr>
        <p:sp>
          <p:nvSpPr>
            <p:cNvPr id="15" name="TextBox 14"/>
            <p:cNvSpPr txBox="1"/>
            <p:nvPr/>
          </p:nvSpPr>
          <p:spPr>
            <a:xfrm>
              <a:off x="1438750" y="1600200"/>
              <a:ext cx="19140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>
                  <a:solidFill>
                    <a:srgbClr val="C00000"/>
                  </a:solidFill>
                </a:rPr>
                <a:t>Slow die (sign-off)</a:t>
              </a:r>
              <a:endParaRPr lang="en-US" b="1" dirty="0">
                <a:solidFill>
                  <a:srgbClr val="C00000"/>
                </a:solidFill>
              </a:endParaRPr>
            </a:p>
          </p:txBody>
        </p:sp>
        <p:cxnSp>
          <p:nvCxnSpPr>
            <p:cNvPr id="22" name="Elbow Connector 21"/>
            <p:cNvCxnSpPr>
              <a:stCxn id="15" idx="3"/>
              <a:endCxn id="20" idx="0"/>
            </p:cNvCxnSpPr>
            <p:nvPr/>
          </p:nvCxnSpPr>
          <p:spPr>
            <a:xfrm>
              <a:off x="3352800" y="1784866"/>
              <a:ext cx="367086" cy="272534"/>
            </a:xfrm>
            <a:prstGeom prst="bentConnector2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Rectangle 24"/>
          <p:cNvSpPr/>
          <p:nvPr/>
        </p:nvSpPr>
        <p:spPr>
          <a:xfrm>
            <a:off x="4316241" y="2057400"/>
            <a:ext cx="180229" cy="1501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/>
          <p:cNvGrpSpPr/>
          <p:nvPr/>
        </p:nvGrpSpPr>
        <p:grpSpPr>
          <a:xfrm>
            <a:off x="1600200" y="1203429"/>
            <a:ext cx="2806156" cy="853971"/>
            <a:chOff x="1600200" y="1203429"/>
            <a:chExt cx="2806156" cy="853971"/>
          </a:xfrm>
        </p:grpSpPr>
        <p:sp>
          <p:nvSpPr>
            <p:cNvPr id="26" name="TextBox 25"/>
            <p:cNvSpPr txBox="1"/>
            <p:nvPr/>
          </p:nvSpPr>
          <p:spPr>
            <a:xfrm>
              <a:off x="1600200" y="1203429"/>
              <a:ext cx="1732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>
                  <a:solidFill>
                    <a:srgbClr val="0000FF"/>
                  </a:solidFill>
                </a:rPr>
                <a:t>Binning (or AVS)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  <p:cxnSp>
          <p:nvCxnSpPr>
            <p:cNvPr id="28" name="Elbow Connector 27"/>
            <p:cNvCxnSpPr>
              <a:stCxn id="26" idx="3"/>
              <a:endCxn id="25" idx="0"/>
            </p:cNvCxnSpPr>
            <p:nvPr/>
          </p:nvCxnSpPr>
          <p:spPr>
            <a:xfrm>
              <a:off x="3332534" y="1388095"/>
              <a:ext cx="1073822" cy="669305"/>
            </a:xfrm>
            <a:prstGeom prst="bentConnector2">
              <a:avLst/>
            </a:prstGeom>
            <a:ln w="28575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Rectangle 28"/>
          <p:cNvSpPr/>
          <p:nvPr/>
        </p:nvSpPr>
        <p:spPr>
          <a:xfrm>
            <a:off x="5047306" y="2057400"/>
            <a:ext cx="180229" cy="1501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580036" y="2057400"/>
            <a:ext cx="180229" cy="1501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6247730" y="2057400"/>
            <a:ext cx="180229" cy="1501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>
            <a:off x="776167" y="766759"/>
            <a:ext cx="4361254" cy="1290641"/>
            <a:chOff x="776167" y="766759"/>
            <a:chExt cx="4361254" cy="1290641"/>
          </a:xfrm>
        </p:grpSpPr>
        <p:sp>
          <p:nvSpPr>
            <p:cNvPr id="32" name="TextBox 31"/>
            <p:cNvSpPr txBox="1"/>
            <p:nvPr/>
          </p:nvSpPr>
          <p:spPr>
            <a:xfrm>
              <a:off x="776167" y="766759"/>
              <a:ext cx="36434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>
                  <a:solidFill>
                    <a:srgbClr val="3399FF"/>
                  </a:solidFill>
                </a:rPr>
                <a:t>Adaptive clock (tolerance to droops)</a:t>
              </a:r>
              <a:endParaRPr lang="en-US" b="1" dirty="0">
                <a:solidFill>
                  <a:srgbClr val="3399FF"/>
                </a:solidFill>
              </a:endParaRPr>
            </a:p>
          </p:txBody>
        </p:sp>
        <p:cxnSp>
          <p:nvCxnSpPr>
            <p:cNvPr id="34" name="Elbow Connector 33"/>
            <p:cNvCxnSpPr>
              <a:stCxn id="32" idx="3"/>
              <a:endCxn id="29" idx="0"/>
            </p:cNvCxnSpPr>
            <p:nvPr/>
          </p:nvCxnSpPr>
          <p:spPr>
            <a:xfrm>
              <a:off x="4419600" y="951425"/>
              <a:ext cx="717821" cy="1105975"/>
            </a:xfrm>
            <a:prstGeom prst="bentConnector2">
              <a:avLst/>
            </a:prstGeom>
            <a:ln w="28575">
              <a:solidFill>
                <a:srgbClr val="3399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6337845" y="1553338"/>
            <a:ext cx="2577555" cy="504062"/>
            <a:chOff x="6337845" y="1553338"/>
            <a:chExt cx="2577555" cy="504062"/>
          </a:xfrm>
        </p:grpSpPr>
        <p:sp>
          <p:nvSpPr>
            <p:cNvPr id="35" name="TextBox 34"/>
            <p:cNvSpPr txBox="1"/>
            <p:nvPr/>
          </p:nvSpPr>
          <p:spPr>
            <a:xfrm>
              <a:off x="7178899" y="1553338"/>
              <a:ext cx="1736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>
                  <a:solidFill>
                    <a:srgbClr val="008000"/>
                  </a:solidFill>
                </a:rPr>
                <a:t>Resilient (Razor)</a:t>
              </a:r>
              <a:endParaRPr lang="en-US" b="1" dirty="0">
                <a:solidFill>
                  <a:srgbClr val="008000"/>
                </a:solidFill>
              </a:endParaRPr>
            </a:p>
          </p:txBody>
        </p:sp>
        <p:cxnSp>
          <p:nvCxnSpPr>
            <p:cNvPr id="37" name="Elbow Connector 36"/>
            <p:cNvCxnSpPr>
              <a:stCxn id="35" idx="1"/>
              <a:endCxn id="31" idx="0"/>
            </p:cNvCxnSpPr>
            <p:nvPr/>
          </p:nvCxnSpPr>
          <p:spPr>
            <a:xfrm rot="10800000" flipV="1">
              <a:off x="6337845" y="1738004"/>
              <a:ext cx="841054" cy="319396"/>
            </a:xfrm>
            <a:prstGeom prst="bentConnector2">
              <a:avLst/>
            </a:prstGeom>
            <a:ln w="28575">
              <a:solidFill>
                <a:srgbClr val="008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5670151" y="757424"/>
            <a:ext cx="3134962" cy="1299976"/>
            <a:chOff x="5670151" y="757424"/>
            <a:chExt cx="3134962" cy="1299976"/>
          </a:xfrm>
        </p:grpSpPr>
        <p:sp>
          <p:nvSpPr>
            <p:cNvPr id="38" name="TextBox 37"/>
            <p:cNvSpPr txBox="1"/>
            <p:nvPr/>
          </p:nvSpPr>
          <p:spPr>
            <a:xfrm>
              <a:off x="7178899" y="757424"/>
              <a:ext cx="162621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>
                  <a:solidFill>
                    <a:srgbClr val="00CC00"/>
                  </a:solidFill>
                </a:rPr>
                <a:t>Reactive clock</a:t>
              </a:r>
              <a:br>
                <a:rPr lang="en-GB" b="1" dirty="0" smtClean="0">
                  <a:solidFill>
                    <a:srgbClr val="00CC00"/>
                  </a:solidFill>
                </a:rPr>
              </a:br>
              <a:r>
                <a:rPr lang="en-GB" b="1" dirty="0" smtClean="0">
                  <a:solidFill>
                    <a:srgbClr val="00CC00"/>
                  </a:solidFill>
                </a:rPr>
                <a:t>(ring oscillator)</a:t>
              </a:r>
              <a:endParaRPr lang="en-US" b="1" dirty="0">
                <a:solidFill>
                  <a:srgbClr val="00CC00"/>
                </a:solidFill>
              </a:endParaRPr>
            </a:p>
          </p:txBody>
        </p:sp>
        <p:cxnSp>
          <p:nvCxnSpPr>
            <p:cNvPr id="40" name="Elbow Connector 39"/>
            <p:cNvCxnSpPr>
              <a:stCxn id="38" idx="1"/>
              <a:endCxn id="30" idx="0"/>
            </p:cNvCxnSpPr>
            <p:nvPr/>
          </p:nvCxnSpPr>
          <p:spPr>
            <a:xfrm rot="10800000" flipV="1">
              <a:off x="5670151" y="1080590"/>
              <a:ext cx="1508748" cy="976810"/>
            </a:xfrm>
            <a:prstGeom prst="bentConnector2">
              <a:avLst/>
            </a:prstGeom>
            <a:ln w="28575">
              <a:solidFill>
                <a:srgbClr val="00CC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TextBox 46"/>
          <p:cNvSpPr txBox="1"/>
          <p:nvPr/>
        </p:nvSpPr>
        <p:spPr>
          <a:xfrm rot="480000">
            <a:off x="2465807" y="3696713"/>
            <a:ext cx="18501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Typical dies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16506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610600" cy="5181600"/>
          </a:xfrm>
        </p:spPr>
        <p:txBody>
          <a:bodyPr>
            <a:normAutofit/>
          </a:bodyPr>
          <a:lstStyle/>
          <a:p>
            <a:r>
              <a:rPr lang="en-GB" dirty="0" smtClean="0"/>
              <a:t>Moore’s law is (economically) over.</a:t>
            </a:r>
            <a:r>
              <a:rPr lang="en-GB" dirty="0"/>
              <a:t> </a:t>
            </a:r>
            <a:r>
              <a:rPr lang="en-GB" dirty="0" smtClean="0"/>
              <a:t>It is time to exploit what is left in established nodes.</a:t>
            </a:r>
          </a:p>
          <a:p>
            <a:endParaRPr lang="en-GB" dirty="0"/>
          </a:p>
          <a:p>
            <a:r>
              <a:rPr lang="en-GB" dirty="0" smtClean="0"/>
              <a:t>What is left? Margins for variability.</a:t>
            </a:r>
          </a:p>
          <a:p>
            <a:endParaRPr lang="en-GB" dirty="0"/>
          </a:p>
          <a:p>
            <a:r>
              <a:rPr lang="en-GB" dirty="0" smtClean="0"/>
              <a:t>Dilemma: how to spend your money?</a:t>
            </a:r>
          </a:p>
          <a:p>
            <a:pPr lvl="1"/>
            <a:r>
              <a:rPr lang="en-GB" dirty="0"/>
              <a:t>i</a:t>
            </a:r>
            <a:r>
              <a:rPr lang="en-GB" dirty="0" smtClean="0"/>
              <a:t>ntroducing techniques to reduce margins, or</a:t>
            </a:r>
          </a:p>
          <a:p>
            <a:pPr lvl="1"/>
            <a:r>
              <a:rPr lang="en-GB" dirty="0"/>
              <a:t>m</a:t>
            </a:r>
            <a:r>
              <a:rPr lang="en-GB" dirty="0" smtClean="0"/>
              <a:t>oving to a new (expensive) technology node</a:t>
            </a:r>
          </a:p>
          <a:p>
            <a:pPr lvl="1"/>
            <a:endParaRPr lang="en-GB" dirty="0" smtClean="0"/>
          </a:p>
          <a:p>
            <a:pPr lvl="1"/>
            <a:endParaRPr lang="en-US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DATE 2016</a:t>
            </a: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Adaptive Clocking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8DBB7-7A62-4124-B426-8AEACD37B99E}" type="slidenum">
              <a:rPr lang="es-ES" smtClean="0"/>
              <a:pPr/>
              <a:t>56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834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Dynamic variability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DATE 2016</a:t>
            </a: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Adaptive Clocking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8DBB7-7A62-4124-B426-8AEACD37B99E}" type="slidenum">
              <a:rPr lang="es-ES" smtClean="0"/>
              <a:pPr/>
              <a:t>6</a:t>
            </a:fld>
            <a:endParaRPr lang="es-ES"/>
          </a:p>
        </p:txBody>
      </p:sp>
      <p:pic>
        <p:nvPicPr>
          <p:cNvPr id="9" name="Picture 2" descr="http://www.anasim.com/images/figure2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28600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201935" y="4191000"/>
            <a:ext cx="5466881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400" b="1" dirty="0" smtClean="0"/>
              <a:t>Raj Nair (</a:t>
            </a:r>
            <a:r>
              <a:rPr lang="en-GB" sz="1400" b="1" dirty="0" err="1" smtClean="0"/>
              <a:t>Anasim</a:t>
            </a:r>
            <a:r>
              <a:rPr lang="en-GB" sz="1400" b="1" dirty="0" smtClean="0"/>
              <a:t> Corp.),</a:t>
            </a:r>
            <a:br>
              <a:rPr lang="en-GB" sz="1400" b="1" dirty="0" smtClean="0"/>
            </a:br>
            <a:r>
              <a:rPr lang="en-GB" sz="1400" b="1" dirty="0" smtClean="0"/>
              <a:t>IC </a:t>
            </a:r>
            <a:r>
              <a:rPr lang="en-GB" sz="1400" b="1" dirty="0" err="1" smtClean="0"/>
              <a:t>floorplanning</a:t>
            </a:r>
            <a:r>
              <a:rPr lang="en-GB" sz="1400" b="1" dirty="0" smtClean="0"/>
              <a:t> and Power Integrity, </a:t>
            </a:r>
            <a:r>
              <a:rPr lang="en-GB" sz="1400" b="1" dirty="0" err="1" smtClean="0"/>
              <a:t>SOCcentral</a:t>
            </a:r>
            <a:r>
              <a:rPr lang="en-GB" sz="1400" b="1" dirty="0" smtClean="0"/>
              <a:t>, Aug 2, 2010.</a:t>
            </a:r>
          </a:p>
          <a:p>
            <a:r>
              <a:rPr lang="en-US" sz="1400" b="1" dirty="0">
                <a:hlinkClick r:id="rId3"/>
              </a:rPr>
              <a:t>http://www.soccentral.com/results.asp?entryID=31901</a:t>
            </a:r>
            <a:r>
              <a:rPr lang="en-GB" sz="1400" b="1" dirty="0" smtClean="0"/>
              <a:t>. </a:t>
            </a:r>
            <a:br>
              <a:rPr lang="en-GB" sz="1400" b="1" dirty="0" smtClean="0"/>
            </a:br>
            <a:r>
              <a:rPr lang="en-US" sz="1400" b="1" dirty="0"/>
              <a:t>From SOCcentral.com, Copyright 2002 - 2014 Tech Pro Communications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00200" y="1524000"/>
            <a:ext cx="1203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ym typeface="Symbol" panose="05050102010706020507" pitchFamily="18" charset="2"/>
              </a:rPr>
              <a:t></a:t>
            </a:r>
            <a:r>
              <a:rPr lang="en-GB" dirty="0" smtClean="0"/>
              <a:t>(</a:t>
            </a:r>
            <a:r>
              <a:rPr lang="en-GB" dirty="0" err="1" smtClean="0"/>
              <a:t>Vdd-Vss</a:t>
            </a:r>
            <a:r>
              <a:rPr lang="en-GB" dirty="0" smtClean="0"/>
              <a:t>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52400" y="5401270"/>
            <a:ext cx="87245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Dynamic variability (V,T) depends on the actual activity of the circuit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Assumptions required on the min/max values for voltage and temperature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Ranges may depend on the application domain (automotive, HPC, handheld devices, …)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04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Global and local variability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DATE 2016</a:t>
            </a: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Adaptive Clocking</a:t>
            </a: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8DBB7-7A62-4124-B426-8AEACD37B99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 descr="Figure 9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838200"/>
            <a:ext cx="7810500" cy="505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14400" y="5892225"/>
            <a:ext cx="59975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prstClr val="black"/>
                </a:solidFill>
              </a:rPr>
              <a:t>Source: H. Masuda et al. (ICICC 2005)</a:t>
            </a:r>
            <a:r>
              <a:rPr lang="en-US" sz="1400" dirty="0" smtClean="0">
                <a:solidFill>
                  <a:prstClr val="black"/>
                </a:solidFill>
              </a:rPr>
              <a:t/>
            </a:r>
            <a:br>
              <a:rPr lang="en-US" sz="1400" dirty="0" smtClean="0">
                <a:solidFill>
                  <a:prstClr val="black"/>
                </a:solidFill>
              </a:rPr>
            </a:br>
            <a:r>
              <a:rPr lang="en-US" sz="1400" dirty="0" smtClean="0">
                <a:solidFill>
                  <a:prstClr val="black"/>
                </a:solidFill>
              </a:rPr>
              <a:t>Challenge</a:t>
            </a:r>
            <a:r>
              <a:rPr lang="en-US" sz="1400" dirty="0">
                <a:solidFill>
                  <a:prstClr val="black"/>
                </a:solidFill>
              </a:rPr>
              <a:t>: Variability Characterization and </a:t>
            </a:r>
            <a:r>
              <a:rPr lang="en-US" sz="1400" dirty="0" smtClean="0">
                <a:solidFill>
                  <a:prstClr val="black"/>
                </a:solidFill>
              </a:rPr>
              <a:t>Modeling for </a:t>
            </a:r>
            <a:r>
              <a:rPr lang="en-US" sz="1400" dirty="0">
                <a:solidFill>
                  <a:prstClr val="black"/>
                </a:solidFill>
              </a:rPr>
              <a:t>65- to 90-nm Processes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743200" y="2638959"/>
            <a:ext cx="4038600" cy="4232"/>
          </a:xfrm>
          <a:prstGeom prst="straightConnector1">
            <a:avLst/>
          </a:prstGeom>
          <a:ln w="762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678737" y="2135189"/>
            <a:ext cx="20362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prstClr val="black"/>
                </a:solidFill>
              </a:rPr>
              <a:t>D2D (global)</a:t>
            </a:r>
            <a:endParaRPr lang="en-US" sz="2800" b="1" dirty="0">
              <a:solidFill>
                <a:prstClr val="black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7391400" y="1576388"/>
            <a:ext cx="838200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283762" y="1099334"/>
            <a:ext cx="110427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b="1" dirty="0" smtClean="0">
                <a:solidFill>
                  <a:prstClr val="black"/>
                </a:solidFill>
              </a:rPr>
              <a:t>WID</a:t>
            </a:r>
            <a:br>
              <a:rPr lang="en-GB" sz="2800" b="1" dirty="0" smtClean="0">
                <a:solidFill>
                  <a:prstClr val="black"/>
                </a:solidFill>
              </a:rPr>
            </a:br>
            <a:r>
              <a:rPr lang="en-GB" sz="2800" b="1" dirty="0" smtClean="0">
                <a:solidFill>
                  <a:prstClr val="black"/>
                </a:solidFill>
              </a:rPr>
              <a:t>(local)</a:t>
            </a:r>
            <a:endParaRPr lang="en-US" sz="2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511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Isosceles Triangle 15"/>
          <p:cNvSpPr/>
          <p:nvPr/>
        </p:nvSpPr>
        <p:spPr>
          <a:xfrm>
            <a:off x="1998452" y="3124200"/>
            <a:ext cx="342900" cy="304800"/>
          </a:xfrm>
          <a:prstGeom prst="triangl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>
            <a:stCxn id="8" idx="2"/>
            <a:endCxn id="16" idx="0"/>
          </p:cNvCxnSpPr>
          <p:nvPr/>
        </p:nvCxnSpPr>
        <p:spPr>
          <a:xfrm flipH="1">
            <a:off x="2169902" y="2667000"/>
            <a:ext cx="1798" cy="4572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Isosceles Triangle 19"/>
          <p:cNvSpPr/>
          <p:nvPr/>
        </p:nvSpPr>
        <p:spPr>
          <a:xfrm>
            <a:off x="6497848" y="3124200"/>
            <a:ext cx="342900" cy="304800"/>
          </a:xfrm>
          <a:prstGeom prst="triangl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>
            <a:stCxn id="11" idx="2"/>
            <a:endCxn id="20" idx="0"/>
          </p:cNvCxnSpPr>
          <p:nvPr/>
        </p:nvCxnSpPr>
        <p:spPr>
          <a:xfrm>
            <a:off x="6667500" y="2667000"/>
            <a:ext cx="1798" cy="4572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>
            <a:stCxn id="16" idx="3"/>
            <a:endCxn id="20" idx="3"/>
          </p:cNvCxnSpPr>
          <p:nvPr/>
        </p:nvCxnSpPr>
        <p:spPr>
          <a:xfrm rot="16200000" flipH="1">
            <a:off x="4419600" y="1179302"/>
            <a:ext cx="12700" cy="4499396"/>
          </a:xfrm>
          <a:prstGeom prst="bentConnector3">
            <a:avLst>
              <a:gd name="adj1" fmla="val 2479244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Isosceles Triangle 26"/>
          <p:cNvSpPr/>
          <p:nvPr/>
        </p:nvSpPr>
        <p:spPr>
          <a:xfrm>
            <a:off x="4229100" y="4038600"/>
            <a:ext cx="342900" cy="304800"/>
          </a:xfrm>
          <a:prstGeom prst="triangl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4400550" y="3733800"/>
            <a:ext cx="0" cy="304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Isosceles Triangle 29"/>
          <p:cNvSpPr/>
          <p:nvPr/>
        </p:nvSpPr>
        <p:spPr>
          <a:xfrm>
            <a:off x="2476500" y="4800600"/>
            <a:ext cx="342900" cy="304800"/>
          </a:xfrm>
          <a:prstGeom prst="triangl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/>
          <p:cNvCxnSpPr>
            <a:stCxn id="33" idx="0"/>
            <a:endCxn id="30" idx="3"/>
          </p:cNvCxnSpPr>
          <p:nvPr/>
        </p:nvCxnSpPr>
        <p:spPr>
          <a:xfrm flipV="1">
            <a:off x="2647950" y="5105400"/>
            <a:ext cx="0" cy="6096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37"/>
          <p:cNvCxnSpPr>
            <a:stCxn id="30" idx="0"/>
            <a:endCxn id="27" idx="3"/>
          </p:cNvCxnSpPr>
          <p:nvPr/>
        </p:nvCxnSpPr>
        <p:spPr>
          <a:xfrm rot="5400000" flipH="1" flipV="1">
            <a:off x="3295650" y="3695700"/>
            <a:ext cx="457200" cy="1752600"/>
          </a:xfrm>
          <a:prstGeom prst="bentConnector3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lbow Connector 39"/>
          <p:cNvCxnSpPr>
            <a:stCxn id="30" idx="0"/>
          </p:cNvCxnSpPr>
          <p:nvPr/>
        </p:nvCxnSpPr>
        <p:spPr>
          <a:xfrm rot="16200000" flipV="1">
            <a:off x="1704975" y="3857625"/>
            <a:ext cx="228600" cy="1657350"/>
          </a:xfrm>
          <a:prstGeom prst="bentConnector2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990599" y="4191000"/>
            <a:ext cx="1" cy="381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 flipV="1">
            <a:off x="990599" y="3886200"/>
            <a:ext cx="1" cy="304800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2531852" y="5706374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2531852" y="57150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2539044" y="57150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2533650" y="57150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2539044" y="57150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DATE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Adaptive Clocking</a:t>
            </a:r>
            <a:endParaRPr lang="en-US"/>
          </a:p>
        </p:txBody>
      </p:sp>
      <p:sp>
        <p:nvSpPr>
          <p:cNvPr id="10" name="Cloud 9"/>
          <p:cNvSpPr/>
          <p:nvPr/>
        </p:nvSpPr>
        <p:spPr>
          <a:xfrm>
            <a:off x="2819400" y="914400"/>
            <a:ext cx="3200400" cy="1752600"/>
          </a:xfrm>
          <a:prstGeom prst="cloud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Combinational</a:t>
            </a:r>
            <a:br>
              <a:rPr 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Logic</a:t>
            </a:r>
            <a:endParaRPr lang="en-US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2362200" y="1638300"/>
            <a:ext cx="457200" cy="304800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6019800" y="1617452"/>
            <a:ext cx="457200" cy="304800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6858000" y="1617452"/>
            <a:ext cx="990600" cy="304800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990600" y="1617452"/>
            <a:ext cx="990600" cy="304800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981200" y="914400"/>
            <a:ext cx="381000" cy="1752600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Flip Flops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477000" y="914400"/>
            <a:ext cx="381000" cy="1752600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Flip Flops</a:t>
            </a:r>
            <a:endParaRPr lang="en-US" dirty="0"/>
          </a:p>
        </p:txBody>
      </p:sp>
      <p:sp>
        <p:nvSpPr>
          <p:cNvPr id="33" name="Rounded Rectangle 32"/>
          <p:cNvSpPr/>
          <p:nvPr/>
        </p:nvSpPr>
        <p:spPr>
          <a:xfrm>
            <a:off x="2161276" y="5715000"/>
            <a:ext cx="973348" cy="60960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PLL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5F30D5-A3B7-4396-B131-5098A71B85F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720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7 L -3.33333E-6 -0.18495 L 0.19063 -0.1838 L 0.1915 -0.30833 L 0.44063 -0.30694 L 0.43959 -0.46157 " pathEditMode="relative" ptsTypes="AAAAAA">
                                      <p:cBhvr>
                                        <p:cTn id="6" dur="5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0" presetClass="path" presetSubtype="0" repeatCount="indefinite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3.33333E-6 -3.7037E-7 L -3.33333E-6 -0.18495 L 0.19063 -0.1838 L 0.1915 -0.30833 L 0.44063 -0.30694 L 0.43959 -0.46157 " pathEditMode="relative" ptsTypes="AAAAAA">
                                      <p:cBhvr>
                                        <p:cTn id="8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"/>
                                            </p:cond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0" presetClass="path" presetSubtype="0" repeatCount="indefinite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0.00052 0.00023 L -0.00052 -0.18449 L 0.19098 -0.18333 L 0.19098 -0.30671 L -0.05243 -0.30532 L -0.05243 -0.45995 " pathEditMode="relative" ptsTypes="AAAAAA">
                                      <p:cBhvr>
                                        <p:cTn id="10" dur="5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0023 L 0.00122 -0.18449 L 0.19167 -0.18333 L 0.19167 -0.30532 L -0.05174 -0.30532 L -0.05174 -0.4588 " pathEditMode="relative" ptsTypes="AAAAAA">
                                      <p:cBhvr>
                                        <p:cTn id="12" dur="5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0.00023 L 0.00017 -0.18217 L -0.18003 -0.18217 L -0.1809 -0.27407 " pathEditMode="relative" rAng="0" ptsTypes="AAAA">
                                      <p:cBhvr>
                                        <p:cTn id="14" dur="2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76" y="-1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48" grpId="0" animBg="1"/>
      <p:bldP spid="47" grpId="0" animBg="1"/>
      <p:bldP spid="45" grpId="0" animBg="1"/>
      <p:bldP spid="4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Isosceles Triangle 15"/>
          <p:cNvSpPr/>
          <p:nvPr/>
        </p:nvSpPr>
        <p:spPr>
          <a:xfrm>
            <a:off x="1998452" y="3124200"/>
            <a:ext cx="342900" cy="304800"/>
          </a:xfrm>
          <a:prstGeom prst="triangl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>
            <a:stCxn id="8" idx="2"/>
            <a:endCxn id="16" idx="0"/>
          </p:cNvCxnSpPr>
          <p:nvPr/>
        </p:nvCxnSpPr>
        <p:spPr>
          <a:xfrm flipH="1">
            <a:off x="2169902" y="2667000"/>
            <a:ext cx="1798" cy="4572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Isosceles Triangle 19"/>
          <p:cNvSpPr/>
          <p:nvPr/>
        </p:nvSpPr>
        <p:spPr>
          <a:xfrm>
            <a:off x="6497848" y="3124200"/>
            <a:ext cx="342900" cy="304800"/>
          </a:xfrm>
          <a:prstGeom prst="triangl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>
            <a:stCxn id="11" idx="2"/>
            <a:endCxn id="20" idx="0"/>
          </p:cNvCxnSpPr>
          <p:nvPr/>
        </p:nvCxnSpPr>
        <p:spPr>
          <a:xfrm>
            <a:off x="6667500" y="2667000"/>
            <a:ext cx="1798" cy="4572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>
            <a:stCxn id="16" idx="3"/>
            <a:endCxn id="20" idx="3"/>
          </p:cNvCxnSpPr>
          <p:nvPr/>
        </p:nvCxnSpPr>
        <p:spPr>
          <a:xfrm rot="16200000" flipH="1">
            <a:off x="4419600" y="1179302"/>
            <a:ext cx="12700" cy="4499396"/>
          </a:xfrm>
          <a:prstGeom prst="bentConnector3">
            <a:avLst>
              <a:gd name="adj1" fmla="val 2479244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Isosceles Triangle 26"/>
          <p:cNvSpPr/>
          <p:nvPr/>
        </p:nvSpPr>
        <p:spPr>
          <a:xfrm>
            <a:off x="4229100" y="4038600"/>
            <a:ext cx="342900" cy="304800"/>
          </a:xfrm>
          <a:prstGeom prst="triangl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4400550" y="3733800"/>
            <a:ext cx="0" cy="304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Isosceles Triangle 29"/>
          <p:cNvSpPr/>
          <p:nvPr/>
        </p:nvSpPr>
        <p:spPr>
          <a:xfrm>
            <a:off x="2476500" y="4800600"/>
            <a:ext cx="342900" cy="304800"/>
          </a:xfrm>
          <a:prstGeom prst="triangl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/>
          <p:cNvCxnSpPr>
            <a:endCxn id="30" idx="3"/>
          </p:cNvCxnSpPr>
          <p:nvPr/>
        </p:nvCxnSpPr>
        <p:spPr>
          <a:xfrm flipV="1">
            <a:off x="2647950" y="5105400"/>
            <a:ext cx="0" cy="6096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37"/>
          <p:cNvCxnSpPr>
            <a:stCxn id="30" idx="0"/>
            <a:endCxn id="27" idx="3"/>
          </p:cNvCxnSpPr>
          <p:nvPr/>
        </p:nvCxnSpPr>
        <p:spPr>
          <a:xfrm rot="5400000" flipH="1" flipV="1">
            <a:off x="3295650" y="3695700"/>
            <a:ext cx="457200" cy="1752600"/>
          </a:xfrm>
          <a:prstGeom prst="bentConnector3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lbow Connector 39"/>
          <p:cNvCxnSpPr>
            <a:stCxn id="30" idx="0"/>
          </p:cNvCxnSpPr>
          <p:nvPr/>
        </p:nvCxnSpPr>
        <p:spPr>
          <a:xfrm rot="16200000" flipV="1">
            <a:off x="1704975" y="3857625"/>
            <a:ext cx="228600" cy="1657350"/>
          </a:xfrm>
          <a:prstGeom prst="bentConnector2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990599" y="4191000"/>
            <a:ext cx="1" cy="381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 flipV="1">
            <a:off x="990599" y="3886200"/>
            <a:ext cx="1" cy="304800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reeform 5"/>
          <p:cNvSpPr/>
          <p:nvPr/>
        </p:nvSpPr>
        <p:spPr>
          <a:xfrm>
            <a:off x="2750574" y="2669458"/>
            <a:ext cx="3849329" cy="3134032"/>
          </a:xfrm>
          <a:custGeom>
            <a:avLst/>
            <a:gdLst>
              <a:gd name="connsiteX0" fmla="*/ 7374 w 3849329"/>
              <a:gd name="connsiteY0" fmla="*/ 3134032 h 3134032"/>
              <a:gd name="connsiteX1" fmla="*/ 0 w 3849329"/>
              <a:gd name="connsiteY1" fmla="*/ 1976284 h 3134032"/>
              <a:gd name="connsiteX2" fmla="*/ 1755058 w 3849329"/>
              <a:gd name="connsiteY2" fmla="*/ 1983658 h 3134032"/>
              <a:gd name="connsiteX3" fmla="*/ 1747684 w 3849329"/>
              <a:gd name="connsiteY3" fmla="*/ 973394 h 3134032"/>
              <a:gd name="connsiteX4" fmla="*/ 3849329 w 3849329"/>
              <a:gd name="connsiteY4" fmla="*/ 966019 h 3134032"/>
              <a:gd name="connsiteX5" fmla="*/ 3841955 w 3849329"/>
              <a:gd name="connsiteY5" fmla="*/ 0 h 3134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49329" h="3134032">
                <a:moveTo>
                  <a:pt x="7374" y="3134032"/>
                </a:moveTo>
                <a:lnTo>
                  <a:pt x="0" y="1976284"/>
                </a:lnTo>
                <a:lnTo>
                  <a:pt x="1755058" y="1983658"/>
                </a:lnTo>
                <a:lnTo>
                  <a:pt x="1747684" y="973394"/>
                </a:lnTo>
                <a:lnTo>
                  <a:pt x="3849329" y="966019"/>
                </a:lnTo>
                <a:lnTo>
                  <a:pt x="3841955" y="0"/>
                </a:lnTo>
              </a:path>
            </a:pathLst>
          </a:custGeom>
          <a:noFill/>
          <a:ln w="76200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2531852" y="5706374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</a:t>
            </a:r>
            <a:endParaRPr lang="en-US" dirty="0"/>
          </a:p>
        </p:txBody>
      </p:sp>
      <p:sp>
        <p:nvSpPr>
          <p:cNvPr id="48" name="Oval 47"/>
          <p:cNvSpPr/>
          <p:nvPr/>
        </p:nvSpPr>
        <p:spPr>
          <a:xfrm>
            <a:off x="2531852" y="57150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2</a:t>
            </a:r>
            <a:endParaRPr lang="en-US" dirty="0"/>
          </a:p>
        </p:txBody>
      </p:sp>
      <p:sp>
        <p:nvSpPr>
          <p:cNvPr id="47" name="Oval 46"/>
          <p:cNvSpPr/>
          <p:nvPr/>
        </p:nvSpPr>
        <p:spPr>
          <a:xfrm>
            <a:off x="2539044" y="57150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  <a:endParaRPr lang="en-US" dirty="0"/>
          </a:p>
        </p:txBody>
      </p:sp>
      <p:sp>
        <p:nvSpPr>
          <p:cNvPr id="45" name="Oval 44"/>
          <p:cNvSpPr/>
          <p:nvPr/>
        </p:nvSpPr>
        <p:spPr>
          <a:xfrm>
            <a:off x="2533650" y="57150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</a:t>
            </a:r>
            <a:endParaRPr lang="en-US" dirty="0"/>
          </a:p>
        </p:txBody>
      </p:sp>
      <p:sp>
        <p:nvSpPr>
          <p:cNvPr id="46" name="Oval 45"/>
          <p:cNvSpPr/>
          <p:nvPr/>
        </p:nvSpPr>
        <p:spPr>
          <a:xfrm>
            <a:off x="2539044" y="57150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2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7160" y="0"/>
            <a:ext cx="9070024" cy="533400"/>
          </a:xfrm>
        </p:spPr>
        <p:txBody>
          <a:bodyPr/>
          <a:lstStyle/>
          <a:p>
            <a:r>
              <a:rPr lang="en-GB" dirty="0" smtClean="0"/>
              <a:t>Timing: setup constraint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DATE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Adaptive Clocking</a:t>
            </a:r>
            <a:endParaRPr lang="en-US"/>
          </a:p>
        </p:txBody>
      </p:sp>
      <p:sp>
        <p:nvSpPr>
          <p:cNvPr id="10" name="Cloud 9"/>
          <p:cNvSpPr/>
          <p:nvPr/>
        </p:nvSpPr>
        <p:spPr>
          <a:xfrm>
            <a:off x="2819400" y="914400"/>
            <a:ext cx="3200400" cy="1752600"/>
          </a:xfrm>
          <a:prstGeom prst="cloud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Comb. Logic</a:t>
            </a:r>
            <a:b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2362200" y="1638300"/>
            <a:ext cx="457200" cy="304800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6019800" y="1617452"/>
            <a:ext cx="457200" cy="304800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6858000" y="1617452"/>
            <a:ext cx="990600" cy="304800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990600" y="1617452"/>
            <a:ext cx="990600" cy="304800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981200" y="914400"/>
            <a:ext cx="381000" cy="1752600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477000" y="914400"/>
            <a:ext cx="381000" cy="1752600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016368" y="1638300"/>
            <a:ext cx="304800" cy="304800"/>
          </a:xfrm>
          <a:prstGeom prst="ellipse">
            <a:avLst/>
          </a:prstGeom>
          <a:solidFill>
            <a:srgbClr val="33CC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2234381" y="1924665"/>
            <a:ext cx="4218038" cy="3893574"/>
          </a:xfrm>
          <a:custGeom>
            <a:avLst/>
            <a:gdLst>
              <a:gd name="connsiteX0" fmla="*/ 302342 w 4218038"/>
              <a:gd name="connsiteY0" fmla="*/ 3893574 h 3893574"/>
              <a:gd name="connsiteX1" fmla="*/ 294967 w 4218038"/>
              <a:gd name="connsiteY1" fmla="*/ 2551470 h 3893574"/>
              <a:gd name="connsiteX2" fmla="*/ 2094271 w 4218038"/>
              <a:gd name="connsiteY2" fmla="*/ 2551470 h 3893574"/>
              <a:gd name="connsiteX3" fmla="*/ 2094271 w 4218038"/>
              <a:gd name="connsiteY3" fmla="*/ 1710812 h 3893574"/>
              <a:gd name="connsiteX4" fmla="*/ 0 w 4218038"/>
              <a:gd name="connsiteY4" fmla="*/ 1710812 h 3893574"/>
              <a:gd name="connsiteX5" fmla="*/ 7374 w 4218038"/>
              <a:gd name="connsiteY5" fmla="*/ 29496 h 3893574"/>
              <a:gd name="connsiteX6" fmla="*/ 4218038 w 4218038"/>
              <a:gd name="connsiteY6" fmla="*/ 0 h 3893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18038" h="3893574">
                <a:moveTo>
                  <a:pt x="302342" y="3893574"/>
                </a:moveTo>
                <a:cubicBezTo>
                  <a:pt x="299884" y="3446206"/>
                  <a:pt x="297425" y="2998838"/>
                  <a:pt x="294967" y="2551470"/>
                </a:cubicBezTo>
                <a:lnTo>
                  <a:pt x="2094271" y="2551470"/>
                </a:lnTo>
                <a:lnTo>
                  <a:pt x="2094271" y="1710812"/>
                </a:lnTo>
                <a:lnTo>
                  <a:pt x="0" y="1710812"/>
                </a:lnTo>
                <a:lnTo>
                  <a:pt x="7374" y="29496"/>
                </a:lnTo>
                <a:lnTo>
                  <a:pt x="4218038" y="0"/>
                </a:lnTo>
              </a:path>
            </a:pathLst>
          </a:custGeom>
          <a:noFill/>
          <a:ln w="7620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343465" y="4038600"/>
            <a:ext cx="2939716" cy="120032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2400" dirty="0" smtClean="0"/>
              <a:t>Two competing paths: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rgbClr val="008000"/>
                </a:solidFill>
              </a:rPr>
              <a:t>Launching path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rgbClr val="0000FF"/>
                </a:solidFill>
              </a:rPr>
              <a:t>Capturing path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81400" y="5486400"/>
            <a:ext cx="5448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008000"/>
                </a:solidFill>
              </a:rPr>
              <a:t>Launching path </a:t>
            </a:r>
            <a:r>
              <a:rPr lang="en-GB" sz="2400" b="1" dirty="0" smtClean="0"/>
              <a:t>&lt; </a:t>
            </a:r>
            <a:r>
              <a:rPr lang="en-GB" sz="2400" b="1" dirty="0" smtClean="0">
                <a:solidFill>
                  <a:srgbClr val="0000FF"/>
                </a:solidFill>
              </a:rPr>
              <a:t>Capturing path </a:t>
            </a:r>
            <a:r>
              <a:rPr lang="en-GB" sz="2400" b="1" dirty="0" smtClean="0"/>
              <a:t>+ </a:t>
            </a:r>
            <a:r>
              <a:rPr lang="en-GB" sz="2400" b="1" dirty="0" smtClean="0">
                <a:solidFill>
                  <a:srgbClr val="FF0000"/>
                </a:solidFill>
              </a:rPr>
              <a:t>Period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2538970" y="5713492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  <a:endParaRPr lang="en-US" dirty="0"/>
          </a:p>
        </p:txBody>
      </p:sp>
      <p:sp>
        <p:nvSpPr>
          <p:cNvPr id="41" name="Rounded Rectangle 40"/>
          <p:cNvSpPr/>
          <p:nvPr/>
        </p:nvSpPr>
        <p:spPr>
          <a:xfrm>
            <a:off x="2161276" y="5715000"/>
            <a:ext cx="973348" cy="60960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PLL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5F30D5-A3B7-4396-B131-5098A71B85F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2971800" y="2861733"/>
            <a:ext cx="31899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/>
              <a:t>PVTA variability</a:t>
            </a:r>
            <a:endParaRPr lang="en-US" sz="36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304800" y="5638800"/>
            <a:ext cx="16439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 smtClean="0"/>
              <a:t>No variability</a:t>
            </a:r>
            <a:br>
              <a:rPr lang="en-GB" sz="2000" b="1" dirty="0" smtClean="0"/>
            </a:br>
            <a:r>
              <a:rPr lang="en-GB" sz="2000" b="1" dirty="0" smtClean="0"/>
              <a:t>(or very little)</a:t>
            </a:r>
            <a:endParaRPr lang="en-US" sz="2000" b="1" dirty="0"/>
          </a:p>
        </p:txBody>
      </p:sp>
      <p:sp>
        <p:nvSpPr>
          <p:cNvPr id="2" name="Down Arrow 1"/>
          <p:cNvSpPr/>
          <p:nvPr/>
        </p:nvSpPr>
        <p:spPr>
          <a:xfrm>
            <a:off x="4645105" y="3437467"/>
            <a:ext cx="484632" cy="2072194"/>
          </a:xfrm>
          <a:prstGeom prst="downArrow">
            <a:avLst/>
          </a:prstGeom>
          <a:solidFill>
            <a:srgbClr val="008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Down Arrow 50"/>
          <p:cNvSpPr/>
          <p:nvPr/>
        </p:nvSpPr>
        <p:spPr>
          <a:xfrm rot="-1500000">
            <a:off x="5924397" y="3314802"/>
            <a:ext cx="150600" cy="2324886"/>
          </a:xfrm>
          <a:prstGeom prst="downArrow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7848600" y="5895866"/>
            <a:ext cx="1221425" cy="7335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3200" b="1" dirty="0" smtClean="0"/>
              <a:t>+</a:t>
            </a:r>
            <a:r>
              <a:rPr lang="en-GB" sz="2400" b="1" dirty="0" smtClean="0"/>
              <a:t/>
            </a:r>
            <a:br>
              <a:rPr lang="en-GB" sz="2400" b="1" dirty="0" smtClean="0"/>
            </a:br>
            <a:r>
              <a:rPr lang="en-GB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Margins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0980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7 L -3.33333E-6 -0.18495 L 0.19063 -0.1838 L 0.1915 -0.30833 L 0.44063 -0.30694 L 0.43959 -0.46157 " pathEditMode="relative" ptsTypes="AAAAAA">
                                      <p:cBhvr>
                                        <p:cTn id="6" dur="1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0" presetClass="path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3.33333E-6 -3.7037E-7 L -3.33333E-6 -0.18495 L 0.19063 -0.1838 L 0.1915 -0.30833 L 0.44063 -0.30694 L 0.43959 -0.46157 " pathEditMode="relative" ptsTypes="AAAAAA">
                                      <p:cBhvr>
                                        <p:cTn id="8" dur="1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"/>
                                            </p:cond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023 L -0.00052 -0.18449 L 0.19098 -0.18333 L 0.19098 -0.30671 L -0.05243 -0.30532 L -0.05243 -0.45995 " pathEditMode="relative" ptsTypes="AAAAAA">
                                      <p:cBhvr>
                                        <p:cTn id="10" dur="1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0" presetClass="path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00017 0.00023 L 0.00122 -0.18449 L 0.19167 -0.18333 L 0.19167 -0.30532 L -0.05174 -0.30532 L -0.05174 -0.4588 " pathEditMode="relative" ptsTypes="AAAAAA">
                                      <p:cBhvr>
                                        <p:cTn id="12" dur="1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0.00023 L 0.00017 -0.18217 L -0.18003 -0.18217 L -0.1809 -0.27407 " pathEditMode="relative" rAng="0" ptsTypes="AAAA">
                                      <p:cBhvr>
                                        <p:cTn id="14" dur="5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76" y="-1372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0" presetClass="path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0.00069 0.00023 L 0.00017 -0.18217 L -0.18003 -0.18217 L -0.1809 -0.27407 " pathEditMode="relative" rAng="0" ptsTypes="AAAA">
                                      <p:cBhvr>
                                        <p:cTn id="16" dur="5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76" y="-1372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Motion origin="layout" path="M -2.77778E-6 -1.11111E-6 L 0.45452 -0.00463 " pathEditMode="relative" rAng="0" ptsTypes="AA">
                                      <p:cBhvr>
                                        <p:cTn id="18" dur="4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26" y="-23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grpId="1" nodeType="withEffect">
                                  <p:stCondLst>
                                    <p:cond delay="15000"/>
                                  </p:stCondLst>
                                  <p:childTnLst>
                                    <p:animMotion origin="layout" path="M 0.45452 -0.00463 L 0.49202 -0.00463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9" grpId="0" animBg="1"/>
      <p:bldP spid="48" grpId="0" animBg="1"/>
      <p:bldP spid="47" grpId="0" animBg="1"/>
      <p:bldP spid="45" grpId="0" animBg="1"/>
      <p:bldP spid="46" grpId="0" animBg="1"/>
      <p:bldP spid="9" grpId="0" animBg="1"/>
      <p:bldP spid="9" grpId="1" animBg="1"/>
      <p:bldP spid="3" grpId="0" animBg="1"/>
      <p:bldP spid="17" grpId="0"/>
      <p:bldP spid="17" grpId="1"/>
      <p:bldP spid="19" grpId="0"/>
      <p:bldP spid="43" grpId="0" animBg="1"/>
      <p:bldP spid="39" grpId="0"/>
      <p:bldP spid="50" grpId="0"/>
      <p:bldP spid="2" grpId="0" animBg="1"/>
      <p:bldP spid="51" grpId="0" animBg="1"/>
      <p:bldP spid="5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7|40.1|100.3"/>
</p:tagLst>
</file>

<file path=ppt/theme/theme1.xml><?xml version="1.0" encoding="utf-8"?>
<a:theme xmlns:a="http://schemas.openxmlformats.org/drawingml/2006/main" name="Incofab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DATE Conference Template">
      <a:dk1>
        <a:srgbClr val="000000"/>
      </a:dk1>
      <a:lt1>
        <a:sysClr val="window" lastClr="FFFFFF"/>
      </a:lt1>
      <a:dk2>
        <a:srgbClr val="00456E"/>
      </a:dk2>
      <a:lt2>
        <a:srgbClr val="D8D8D8"/>
      </a:lt2>
      <a:accent1>
        <a:srgbClr val="377ED5"/>
      </a:accent1>
      <a:accent2>
        <a:srgbClr val="D83A36"/>
      </a:accent2>
      <a:accent3>
        <a:srgbClr val="A5DB39"/>
      </a:accent3>
      <a:accent4>
        <a:srgbClr val="7E4CBA"/>
      </a:accent4>
      <a:accent5>
        <a:srgbClr val="FFED00"/>
      </a:accent5>
      <a:accent6>
        <a:srgbClr val="FF963F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16519</TotalTime>
  <Words>1580</Words>
  <Application>Microsoft Office PowerPoint</Application>
  <PresentationFormat>On-screen Show (4:3)</PresentationFormat>
  <Paragraphs>721</Paragraphs>
  <Slides>56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56</vt:i4>
      </vt:variant>
    </vt:vector>
  </HeadingPairs>
  <TitlesOfParts>
    <vt:vector size="62" baseType="lpstr">
      <vt:lpstr>Arial</vt:lpstr>
      <vt:lpstr>Calibri</vt:lpstr>
      <vt:lpstr>Cambria Math</vt:lpstr>
      <vt:lpstr>Symbol</vt:lpstr>
      <vt:lpstr>Incofab</vt:lpstr>
      <vt:lpstr>Larissa</vt:lpstr>
      <vt:lpstr>PowerPoint Presentation</vt:lpstr>
      <vt:lpstr>Outline</vt:lpstr>
      <vt:lpstr>The cost of variability</vt:lpstr>
      <vt:lpstr>The cost of variability</vt:lpstr>
      <vt:lpstr>Process variability</vt:lpstr>
      <vt:lpstr>Dynamic variability</vt:lpstr>
      <vt:lpstr>Global and local variability</vt:lpstr>
      <vt:lpstr>Timing</vt:lpstr>
      <vt:lpstr>Timing: setup constraint</vt:lpstr>
      <vt:lpstr>Margins for Variability</vt:lpstr>
      <vt:lpstr>Margins for Variability</vt:lpstr>
      <vt:lpstr>Variability and margins</vt:lpstr>
      <vt:lpstr>Reducing Margins for Static and Slow Variability</vt:lpstr>
      <vt:lpstr>V-F operation points</vt:lpstr>
      <vt:lpstr>V-F operation points</vt:lpstr>
      <vt:lpstr>Speed binning</vt:lpstr>
      <vt:lpstr>Voltage binning</vt:lpstr>
      <vt:lpstr>Dynamic Voltage Frequency Scaling (DVFS)</vt:lpstr>
      <vt:lpstr>DVFS scheme</vt:lpstr>
      <vt:lpstr>AVS scheme</vt:lpstr>
      <vt:lpstr>Performance monitors</vt:lpstr>
      <vt:lpstr>Reducing Margins for Fast Variability</vt:lpstr>
      <vt:lpstr>Resilient circuits</vt:lpstr>
      <vt:lpstr>Resilient circuits</vt:lpstr>
      <vt:lpstr>Resilient circuits: technical issues</vt:lpstr>
      <vt:lpstr>PowerPoint Presentation</vt:lpstr>
      <vt:lpstr>Resilient circuits</vt:lpstr>
      <vt:lpstr>Schemes with resilient circuits</vt:lpstr>
      <vt:lpstr>Voltage droops</vt:lpstr>
      <vt:lpstr>Power Delivery Network</vt:lpstr>
      <vt:lpstr>PDN model</vt:lpstr>
      <vt:lpstr>Adaptive Clock</vt:lpstr>
      <vt:lpstr>AMD Steamroller</vt:lpstr>
      <vt:lpstr>Intel Adaptive Clock</vt:lpstr>
      <vt:lpstr>Intel Adaptive Clock</vt:lpstr>
      <vt:lpstr>Margins for Adaptive Clocks</vt:lpstr>
      <vt:lpstr>Reactive Clocks</vt:lpstr>
      <vt:lpstr>Mechanisms to reduce margins</vt:lpstr>
      <vt:lpstr>Timing: setup constraint</vt:lpstr>
      <vt:lpstr>Reactive Clock</vt:lpstr>
      <vt:lpstr>Variability: PLL vs. Reactive Clock</vt:lpstr>
      <vt:lpstr>Variability: PLL vs. Reactive Clock</vt:lpstr>
      <vt:lpstr>PLL vs. Reactive Clock</vt:lpstr>
      <vt:lpstr>Reactive Clock</vt:lpstr>
      <vt:lpstr>PLL vs. Reactive Clocks</vt:lpstr>
      <vt:lpstr>PLL vs. Reactive Clocks</vt:lpstr>
      <vt:lpstr>PLL vs. Reactive Clocks</vt:lpstr>
      <vt:lpstr>PLL vs. Reactive Clocks</vt:lpstr>
      <vt:lpstr>PLL vs. Reactive Clocks</vt:lpstr>
      <vt:lpstr>PLL vs. Reactive Clocks</vt:lpstr>
      <vt:lpstr>PLL vs. Reactive Clocks</vt:lpstr>
      <vt:lpstr>Synthesis of the Ring oscillator</vt:lpstr>
      <vt:lpstr>Reactive Clock Domain</vt:lpstr>
      <vt:lpstr>GALS with Reactive Clocks</vt:lpstr>
      <vt:lpstr>Summary</vt:lpstr>
      <vt:lpstr>Conclusions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Jordi</dc:creator>
  <cp:lastModifiedBy>Jordi Cortadella</cp:lastModifiedBy>
  <cp:revision>1393</cp:revision>
  <dcterms:created xsi:type="dcterms:W3CDTF">2013-07-15T13:08:57Z</dcterms:created>
  <dcterms:modified xsi:type="dcterms:W3CDTF">2016-03-14T13:05:38Z</dcterms:modified>
</cp:coreProperties>
</file>