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37"/>
  </p:notesMasterIdLst>
  <p:handoutMasterIdLst>
    <p:handoutMasterId r:id="rId38"/>
  </p:handoutMasterIdLst>
  <p:sldIdLst>
    <p:sldId id="607" r:id="rId3"/>
    <p:sldId id="608" r:id="rId4"/>
    <p:sldId id="609" r:id="rId5"/>
    <p:sldId id="611" r:id="rId6"/>
    <p:sldId id="612" r:id="rId7"/>
    <p:sldId id="613" r:id="rId8"/>
    <p:sldId id="614" r:id="rId9"/>
    <p:sldId id="615" r:id="rId10"/>
    <p:sldId id="635" r:id="rId11"/>
    <p:sldId id="616" r:id="rId12"/>
    <p:sldId id="617" r:id="rId13"/>
    <p:sldId id="618" r:id="rId14"/>
    <p:sldId id="631" r:id="rId15"/>
    <p:sldId id="619" r:id="rId16"/>
    <p:sldId id="624" r:id="rId17"/>
    <p:sldId id="634" r:id="rId18"/>
    <p:sldId id="637" r:id="rId19"/>
    <p:sldId id="633" r:id="rId20"/>
    <p:sldId id="625" r:id="rId21"/>
    <p:sldId id="626" r:id="rId22"/>
    <p:sldId id="649" r:id="rId23"/>
    <p:sldId id="650" r:id="rId24"/>
    <p:sldId id="640" r:id="rId25"/>
    <p:sldId id="645" r:id="rId26"/>
    <p:sldId id="646" r:id="rId27"/>
    <p:sldId id="641" r:id="rId28"/>
    <p:sldId id="642" r:id="rId29"/>
    <p:sldId id="643" r:id="rId30"/>
    <p:sldId id="628" r:id="rId31"/>
    <p:sldId id="627" r:id="rId32"/>
    <p:sldId id="629" r:id="rId33"/>
    <p:sldId id="638" r:id="rId34"/>
    <p:sldId id="644" r:id="rId35"/>
    <p:sldId id="647"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B050"/>
    <a:srgbClr val="7F7F7F"/>
    <a:srgbClr val="99FF66"/>
    <a:srgbClr val="E6E6E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6" autoAdjust="0"/>
  </p:normalViewPr>
  <p:slideViewPr>
    <p:cSldViewPr>
      <p:cViewPr varScale="1">
        <p:scale>
          <a:sx n="120" d="100"/>
          <a:sy n="120" d="100"/>
        </p:scale>
        <p:origin x="1566" y="138"/>
      </p:cViewPr>
      <p:guideLst>
        <p:guide orient="horz" pos="2160"/>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427" y="0"/>
            <a:ext cx="3170138" cy="479539"/>
          </a:xfrm>
          <a:prstGeom prst="rect">
            <a:avLst/>
          </a:prstGeom>
        </p:spPr>
        <p:txBody>
          <a:bodyPr vert="horz" lIns="91440" tIns="45720" rIns="91440" bIns="45720" rtlCol="0"/>
          <a:lstStyle>
            <a:lvl1pPr algn="r">
              <a:defRPr sz="1200"/>
            </a:lvl1pPr>
          </a:lstStyle>
          <a:p>
            <a:fld id="{847A9C85-7208-4140-9A1B-482E74B6EC70}" type="datetimeFigureOut">
              <a:rPr lang="en-US" smtClean="0"/>
              <a:pPr/>
              <a:t>5/19/2023</a:t>
            </a:fld>
            <a:endParaRPr lang="en-US"/>
          </a:p>
        </p:txBody>
      </p:sp>
      <p:sp>
        <p:nvSpPr>
          <p:cNvPr id="4" name="Footer Placeholder 3"/>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a:defRPr sz="1200"/>
            </a:lvl1pPr>
          </a:lstStyle>
          <a:p>
            <a:fld id="{B9650C07-3E7E-4F0E-9FCA-027EE472E163}" type="slidenum">
              <a:rPr lang="en-US" smtClean="0"/>
              <a:pPr/>
              <a:t>‹#›</a:t>
            </a:fld>
            <a:endParaRPr lang="en-US"/>
          </a:p>
        </p:txBody>
      </p:sp>
    </p:spTree>
    <p:extLst>
      <p:ext uri="{BB962C8B-B14F-4D97-AF65-F5344CB8AC3E}">
        <p14:creationId xmlns:p14="http://schemas.microsoft.com/office/powerpoint/2010/main" val="107833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9EAA3D3F-CA47-4B9D-B6BA-678D85410C0A}" type="datetimeFigureOut">
              <a:rPr lang="en-US" smtClean="0"/>
              <a:pPr/>
              <a:t>5/19/2023</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3ADACB01-8BF2-4713-B06A-211A8CE39FE1}" type="slidenum">
              <a:rPr lang="en-US" smtClean="0"/>
              <a:pPr/>
              <a:t>‹#›</a:t>
            </a:fld>
            <a:endParaRPr lang="en-US"/>
          </a:p>
        </p:txBody>
      </p:sp>
    </p:spTree>
    <p:extLst>
      <p:ext uri="{BB962C8B-B14F-4D97-AF65-F5344CB8AC3E}">
        <p14:creationId xmlns:p14="http://schemas.microsoft.com/office/powerpoint/2010/main" val="202741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C9D8F-313B-4C0E-A642-9DB8A7C73743}" type="slidenum">
              <a:rPr lang="en-US"/>
              <a:pPr fontAlgn="base">
                <a:spcBef>
                  <a:spcPct val="0"/>
                </a:spcBef>
                <a:spcAft>
                  <a:spcPct val="0"/>
                </a:spcAft>
                <a:defRPr/>
              </a:pPr>
              <a:t>1</a:t>
            </a:fld>
            <a:endParaRPr lang="en-US" dirty="0"/>
          </a:p>
        </p:txBody>
      </p:sp>
    </p:spTree>
    <p:extLst>
      <p:ext uri="{BB962C8B-B14F-4D97-AF65-F5344CB8AC3E}">
        <p14:creationId xmlns:p14="http://schemas.microsoft.com/office/powerpoint/2010/main" val="799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Hashing</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Hashing</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Hashing</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Sets &amp; Dictionaries</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49422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516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202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Sets &amp; Dictionaries</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735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762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762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Sets &amp; Dictionaries</a:t>
            </a:r>
          </a:p>
        </p:txBody>
      </p:sp>
      <p:sp>
        <p:nvSpPr>
          <p:cNvPr id="8" name="Footer Placeholder 7"/>
          <p:cNvSpPr>
            <a:spLocks noGrp="1"/>
          </p:cNvSpPr>
          <p:nvPr>
            <p:ph type="ftr" sz="quarter" idx="11"/>
          </p:nvPr>
        </p:nvSpPr>
        <p:spPr/>
        <p:txBody>
          <a:bodyPr/>
          <a:lstStyle/>
          <a:p>
            <a:r>
              <a:rPr lang="en-US"/>
              <a:t>© Dept. CS, UPC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29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Sets &amp; Dictionaries</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6" name="Straight Connector 5"/>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6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457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382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3" hasCustomPrompt="1"/>
          </p:nvPr>
        </p:nvSpPr>
        <p:spPr>
          <a:xfrm>
            <a:off x="457200" y="3276600"/>
            <a:ext cx="8229600" cy="3124200"/>
          </a:xfrm>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Tree>
    <p:extLst>
      <p:ext uri="{BB962C8B-B14F-4D97-AF65-F5344CB8AC3E}">
        <p14:creationId xmlns:p14="http://schemas.microsoft.com/office/powerpoint/2010/main" val="202973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Sets &amp; Dictionaries</a:t>
            </a:r>
          </a:p>
        </p:txBody>
      </p:sp>
      <p:sp>
        <p:nvSpPr>
          <p:cNvPr id="3" name="Footer Placeholder 2"/>
          <p:cNvSpPr>
            <a:spLocks noGrp="1"/>
          </p:cNvSpPr>
          <p:nvPr>
            <p:ph type="ftr" sz="quarter" idx="11"/>
          </p:nvPr>
        </p:nvSpPr>
        <p:spPr/>
        <p:txBody>
          <a:bodyPr/>
          <a:lstStyle/>
          <a:p>
            <a:r>
              <a:rPr lang="en-US"/>
              <a:t>© Dept. CS, UPC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972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Sets &amp; Dictionaries</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6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Sets &amp; Dictionaries</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2955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581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13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Hashing</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762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762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Hashing</a:t>
            </a:r>
          </a:p>
        </p:txBody>
      </p:sp>
      <p:sp>
        <p:nvSpPr>
          <p:cNvPr id="8" name="Footer Placeholder 7"/>
          <p:cNvSpPr>
            <a:spLocks noGrp="1"/>
          </p:cNvSpPr>
          <p:nvPr>
            <p:ph type="ftr" sz="quarter" idx="11"/>
          </p:nvPr>
        </p:nvSpPr>
        <p:spPr/>
        <p:txBody>
          <a:bodyPr/>
          <a:lstStyle/>
          <a:p>
            <a:r>
              <a:rPr lang="en-US"/>
              <a:t>© Dept. CS, UPC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Hashing</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6" name="Straight Connector 5"/>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382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3" hasCustomPrompt="1"/>
          </p:nvPr>
        </p:nvSpPr>
        <p:spPr>
          <a:xfrm>
            <a:off x="457200" y="3276600"/>
            <a:ext cx="8229600" cy="3124200"/>
          </a:xfrm>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Hashing</a:t>
            </a:r>
          </a:p>
        </p:txBody>
      </p:sp>
      <p:sp>
        <p:nvSpPr>
          <p:cNvPr id="3" name="Footer Placeholder 2"/>
          <p:cNvSpPr>
            <a:spLocks noGrp="1"/>
          </p:cNvSpPr>
          <p:nvPr>
            <p:ph type="ftr" sz="quarter" idx="11"/>
          </p:nvPr>
        </p:nvSpPr>
        <p:spPr/>
        <p:txBody>
          <a:bodyPr/>
          <a:lstStyle/>
          <a:p>
            <a:r>
              <a:rPr lang="en-US"/>
              <a:t>© Dept. CS, UPC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838200"/>
            <a:ext cx="82296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Hashing</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Dept. CS, UPC</a:t>
            </a:r>
            <a:endParaRPr lang="en-US" dirty="0"/>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73" r:id="rId8"/>
    <p:sldLayoutId id="2147483667" r:id="rId9"/>
    <p:sldLayoutId id="2147483668" r:id="rId10"/>
    <p:sldLayoutId id="2147483669" r:id="rId11"/>
    <p:sldLayoutId id="2147483670" r:id="rId12"/>
    <p:sldLayoutId id="214748367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838200"/>
            <a:ext cx="82296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Sets &amp; Dictionaries</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Dept. CS, UPC</a:t>
            </a:r>
            <a:endParaRPr lang="en-US" dirty="0"/>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709204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medium.com/engineering-semantics3/use-the-bloom-filter-luke-b59fd0839fc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14600"/>
          </a:xfrm>
        </p:spPr>
        <p:txBody>
          <a:bodyPr rtlCol="0">
            <a:normAutofit/>
          </a:bodyPr>
          <a:lstStyle/>
          <a:p>
            <a:pPr eaLnBrk="1" fontAlgn="auto" hangingPunct="1">
              <a:spcAft>
                <a:spcPts val="0"/>
              </a:spcAft>
              <a:defRPr/>
            </a:pPr>
            <a:r>
              <a:rPr lang="en-GB" i="1" dirty="0">
                <a:solidFill>
                  <a:srgbClr val="0000FF"/>
                </a:solidFill>
              </a:rPr>
              <a:t>Hashing</a:t>
            </a:r>
            <a:endParaRPr lang="en-US" i="1" dirty="0">
              <a:solidFill>
                <a:srgbClr val="0000FF"/>
              </a:solidFill>
            </a:endParaRPr>
          </a:p>
        </p:txBody>
      </p:sp>
      <p:sp>
        <p:nvSpPr>
          <p:cNvPr id="3" name="Subtitle 2"/>
          <p:cNvSpPr>
            <a:spLocks noGrp="1"/>
          </p:cNvSpPr>
          <p:nvPr>
            <p:ph type="subTitle" idx="1"/>
          </p:nvPr>
        </p:nvSpPr>
        <p:spPr>
          <a:xfrm>
            <a:off x="1371600" y="4800600"/>
            <a:ext cx="6400800" cy="1447800"/>
          </a:xfrm>
        </p:spPr>
        <p:txBody>
          <a:bodyPr rtlCol="0">
            <a:normAutofit/>
          </a:bodyPr>
          <a:lstStyle/>
          <a:p>
            <a:pPr eaLnBrk="1" fontAlgn="auto" hangingPunct="1">
              <a:spcAft>
                <a:spcPts val="0"/>
              </a:spcAft>
              <a:buFont typeface="Arial" pitchFamily="34" charset="0"/>
              <a:buNone/>
              <a:defRPr/>
            </a:pPr>
            <a:r>
              <a:rPr lang="en-US" sz="2000" dirty="0">
                <a:solidFill>
                  <a:schemeClr val="tx1"/>
                </a:solidFill>
              </a:rPr>
              <a:t>Jordi Cortadella and Jordi Petit</a:t>
            </a:r>
          </a:p>
          <a:p>
            <a:pPr eaLnBrk="1" fontAlgn="auto" hangingPunct="1">
              <a:spcAft>
                <a:spcPts val="0"/>
              </a:spcAft>
              <a:buFont typeface="Arial" pitchFamily="34" charset="0"/>
              <a:buNone/>
              <a:defRPr/>
            </a:pPr>
            <a:r>
              <a:rPr lang="en-US" sz="2000" dirty="0">
                <a:solidFill>
                  <a:schemeClr val="tx1"/>
                </a:solidFill>
              </a:rPr>
              <a:t>Department of Computer Science</a:t>
            </a:r>
          </a:p>
        </p:txBody>
      </p:sp>
      <p:pic>
        <p:nvPicPr>
          <p:cNvPr id="1026" name="Picture 2" descr="Logo UPC.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3429000"/>
            <a:ext cx="10477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collisions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839200" cy="5410200"/>
              </a:xfrm>
            </p:spPr>
            <p:txBody>
              <a:bodyPr>
                <a:normAutofit/>
              </a:bodyPr>
              <a:lstStyle/>
              <a:p>
                <a:r>
                  <a:rPr lang="en-US" dirty="0"/>
                  <a:t>A collision is produced when</a:t>
                </a:r>
                <a:br>
                  <a:rPr lang="en-US" dirty="0"/>
                </a:br>
                <a:br>
                  <a:rPr lang="en-US" dirty="0"/>
                </a:b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𝑆</m:t>
                    </m:r>
                  </m:oMath>
                </a14:m>
                <a:endParaRPr lang="en-US" dirty="0"/>
              </a:p>
              <a:p>
                <a:endParaRPr lang="en-US" dirty="0"/>
              </a:p>
              <a:p>
                <a:r>
                  <a:rPr lang="en-US" dirty="0"/>
                  <a:t>There are two main strategies to handle collisions:</a:t>
                </a:r>
              </a:p>
              <a:p>
                <a:pPr lvl="1"/>
                <a:r>
                  <a:rPr lang="en-US" dirty="0"/>
                  <a:t>Using lists of items with the same hash value</a:t>
                </a:r>
                <a:br>
                  <a:rPr lang="en-US" dirty="0"/>
                </a:br>
                <a:r>
                  <a:rPr lang="en-US" dirty="0"/>
                  <a:t>(separate chaining)</a:t>
                </a:r>
              </a:p>
              <a:p>
                <a:pPr lvl="1"/>
                <a:r>
                  <a:rPr lang="en-US" dirty="0"/>
                  <a:t>Using alternative cells in the same hash table</a:t>
                </a:r>
                <a:br>
                  <a:rPr lang="en-US" dirty="0"/>
                </a:br>
                <a:r>
                  <a:rPr lang="en-US" dirty="0"/>
                  <a:t>(linear probing, double hashing,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839200" cy="5410200"/>
              </a:xfrm>
              <a:blipFill>
                <a:blip r:embed="rId2"/>
                <a:stretch>
                  <a:fillRect l="-1586" t="-1466" r="-1172"/>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52548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collisions: separate chaining</a:t>
            </a:r>
          </a:p>
        </p:txBody>
      </p:sp>
      <p:sp>
        <p:nvSpPr>
          <p:cNvPr id="4" name="Date Placeholder 3"/>
          <p:cNvSpPr>
            <a:spLocks noGrp="1"/>
          </p:cNvSpPr>
          <p:nvPr>
            <p:ph type="dt" sz="half" idx="10"/>
          </p:nvPr>
        </p:nvSpPr>
        <p:spPr>
          <a:xfrm>
            <a:off x="304800" y="6492874"/>
            <a:ext cx="2133600" cy="365125"/>
          </a:xfrm>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0785661"/>
              </p:ext>
            </p:extLst>
          </p:nvPr>
        </p:nvGraphicFramePr>
        <p:xfrm>
          <a:off x="205570" y="1066800"/>
          <a:ext cx="990600" cy="3708400"/>
        </p:xfrm>
        <a:graphic>
          <a:graphicData uri="http://schemas.openxmlformats.org/drawingml/2006/table">
            <a:tbl>
              <a:tblPr firstRow="1" bandRow="1">
                <a:tableStyleId>{5940675A-B579-460E-94D1-54222C63F5DA}</a:tableStyleId>
              </a:tblPr>
              <a:tblGrid>
                <a:gridCol w="495300">
                  <a:extLst>
                    <a:ext uri="{9D8B030D-6E8A-4147-A177-3AD203B41FA5}">
                      <a16:colId xmlns:a16="http://schemas.microsoft.com/office/drawing/2014/main" val="1868833449"/>
                    </a:ext>
                  </a:extLst>
                </a:gridCol>
                <a:gridCol w="495300">
                  <a:extLst>
                    <a:ext uri="{9D8B030D-6E8A-4147-A177-3AD203B41FA5}">
                      <a16:colId xmlns:a16="http://schemas.microsoft.com/office/drawing/2014/main" val="2981735892"/>
                    </a:ext>
                  </a:extLst>
                </a:gridCol>
              </a:tblGrid>
              <a:tr h="370840">
                <a:tc>
                  <a:txBody>
                    <a:bodyPr/>
                    <a:lstStyle/>
                    <a:p>
                      <a:pPr algn="r"/>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86344405"/>
                  </a:ext>
                </a:extLst>
              </a:tr>
              <a:tr h="370840">
                <a:tc>
                  <a:txBody>
                    <a:bodyPr/>
                    <a:lstStyle/>
                    <a:p>
                      <a:pPr algn="r"/>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15621315"/>
                  </a:ext>
                </a:extLst>
              </a:tr>
              <a:tr h="370840">
                <a:tc>
                  <a:txBody>
                    <a:bodyPr/>
                    <a:lstStyle/>
                    <a:p>
                      <a:pPr algn="r"/>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4488588"/>
                  </a:ext>
                </a:extLst>
              </a:tr>
              <a:tr h="370840">
                <a:tc>
                  <a:txBody>
                    <a:bodyPr/>
                    <a:lstStyle/>
                    <a:p>
                      <a:pPr algn="r"/>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54057452"/>
                  </a:ext>
                </a:extLst>
              </a:tr>
              <a:tr h="370840">
                <a:tc>
                  <a:txBody>
                    <a:bodyPr/>
                    <a:lstStyle/>
                    <a:p>
                      <a:pPr algn="r"/>
                      <a:r>
                        <a:rPr lang="en-US" dirty="0"/>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68228901"/>
                  </a:ext>
                </a:extLst>
              </a:tr>
              <a:tr h="370840">
                <a:tc>
                  <a:txBody>
                    <a:bodyPr/>
                    <a:lstStyle/>
                    <a:p>
                      <a:pPr algn="r"/>
                      <a:r>
                        <a:rPr lang="en-US" dirty="0"/>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31251466"/>
                  </a:ext>
                </a:extLst>
              </a:tr>
              <a:tr h="370840">
                <a:tc>
                  <a:txBody>
                    <a:bodyPr/>
                    <a:lstStyle/>
                    <a:p>
                      <a:pPr algn="r"/>
                      <a:r>
                        <a:rPr lang="en-US" dirty="0"/>
                        <a:t>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58978166"/>
                  </a:ext>
                </a:extLst>
              </a:tr>
              <a:tr h="370840">
                <a:tc>
                  <a:txBody>
                    <a:bodyPr/>
                    <a:lstStyle/>
                    <a:p>
                      <a:pPr algn="r"/>
                      <a:r>
                        <a:rPr lang="en-US" dirty="0"/>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98930374"/>
                  </a:ext>
                </a:extLst>
              </a:tr>
              <a:tr h="370840">
                <a:tc>
                  <a:txBody>
                    <a:bodyPr/>
                    <a:lstStyle/>
                    <a:p>
                      <a:pPr algn="r"/>
                      <a:r>
                        <a:rPr lang="en-US" dirty="0"/>
                        <a:t>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79886270"/>
                  </a:ext>
                </a:extLst>
              </a:tr>
              <a:tr h="370840">
                <a:tc>
                  <a:txBody>
                    <a:bodyPr/>
                    <a:lstStyle/>
                    <a:p>
                      <a:pPr algn="r"/>
                      <a:r>
                        <a:rPr lang="en-US" dirty="0"/>
                        <a:t>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3605473"/>
                  </a:ext>
                </a:extLst>
              </a:tr>
            </a:tbl>
          </a:graphicData>
        </a:graphic>
      </p:graphicFrame>
      <p:sp>
        <p:nvSpPr>
          <p:cNvPr id="10" name="Rectangle 9"/>
          <p:cNvSpPr/>
          <p:nvPr/>
        </p:nvSpPr>
        <p:spPr>
          <a:xfrm>
            <a:off x="1567645" y="11049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1" name="Rectangle 10"/>
          <p:cNvSpPr/>
          <p:nvPr/>
        </p:nvSpPr>
        <p:spPr>
          <a:xfrm>
            <a:off x="2404004" y="15240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p:cNvSpPr/>
          <p:nvPr/>
        </p:nvSpPr>
        <p:spPr>
          <a:xfrm>
            <a:off x="2404004" y="2570416"/>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3" name="Rectangle 12"/>
          <p:cNvSpPr/>
          <p:nvPr/>
        </p:nvSpPr>
        <p:spPr>
          <a:xfrm>
            <a:off x="2404004" y="4435475"/>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4" name="Rectangle 13"/>
          <p:cNvSpPr/>
          <p:nvPr/>
        </p:nvSpPr>
        <p:spPr>
          <a:xfrm>
            <a:off x="2404004" y="3355468"/>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16</a:t>
            </a:r>
          </a:p>
        </p:txBody>
      </p:sp>
      <p:sp>
        <p:nvSpPr>
          <p:cNvPr id="15" name="Rectangle 14"/>
          <p:cNvSpPr/>
          <p:nvPr/>
        </p:nvSpPr>
        <p:spPr>
          <a:xfrm>
            <a:off x="1567645" y="2967291"/>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16" name="Rectangle 15"/>
          <p:cNvSpPr/>
          <p:nvPr/>
        </p:nvSpPr>
        <p:spPr>
          <a:xfrm>
            <a:off x="1567645" y="3355468"/>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36</a:t>
            </a:r>
          </a:p>
        </p:txBody>
      </p:sp>
      <p:sp>
        <p:nvSpPr>
          <p:cNvPr id="17" name="Rectangle 16"/>
          <p:cNvSpPr/>
          <p:nvPr/>
        </p:nvSpPr>
        <p:spPr>
          <a:xfrm>
            <a:off x="1567645" y="4435475"/>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49</a:t>
            </a:r>
          </a:p>
        </p:txBody>
      </p:sp>
      <p:sp>
        <p:nvSpPr>
          <p:cNvPr id="18" name="Rectangle 17"/>
          <p:cNvSpPr/>
          <p:nvPr/>
        </p:nvSpPr>
        <p:spPr>
          <a:xfrm>
            <a:off x="1567645" y="2570416"/>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64</a:t>
            </a:r>
          </a:p>
        </p:txBody>
      </p:sp>
      <p:sp>
        <p:nvSpPr>
          <p:cNvPr id="19" name="Rectangle 18"/>
          <p:cNvSpPr/>
          <p:nvPr/>
        </p:nvSpPr>
        <p:spPr>
          <a:xfrm>
            <a:off x="1567645" y="15240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81</a:t>
            </a:r>
          </a:p>
        </p:txBody>
      </p:sp>
      <p:cxnSp>
        <p:nvCxnSpPr>
          <p:cNvPr id="21" name="Straight Arrow Connector 20"/>
          <p:cNvCxnSpPr>
            <a:endCxn id="10" idx="1"/>
          </p:cNvCxnSpPr>
          <p:nvPr/>
        </p:nvCxnSpPr>
        <p:spPr>
          <a:xfrm>
            <a:off x="1196170" y="125730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96170" y="167640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023004" y="167640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96170" y="2735516"/>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23004" y="2735516"/>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96170" y="3493834"/>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23004" y="3493834"/>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96170" y="459105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023004" y="459105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196170" y="3116516"/>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032529" y="1270000"/>
            <a:ext cx="328612" cy="118004"/>
            <a:chOff x="2276475" y="1041400"/>
            <a:chExt cx="328612" cy="118004"/>
          </a:xfrm>
        </p:grpSpPr>
        <p:grpSp>
          <p:nvGrpSpPr>
            <p:cNvPr id="38" name="Group 37"/>
            <p:cNvGrpSpPr/>
            <p:nvPr/>
          </p:nvGrpSpPr>
          <p:grpSpPr>
            <a:xfrm>
              <a:off x="2452687" y="1123422"/>
              <a:ext cx="152400" cy="35982"/>
              <a:chOff x="4191000" y="3257550"/>
              <a:chExt cx="152400" cy="35982"/>
            </a:xfrm>
          </p:grpSpPr>
          <p:cxnSp>
            <p:nvCxnSpPr>
              <p:cNvPr id="33" name="Straight Connector 32"/>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Elbow Connector 39"/>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856442" y="1676400"/>
            <a:ext cx="328612" cy="118004"/>
            <a:chOff x="2276475" y="1041400"/>
            <a:chExt cx="328612" cy="118004"/>
          </a:xfrm>
        </p:grpSpPr>
        <p:grpSp>
          <p:nvGrpSpPr>
            <p:cNvPr id="47" name="Group 46"/>
            <p:cNvGrpSpPr/>
            <p:nvPr/>
          </p:nvGrpSpPr>
          <p:grpSpPr>
            <a:xfrm>
              <a:off x="2452687" y="1123422"/>
              <a:ext cx="152400" cy="35982"/>
              <a:chOff x="4191000" y="3257550"/>
              <a:chExt cx="152400" cy="35982"/>
            </a:xfrm>
          </p:grpSpPr>
          <p:cxnSp>
            <p:nvCxnSpPr>
              <p:cNvPr id="49" name="Straight Connector 48"/>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Elbow Connector 47"/>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871788" y="2736048"/>
            <a:ext cx="328612" cy="118004"/>
            <a:chOff x="2276475" y="1041400"/>
            <a:chExt cx="328612" cy="118004"/>
          </a:xfrm>
        </p:grpSpPr>
        <p:grpSp>
          <p:nvGrpSpPr>
            <p:cNvPr id="52" name="Group 51"/>
            <p:cNvGrpSpPr/>
            <p:nvPr/>
          </p:nvGrpSpPr>
          <p:grpSpPr>
            <a:xfrm>
              <a:off x="2452687" y="1123422"/>
              <a:ext cx="152400" cy="35982"/>
              <a:chOff x="4191000" y="3257550"/>
              <a:chExt cx="152400" cy="35982"/>
            </a:xfrm>
          </p:grpSpPr>
          <p:cxnSp>
            <p:nvCxnSpPr>
              <p:cNvPr id="54" name="Straight Connector 53"/>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Elbow Connector 52"/>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867555" y="3504168"/>
            <a:ext cx="328612" cy="118004"/>
            <a:chOff x="2276475" y="1041400"/>
            <a:chExt cx="328612" cy="118004"/>
          </a:xfrm>
        </p:grpSpPr>
        <p:grpSp>
          <p:nvGrpSpPr>
            <p:cNvPr id="57" name="Group 56"/>
            <p:cNvGrpSpPr/>
            <p:nvPr/>
          </p:nvGrpSpPr>
          <p:grpSpPr>
            <a:xfrm>
              <a:off x="2452687" y="1123422"/>
              <a:ext cx="152400" cy="35982"/>
              <a:chOff x="4191000" y="3257550"/>
              <a:chExt cx="152400" cy="35982"/>
            </a:xfrm>
          </p:grpSpPr>
          <p:cxnSp>
            <p:nvCxnSpPr>
              <p:cNvPr id="59" name="Straight Connector 58"/>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Elbow Connector 57"/>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2030941" y="3116516"/>
            <a:ext cx="328612" cy="118004"/>
            <a:chOff x="2276475" y="1041400"/>
            <a:chExt cx="328612" cy="118004"/>
          </a:xfrm>
        </p:grpSpPr>
        <p:grpSp>
          <p:nvGrpSpPr>
            <p:cNvPr id="62" name="Group 61"/>
            <p:cNvGrpSpPr/>
            <p:nvPr/>
          </p:nvGrpSpPr>
          <p:grpSpPr>
            <a:xfrm>
              <a:off x="2452687" y="1123422"/>
              <a:ext cx="152400" cy="35982"/>
              <a:chOff x="4191000" y="3257550"/>
              <a:chExt cx="152400" cy="35982"/>
            </a:xfrm>
          </p:grpSpPr>
          <p:cxnSp>
            <p:nvCxnSpPr>
              <p:cNvPr id="64" name="Straight Connector 63"/>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 name="Elbow Connector 62"/>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71788" y="4593697"/>
            <a:ext cx="328612" cy="118004"/>
            <a:chOff x="2276475" y="1041400"/>
            <a:chExt cx="328612" cy="118004"/>
          </a:xfrm>
        </p:grpSpPr>
        <p:grpSp>
          <p:nvGrpSpPr>
            <p:cNvPr id="67" name="Group 66"/>
            <p:cNvGrpSpPr/>
            <p:nvPr/>
          </p:nvGrpSpPr>
          <p:grpSpPr>
            <a:xfrm>
              <a:off x="2452687" y="1123422"/>
              <a:ext cx="152400" cy="35982"/>
              <a:chOff x="4191000" y="3257550"/>
              <a:chExt cx="152400" cy="35982"/>
            </a:xfrm>
          </p:grpSpPr>
          <p:cxnSp>
            <p:nvCxnSpPr>
              <p:cNvPr id="69" name="Straight Connector 68"/>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Elbow Connector 67"/>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TextBox 70"/>
              <p:cNvSpPr txBox="1"/>
              <p:nvPr/>
            </p:nvSpPr>
            <p:spPr>
              <a:xfrm>
                <a:off x="4038600" y="1672117"/>
                <a:ext cx="4742517" cy="2747483"/>
              </a:xfrm>
              <a:prstGeom prst="rect">
                <a:avLst/>
              </a:prstGeom>
              <a:noFill/>
            </p:spPr>
            <p:txBody>
              <a:bodyPr wrap="none" rtlCol="0">
                <a:spAutoFit/>
              </a:bodyPr>
              <a:lstStyle/>
              <a:p>
                <a:r>
                  <a:rPr lang="en-US" sz="2000" dirty="0"/>
                  <a:t>Each slot is a list of the items that have the</a:t>
                </a:r>
              </a:p>
              <a:p>
                <a:r>
                  <a:rPr lang="en-US" sz="2000" dirty="0"/>
                  <a:t>same hash value.</a:t>
                </a:r>
                <a:br>
                  <a:rPr lang="en-US" sz="2000" dirty="0"/>
                </a:br>
                <a:r>
                  <a:rPr lang="en-US" sz="2000" dirty="0"/>
                  <a:t>Load factor: </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m:rPr>
                            <m:nor/>
                          </m:rPr>
                          <a:rPr lang="en-US" sz="2000" b="0" i="0" smtClean="0">
                            <a:latin typeface="Cambria Math" panose="02040503050406030204" pitchFamily="18" charset="0"/>
                          </a:rPr>
                          <m:t>number</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of</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items</m:t>
                        </m:r>
                      </m:num>
                      <m:den>
                        <m:r>
                          <m:rPr>
                            <m:nor/>
                          </m:rPr>
                          <a:rPr lang="en-US" sz="2000" b="0" i="0" smtClean="0">
                            <a:latin typeface="Cambria Math" panose="02040503050406030204" pitchFamily="18" charset="0"/>
                          </a:rPr>
                          <m:t>table</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size</m:t>
                        </m:r>
                      </m:den>
                    </m:f>
                  </m:oMath>
                </a14:m>
                <a:br>
                  <a:rPr lang="en-US" sz="2000" dirty="0"/>
                </a:br>
                <a:endParaRPr lang="en-US" sz="2000" dirty="0"/>
              </a:p>
              <a:p>
                <a14:m>
                  <m:oMath xmlns:m="http://schemas.openxmlformats.org/officeDocument/2006/math">
                    <m:r>
                      <a:rPr lang="en-US" sz="2000" b="0" i="1" smtClean="0">
                        <a:latin typeface="Cambria Math" panose="02040503050406030204" pitchFamily="18" charset="0"/>
                      </a:rPr>
                      <m:t>𝜆</m:t>
                    </m:r>
                  </m:oMath>
                </a14:m>
                <a:r>
                  <a:rPr lang="en-US" sz="2000" dirty="0"/>
                  <a:t> is the average length of a list.</a:t>
                </a:r>
              </a:p>
              <a:p>
                <a:endParaRPr lang="en-US" sz="2000" dirty="0"/>
              </a:p>
              <a:p>
                <a:r>
                  <a:rPr lang="en-US" sz="2000" dirty="0"/>
                  <a:t>A successful search takes about </a:t>
                </a:r>
                <a14:m>
                  <m:oMath xmlns:m="http://schemas.openxmlformats.org/officeDocument/2006/math">
                    <m:f>
                      <m:fPr>
                        <m:type m:val="lin"/>
                        <m:ctrlPr>
                          <a:rPr lang="en-US" sz="2000" i="1" smtClean="0">
                            <a:latin typeface="Cambria Math" panose="02040503050406030204" pitchFamily="18" charset="0"/>
                          </a:rPr>
                        </m:ctrlPr>
                      </m:fPr>
                      <m:num>
                        <m:r>
                          <a:rPr lang="en-US" sz="2000" b="0" i="1" smtClean="0">
                            <a:latin typeface="Cambria Math" panose="02040503050406030204" pitchFamily="18" charset="0"/>
                          </a:rPr>
                          <m:t>𝜆</m:t>
                        </m:r>
                      </m:num>
                      <m:den>
                        <m:r>
                          <a:rPr lang="en-US" sz="2000" b="0" i="1" smtClean="0">
                            <a:latin typeface="Cambria Math" panose="02040503050406030204" pitchFamily="18" charset="0"/>
                          </a:rPr>
                          <m:t>2</m:t>
                        </m:r>
                      </m:den>
                    </m:f>
                  </m:oMath>
                </a14:m>
                <a:r>
                  <a:rPr lang="en-US" sz="2000" dirty="0"/>
                  <a:t> links to</a:t>
                </a:r>
                <a:br>
                  <a:rPr lang="en-US" sz="2000" dirty="0"/>
                </a:br>
                <a:r>
                  <a:rPr lang="en-US" sz="2000" dirty="0"/>
                  <a:t>be traversed, on average.</a:t>
                </a:r>
              </a:p>
            </p:txBody>
          </p:sp>
        </mc:Choice>
        <mc:Fallback xmlns="">
          <p:sp>
            <p:nvSpPr>
              <p:cNvPr id="71" name="TextBox 70"/>
              <p:cNvSpPr txBox="1">
                <a:spLocks noRot="1" noChangeAspect="1" noMove="1" noResize="1" noEditPoints="1" noAdjustHandles="1" noChangeArrowheads="1" noChangeShapeType="1" noTextEdit="1"/>
              </p:cNvSpPr>
              <p:nvPr/>
            </p:nvSpPr>
            <p:spPr>
              <a:xfrm>
                <a:off x="4038600" y="1672117"/>
                <a:ext cx="4742517" cy="2747483"/>
              </a:xfrm>
              <a:prstGeom prst="rect">
                <a:avLst/>
              </a:prstGeom>
              <a:blipFill>
                <a:blip r:embed="rId2"/>
                <a:stretch>
                  <a:fillRect l="-1416" t="-1109" r="-515" b="-13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1447800" y="5625957"/>
                <a:ext cx="6377515" cy="707886"/>
              </a:xfrm>
              <a:prstGeom prst="rect">
                <a:avLst/>
              </a:prstGeom>
              <a:noFill/>
            </p:spPr>
            <p:txBody>
              <a:bodyPr wrap="none" rtlCol="0">
                <a:spAutoFit/>
              </a:bodyPr>
              <a:lstStyle/>
              <a:p>
                <a:r>
                  <a:rPr lang="en-US" sz="2000" dirty="0"/>
                  <a:t>Table size: make it similar to the number of expected items.</a:t>
                </a:r>
              </a:p>
              <a:p>
                <a:r>
                  <a:rPr lang="en-US" sz="2000" dirty="0"/>
                  <a:t>Common strategy: when </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&gt;1</m:t>
                    </m:r>
                  </m:oMath>
                </a14:m>
                <a:r>
                  <a:rPr lang="en-US" sz="2000" dirty="0"/>
                  <a:t>, do rehashing.</a:t>
                </a:r>
              </a:p>
            </p:txBody>
          </p:sp>
        </mc:Choice>
        <mc:Fallback xmlns="">
          <p:sp>
            <p:nvSpPr>
              <p:cNvPr id="72" name="TextBox 71"/>
              <p:cNvSpPr txBox="1">
                <a:spLocks noRot="1" noChangeAspect="1" noMove="1" noResize="1" noEditPoints="1" noAdjustHandles="1" noChangeArrowheads="1" noChangeShapeType="1" noTextEdit="1"/>
              </p:cNvSpPr>
              <p:nvPr/>
            </p:nvSpPr>
            <p:spPr>
              <a:xfrm>
                <a:off x="1447800" y="5625957"/>
                <a:ext cx="6377515" cy="707886"/>
              </a:xfrm>
              <a:prstGeom prst="rect">
                <a:avLst/>
              </a:prstGeom>
              <a:blipFill>
                <a:blip r:embed="rId3"/>
                <a:stretch>
                  <a:fillRect l="-1052" t="-5172" r="-191" b="-14655"/>
                </a:stretch>
              </a:blipFill>
            </p:spPr>
            <p:txBody>
              <a:bodyPr/>
              <a:lstStyle/>
              <a:p>
                <a:r>
                  <a:rPr lang="en-US">
                    <a:noFill/>
                  </a:rPr>
                  <a:t> </a:t>
                </a:r>
              </a:p>
            </p:txBody>
          </p:sp>
        </mc:Fallback>
      </mc:AlternateContent>
      <p:sp>
        <p:nvSpPr>
          <p:cNvPr id="73" name="TextBox 72"/>
          <p:cNvSpPr txBox="1"/>
          <p:nvPr/>
        </p:nvSpPr>
        <p:spPr>
          <a:xfrm>
            <a:off x="570617" y="4953000"/>
            <a:ext cx="2545120" cy="369332"/>
          </a:xfrm>
          <a:prstGeom prst="rect">
            <a:avLst/>
          </a:prstGeom>
          <a:noFill/>
        </p:spPr>
        <p:txBody>
          <a:bodyPr wrap="none" rtlCol="0">
            <a:spAutoFit/>
          </a:bodyPr>
          <a:lstStyle/>
          <a:p>
            <a:r>
              <a:rPr lang="en-US" dirty="0"/>
              <a:t>(perfect squares mod 10)</a:t>
            </a:r>
          </a:p>
        </p:txBody>
      </p:sp>
    </p:spTree>
    <p:extLst>
      <p:ext uri="{BB962C8B-B14F-4D97-AF65-F5344CB8AC3E}">
        <p14:creationId xmlns:p14="http://schemas.microsoft.com/office/powerpoint/2010/main" val="283723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dirty="0"/>
              <a:t>Handling collisions: using the same hash table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534400" cy="5410200"/>
              </a:xfrm>
            </p:spPr>
            <p:txBody>
              <a:bodyPr>
                <a:normAutofit fontScale="85000" lnSpcReduction="20000"/>
              </a:bodyPr>
              <a:lstStyle/>
              <a:p>
                <a:r>
                  <a:rPr lang="en-US" dirty="0"/>
                  <a:t>If the slot is occupied, find alternative cells in the same table. To avoid long trips finding empty slots, the load factor should be below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=0.5</m:t>
                    </m:r>
                  </m:oMath>
                </a14:m>
                <a:r>
                  <a:rPr lang="en-US" dirty="0"/>
                  <a:t>.</a:t>
                </a:r>
              </a:p>
              <a:p>
                <a:endParaRPr lang="en-US" dirty="0"/>
              </a:p>
              <a:p>
                <a:r>
                  <a:rPr lang="en-US" dirty="0"/>
                  <a:t>Deletions must be “lazy” (slots must be invalidated but not deleted, thus avoiding truncated searches).</a:t>
                </a:r>
              </a:p>
              <a:p>
                <a:endParaRPr lang="en-US" dirty="0"/>
              </a:p>
              <a:p>
                <a:r>
                  <a:rPr lang="en-US" b="1" dirty="0"/>
                  <a:t>Linear probing: </a:t>
                </a:r>
                <a:r>
                  <a:rPr lang="en-US" dirty="0"/>
                  <a:t>if the slot is occupied, use the next empty slot in the table.</a:t>
                </a:r>
              </a:p>
              <a:p>
                <a:endParaRPr lang="en-US" dirty="0"/>
              </a:p>
              <a:p>
                <a:r>
                  <a:rPr lang="en-US" b="1" dirty="0"/>
                  <a:t>Double hashing: </a:t>
                </a:r>
                <a:r>
                  <a:rPr lang="en-US" dirty="0"/>
                  <a:t>if the slot is occupied using the first hash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a:t>, use a second hash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r>
                  <a:rPr lang="en-US" dirty="0"/>
                  <a:t>. The sequence of slots that is visited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etc.</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534400" cy="5410200"/>
              </a:xfrm>
              <a:blipFill>
                <a:blip r:embed="rId2"/>
                <a:stretch>
                  <a:fillRect l="-1214" t="-236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67589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391936" y="5246556"/>
            <a:ext cx="561863" cy="37192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55</a:t>
            </a:r>
          </a:p>
        </p:txBody>
      </p:sp>
      <p:sp>
        <p:nvSpPr>
          <p:cNvPr id="2" name="Title 1"/>
          <p:cNvSpPr>
            <a:spLocks noGrp="1"/>
          </p:cNvSpPr>
          <p:nvPr>
            <p:ph type="title"/>
          </p:nvPr>
        </p:nvSpPr>
        <p:spPr/>
        <p:txBody>
          <a:bodyPr>
            <a:normAutofit fontScale="90000"/>
          </a:bodyPr>
          <a:lstStyle/>
          <a:p>
            <a:r>
              <a:rPr lang="en-US" dirty="0"/>
              <a:t>An example</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1066800" y="838200"/>
                <a:ext cx="7467600" cy="914400"/>
              </a:xfrm>
            </p:spPr>
            <p:txBody>
              <a:bodyPr>
                <a:normAutofit/>
              </a:bodyPr>
              <a:lstStyle/>
              <a:p>
                <a:pPr marL="0" indent="0">
                  <a:buNone/>
                </a:pPr>
                <a:r>
                  <a:rPr lang="en-US" sz="2400" dirty="0"/>
                  <a:t>Insertion of the elements 54, 26, 93, 17, 77, 31, 44, 55, 20.</a:t>
                </a:r>
                <a:br>
                  <a:rPr lang="en-US" sz="2400" dirty="0"/>
                </a:br>
                <a:r>
                  <a:rPr lang="en-US" sz="2400" dirty="0"/>
                  <a:t>Hash function: </a:t>
                </a:r>
                <a14:m>
                  <m:oMath xmlns:m="http://schemas.openxmlformats.org/officeDocument/2006/math">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r>
                      <m:rPr>
                        <m:nor/>
                      </m:rPr>
                      <a:rPr lang="en-US" sz="2400" b="0" i="0" smtClean="0">
                        <a:latin typeface="Cambria Math" panose="02040503050406030204" pitchFamily="18" charset="0"/>
                      </a:rPr>
                      <m:t>mod</m:t>
                    </m:r>
                    <m:r>
                      <a:rPr lang="en-US" sz="2400" b="0" i="1" smtClean="0">
                        <a:latin typeface="Cambria Math" panose="02040503050406030204" pitchFamily="18" charset="0"/>
                      </a:rPr>
                      <m:t> 11.</m:t>
                    </m:r>
                  </m:oMath>
                </a14:m>
                <a:endParaRPr lang="en-US" sz="2400" dirty="0"/>
              </a:p>
              <a:p>
                <a:pPr marL="0" indent="0">
                  <a:buNone/>
                </a:pPr>
                <a:endParaRPr lang="en-US" sz="24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1066800" y="838200"/>
                <a:ext cx="7467600" cy="914400"/>
              </a:xfrm>
              <a:blipFill>
                <a:blip r:embed="rId2"/>
                <a:stretch>
                  <a:fillRect l="-1224" t="-5333" r="-82" b="-4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93834189"/>
              </p:ext>
            </p:extLst>
          </p:nvPr>
        </p:nvGraphicFramePr>
        <p:xfrm>
          <a:off x="2286000" y="2191555"/>
          <a:ext cx="6096002" cy="2225040"/>
        </p:xfrm>
        <a:graphic>
          <a:graphicData uri="http://schemas.openxmlformats.org/drawingml/2006/table">
            <a:tbl>
              <a:tblPr firstRow="1" bandRow="1">
                <a:tableStyleId>{5940675A-B579-460E-94D1-54222C63F5DA}</a:tableStyleId>
              </a:tblPr>
              <a:tblGrid>
                <a:gridCol w="554182">
                  <a:extLst>
                    <a:ext uri="{9D8B030D-6E8A-4147-A177-3AD203B41FA5}">
                      <a16:colId xmlns:a16="http://schemas.microsoft.com/office/drawing/2014/main" val="3416948935"/>
                    </a:ext>
                  </a:extLst>
                </a:gridCol>
                <a:gridCol w="554182">
                  <a:extLst>
                    <a:ext uri="{9D8B030D-6E8A-4147-A177-3AD203B41FA5}">
                      <a16:colId xmlns:a16="http://schemas.microsoft.com/office/drawing/2014/main" val="3642999255"/>
                    </a:ext>
                  </a:extLst>
                </a:gridCol>
                <a:gridCol w="554182">
                  <a:extLst>
                    <a:ext uri="{9D8B030D-6E8A-4147-A177-3AD203B41FA5}">
                      <a16:colId xmlns:a16="http://schemas.microsoft.com/office/drawing/2014/main" val="1801968807"/>
                    </a:ext>
                  </a:extLst>
                </a:gridCol>
                <a:gridCol w="554182">
                  <a:extLst>
                    <a:ext uri="{9D8B030D-6E8A-4147-A177-3AD203B41FA5}">
                      <a16:colId xmlns:a16="http://schemas.microsoft.com/office/drawing/2014/main" val="1144843675"/>
                    </a:ext>
                  </a:extLst>
                </a:gridCol>
                <a:gridCol w="554182">
                  <a:extLst>
                    <a:ext uri="{9D8B030D-6E8A-4147-A177-3AD203B41FA5}">
                      <a16:colId xmlns:a16="http://schemas.microsoft.com/office/drawing/2014/main" val="2835788155"/>
                    </a:ext>
                  </a:extLst>
                </a:gridCol>
                <a:gridCol w="554182">
                  <a:extLst>
                    <a:ext uri="{9D8B030D-6E8A-4147-A177-3AD203B41FA5}">
                      <a16:colId xmlns:a16="http://schemas.microsoft.com/office/drawing/2014/main" val="355177405"/>
                    </a:ext>
                  </a:extLst>
                </a:gridCol>
                <a:gridCol w="554182">
                  <a:extLst>
                    <a:ext uri="{9D8B030D-6E8A-4147-A177-3AD203B41FA5}">
                      <a16:colId xmlns:a16="http://schemas.microsoft.com/office/drawing/2014/main" val="4231330918"/>
                    </a:ext>
                  </a:extLst>
                </a:gridCol>
                <a:gridCol w="554182">
                  <a:extLst>
                    <a:ext uri="{9D8B030D-6E8A-4147-A177-3AD203B41FA5}">
                      <a16:colId xmlns:a16="http://schemas.microsoft.com/office/drawing/2014/main" val="3526770787"/>
                    </a:ext>
                  </a:extLst>
                </a:gridCol>
                <a:gridCol w="554182">
                  <a:extLst>
                    <a:ext uri="{9D8B030D-6E8A-4147-A177-3AD203B41FA5}">
                      <a16:colId xmlns:a16="http://schemas.microsoft.com/office/drawing/2014/main" val="1128977227"/>
                    </a:ext>
                  </a:extLst>
                </a:gridCol>
                <a:gridCol w="554182">
                  <a:extLst>
                    <a:ext uri="{9D8B030D-6E8A-4147-A177-3AD203B41FA5}">
                      <a16:colId xmlns:a16="http://schemas.microsoft.com/office/drawing/2014/main" val="845600879"/>
                    </a:ext>
                  </a:extLst>
                </a:gridCol>
                <a:gridCol w="554182">
                  <a:extLst>
                    <a:ext uri="{9D8B030D-6E8A-4147-A177-3AD203B41FA5}">
                      <a16:colId xmlns:a16="http://schemas.microsoft.com/office/drawing/2014/main" val="2236190631"/>
                    </a:ext>
                  </a:extLst>
                </a:gridCol>
              </a:tblGrid>
              <a:tr h="370840">
                <a:tc>
                  <a:txBody>
                    <a:bodyPr/>
                    <a:lstStyle/>
                    <a:p>
                      <a:pPr algn="ctr"/>
                      <a:r>
                        <a:rPr lang="en-US"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14622"/>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172531"/>
                  </a:ext>
                </a:extLst>
              </a:tr>
              <a:tr h="370840">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862478"/>
                  </a:ext>
                </a:extLst>
              </a:tr>
              <a:tr h="370840">
                <a:tc>
                  <a:txBody>
                    <a:bodyPr/>
                    <a:lstStyle/>
                    <a:p>
                      <a:pPr algn="ctr"/>
                      <a:r>
                        <a:rPr lang="en-US"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573853"/>
                  </a:ext>
                </a:extLst>
              </a:tr>
              <a:tr h="370840">
                <a:tc>
                  <a:txBody>
                    <a:bodyPr/>
                    <a:lstStyle/>
                    <a:p>
                      <a:pPr algn="ctr"/>
                      <a:r>
                        <a:rPr lang="en-US"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7675379"/>
                  </a:ext>
                </a:extLst>
              </a:tr>
              <a:tr h="370840">
                <a:tc>
                  <a:txBody>
                    <a:bodyPr/>
                    <a:lstStyle/>
                    <a:p>
                      <a:pPr algn="ctr"/>
                      <a:r>
                        <a:rPr lang="en-US"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0161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05747296"/>
              </p:ext>
            </p:extLst>
          </p:nvPr>
        </p:nvGraphicFramePr>
        <p:xfrm>
          <a:off x="2285998" y="4876800"/>
          <a:ext cx="6096002" cy="741680"/>
        </p:xfrm>
        <a:graphic>
          <a:graphicData uri="http://schemas.openxmlformats.org/drawingml/2006/table">
            <a:tbl>
              <a:tblPr firstRow="1" bandRow="1">
                <a:tableStyleId>{5940675A-B579-460E-94D1-54222C63F5DA}</a:tableStyleId>
              </a:tblPr>
              <a:tblGrid>
                <a:gridCol w="554182">
                  <a:extLst>
                    <a:ext uri="{9D8B030D-6E8A-4147-A177-3AD203B41FA5}">
                      <a16:colId xmlns:a16="http://schemas.microsoft.com/office/drawing/2014/main" val="3416948935"/>
                    </a:ext>
                  </a:extLst>
                </a:gridCol>
                <a:gridCol w="554182">
                  <a:extLst>
                    <a:ext uri="{9D8B030D-6E8A-4147-A177-3AD203B41FA5}">
                      <a16:colId xmlns:a16="http://schemas.microsoft.com/office/drawing/2014/main" val="3642999255"/>
                    </a:ext>
                  </a:extLst>
                </a:gridCol>
                <a:gridCol w="554182">
                  <a:extLst>
                    <a:ext uri="{9D8B030D-6E8A-4147-A177-3AD203B41FA5}">
                      <a16:colId xmlns:a16="http://schemas.microsoft.com/office/drawing/2014/main" val="1801968807"/>
                    </a:ext>
                  </a:extLst>
                </a:gridCol>
                <a:gridCol w="554182">
                  <a:extLst>
                    <a:ext uri="{9D8B030D-6E8A-4147-A177-3AD203B41FA5}">
                      <a16:colId xmlns:a16="http://schemas.microsoft.com/office/drawing/2014/main" val="1144843675"/>
                    </a:ext>
                  </a:extLst>
                </a:gridCol>
                <a:gridCol w="554182">
                  <a:extLst>
                    <a:ext uri="{9D8B030D-6E8A-4147-A177-3AD203B41FA5}">
                      <a16:colId xmlns:a16="http://schemas.microsoft.com/office/drawing/2014/main" val="2835788155"/>
                    </a:ext>
                  </a:extLst>
                </a:gridCol>
                <a:gridCol w="554182">
                  <a:extLst>
                    <a:ext uri="{9D8B030D-6E8A-4147-A177-3AD203B41FA5}">
                      <a16:colId xmlns:a16="http://schemas.microsoft.com/office/drawing/2014/main" val="355177405"/>
                    </a:ext>
                  </a:extLst>
                </a:gridCol>
                <a:gridCol w="554182">
                  <a:extLst>
                    <a:ext uri="{9D8B030D-6E8A-4147-A177-3AD203B41FA5}">
                      <a16:colId xmlns:a16="http://schemas.microsoft.com/office/drawing/2014/main" val="4231330918"/>
                    </a:ext>
                  </a:extLst>
                </a:gridCol>
                <a:gridCol w="554182">
                  <a:extLst>
                    <a:ext uri="{9D8B030D-6E8A-4147-A177-3AD203B41FA5}">
                      <a16:colId xmlns:a16="http://schemas.microsoft.com/office/drawing/2014/main" val="3526770787"/>
                    </a:ext>
                  </a:extLst>
                </a:gridCol>
                <a:gridCol w="554182">
                  <a:extLst>
                    <a:ext uri="{9D8B030D-6E8A-4147-A177-3AD203B41FA5}">
                      <a16:colId xmlns:a16="http://schemas.microsoft.com/office/drawing/2014/main" val="1128977227"/>
                    </a:ext>
                  </a:extLst>
                </a:gridCol>
                <a:gridCol w="554182">
                  <a:extLst>
                    <a:ext uri="{9D8B030D-6E8A-4147-A177-3AD203B41FA5}">
                      <a16:colId xmlns:a16="http://schemas.microsoft.com/office/drawing/2014/main" val="845600879"/>
                    </a:ext>
                  </a:extLst>
                </a:gridCol>
                <a:gridCol w="554182">
                  <a:extLst>
                    <a:ext uri="{9D8B030D-6E8A-4147-A177-3AD203B41FA5}">
                      <a16:colId xmlns:a16="http://schemas.microsoft.com/office/drawing/2014/main" val="2236190631"/>
                    </a:ext>
                  </a:extLst>
                </a:gridCol>
              </a:tblGrid>
              <a:tr h="370840">
                <a:tc>
                  <a:txBody>
                    <a:bodyPr/>
                    <a:lstStyle/>
                    <a:p>
                      <a:pPr algn="ctr"/>
                      <a:r>
                        <a:rPr lang="en-US"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14622"/>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172531"/>
                  </a:ext>
                </a:extLst>
              </a:tr>
            </a:tbl>
          </a:graphicData>
        </a:graphic>
      </p:graphicFrame>
      <p:cxnSp>
        <p:nvCxnSpPr>
          <p:cNvPr id="14" name="Straight Arrow Connector 13"/>
          <p:cNvCxnSpPr/>
          <p:nvPr/>
        </p:nvCxnSpPr>
        <p:spPr>
          <a:xfrm>
            <a:off x="2584374" y="2937831"/>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666" y="2936910"/>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34000" y="2935989"/>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890350" y="2935068"/>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543800" y="2934147"/>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07494" y="2933226"/>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1477" y="2531526"/>
            <a:ext cx="2109104" cy="400110"/>
          </a:xfrm>
          <a:prstGeom prst="rect">
            <a:avLst/>
          </a:prstGeom>
          <a:noFill/>
        </p:spPr>
        <p:txBody>
          <a:bodyPr wrap="none" rtlCol="0">
            <a:spAutoFit/>
          </a:bodyPr>
          <a:lstStyle/>
          <a:p>
            <a:r>
              <a:rPr lang="en-US" sz="2000" dirty="0"/>
              <a:t>Separate chaining:</a:t>
            </a:r>
          </a:p>
        </p:txBody>
      </p:sp>
      <p:sp>
        <p:nvSpPr>
          <p:cNvPr id="30" name="TextBox 29"/>
          <p:cNvSpPr txBox="1"/>
          <p:nvPr/>
        </p:nvSpPr>
        <p:spPr>
          <a:xfrm>
            <a:off x="487623" y="5218370"/>
            <a:ext cx="1757917" cy="400110"/>
          </a:xfrm>
          <a:prstGeom prst="rect">
            <a:avLst/>
          </a:prstGeom>
          <a:noFill/>
        </p:spPr>
        <p:txBody>
          <a:bodyPr wrap="none" rtlCol="0">
            <a:spAutoFit/>
          </a:bodyPr>
          <a:lstStyle/>
          <a:p>
            <a:r>
              <a:rPr lang="en-US" sz="2000" dirty="0"/>
              <a:t>Linear probing:</a:t>
            </a:r>
          </a:p>
        </p:txBody>
      </p:sp>
      <p:sp>
        <p:nvSpPr>
          <p:cNvPr id="3" name="Rectangle 2"/>
          <p:cNvSpPr/>
          <p:nvPr/>
        </p:nvSpPr>
        <p:spPr>
          <a:xfrm>
            <a:off x="7877333"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54</a:t>
            </a:r>
          </a:p>
        </p:txBody>
      </p:sp>
      <p:sp>
        <p:nvSpPr>
          <p:cNvPr id="18" name="Rectangle 17"/>
          <p:cNvSpPr/>
          <p:nvPr/>
        </p:nvSpPr>
        <p:spPr>
          <a:xfrm>
            <a:off x="7322006"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31</a:t>
            </a:r>
          </a:p>
        </p:txBody>
      </p:sp>
      <p:sp>
        <p:nvSpPr>
          <p:cNvPr id="19" name="Rectangle 18"/>
          <p:cNvSpPr/>
          <p:nvPr/>
        </p:nvSpPr>
        <p:spPr>
          <a:xfrm>
            <a:off x="5661749"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17</a:t>
            </a:r>
          </a:p>
        </p:txBody>
      </p:sp>
      <p:sp>
        <p:nvSpPr>
          <p:cNvPr id="20" name="Rectangle 19"/>
          <p:cNvSpPr/>
          <p:nvPr/>
        </p:nvSpPr>
        <p:spPr>
          <a:xfrm>
            <a:off x="5108253"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93</a:t>
            </a:r>
          </a:p>
        </p:txBody>
      </p:sp>
      <p:sp>
        <p:nvSpPr>
          <p:cNvPr id="21" name="Rectangle 20"/>
          <p:cNvSpPr/>
          <p:nvPr/>
        </p:nvSpPr>
        <p:spPr>
          <a:xfrm>
            <a:off x="4554759"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26</a:t>
            </a:r>
          </a:p>
        </p:txBody>
      </p:sp>
      <p:sp>
        <p:nvSpPr>
          <p:cNvPr id="22" name="Rectangle 21"/>
          <p:cNvSpPr/>
          <p:nvPr/>
        </p:nvSpPr>
        <p:spPr>
          <a:xfrm>
            <a:off x="4001265"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31" name="Rectangle 30"/>
          <p:cNvSpPr/>
          <p:nvPr/>
        </p:nvSpPr>
        <p:spPr>
          <a:xfrm>
            <a:off x="2894277"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44</a:t>
            </a:r>
          </a:p>
        </p:txBody>
      </p:sp>
      <p:sp>
        <p:nvSpPr>
          <p:cNvPr id="32" name="Rectangle 31"/>
          <p:cNvSpPr/>
          <p:nvPr/>
        </p:nvSpPr>
        <p:spPr>
          <a:xfrm>
            <a:off x="2340783"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77</a:t>
            </a:r>
          </a:p>
        </p:txBody>
      </p:sp>
      <p:sp>
        <p:nvSpPr>
          <p:cNvPr id="9" name="TextBox 8"/>
          <p:cNvSpPr txBox="1"/>
          <p:nvPr/>
        </p:nvSpPr>
        <p:spPr>
          <a:xfrm>
            <a:off x="1626317" y="5879068"/>
            <a:ext cx="4088683" cy="369332"/>
          </a:xfrm>
          <a:prstGeom prst="rect">
            <a:avLst/>
          </a:prstGeom>
          <a:noFill/>
        </p:spPr>
        <p:txBody>
          <a:bodyPr wrap="none" rtlCol="0">
            <a:spAutoFit/>
          </a:bodyPr>
          <a:lstStyle/>
          <a:p>
            <a:r>
              <a:rPr lang="en-US" dirty="0"/>
              <a:t>What if we remove 55? Use lazy deletion!</a:t>
            </a:r>
          </a:p>
        </p:txBody>
      </p:sp>
    </p:spTree>
    <p:extLst>
      <p:ext uri="{BB962C8B-B14F-4D97-AF65-F5344CB8AC3E}">
        <p14:creationId xmlns:p14="http://schemas.microsoft.com/office/powerpoint/2010/main" val="328331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23"/>
                                        </p:tgtEl>
                                        <p:attrNameLst>
                                          <p:attrName>fillcolor</p:attrName>
                                        </p:attrNameLst>
                                      </p:cBhvr>
                                      <p:to>
                                        <a:schemeClr val="accent2"/>
                                      </p:to>
                                    </p:animClr>
                                    <p:set>
                                      <p:cBhvr>
                                        <p:cTn id="67" dur="2000" fill="hold"/>
                                        <p:tgtEl>
                                          <p:spTgt spid="23"/>
                                        </p:tgtEl>
                                        <p:attrNameLst>
                                          <p:attrName>fill.type</p:attrName>
                                        </p:attrNameLst>
                                      </p:cBhvr>
                                      <p:to>
                                        <p:strVal val="solid"/>
                                      </p:to>
                                    </p:set>
                                    <p:set>
                                      <p:cBhvr>
                                        <p:cTn id="68"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 grpId="0"/>
      <p:bldP spid="18" grpId="0"/>
      <p:bldP spid="19" grpId="0"/>
      <p:bldP spid="20" grpId="0"/>
      <p:bldP spid="21" grpId="0"/>
      <p:bldP spid="22" grpId="0"/>
      <p:bldP spid="31" grpId="0"/>
      <p:bldP spid="3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When the table gets too full, the probability of collision increases (and the cost of each operation).</a:t>
                </a:r>
              </a:p>
              <a:p>
                <a:endParaRPr lang="en-US" dirty="0"/>
              </a:p>
              <a:p>
                <a:r>
                  <a:rPr lang="en-US" dirty="0"/>
                  <a:t>Rehashing requires building another table with a larger size and rehash all the elements to the new table. Running time: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endParaRPr lang="en-US" dirty="0"/>
              </a:p>
              <a:p>
                <a:r>
                  <a:rPr lang="en-US" dirty="0"/>
                  <a:t>New size: 2</a:t>
                </a:r>
                <a14:m>
                  <m:oMath xmlns:m="http://schemas.openxmlformats.org/officeDocument/2006/math">
                    <m:r>
                      <a:rPr lang="en-US" b="0" i="1" smtClean="0">
                        <a:latin typeface="Cambria Math" panose="02040503050406030204" pitchFamily="18" charset="0"/>
                      </a:rPr>
                      <m:t>𝑛</m:t>
                    </m:r>
                  </m:oMath>
                </a14:m>
                <a:r>
                  <a:rPr lang="en-US" dirty="0"/>
                  <a:t> (or a prime number close to it). Rehashing occurs very infrequently and the cost is amortized by all the insertions. The average cost remains constant.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255" r="-2370" b="-326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95809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7" name="Rectangle 6"/>
          <p:cNvSpPr/>
          <p:nvPr/>
        </p:nvSpPr>
        <p:spPr>
          <a:xfrm>
            <a:off x="533400" y="1447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p:nvSpPr>
        <p:spPr>
          <a:xfrm>
            <a:off x="533400" y="17526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533400" y="20574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533400" y="23622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533400" y="26670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533400" y="2971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533400" y="32766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533400" y="35814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533400" y="38862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533400" y="41910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533400" y="4495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533400" y="48006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533400" y="51054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533400" y="54102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533400" y="57150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p:cNvSpPr/>
          <p:nvPr/>
        </p:nvSpPr>
        <p:spPr>
          <a:xfrm>
            <a:off x="533400" y="6019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1143000" y="1447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 name="Straight Arrow Connector 24"/>
          <p:cNvCxnSpPr>
            <a:stCxn id="7" idx="3"/>
            <a:endCxn id="23" idx="1"/>
          </p:cNvCxnSpPr>
          <p:nvPr/>
        </p:nvCxnSpPr>
        <p:spPr>
          <a:xfrm>
            <a:off x="838200" y="1600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143000" y="1752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2" name="Straight Arrow Connector 31"/>
          <p:cNvCxnSpPr>
            <a:endCxn id="31" idx="1"/>
          </p:cNvCxnSpPr>
          <p:nvPr/>
        </p:nvCxnSpPr>
        <p:spPr>
          <a:xfrm>
            <a:off x="838200" y="19050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600200" y="1752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ectangle 35"/>
          <p:cNvSpPr/>
          <p:nvPr/>
        </p:nvSpPr>
        <p:spPr>
          <a:xfrm>
            <a:off x="1143000" y="20574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7" name="Straight Arrow Connector 36"/>
          <p:cNvCxnSpPr>
            <a:endCxn id="36" idx="1"/>
          </p:cNvCxnSpPr>
          <p:nvPr/>
        </p:nvCxnSpPr>
        <p:spPr>
          <a:xfrm>
            <a:off x="838200" y="22098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143000" y="2362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2" name="Straight Arrow Connector 41"/>
          <p:cNvCxnSpPr>
            <a:endCxn id="41" idx="1"/>
          </p:cNvCxnSpPr>
          <p:nvPr/>
        </p:nvCxnSpPr>
        <p:spPr>
          <a:xfrm>
            <a:off x="838200" y="25146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600200" y="2362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p:cNvSpPr/>
          <p:nvPr/>
        </p:nvSpPr>
        <p:spPr>
          <a:xfrm>
            <a:off x="2057400" y="2362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Arrow Connector 46"/>
          <p:cNvCxnSpPr/>
          <p:nvPr/>
        </p:nvCxnSpPr>
        <p:spPr>
          <a:xfrm>
            <a:off x="838200" y="28194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143000" y="2971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p:cNvCxnSpPr>
            <a:endCxn id="51" idx="1"/>
          </p:cNvCxnSpPr>
          <p:nvPr/>
        </p:nvCxnSpPr>
        <p:spPr>
          <a:xfrm>
            <a:off x="838200" y="3124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600200" y="2971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Rectangle 55"/>
          <p:cNvSpPr/>
          <p:nvPr/>
        </p:nvSpPr>
        <p:spPr>
          <a:xfrm>
            <a:off x="1143000" y="3276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endCxn id="56" idx="1"/>
          </p:cNvCxnSpPr>
          <p:nvPr/>
        </p:nvCxnSpPr>
        <p:spPr>
          <a:xfrm>
            <a:off x="838200" y="34290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38200" y="37338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143000" y="3886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7" name="Straight Arrow Connector 66"/>
          <p:cNvCxnSpPr>
            <a:endCxn id="66" idx="1"/>
          </p:cNvCxnSpPr>
          <p:nvPr/>
        </p:nvCxnSpPr>
        <p:spPr>
          <a:xfrm>
            <a:off x="838200" y="40386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600200" y="3886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11430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2" name="Straight Arrow Connector 71"/>
          <p:cNvCxnSpPr>
            <a:endCxn id="71" idx="1"/>
          </p:cNvCxnSpPr>
          <p:nvPr/>
        </p:nvCxnSpPr>
        <p:spPr>
          <a:xfrm>
            <a:off x="838200" y="43434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6002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Rectangle 73"/>
          <p:cNvSpPr/>
          <p:nvPr/>
        </p:nvSpPr>
        <p:spPr>
          <a:xfrm>
            <a:off x="20574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Rectangle 74"/>
          <p:cNvSpPr/>
          <p:nvPr/>
        </p:nvSpPr>
        <p:spPr>
          <a:xfrm>
            <a:off x="25146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Rectangle 75"/>
          <p:cNvSpPr/>
          <p:nvPr/>
        </p:nvSpPr>
        <p:spPr>
          <a:xfrm>
            <a:off x="1143000" y="4495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7" name="Straight Arrow Connector 76"/>
          <p:cNvCxnSpPr>
            <a:endCxn id="76" idx="1"/>
          </p:cNvCxnSpPr>
          <p:nvPr/>
        </p:nvCxnSpPr>
        <p:spPr>
          <a:xfrm>
            <a:off x="838200" y="4648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143000" y="4800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2" name="Straight Arrow Connector 81"/>
          <p:cNvCxnSpPr>
            <a:endCxn id="81" idx="1"/>
          </p:cNvCxnSpPr>
          <p:nvPr/>
        </p:nvCxnSpPr>
        <p:spPr>
          <a:xfrm>
            <a:off x="838200" y="49530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143000" y="51054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7" name="Straight Arrow Connector 86"/>
          <p:cNvCxnSpPr>
            <a:endCxn id="86" idx="1"/>
          </p:cNvCxnSpPr>
          <p:nvPr/>
        </p:nvCxnSpPr>
        <p:spPr>
          <a:xfrm>
            <a:off x="838200" y="52578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600200" y="51054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2" name="Straight Arrow Connector 91"/>
          <p:cNvCxnSpPr/>
          <p:nvPr/>
        </p:nvCxnSpPr>
        <p:spPr>
          <a:xfrm>
            <a:off x="838200" y="55626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143000" y="5715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7" name="Straight Arrow Connector 96"/>
          <p:cNvCxnSpPr>
            <a:endCxn id="96" idx="1"/>
          </p:cNvCxnSpPr>
          <p:nvPr/>
        </p:nvCxnSpPr>
        <p:spPr>
          <a:xfrm>
            <a:off x="838200" y="58674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1143000" y="6019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2" name="Straight Arrow Connector 101"/>
          <p:cNvCxnSpPr>
            <a:endCxn id="101" idx="1"/>
          </p:cNvCxnSpPr>
          <p:nvPr/>
        </p:nvCxnSpPr>
        <p:spPr>
          <a:xfrm>
            <a:off x="838200" y="6172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600200" y="6019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2057400" y="6019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mc:Choice xmlns:a14="http://schemas.microsoft.com/office/drawing/2010/main" Requires="a14">
          <p:sp>
            <p:nvSpPr>
              <p:cNvPr id="106" name="TextBox 105"/>
              <p:cNvSpPr txBox="1"/>
              <p:nvPr/>
            </p:nvSpPr>
            <p:spPr>
              <a:xfrm>
                <a:off x="252828" y="1006474"/>
                <a:ext cx="795089"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𝑆</m:t>
                    </m:r>
                  </m:oMath>
                </a14:m>
                <a:r>
                  <a:rPr lang="en-US" dirty="0"/>
                  <a:t> slots</a:t>
                </a:r>
              </a:p>
            </p:txBody>
          </p:sp>
        </mc:Choice>
        <mc:Fallback>
          <p:sp>
            <p:nvSpPr>
              <p:cNvPr id="106" name="TextBox 105"/>
              <p:cNvSpPr txBox="1">
                <a:spLocks noRot="1" noChangeAspect="1" noMove="1" noResize="1" noEditPoints="1" noAdjustHandles="1" noChangeArrowheads="1" noChangeShapeType="1" noTextEdit="1"/>
              </p:cNvSpPr>
              <p:nvPr/>
            </p:nvSpPr>
            <p:spPr>
              <a:xfrm>
                <a:off x="252828" y="1006474"/>
                <a:ext cx="795089" cy="369332"/>
              </a:xfrm>
              <a:prstGeom prst="rect">
                <a:avLst/>
              </a:prstGeom>
              <a:blipFill>
                <a:blip r:embed="rId2"/>
                <a:stretch>
                  <a:fillRect t="-8197" r="-7634" b="-24590"/>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1295400" y="1006474"/>
                <a:ext cx="891462"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𝑛</m:t>
                    </m:r>
                  </m:oMath>
                </a14:m>
                <a:r>
                  <a:rPr lang="en-US" dirty="0"/>
                  <a:t> items</a:t>
                </a:r>
              </a:p>
            </p:txBody>
          </p:sp>
        </mc:Choice>
        <mc:Fallback xmlns="">
          <p:sp>
            <p:nvSpPr>
              <p:cNvPr id="107" name="TextBox 106"/>
              <p:cNvSpPr txBox="1">
                <a:spLocks noRot="1" noChangeAspect="1" noMove="1" noResize="1" noEditPoints="1" noAdjustHandles="1" noChangeArrowheads="1" noChangeShapeType="1" noTextEdit="1"/>
              </p:cNvSpPr>
              <p:nvPr/>
            </p:nvSpPr>
            <p:spPr>
              <a:xfrm>
                <a:off x="1295400" y="1006474"/>
                <a:ext cx="891462" cy="369332"/>
              </a:xfrm>
              <a:prstGeom prst="rect">
                <a:avLst/>
              </a:prstGeom>
              <a:blipFill>
                <a:blip r:embed="rId3"/>
                <a:stretch>
                  <a:fillRect t="-8197" r="-616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3581400" y="1066800"/>
                <a:ext cx="5150384" cy="923330"/>
              </a:xfrm>
              <a:prstGeom prst="rect">
                <a:avLst/>
              </a:prstGeom>
              <a:noFill/>
            </p:spPr>
            <p:txBody>
              <a:bodyPr wrap="none" rtlCol="0">
                <a:spAutoFit/>
              </a:bodyPr>
              <a:lstStyle/>
              <a:p>
                <a:r>
                  <a:rPr lang="en-US" dirty="0"/>
                  <a:t>The hash table occupies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space.</a:t>
                </a:r>
              </a:p>
              <a:p>
                <a:r>
                  <a:rPr lang="en-US" dirty="0"/>
                  <a:t>Each slot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items, on average.</a:t>
                </a:r>
              </a:p>
              <a:p>
                <a:r>
                  <a:rPr lang="en-US" dirty="0"/>
                  <a:t>The runtime to find an item is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𝑆</m:t>
                        </m:r>
                      </m:den>
                    </m:f>
                    <m:r>
                      <a:rPr lang="en-US" b="0" i="1" smtClean="0">
                        <a:latin typeface="Cambria Math" panose="02040503050406030204" pitchFamily="18" charset="0"/>
                      </a:rPr>
                      <m:t>)</m:t>
                    </m:r>
                  </m:oMath>
                </a14:m>
                <a:r>
                  <a:rPr lang="en-US" dirty="0"/>
                  <a:t>, on average.</a:t>
                </a:r>
              </a:p>
            </p:txBody>
          </p:sp>
        </mc:Choice>
        <mc:Fallback xmlns="">
          <p:sp>
            <p:nvSpPr>
              <p:cNvPr id="108" name="TextBox 107"/>
              <p:cNvSpPr txBox="1">
                <a:spLocks noRot="1" noChangeAspect="1" noMove="1" noResize="1" noEditPoints="1" noAdjustHandles="1" noChangeArrowheads="1" noChangeShapeType="1" noTextEdit="1"/>
              </p:cNvSpPr>
              <p:nvPr/>
            </p:nvSpPr>
            <p:spPr>
              <a:xfrm>
                <a:off x="3581400" y="1066800"/>
                <a:ext cx="5150384" cy="923330"/>
              </a:xfrm>
              <a:prstGeom prst="rect">
                <a:avLst/>
              </a:prstGeom>
              <a:blipFill>
                <a:blip r:embed="rId4"/>
                <a:stretch>
                  <a:fillRect l="-1066" t="-3311" b="-70861"/>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graphicFrame>
            <p:nvGraphicFramePr>
              <p:cNvPr id="109" name="Table 108"/>
              <p:cNvGraphicFramePr>
                <a:graphicFrameLocks noGrp="1"/>
              </p:cNvGraphicFramePr>
              <p:nvPr>
                <p:extLst>
                  <p:ext uri="{D42A27DB-BD31-4B8C-83A1-F6EECF244321}">
                    <p14:modId xmlns:p14="http://schemas.microsoft.com/office/powerpoint/2010/main" val="1593794305"/>
                  </p:ext>
                </p:extLst>
              </p:nvPr>
            </p:nvGraphicFramePr>
            <p:xfrm>
              <a:off x="3653841" y="2758142"/>
              <a:ext cx="4956758" cy="1483360"/>
            </p:xfrm>
            <a:graphic>
              <a:graphicData uri="http://schemas.openxmlformats.org/drawingml/2006/table">
                <a:tbl>
                  <a:tblPr firstRow="1" bandRow="1">
                    <a:tableStyleId>{793D81CF-94F2-401A-BA57-92F5A7B2D0C5}</a:tableStyleId>
                  </a:tblPr>
                  <a:tblGrid>
                    <a:gridCol w="1201247">
                      <a:extLst>
                        <a:ext uri="{9D8B030D-6E8A-4147-A177-3AD203B41FA5}">
                          <a16:colId xmlns:a16="http://schemas.microsoft.com/office/drawing/2014/main" val="2458289891"/>
                        </a:ext>
                      </a:extLst>
                    </a:gridCol>
                    <a:gridCol w="1839812">
                      <a:extLst>
                        <a:ext uri="{9D8B030D-6E8A-4147-A177-3AD203B41FA5}">
                          <a16:colId xmlns:a16="http://schemas.microsoft.com/office/drawing/2014/main" val="3246695496"/>
                        </a:ext>
                      </a:extLst>
                    </a:gridCol>
                    <a:gridCol w="1915699">
                      <a:extLst>
                        <a:ext uri="{9D8B030D-6E8A-4147-A177-3AD203B41FA5}">
                          <a16:colId xmlns:a16="http://schemas.microsoft.com/office/drawing/2014/main" val="274162654"/>
                        </a:ext>
                      </a:extLst>
                    </a:gridCol>
                  </a:tblGrid>
                  <a:tr h="370840">
                    <a:tc>
                      <a:txBody>
                        <a:bodyPr/>
                        <a:lstStyle/>
                        <a:p>
                          <a:pPr algn="l"/>
                          <a:r>
                            <a:rPr lang="en-US" dirty="0"/>
                            <a:t>Cases</a:t>
                          </a:r>
                        </a:p>
                      </a:txBody>
                      <a:tcPr/>
                    </a:tc>
                    <a:tc>
                      <a:txBody>
                        <a:bodyPr/>
                        <a:lstStyle/>
                        <a:p>
                          <a:pPr algn="ctr"/>
                          <a:r>
                            <a:rPr lang="en-US" dirty="0"/>
                            <a:t>Space: </a:t>
                          </a:r>
                          <a14:m>
                            <m:oMath xmlns:m="http://schemas.openxmlformats.org/officeDocument/2006/math">
                              <m:r>
                                <m:rPr>
                                  <m:nor/>
                                </m:rPr>
                                <a:rPr lang="en-US" b="1" i="0" smtClean="0">
                                  <a:latin typeface="Cambria Math" panose="02040503050406030204" pitchFamily="18" charset="0"/>
                                  <a:ea typeface="Cambria Math" panose="02040503050406030204" pitchFamily="18" charset="0"/>
                                </a:rPr>
                                <m:t>O</m:t>
                              </m:r>
                              <m:r>
                                <a:rPr lang="en-US" smtClean="0">
                                  <a:latin typeface="Cambria Math" panose="02040503050406030204" pitchFamily="18" charset="0"/>
                                </a:rPr>
                                <m:t>(</m:t>
                              </m:r>
                              <m:r>
                                <a:rPr lang="en-US" smtClean="0">
                                  <a:latin typeface="Cambria Math" panose="02040503050406030204" pitchFamily="18" charset="0"/>
                                </a:rPr>
                                <m:t>𝒏</m:t>
                              </m:r>
                              <m:r>
                                <a:rPr lang="en-US" smtClean="0">
                                  <a:latin typeface="Cambria Math" panose="02040503050406030204" pitchFamily="18" charset="0"/>
                                </a:rPr>
                                <m:t>+</m:t>
                              </m:r>
                              <m:r>
                                <a:rPr lang="en-US" b="1" i="0" smtClean="0">
                                  <a:latin typeface="Cambria Math" panose="02040503050406030204" pitchFamily="18" charset="0"/>
                                </a:rPr>
                                <m:t>𝐒</m:t>
                              </m:r>
                              <m:r>
                                <a:rPr lang="en-US" smtClean="0">
                                  <a:latin typeface="Cambria Math" panose="02040503050406030204" pitchFamily="18" charset="0"/>
                                </a:rPr>
                                <m:t>)</m:t>
                              </m:r>
                            </m:oMath>
                          </a14:m>
                          <a:endParaRPr lang="en-US" dirty="0"/>
                        </a:p>
                      </a:txBody>
                      <a:tcPr/>
                    </a:tc>
                    <a:tc>
                      <a:txBody>
                        <a:bodyPr/>
                        <a:lstStyle/>
                        <a:p>
                          <a:pPr algn="ctr"/>
                          <a:r>
                            <a:rPr lang="en-US" dirty="0"/>
                            <a:t>Time: </a:t>
                          </a:r>
                          <a14:m>
                            <m:oMath xmlns:m="http://schemas.openxmlformats.org/officeDocument/2006/math">
                              <m:r>
                                <m:rPr>
                                  <m:nor/>
                                </m:rPr>
                                <a:rPr lang="en-US" b="1" i="0" smtClean="0">
                                  <a:latin typeface="Cambria Math" panose="02040503050406030204" pitchFamily="18" charset="0"/>
                                </a:rPr>
                                <m:t>O</m:t>
                              </m:r>
                              <m:r>
                                <a:rPr lang="en-US" smtClean="0">
                                  <a:latin typeface="Cambria Math" panose="02040503050406030204" pitchFamily="18" charset="0"/>
                                </a:rPr>
                                <m:t>(</m:t>
                              </m:r>
                              <m:f>
                                <m:fPr>
                                  <m:type m:val="lin"/>
                                  <m:ctrlPr>
                                    <a:rPr lang="en-US" i="1" smtClean="0">
                                      <a:latin typeface="Cambria Math" panose="02040503050406030204" pitchFamily="18" charset="0"/>
                                    </a:rPr>
                                  </m:ctrlPr>
                                </m:fPr>
                                <m:num>
                                  <m:r>
                                    <a:rPr lang="en-US" smtClean="0">
                                      <a:latin typeface="Cambria Math" panose="02040503050406030204" pitchFamily="18" charset="0"/>
                                    </a:rPr>
                                    <m:t>𝒏</m:t>
                                  </m:r>
                                </m:num>
                                <m:den>
                                  <m:r>
                                    <a:rPr lang="en-US" b="1" i="0" smtClean="0">
                                      <a:latin typeface="Cambria Math" panose="02040503050406030204" pitchFamily="18" charset="0"/>
                                    </a:rPr>
                                    <m:t>𝐒</m:t>
                                  </m:r>
                                </m:den>
                              </m:f>
                              <m:r>
                                <a:rPr lang="en-US" smtClean="0">
                                  <a:latin typeface="Cambria Math" panose="02040503050406030204" pitchFamily="18" charset="0"/>
                                </a:rPr>
                                <m:t>)</m:t>
                              </m:r>
                            </m:oMath>
                          </a14:m>
                          <a:endParaRPr lang="en-US" dirty="0"/>
                        </a:p>
                      </a:txBody>
                      <a:tcPr/>
                    </a:tc>
                    <a:extLst>
                      <a:ext uri="{0D108BD9-81ED-4DB2-BD59-A6C34878D82A}">
                        <a16:rowId xmlns:a16="http://schemas.microsoft.com/office/drawing/2014/main" val="2097155262"/>
                      </a:ext>
                    </a:extLst>
                  </a:tr>
                  <a:tr h="370840">
                    <a:tc>
                      <a:txBody>
                        <a:bodyPr/>
                        <a:lstStyle/>
                        <a:p>
                          <a:pPr algn="l"/>
                          <a14:m>
                            <m:oMath xmlns:m="http://schemas.openxmlformats.org/officeDocument/2006/math">
                              <m:r>
                                <a:rPr lang="en-US" b="0" i="1" smtClean="0">
                                  <a:latin typeface="Cambria Math" panose="02040503050406030204" pitchFamily="18" charset="0"/>
                                </a:rPr>
                                <m:t>𝑆</m:t>
                              </m:r>
                              <m:r>
                                <a:rPr lang="en-US" smtClean="0">
                                  <a:latin typeface="Cambria Math" panose="02040503050406030204" pitchFamily="18" charset="0"/>
                                </a:rPr>
                                <m:t>≫</m:t>
                              </m:r>
                              <m:r>
                                <a:rPr lang="en-US" smtClean="0">
                                  <a:latin typeface="Cambria Math" panose="02040503050406030204" pitchFamily="18" charset="0"/>
                                </a:rPr>
                                <m:t>𝑛</m:t>
                              </m:r>
                            </m:oMath>
                          </a14:m>
                          <a:r>
                            <a:rPr lang="en-US" dirty="0"/>
                            <a:t> </a:t>
                          </a:r>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b="0" i="1" smtClean="0">
                                    <a:latin typeface="Cambria Math" panose="02040503050406030204" pitchFamily="18" charset="0"/>
                                  </a:rPr>
                                  <m:t>𝑆</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4139296432"/>
                      </a:ext>
                    </a:extLst>
                  </a:tr>
                  <a:tr h="370840">
                    <a:tc>
                      <a:txBody>
                        <a:bodyPr/>
                        <a:lstStyle/>
                        <a:p>
                          <a:pPr algn="l"/>
                          <a14:m>
                            <m:oMath xmlns:m="http://schemas.openxmlformats.org/officeDocument/2006/math">
                              <m:r>
                                <a:rPr lang="en-US" smtClean="0">
                                  <a:latin typeface="Cambria Math" panose="02040503050406030204" pitchFamily="18" charset="0"/>
                                </a:rPr>
                                <m:t>𝑛</m:t>
                              </m:r>
                              <m:r>
                                <a:rPr lang="en-US" smtClean="0">
                                  <a:latin typeface="Cambria Math" panose="02040503050406030204" pitchFamily="18" charset="0"/>
                                </a:rPr>
                                <m:t>≫</m:t>
                              </m:r>
                              <m:r>
                                <a:rPr lang="en-US" b="0" i="1" smtClean="0">
                                  <a:latin typeface="Cambria Math" panose="02040503050406030204" pitchFamily="18" charset="0"/>
                                </a:rPr>
                                <m:t>𝑆</m:t>
                              </m:r>
                            </m:oMath>
                          </a14:m>
                          <a:r>
                            <a:rPr lang="en-US" dirty="0"/>
                            <a:t> </a:t>
                          </a:r>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469630480"/>
                      </a:ext>
                    </a:extLst>
                  </a:tr>
                  <a:tr h="370840">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2268068207"/>
                      </a:ext>
                    </a:extLst>
                  </a:tr>
                </a:tbl>
              </a:graphicData>
            </a:graphic>
          </p:graphicFrame>
        </mc:Choice>
        <mc:Fallback xmlns="">
          <p:graphicFrame>
            <p:nvGraphicFramePr>
              <p:cNvPr id="109" name="Table 108"/>
              <p:cNvGraphicFramePr>
                <a:graphicFrameLocks noGrp="1"/>
              </p:cNvGraphicFramePr>
              <p:nvPr>
                <p:extLst>
                  <p:ext uri="{D42A27DB-BD31-4B8C-83A1-F6EECF244321}">
                    <p14:modId xmlns:p14="http://schemas.microsoft.com/office/powerpoint/2010/main" val="1593794305"/>
                  </p:ext>
                </p:extLst>
              </p:nvPr>
            </p:nvGraphicFramePr>
            <p:xfrm>
              <a:off x="3653841" y="2758142"/>
              <a:ext cx="4956758" cy="1483360"/>
            </p:xfrm>
            <a:graphic>
              <a:graphicData uri="http://schemas.openxmlformats.org/drawingml/2006/table">
                <a:tbl>
                  <a:tblPr firstRow="1" bandRow="1">
                    <a:tableStyleId>{793D81CF-94F2-401A-BA57-92F5A7B2D0C5}</a:tableStyleId>
                  </a:tblPr>
                  <a:tblGrid>
                    <a:gridCol w="1201247">
                      <a:extLst>
                        <a:ext uri="{9D8B030D-6E8A-4147-A177-3AD203B41FA5}">
                          <a16:colId xmlns:a16="http://schemas.microsoft.com/office/drawing/2014/main" val="2458289891"/>
                        </a:ext>
                      </a:extLst>
                    </a:gridCol>
                    <a:gridCol w="1839812">
                      <a:extLst>
                        <a:ext uri="{9D8B030D-6E8A-4147-A177-3AD203B41FA5}">
                          <a16:colId xmlns:a16="http://schemas.microsoft.com/office/drawing/2014/main" val="3246695496"/>
                        </a:ext>
                      </a:extLst>
                    </a:gridCol>
                    <a:gridCol w="1915699">
                      <a:extLst>
                        <a:ext uri="{9D8B030D-6E8A-4147-A177-3AD203B41FA5}">
                          <a16:colId xmlns:a16="http://schemas.microsoft.com/office/drawing/2014/main" val="274162654"/>
                        </a:ext>
                      </a:extLst>
                    </a:gridCol>
                  </a:tblGrid>
                  <a:tr h="370840">
                    <a:tc>
                      <a:txBody>
                        <a:bodyPr/>
                        <a:lstStyle/>
                        <a:p>
                          <a:pPr algn="l"/>
                          <a:r>
                            <a:rPr lang="en-US" dirty="0"/>
                            <a:t>Cases</a:t>
                          </a:r>
                        </a:p>
                      </a:txBody>
                      <a:tcPr/>
                    </a:tc>
                    <a:tc>
                      <a:txBody>
                        <a:bodyPr/>
                        <a:lstStyle/>
                        <a:p>
                          <a:endParaRPr lang="ca-ES"/>
                        </a:p>
                      </a:txBody>
                      <a:tcPr>
                        <a:blipFill>
                          <a:blip r:embed="rId5"/>
                          <a:stretch>
                            <a:fillRect l="-65563" t="-116393" r="-104967" b="-311475"/>
                          </a:stretch>
                        </a:blipFill>
                      </a:tcPr>
                    </a:tc>
                    <a:tc>
                      <a:txBody>
                        <a:bodyPr/>
                        <a:lstStyle/>
                        <a:p>
                          <a:endParaRPr lang="ca-ES"/>
                        </a:p>
                      </a:txBody>
                      <a:tcPr>
                        <a:blipFill>
                          <a:blip r:embed="rId5"/>
                          <a:stretch>
                            <a:fillRect l="-158730" t="-116393" r="-635" b="-311475"/>
                          </a:stretch>
                        </a:blipFill>
                      </a:tcPr>
                    </a:tc>
                    <a:extLst>
                      <a:ext uri="{0D108BD9-81ED-4DB2-BD59-A6C34878D82A}">
                        <a16:rowId xmlns:a16="http://schemas.microsoft.com/office/drawing/2014/main" val="2097155262"/>
                      </a:ext>
                    </a:extLst>
                  </a:tr>
                  <a:tr h="370840">
                    <a:tc>
                      <a:txBody>
                        <a:bodyPr/>
                        <a:lstStyle/>
                        <a:p>
                          <a:endParaRPr lang="ca-ES"/>
                        </a:p>
                      </a:txBody>
                      <a:tcPr>
                        <a:blipFill>
                          <a:blip r:embed="rId5"/>
                          <a:stretch>
                            <a:fillRect l="-508" t="-216393" r="-314213" b="-211475"/>
                          </a:stretch>
                        </a:blipFill>
                      </a:tcPr>
                    </a:tc>
                    <a:tc>
                      <a:txBody>
                        <a:bodyPr/>
                        <a:lstStyle/>
                        <a:p>
                          <a:endParaRPr lang="ca-ES"/>
                        </a:p>
                      </a:txBody>
                      <a:tcPr>
                        <a:blipFill>
                          <a:blip r:embed="rId5"/>
                          <a:stretch>
                            <a:fillRect l="-65563" t="-216393" r="-104967" b="-211475"/>
                          </a:stretch>
                        </a:blipFill>
                      </a:tcPr>
                    </a:tc>
                    <a:tc>
                      <a:txBody>
                        <a:bodyPr/>
                        <a:lstStyle/>
                        <a:p>
                          <a:endParaRPr lang="ca-ES"/>
                        </a:p>
                      </a:txBody>
                      <a:tcPr>
                        <a:blipFill>
                          <a:blip r:embed="rId5"/>
                          <a:stretch>
                            <a:fillRect l="-158730" t="-216393" r="-635" b="-211475"/>
                          </a:stretch>
                        </a:blipFill>
                      </a:tcPr>
                    </a:tc>
                    <a:extLst>
                      <a:ext uri="{0D108BD9-81ED-4DB2-BD59-A6C34878D82A}">
                        <a16:rowId xmlns:a16="http://schemas.microsoft.com/office/drawing/2014/main" val="4139296432"/>
                      </a:ext>
                    </a:extLst>
                  </a:tr>
                  <a:tr h="370840">
                    <a:tc>
                      <a:txBody>
                        <a:bodyPr/>
                        <a:lstStyle/>
                        <a:p>
                          <a:endParaRPr lang="ca-ES"/>
                        </a:p>
                      </a:txBody>
                      <a:tcPr>
                        <a:blipFill>
                          <a:blip r:embed="rId5"/>
                          <a:stretch>
                            <a:fillRect l="-508" t="-316393" r="-314213" b="-111475"/>
                          </a:stretch>
                        </a:blipFill>
                      </a:tcPr>
                    </a:tc>
                    <a:tc>
                      <a:txBody>
                        <a:bodyPr/>
                        <a:lstStyle/>
                        <a:p>
                          <a:endParaRPr lang="ca-ES"/>
                        </a:p>
                      </a:txBody>
                      <a:tcPr>
                        <a:blipFill>
                          <a:blip r:embed="rId5"/>
                          <a:stretch>
                            <a:fillRect l="-65563" t="-316393" r="-104967" b="-111475"/>
                          </a:stretch>
                        </a:blipFill>
                      </a:tcPr>
                    </a:tc>
                    <a:tc>
                      <a:txBody>
                        <a:bodyPr/>
                        <a:lstStyle/>
                        <a:p>
                          <a:endParaRPr lang="ca-ES"/>
                        </a:p>
                      </a:txBody>
                      <a:tcPr>
                        <a:blipFill>
                          <a:blip r:embed="rId5"/>
                          <a:stretch>
                            <a:fillRect l="-158730" t="-316393" r="-635" b="-111475"/>
                          </a:stretch>
                        </a:blipFill>
                      </a:tcPr>
                    </a:tc>
                    <a:extLst>
                      <a:ext uri="{0D108BD9-81ED-4DB2-BD59-A6C34878D82A}">
                        <a16:rowId xmlns:a16="http://schemas.microsoft.com/office/drawing/2014/main" val="469630480"/>
                      </a:ext>
                    </a:extLst>
                  </a:tr>
                  <a:tr h="370840">
                    <a:tc>
                      <a:txBody>
                        <a:bodyPr/>
                        <a:lstStyle/>
                        <a:p>
                          <a:endParaRPr lang="ca-ES"/>
                        </a:p>
                      </a:txBody>
                      <a:tcPr>
                        <a:blipFill>
                          <a:blip r:embed="rId5"/>
                          <a:stretch>
                            <a:fillRect l="-508" t="-416393" r="-314213" b="-11475"/>
                          </a:stretch>
                        </a:blipFill>
                      </a:tcPr>
                    </a:tc>
                    <a:tc>
                      <a:txBody>
                        <a:bodyPr/>
                        <a:lstStyle/>
                        <a:p>
                          <a:endParaRPr lang="ca-ES"/>
                        </a:p>
                      </a:txBody>
                      <a:tcPr>
                        <a:blipFill>
                          <a:blip r:embed="rId5"/>
                          <a:stretch>
                            <a:fillRect l="-65563" t="-416393" r="-104967" b="-11475"/>
                          </a:stretch>
                        </a:blipFill>
                      </a:tcPr>
                    </a:tc>
                    <a:tc>
                      <a:txBody>
                        <a:bodyPr/>
                        <a:lstStyle/>
                        <a:p>
                          <a:endParaRPr lang="ca-ES"/>
                        </a:p>
                      </a:txBody>
                      <a:tcPr>
                        <a:blipFill>
                          <a:blip r:embed="rId5"/>
                          <a:stretch>
                            <a:fillRect l="-158730" t="-416393" r="-635" b="-11475"/>
                          </a:stretch>
                        </a:blipFill>
                      </a:tcPr>
                    </a:tc>
                    <a:extLst>
                      <a:ext uri="{0D108BD9-81ED-4DB2-BD59-A6C34878D82A}">
                        <a16:rowId xmlns:a16="http://schemas.microsoft.com/office/drawing/2014/main" val="2268068207"/>
                      </a:ext>
                    </a:extLst>
                  </a:tr>
                </a:tbl>
              </a:graphicData>
            </a:graphic>
          </p:graphicFrame>
        </mc:Fallback>
      </mc:AlternateContent>
      <mc:AlternateContent xmlns:mc="http://schemas.openxmlformats.org/markup-compatibility/2006" xmlns:a14="http://schemas.microsoft.com/office/drawing/2010/main">
        <mc:Choice Requires="a14">
          <p:sp>
            <p:nvSpPr>
              <p:cNvPr id="110" name="TextBox 109"/>
              <p:cNvSpPr txBox="1"/>
              <p:nvPr/>
            </p:nvSpPr>
            <p:spPr>
              <a:xfrm>
                <a:off x="3581400" y="4648200"/>
                <a:ext cx="5223674" cy="1477328"/>
              </a:xfrm>
              <a:prstGeom prst="rect">
                <a:avLst/>
              </a:prstGeom>
              <a:noFill/>
            </p:spPr>
            <p:txBody>
              <a:bodyPr wrap="none" rtlCol="0">
                <a:spAutoFit/>
              </a:bodyPr>
              <a:lstStyle/>
              <a:p>
                <a:r>
                  <a:rPr lang="en-US" dirty="0"/>
                  <a:t>The best strategy is to have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that allows to</a:t>
                </a:r>
                <a:br>
                  <a:rPr lang="en-US" dirty="0"/>
                </a:br>
                <a:r>
                  <a:rPr lang="en-US" dirty="0"/>
                  <a:t>maintain a constant-time access without wasting too</a:t>
                </a:r>
                <a:br>
                  <a:rPr lang="en-US" dirty="0"/>
                </a:br>
                <a:r>
                  <a:rPr lang="en-US" dirty="0"/>
                  <a:t>much memory.</a:t>
                </a:r>
                <a:br>
                  <a:rPr lang="en-US" dirty="0"/>
                </a:br>
                <a:br>
                  <a:rPr lang="en-US" dirty="0"/>
                </a:br>
                <a:r>
                  <a:rPr lang="en-US" dirty="0"/>
                  <a:t>Rehashing should be applied to maintain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p:txBody>
          </p:sp>
        </mc:Choice>
        <mc:Fallback xmlns="">
          <p:sp>
            <p:nvSpPr>
              <p:cNvPr id="110" name="TextBox 109"/>
              <p:cNvSpPr txBox="1">
                <a:spLocks noRot="1" noChangeAspect="1" noMove="1" noResize="1" noEditPoints="1" noAdjustHandles="1" noChangeArrowheads="1" noChangeShapeType="1" noTextEdit="1"/>
              </p:cNvSpPr>
              <p:nvPr/>
            </p:nvSpPr>
            <p:spPr>
              <a:xfrm>
                <a:off x="3581400" y="4648200"/>
                <a:ext cx="5223674" cy="1477328"/>
              </a:xfrm>
              <a:prstGeom prst="rect">
                <a:avLst/>
              </a:prstGeom>
              <a:blipFill>
                <a:blip r:embed="rId6"/>
                <a:stretch>
                  <a:fillRect l="-1051" t="-2479" b="-5372"/>
                </a:stretch>
              </a:blipFill>
            </p:spPr>
            <p:txBody>
              <a:bodyPr/>
              <a:lstStyle/>
              <a:p>
                <a:r>
                  <a:rPr lang="ca-ES">
                    <a:noFill/>
                  </a:rPr>
                  <a:t> </a:t>
                </a:r>
              </a:p>
            </p:txBody>
          </p:sp>
        </mc:Fallback>
      </mc:AlternateContent>
    </p:spTree>
    <p:extLst>
      <p:ext uri="{BB962C8B-B14F-4D97-AF65-F5344CB8AC3E}">
        <p14:creationId xmlns:p14="http://schemas.microsoft.com/office/powerpoint/2010/main" val="180685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Sets and Dictionaries</a:t>
            </a:r>
          </a:p>
        </p:txBody>
      </p:sp>
      <p:sp>
        <p:nvSpPr>
          <p:cNvPr id="3" name="Content Placeholder 2"/>
          <p:cNvSpPr>
            <a:spLocks noGrp="1"/>
          </p:cNvSpPr>
          <p:nvPr>
            <p:ph idx="1"/>
          </p:nvPr>
        </p:nvSpPr>
        <p:spPr>
          <a:xfrm>
            <a:off x="304800" y="838200"/>
            <a:ext cx="8382000" cy="5791200"/>
          </a:xfrm>
        </p:spPr>
        <p:txBody>
          <a:bodyPr>
            <a:normAutofit/>
          </a:bodyPr>
          <a:lstStyle/>
          <a:p>
            <a:r>
              <a:rPr lang="en-US" sz="2800" dirty="0"/>
              <a:t>A set: a collection of items. The typical operations are:</a:t>
            </a:r>
            <a:endParaRPr lang="en-US" sz="2400" dirty="0"/>
          </a:p>
          <a:p>
            <a:pPr lvl="1"/>
            <a:r>
              <a:rPr lang="en-US" sz="2400" dirty="0"/>
              <a:t>Add/remove one element</a:t>
            </a:r>
          </a:p>
          <a:p>
            <a:pPr lvl="1"/>
            <a:r>
              <a:rPr lang="en-US" sz="2400" dirty="0"/>
              <a:t>Does it contain an element?</a:t>
            </a:r>
          </a:p>
          <a:p>
            <a:pPr lvl="1"/>
            <a:r>
              <a:rPr lang="en-US" sz="2400" dirty="0"/>
              <a:t>Size?, Is it empty?</a:t>
            </a:r>
          </a:p>
          <a:p>
            <a:pPr lvl="1"/>
            <a:r>
              <a:rPr lang="en-US" sz="2400" dirty="0"/>
              <a:t>Visit all items</a:t>
            </a:r>
          </a:p>
          <a:p>
            <a:pPr lvl="2"/>
            <a:endParaRPr lang="en-US" sz="2000" dirty="0"/>
          </a:p>
          <a:p>
            <a:r>
              <a:rPr lang="en-US" sz="2800" dirty="0"/>
              <a:t>A dictionary (map): a collection of key-value pairs. The typical operations are:</a:t>
            </a:r>
          </a:p>
          <a:p>
            <a:pPr lvl="1"/>
            <a:r>
              <a:rPr lang="en-US" sz="2400" dirty="0"/>
              <a:t>Put a new key-value pair</a:t>
            </a:r>
          </a:p>
          <a:p>
            <a:pPr lvl="1"/>
            <a:r>
              <a:rPr lang="en-US" sz="2400" dirty="0"/>
              <a:t>Remove a key-value pair with a specific key</a:t>
            </a:r>
          </a:p>
          <a:p>
            <a:pPr lvl="1"/>
            <a:r>
              <a:rPr lang="en-US" sz="2400" dirty="0"/>
              <a:t>Get the value associated to a key</a:t>
            </a:r>
          </a:p>
          <a:p>
            <a:pPr lvl="1"/>
            <a:r>
              <a:rPr lang="en-US" sz="2400" dirty="0"/>
              <a:t>Does it contain a key?</a:t>
            </a:r>
          </a:p>
          <a:p>
            <a:pPr lvl="1"/>
            <a:r>
              <a:rPr lang="en-US" sz="2400" dirty="0"/>
              <a:t>Visit all key-value pairs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Sets &amp; Dictionaries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Dept. CS, UPC</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814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2425" y="5216524"/>
            <a:ext cx="1529265" cy="400110"/>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a:ea typeface="+mn-ea"/>
                <a:cs typeface="+mn-cs"/>
              </a:rPr>
              <a:t> key      </a:t>
            </a:r>
            <a:r>
              <a:rPr kumimoji="0" lang="en-US" sz="2000" b="1" i="0" u="none" strike="noStrike" kern="1200" cap="none" spc="0" normalizeH="0" baseline="0" noProof="0" dirty="0">
                <a:ln>
                  <a:noFill/>
                </a:ln>
                <a:solidFill>
                  <a:srgbClr val="7030A0"/>
                </a:solidFill>
                <a:effectLst/>
                <a:uLnTx/>
                <a:uFillTx/>
                <a:latin typeface="Calibri"/>
                <a:ea typeface="+mn-ea"/>
                <a:cs typeface="+mn-cs"/>
              </a:rPr>
              <a:t>value</a:t>
            </a:r>
          </a:p>
        </p:txBody>
      </p:sp>
      <p:sp>
        <p:nvSpPr>
          <p:cNvPr id="2" name="Title 1"/>
          <p:cNvSpPr>
            <a:spLocks noGrp="1"/>
          </p:cNvSpPr>
          <p:nvPr>
            <p:ph type="title"/>
          </p:nvPr>
        </p:nvSpPr>
        <p:spPr/>
        <p:txBody>
          <a:bodyPr>
            <a:normAutofit fontScale="90000"/>
          </a:bodyPr>
          <a:lstStyle/>
          <a:p>
            <a:r>
              <a:rPr lang="en-US" dirty="0"/>
              <a:t>Sets and Dictionaries</a:t>
            </a:r>
          </a:p>
        </p:txBody>
      </p:sp>
      <p:sp>
        <p:nvSpPr>
          <p:cNvPr id="3" name="Content Placeholder 2"/>
          <p:cNvSpPr>
            <a:spLocks noGrp="1"/>
          </p:cNvSpPr>
          <p:nvPr>
            <p:ph idx="1"/>
          </p:nvPr>
        </p:nvSpPr>
        <p:spPr/>
        <p:txBody>
          <a:bodyPr>
            <a:normAutofit/>
          </a:bodyPr>
          <a:lstStyle/>
          <a:p>
            <a:r>
              <a:rPr lang="en-US" sz="2800" dirty="0"/>
              <a:t>A dictionary can be treated as a set of keys, each key having an associated value.</a:t>
            </a:r>
          </a:p>
          <a:p>
            <a:endParaRPr lang="en-US" sz="2800" dirty="0"/>
          </a:p>
          <a:p>
            <a:r>
              <a:rPr lang="en-US" sz="2800" dirty="0"/>
              <a:t>We will focus on the implementation of sets.</a:t>
            </a: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Sets &amp; Dictionaries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Dept. CS, UPC</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p:cNvSpPr txBox="1"/>
          <p:nvPr/>
        </p:nvSpPr>
        <p:spPr>
          <a:xfrm>
            <a:off x="438150" y="6248400"/>
            <a:ext cx="81423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Source: Natural Language Processing with Python, by Steven Bird, Ewan Klein and Edward </a:t>
            </a:r>
            <a:r>
              <a:rPr kumimoji="0" lang="en-US" sz="1600" b="0" i="1" u="none" strike="noStrike" kern="1200" cap="none" spc="0" normalizeH="0" baseline="0" noProof="0" dirty="0" err="1">
                <a:ln>
                  <a:noFill/>
                </a:ln>
                <a:solidFill>
                  <a:prstClr val="black"/>
                </a:solidFill>
                <a:effectLst/>
                <a:uLnTx/>
                <a:uFillTx/>
                <a:latin typeface="Calibri"/>
                <a:ea typeface="+mn-ea"/>
                <a:cs typeface="+mn-cs"/>
              </a:rPr>
              <a:t>Loper</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b="5951"/>
          <a:stretch/>
        </p:blipFill>
        <p:spPr>
          <a:xfrm>
            <a:off x="211931" y="3292534"/>
            <a:ext cx="8720138" cy="1943100"/>
          </a:xfrm>
          <a:prstGeom prst="rect">
            <a:avLst/>
          </a:prstGeom>
        </p:spPr>
      </p:pic>
      <p:grpSp>
        <p:nvGrpSpPr>
          <p:cNvPr id="11" name="Group 10"/>
          <p:cNvGrpSpPr/>
          <p:nvPr/>
        </p:nvGrpSpPr>
        <p:grpSpPr>
          <a:xfrm>
            <a:off x="2514600" y="3635434"/>
            <a:ext cx="2057400" cy="1989541"/>
            <a:chOff x="2514600" y="3886200"/>
            <a:chExt cx="2057400" cy="1989541"/>
          </a:xfrm>
        </p:grpSpPr>
        <p:sp>
          <p:nvSpPr>
            <p:cNvPr id="9" name="Rectangle 8"/>
            <p:cNvSpPr/>
            <p:nvPr/>
          </p:nvSpPr>
          <p:spPr>
            <a:xfrm>
              <a:off x="2514600" y="3886200"/>
              <a:ext cx="2057400" cy="15688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3227765" y="5352521"/>
              <a:ext cx="6310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set</a:t>
              </a:r>
            </a:p>
          </p:txBody>
        </p:sp>
      </p:grpSp>
      <p:grpSp>
        <p:nvGrpSpPr>
          <p:cNvPr id="15" name="Group 14"/>
          <p:cNvGrpSpPr/>
          <p:nvPr/>
        </p:nvGrpSpPr>
        <p:grpSpPr>
          <a:xfrm>
            <a:off x="2362200" y="3292534"/>
            <a:ext cx="3886200" cy="2651066"/>
            <a:chOff x="2362200" y="3543300"/>
            <a:chExt cx="3886200" cy="2651066"/>
          </a:xfrm>
        </p:grpSpPr>
        <p:sp>
          <p:nvSpPr>
            <p:cNvPr id="12" name="Rectangle 11"/>
            <p:cNvSpPr/>
            <p:nvPr/>
          </p:nvSpPr>
          <p:spPr>
            <a:xfrm>
              <a:off x="2362200" y="3543300"/>
              <a:ext cx="3886200" cy="22479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3189665" y="5732701"/>
              <a:ext cx="147482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a:ea typeface="+mn-ea"/>
                  <a:cs typeface="+mn-cs"/>
                </a:rPr>
                <a:t>dictionary</a:t>
              </a:r>
            </a:p>
          </p:txBody>
        </p:sp>
      </p:grpSp>
    </p:spTree>
    <p:extLst>
      <p:ext uri="{BB962C8B-B14F-4D97-AF65-F5344CB8AC3E}">
        <p14:creationId xmlns:p14="http://schemas.microsoft.com/office/powerpoint/2010/main" val="291043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Binary Search Trees vs. Hash Tables</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460129710"/>
                  </p:ext>
                </p:extLst>
              </p:nvPr>
            </p:nvGraphicFramePr>
            <p:xfrm>
              <a:off x="381000" y="914400"/>
              <a:ext cx="8382000" cy="307848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692211807"/>
                        </a:ext>
                      </a:extLst>
                    </a:gridCol>
                    <a:gridCol w="2540000">
                      <a:extLst>
                        <a:ext uri="{9D8B030D-6E8A-4147-A177-3AD203B41FA5}">
                          <a16:colId xmlns:a16="http://schemas.microsoft.com/office/drawing/2014/main" val="1695589797"/>
                        </a:ext>
                      </a:extLst>
                    </a:gridCol>
                    <a:gridCol w="2794000">
                      <a:extLst>
                        <a:ext uri="{9D8B030D-6E8A-4147-A177-3AD203B41FA5}">
                          <a16:colId xmlns:a16="http://schemas.microsoft.com/office/drawing/2014/main" val="783921952"/>
                        </a:ext>
                      </a:extLst>
                    </a:gridCol>
                  </a:tblGrid>
                  <a:tr h="370840">
                    <a:tc>
                      <a:txBody>
                        <a:bodyPr/>
                        <a:lstStyle/>
                        <a:p>
                          <a:r>
                            <a:rPr lang="en-US" sz="2000" dirty="0"/>
                            <a:t>Operation</a:t>
                          </a:r>
                        </a:p>
                      </a:txBody>
                      <a:tcPr/>
                    </a:tc>
                    <a:tc>
                      <a:txBody>
                        <a:bodyPr/>
                        <a:lstStyle/>
                        <a:p>
                          <a:pPr algn="ctr"/>
                          <a:r>
                            <a:rPr lang="en-US" sz="2000" dirty="0"/>
                            <a:t>Binary Search Tree</a:t>
                          </a:r>
                        </a:p>
                      </a:txBody>
                      <a:tcPr/>
                    </a:tc>
                    <a:tc>
                      <a:txBody>
                        <a:bodyPr/>
                        <a:lstStyle/>
                        <a:p>
                          <a:pPr algn="ctr"/>
                          <a:r>
                            <a:rPr lang="en-US" sz="2000" dirty="0"/>
                            <a:t>Hash Table</a:t>
                          </a:r>
                        </a:p>
                      </a:txBody>
                      <a:tcPr/>
                    </a:tc>
                    <a:extLst>
                      <a:ext uri="{0D108BD9-81ED-4DB2-BD59-A6C34878D82A}">
                        <a16:rowId xmlns:a16="http://schemas.microsoft.com/office/drawing/2014/main" val="640350065"/>
                      </a:ext>
                    </a:extLst>
                  </a:tr>
                  <a:tr h="370840">
                    <a:tc>
                      <a:txBody>
                        <a:bodyPr/>
                        <a:lstStyle/>
                        <a:p>
                          <a:r>
                            <a:rPr lang="en-US" sz="2000" dirty="0"/>
                            <a:t>Insertion/Deletion/Lookup</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e>
                                </m:func>
                                <m:r>
                                  <a:rPr lang="en-US" sz="2000" smtClean="0">
                                    <a:latin typeface="Cambria Math" panose="02040503050406030204" pitchFamily="18" charset="0"/>
                                  </a:rPr>
                                  <m:t>)</m:t>
                                </m:r>
                              </m:oMath>
                            </m:oMathPara>
                          </a14:m>
                          <a:endParaRPr lang="en-US" sz="2000" dirty="0"/>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(1)</m:t>
                                </m:r>
                              </m:oMath>
                            </m:oMathPara>
                          </a14:m>
                          <a:endParaRPr lang="en-US" sz="2000" dirty="0"/>
                        </a:p>
                      </a:txBody>
                      <a:tcPr anchor="ctr"/>
                    </a:tc>
                    <a:extLst>
                      <a:ext uri="{0D108BD9-81ED-4DB2-BD59-A6C34878D82A}">
                        <a16:rowId xmlns:a16="http://schemas.microsoft.com/office/drawing/2014/main" val="2637881912"/>
                      </a:ext>
                    </a:extLst>
                  </a:tr>
                  <a:tr h="370840">
                    <a:tc>
                      <a:txBody>
                        <a:bodyPr/>
                        <a:lstStyle/>
                        <a:p>
                          <a:r>
                            <a:rPr lang="en-US" sz="2000" dirty="0"/>
                            <a:t>Sorted</a:t>
                          </a:r>
                          <a:r>
                            <a:rPr lang="en-US" sz="2000" baseline="0" dirty="0"/>
                            <a:t> Iteration</a:t>
                          </a:r>
                          <a:endParaRPr lang="en-US" sz="2000" dirty="0"/>
                        </a:p>
                      </a:txBody>
                      <a:tcPr anchor="ctr"/>
                    </a:tc>
                    <a:tc>
                      <a:txBody>
                        <a:bodyPr/>
                        <a:lstStyle/>
                        <a:p>
                          <a:pPr algn="ctr"/>
                          <a:r>
                            <a:rPr lang="en-US" sz="2000" dirty="0"/>
                            <a:t>In-order</a:t>
                          </a:r>
                          <a:r>
                            <a:rPr lang="en-US" sz="2000" baseline="0" dirty="0"/>
                            <a:t> traversal: </a:t>
                          </a:r>
                          <a14:m>
                            <m:oMath xmlns:m="http://schemas.openxmlformats.org/officeDocument/2006/math">
                              <m:r>
                                <m:rPr>
                                  <m:nor/>
                                </m:rPr>
                                <a:rPr lang="en-US" sz="2000" baseline="0" smtClean="0"/>
                                <m:t>O</m:t>
                              </m:r>
                              <m:r>
                                <a:rPr lang="en-US" sz="2000" baseline="0" smtClean="0">
                                  <a:latin typeface="Cambria Math" panose="02040503050406030204" pitchFamily="18" charset="0"/>
                                </a:rPr>
                                <m:t>(</m:t>
                              </m:r>
                              <m:r>
                                <a:rPr lang="en-US" sz="2000" baseline="0" smtClean="0">
                                  <a:latin typeface="Cambria Math" panose="02040503050406030204" pitchFamily="18" charset="0"/>
                                </a:rPr>
                                <m:t>𝑛</m:t>
                              </m:r>
                              <m:r>
                                <a:rPr lang="en-US" sz="2000" baseline="0" smtClean="0">
                                  <a:latin typeface="Cambria Math" panose="02040503050406030204" pitchFamily="18" charset="0"/>
                                </a:rPr>
                                <m:t>)</m:t>
                              </m:r>
                            </m:oMath>
                          </a14:m>
                          <a:endParaRPr lang="en-US" sz="2000" dirty="0"/>
                        </a:p>
                      </a:txBody>
                      <a:tcPr anchor="ctr"/>
                    </a:tc>
                    <a:tc>
                      <a:txBody>
                        <a:bodyPr/>
                        <a:lstStyle/>
                        <a:p>
                          <a:pPr algn="ctr"/>
                          <a:r>
                            <a:rPr lang="en-US" sz="2000" dirty="0"/>
                            <a:t>Needs an extra sorted vector: </a:t>
                          </a:r>
                          <a14:m>
                            <m:oMath xmlns:m="http://schemas.openxmlformats.org/officeDocument/2006/math">
                              <m:r>
                                <m:rPr>
                                  <m:nor/>
                                </m:rPr>
                                <a:rPr lang="en-US" sz="2000" smtClean="0"/>
                                <m:t>O</m:t>
                              </m:r>
                              <m:r>
                                <a:rPr lang="en-US" sz="2000" smtClean="0">
                                  <a:latin typeface="Cambria Math" panose="02040503050406030204" pitchFamily="18" charset="0"/>
                                </a:rPr>
                                <m:t>(</m:t>
                              </m:r>
                              <m:r>
                                <a:rPr lang="en-US" sz="2000" smtClean="0">
                                  <a:latin typeface="Cambria Math" panose="02040503050406030204" pitchFamily="18" charset="0"/>
                                </a:rPr>
                                <m:t>𝑛</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r>
                                    <a:rPr lang="en-US" sz="2000" smtClean="0">
                                      <a:latin typeface="Cambria Math" panose="02040503050406030204" pitchFamily="18" charset="0"/>
                                    </a:rPr>
                                    <m:t>)</m:t>
                                  </m:r>
                                </m:e>
                              </m:func>
                            </m:oMath>
                          </a14:m>
                          <a:endParaRPr lang="en-US" sz="2000" dirty="0"/>
                        </a:p>
                      </a:txBody>
                      <a:tcPr anchor="ctr"/>
                    </a:tc>
                    <a:extLst>
                      <a:ext uri="{0D108BD9-81ED-4DB2-BD59-A6C34878D82A}">
                        <a16:rowId xmlns:a16="http://schemas.microsoft.com/office/drawing/2014/main" val="3402941931"/>
                      </a:ext>
                    </a:extLst>
                  </a:tr>
                  <a:tr h="370840">
                    <a:tc>
                      <a:txBody>
                        <a:bodyPr/>
                        <a:lstStyle/>
                        <a:p>
                          <a:r>
                            <a:rPr lang="en-US" sz="2000" dirty="0"/>
                            <a:t>Hash function</a:t>
                          </a:r>
                        </a:p>
                      </a:txBody>
                      <a:tcPr anchor="ctr"/>
                    </a:tc>
                    <a:tc>
                      <a:txBody>
                        <a:bodyPr/>
                        <a:lstStyle/>
                        <a:p>
                          <a:pPr algn="ctr"/>
                          <a:r>
                            <a:rPr lang="en-US" sz="2000" dirty="0"/>
                            <a:t>Not required</a:t>
                          </a:r>
                        </a:p>
                      </a:txBody>
                      <a:tcPr anchor="ctr"/>
                    </a:tc>
                    <a:tc>
                      <a:txBody>
                        <a:bodyPr/>
                        <a:lstStyle/>
                        <a:p>
                          <a:pPr algn="ctr"/>
                          <a:r>
                            <a:rPr lang="en-US" sz="2000" dirty="0"/>
                            <a:t>Required</a:t>
                          </a:r>
                        </a:p>
                      </a:txBody>
                      <a:tcPr anchor="ctr"/>
                    </a:tc>
                    <a:extLst>
                      <a:ext uri="{0D108BD9-81ED-4DB2-BD59-A6C34878D82A}">
                        <a16:rowId xmlns:a16="http://schemas.microsoft.com/office/drawing/2014/main" val="4091629205"/>
                      </a:ext>
                    </a:extLst>
                  </a:tr>
                  <a:tr h="370840">
                    <a:tc>
                      <a:txBody>
                        <a:bodyPr/>
                        <a:lstStyle/>
                        <a:p>
                          <a:r>
                            <a:rPr lang="en-US" sz="2000" dirty="0"/>
                            <a:t>Total order</a:t>
                          </a:r>
                        </a:p>
                      </a:txBody>
                      <a:tcPr anchor="ctr"/>
                    </a:tc>
                    <a:tc>
                      <a:txBody>
                        <a:bodyPr/>
                        <a:lstStyle/>
                        <a:p>
                          <a:pPr algn="ctr"/>
                          <a:r>
                            <a:rPr lang="en-US" sz="2000" dirty="0"/>
                            <a:t>Required</a:t>
                          </a:r>
                        </a:p>
                      </a:txBody>
                      <a:tcPr anchor="ctr"/>
                    </a:tc>
                    <a:tc>
                      <a:txBody>
                        <a:bodyPr/>
                        <a:lstStyle/>
                        <a:p>
                          <a:pPr algn="ctr"/>
                          <a:r>
                            <a:rPr lang="en-US" sz="2000" dirty="0"/>
                            <a:t>Not required</a:t>
                          </a:r>
                        </a:p>
                      </a:txBody>
                      <a:tcPr anchor="ctr"/>
                    </a:tc>
                    <a:extLst>
                      <a:ext uri="{0D108BD9-81ED-4DB2-BD59-A6C34878D82A}">
                        <a16:rowId xmlns:a16="http://schemas.microsoft.com/office/drawing/2014/main" val="1315341426"/>
                      </a:ext>
                    </a:extLst>
                  </a:tr>
                  <a:tr h="370840">
                    <a:tc>
                      <a:txBody>
                        <a:bodyPr/>
                        <a:lstStyle/>
                        <a:p>
                          <a:r>
                            <a:rPr lang="en-US" sz="2000" dirty="0"/>
                            <a:t>Min/max search</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e>
                                </m:func>
                                <m:r>
                                  <a:rPr lang="en-US" sz="2000" smtClean="0">
                                    <a:latin typeface="Cambria Math" panose="02040503050406030204" pitchFamily="18" charset="0"/>
                                  </a:rPr>
                                  <m:t>)</m:t>
                                </m:r>
                              </m:oMath>
                            </m:oMathPara>
                          </a14:m>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2000" baseline="0" smtClean="0"/>
                                  <m:t>O</m:t>
                                </m:r>
                                <m:r>
                                  <a:rPr lang="en-US" sz="2000" baseline="0" smtClean="0">
                                    <a:latin typeface="Cambria Math" panose="02040503050406030204" pitchFamily="18" charset="0"/>
                                  </a:rPr>
                                  <m:t>(</m:t>
                                </m:r>
                                <m:r>
                                  <a:rPr lang="en-US" sz="2000" baseline="0" smtClean="0">
                                    <a:latin typeface="Cambria Math" panose="02040503050406030204" pitchFamily="18" charset="0"/>
                                  </a:rPr>
                                  <m:t>𝑛</m:t>
                                </m:r>
                                <m:r>
                                  <a:rPr lang="en-US" sz="2000" baseline="0" smtClean="0">
                                    <a:latin typeface="Cambria Math" panose="02040503050406030204" pitchFamily="18" charset="0"/>
                                  </a:rPr>
                                  <m:t>)</m:t>
                                </m:r>
                              </m:oMath>
                            </m:oMathPara>
                          </a14:m>
                          <a:endParaRPr lang="en-US" sz="2000" dirty="0"/>
                        </a:p>
                      </a:txBody>
                      <a:tcPr anchor="ctr"/>
                    </a:tc>
                    <a:extLst>
                      <a:ext uri="{0D108BD9-81ED-4DB2-BD59-A6C34878D82A}">
                        <a16:rowId xmlns:a16="http://schemas.microsoft.com/office/drawing/2014/main" val="3215097646"/>
                      </a:ext>
                    </a:extLst>
                  </a:tr>
                  <a:tr h="370840">
                    <a:tc>
                      <a:txBody>
                        <a:bodyPr/>
                        <a:lstStyle/>
                        <a:p>
                          <a:r>
                            <a:rPr lang="en-US" sz="2000" dirty="0"/>
                            <a:t>Range search</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e>
                                </m:func>
                                <m:r>
                                  <a:rPr lang="en-US" sz="2000" smtClean="0">
                                    <a:latin typeface="Cambria Math" panose="02040503050406030204" pitchFamily="18" charset="0"/>
                                  </a:rPr>
                                  <m:t>)</m:t>
                                </m:r>
                              </m:oMath>
                            </m:oMathPara>
                          </a14:m>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2000" baseline="0" smtClean="0"/>
                                  <m:t>O</m:t>
                                </m:r>
                                <m:r>
                                  <a:rPr lang="en-US" sz="2000" baseline="0" smtClean="0">
                                    <a:latin typeface="Cambria Math" panose="02040503050406030204" pitchFamily="18" charset="0"/>
                                  </a:rPr>
                                  <m:t>(</m:t>
                                </m:r>
                                <m:r>
                                  <a:rPr lang="en-US" sz="2000" baseline="0" smtClean="0">
                                    <a:latin typeface="Cambria Math" panose="02040503050406030204" pitchFamily="18" charset="0"/>
                                  </a:rPr>
                                  <m:t>𝑛</m:t>
                                </m:r>
                                <m:r>
                                  <a:rPr lang="en-US" sz="2000" baseline="0" smtClean="0">
                                    <a:latin typeface="Cambria Math" panose="02040503050406030204" pitchFamily="18" charset="0"/>
                                  </a:rPr>
                                  <m:t>)</m:t>
                                </m:r>
                              </m:oMath>
                            </m:oMathPara>
                          </a14:m>
                          <a:endParaRPr lang="en-US" sz="2000" dirty="0"/>
                        </a:p>
                      </a:txBody>
                      <a:tcPr anchor="ctr"/>
                    </a:tc>
                    <a:extLst>
                      <a:ext uri="{0D108BD9-81ED-4DB2-BD59-A6C34878D82A}">
                        <a16:rowId xmlns:a16="http://schemas.microsoft.com/office/drawing/2014/main" val="198554180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460129710"/>
                  </p:ext>
                </p:extLst>
              </p:nvPr>
            </p:nvGraphicFramePr>
            <p:xfrm>
              <a:off x="381000" y="914400"/>
              <a:ext cx="8382000" cy="307848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692211807"/>
                        </a:ext>
                      </a:extLst>
                    </a:gridCol>
                    <a:gridCol w="2540000">
                      <a:extLst>
                        <a:ext uri="{9D8B030D-6E8A-4147-A177-3AD203B41FA5}">
                          <a16:colId xmlns:a16="http://schemas.microsoft.com/office/drawing/2014/main" val="1695589797"/>
                        </a:ext>
                      </a:extLst>
                    </a:gridCol>
                    <a:gridCol w="2794000">
                      <a:extLst>
                        <a:ext uri="{9D8B030D-6E8A-4147-A177-3AD203B41FA5}">
                          <a16:colId xmlns:a16="http://schemas.microsoft.com/office/drawing/2014/main" val="783921952"/>
                        </a:ext>
                      </a:extLst>
                    </a:gridCol>
                  </a:tblGrid>
                  <a:tr h="396240">
                    <a:tc>
                      <a:txBody>
                        <a:bodyPr/>
                        <a:lstStyle/>
                        <a:p>
                          <a:r>
                            <a:rPr lang="en-US" sz="2000" dirty="0"/>
                            <a:t>Operation</a:t>
                          </a:r>
                        </a:p>
                      </a:txBody>
                      <a:tcPr/>
                    </a:tc>
                    <a:tc>
                      <a:txBody>
                        <a:bodyPr/>
                        <a:lstStyle/>
                        <a:p>
                          <a:pPr algn="ctr"/>
                          <a:r>
                            <a:rPr lang="en-US" sz="2000" dirty="0"/>
                            <a:t>Binary Search Tree</a:t>
                          </a:r>
                        </a:p>
                      </a:txBody>
                      <a:tcPr/>
                    </a:tc>
                    <a:tc>
                      <a:txBody>
                        <a:bodyPr/>
                        <a:lstStyle/>
                        <a:p>
                          <a:pPr algn="ctr"/>
                          <a:r>
                            <a:rPr lang="en-US" sz="2000" dirty="0"/>
                            <a:t>Hash Table</a:t>
                          </a:r>
                        </a:p>
                      </a:txBody>
                      <a:tcPr/>
                    </a:tc>
                    <a:extLst>
                      <a:ext uri="{0D108BD9-81ED-4DB2-BD59-A6C34878D82A}">
                        <a16:rowId xmlns:a16="http://schemas.microsoft.com/office/drawing/2014/main" val="640350065"/>
                      </a:ext>
                    </a:extLst>
                  </a:tr>
                  <a:tr h="396240">
                    <a:tc>
                      <a:txBody>
                        <a:bodyPr/>
                        <a:lstStyle/>
                        <a:p>
                          <a:r>
                            <a:rPr lang="en-US" sz="2000" dirty="0"/>
                            <a:t>Insertion/Deletion/Lookup</a:t>
                          </a:r>
                        </a:p>
                      </a:txBody>
                      <a:tcPr anchor="ctr"/>
                    </a:tc>
                    <a:tc>
                      <a:txBody>
                        <a:bodyPr/>
                        <a:lstStyle/>
                        <a:p>
                          <a:endParaRPr lang="ca-ES"/>
                        </a:p>
                      </a:txBody>
                      <a:tcPr anchor="ctr">
                        <a:blipFill>
                          <a:blip r:embed="rId2"/>
                          <a:stretch>
                            <a:fillRect l="-120144" t="-107692" r="-111031" b="-604615"/>
                          </a:stretch>
                        </a:blipFill>
                      </a:tcPr>
                    </a:tc>
                    <a:tc>
                      <a:txBody>
                        <a:bodyPr/>
                        <a:lstStyle/>
                        <a:p>
                          <a:endParaRPr lang="ca-ES"/>
                        </a:p>
                      </a:txBody>
                      <a:tcPr anchor="ctr">
                        <a:blipFill>
                          <a:blip r:embed="rId2"/>
                          <a:stretch>
                            <a:fillRect l="-200000" t="-107692" r="-871" b="-604615"/>
                          </a:stretch>
                        </a:blipFill>
                      </a:tcPr>
                    </a:tc>
                    <a:extLst>
                      <a:ext uri="{0D108BD9-81ED-4DB2-BD59-A6C34878D82A}">
                        <a16:rowId xmlns:a16="http://schemas.microsoft.com/office/drawing/2014/main" val="2637881912"/>
                      </a:ext>
                    </a:extLst>
                  </a:tr>
                  <a:tr h="701040">
                    <a:tc>
                      <a:txBody>
                        <a:bodyPr/>
                        <a:lstStyle/>
                        <a:p>
                          <a:r>
                            <a:rPr lang="en-US" sz="2000" dirty="0"/>
                            <a:t>Sorted</a:t>
                          </a:r>
                          <a:r>
                            <a:rPr lang="en-US" sz="2000" baseline="0" dirty="0"/>
                            <a:t> Iteration</a:t>
                          </a:r>
                          <a:endParaRPr lang="en-US" sz="2000" dirty="0"/>
                        </a:p>
                      </a:txBody>
                      <a:tcPr anchor="ctr"/>
                    </a:tc>
                    <a:tc>
                      <a:txBody>
                        <a:bodyPr/>
                        <a:lstStyle/>
                        <a:p>
                          <a:endParaRPr lang="ca-ES"/>
                        </a:p>
                      </a:txBody>
                      <a:tcPr anchor="ctr">
                        <a:blipFill>
                          <a:blip r:embed="rId2"/>
                          <a:stretch>
                            <a:fillRect l="-120144" t="-117391" r="-111031" b="-241739"/>
                          </a:stretch>
                        </a:blipFill>
                      </a:tcPr>
                    </a:tc>
                    <a:tc>
                      <a:txBody>
                        <a:bodyPr/>
                        <a:lstStyle/>
                        <a:p>
                          <a:endParaRPr lang="ca-ES"/>
                        </a:p>
                      </a:txBody>
                      <a:tcPr anchor="ctr">
                        <a:blipFill>
                          <a:blip r:embed="rId2"/>
                          <a:stretch>
                            <a:fillRect l="-200000" t="-117391" r="-871" b="-241739"/>
                          </a:stretch>
                        </a:blipFill>
                      </a:tcPr>
                    </a:tc>
                    <a:extLst>
                      <a:ext uri="{0D108BD9-81ED-4DB2-BD59-A6C34878D82A}">
                        <a16:rowId xmlns:a16="http://schemas.microsoft.com/office/drawing/2014/main" val="3402941931"/>
                      </a:ext>
                    </a:extLst>
                  </a:tr>
                  <a:tr h="396240">
                    <a:tc>
                      <a:txBody>
                        <a:bodyPr/>
                        <a:lstStyle/>
                        <a:p>
                          <a:r>
                            <a:rPr lang="en-US" sz="2000" dirty="0"/>
                            <a:t>Hash function</a:t>
                          </a:r>
                        </a:p>
                      </a:txBody>
                      <a:tcPr anchor="ctr"/>
                    </a:tc>
                    <a:tc>
                      <a:txBody>
                        <a:bodyPr/>
                        <a:lstStyle/>
                        <a:p>
                          <a:pPr algn="ctr"/>
                          <a:r>
                            <a:rPr lang="en-US" sz="2000" dirty="0"/>
                            <a:t>Not required</a:t>
                          </a:r>
                        </a:p>
                      </a:txBody>
                      <a:tcPr anchor="ctr"/>
                    </a:tc>
                    <a:tc>
                      <a:txBody>
                        <a:bodyPr/>
                        <a:lstStyle/>
                        <a:p>
                          <a:pPr algn="ctr"/>
                          <a:r>
                            <a:rPr lang="en-US" sz="2000" dirty="0"/>
                            <a:t>Required</a:t>
                          </a:r>
                        </a:p>
                      </a:txBody>
                      <a:tcPr anchor="ctr"/>
                    </a:tc>
                    <a:extLst>
                      <a:ext uri="{0D108BD9-81ED-4DB2-BD59-A6C34878D82A}">
                        <a16:rowId xmlns:a16="http://schemas.microsoft.com/office/drawing/2014/main" val="4091629205"/>
                      </a:ext>
                    </a:extLst>
                  </a:tr>
                  <a:tr h="396240">
                    <a:tc>
                      <a:txBody>
                        <a:bodyPr/>
                        <a:lstStyle/>
                        <a:p>
                          <a:r>
                            <a:rPr lang="en-US" sz="2000" dirty="0"/>
                            <a:t>Total order</a:t>
                          </a:r>
                        </a:p>
                      </a:txBody>
                      <a:tcPr anchor="ctr"/>
                    </a:tc>
                    <a:tc>
                      <a:txBody>
                        <a:bodyPr/>
                        <a:lstStyle/>
                        <a:p>
                          <a:pPr algn="ctr"/>
                          <a:r>
                            <a:rPr lang="en-US" sz="2000" dirty="0"/>
                            <a:t>Required</a:t>
                          </a:r>
                        </a:p>
                      </a:txBody>
                      <a:tcPr anchor="ctr"/>
                    </a:tc>
                    <a:tc>
                      <a:txBody>
                        <a:bodyPr/>
                        <a:lstStyle/>
                        <a:p>
                          <a:pPr algn="ctr"/>
                          <a:r>
                            <a:rPr lang="en-US" sz="2000" dirty="0"/>
                            <a:t>Not required</a:t>
                          </a:r>
                        </a:p>
                      </a:txBody>
                      <a:tcPr anchor="ctr"/>
                    </a:tc>
                    <a:extLst>
                      <a:ext uri="{0D108BD9-81ED-4DB2-BD59-A6C34878D82A}">
                        <a16:rowId xmlns:a16="http://schemas.microsoft.com/office/drawing/2014/main" val="1315341426"/>
                      </a:ext>
                    </a:extLst>
                  </a:tr>
                  <a:tr h="396240">
                    <a:tc>
                      <a:txBody>
                        <a:bodyPr/>
                        <a:lstStyle/>
                        <a:p>
                          <a:r>
                            <a:rPr lang="en-US" sz="2000" dirty="0"/>
                            <a:t>Min/max search</a:t>
                          </a:r>
                        </a:p>
                      </a:txBody>
                      <a:tcPr anchor="ctr"/>
                    </a:tc>
                    <a:tc>
                      <a:txBody>
                        <a:bodyPr/>
                        <a:lstStyle/>
                        <a:p>
                          <a:endParaRPr lang="ca-ES"/>
                        </a:p>
                      </a:txBody>
                      <a:tcPr anchor="ctr">
                        <a:blipFill>
                          <a:blip r:embed="rId2"/>
                          <a:stretch>
                            <a:fillRect l="-120144" t="-584615" r="-111031" b="-127692"/>
                          </a:stretch>
                        </a:blipFill>
                      </a:tcPr>
                    </a:tc>
                    <a:tc>
                      <a:txBody>
                        <a:bodyPr/>
                        <a:lstStyle/>
                        <a:p>
                          <a:endParaRPr lang="ca-ES"/>
                        </a:p>
                      </a:txBody>
                      <a:tcPr anchor="ctr">
                        <a:blipFill>
                          <a:blip r:embed="rId2"/>
                          <a:stretch>
                            <a:fillRect l="-200000" t="-584615" r="-871" b="-127692"/>
                          </a:stretch>
                        </a:blipFill>
                      </a:tcPr>
                    </a:tc>
                    <a:extLst>
                      <a:ext uri="{0D108BD9-81ED-4DB2-BD59-A6C34878D82A}">
                        <a16:rowId xmlns:a16="http://schemas.microsoft.com/office/drawing/2014/main" val="3215097646"/>
                      </a:ext>
                    </a:extLst>
                  </a:tr>
                  <a:tr h="396240">
                    <a:tc>
                      <a:txBody>
                        <a:bodyPr/>
                        <a:lstStyle/>
                        <a:p>
                          <a:r>
                            <a:rPr lang="en-US" sz="2000" dirty="0"/>
                            <a:t>Range search</a:t>
                          </a:r>
                        </a:p>
                      </a:txBody>
                      <a:tcPr anchor="ctr"/>
                    </a:tc>
                    <a:tc>
                      <a:txBody>
                        <a:bodyPr/>
                        <a:lstStyle/>
                        <a:p>
                          <a:endParaRPr lang="ca-ES"/>
                        </a:p>
                      </a:txBody>
                      <a:tcPr anchor="ctr">
                        <a:blipFill>
                          <a:blip r:embed="rId2"/>
                          <a:stretch>
                            <a:fillRect l="-120144" t="-684615" r="-111031" b="-27692"/>
                          </a:stretch>
                        </a:blipFill>
                      </a:tcPr>
                    </a:tc>
                    <a:tc>
                      <a:txBody>
                        <a:bodyPr/>
                        <a:lstStyle/>
                        <a:p>
                          <a:endParaRPr lang="ca-ES"/>
                        </a:p>
                      </a:txBody>
                      <a:tcPr anchor="ctr">
                        <a:blipFill>
                          <a:blip r:embed="rId2"/>
                          <a:stretch>
                            <a:fillRect l="-200000" t="-684615" r="-871" b="-27692"/>
                          </a:stretch>
                        </a:blipFill>
                      </a:tcPr>
                    </a:tc>
                    <a:extLst>
                      <a:ext uri="{0D108BD9-81ED-4DB2-BD59-A6C34878D82A}">
                        <a16:rowId xmlns:a16="http://schemas.microsoft.com/office/drawing/2014/main" val="1985541806"/>
                      </a:ext>
                    </a:extLst>
                  </a:tr>
                </a:tbl>
              </a:graphicData>
            </a:graphic>
          </p:graphicFrame>
        </mc:Fallback>
      </mc:AlternateContent>
      <p:sp>
        <p:nvSpPr>
          <p:cNvPr id="8" name="TextBox 7">
            <a:extLst>
              <a:ext uri="{FF2B5EF4-FFF2-40B4-BE49-F238E27FC236}">
                <a16:creationId xmlns:a16="http://schemas.microsoft.com/office/drawing/2014/main" id="{0238417D-794D-4DA0-9142-49C7A2986294}"/>
              </a:ext>
            </a:extLst>
          </p:cNvPr>
          <p:cNvSpPr txBox="1"/>
          <p:nvPr/>
        </p:nvSpPr>
        <p:spPr>
          <a:xfrm>
            <a:off x="176253" y="4306431"/>
            <a:ext cx="8806770" cy="2246769"/>
          </a:xfrm>
          <a:prstGeom prst="rect">
            <a:avLst/>
          </a:prstGeom>
          <a:noFill/>
        </p:spPr>
        <p:txBody>
          <a:bodyPr wrap="none" rtlCol="0">
            <a:spAutoFit/>
          </a:bodyPr>
          <a:lstStyle/>
          <a:p>
            <a:r>
              <a:rPr lang="en-US" sz="2000" dirty="0"/>
              <a:t>Python:</a:t>
            </a:r>
          </a:p>
          <a:p>
            <a:pPr marL="742950" lvl="1" indent="-285750">
              <a:buFont typeface="Arial" panose="020B0604020202020204" pitchFamily="34" charset="0"/>
              <a:buChar char="•"/>
            </a:pPr>
            <a:r>
              <a:rPr lang="en-US" sz="2000" b="1" dirty="0">
                <a:latin typeface="Consolas" panose="020B0609020204030204" pitchFamily="49" charset="0"/>
              </a:rPr>
              <a:t>set</a:t>
            </a:r>
            <a:r>
              <a:rPr lang="en-US" sz="2000" dirty="0"/>
              <a:t> and </a:t>
            </a:r>
            <a:r>
              <a:rPr lang="en-US" sz="2000" b="1" dirty="0" err="1">
                <a:latin typeface="Consolas" panose="020B0609020204030204" pitchFamily="49" charset="0"/>
              </a:rPr>
              <a:t>dict</a:t>
            </a:r>
            <a:r>
              <a:rPr lang="en-US" sz="2000" dirty="0"/>
              <a:t> are implemented with hash tables</a:t>
            </a:r>
          </a:p>
          <a:p>
            <a:pPr marL="742950" lvl="1" indent="-285750">
              <a:buFont typeface="Arial" panose="020B0604020202020204" pitchFamily="34" charset="0"/>
              <a:buChar char="•"/>
            </a:pPr>
            <a:endParaRPr lang="en-US" sz="2000" dirty="0"/>
          </a:p>
          <a:p>
            <a:r>
              <a:rPr lang="en-US" sz="2000" dirty="0"/>
              <a:t>C++ STL:</a:t>
            </a:r>
          </a:p>
          <a:p>
            <a:pPr marL="742950" lvl="1" indent="-285750">
              <a:buFont typeface="Arial" panose="020B0604020202020204" pitchFamily="34" charset="0"/>
              <a:buChar char="•"/>
            </a:pPr>
            <a:r>
              <a:rPr lang="en-US" sz="2000" b="1" dirty="0">
                <a:latin typeface="Consolas" panose="020B0609020204030204" pitchFamily="49" charset="0"/>
              </a:rPr>
              <a:t>set</a:t>
            </a:r>
            <a:r>
              <a:rPr lang="en-US" sz="2000" dirty="0"/>
              <a:t> and </a:t>
            </a:r>
            <a:r>
              <a:rPr lang="en-US" sz="2000" b="1" dirty="0">
                <a:latin typeface="Consolas" panose="020B0609020204030204" pitchFamily="49" charset="0"/>
              </a:rPr>
              <a:t>map</a:t>
            </a:r>
            <a:r>
              <a:rPr lang="en-US" sz="2000" dirty="0"/>
              <a:t> are implemented with BSTs</a:t>
            </a:r>
          </a:p>
          <a:p>
            <a:pPr marL="742950" lvl="1" indent="-285750">
              <a:buFont typeface="Arial" panose="020B0604020202020204" pitchFamily="34" charset="0"/>
              <a:buChar char="•"/>
            </a:pPr>
            <a:r>
              <a:rPr lang="en-US" sz="2000" b="1" dirty="0" err="1">
                <a:latin typeface="Consolas" panose="020B0609020204030204" pitchFamily="49" charset="0"/>
              </a:rPr>
              <a:t>unordered_set</a:t>
            </a:r>
            <a:r>
              <a:rPr lang="en-US" sz="2000" dirty="0"/>
              <a:t> and</a:t>
            </a:r>
            <a:r>
              <a:rPr lang="en-US" sz="2000" dirty="0">
                <a:latin typeface="Consolas" panose="020B0609020204030204" pitchFamily="49" charset="0"/>
              </a:rPr>
              <a:t> </a:t>
            </a:r>
            <a:r>
              <a:rPr lang="en-US" sz="2000" b="1" dirty="0" err="1">
                <a:latin typeface="Consolas" panose="020B0609020204030204" pitchFamily="49" charset="0"/>
              </a:rPr>
              <a:t>unordered_map</a:t>
            </a:r>
            <a:r>
              <a:rPr lang="en-US" sz="2000" dirty="0"/>
              <a:t> are implemented with hash tables</a:t>
            </a:r>
          </a:p>
          <a:p>
            <a:pPr marL="742950" lvl="1" indent="-285750">
              <a:buFont typeface="Arial" panose="020B0604020202020204" pitchFamily="34" charset="0"/>
              <a:buChar char="•"/>
            </a:pPr>
            <a:endParaRPr lang="ca-ES" sz="2000" dirty="0"/>
          </a:p>
        </p:txBody>
      </p:sp>
    </p:spTree>
    <p:extLst>
      <p:ext uri="{BB962C8B-B14F-4D97-AF65-F5344CB8AC3E}">
        <p14:creationId xmlns:p14="http://schemas.microsoft.com/office/powerpoint/2010/main" val="402026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data integrity check</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descr="https://upload.wikimedia.org/wikipedia/commons/thumb/c/c8/CPT-Hashing-File-Transmission.svg/1000px-CPT-Hashing-File-Transmiss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19175"/>
            <a:ext cx="4861449" cy="5381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8800" y="3395008"/>
            <a:ext cx="2935612" cy="1938992"/>
          </a:xfrm>
          <a:prstGeom prst="rect">
            <a:avLst/>
          </a:prstGeom>
          <a:noFill/>
        </p:spPr>
        <p:txBody>
          <a:bodyPr wrap="none" rtlCol="0">
            <a:spAutoFit/>
          </a:bodyPr>
          <a:lstStyle/>
          <a:p>
            <a:r>
              <a:rPr lang="en-US" sz="2000" dirty="0"/>
              <a:t>Different hashing</a:t>
            </a:r>
            <a:br>
              <a:rPr lang="en-US" sz="2000" dirty="0"/>
            </a:br>
            <a:r>
              <a:rPr lang="en-US" sz="2000" dirty="0"/>
              <a:t>algorithms exist:</a:t>
            </a:r>
          </a:p>
          <a:p>
            <a:r>
              <a:rPr lang="en-US" sz="2000" dirty="0"/>
              <a:t>SHA1, SHA255, …</a:t>
            </a:r>
          </a:p>
          <a:p>
            <a:endParaRPr lang="en-US" sz="2000" dirty="0"/>
          </a:p>
          <a:p>
            <a:r>
              <a:rPr lang="en-US" sz="2000" dirty="0"/>
              <a:t>The probability of collision</a:t>
            </a:r>
            <a:br>
              <a:rPr lang="en-US" sz="2000" dirty="0"/>
            </a:br>
            <a:r>
              <a:rPr lang="en-US" sz="2000" dirty="0"/>
              <a:t>is extremely low.</a:t>
            </a:r>
          </a:p>
        </p:txBody>
      </p:sp>
      <p:sp>
        <p:nvSpPr>
          <p:cNvPr id="10" name="TextBox 9"/>
          <p:cNvSpPr txBox="1"/>
          <p:nvPr/>
        </p:nvSpPr>
        <p:spPr>
          <a:xfrm>
            <a:off x="5540950" y="1219200"/>
            <a:ext cx="3374450" cy="1631216"/>
          </a:xfrm>
          <a:prstGeom prst="rect">
            <a:avLst/>
          </a:prstGeom>
          <a:noFill/>
        </p:spPr>
        <p:txBody>
          <a:bodyPr wrap="none" rtlCol="0">
            <a:spAutoFit/>
          </a:bodyPr>
          <a:lstStyle/>
          <a:p>
            <a:r>
              <a:rPr lang="en-US" sz="2000" dirty="0"/>
              <a:t>Hash functions are used to</a:t>
            </a:r>
            <a:br>
              <a:rPr lang="en-US" sz="2000" dirty="0"/>
            </a:br>
            <a:r>
              <a:rPr lang="en-US" sz="2000" dirty="0"/>
              <a:t>guarantee the integrity of data</a:t>
            </a:r>
            <a:br>
              <a:rPr lang="en-US" sz="2000" dirty="0"/>
            </a:br>
            <a:r>
              <a:rPr lang="en-US" sz="2000" dirty="0"/>
              <a:t>(files, messages, </a:t>
            </a:r>
            <a:r>
              <a:rPr lang="en-US" sz="2000" dirty="0" err="1"/>
              <a:t>etc</a:t>
            </a:r>
            <a:r>
              <a:rPr lang="en-US" sz="2000" dirty="0"/>
              <a:t>) when</a:t>
            </a:r>
            <a:br>
              <a:rPr lang="en-US" sz="2000" dirty="0"/>
            </a:br>
            <a:r>
              <a:rPr lang="en-US" sz="2000" dirty="0"/>
              <a:t>distributed between different</a:t>
            </a:r>
            <a:br>
              <a:rPr lang="en-US" sz="2000" dirty="0"/>
            </a:br>
            <a:r>
              <a:rPr lang="en-US" sz="2000" dirty="0"/>
              <a:t>locations.</a:t>
            </a:r>
          </a:p>
        </p:txBody>
      </p:sp>
    </p:spTree>
    <p:extLst>
      <p:ext uri="{BB962C8B-B14F-4D97-AF65-F5344CB8AC3E}">
        <p14:creationId xmlns:p14="http://schemas.microsoft.com/office/powerpoint/2010/main" val="411030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parking lot</a:t>
            </a:r>
          </a:p>
        </p:txBody>
      </p:sp>
      <p:sp>
        <p:nvSpPr>
          <p:cNvPr id="3" name="Content Placeholder 2"/>
          <p:cNvSpPr>
            <a:spLocks noGrp="1"/>
          </p:cNvSpPr>
          <p:nvPr>
            <p:ph idx="1"/>
          </p:nvPr>
        </p:nvSpPr>
        <p:spPr>
          <a:xfrm>
            <a:off x="304800" y="990600"/>
            <a:ext cx="8458200" cy="5502275"/>
          </a:xfrm>
        </p:spPr>
        <p:txBody>
          <a:bodyPr>
            <a:noAutofit/>
          </a:bodyPr>
          <a:lstStyle/>
          <a:p>
            <a:pPr>
              <a:lnSpc>
                <a:spcPts val="2200"/>
              </a:lnSpc>
            </a:pPr>
            <a:r>
              <a:rPr lang="en-US" sz="2400" dirty="0"/>
              <a:t>We want to keep a database of the cars inside a parking lot. The database is automatically updated each time the cameras at the entry and exit points of the parking read the plate of a car.</a:t>
            </a:r>
          </a:p>
          <a:p>
            <a:pPr>
              <a:lnSpc>
                <a:spcPts val="2200"/>
              </a:lnSpc>
            </a:pPr>
            <a:endParaRPr lang="en-US" sz="2400" dirty="0"/>
          </a:p>
          <a:p>
            <a:pPr>
              <a:lnSpc>
                <a:spcPts val="2200"/>
              </a:lnSpc>
            </a:pPr>
            <a:r>
              <a:rPr lang="en-US" sz="2400" dirty="0"/>
              <a:t>Each plate is represented by a free-format short string of alphanumeric characters (each country has a different system).</a:t>
            </a:r>
          </a:p>
          <a:p>
            <a:pPr lvl="1">
              <a:lnSpc>
                <a:spcPts val="2200"/>
              </a:lnSpc>
            </a:pPr>
            <a:endParaRPr lang="en-US" sz="2000" dirty="0"/>
          </a:p>
          <a:p>
            <a:pPr>
              <a:lnSpc>
                <a:spcPts val="2200"/>
              </a:lnSpc>
            </a:pPr>
            <a:r>
              <a:rPr lang="en-US" sz="2400" dirty="0"/>
              <a:t>The following operations are needed:</a:t>
            </a:r>
          </a:p>
          <a:p>
            <a:pPr lvl="1">
              <a:lnSpc>
                <a:spcPts val="2200"/>
              </a:lnSpc>
            </a:pPr>
            <a:r>
              <a:rPr lang="en-US" sz="2000" dirty="0"/>
              <a:t>Add a plate to the database (when a car enters).</a:t>
            </a:r>
          </a:p>
          <a:p>
            <a:pPr lvl="1">
              <a:lnSpc>
                <a:spcPts val="2200"/>
              </a:lnSpc>
            </a:pPr>
            <a:r>
              <a:rPr lang="en-US" sz="2000" dirty="0"/>
              <a:t>Remove a plate from the database (when a car exits).</a:t>
            </a:r>
          </a:p>
          <a:p>
            <a:pPr lvl="1">
              <a:lnSpc>
                <a:spcPts val="2200"/>
              </a:lnSpc>
            </a:pPr>
            <a:r>
              <a:rPr lang="en-US" sz="2000" dirty="0"/>
              <a:t>Check whether a car is in the parking.</a:t>
            </a:r>
          </a:p>
          <a:p>
            <a:pPr lvl="1">
              <a:lnSpc>
                <a:spcPts val="2200"/>
              </a:lnSpc>
            </a:pPr>
            <a:endParaRPr lang="en-US" sz="2000" dirty="0"/>
          </a:p>
          <a:p>
            <a:pPr>
              <a:lnSpc>
                <a:spcPts val="2200"/>
              </a:lnSpc>
            </a:pPr>
            <a:r>
              <a:rPr lang="en-US" sz="2400" b="1" dirty="0"/>
              <a:t>Constraint</a:t>
            </a:r>
            <a:r>
              <a:rPr lang="en-US" sz="2400" dirty="0"/>
              <a:t>: we want the previous operations to be very efficient, i.e., executed in </a:t>
            </a:r>
            <a:r>
              <a:rPr lang="en-US" sz="2400" b="1" i="1" dirty="0"/>
              <a:t>constant time</a:t>
            </a:r>
            <a:r>
              <a:rPr lang="en-US" sz="2400" dirty="0"/>
              <a:t>.</a:t>
            </a:r>
            <a:br>
              <a:rPr lang="en-US" sz="2400" dirty="0"/>
            </a:br>
            <a:r>
              <a:rPr lang="en-US" sz="1800" dirty="0"/>
              <a:t>(</a:t>
            </a:r>
            <a:r>
              <a:rPr lang="en-US" sz="1800" i="1" dirty="0"/>
              <a:t>This constraint is overly artificial, since the activity in a parking lot is extremely slow compared to the speed of a computer.)</a:t>
            </a:r>
            <a:endParaRPr lang="en-US" sz="2800" i="1" dirty="0"/>
          </a:p>
        </p:txBody>
      </p:sp>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1760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password verification</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pic>
        <p:nvPicPr>
          <p:cNvPr id="2052" name="Picture 4" descr="Image result for password hash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387" y="838200"/>
            <a:ext cx="7769225" cy="3309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743271"/>
            <a:ext cx="8203271" cy="1200329"/>
          </a:xfrm>
          <a:prstGeom prst="rect">
            <a:avLst/>
          </a:prstGeom>
          <a:noFill/>
        </p:spPr>
        <p:txBody>
          <a:bodyPr wrap="none" rtlCol="0">
            <a:spAutoFit/>
          </a:bodyPr>
          <a:lstStyle/>
          <a:p>
            <a:r>
              <a:rPr lang="en-US" dirty="0"/>
              <a:t>Security is based on the fact that hashing functions are cryptographic (not reversible).</a:t>
            </a:r>
          </a:p>
          <a:p>
            <a:endParaRPr lang="en-US" dirty="0"/>
          </a:p>
          <a:p>
            <a:r>
              <a:rPr lang="en-US" dirty="0"/>
              <a:t>Be careful: there are databases of hash values for “popular” passwords</a:t>
            </a:r>
            <a:br>
              <a:rPr lang="en-US" dirty="0"/>
            </a:br>
            <a:r>
              <a:rPr lang="en-US" dirty="0"/>
              <a:t>(e.g., 123456, qwerty, password, </a:t>
            </a:r>
            <a:r>
              <a:rPr lang="en-US" dirty="0" err="1"/>
              <a:t>barcelona</a:t>
            </a:r>
            <a:r>
              <a:rPr lang="en-US" dirty="0"/>
              <a:t>, android,…).</a:t>
            </a:r>
          </a:p>
        </p:txBody>
      </p:sp>
    </p:spTree>
    <p:extLst>
      <p:ext uri="{BB962C8B-B14F-4D97-AF65-F5344CB8AC3E}">
        <p14:creationId xmlns:p14="http://schemas.microsoft.com/office/powerpoint/2010/main" val="272301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9E96-E4DA-4394-8320-16E0A8567497}"/>
              </a:ext>
            </a:extLst>
          </p:cNvPr>
          <p:cNvSpPr>
            <a:spLocks noGrp="1"/>
          </p:cNvSpPr>
          <p:nvPr>
            <p:ph type="title"/>
          </p:nvPr>
        </p:nvSpPr>
        <p:spPr/>
        <p:txBody>
          <a:bodyPr>
            <a:normAutofit fontScale="90000"/>
          </a:bodyPr>
          <a:lstStyle/>
          <a:p>
            <a:r>
              <a:rPr lang="en-US" dirty="0"/>
              <a:t>Bloom filters</a:t>
            </a:r>
            <a:endParaRPr lang="ca-ES" dirty="0"/>
          </a:p>
        </p:txBody>
      </p:sp>
      <p:sp>
        <p:nvSpPr>
          <p:cNvPr id="3" name="Content Placeholder 2">
            <a:extLst>
              <a:ext uri="{FF2B5EF4-FFF2-40B4-BE49-F238E27FC236}">
                <a16:creationId xmlns:a16="http://schemas.microsoft.com/office/drawing/2014/main" id="{FF25ED89-EFD4-4D88-B90B-0656385BBFB2}"/>
              </a:ext>
            </a:extLst>
          </p:cNvPr>
          <p:cNvSpPr>
            <a:spLocks noGrp="1"/>
          </p:cNvSpPr>
          <p:nvPr>
            <p:ph idx="1"/>
          </p:nvPr>
        </p:nvSpPr>
        <p:spPr/>
        <p:txBody>
          <a:bodyPr>
            <a:normAutofit fontScale="70000" lnSpcReduction="20000"/>
          </a:bodyPr>
          <a:lstStyle/>
          <a:p>
            <a:r>
              <a:rPr lang="en-US" dirty="0"/>
              <a:t>Let us assume that we have an internet router that wants to filter the packets from a set of blacklisted IPs. The router has an speed of 100 </a:t>
            </a:r>
            <a:r>
              <a:rPr lang="en-US" dirty="0" err="1"/>
              <a:t>Gbits</a:t>
            </a:r>
            <a:r>
              <a:rPr lang="en-US" dirty="0"/>
              <a:t>/s. New IPs can be added to the blacklist dynamically.</a:t>
            </a:r>
          </a:p>
          <a:p>
            <a:endParaRPr lang="en-US" dirty="0"/>
          </a:p>
          <a:p>
            <a:r>
              <a:rPr lang="en-US" dirty="0"/>
              <a:t>IPv4 addresses have 32 bits (4,294,967,296 possible addresses).</a:t>
            </a:r>
          </a:p>
          <a:p>
            <a:endParaRPr lang="en-US" dirty="0"/>
          </a:p>
          <a:p>
            <a:r>
              <a:rPr lang="en-US" dirty="0"/>
              <a:t>Each time the router receives a packet, it must perform a search to check whether the IP is blocked. In most cases, the IP will not be blocked.</a:t>
            </a:r>
          </a:p>
          <a:p>
            <a:endParaRPr lang="en-US" dirty="0"/>
          </a:p>
          <a:p>
            <a:r>
              <a:rPr lang="en-US" dirty="0"/>
              <a:t>We would like to have a </a:t>
            </a:r>
            <a:r>
              <a:rPr lang="en-US" i="1" dirty="0"/>
              <a:t>fast</a:t>
            </a:r>
            <a:r>
              <a:rPr lang="en-US" dirty="0"/>
              <a:t> and </a:t>
            </a:r>
            <a:r>
              <a:rPr lang="en-US" i="1" dirty="0"/>
              <a:t>small</a:t>
            </a:r>
            <a:r>
              <a:rPr lang="en-US" dirty="0"/>
              <a:t> data structure to avoid the packets waiting for the search of their IP.</a:t>
            </a:r>
          </a:p>
          <a:p>
            <a:pPr lvl="1"/>
            <a:endParaRPr lang="en-US" dirty="0"/>
          </a:p>
          <a:p>
            <a:r>
              <a:rPr lang="en-US" dirty="0"/>
              <a:t>Bloom filters give a space-efficient solution to the membership testing problem. They do not store the keys of the set. But the answer is probabilistic (small probability of false positives).</a:t>
            </a:r>
            <a:endParaRPr lang="ca-ES" dirty="0"/>
          </a:p>
        </p:txBody>
      </p:sp>
      <p:sp>
        <p:nvSpPr>
          <p:cNvPr id="4" name="Date Placeholder 3">
            <a:extLst>
              <a:ext uri="{FF2B5EF4-FFF2-40B4-BE49-F238E27FC236}">
                <a16:creationId xmlns:a16="http://schemas.microsoft.com/office/drawing/2014/main" id="{78D292EE-8351-41C6-8032-F84F9699267E}"/>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712A1B2-4961-4B1F-B24F-CB7AFF2AD025}"/>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12737F23-4136-4BD3-A2B5-38228F42F7C4}"/>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61292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2C23-D2C3-4CD0-B2BF-9F74A9FEF748}"/>
              </a:ext>
            </a:extLst>
          </p:cNvPr>
          <p:cNvSpPr>
            <a:spLocks noGrp="1"/>
          </p:cNvSpPr>
          <p:nvPr>
            <p:ph type="title"/>
          </p:nvPr>
        </p:nvSpPr>
        <p:spPr/>
        <p:txBody>
          <a:bodyPr>
            <a:normAutofit fontScale="90000"/>
          </a:bodyPr>
          <a:lstStyle/>
          <a:p>
            <a:r>
              <a:rPr lang="en-US" dirty="0"/>
              <a:t>Simple Bloom filter</a:t>
            </a:r>
            <a:endParaRPr lang="ca-ES" dirty="0"/>
          </a:p>
        </p:txBody>
      </p:sp>
      <p:sp>
        <p:nvSpPr>
          <p:cNvPr id="3" name="Date Placeholder 2">
            <a:extLst>
              <a:ext uri="{FF2B5EF4-FFF2-40B4-BE49-F238E27FC236}">
                <a16:creationId xmlns:a16="http://schemas.microsoft.com/office/drawing/2014/main" id="{391C029C-23D7-46CB-946A-DF5BD2CB3F85}"/>
              </a:ext>
            </a:extLst>
          </p:cNvPr>
          <p:cNvSpPr>
            <a:spLocks noGrp="1"/>
          </p:cNvSpPr>
          <p:nvPr>
            <p:ph type="dt" sz="half" idx="10"/>
          </p:nvPr>
        </p:nvSpPr>
        <p:spPr/>
        <p:txBody>
          <a:bodyPr/>
          <a:lstStyle/>
          <a:p>
            <a:r>
              <a:rPr lang="en-US"/>
              <a:t>Hashing</a:t>
            </a:r>
          </a:p>
        </p:txBody>
      </p:sp>
      <p:sp>
        <p:nvSpPr>
          <p:cNvPr id="4" name="Footer Placeholder 3">
            <a:extLst>
              <a:ext uri="{FF2B5EF4-FFF2-40B4-BE49-F238E27FC236}">
                <a16:creationId xmlns:a16="http://schemas.microsoft.com/office/drawing/2014/main" id="{49974383-116E-4CA1-A818-E42FF579B88C}"/>
              </a:ext>
            </a:extLst>
          </p:cNvPr>
          <p:cNvSpPr>
            <a:spLocks noGrp="1"/>
          </p:cNvSpPr>
          <p:nvPr>
            <p:ph type="ftr" sz="quarter" idx="11"/>
          </p:nvPr>
        </p:nvSpPr>
        <p:spPr/>
        <p:txBody>
          <a:bodyPr/>
          <a:lstStyle/>
          <a:p>
            <a:r>
              <a:rPr lang="en-US"/>
              <a:t>© Dept. CS, UPC</a:t>
            </a:r>
          </a:p>
        </p:txBody>
      </p:sp>
      <p:sp>
        <p:nvSpPr>
          <p:cNvPr id="5" name="Slide Number Placeholder 4">
            <a:extLst>
              <a:ext uri="{FF2B5EF4-FFF2-40B4-BE49-F238E27FC236}">
                <a16:creationId xmlns:a16="http://schemas.microsoft.com/office/drawing/2014/main" id="{70EB9858-D1DD-4D86-A0FA-4C70789CA4DF}"/>
              </a:ext>
            </a:extLst>
          </p:cNvPr>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6" name="Table 5">
            <a:extLst>
              <a:ext uri="{FF2B5EF4-FFF2-40B4-BE49-F238E27FC236}">
                <a16:creationId xmlns:a16="http://schemas.microsoft.com/office/drawing/2014/main" id="{F4D11A89-483E-4844-BF05-0D71B573DD13}"/>
              </a:ext>
            </a:extLst>
          </p:cNvPr>
          <p:cNvGraphicFramePr>
            <a:graphicFrameLocks noGrp="1"/>
          </p:cNvGraphicFramePr>
          <p:nvPr>
            <p:extLst>
              <p:ext uri="{D42A27DB-BD31-4B8C-83A1-F6EECF244321}">
                <p14:modId xmlns:p14="http://schemas.microsoft.com/office/powerpoint/2010/main" val="2842400645"/>
              </p:ext>
            </p:extLst>
          </p:nvPr>
        </p:nvGraphicFramePr>
        <p:xfrm>
          <a:off x="7581900" y="990600"/>
          <a:ext cx="533400" cy="536448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3068905657"/>
                    </a:ext>
                  </a:extLst>
                </a:gridCol>
              </a:tblGrid>
              <a:tr h="313690">
                <a:tc>
                  <a:txBody>
                    <a:bodyPr/>
                    <a:lstStyle/>
                    <a:p>
                      <a:pPr algn="ctr"/>
                      <a:r>
                        <a:rPr lang="en-US" sz="1600" b="1" dirty="0"/>
                        <a:t>0</a:t>
                      </a:r>
                      <a:endParaRPr lang="ca-ES" sz="1600" b="1" dirty="0"/>
                    </a:p>
                  </a:txBody>
                  <a:tcPr/>
                </a:tc>
                <a:extLst>
                  <a:ext uri="{0D108BD9-81ED-4DB2-BD59-A6C34878D82A}">
                    <a16:rowId xmlns:a16="http://schemas.microsoft.com/office/drawing/2014/main" val="1744610659"/>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1877679117"/>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3895986445"/>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2536312622"/>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702883784"/>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88782388"/>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1936300952"/>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556315133"/>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694824362"/>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056241806"/>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058853890"/>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3987157901"/>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2078984328"/>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034200456"/>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1919456546"/>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3453456695"/>
                  </a:ext>
                </a:extLst>
              </a:tr>
            </a:tbl>
          </a:graphicData>
        </a:graphic>
      </p:graphicFrame>
      <p:sp>
        <p:nvSpPr>
          <p:cNvPr id="7" name="Rectangle 6">
            <a:extLst>
              <a:ext uri="{FF2B5EF4-FFF2-40B4-BE49-F238E27FC236}">
                <a16:creationId xmlns:a16="http://schemas.microsoft.com/office/drawing/2014/main" id="{04ED5A26-D7E1-48F9-85DB-66CA7A28A8F8}"/>
              </a:ext>
            </a:extLst>
          </p:cNvPr>
          <p:cNvSpPr/>
          <p:nvPr/>
        </p:nvSpPr>
        <p:spPr>
          <a:xfrm>
            <a:off x="3962400" y="2895600"/>
            <a:ext cx="1371600" cy="76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hash</a:t>
            </a:r>
            <a:endParaRPr lang="ca-ES" sz="2800" dirty="0">
              <a:solidFill>
                <a:schemeClr val="tx1"/>
              </a:solidFill>
            </a:endParaRPr>
          </a:p>
        </p:txBody>
      </p:sp>
      <p:sp>
        <p:nvSpPr>
          <p:cNvPr id="8" name="TextBox 7">
            <a:extLst>
              <a:ext uri="{FF2B5EF4-FFF2-40B4-BE49-F238E27FC236}">
                <a16:creationId xmlns:a16="http://schemas.microsoft.com/office/drawing/2014/main" id="{A468E417-9642-4133-BDBE-472C09FC6423}"/>
              </a:ext>
            </a:extLst>
          </p:cNvPr>
          <p:cNvSpPr txBox="1"/>
          <p:nvPr/>
        </p:nvSpPr>
        <p:spPr>
          <a:xfrm>
            <a:off x="1524000" y="2526268"/>
            <a:ext cx="1410964" cy="369332"/>
          </a:xfrm>
          <a:prstGeom prst="rect">
            <a:avLst/>
          </a:prstGeom>
          <a:noFill/>
        </p:spPr>
        <p:txBody>
          <a:bodyPr wrap="none" rtlCol="0">
            <a:spAutoFit/>
          </a:bodyPr>
          <a:lstStyle/>
          <a:p>
            <a:r>
              <a:rPr lang="en-US" dirty="0"/>
              <a:t>192.38.01.16</a:t>
            </a:r>
            <a:endParaRPr lang="ca-ES" dirty="0"/>
          </a:p>
        </p:txBody>
      </p:sp>
      <p:grpSp>
        <p:nvGrpSpPr>
          <p:cNvPr id="23" name="Group 22">
            <a:extLst>
              <a:ext uri="{FF2B5EF4-FFF2-40B4-BE49-F238E27FC236}">
                <a16:creationId xmlns:a16="http://schemas.microsoft.com/office/drawing/2014/main" id="{B6EBF6A8-2E61-4D59-B314-74356434D3C2}"/>
              </a:ext>
            </a:extLst>
          </p:cNvPr>
          <p:cNvGrpSpPr/>
          <p:nvPr/>
        </p:nvGrpSpPr>
        <p:grpSpPr>
          <a:xfrm>
            <a:off x="2934964" y="1738570"/>
            <a:ext cx="4646936" cy="1309430"/>
            <a:chOff x="2934964" y="1828800"/>
            <a:chExt cx="4646936" cy="1219200"/>
          </a:xfrm>
        </p:grpSpPr>
        <p:cxnSp>
          <p:nvCxnSpPr>
            <p:cNvPr id="13" name="Connector: Elbow 12">
              <a:extLst>
                <a:ext uri="{FF2B5EF4-FFF2-40B4-BE49-F238E27FC236}">
                  <a16:creationId xmlns:a16="http://schemas.microsoft.com/office/drawing/2014/main" id="{71827781-B4AA-4B5B-8ABD-13DD8C9494DA}"/>
                </a:ext>
              </a:extLst>
            </p:cNvPr>
            <p:cNvCxnSpPr>
              <a:stCxn id="8" idx="3"/>
            </p:cNvCxnSpPr>
            <p:nvPr/>
          </p:nvCxnSpPr>
          <p:spPr>
            <a:xfrm>
              <a:off x="2934964" y="2710934"/>
              <a:ext cx="1027436" cy="337066"/>
            </a:xfrm>
            <a:prstGeom prst="bentConnector3">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EEDB8C1C-5AD3-4C07-BB2B-E4BE7FDEF0C2}"/>
                </a:ext>
              </a:extLst>
            </p:cNvPr>
            <p:cNvCxnSpPr>
              <a:cxnSpLocks/>
            </p:cNvCxnSpPr>
            <p:nvPr/>
          </p:nvCxnSpPr>
          <p:spPr>
            <a:xfrm flipV="1">
              <a:off x="3886200" y="1828800"/>
              <a:ext cx="3695700" cy="1219200"/>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B3E063F5-EAA7-4F6F-A0F6-84A1FAAA0879}"/>
              </a:ext>
            </a:extLst>
          </p:cNvPr>
          <p:cNvSpPr txBox="1"/>
          <p:nvPr/>
        </p:nvSpPr>
        <p:spPr>
          <a:xfrm>
            <a:off x="1524000" y="4050268"/>
            <a:ext cx="1410964" cy="369332"/>
          </a:xfrm>
          <a:prstGeom prst="rect">
            <a:avLst/>
          </a:prstGeom>
          <a:noFill/>
        </p:spPr>
        <p:txBody>
          <a:bodyPr wrap="none" rtlCol="0">
            <a:spAutoFit/>
          </a:bodyPr>
          <a:lstStyle/>
          <a:p>
            <a:r>
              <a:rPr lang="en-US" dirty="0"/>
              <a:t>173.06.26.93</a:t>
            </a:r>
            <a:endParaRPr lang="ca-ES" dirty="0"/>
          </a:p>
        </p:txBody>
      </p:sp>
      <p:grpSp>
        <p:nvGrpSpPr>
          <p:cNvPr id="26" name="Group 25">
            <a:extLst>
              <a:ext uri="{FF2B5EF4-FFF2-40B4-BE49-F238E27FC236}">
                <a16:creationId xmlns:a16="http://schemas.microsoft.com/office/drawing/2014/main" id="{B0FFF71F-FB66-4E15-A464-33A28D7C22A8}"/>
              </a:ext>
            </a:extLst>
          </p:cNvPr>
          <p:cNvGrpSpPr/>
          <p:nvPr/>
        </p:nvGrpSpPr>
        <p:grpSpPr>
          <a:xfrm>
            <a:off x="2934964" y="3567370"/>
            <a:ext cx="4646936" cy="1919030"/>
            <a:chOff x="2934964" y="3567370"/>
            <a:chExt cx="4646936" cy="1919030"/>
          </a:xfrm>
        </p:grpSpPr>
        <p:cxnSp>
          <p:nvCxnSpPr>
            <p:cNvPr id="17" name="Connector: Elbow 16">
              <a:extLst>
                <a:ext uri="{FF2B5EF4-FFF2-40B4-BE49-F238E27FC236}">
                  <a16:creationId xmlns:a16="http://schemas.microsoft.com/office/drawing/2014/main" id="{42956DA3-E670-460E-B6A0-3F80E54D0022}"/>
                </a:ext>
              </a:extLst>
            </p:cNvPr>
            <p:cNvCxnSpPr>
              <a:cxnSpLocks/>
              <a:stCxn id="16" idx="3"/>
            </p:cNvCxnSpPr>
            <p:nvPr/>
          </p:nvCxnSpPr>
          <p:spPr>
            <a:xfrm flipV="1">
              <a:off x="2934964" y="3567370"/>
              <a:ext cx="1027436" cy="667564"/>
            </a:xfrm>
            <a:prstGeom prst="bentConnector3">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50C5BF55-1262-4DD3-AED8-5E52C73CF821}"/>
                </a:ext>
              </a:extLst>
            </p:cNvPr>
            <p:cNvCxnSpPr>
              <a:cxnSpLocks/>
            </p:cNvCxnSpPr>
            <p:nvPr/>
          </p:nvCxnSpPr>
          <p:spPr>
            <a:xfrm>
              <a:off x="3886200" y="3567370"/>
              <a:ext cx="3695700" cy="1919030"/>
            </a:xfrm>
            <a:prstGeom prst="bentConnector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E14E6F1A-185C-4D3D-B0AE-04613A89FF4E}"/>
              </a:ext>
            </a:extLst>
          </p:cNvPr>
          <p:cNvSpPr txBox="1"/>
          <p:nvPr/>
        </p:nvSpPr>
        <p:spPr>
          <a:xfrm>
            <a:off x="1524000" y="3313045"/>
            <a:ext cx="1410964" cy="369332"/>
          </a:xfrm>
          <a:prstGeom prst="rect">
            <a:avLst/>
          </a:prstGeom>
          <a:noFill/>
        </p:spPr>
        <p:txBody>
          <a:bodyPr wrap="none" rtlCol="0">
            <a:spAutoFit/>
          </a:bodyPr>
          <a:lstStyle/>
          <a:p>
            <a:r>
              <a:rPr lang="en-US" dirty="0"/>
              <a:t>135.72.41.03</a:t>
            </a:r>
            <a:endParaRPr lang="ca-ES" dirty="0"/>
          </a:p>
        </p:txBody>
      </p:sp>
      <p:cxnSp>
        <p:nvCxnSpPr>
          <p:cNvPr id="29" name="Connector: Elbow 28">
            <a:extLst>
              <a:ext uri="{FF2B5EF4-FFF2-40B4-BE49-F238E27FC236}">
                <a16:creationId xmlns:a16="http://schemas.microsoft.com/office/drawing/2014/main" id="{C99F0FAA-F4E7-4E30-B876-4EE8488B8012}"/>
              </a:ext>
            </a:extLst>
          </p:cNvPr>
          <p:cNvCxnSpPr>
            <a:cxnSpLocks/>
            <a:stCxn id="27" idx="3"/>
          </p:cNvCxnSpPr>
          <p:nvPr/>
        </p:nvCxnSpPr>
        <p:spPr>
          <a:xfrm flipV="1">
            <a:off x="2934964" y="1905000"/>
            <a:ext cx="4646936" cy="1592711"/>
          </a:xfrm>
          <a:prstGeom prst="bentConnector3">
            <a:avLst>
              <a:gd name="adj1" fmla="val 62320"/>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21F86AB-1AC9-43A7-831E-757AE49D47FD}"/>
              </a:ext>
            </a:extLst>
          </p:cNvPr>
          <p:cNvSpPr txBox="1"/>
          <p:nvPr/>
        </p:nvSpPr>
        <p:spPr>
          <a:xfrm>
            <a:off x="1260944" y="5138042"/>
            <a:ext cx="3670364" cy="923330"/>
          </a:xfrm>
          <a:prstGeom prst="rect">
            <a:avLst/>
          </a:prstGeom>
          <a:noFill/>
        </p:spPr>
        <p:txBody>
          <a:bodyPr wrap="none" rtlCol="0">
            <a:spAutoFit/>
          </a:bodyPr>
          <a:lstStyle/>
          <a:p>
            <a:r>
              <a:rPr lang="en-US" b="1" dirty="0"/>
              <a:t>Collisions:</a:t>
            </a:r>
          </a:p>
          <a:p>
            <a:pPr marL="742950" lvl="1" indent="-285750">
              <a:buFont typeface="Arial" panose="020B0604020202020204" pitchFamily="34" charset="0"/>
              <a:buChar char="•"/>
            </a:pPr>
            <a:r>
              <a:rPr lang="en-US" dirty="0"/>
              <a:t>Unavoidable (false positives)</a:t>
            </a:r>
          </a:p>
          <a:p>
            <a:pPr marL="742950" lvl="1" indent="-285750">
              <a:buFont typeface="Arial" panose="020B0604020202020204" pitchFamily="34" charset="0"/>
              <a:buChar char="•"/>
            </a:pPr>
            <a:r>
              <a:rPr lang="en-US" dirty="0"/>
              <a:t>How to minimize them?</a:t>
            </a:r>
            <a:endParaRPr lang="ca-ES" dirty="0"/>
          </a:p>
        </p:txBody>
      </p:sp>
    </p:spTree>
    <p:extLst>
      <p:ext uri="{BB962C8B-B14F-4D97-AF65-F5344CB8AC3E}">
        <p14:creationId xmlns:p14="http://schemas.microsoft.com/office/powerpoint/2010/main" val="15090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DB-8822-471F-877B-89CD1BBEF626}"/>
              </a:ext>
            </a:extLst>
          </p:cNvPr>
          <p:cNvSpPr>
            <a:spLocks noGrp="1"/>
          </p:cNvSpPr>
          <p:nvPr>
            <p:ph type="title"/>
          </p:nvPr>
        </p:nvSpPr>
        <p:spPr/>
        <p:txBody>
          <a:bodyPr>
            <a:normAutofit fontScale="90000"/>
          </a:bodyPr>
          <a:lstStyle/>
          <a:p>
            <a:r>
              <a:rPr lang="en-US" dirty="0"/>
              <a:t>How a Bloom filter works</a:t>
            </a:r>
            <a:endParaRPr lang="ca-ES" dirty="0"/>
          </a:p>
        </p:txBody>
      </p:sp>
      <p:sp>
        <p:nvSpPr>
          <p:cNvPr id="4" name="Date Placeholder 3">
            <a:extLst>
              <a:ext uri="{FF2B5EF4-FFF2-40B4-BE49-F238E27FC236}">
                <a16:creationId xmlns:a16="http://schemas.microsoft.com/office/drawing/2014/main" id="{2D31FA1F-17EA-4A6F-8B89-9D59BC9D8C56}"/>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67838CC9-5935-4642-A257-E1296C1B4F99}"/>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8DD793FA-D100-4DDD-AA0E-F3EC7D312BA8}"/>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9" name="TextBox 8">
            <a:extLst>
              <a:ext uri="{FF2B5EF4-FFF2-40B4-BE49-F238E27FC236}">
                <a16:creationId xmlns:a16="http://schemas.microsoft.com/office/drawing/2014/main" id="{02C3C7B7-76A0-42F0-9430-1E7CB04520CE}"/>
              </a:ext>
            </a:extLst>
          </p:cNvPr>
          <p:cNvSpPr txBox="1"/>
          <p:nvPr/>
        </p:nvSpPr>
        <p:spPr>
          <a:xfrm>
            <a:off x="1752600" y="4495800"/>
            <a:ext cx="184731" cy="369332"/>
          </a:xfrm>
          <a:prstGeom prst="rect">
            <a:avLst/>
          </a:prstGeom>
          <a:noFill/>
        </p:spPr>
        <p:txBody>
          <a:bodyPr wrap="none" rtlCol="0">
            <a:spAutoFit/>
          </a:bodyPr>
          <a:lstStyle/>
          <a:p>
            <a:endParaRPr lang="ca-ES" dirty="0"/>
          </a:p>
        </p:txBody>
      </p:sp>
      <p:pic>
        <p:nvPicPr>
          <p:cNvPr id="10" name="Picture 9">
            <a:extLst>
              <a:ext uri="{FF2B5EF4-FFF2-40B4-BE49-F238E27FC236}">
                <a16:creationId xmlns:a16="http://schemas.microsoft.com/office/drawing/2014/main" id="{CB7A1CD4-0CD3-4AC1-BC8B-41EEB9E8B156}"/>
              </a:ext>
            </a:extLst>
          </p:cNvPr>
          <p:cNvPicPr>
            <a:picLocks noChangeAspect="1"/>
          </p:cNvPicPr>
          <p:nvPr/>
        </p:nvPicPr>
        <p:blipFill>
          <a:blip r:embed="rId2"/>
          <a:stretch>
            <a:fillRect/>
          </a:stretch>
        </p:blipFill>
        <p:spPr>
          <a:xfrm>
            <a:off x="1524000" y="762000"/>
            <a:ext cx="7315200" cy="2628900"/>
          </a:xfrm>
          <a:prstGeom prst="rect">
            <a:avLst/>
          </a:prstGeom>
        </p:spPr>
      </p:pic>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E227BC86-8E05-4638-BBBC-6B6151B4609B}"/>
                  </a:ext>
                </a:extLst>
              </p:cNvPr>
              <p:cNvSpPr>
                <a:spLocks noGrp="1"/>
              </p:cNvSpPr>
              <p:nvPr>
                <p:ph idx="1"/>
              </p:nvPr>
            </p:nvSpPr>
            <p:spPr>
              <a:xfrm>
                <a:off x="470500" y="3565525"/>
                <a:ext cx="8229600" cy="2835275"/>
              </a:xfrm>
            </p:spPr>
            <p:txBody>
              <a:bodyPr>
                <a:normAutofit fontScale="70000" lnSpcReduction="20000"/>
              </a:bodyPr>
              <a:lstStyle/>
              <a:p>
                <a:r>
                  <a:rPr lang="en-US" dirty="0"/>
                  <a:t>Initially, all array positions are at 0.</a:t>
                </a:r>
              </a:p>
              <a:p>
                <a:r>
                  <a:rPr lang="en-US" dirty="0"/>
                  <a:t>To add an element, feed it to each of the </a:t>
                </a:r>
                <a14:m>
                  <m:oMath xmlns:m="http://schemas.openxmlformats.org/officeDocument/2006/math">
                    <m:r>
                      <a:rPr lang="en-US" b="0" i="1" smtClean="0">
                        <a:latin typeface="Cambria Math" panose="02040503050406030204" pitchFamily="18" charset="0"/>
                      </a:rPr>
                      <m:t>𝑘</m:t>
                    </m:r>
                  </m:oMath>
                </a14:m>
                <a:r>
                  <a:rPr lang="en-US" dirty="0"/>
                  <a:t> hash functions to get </a:t>
                </a:r>
                <a14:m>
                  <m:oMath xmlns:m="http://schemas.openxmlformats.org/officeDocument/2006/math">
                    <m:r>
                      <a:rPr lang="en-US" b="0" i="1" smtClean="0">
                        <a:latin typeface="Cambria Math" panose="02040503050406030204" pitchFamily="18" charset="0"/>
                      </a:rPr>
                      <m:t>𝑘</m:t>
                    </m:r>
                  </m:oMath>
                </a14:m>
                <a:r>
                  <a:rPr lang="en-US" dirty="0"/>
                  <a:t> array positions. Set the bits at all these positions to 1.</a:t>
                </a:r>
              </a:p>
              <a:p>
                <a:r>
                  <a:rPr lang="en-US" dirty="0"/>
                  <a:t>To test whether an element is in the set, feed it to each of the </a:t>
                </a:r>
                <a14:m>
                  <m:oMath xmlns:m="http://schemas.openxmlformats.org/officeDocument/2006/math">
                    <m:r>
                      <a:rPr lang="en-US" b="0" i="1" smtClean="0">
                        <a:latin typeface="Cambria Math" panose="02040503050406030204" pitchFamily="18" charset="0"/>
                      </a:rPr>
                      <m:t>𝑘</m:t>
                    </m:r>
                  </m:oMath>
                </a14:m>
                <a:r>
                  <a:rPr lang="en-US" dirty="0"/>
                  <a:t> hash functions to get </a:t>
                </a:r>
                <a14:m>
                  <m:oMath xmlns:m="http://schemas.openxmlformats.org/officeDocument/2006/math">
                    <m:r>
                      <a:rPr lang="en-US" b="0" i="1" smtClean="0">
                        <a:latin typeface="Cambria Math" panose="02040503050406030204" pitchFamily="18" charset="0"/>
                      </a:rPr>
                      <m:t>𝑘</m:t>
                    </m:r>
                  </m:oMath>
                </a14:m>
                <a:r>
                  <a:rPr lang="en-US" dirty="0"/>
                  <a:t> array positions. If any of the bits at these positions is 0, the element is not in the set. If all are 1, then either the element is in the set, or the bits have by chance been set to 1 during the insertion of other elements, resulting in a </a:t>
                </a:r>
                <a:r>
                  <a:rPr lang="en-US" i="1" dirty="0"/>
                  <a:t>false positive</a:t>
                </a:r>
                <a:r>
                  <a:rPr lang="en-US" dirty="0"/>
                  <a:t>.</a:t>
                </a:r>
              </a:p>
              <a:p>
                <a:r>
                  <a:rPr lang="en-US" dirty="0"/>
                  <a:t>Note: "basic" Bloom filters do not allow to delete elements.</a:t>
                </a:r>
                <a:endParaRPr lang="ca-ES" dirty="0"/>
              </a:p>
            </p:txBody>
          </p:sp>
        </mc:Choice>
        <mc:Fallback xmlns="">
          <p:sp>
            <p:nvSpPr>
              <p:cNvPr id="12" name="Content Placeholder 11">
                <a:extLst>
                  <a:ext uri="{FF2B5EF4-FFF2-40B4-BE49-F238E27FC236}">
                    <a16:creationId xmlns:a16="http://schemas.microsoft.com/office/drawing/2014/main" id="{E227BC86-8E05-4638-BBBC-6B6151B4609B}"/>
                  </a:ext>
                </a:extLst>
              </p:cNvPr>
              <p:cNvSpPr>
                <a:spLocks noGrp="1" noRot="1" noChangeAspect="1" noMove="1" noResize="1" noEditPoints="1" noAdjustHandles="1" noChangeArrowheads="1" noChangeShapeType="1" noTextEdit="1"/>
              </p:cNvSpPr>
              <p:nvPr>
                <p:ph idx="1"/>
              </p:nvPr>
            </p:nvSpPr>
            <p:spPr>
              <a:xfrm>
                <a:off x="470500" y="3565525"/>
                <a:ext cx="8229600" cy="2835275"/>
              </a:xfrm>
              <a:blipFill>
                <a:blip r:embed="rId3"/>
                <a:stretch>
                  <a:fillRect l="-815" t="-3656"/>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8EF73F-B41D-40FA-BF99-A353C6649BD2}"/>
                  </a:ext>
                </a:extLst>
              </p:cNvPr>
              <p:cNvSpPr txBox="1"/>
              <p:nvPr/>
            </p:nvSpPr>
            <p:spPr>
              <a:xfrm>
                <a:off x="278932" y="1893332"/>
                <a:ext cx="1246623" cy="646331"/>
              </a:xfrm>
              <a:prstGeom prst="rect">
                <a:avLst/>
              </a:prstGeom>
              <a:noFill/>
            </p:spPr>
            <p:txBody>
              <a:bodyPr wrap="none" rtlCol="0">
                <a:spAutoFit/>
              </a:bodyPr>
              <a:lstStyle/>
              <a:p>
                <a:r>
                  <a:rPr lang="en-US" dirty="0"/>
                  <a:t>Bit array</a:t>
                </a:r>
                <a:br>
                  <a:rPr lang="en-US" dirty="0"/>
                </a:br>
                <a:r>
                  <a:rPr lang="en-US" dirty="0"/>
                  <a:t>with </a:t>
                </a:r>
                <a14:m>
                  <m:oMath xmlns:m="http://schemas.openxmlformats.org/officeDocument/2006/math">
                    <m:r>
                      <a:rPr lang="en-US" b="0" i="1" smtClean="0">
                        <a:latin typeface="Cambria Math" panose="02040503050406030204" pitchFamily="18" charset="0"/>
                      </a:rPr>
                      <m:t>𝑚</m:t>
                    </m:r>
                  </m:oMath>
                </a14:m>
                <a:r>
                  <a:rPr lang="ca-ES" dirty="0"/>
                  <a:t> bits</a:t>
                </a:r>
              </a:p>
            </p:txBody>
          </p:sp>
        </mc:Choice>
        <mc:Fallback xmlns="">
          <p:sp>
            <p:nvSpPr>
              <p:cNvPr id="13" name="TextBox 12">
                <a:extLst>
                  <a:ext uri="{FF2B5EF4-FFF2-40B4-BE49-F238E27FC236}">
                    <a16:creationId xmlns:a16="http://schemas.microsoft.com/office/drawing/2014/main" id="{FB8EF73F-B41D-40FA-BF99-A353C6649BD2}"/>
                  </a:ext>
                </a:extLst>
              </p:cNvPr>
              <p:cNvSpPr txBox="1">
                <a:spLocks noRot="1" noChangeAspect="1" noMove="1" noResize="1" noEditPoints="1" noAdjustHandles="1" noChangeArrowheads="1" noChangeShapeType="1" noTextEdit="1"/>
              </p:cNvSpPr>
              <p:nvPr/>
            </p:nvSpPr>
            <p:spPr>
              <a:xfrm>
                <a:off x="278932" y="1893332"/>
                <a:ext cx="1246623" cy="646331"/>
              </a:xfrm>
              <a:prstGeom prst="rect">
                <a:avLst/>
              </a:prstGeom>
              <a:blipFill>
                <a:blip r:embed="rId4"/>
                <a:stretch>
                  <a:fillRect l="-4412" t="-5660" r="-3922" b="-14151"/>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FF8783-048C-43DC-9F14-92ADEE485A2F}"/>
                  </a:ext>
                </a:extLst>
              </p:cNvPr>
              <p:cNvSpPr txBox="1"/>
              <p:nvPr/>
            </p:nvSpPr>
            <p:spPr>
              <a:xfrm>
                <a:off x="2252647" y="1036862"/>
                <a:ext cx="1743106"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𝑘</m:t>
                    </m:r>
                  </m:oMath>
                </a14:m>
                <a:r>
                  <a:rPr lang="ca-ES" dirty="0"/>
                  <a:t> </a:t>
                </a:r>
                <a:r>
                  <a:rPr lang="ca-ES" dirty="0" err="1"/>
                  <a:t>hash</a:t>
                </a:r>
                <a:r>
                  <a:rPr lang="ca-ES" dirty="0"/>
                  <a:t> </a:t>
                </a:r>
                <a:r>
                  <a:rPr lang="ca-ES" dirty="0" err="1"/>
                  <a:t>functions</a:t>
                </a:r>
                <a:endParaRPr lang="ca-ES" dirty="0"/>
              </a:p>
            </p:txBody>
          </p:sp>
        </mc:Choice>
        <mc:Fallback xmlns="">
          <p:sp>
            <p:nvSpPr>
              <p:cNvPr id="14" name="TextBox 13">
                <a:extLst>
                  <a:ext uri="{FF2B5EF4-FFF2-40B4-BE49-F238E27FC236}">
                    <a16:creationId xmlns:a16="http://schemas.microsoft.com/office/drawing/2014/main" id="{78FF8783-048C-43DC-9F14-92ADEE485A2F}"/>
                  </a:ext>
                </a:extLst>
              </p:cNvPr>
              <p:cNvSpPr txBox="1">
                <a:spLocks noRot="1" noChangeAspect="1" noMove="1" noResize="1" noEditPoints="1" noAdjustHandles="1" noChangeArrowheads="1" noChangeShapeType="1" noTextEdit="1"/>
              </p:cNvSpPr>
              <p:nvPr/>
            </p:nvSpPr>
            <p:spPr>
              <a:xfrm>
                <a:off x="2252647" y="1036862"/>
                <a:ext cx="1743106" cy="369332"/>
              </a:xfrm>
              <a:prstGeom prst="rect">
                <a:avLst/>
              </a:prstGeom>
              <a:blipFill>
                <a:blip r:embed="rId5"/>
                <a:stretch>
                  <a:fillRect t="-8197" r="-3158" b="-24590"/>
                </a:stretch>
              </a:blipFill>
            </p:spPr>
            <p:txBody>
              <a:bodyPr/>
              <a:lstStyle/>
              <a:p>
                <a:r>
                  <a:rPr lang="ca-ES">
                    <a:noFill/>
                  </a:rPr>
                  <a:t> </a:t>
                </a:r>
              </a:p>
            </p:txBody>
          </p:sp>
        </mc:Fallback>
      </mc:AlternateContent>
    </p:spTree>
    <p:extLst>
      <p:ext uri="{BB962C8B-B14F-4D97-AF65-F5344CB8AC3E}">
        <p14:creationId xmlns:p14="http://schemas.microsoft.com/office/powerpoint/2010/main" val="121550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9E96-E4DA-4394-8320-16E0A8567497}"/>
              </a:ext>
            </a:extLst>
          </p:cNvPr>
          <p:cNvSpPr>
            <a:spLocks noGrp="1"/>
          </p:cNvSpPr>
          <p:nvPr>
            <p:ph type="title"/>
          </p:nvPr>
        </p:nvSpPr>
        <p:spPr/>
        <p:txBody>
          <a:bodyPr>
            <a:normAutofit fontScale="90000"/>
          </a:bodyPr>
          <a:lstStyle/>
          <a:p>
            <a:r>
              <a:rPr lang="en-US" dirty="0"/>
              <a:t>Bloom filter: probabilistic analysis</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5ED89-EFD4-4D88-B90B-0656385BBFB2}"/>
                  </a:ext>
                </a:extLst>
              </p:cNvPr>
              <p:cNvSpPr>
                <a:spLocks noGrp="1"/>
              </p:cNvSpPr>
              <p:nvPr>
                <p:ph idx="1"/>
              </p:nvPr>
            </p:nvSpPr>
            <p:spPr>
              <a:xfrm>
                <a:off x="457200" y="1371600"/>
                <a:ext cx="8229600" cy="3810000"/>
              </a:xfrm>
            </p:spPr>
            <p:txBody>
              <a:bodyPr>
                <a:normAutofit/>
              </a:bodyPr>
              <a:lstStyle/>
              <a:p>
                <a:r>
                  <a:rPr lang="en-US" sz="2800" dirty="0"/>
                  <a:t>Goal: given a set of elements, what is the size of the bit array and the number of hash functions required to achieve a false positive rate </a:t>
                </a:r>
                <a14:m>
                  <m:oMath xmlns:m="http://schemas.openxmlformats.org/officeDocument/2006/math">
                    <m:r>
                      <a:rPr lang="en-US" sz="2800" b="0" i="1" smtClean="0">
                        <a:latin typeface="Cambria Math" panose="02040503050406030204" pitchFamily="18" charset="0"/>
                      </a:rPr>
                      <m:t>𝜀</m:t>
                    </m:r>
                  </m:oMath>
                </a14:m>
                <a:r>
                  <a:rPr lang="ca-ES" sz="2800" dirty="0"/>
                  <a:t>?</a:t>
                </a:r>
              </a:p>
              <a:p>
                <a:endParaRPr lang="en-US" sz="2800" dirty="0"/>
              </a:p>
              <a:p>
                <a:r>
                  <a:rPr lang="en-US" sz="2800" dirty="0"/>
                  <a:t>Assumptions for the probabilistic analysis:</a:t>
                </a:r>
              </a:p>
              <a:p>
                <a:pPr lvl="1"/>
                <a:r>
                  <a:rPr lang="en-US" sz="2400" dirty="0"/>
                  <a:t>Hash functions select each position of the array with equal probability</a:t>
                </a:r>
              </a:p>
              <a:p>
                <a:pPr lvl="1"/>
                <a:r>
                  <a:rPr lang="en-US" sz="2400" dirty="0"/>
                  <a:t>Different hash functions are independent</a:t>
                </a:r>
              </a:p>
            </p:txBody>
          </p:sp>
        </mc:Choice>
        <mc:Fallback xmlns="">
          <p:sp>
            <p:nvSpPr>
              <p:cNvPr id="3" name="Content Placeholder 2">
                <a:extLst>
                  <a:ext uri="{FF2B5EF4-FFF2-40B4-BE49-F238E27FC236}">
                    <a16:creationId xmlns:a16="http://schemas.microsoft.com/office/drawing/2014/main" id="{FF25ED89-EFD4-4D88-B90B-0656385BBFB2}"/>
                  </a:ext>
                </a:extLst>
              </p:cNvPr>
              <p:cNvSpPr>
                <a:spLocks noGrp="1" noRot="1" noChangeAspect="1" noMove="1" noResize="1" noEditPoints="1" noAdjustHandles="1" noChangeArrowheads="1" noChangeShapeType="1" noTextEdit="1"/>
              </p:cNvSpPr>
              <p:nvPr>
                <p:ph idx="1"/>
              </p:nvPr>
            </p:nvSpPr>
            <p:spPr>
              <a:xfrm>
                <a:off x="457200" y="1371600"/>
                <a:ext cx="8229600" cy="3810000"/>
              </a:xfrm>
              <a:blipFill>
                <a:blip r:embed="rId2"/>
                <a:stretch>
                  <a:fillRect l="-1333" t="-1440" r="-1111"/>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78D292EE-8351-41C6-8032-F84F9699267E}"/>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712A1B2-4961-4B1F-B24F-CB7AFF2AD025}"/>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12737F23-4136-4BD3-A2B5-38228F42F7C4}"/>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528700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3EEE-898F-40AE-8278-22E092FEDF06}"/>
              </a:ext>
            </a:extLst>
          </p:cNvPr>
          <p:cNvSpPr>
            <a:spLocks noGrp="1"/>
          </p:cNvSpPr>
          <p:nvPr>
            <p:ph type="title"/>
          </p:nvPr>
        </p:nvSpPr>
        <p:spPr/>
        <p:txBody>
          <a:bodyPr>
            <a:normAutofit fontScale="90000"/>
          </a:bodyPr>
          <a:lstStyle/>
          <a:p>
            <a:r>
              <a:rPr lang="en-GB" dirty="0"/>
              <a:t>Bloom filter probabilistic analysis</a:t>
            </a:r>
            <a:endParaRPr lang="ca-ES" dirty="0"/>
          </a:p>
        </p:txBody>
      </p:sp>
      <p:pic>
        <p:nvPicPr>
          <p:cNvPr id="8" name="Content Placeholder 7">
            <a:extLst>
              <a:ext uri="{FF2B5EF4-FFF2-40B4-BE49-F238E27FC236}">
                <a16:creationId xmlns:a16="http://schemas.microsoft.com/office/drawing/2014/main" id="{B170EA8B-F1CA-47D2-95D1-3362CF5A72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290"/>
          <a:stretch/>
        </p:blipFill>
        <p:spPr>
          <a:xfrm>
            <a:off x="1324892" y="849083"/>
            <a:ext cx="6495715" cy="3321558"/>
          </a:xfrm>
        </p:spPr>
      </p:pic>
      <p:sp>
        <p:nvSpPr>
          <p:cNvPr id="4" name="Date Placeholder 3">
            <a:extLst>
              <a:ext uri="{FF2B5EF4-FFF2-40B4-BE49-F238E27FC236}">
                <a16:creationId xmlns:a16="http://schemas.microsoft.com/office/drawing/2014/main" id="{D1016FAD-89FB-4599-9550-22389D928E4D}"/>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546FF5EB-84EE-494D-8903-80965B8C94E0}"/>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3132EDA8-2287-4B88-A1E0-62BED34B4777}"/>
              </a:ext>
            </a:extLst>
          </p:cNvPr>
          <p:cNvSpPr>
            <a:spLocks noGrp="1"/>
          </p:cNvSpPr>
          <p:nvPr>
            <p:ph type="sldNum" sz="quarter" idx="12"/>
          </p:nvPr>
        </p:nvSpPr>
        <p:spPr/>
        <p:txBody>
          <a:bodyPr/>
          <a:lstStyle/>
          <a:p>
            <a:fld id="{B6F15528-21DE-4FAA-801E-634DDDAF4B2B}" type="slidenum">
              <a:rPr lang="en-US" smtClean="0"/>
              <a:pPr/>
              <a:t>25</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5253E7-B3AA-4C96-A5BF-0C9CE282EC1C}"/>
                  </a:ext>
                </a:extLst>
              </p:cNvPr>
              <p:cNvSpPr txBox="1"/>
              <p:nvPr/>
            </p:nvSpPr>
            <p:spPr>
              <a:xfrm>
                <a:off x="116980" y="5200471"/>
                <a:ext cx="8922827" cy="1200329"/>
              </a:xfrm>
              <a:prstGeom prst="rect">
                <a:avLst/>
              </a:prstGeom>
              <a:noFill/>
            </p:spPr>
            <p:txBody>
              <a:bodyPr wrap="none" rtlCol="0">
                <a:spAutoFit/>
              </a:bodyPr>
              <a:lstStyle/>
              <a:p>
                <a:r>
                  <a:rPr lang="en-GB" sz="2400" dirty="0"/>
                  <a:t>Intuition:</a:t>
                </a:r>
              </a:p>
              <a:p>
                <a:pPr marL="742950" lvl="1" indent="-285750">
                  <a:buFont typeface="Arial" panose="020B0604020202020204" pitchFamily="34" charset="0"/>
                  <a:buChar char="•"/>
                </a:pPr>
                <a:r>
                  <a:rPr lang="en-GB" sz="2400" dirty="0"/>
                  <a:t>As we increase the size of the array (</a:t>
                </a:r>
                <a14:m>
                  <m:oMath xmlns:m="http://schemas.openxmlformats.org/officeDocument/2006/math">
                    <m:r>
                      <a:rPr lang="en-GB" sz="2400" b="0" i="1" smtClean="0">
                        <a:latin typeface="Cambria Math" panose="02040503050406030204" pitchFamily="18" charset="0"/>
                      </a:rPr>
                      <m:t>𝑚</m:t>
                    </m:r>
                  </m:oMath>
                </a14:m>
                <a:r>
                  <a:rPr lang="en-GB" sz="2400" dirty="0"/>
                  <a:t>), false positives decrease</a:t>
                </a:r>
              </a:p>
              <a:p>
                <a:pPr marL="742950" lvl="1" indent="-285750">
                  <a:buFont typeface="Arial" panose="020B0604020202020204" pitchFamily="34" charset="0"/>
                  <a:buChar char="•"/>
                </a:pPr>
                <a:r>
                  <a:rPr lang="en-GB" sz="2400" dirty="0"/>
                  <a:t>As we increase the number of hash functions (</a:t>
                </a:r>
                <a14:m>
                  <m:oMath xmlns:m="http://schemas.openxmlformats.org/officeDocument/2006/math">
                    <m:r>
                      <a:rPr lang="en-GB" sz="2400" b="0" i="1" smtClean="0">
                        <a:latin typeface="Cambria Math" panose="02040503050406030204" pitchFamily="18" charset="0"/>
                      </a:rPr>
                      <m:t>𝑘</m:t>
                    </m:r>
                  </m:oMath>
                </a14:m>
                <a:r>
                  <a:rPr lang="en-GB" sz="2400" dirty="0"/>
                  <a:t>), … (not clear)</a:t>
                </a:r>
              </a:p>
            </p:txBody>
          </p:sp>
        </mc:Choice>
        <mc:Fallback xmlns="">
          <p:sp>
            <p:nvSpPr>
              <p:cNvPr id="9" name="TextBox 8">
                <a:extLst>
                  <a:ext uri="{FF2B5EF4-FFF2-40B4-BE49-F238E27FC236}">
                    <a16:creationId xmlns:a16="http://schemas.microsoft.com/office/drawing/2014/main" id="{535253E7-B3AA-4C96-A5BF-0C9CE282EC1C}"/>
                  </a:ext>
                </a:extLst>
              </p:cNvPr>
              <p:cNvSpPr txBox="1">
                <a:spLocks noRot="1" noChangeAspect="1" noMove="1" noResize="1" noEditPoints="1" noAdjustHandles="1" noChangeArrowheads="1" noChangeShapeType="1" noTextEdit="1"/>
              </p:cNvSpPr>
              <p:nvPr/>
            </p:nvSpPr>
            <p:spPr>
              <a:xfrm>
                <a:off x="116980" y="5200471"/>
                <a:ext cx="8922827" cy="1200329"/>
              </a:xfrm>
              <a:prstGeom prst="rect">
                <a:avLst/>
              </a:prstGeom>
              <a:blipFill>
                <a:blip r:embed="rId3"/>
                <a:stretch>
                  <a:fillRect l="-1025" t="-4061" r="-68" b="-10660"/>
                </a:stretch>
              </a:blipFill>
            </p:spPr>
            <p:txBody>
              <a:bodyPr/>
              <a:lstStyle/>
              <a:p>
                <a:r>
                  <a:rPr lang="ca-ES">
                    <a:noFill/>
                  </a:rPr>
                  <a:t> </a:t>
                </a:r>
              </a:p>
            </p:txBody>
          </p:sp>
        </mc:Fallback>
      </mc:AlternateContent>
      <p:sp>
        <p:nvSpPr>
          <p:cNvPr id="10" name="TextBox 9">
            <a:extLst>
              <a:ext uri="{FF2B5EF4-FFF2-40B4-BE49-F238E27FC236}">
                <a16:creationId xmlns:a16="http://schemas.microsoft.com/office/drawing/2014/main" id="{C7A7B1AD-32AE-4D32-A386-64CA30B281A9}"/>
              </a:ext>
            </a:extLst>
          </p:cNvPr>
          <p:cNvSpPr txBox="1"/>
          <p:nvPr/>
        </p:nvSpPr>
        <p:spPr>
          <a:xfrm>
            <a:off x="1371600" y="4191000"/>
            <a:ext cx="6525569" cy="523220"/>
          </a:xfrm>
          <a:prstGeom prst="rect">
            <a:avLst/>
          </a:prstGeom>
          <a:noFill/>
        </p:spPr>
        <p:txBody>
          <a:bodyPr wrap="none" rtlCol="0">
            <a:spAutoFit/>
          </a:bodyPr>
          <a:lstStyle/>
          <a:p>
            <a:r>
              <a:rPr lang="en-GB" sz="1400" b="1" dirty="0"/>
              <a:t>Source:</a:t>
            </a:r>
            <a:r>
              <a:rPr lang="en-GB" sz="1400" dirty="0"/>
              <a:t> </a:t>
            </a:r>
            <a:r>
              <a:rPr lang="en-GB" sz="1400" dirty="0" err="1"/>
              <a:t>Abishek</a:t>
            </a:r>
            <a:r>
              <a:rPr lang="en-GB" sz="1400" dirty="0"/>
              <a:t> Bhat, "Use the bloom filter, Luke!"</a:t>
            </a:r>
            <a:br>
              <a:rPr lang="en-GB" sz="1400" dirty="0"/>
            </a:br>
            <a:r>
              <a:rPr lang="en-GB" sz="1400" dirty="0">
                <a:hlinkClick r:id="rId4"/>
              </a:rPr>
              <a:t>https://medium.com/engineering-semantics3/use-the-bloom-filter-luke-b59fd0839fc4</a:t>
            </a:r>
            <a:r>
              <a:rPr lang="en-GB" sz="1400" dirty="0"/>
              <a:t> </a:t>
            </a:r>
            <a:endParaRPr lang="ca-ES" sz="1400" dirty="0"/>
          </a:p>
        </p:txBody>
      </p:sp>
    </p:spTree>
    <p:extLst>
      <p:ext uri="{BB962C8B-B14F-4D97-AF65-F5344CB8AC3E}">
        <p14:creationId xmlns:p14="http://schemas.microsoft.com/office/powerpoint/2010/main" val="3715440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646-2466-4A6E-BD87-BA4221D43096}"/>
              </a:ext>
            </a:extLst>
          </p:cNvPr>
          <p:cNvSpPr>
            <a:spLocks noGrp="1"/>
          </p:cNvSpPr>
          <p:nvPr>
            <p:ph type="title"/>
          </p:nvPr>
        </p:nvSpPr>
        <p:spPr>
          <a:xfrm>
            <a:off x="228600" y="0"/>
            <a:ext cx="8686800" cy="685800"/>
          </a:xfrm>
        </p:spPr>
        <p:txBody>
          <a:bodyPr>
            <a:normAutofit fontScale="90000"/>
          </a:bodyPr>
          <a:lstStyle/>
          <a:p>
            <a:r>
              <a:rPr lang="en-US" dirty="0"/>
              <a:t>Bloom filter: probabilistic analysis</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5B9786-7AB1-4425-BD1E-62E5626C8EE2}"/>
                  </a:ext>
                </a:extLst>
              </p:cNvPr>
              <p:cNvSpPr>
                <a:spLocks noGrp="1"/>
              </p:cNvSpPr>
              <p:nvPr>
                <p:ph idx="1"/>
              </p:nvPr>
            </p:nvSpPr>
            <p:spPr>
              <a:xfrm>
                <a:off x="457200" y="838200"/>
                <a:ext cx="8458200" cy="5715000"/>
              </a:xfrm>
            </p:spPr>
            <p:txBody>
              <a:bodyPr>
                <a:normAutofit fontScale="70000" lnSpcReduction="20000"/>
              </a:bodyPr>
              <a:lstStyle/>
              <a:p>
                <a:r>
                  <a:rPr lang="en-US" dirty="0"/>
                  <a:t>Probability that a bit is not set to 1 by any of the hash functions:</a:t>
                </a:r>
                <a:br>
                  <a:rPr lang="en-US" dirty="0"/>
                </a:br>
                <a:br>
                  <a:rPr lang="en-US" dirty="0"/>
                </a:br>
                <a14:m>
                  <m:oMath xmlns:m="http://schemas.openxmlformats.org/officeDocument/2006/math">
                    <m:sSup>
                      <m:sSupPr>
                        <m:ctrlPr>
                          <a:rPr lang="en-US" b="0"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e>
                        </m:d>
                      </m:e>
                      <m:sup>
                        <m:r>
                          <a:rPr lang="en-US" b="0" i="1" smtClean="0">
                            <a:latin typeface="Cambria Math" panose="02040503050406030204" pitchFamily="18" charset="0"/>
                          </a:rPr>
                          <m:t>𝑘</m:t>
                        </m:r>
                      </m:sup>
                    </m:sSup>
                  </m:oMath>
                </a14:m>
                <a:endParaRPr lang="ca-ES" dirty="0"/>
              </a:p>
              <a:p>
                <a:r>
                  <a:rPr lang="en-US" dirty="0"/>
                  <a:t>A well-</a:t>
                </a:r>
                <a:r>
                  <a:rPr lang="ca-ES" dirty="0" err="1"/>
                  <a:t>known</a:t>
                </a:r>
                <a:r>
                  <a:rPr lang="ca-ES" dirty="0"/>
                  <a:t> </a:t>
                </a:r>
                <a:r>
                  <a:rPr lang="ca-ES" dirty="0" err="1"/>
                  <a:t>identity</a:t>
                </a:r>
                <a:r>
                  <a:rPr lang="ca-ES" dirty="0"/>
                  <a:t>:</a:t>
                </a:r>
                <a:br>
                  <a:rPr lang="ca-ES" dirty="0"/>
                </a:br>
                <a14:m>
                  <m:oMath xmlns:m="http://schemas.openxmlformats.org/officeDocument/2006/math">
                    <m:func>
                      <m:funcPr>
                        <m:ctrlPr>
                          <a:rPr lang="ca-ES" i="1" smtClean="0">
                            <a:latin typeface="Cambria Math" panose="02040503050406030204" pitchFamily="18" charset="0"/>
                          </a:rPr>
                        </m:ctrlPr>
                      </m:funcPr>
                      <m:fName>
                        <m:limLow>
                          <m:limLowPr>
                            <m:ctrlPr>
                              <a:rPr lang="ca-ES" i="1" smtClean="0">
                                <a:latin typeface="Cambria Math" panose="02040503050406030204" pitchFamily="18" charset="0"/>
                              </a:rPr>
                            </m:ctrlPr>
                          </m:limLowPr>
                          <m:e>
                            <m:r>
                              <m:rPr>
                                <m:sty m:val="p"/>
                              </m:rPr>
                              <a:rPr lang="ca-ES" i="0" smtClean="0">
                                <a:latin typeface="Cambria Math" panose="02040503050406030204" pitchFamily="18" charset="0"/>
                              </a:rPr>
                              <m:t>lim</m:t>
                            </m:r>
                          </m:e>
                          <m:li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lim>
                        </m:limLow>
                      </m:fName>
                      <m:e>
                        <m:sSup>
                          <m:sSupPr>
                            <m:ctrlPr>
                              <a:rPr lang="en-US" b="0" i="1" smtClean="0">
                                <a:latin typeface="Cambria Math" panose="02040503050406030204" pitchFamily="18" charset="0"/>
                              </a:rPr>
                            </m:ctrlPr>
                          </m:sSupPr>
                          <m:e>
                            <m:d>
                              <m:dPr>
                                <m:ctrlPr>
                                  <a:rPr lang="ca-ES"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e>
                            </m:d>
                          </m:e>
                          <m:sup>
                            <m:r>
                              <a:rPr lang="en-US" b="0" i="1" smtClean="0">
                                <a:latin typeface="Cambria Math" panose="02040503050406030204" pitchFamily="18" charset="0"/>
                              </a:rPr>
                              <m:t>𝑚</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𝑒</m:t>
                            </m:r>
                          </m:den>
                        </m:f>
                      </m:e>
                    </m:func>
                  </m:oMath>
                </a14:m>
                <a:endParaRPr lang="ca-ES" dirty="0"/>
              </a:p>
              <a:p>
                <a:r>
                  <a:rPr lang="en-US" dirty="0"/>
                  <a:t>T</a:t>
                </a:r>
                <a:r>
                  <a:rPr lang="ca-ES" dirty="0" err="1"/>
                  <a:t>hus</a:t>
                </a:r>
                <a:r>
                  <a:rPr lang="ca-ES" dirty="0"/>
                  <a:t>, for </a:t>
                </a:r>
                <a:r>
                  <a:rPr lang="ca-ES" dirty="0" err="1"/>
                  <a:t>large</a:t>
                </a:r>
                <a:r>
                  <a:rPr lang="ca-ES" dirty="0"/>
                  <a:t> </a:t>
                </a:r>
                <a14:m>
                  <m:oMath xmlns:m="http://schemas.openxmlformats.org/officeDocument/2006/math">
                    <m:r>
                      <a:rPr lang="en-US" b="0" i="1" smtClean="0">
                        <a:latin typeface="Cambria Math" panose="02040503050406030204" pitchFamily="18" charset="0"/>
                      </a:rPr>
                      <m:t>𝑚</m:t>
                    </m:r>
                  </m:oMath>
                </a14:m>
                <a:r>
                  <a:rPr lang="ca-ES" dirty="0"/>
                  <a:t>:</a:t>
                </a:r>
                <a:br>
                  <a:rPr lang="ca-ES" dirty="0"/>
                </a:b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𝑚</m:t>
                                </m:r>
                              </m:den>
                            </m:f>
                          </m:e>
                        </m:d>
                      </m:e>
                      <m:sup>
                        <m:r>
                          <a:rPr lang="en-US" i="1">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e>
                                </m:d>
                              </m:e>
                              <m:sup>
                                <m:r>
                                  <a:rPr lang="en-US" b="0" i="1" smtClean="0">
                                    <a:latin typeface="Cambria Math" panose="02040503050406030204" pitchFamily="18" charset="0"/>
                                  </a:rPr>
                                  <m:t>𝑚</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sup>
                    </m:sSup>
                  </m:oMath>
                </a14:m>
                <a:endParaRPr lang="ca-ES" dirty="0"/>
              </a:p>
              <a:p>
                <a:r>
                  <a:rPr lang="en-US" dirty="0"/>
                  <a:t>A</a:t>
                </a:r>
                <a:r>
                  <a:rPr lang="ca-ES" dirty="0" err="1"/>
                  <a:t>fter</a:t>
                </a:r>
                <a:r>
                  <a:rPr lang="ca-ES" dirty="0"/>
                  <a:t> </a:t>
                </a:r>
                <a:r>
                  <a:rPr lang="ca-ES" dirty="0" err="1"/>
                  <a:t>inserting</a:t>
                </a:r>
                <a:r>
                  <a:rPr lang="ca-ES" dirty="0"/>
                  <a:t> </a:t>
                </a:r>
                <a14:m>
                  <m:oMath xmlns:m="http://schemas.openxmlformats.org/officeDocument/2006/math">
                    <m:r>
                      <a:rPr lang="en-US" b="0" i="1" smtClean="0">
                        <a:latin typeface="Cambria Math" panose="02040503050406030204" pitchFamily="18" charset="0"/>
                      </a:rPr>
                      <m:t>𝑛</m:t>
                    </m:r>
                  </m:oMath>
                </a14:m>
                <a:r>
                  <a:rPr lang="ca-ES" dirty="0"/>
                  <a:t> elements, </a:t>
                </a:r>
                <a:r>
                  <a:rPr lang="ca-ES" dirty="0" err="1"/>
                  <a:t>the</a:t>
                </a:r>
                <a:r>
                  <a:rPr lang="ca-ES" dirty="0"/>
                  <a:t> </a:t>
                </a:r>
                <a:r>
                  <a:rPr lang="ca-ES" dirty="0" err="1"/>
                  <a:t>probability</a:t>
                </a:r>
                <a:r>
                  <a:rPr lang="ca-ES" dirty="0"/>
                  <a:t> </a:t>
                </a:r>
                <a:r>
                  <a:rPr lang="ca-ES" dirty="0" err="1"/>
                  <a:t>that</a:t>
                </a:r>
                <a:r>
                  <a:rPr lang="ca-ES" dirty="0"/>
                  <a:t> a </a:t>
                </a:r>
                <a:r>
                  <a:rPr lang="ca-ES" dirty="0" err="1"/>
                  <a:t>certain</a:t>
                </a:r>
                <a:r>
                  <a:rPr lang="ca-ES" dirty="0"/>
                  <a:t> bit is </a:t>
                </a:r>
                <a:r>
                  <a:rPr lang="ca-ES" dirty="0" err="1"/>
                  <a:t>still</a:t>
                </a:r>
                <a:r>
                  <a:rPr lang="ca-ES" dirty="0"/>
                  <a:t> 0 is</a:t>
                </a:r>
                <a:br>
                  <a:rPr lang="ca-ES" dirty="0"/>
                </a:br>
                <a:br>
                  <a:rPr lang="ca-ES" dirty="0"/>
                </a:b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𝑘𝑛</m:t>
                            </m:r>
                          </m:num>
                          <m:den>
                            <m:r>
                              <a:rPr lang="en-US" b="0" i="1" smtClean="0">
                                <a:latin typeface="Cambria Math" panose="02040503050406030204" pitchFamily="18" charset="0"/>
                              </a:rPr>
                              <m:t>𝑚</m:t>
                            </m:r>
                          </m:den>
                        </m:f>
                      </m:sup>
                    </m:sSup>
                  </m:oMath>
                </a14:m>
                <a:endParaRPr lang="ca-ES" dirty="0"/>
              </a:p>
              <a:p>
                <a:r>
                  <a:rPr lang="en-US" dirty="0"/>
                  <a:t>And the probability that is 1 is</a:t>
                </a:r>
                <a:br>
                  <a:rPr lang="en-US" dirty="0"/>
                </a:br>
                <a:br>
                  <a:rPr lang="en-US" dirty="0"/>
                </a:br>
                <a14:m>
                  <m:oMath xmlns:m="http://schemas.openxmlformats.org/officeDocument/2006/math">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𝑘𝑛</m:t>
                            </m:r>
                          </m:num>
                          <m:den>
                            <m:r>
                              <a:rPr lang="en-US" i="1">
                                <a:latin typeface="Cambria Math" panose="02040503050406030204" pitchFamily="18" charset="0"/>
                              </a:rPr>
                              <m:t>𝑚</m:t>
                            </m:r>
                          </m:den>
                        </m:f>
                      </m:sup>
                    </m:sSup>
                  </m:oMath>
                </a14:m>
                <a:endParaRPr lang="ca-ES" dirty="0"/>
              </a:p>
            </p:txBody>
          </p:sp>
        </mc:Choice>
        <mc:Fallback xmlns="">
          <p:sp>
            <p:nvSpPr>
              <p:cNvPr id="3" name="Content Placeholder 2">
                <a:extLst>
                  <a:ext uri="{FF2B5EF4-FFF2-40B4-BE49-F238E27FC236}">
                    <a16:creationId xmlns:a16="http://schemas.microsoft.com/office/drawing/2014/main" id="{F15B9786-7AB1-4425-BD1E-62E5626C8EE2}"/>
                  </a:ext>
                </a:extLst>
              </p:cNvPr>
              <p:cNvSpPr>
                <a:spLocks noGrp="1" noRot="1" noChangeAspect="1" noMove="1" noResize="1" noEditPoints="1" noAdjustHandles="1" noChangeArrowheads="1" noChangeShapeType="1" noTextEdit="1"/>
              </p:cNvSpPr>
              <p:nvPr>
                <p:ph idx="1"/>
              </p:nvPr>
            </p:nvSpPr>
            <p:spPr>
              <a:xfrm>
                <a:off x="457200" y="838200"/>
                <a:ext cx="8458200" cy="5715000"/>
              </a:xfrm>
              <a:blipFill>
                <a:blip r:embed="rId2"/>
                <a:stretch>
                  <a:fillRect l="-793" t="-1814"/>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C7B5C27E-7BAC-468C-9801-29C66A48233E}"/>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F49B35C4-AF22-40C3-8D81-B135CFAB98F4}"/>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934509D9-2DF9-4CA8-80ED-33134D4B01D8}"/>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945339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646-2466-4A6E-BD87-BA4221D43096}"/>
              </a:ext>
            </a:extLst>
          </p:cNvPr>
          <p:cNvSpPr>
            <a:spLocks noGrp="1"/>
          </p:cNvSpPr>
          <p:nvPr>
            <p:ph type="title"/>
          </p:nvPr>
        </p:nvSpPr>
        <p:spPr>
          <a:xfrm>
            <a:off x="228600" y="0"/>
            <a:ext cx="8686800" cy="685800"/>
          </a:xfrm>
        </p:spPr>
        <p:txBody>
          <a:bodyPr>
            <a:normAutofit fontScale="90000"/>
          </a:bodyPr>
          <a:lstStyle/>
          <a:p>
            <a:r>
              <a:rPr lang="en-US" dirty="0"/>
              <a:t>Bloom filter: probabilistic analysis</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5B9786-7AB1-4425-BD1E-62E5626C8EE2}"/>
                  </a:ext>
                </a:extLst>
              </p:cNvPr>
              <p:cNvSpPr>
                <a:spLocks noGrp="1"/>
              </p:cNvSpPr>
              <p:nvPr>
                <p:ph idx="1"/>
              </p:nvPr>
            </p:nvSpPr>
            <p:spPr>
              <a:xfrm>
                <a:off x="228600" y="838200"/>
                <a:ext cx="8686800" cy="5867400"/>
              </a:xfrm>
            </p:spPr>
            <p:txBody>
              <a:bodyPr>
                <a:normAutofit fontScale="62500" lnSpcReduction="20000"/>
              </a:bodyPr>
              <a:lstStyle/>
              <a:p>
                <a:r>
                  <a:rPr lang="en-US" dirty="0"/>
                  <a:t>The probability of a false positive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dirty="0"/>
                  <a:t>) is the probability that each of the </a:t>
                </a:r>
                <a14:m>
                  <m:oMath xmlns:m="http://schemas.openxmlformats.org/officeDocument/2006/math">
                    <m:r>
                      <a:rPr lang="en-US" b="0" i="1" smtClean="0">
                        <a:latin typeface="Cambria Math" panose="02040503050406030204" pitchFamily="18" charset="0"/>
                      </a:rPr>
                      <m:t>𝑘</m:t>
                    </m:r>
                  </m:oMath>
                </a14:m>
                <a:r>
                  <a:rPr lang="en-US" dirty="0"/>
                  <a:t> positions computed by the hash functions are at 1, i.e.,</a:t>
                </a:r>
                <a:br>
                  <a:rPr lang="en-US" dirty="0"/>
                </a:br>
                <a:br>
                  <a:rPr lang="en-US" dirty="0"/>
                </a:br>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𝑚</m:t>
                                        </m:r>
                                      </m:den>
                                    </m:f>
                                  </m:e>
                                </m:d>
                              </m:e>
                              <m:sup>
                                <m:r>
                                  <a:rPr lang="en-US" b="0" i="1" smtClean="0">
                                    <a:latin typeface="Cambria Math" panose="02040503050406030204" pitchFamily="18" charset="0"/>
                                    <a:ea typeface="Cambria Math" panose="02040503050406030204" pitchFamily="18" charset="0"/>
                                  </a:rPr>
                                  <m:t>𝑘𝑛</m:t>
                                </m:r>
                              </m:sup>
                            </m:sSup>
                          </m:e>
                        </m:d>
                      </m:e>
                      <m:sup>
                        <m:r>
                          <a:rPr lang="en-US" b="0" i="1" smtClean="0">
                            <a:latin typeface="Cambria Math" panose="02040503050406030204" pitchFamily="18" charset="0"/>
                            <a:ea typeface="Cambria Math" panose="02040503050406030204" pitchFamily="18" charset="0"/>
                          </a:rPr>
                          <m:t>𝑘</m:t>
                        </m:r>
                      </m:sup>
                    </m:sSup>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𝑘𝑛</m:t>
                                    </m:r>
                                  </m:num>
                                  <m:den>
                                    <m:r>
                                      <a:rPr lang="en-US" b="0" i="1" smtClean="0">
                                        <a:latin typeface="Cambria Math" panose="02040503050406030204" pitchFamily="18" charset="0"/>
                                        <a:ea typeface="Cambria Math" panose="02040503050406030204" pitchFamily="18" charset="0"/>
                                      </a:rPr>
                                      <m:t>𝑚</m:t>
                                    </m:r>
                                  </m:den>
                                </m:f>
                              </m:sup>
                            </m:sSup>
                          </m:e>
                        </m:d>
                      </m:e>
                      <m:sup>
                        <m:r>
                          <a:rPr lang="en-US" b="0" i="1" smtClean="0">
                            <a:latin typeface="Cambria Math" panose="02040503050406030204" pitchFamily="18" charset="0"/>
                            <a:ea typeface="Cambria Math" panose="02040503050406030204" pitchFamily="18" charset="0"/>
                          </a:rPr>
                          <m:t>𝑘</m:t>
                        </m:r>
                      </m:sup>
                    </m:sSup>
                  </m:oMath>
                </a14:m>
                <a:br>
                  <a:rPr lang="en-US" dirty="0"/>
                </a:br>
                <a:endParaRPr lang="ca-ES" dirty="0"/>
              </a:p>
              <a:p>
                <a:r>
                  <a:rPr lang="en-US" dirty="0"/>
                  <a:t>For a given </a:t>
                </a:r>
                <a14:m>
                  <m:oMath xmlns:m="http://schemas.openxmlformats.org/officeDocument/2006/math">
                    <m:r>
                      <a:rPr lang="en-US" b="0" i="1" smtClean="0">
                        <a:latin typeface="Cambria Math" panose="02040503050406030204" pitchFamily="18" charset="0"/>
                      </a:rPr>
                      <m:t>𝑛</m:t>
                    </m:r>
                  </m:oMath>
                </a14:m>
                <a:r>
                  <a:rPr lang="ca-ES" dirty="0"/>
                  <a:t> </a:t>
                </a:r>
                <a:r>
                  <a:rPr lang="ca-ES" dirty="0" err="1"/>
                  <a:t>and</a:t>
                </a:r>
                <a:r>
                  <a:rPr lang="ca-ES" dirty="0"/>
                  <a:t> </a:t>
                </a:r>
                <a14:m>
                  <m:oMath xmlns:m="http://schemas.openxmlformats.org/officeDocument/2006/math">
                    <m:r>
                      <a:rPr lang="en-US" b="0" i="1" smtClean="0">
                        <a:latin typeface="Cambria Math" panose="02040503050406030204" pitchFamily="18" charset="0"/>
                      </a:rPr>
                      <m:t>𝑚</m:t>
                    </m:r>
                  </m:oMath>
                </a14:m>
                <a:r>
                  <a:rPr lang="ca-ES" dirty="0"/>
                  <a:t>, </a:t>
                </a:r>
                <a:r>
                  <a:rPr lang="ca-ES" dirty="0" err="1"/>
                  <a:t>the</a:t>
                </a:r>
                <a:r>
                  <a:rPr lang="ca-ES" dirty="0"/>
                  <a:t> </a:t>
                </a:r>
                <a:r>
                  <a:rPr lang="ca-ES" dirty="0" err="1"/>
                  <a:t>optimal</a:t>
                </a:r>
                <a:r>
                  <a:rPr lang="ca-ES" dirty="0"/>
                  <a:t> </a:t>
                </a:r>
                <a:r>
                  <a:rPr lang="ca-ES" dirty="0" err="1"/>
                  <a:t>number</a:t>
                </a:r>
                <a:r>
                  <a:rPr lang="ca-ES" dirty="0"/>
                  <a:t> of </a:t>
                </a:r>
                <a:r>
                  <a:rPr lang="ca-ES" dirty="0" err="1"/>
                  <a:t>hash</a:t>
                </a:r>
                <a:r>
                  <a:rPr lang="ca-ES" dirty="0"/>
                  <a:t> funcions to </a:t>
                </a:r>
                <a:r>
                  <a:rPr lang="ca-ES" dirty="0" err="1"/>
                  <a:t>minimize</a:t>
                </a:r>
                <a:r>
                  <a:rPr lang="ca-ES" dirty="0"/>
                  <a:t> </a:t>
                </a:r>
                <a14:m>
                  <m:oMath xmlns:m="http://schemas.openxmlformats.org/officeDocument/2006/math">
                    <m:r>
                      <a:rPr lang="ca-ES" i="1" smtClean="0">
                        <a:latin typeface="Cambria Math" panose="02040503050406030204" pitchFamily="18" charset="0"/>
                        <a:ea typeface="Cambria Math" panose="02040503050406030204" pitchFamily="18" charset="0"/>
                      </a:rPr>
                      <m:t>𝜀</m:t>
                    </m:r>
                  </m:oMath>
                </a14:m>
                <a:r>
                  <a:rPr lang="ca-ES" dirty="0"/>
                  <a:t> is:</a:t>
                </a:r>
                <a:br>
                  <a:rPr lang="ca-ES" dirty="0"/>
                </a:br>
                <a:br>
                  <a:rPr lang="ca-ES" dirty="0"/>
                </a:b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𝑛</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2</m:t>
                        </m:r>
                      </m:e>
                    </m:func>
                    <m:r>
                      <a:rPr lang="en-US" b="0" i="1" smtClean="0">
                        <a:latin typeface="Cambria Math" panose="02040503050406030204" pitchFamily="18" charset="0"/>
                        <a:ea typeface="Cambria Math" panose="02040503050406030204" pitchFamily="18" charset="0"/>
                      </a:rPr>
                      <m:t>≈0.693</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𝑛</m:t>
                        </m:r>
                      </m:den>
                    </m:f>
                  </m:oMath>
                </a14:m>
                <a:br>
                  <a:rPr lang="en-US" dirty="0"/>
                </a:br>
                <a:endParaRPr lang="ca-ES" dirty="0"/>
              </a:p>
              <a:p>
                <a:endParaRPr lang="en-US" dirty="0"/>
              </a:p>
              <a:p>
                <a:r>
                  <a:rPr lang="en-US" dirty="0"/>
                  <a:t>Given </a:t>
                </a:r>
                <a14:m>
                  <m:oMath xmlns:m="http://schemas.openxmlformats.org/officeDocument/2006/math">
                    <m:r>
                      <a:rPr lang="en-US" b="0" i="1" smtClean="0">
                        <a:latin typeface="Cambria Math" panose="02040503050406030204" pitchFamily="18" charset="0"/>
                      </a:rPr>
                      <m:t>𝜀</m:t>
                    </m:r>
                  </m:oMath>
                </a14:m>
                <a:r>
                  <a:rPr lang="ca-ES" dirty="0"/>
                  <a:t> </a:t>
                </a:r>
                <a:r>
                  <a:rPr lang="ca-ES" dirty="0" err="1"/>
                  <a:t>and</a:t>
                </a:r>
                <a:r>
                  <a:rPr lang="ca-ES" dirty="0"/>
                  <a:t> </a:t>
                </a:r>
                <a14:m>
                  <m:oMath xmlns:m="http://schemas.openxmlformats.org/officeDocument/2006/math">
                    <m:r>
                      <a:rPr lang="en-US" b="0" i="1" smtClean="0">
                        <a:latin typeface="Cambria Math" panose="02040503050406030204" pitchFamily="18" charset="0"/>
                      </a:rPr>
                      <m:t>𝑛</m:t>
                    </m:r>
                  </m:oMath>
                </a14:m>
                <a:r>
                  <a:rPr lang="ca-ES" dirty="0"/>
                  <a:t>, </a:t>
                </a:r>
                <a:r>
                  <a:rPr lang="ca-ES" dirty="0" err="1"/>
                  <a:t>the</a:t>
                </a:r>
                <a:r>
                  <a:rPr lang="ca-ES" dirty="0"/>
                  <a:t> </a:t>
                </a:r>
                <a:r>
                  <a:rPr lang="ca-ES" dirty="0" err="1"/>
                  <a:t>optimal</a:t>
                </a:r>
                <a:r>
                  <a:rPr lang="ca-ES" dirty="0"/>
                  <a:t> </a:t>
                </a:r>
                <a:r>
                  <a:rPr lang="ca-ES" dirty="0" err="1"/>
                  <a:t>size</a:t>
                </a:r>
                <a:r>
                  <a:rPr lang="ca-ES" dirty="0"/>
                  <a:t> of </a:t>
                </a:r>
                <a:r>
                  <a:rPr lang="ca-ES" dirty="0" err="1"/>
                  <a:t>the</a:t>
                </a:r>
                <a:r>
                  <a:rPr lang="ca-ES" dirty="0"/>
                  <a:t> bit </a:t>
                </a:r>
                <a:r>
                  <a:rPr lang="ca-ES" dirty="0" err="1"/>
                  <a:t>array</a:t>
                </a:r>
                <a:r>
                  <a:rPr lang="ca-ES" dirty="0"/>
                  <a:t> </a:t>
                </a:r>
                <a:r>
                  <a:rPr lang="ca-ES" dirty="0" err="1"/>
                  <a:t>and</a:t>
                </a:r>
                <a:r>
                  <a:rPr lang="ca-ES" dirty="0"/>
                  <a:t> </a:t>
                </a:r>
                <a:r>
                  <a:rPr lang="ca-ES" dirty="0" err="1"/>
                  <a:t>number</a:t>
                </a:r>
                <a:r>
                  <a:rPr lang="ca-ES" dirty="0"/>
                  <a:t> of </a:t>
                </a:r>
                <a:r>
                  <a:rPr lang="ca-ES" dirty="0" err="1"/>
                  <a:t>hash</a:t>
                </a:r>
                <a:r>
                  <a:rPr lang="ca-ES" dirty="0"/>
                  <a:t> funcions is:</a:t>
                </a:r>
                <a:br>
                  <a:rPr lang="ca-ES" dirty="0"/>
                </a:br>
                <a:br>
                  <a:rPr lang="ca-ES" dirty="0"/>
                </a:b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𝜀</m:t>
                            </m:r>
                          </m:e>
                        </m:func>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2</m:t>
                            </m:r>
                          </m:e>
                        </m:func>
                      </m:den>
                    </m:f>
                    <m:r>
                      <a:rPr lang="en-GB" b="0" i="1" smtClean="0">
                        <a:latin typeface="Cambria Math" panose="02040503050406030204" pitchFamily="18" charset="0"/>
                      </a:rPr>
                      <m:t>                 </m:t>
                    </m:r>
                    <m:r>
                      <a:rPr lang="en-GB" b="0" i="1" smtClean="0">
                        <a:latin typeface="Cambria Math" panose="02040503050406030204" pitchFamily="18" charset="0"/>
                      </a:rPr>
                      <m:t>𝑘</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log</m:t>
                            </m:r>
                          </m:e>
                          <m:sub>
                            <m:r>
                              <a:rPr lang="en-GB" b="0" i="1" smtClean="0">
                                <a:latin typeface="Cambria Math" panose="02040503050406030204" pitchFamily="18" charset="0"/>
                              </a:rPr>
                              <m:t>2</m:t>
                            </m:r>
                          </m:sub>
                        </m:sSub>
                      </m:fName>
                      <m:e>
                        <m:r>
                          <a:rPr lang="en-GB" b="0" i="1" smtClean="0">
                            <a:latin typeface="Cambria Math" panose="02040503050406030204" pitchFamily="18" charset="0"/>
                          </a:rPr>
                          <m:t>𝜀</m:t>
                        </m:r>
                      </m:e>
                    </m:func>
                  </m:oMath>
                </a14:m>
                <a:endParaRPr lang="ca-ES" dirty="0"/>
              </a:p>
              <a:p>
                <a:endParaRPr lang="ca-ES" dirty="0"/>
              </a:p>
              <a:p>
                <a:r>
                  <a:rPr lang="en-US" dirty="0"/>
                  <a:t>Equivalently, the number of bits per element must be</a:t>
                </a:r>
                <a:br>
                  <a:rPr lang="ca-ES" dirty="0"/>
                </a:br>
                <a:br>
                  <a:rPr lang="ca-ES" dirty="0"/>
                </a:br>
                <a14:m>
                  <m:oMath xmlns:m="http://schemas.openxmlformats.org/officeDocument/2006/math">
                    <m:f>
                      <m:fPr>
                        <m:ctrlPr>
                          <a:rPr lang="ca-ES"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𝑛</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−1.44</m:t>
                    </m:r>
                    <m:func>
                      <m:funcPr>
                        <m:ctrlPr>
                          <a:rPr lang="en-US" b="0" i="1" smtClean="0">
                            <a:latin typeface="Cambria Math" panose="02040503050406030204" pitchFamily="18" charset="0"/>
                            <a:ea typeface="Cambria Math" panose="02040503050406030204" pitchFamily="18" charset="0"/>
                          </a:rPr>
                        </m:ctrlPr>
                      </m:funcPr>
                      <m:fName>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log</m:t>
                            </m:r>
                          </m:e>
                          <m:sub>
                            <m:r>
                              <a:rPr lang="en-US" b="0" i="1" smtClean="0">
                                <a:latin typeface="Cambria Math" panose="02040503050406030204" pitchFamily="18" charset="0"/>
                                <a:ea typeface="Cambria Math" panose="02040503050406030204" pitchFamily="18" charset="0"/>
                              </a:rPr>
                              <m:t>2</m:t>
                            </m:r>
                          </m:sub>
                        </m:sSub>
                      </m:fName>
                      <m:e>
                        <m:r>
                          <a:rPr lang="en-US" b="0" i="1" smtClean="0">
                            <a:latin typeface="Cambria Math" panose="02040503050406030204" pitchFamily="18" charset="0"/>
                            <a:ea typeface="Cambria Math" panose="02040503050406030204" pitchFamily="18" charset="0"/>
                          </a:rPr>
                          <m:t>𝜀</m:t>
                        </m:r>
                      </m:e>
                    </m:func>
                  </m:oMath>
                </a14:m>
                <a:endParaRPr lang="ca-ES" dirty="0"/>
              </a:p>
              <a:p>
                <a:endParaRPr lang="ca-ES" dirty="0"/>
              </a:p>
            </p:txBody>
          </p:sp>
        </mc:Choice>
        <mc:Fallback xmlns="">
          <p:sp>
            <p:nvSpPr>
              <p:cNvPr id="3" name="Content Placeholder 2">
                <a:extLst>
                  <a:ext uri="{FF2B5EF4-FFF2-40B4-BE49-F238E27FC236}">
                    <a16:creationId xmlns:a16="http://schemas.microsoft.com/office/drawing/2014/main" id="{F15B9786-7AB1-4425-BD1E-62E5626C8EE2}"/>
                  </a:ext>
                </a:extLst>
              </p:cNvPr>
              <p:cNvSpPr>
                <a:spLocks noGrp="1" noRot="1" noChangeAspect="1" noMove="1" noResize="1" noEditPoints="1" noAdjustHandles="1" noChangeArrowheads="1" noChangeShapeType="1" noTextEdit="1"/>
              </p:cNvSpPr>
              <p:nvPr>
                <p:ph idx="1"/>
              </p:nvPr>
            </p:nvSpPr>
            <p:spPr>
              <a:xfrm>
                <a:off x="228600" y="838200"/>
                <a:ext cx="8686800" cy="5867400"/>
              </a:xfrm>
              <a:blipFill>
                <a:blip r:embed="rId2"/>
                <a:stretch>
                  <a:fillRect l="-632" t="-1559" r="-281"/>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C7B5C27E-7BAC-468C-9801-29C66A48233E}"/>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F49B35C4-AF22-40C3-8D81-B135CFAB98F4}"/>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934509D9-2DF9-4CA8-80ED-33134D4B01D8}"/>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29484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2140-25B0-46B8-8B29-964BE0F48DCF}"/>
              </a:ext>
            </a:extLst>
          </p:cNvPr>
          <p:cNvSpPr>
            <a:spLocks noGrp="1"/>
          </p:cNvSpPr>
          <p:nvPr>
            <p:ph type="title"/>
          </p:nvPr>
        </p:nvSpPr>
        <p:spPr>
          <a:xfrm>
            <a:off x="304800" y="0"/>
            <a:ext cx="8610600" cy="685800"/>
          </a:xfrm>
        </p:spPr>
        <p:txBody>
          <a:bodyPr>
            <a:normAutofit fontScale="90000"/>
          </a:bodyPr>
          <a:lstStyle/>
          <a:p>
            <a:r>
              <a:rPr lang="en-US" dirty="0"/>
              <a:t>Bloom filter: probabilistic analysis</a:t>
            </a:r>
            <a:endParaRPr lang="ca-ES" dirty="0"/>
          </a:p>
        </p:txBody>
      </p:sp>
      <p:sp>
        <p:nvSpPr>
          <p:cNvPr id="4" name="Date Placeholder 3">
            <a:extLst>
              <a:ext uri="{FF2B5EF4-FFF2-40B4-BE49-F238E27FC236}">
                <a16:creationId xmlns:a16="http://schemas.microsoft.com/office/drawing/2014/main" id="{A5EAFE99-BA32-4580-BFAA-C742D49218DA}"/>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4B1239E2-99C0-42B7-A500-F75899CA751D}"/>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74088642-4B0D-4D6A-87C9-1D644FF1551F}"/>
              </a:ext>
            </a:extLst>
          </p:cNvPr>
          <p:cNvSpPr>
            <a:spLocks noGrp="1"/>
          </p:cNvSpPr>
          <p:nvPr>
            <p:ph type="sldNum" sz="quarter" idx="12"/>
          </p:nvPr>
        </p:nvSpPr>
        <p:spPr/>
        <p:txBody>
          <a:bodyPr/>
          <a:lstStyle/>
          <a:p>
            <a:fld id="{B6F15528-21DE-4FAA-801E-634DDDAF4B2B}" type="slidenum">
              <a:rPr lang="en-US" smtClean="0"/>
              <a:pPr/>
              <a:t>28</a:t>
            </a:fld>
            <a:endParaRPr lang="en-US"/>
          </a:p>
        </p:txBody>
      </p:sp>
      <p:pic>
        <p:nvPicPr>
          <p:cNvPr id="11" name="Picture 10">
            <a:extLst>
              <a:ext uri="{FF2B5EF4-FFF2-40B4-BE49-F238E27FC236}">
                <a16:creationId xmlns:a16="http://schemas.microsoft.com/office/drawing/2014/main" id="{AEA6319B-E4FB-4A13-91FD-DF8F76EC4684}"/>
              </a:ext>
            </a:extLst>
          </p:cNvPr>
          <p:cNvPicPr>
            <a:picLocks noChangeAspect="1"/>
          </p:cNvPicPr>
          <p:nvPr/>
        </p:nvPicPr>
        <p:blipFill rotWithShape="1">
          <a:blip r:embed="rId2">
            <a:extLst>
              <a:ext uri="{28A0092B-C50C-407E-A947-70E740481C1C}">
                <a14:useLocalDpi xmlns:a14="http://schemas.microsoft.com/office/drawing/2010/main" val="0"/>
              </a:ext>
            </a:extLst>
          </a:blip>
          <a:srcRect t="10412"/>
          <a:stretch/>
        </p:blipFill>
        <p:spPr>
          <a:xfrm>
            <a:off x="2171957" y="740989"/>
            <a:ext cx="4876286" cy="2912387"/>
          </a:xfrm>
          <a:prstGeom prst="rect">
            <a:avLst/>
          </a:prstGeom>
        </p:spPr>
      </p:pic>
      <p:pic>
        <p:nvPicPr>
          <p:cNvPr id="22" name="Picture 21">
            <a:extLst>
              <a:ext uri="{FF2B5EF4-FFF2-40B4-BE49-F238E27FC236}">
                <a16:creationId xmlns:a16="http://schemas.microsoft.com/office/drawing/2014/main" id="{69CA551B-F579-460F-A0ED-ACF6D5FF27E1}"/>
              </a:ext>
            </a:extLst>
          </p:cNvPr>
          <p:cNvPicPr>
            <a:picLocks noChangeAspect="1"/>
          </p:cNvPicPr>
          <p:nvPr/>
        </p:nvPicPr>
        <p:blipFill rotWithShape="1">
          <a:blip r:embed="rId3">
            <a:extLst>
              <a:ext uri="{28A0092B-C50C-407E-A947-70E740481C1C}">
                <a14:useLocalDpi xmlns:a14="http://schemas.microsoft.com/office/drawing/2010/main" val="0"/>
              </a:ext>
            </a:extLst>
          </a:blip>
          <a:srcRect t="8328"/>
          <a:stretch/>
        </p:blipFill>
        <p:spPr>
          <a:xfrm>
            <a:off x="2170541" y="3639947"/>
            <a:ext cx="4876286" cy="2980122"/>
          </a:xfrm>
          <a:prstGeom prst="rect">
            <a:avLst/>
          </a:prstGeom>
        </p:spPr>
      </p:pic>
    </p:spTree>
    <p:extLst>
      <p:ext uri="{BB962C8B-B14F-4D97-AF65-F5344CB8AC3E}">
        <p14:creationId xmlns:p14="http://schemas.microsoft.com/office/powerpoint/2010/main" val="985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79412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Naïve implementation options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914400"/>
                <a:ext cx="8991600" cy="5410200"/>
              </a:xfrm>
            </p:spPr>
            <p:txBody>
              <a:bodyPr>
                <a:normAutofit fontScale="77500" lnSpcReduction="20000"/>
              </a:bodyPr>
              <a:lstStyle/>
              <a:p>
                <a:r>
                  <a:rPr lang="en-US" dirty="0"/>
                  <a:t>Lists, vectors or binary search trees are not valid options, since the operations take too long:</a:t>
                </a:r>
              </a:p>
              <a:p>
                <a:pPr lvl="1"/>
                <a:r>
                  <a:rPr lang="en-US" dirty="0"/>
                  <a:t>Unsorted lists:</a:t>
                </a:r>
                <a:r>
                  <a:rPr lang="en-US" dirty="0">
                    <a:sym typeface="Wingdings" panose="05000000000000000000" pitchFamily="2" charset="2"/>
                  </a:rPr>
                  <a:t> adding takes </a:t>
                </a:r>
                <a14:m>
                  <m:oMath xmlns:m="http://schemas.openxmlformats.org/officeDocument/2006/math">
                    <m:r>
                      <m:rPr>
                        <m:nor/>
                      </m:rPr>
                      <a:rPr lang="en-US" b="0" i="0" smtClean="0">
                        <a:latin typeface="Cambria Math" panose="02040503050406030204" pitchFamily="18" charset="0"/>
                        <a:sym typeface="Wingdings" panose="05000000000000000000" pitchFamily="2" charset="2"/>
                      </a:rPr>
                      <m:t>O</m:t>
                    </m:r>
                    <m:r>
                      <a:rPr lang="en-US" b="0" i="1" smtClean="0">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Removing/checking takes </a:t>
                </a:r>
                <a14:m>
                  <m:oMath xmlns:m="http://schemas.openxmlformats.org/officeDocument/2006/math">
                    <m:r>
                      <m:rPr>
                        <m:nor/>
                      </m:rPr>
                      <a:rPr lang="en-US" b="0" i="0" smtClean="0">
                        <a:latin typeface="Cambria Math" panose="02040503050406030204" pitchFamily="18" charset="0"/>
                        <a:sym typeface="Wingdings" panose="05000000000000000000" pitchFamily="2" charset="2"/>
                      </a:rPr>
                      <m:t>O</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𝑛</m:t>
                    </m:r>
                    <m:r>
                      <a:rPr lang="en-US" b="0" i="1" smtClean="0">
                        <a:latin typeface="Cambria Math" panose="02040503050406030204" pitchFamily="18" charset="0"/>
                        <a:sym typeface="Wingdings" panose="05000000000000000000" pitchFamily="2" charset="2"/>
                      </a:rPr>
                      <m:t>)</m:t>
                    </m:r>
                  </m:oMath>
                </a14:m>
                <a:r>
                  <a:rPr lang="en-US" dirty="0"/>
                  <a:t>.</a:t>
                </a:r>
              </a:p>
              <a:p>
                <a:pPr lvl="1"/>
                <a:r>
                  <a:rPr lang="en-US" dirty="0"/>
                  <a:t>Sorted vector: adding/removing takes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Checking takes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a:p>
                <a:pPr lvl="1"/>
                <a:r>
                  <a:rPr lang="en-US" dirty="0"/>
                  <a:t>AVL trees: adding/removing/checking takes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a:p>
                <a:pPr lvl="1"/>
                <a:endParaRPr lang="en-US" dirty="0"/>
              </a:p>
              <a:p>
                <a:r>
                  <a:rPr lang="en-US" dirty="0"/>
                  <a:t>A (Boolean) vector with one location for each possible plate:</a:t>
                </a:r>
              </a:p>
              <a:p>
                <a:pPr lvl="1"/>
                <a:r>
                  <a:rPr lang="en-US" dirty="0"/>
                  <a:t>The operations could be done in constant time!, but …</a:t>
                </a:r>
              </a:p>
              <a:p>
                <a:pPr lvl="1"/>
                <a:r>
                  <a:rPr lang="en-US" dirty="0"/>
                  <a:t>The vector would be extremely large (e.g., only the Spanish system can have 80,000,000 different plates).</a:t>
                </a:r>
              </a:p>
              <a:p>
                <a:pPr lvl="1"/>
                <a:r>
                  <a:rPr lang="en-GB" dirty="0"/>
                  <a:t>We may not even know the size of the domain (all plates in the world).</a:t>
                </a:r>
                <a:endParaRPr lang="en-US" dirty="0"/>
              </a:p>
              <a:p>
                <a:pPr lvl="1"/>
                <a:r>
                  <a:rPr lang="en-US" dirty="0"/>
                  <a:t>Most of the vector locations would be “empty” (e.g. assume that the parking has 1,000 places).</a:t>
                </a:r>
              </a:p>
              <a:p>
                <a:pPr lvl="1"/>
                <a:endParaRPr lang="en-US" dirty="0"/>
              </a:p>
              <a:p>
                <a:r>
                  <a:rPr lang="en-US" dirty="0"/>
                  <a:t>Can we use a data structure with size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𝑛</m:t>
                    </m:r>
                  </m:oMath>
                </a14:m>
                <a:r>
                  <a:rPr lang="en-US" dirty="0"/>
                  <a:t> is the size of the parking?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914400"/>
                <a:ext cx="8991600" cy="5410200"/>
              </a:xfrm>
              <a:blipFill>
                <a:blip r:embed="rId2"/>
                <a:stretch>
                  <a:fillRect l="-1017" t="-2027" r="-949" b="-123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92849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Hash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19200"/>
                <a:ext cx="8534400" cy="4648200"/>
              </a:xfrm>
            </p:spPr>
            <p:txBody>
              <a:bodyPr>
                <a:normAutofit/>
              </a:bodyPr>
              <a:lstStyle/>
              <a:p>
                <a:pPr marL="0" indent="0">
                  <a:buNone/>
                </a:pPr>
                <a:r>
                  <a:rPr lang="en-US" sz="2800" dirty="0"/>
                  <a:t>Given the values {2341, 4234, 2839, 430, 22, 397, 3920}, a hash table of size 7, and hash function </a:t>
                </a:r>
                <a14:m>
                  <m:oMath xmlns:m="http://schemas.openxmlformats.org/officeDocument/2006/math">
                    <m:r>
                      <a:rPr lang="en-US" sz="2800" b="0" i="1" smtClean="0">
                        <a:latin typeface="Cambria Math" panose="02040503050406030204" pitchFamily="18" charset="0"/>
                      </a:rPr>
                      <m:t>h</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 </m:t>
                    </m:r>
                    <m:r>
                      <m:rPr>
                        <m:nor/>
                      </m:rPr>
                      <a:rPr lang="en-US" sz="2800" b="0" i="0" smtClean="0">
                        <a:latin typeface="Cambria Math" panose="02040503050406030204" pitchFamily="18" charset="0"/>
                      </a:rPr>
                      <m:t>mod</m:t>
                    </m:r>
                    <m:r>
                      <a:rPr lang="en-US" sz="2800" b="0" i="1" smtClean="0">
                        <a:latin typeface="Cambria Math" panose="02040503050406030204" pitchFamily="18" charset="0"/>
                      </a:rPr>
                      <m:t> 7</m:t>
                    </m:r>
                  </m:oMath>
                </a14:m>
                <a:r>
                  <a:rPr lang="en-US" sz="2800" dirty="0"/>
                  <a:t>, show the resulting tables after inserting the values in the given order with each of these collision strategies:</a:t>
                </a:r>
                <a:br>
                  <a:rPr lang="en-US" sz="2800" dirty="0"/>
                </a:br>
                <a:endParaRPr lang="en-US" sz="2800" dirty="0"/>
              </a:p>
              <a:p>
                <a:pPr lvl="1">
                  <a:buFont typeface="Arial" panose="020B0604020202020204" pitchFamily="34" charset="0"/>
                  <a:buChar char="•"/>
                </a:pPr>
                <a:r>
                  <a:rPr lang="en-US" sz="2400" dirty="0"/>
                  <a:t>Separate chaining</a:t>
                </a:r>
              </a:p>
              <a:p>
                <a:pPr lvl="1">
                  <a:buFont typeface="Arial" panose="020B0604020202020204" pitchFamily="34" charset="0"/>
                  <a:buChar char="•"/>
                </a:pPr>
                <a:r>
                  <a:rPr lang="en-US" sz="2400" dirty="0"/>
                  <a:t>Linear probing</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19200"/>
                <a:ext cx="8534400" cy="4648200"/>
              </a:xfrm>
              <a:blipFill>
                <a:blip r:embed="rId2"/>
                <a:stretch>
                  <a:fillRect l="-1500" t="-1180" r="-2071"/>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490178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elements different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001000" cy="4648200"/>
              </a:xfrm>
            </p:spPr>
            <p:txBody>
              <a:bodyPr>
                <a:normAutofit/>
              </a:bodyPr>
              <a:lstStyle/>
              <a:p>
                <a:pPr marL="0" indent="0">
                  <a:buNone/>
                </a:pPr>
                <a:r>
                  <a:rPr lang="en-US" dirty="0"/>
                  <a:t>Let us assume that we have a list with </a:t>
                </a:r>
                <a14:m>
                  <m:oMath xmlns:m="http://schemas.openxmlformats.org/officeDocument/2006/math">
                    <m:r>
                      <a:rPr lang="en-US" b="0" i="1" smtClean="0">
                        <a:latin typeface="Cambria Math" panose="02040503050406030204" pitchFamily="18" charset="0"/>
                      </a:rPr>
                      <m:t>𝑛</m:t>
                    </m:r>
                  </m:oMath>
                </a14:m>
                <a:r>
                  <a:rPr lang="en-US" dirty="0"/>
                  <a:t> elements. Design an algorithm that can check that all elements are different. Analyze the complexity of the algorithm considering different data structures:</a:t>
                </a:r>
              </a:p>
              <a:p>
                <a:pPr lvl="1">
                  <a:buFont typeface="Arial" panose="020B0604020202020204" pitchFamily="34" charset="0"/>
                  <a:buChar char="•"/>
                </a:pPr>
                <a:r>
                  <a:rPr lang="en-US" dirty="0"/>
                  <a:t>Checking the elements without any additional data structure, i.e., using the same list</a:t>
                </a:r>
              </a:p>
              <a:p>
                <a:pPr lvl="1">
                  <a:buFont typeface="Arial" panose="020B0604020202020204" pitchFamily="34" charset="0"/>
                  <a:buChar char="•"/>
                </a:pPr>
                <a:r>
                  <a:rPr lang="en-US" dirty="0"/>
                  <a:t>Using balanced BSTs</a:t>
                </a:r>
              </a:p>
              <a:p>
                <a:pPr lvl="1">
                  <a:buFont typeface="Arial" panose="020B0604020202020204" pitchFamily="34" charset="0"/>
                  <a:buChar char="•"/>
                </a:pPr>
                <a:r>
                  <a:rPr lang="en-US" dirty="0"/>
                  <a:t>Using hash tables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001000" cy="4648200"/>
              </a:xfrm>
              <a:blipFill>
                <a:blip r:embed="rId2"/>
                <a:stretch>
                  <a:fillRect l="-1904" t="-1573" b="-393"/>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486892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57CF-BDA9-4ED7-8B59-14167A3B5EE0}"/>
              </a:ext>
            </a:extLst>
          </p:cNvPr>
          <p:cNvSpPr>
            <a:spLocks noGrp="1"/>
          </p:cNvSpPr>
          <p:nvPr>
            <p:ph type="title"/>
          </p:nvPr>
        </p:nvSpPr>
        <p:spPr/>
        <p:txBody>
          <a:bodyPr>
            <a:normAutofit fontScale="90000"/>
          </a:bodyPr>
          <a:lstStyle/>
          <a:p>
            <a:r>
              <a:rPr lang="en-US" dirty="0"/>
              <a:t>String matching</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E04283-9698-4069-B0DB-1A4DC2C7F959}"/>
                  </a:ext>
                </a:extLst>
              </p:cNvPr>
              <p:cNvSpPr>
                <a:spLocks noGrp="1"/>
              </p:cNvSpPr>
              <p:nvPr>
                <p:ph idx="1"/>
              </p:nvPr>
            </p:nvSpPr>
            <p:spPr>
              <a:xfrm>
                <a:off x="228600" y="1371600"/>
                <a:ext cx="8763000" cy="4343400"/>
              </a:xfrm>
            </p:spPr>
            <p:txBody>
              <a:bodyPr>
                <a:normAutofit fontScale="92500" lnSpcReduction="10000"/>
              </a:bodyPr>
              <a:lstStyle/>
              <a:p>
                <a:r>
                  <a:rPr lang="en-US" dirty="0"/>
                  <a:t>Let us assume that we have two strings, a pattern </a:t>
                </a:r>
                <a14:m>
                  <m:oMath xmlns:m="http://schemas.openxmlformats.org/officeDocument/2006/math">
                    <m:r>
                      <a:rPr lang="en-US" b="0" i="1" smtClean="0">
                        <a:latin typeface="Cambria Math" panose="02040503050406030204" pitchFamily="18" charset="0"/>
                      </a:rPr>
                      <m:t>𝑠</m:t>
                    </m:r>
                  </m:oMath>
                </a14:m>
                <a:r>
                  <a:rPr lang="en-US" dirty="0"/>
                  <a:t> and a text </a:t>
                </a:r>
                <a14:m>
                  <m:oMath xmlns:m="http://schemas.openxmlformats.org/officeDocument/2006/math">
                    <m:r>
                      <a:rPr lang="en-US" b="0" i="1" smtClean="0">
                        <a:latin typeface="Cambria Math" panose="02040503050406030204" pitchFamily="18" charset="0"/>
                      </a:rPr>
                      <m:t>𝑡</m:t>
                    </m:r>
                  </m:oMath>
                </a14:m>
                <a:r>
                  <a:rPr lang="en-US" dirty="0"/>
                  <a:t>. Propose an algorithm to find all occurrences of the pattern in the text.</a:t>
                </a:r>
              </a:p>
              <a:p>
                <a:endParaRPr lang="en-US" dirty="0"/>
              </a:p>
              <a:p>
                <a:r>
                  <a:rPr lang="en-US" dirty="0"/>
                  <a:t>Constraint: we want to do it in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 time.</a:t>
                </a:r>
              </a:p>
              <a:p>
                <a:endParaRPr lang="en-US" dirty="0"/>
              </a:p>
              <a:p>
                <a:r>
                  <a:rPr lang="en-US" dirty="0"/>
                  <a:t>Hint: Use the polynomial rolling hash function. Propose an efficient (incremental) method to calculate </a:t>
                </a:r>
                <a14:m>
                  <m:oMath xmlns:m="http://schemas.openxmlformats.org/officeDocument/2006/math">
                    <m:r>
                      <m:rPr>
                        <m:nor/>
                      </m:rPr>
                      <a:rPr lang="en-US" b="0" i="0" smtClean="0">
                        <a:latin typeface="Cambria Math" panose="02040503050406030204" pitchFamily="18" charset="0"/>
                      </a:rPr>
                      <m:t>hash</m:t>
                    </m:r>
                    <m:r>
                      <a:rPr lang="en-US" b="0" i="1" smtClean="0">
                        <a:latin typeface="Cambria Math" panose="02040503050406030204" pitchFamily="18" charset="0"/>
                      </a:rPr>
                      <m:t>(</m:t>
                    </m:r>
                    <m:r>
                      <a:rPr lang="en-US" b="0" i="1" smtClean="0">
                        <a:latin typeface="Cambria Math" panose="02040503050406030204" pitchFamily="18" charset="0"/>
                      </a:rPr>
                      <m:t>𝑡</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oMath>
                </a14:m>
                <a:r>
                  <a:rPr lang="ca-ES" dirty="0"/>
                  <a:t> </a:t>
                </a:r>
                <a:r>
                  <a:rPr lang="ca-ES" dirty="0" err="1"/>
                  <a:t>from</a:t>
                </a:r>
                <a:r>
                  <a:rPr lang="ca-ES" dirty="0"/>
                  <a:t> </a:t>
                </a:r>
                <a14:m>
                  <m:oMath xmlns:m="http://schemas.openxmlformats.org/officeDocument/2006/math">
                    <m:r>
                      <m:rPr>
                        <m:nor/>
                      </m:rPr>
                      <a:rPr lang="en-US" b="0" i="0" smtClean="0">
                        <a:latin typeface="Cambria Math" panose="02040503050406030204" pitchFamily="18" charset="0"/>
                      </a:rPr>
                      <m:t>hash</m:t>
                    </m:r>
                    <m:r>
                      <a:rPr lang="en-US" b="0" i="1" smtClean="0">
                        <a:latin typeface="Cambria Math" panose="02040503050406030204" pitchFamily="18" charset="0"/>
                      </a:rPr>
                      <m:t>(</m:t>
                    </m:r>
                    <m:r>
                      <a:rPr lang="en-US" b="0" i="1" smtClean="0">
                        <a:latin typeface="Cambria Math" panose="02040503050406030204" pitchFamily="18" charset="0"/>
                      </a:rPr>
                      <m:t>𝑡</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ca-ES" dirty="0"/>
                  <a:t>.</a:t>
                </a:r>
              </a:p>
            </p:txBody>
          </p:sp>
        </mc:Choice>
        <mc:Fallback xmlns="">
          <p:sp>
            <p:nvSpPr>
              <p:cNvPr id="3" name="Content Placeholder 2">
                <a:extLst>
                  <a:ext uri="{FF2B5EF4-FFF2-40B4-BE49-F238E27FC236}">
                    <a16:creationId xmlns:a16="http://schemas.microsoft.com/office/drawing/2014/main" id="{6FE04283-9698-4069-B0DB-1A4DC2C7F959}"/>
                  </a:ext>
                </a:extLst>
              </p:cNvPr>
              <p:cNvSpPr>
                <a:spLocks noGrp="1" noRot="1" noChangeAspect="1" noMove="1" noResize="1" noEditPoints="1" noAdjustHandles="1" noChangeArrowheads="1" noChangeShapeType="1" noTextEdit="1"/>
              </p:cNvSpPr>
              <p:nvPr>
                <p:ph idx="1"/>
              </p:nvPr>
            </p:nvSpPr>
            <p:spPr>
              <a:xfrm>
                <a:off x="228600" y="1371600"/>
                <a:ext cx="8763000" cy="4343400"/>
              </a:xfrm>
              <a:blipFill>
                <a:blip r:embed="rId2"/>
                <a:stretch>
                  <a:fillRect l="-1461" t="-2805" r="-1183" b="-140"/>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1A33D865-8AB8-414A-915C-314E9684FA7F}"/>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9EBCC48-62EB-4934-BF02-BE9DF49D74F8}"/>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AFF6B990-10AA-4112-BABC-D716D4FB5429}"/>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207171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57CF-BDA9-4ED7-8B59-14167A3B5EE0}"/>
              </a:ext>
            </a:extLst>
          </p:cNvPr>
          <p:cNvSpPr>
            <a:spLocks noGrp="1"/>
          </p:cNvSpPr>
          <p:nvPr>
            <p:ph type="title"/>
          </p:nvPr>
        </p:nvSpPr>
        <p:spPr/>
        <p:txBody>
          <a:bodyPr>
            <a:normAutofit fontScale="90000"/>
          </a:bodyPr>
          <a:lstStyle/>
          <a:p>
            <a:r>
              <a:rPr lang="en-US" dirty="0"/>
              <a:t>Bloom filter parameters</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E04283-9698-4069-B0DB-1A4DC2C7F959}"/>
                  </a:ext>
                </a:extLst>
              </p:cNvPr>
              <p:cNvSpPr>
                <a:spLocks noGrp="1"/>
              </p:cNvSpPr>
              <p:nvPr>
                <p:ph idx="1"/>
              </p:nvPr>
            </p:nvSpPr>
            <p:spPr>
              <a:xfrm>
                <a:off x="191276" y="1447800"/>
                <a:ext cx="8763000" cy="4953000"/>
              </a:xfrm>
            </p:spPr>
            <p:txBody>
              <a:bodyPr>
                <a:normAutofit/>
              </a:bodyPr>
              <a:lstStyle/>
              <a:p>
                <a:r>
                  <a:rPr lang="en-US" sz="2800" dirty="0"/>
                  <a:t>Let us consider a Bloom filter with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6</m:t>
                        </m:r>
                      </m:sup>
                    </m:sSup>
                  </m:oMath>
                </a14:m>
                <a:r>
                  <a:rPr lang="en-US" sz="2800" dirty="0"/>
                  <a:t> elements.</a:t>
                </a:r>
              </a:p>
              <a:p>
                <a:pPr lvl="1"/>
                <a:r>
                  <a:rPr lang="en-US" sz="2400" dirty="0"/>
                  <a:t>Give the size of the bit array and the number of hash functions to achieve a 1% false positive rate</a:t>
                </a:r>
              </a:p>
              <a:p>
                <a:pPr lvl="1"/>
                <a:endParaRPr lang="en-US" sz="2400" dirty="0"/>
              </a:p>
              <a:p>
                <a:r>
                  <a:rPr lang="en-US" sz="2800" dirty="0"/>
                  <a:t>Let us consider a Bloom filter with </a:t>
                </a:r>
                <a14:m>
                  <m:oMath xmlns:m="http://schemas.openxmlformats.org/officeDocument/2006/math">
                    <m:r>
                      <a:rPr lang="en-GB" sz="2800" b="0" i="1" smtClean="0">
                        <a:latin typeface="Cambria Math" panose="02040503050406030204" pitchFamily="18" charset="0"/>
                      </a:rPr>
                      <m:t>𝑚</m:t>
                    </m:r>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10</m:t>
                        </m:r>
                      </m:e>
                      <m:sup>
                        <m:r>
                          <a:rPr lang="en-GB" sz="2800" b="0" i="1" smtClean="0">
                            <a:latin typeface="Cambria Math" panose="02040503050406030204" pitchFamily="18" charset="0"/>
                          </a:rPr>
                          <m:t>7</m:t>
                        </m:r>
                      </m:sup>
                    </m:sSup>
                  </m:oMath>
                </a14:m>
                <a:r>
                  <a:rPr lang="en-US" sz="2800" dirty="0"/>
                  <a:t>.</a:t>
                </a:r>
              </a:p>
              <a:p>
                <a:pPr lvl="1"/>
                <a:r>
                  <a:rPr lang="en-US" sz="2400" dirty="0"/>
                  <a:t>What is the maximum number of elements it must contain to guarantee a false positive rate smaller than 2%?</a:t>
                </a:r>
              </a:p>
              <a:p>
                <a:pPr lvl="1"/>
                <a:r>
                  <a:rPr lang="en-US" sz="2400" dirty="0"/>
                  <a:t>How many hash functions would be required? </a:t>
                </a:r>
              </a:p>
              <a:p>
                <a:pPr marL="457200" lvl="1" indent="0">
                  <a:buNone/>
                </a:pPr>
                <a:endParaRPr lang="en-US" sz="2400" dirty="0"/>
              </a:p>
              <a:p>
                <a:endParaRPr lang="en-US" sz="2800" dirty="0"/>
              </a:p>
              <a:p>
                <a:endParaRPr lang="ca-ES" sz="2800" dirty="0"/>
              </a:p>
            </p:txBody>
          </p:sp>
        </mc:Choice>
        <mc:Fallback xmlns="">
          <p:sp>
            <p:nvSpPr>
              <p:cNvPr id="3" name="Content Placeholder 2">
                <a:extLst>
                  <a:ext uri="{FF2B5EF4-FFF2-40B4-BE49-F238E27FC236}">
                    <a16:creationId xmlns:a16="http://schemas.microsoft.com/office/drawing/2014/main" id="{6FE04283-9698-4069-B0DB-1A4DC2C7F959}"/>
                  </a:ext>
                </a:extLst>
              </p:cNvPr>
              <p:cNvSpPr>
                <a:spLocks noGrp="1" noRot="1" noChangeAspect="1" noMove="1" noResize="1" noEditPoints="1" noAdjustHandles="1" noChangeArrowheads="1" noChangeShapeType="1" noTextEdit="1"/>
              </p:cNvSpPr>
              <p:nvPr>
                <p:ph idx="1"/>
              </p:nvPr>
            </p:nvSpPr>
            <p:spPr>
              <a:xfrm>
                <a:off x="191276" y="1447800"/>
                <a:ext cx="8763000" cy="4953000"/>
              </a:xfrm>
              <a:blipFill>
                <a:blip r:embed="rId2"/>
                <a:stretch>
                  <a:fillRect l="-1252" t="-1232" r="-626"/>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1A33D865-8AB8-414A-915C-314E9684FA7F}"/>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9EBCC48-62EB-4934-BF02-BE9DF49D74F8}"/>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AFF6B990-10AA-4112-BABC-D716D4FB5429}"/>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5038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57CF-BDA9-4ED7-8B59-14167A3B5EE0}"/>
              </a:ext>
            </a:extLst>
          </p:cNvPr>
          <p:cNvSpPr>
            <a:spLocks noGrp="1"/>
          </p:cNvSpPr>
          <p:nvPr>
            <p:ph type="title"/>
          </p:nvPr>
        </p:nvSpPr>
        <p:spPr/>
        <p:txBody>
          <a:bodyPr>
            <a:normAutofit fontScale="90000"/>
          </a:bodyPr>
          <a:lstStyle/>
          <a:p>
            <a:r>
              <a:rPr lang="en-US" dirty="0"/>
              <a:t>Bloom filter</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E04283-9698-4069-B0DB-1A4DC2C7F959}"/>
                  </a:ext>
                </a:extLst>
              </p:cNvPr>
              <p:cNvSpPr>
                <a:spLocks noGrp="1"/>
              </p:cNvSpPr>
              <p:nvPr>
                <p:ph idx="1"/>
              </p:nvPr>
            </p:nvSpPr>
            <p:spPr>
              <a:xfrm>
                <a:off x="457200" y="1295400"/>
                <a:ext cx="8229600" cy="5105400"/>
              </a:xfrm>
            </p:spPr>
            <p:txBody>
              <a:bodyPr>
                <a:normAutofit/>
              </a:bodyPr>
              <a:lstStyle/>
              <a:p>
                <a:pPr marL="0" indent="0">
                  <a:buNone/>
                </a:pPr>
                <a:r>
                  <a:rPr lang="en-US" sz="2800" dirty="0"/>
                  <a:t>Let us consider a Bloom filter with </a:t>
                </a:r>
                <a14:m>
                  <m:oMath xmlns:m="http://schemas.openxmlformats.org/officeDocument/2006/math">
                    <m:r>
                      <a:rPr lang="en-GB" sz="2800" b="0" i="1" smtClean="0">
                        <a:latin typeface="Cambria Math" panose="02040503050406030204" pitchFamily="18" charset="0"/>
                      </a:rPr>
                      <m:t>𝑚</m:t>
                    </m:r>
                    <m:r>
                      <a:rPr lang="en-GB" sz="2800" b="0" i="1" smtClean="0">
                        <a:latin typeface="Cambria Math" panose="02040503050406030204" pitchFamily="18" charset="0"/>
                      </a:rPr>
                      <m:t>=17</m:t>
                    </m:r>
                  </m:oMath>
                </a14:m>
                <a:r>
                  <a:rPr lang="en-US" sz="2800" dirty="0"/>
                  <a:t> and three hash functions:</a:t>
                </a:r>
                <a:br>
                  <a:rPr lang="en-US" sz="2800" dirty="0"/>
                </a:br>
                <a:br>
                  <a:rPr lang="en-US" sz="2800" dirty="0"/>
                </a:br>
                <a:r>
                  <a:rPr lang="en-US" sz="2800" dirty="0"/>
                  <a:t>         </a:t>
                </a:r>
                <a14:m>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h</m:t>
                        </m:r>
                      </m:e>
                      <m:sub>
                        <m:r>
                          <a:rPr lang="en-GB" sz="2800" b="0" i="1" smtClean="0">
                            <a:latin typeface="Cambria Math" panose="02040503050406030204" pitchFamily="18" charset="0"/>
                          </a:rPr>
                          <m:t>1</m:t>
                        </m:r>
                      </m:sub>
                    </m:sSub>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=19</m:t>
                    </m:r>
                    <m:r>
                      <a:rPr lang="en-GB" sz="2800" b="0" i="1" smtClean="0">
                        <a:latin typeface="Cambria Math" panose="02040503050406030204" pitchFamily="18" charset="0"/>
                      </a:rPr>
                      <m:t>𝑥</m:t>
                    </m:r>
                    <m:r>
                      <a:rPr lang="en-GB" sz="2800" b="0" i="1" smtClean="0">
                        <a:latin typeface="Cambria Math" panose="02040503050406030204" pitchFamily="18" charset="0"/>
                      </a:rPr>
                      <m:t>,   </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h</m:t>
                        </m:r>
                      </m:e>
                      <m:sub>
                        <m:r>
                          <a:rPr lang="en-GB" sz="2800" b="0" i="1" smtClean="0">
                            <a:latin typeface="Cambria Math" panose="02040503050406030204" pitchFamily="18" charset="0"/>
                          </a:rPr>
                          <m:t>2</m:t>
                        </m:r>
                      </m:sub>
                    </m:sSub>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=23</m:t>
                    </m:r>
                    <m:r>
                      <a:rPr lang="en-GB" sz="2800" b="0" i="1" smtClean="0">
                        <a:latin typeface="Cambria Math" panose="02040503050406030204" pitchFamily="18" charset="0"/>
                      </a:rPr>
                      <m:t>𝑥</m:t>
                    </m:r>
                    <m:r>
                      <a:rPr lang="en-GB" sz="2800" b="0" i="1" smtClean="0">
                        <a:latin typeface="Cambria Math" panose="02040503050406030204" pitchFamily="18" charset="0"/>
                      </a:rPr>
                      <m:t>,   </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h</m:t>
                        </m:r>
                      </m:e>
                      <m:sub>
                        <m:r>
                          <a:rPr lang="en-GB" sz="2800" b="0" i="1" smtClean="0">
                            <a:latin typeface="Cambria Math" panose="02040503050406030204" pitchFamily="18" charset="0"/>
                          </a:rPr>
                          <m:t>3</m:t>
                        </m:r>
                      </m:sub>
                    </m:sSub>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=31</m:t>
                    </m:r>
                    <m:r>
                      <a:rPr lang="en-GB" sz="2800" b="0" i="1" smtClean="0">
                        <a:latin typeface="Cambria Math" panose="02040503050406030204" pitchFamily="18" charset="0"/>
                      </a:rPr>
                      <m:t>𝑥</m:t>
                    </m:r>
                  </m:oMath>
                </a14:m>
                <a:endParaRPr lang="en-US" sz="2800" dirty="0"/>
              </a:p>
              <a:p>
                <a:pPr marL="0" indent="0">
                  <a:buNone/>
                </a:pPr>
                <a:endParaRPr lang="en-US" sz="2800" dirty="0"/>
              </a:p>
              <a:p>
                <a:pPr marL="0" indent="0">
                  <a:buNone/>
                </a:pPr>
                <a:r>
                  <a:rPr lang="en-US" sz="2800" dirty="0"/>
                  <a:t>Insert the values 1 and 2, and give </a:t>
                </a:r>
                <a:r>
                  <a:rPr lang="en-US" sz="2800"/>
                  <a:t>the smallest positive </a:t>
                </a:r>
                <a:r>
                  <a:rPr lang="en-US" sz="2800" dirty="0"/>
                  <a:t>integer than produces a false positive</a:t>
                </a:r>
              </a:p>
              <a:p>
                <a:endParaRPr lang="ca-ES" sz="2800" dirty="0"/>
              </a:p>
            </p:txBody>
          </p:sp>
        </mc:Choice>
        <mc:Fallback xmlns="">
          <p:sp>
            <p:nvSpPr>
              <p:cNvPr id="3" name="Content Placeholder 2">
                <a:extLst>
                  <a:ext uri="{FF2B5EF4-FFF2-40B4-BE49-F238E27FC236}">
                    <a16:creationId xmlns:a16="http://schemas.microsoft.com/office/drawing/2014/main" id="{6FE04283-9698-4069-B0DB-1A4DC2C7F959}"/>
                  </a:ext>
                </a:extLst>
              </p:cNvPr>
              <p:cNvSpPr>
                <a:spLocks noGrp="1" noRot="1" noChangeAspect="1" noMove="1" noResize="1" noEditPoints="1" noAdjustHandles="1" noChangeArrowheads="1" noChangeShapeType="1" noTextEdit="1"/>
              </p:cNvSpPr>
              <p:nvPr>
                <p:ph idx="1"/>
              </p:nvPr>
            </p:nvSpPr>
            <p:spPr>
              <a:xfrm>
                <a:off x="457200" y="1295400"/>
                <a:ext cx="8229600" cy="5105400"/>
              </a:xfrm>
              <a:blipFill>
                <a:blip r:embed="rId2"/>
                <a:stretch>
                  <a:fillRect l="-1481" t="-1195" r="-1333"/>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1A33D865-8AB8-414A-915C-314E9684FA7F}"/>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9EBCC48-62EB-4934-BF02-BE9DF49D74F8}"/>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AFF6B990-10AA-4112-BABC-D716D4FB5429}"/>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46637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6786395" y="3584425"/>
            <a:ext cx="299823" cy="29718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6786395" y="2671595"/>
            <a:ext cx="299823" cy="2971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6786395" y="3279625"/>
            <a:ext cx="299823" cy="2971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6786777" y="1752600"/>
            <a:ext cx="299823" cy="29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Hashing</a:t>
            </a:r>
          </a:p>
        </p:txBody>
      </p:sp>
      <p:graphicFrame>
        <p:nvGraphicFramePr>
          <p:cNvPr id="83" name="Content Placeholder 82"/>
          <p:cNvGraphicFramePr>
            <a:graphicFrameLocks noGrp="1"/>
          </p:cNvGraphicFramePr>
          <p:nvPr>
            <p:ph idx="1"/>
            <p:extLst>
              <p:ext uri="{D42A27DB-BD31-4B8C-83A1-F6EECF244321}">
                <p14:modId xmlns:p14="http://schemas.microsoft.com/office/powerpoint/2010/main" val="273685192"/>
              </p:ext>
            </p:extLst>
          </p:nvPr>
        </p:nvGraphicFramePr>
        <p:xfrm>
          <a:off x="6781800" y="1752600"/>
          <a:ext cx="304800" cy="2438400"/>
        </p:xfrm>
        <a:graphic>
          <a:graphicData uri="http://schemas.openxmlformats.org/drawingml/2006/table">
            <a:tbl>
              <a:tblPr firstRow="1" bandRow="1">
                <a:tableStyleId>{5940675A-B579-460E-94D1-54222C63F5DA}</a:tableStyleId>
              </a:tblPr>
              <a:tblGrid>
                <a:gridCol w="304800">
                  <a:extLst>
                    <a:ext uri="{9D8B030D-6E8A-4147-A177-3AD203B41FA5}">
                      <a16:colId xmlns:a16="http://schemas.microsoft.com/office/drawing/2014/main" val="4291196628"/>
                    </a:ext>
                  </a:extLst>
                </a:gridCol>
              </a:tblGrid>
              <a:tr h="296545">
                <a:tc>
                  <a:txBody>
                    <a:bodyPr/>
                    <a:lstStyle/>
                    <a:p>
                      <a:endParaRPr lang="en-US" sz="1400" dirty="0"/>
                    </a:p>
                  </a:txBody>
                  <a:tcPr/>
                </a:tc>
                <a:extLst>
                  <a:ext uri="{0D108BD9-81ED-4DB2-BD59-A6C34878D82A}">
                    <a16:rowId xmlns:a16="http://schemas.microsoft.com/office/drawing/2014/main" val="110016356"/>
                  </a:ext>
                </a:extLst>
              </a:tr>
              <a:tr h="296545">
                <a:tc>
                  <a:txBody>
                    <a:bodyPr/>
                    <a:lstStyle/>
                    <a:p>
                      <a:endParaRPr lang="en-US" sz="1400" dirty="0"/>
                    </a:p>
                  </a:txBody>
                  <a:tcPr/>
                </a:tc>
                <a:extLst>
                  <a:ext uri="{0D108BD9-81ED-4DB2-BD59-A6C34878D82A}">
                    <a16:rowId xmlns:a16="http://schemas.microsoft.com/office/drawing/2014/main" val="1617550742"/>
                  </a:ext>
                </a:extLst>
              </a:tr>
              <a:tr h="296545">
                <a:tc>
                  <a:txBody>
                    <a:bodyPr/>
                    <a:lstStyle/>
                    <a:p>
                      <a:endParaRPr lang="en-US" sz="1400" dirty="0"/>
                    </a:p>
                  </a:txBody>
                  <a:tcPr/>
                </a:tc>
                <a:extLst>
                  <a:ext uri="{0D108BD9-81ED-4DB2-BD59-A6C34878D82A}">
                    <a16:rowId xmlns:a16="http://schemas.microsoft.com/office/drawing/2014/main" val="1357992098"/>
                  </a:ext>
                </a:extLst>
              </a:tr>
              <a:tr h="296545">
                <a:tc>
                  <a:txBody>
                    <a:bodyPr/>
                    <a:lstStyle/>
                    <a:p>
                      <a:endParaRPr lang="en-US" sz="1400" dirty="0"/>
                    </a:p>
                  </a:txBody>
                  <a:tcPr/>
                </a:tc>
                <a:extLst>
                  <a:ext uri="{0D108BD9-81ED-4DB2-BD59-A6C34878D82A}">
                    <a16:rowId xmlns:a16="http://schemas.microsoft.com/office/drawing/2014/main" val="4135587502"/>
                  </a:ext>
                </a:extLst>
              </a:tr>
              <a:tr h="296545">
                <a:tc>
                  <a:txBody>
                    <a:bodyPr/>
                    <a:lstStyle/>
                    <a:p>
                      <a:endParaRPr lang="en-US" sz="1400" dirty="0"/>
                    </a:p>
                  </a:txBody>
                  <a:tcPr/>
                </a:tc>
                <a:extLst>
                  <a:ext uri="{0D108BD9-81ED-4DB2-BD59-A6C34878D82A}">
                    <a16:rowId xmlns:a16="http://schemas.microsoft.com/office/drawing/2014/main" val="1876249888"/>
                  </a:ext>
                </a:extLst>
              </a:tr>
              <a:tr h="296545">
                <a:tc>
                  <a:txBody>
                    <a:bodyPr/>
                    <a:lstStyle/>
                    <a:p>
                      <a:endParaRPr lang="en-US" sz="1400" dirty="0"/>
                    </a:p>
                  </a:txBody>
                  <a:tcPr/>
                </a:tc>
                <a:extLst>
                  <a:ext uri="{0D108BD9-81ED-4DB2-BD59-A6C34878D82A}">
                    <a16:rowId xmlns:a16="http://schemas.microsoft.com/office/drawing/2014/main" val="702722948"/>
                  </a:ext>
                </a:extLst>
              </a:tr>
              <a:tr h="296545">
                <a:tc>
                  <a:txBody>
                    <a:bodyPr/>
                    <a:lstStyle/>
                    <a:p>
                      <a:endParaRPr lang="en-US" sz="1400" dirty="0"/>
                    </a:p>
                  </a:txBody>
                  <a:tcPr/>
                </a:tc>
                <a:extLst>
                  <a:ext uri="{0D108BD9-81ED-4DB2-BD59-A6C34878D82A}">
                    <a16:rowId xmlns:a16="http://schemas.microsoft.com/office/drawing/2014/main" val="3591684826"/>
                  </a:ext>
                </a:extLst>
              </a:tr>
              <a:tr h="296545">
                <a:tc>
                  <a:txBody>
                    <a:bodyPr/>
                    <a:lstStyle/>
                    <a:p>
                      <a:endParaRPr lang="en-US" sz="1400" dirty="0"/>
                    </a:p>
                  </a:txBody>
                  <a:tcPr/>
                </a:tc>
                <a:extLst>
                  <a:ext uri="{0D108BD9-81ED-4DB2-BD59-A6C34878D82A}">
                    <a16:rowId xmlns:a16="http://schemas.microsoft.com/office/drawing/2014/main" val="221552192"/>
                  </a:ext>
                </a:extLst>
              </a:tr>
            </a:tbl>
          </a:graphicData>
        </a:graphic>
      </p:graphicFrame>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sp>
        <p:nvSpPr>
          <p:cNvPr id="7" name="Oval 6"/>
          <p:cNvSpPr/>
          <p:nvPr/>
        </p:nvSpPr>
        <p:spPr>
          <a:xfrm>
            <a:off x="838200" y="1219200"/>
            <a:ext cx="2819400" cy="35052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75747" y="805934"/>
            <a:ext cx="811119" cy="400110"/>
          </a:xfrm>
          <a:prstGeom prst="rect">
            <a:avLst/>
          </a:prstGeom>
          <a:noFill/>
        </p:spPr>
        <p:txBody>
          <a:bodyPr wrap="none" rtlCol="0">
            <a:spAutoFit/>
          </a:bodyPr>
          <a:lstStyle/>
          <a:p>
            <a:r>
              <a:rPr lang="en-US" sz="2000" dirty="0"/>
              <a:t>Plates</a:t>
            </a:r>
          </a:p>
        </p:txBody>
      </p:sp>
      <p:sp>
        <p:nvSpPr>
          <p:cNvPr id="10" name="Flowchart: Connector 9"/>
          <p:cNvSpPr>
            <a:spLocks noChangeAspect="1"/>
          </p:cNvSpPr>
          <p:nvPr/>
        </p:nvSpPr>
        <p:spPr>
          <a:xfrm>
            <a:off x="2057400" y="14097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p:cNvSpPr>
            <a:spLocks noChangeAspect="1"/>
          </p:cNvSpPr>
          <p:nvPr/>
        </p:nvSpPr>
        <p:spPr>
          <a:xfrm>
            <a:off x="2298451" y="1609904"/>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p:cNvSpPr>
            <a:spLocks noChangeAspect="1"/>
          </p:cNvSpPr>
          <p:nvPr/>
        </p:nvSpPr>
        <p:spPr>
          <a:xfrm>
            <a:off x="1706880" y="17830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p:cNvSpPr>
            <a:spLocks noChangeAspect="1"/>
          </p:cNvSpPr>
          <p:nvPr/>
        </p:nvSpPr>
        <p:spPr>
          <a:xfrm>
            <a:off x="2495550" y="20497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p:cNvSpPr>
            <a:spLocks noChangeAspect="1"/>
          </p:cNvSpPr>
          <p:nvPr/>
        </p:nvSpPr>
        <p:spPr>
          <a:xfrm>
            <a:off x="2781300" y="17983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p:cNvSpPr>
            <a:spLocks noChangeAspect="1"/>
          </p:cNvSpPr>
          <p:nvPr/>
        </p:nvSpPr>
        <p:spPr>
          <a:xfrm>
            <a:off x="1750695" y="21031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Connector 16"/>
          <p:cNvSpPr>
            <a:spLocks noChangeAspect="1"/>
          </p:cNvSpPr>
          <p:nvPr/>
        </p:nvSpPr>
        <p:spPr>
          <a:xfrm>
            <a:off x="2202180" y="22402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Connector 18"/>
          <p:cNvSpPr>
            <a:spLocks noChangeAspect="1"/>
          </p:cNvSpPr>
          <p:nvPr/>
        </p:nvSpPr>
        <p:spPr>
          <a:xfrm>
            <a:off x="1945005" y="24003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Connector 19"/>
          <p:cNvSpPr>
            <a:spLocks noChangeAspect="1"/>
          </p:cNvSpPr>
          <p:nvPr/>
        </p:nvSpPr>
        <p:spPr>
          <a:xfrm>
            <a:off x="1489710" y="20421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Connector 20"/>
          <p:cNvSpPr>
            <a:spLocks noChangeAspect="1"/>
          </p:cNvSpPr>
          <p:nvPr/>
        </p:nvSpPr>
        <p:spPr>
          <a:xfrm>
            <a:off x="1188720" y="22250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p:cNvSpPr>
            <a:spLocks noChangeAspect="1"/>
          </p:cNvSpPr>
          <p:nvPr/>
        </p:nvSpPr>
        <p:spPr>
          <a:xfrm>
            <a:off x="1596390" y="2352675"/>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p:cNvSpPr>
            <a:spLocks noChangeAspect="1"/>
          </p:cNvSpPr>
          <p:nvPr/>
        </p:nvSpPr>
        <p:spPr>
          <a:xfrm>
            <a:off x="2495550" y="24003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p:cNvSpPr>
            <a:spLocks noChangeAspect="1"/>
          </p:cNvSpPr>
          <p:nvPr/>
        </p:nvSpPr>
        <p:spPr>
          <a:xfrm>
            <a:off x="3147060" y="20878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p:cNvSpPr>
            <a:spLocks noChangeAspect="1"/>
          </p:cNvSpPr>
          <p:nvPr/>
        </p:nvSpPr>
        <p:spPr>
          <a:xfrm>
            <a:off x="1398270" y="17373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Connector 25"/>
          <p:cNvSpPr>
            <a:spLocks noChangeAspect="1"/>
          </p:cNvSpPr>
          <p:nvPr/>
        </p:nvSpPr>
        <p:spPr>
          <a:xfrm>
            <a:off x="2235586" y="275463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p:cNvSpPr>
            <a:spLocks noChangeAspect="1"/>
          </p:cNvSpPr>
          <p:nvPr/>
        </p:nvSpPr>
        <p:spPr>
          <a:xfrm>
            <a:off x="2682240" y="25603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Connector 27"/>
          <p:cNvSpPr>
            <a:spLocks noChangeAspect="1"/>
          </p:cNvSpPr>
          <p:nvPr/>
        </p:nvSpPr>
        <p:spPr>
          <a:xfrm>
            <a:off x="2142241" y="25429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p:cNvSpPr>
            <a:spLocks noChangeAspect="1"/>
          </p:cNvSpPr>
          <p:nvPr/>
        </p:nvSpPr>
        <p:spPr>
          <a:xfrm>
            <a:off x="1813560" y="2640151"/>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Connector 29"/>
          <p:cNvSpPr>
            <a:spLocks noChangeAspect="1"/>
          </p:cNvSpPr>
          <p:nvPr/>
        </p:nvSpPr>
        <p:spPr>
          <a:xfrm>
            <a:off x="1572646" y="2954834"/>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Connector 30"/>
          <p:cNvSpPr>
            <a:spLocks noChangeAspect="1"/>
          </p:cNvSpPr>
          <p:nvPr/>
        </p:nvSpPr>
        <p:spPr>
          <a:xfrm>
            <a:off x="1509781" y="32550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lowchart: Connector 31"/>
          <p:cNvSpPr>
            <a:spLocks noChangeAspect="1"/>
          </p:cNvSpPr>
          <p:nvPr/>
        </p:nvSpPr>
        <p:spPr>
          <a:xfrm>
            <a:off x="1769745" y="33947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Connector 32"/>
          <p:cNvSpPr>
            <a:spLocks noChangeAspect="1"/>
          </p:cNvSpPr>
          <p:nvPr/>
        </p:nvSpPr>
        <p:spPr>
          <a:xfrm>
            <a:off x="2055495" y="314325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lowchart: Connector 34"/>
          <p:cNvSpPr>
            <a:spLocks noChangeAspect="1"/>
          </p:cNvSpPr>
          <p:nvPr/>
        </p:nvSpPr>
        <p:spPr>
          <a:xfrm>
            <a:off x="2047875" y="34899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Connector 35"/>
          <p:cNvSpPr>
            <a:spLocks noChangeAspect="1"/>
          </p:cNvSpPr>
          <p:nvPr/>
        </p:nvSpPr>
        <p:spPr>
          <a:xfrm>
            <a:off x="1219200" y="374523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lowchart: Connector 36"/>
          <p:cNvSpPr>
            <a:spLocks noChangeAspect="1"/>
          </p:cNvSpPr>
          <p:nvPr/>
        </p:nvSpPr>
        <p:spPr>
          <a:xfrm>
            <a:off x="1769745" y="374523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Connector 37"/>
          <p:cNvSpPr>
            <a:spLocks noChangeAspect="1"/>
          </p:cNvSpPr>
          <p:nvPr/>
        </p:nvSpPr>
        <p:spPr>
          <a:xfrm>
            <a:off x="2286000" y="33528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lowchart: Connector 38"/>
          <p:cNvSpPr>
            <a:spLocks noChangeAspect="1"/>
          </p:cNvSpPr>
          <p:nvPr/>
        </p:nvSpPr>
        <p:spPr>
          <a:xfrm>
            <a:off x="1710690" y="40043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Connector 39"/>
          <p:cNvSpPr>
            <a:spLocks noChangeAspect="1"/>
          </p:cNvSpPr>
          <p:nvPr/>
        </p:nvSpPr>
        <p:spPr>
          <a:xfrm>
            <a:off x="2346960" y="45567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lowchart: Connector 40"/>
          <p:cNvSpPr>
            <a:spLocks noChangeAspect="1"/>
          </p:cNvSpPr>
          <p:nvPr/>
        </p:nvSpPr>
        <p:spPr>
          <a:xfrm>
            <a:off x="1418341" y="4002405"/>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lowchart: Connector 41"/>
          <p:cNvSpPr>
            <a:spLocks noChangeAspect="1"/>
          </p:cNvSpPr>
          <p:nvPr/>
        </p:nvSpPr>
        <p:spPr>
          <a:xfrm>
            <a:off x="2488951" y="32004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lowchart: Connector 42"/>
          <p:cNvSpPr>
            <a:spLocks noChangeAspect="1"/>
          </p:cNvSpPr>
          <p:nvPr/>
        </p:nvSpPr>
        <p:spPr>
          <a:xfrm>
            <a:off x="2514432" y="34899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lowchart: Connector 43"/>
          <p:cNvSpPr>
            <a:spLocks noChangeAspect="1"/>
          </p:cNvSpPr>
          <p:nvPr/>
        </p:nvSpPr>
        <p:spPr>
          <a:xfrm>
            <a:off x="2686050" y="3680468"/>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Connector 44"/>
          <p:cNvSpPr>
            <a:spLocks noChangeAspect="1"/>
          </p:cNvSpPr>
          <p:nvPr/>
        </p:nvSpPr>
        <p:spPr>
          <a:xfrm>
            <a:off x="3145155" y="34594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lowchart: Connector 46"/>
          <p:cNvSpPr>
            <a:spLocks noChangeAspect="1"/>
          </p:cNvSpPr>
          <p:nvPr/>
        </p:nvSpPr>
        <p:spPr>
          <a:xfrm>
            <a:off x="2964180" y="3760272"/>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Connector 47"/>
          <p:cNvSpPr>
            <a:spLocks noChangeAspect="1"/>
          </p:cNvSpPr>
          <p:nvPr/>
        </p:nvSpPr>
        <p:spPr>
          <a:xfrm>
            <a:off x="2135505" y="39907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Connector 48"/>
          <p:cNvSpPr>
            <a:spLocks noChangeAspect="1"/>
          </p:cNvSpPr>
          <p:nvPr/>
        </p:nvSpPr>
        <p:spPr>
          <a:xfrm>
            <a:off x="2686050" y="39907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Connector 49"/>
          <p:cNvSpPr>
            <a:spLocks noChangeAspect="1"/>
          </p:cNvSpPr>
          <p:nvPr/>
        </p:nvSpPr>
        <p:spPr>
          <a:xfrm>
            <a:off x="3337560" y="36783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lowchart: Connector 50"/>
          <p:cNvSpPr>
            <a:spLocks noChangeAspect="1"/>
          </p:cNvSpPr>
          <p:nvPr/>
        </p:nvSpPr>
        <p:spPr>
          <a:xfrm>
            <a:off x="2575560" y="42900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lowchart: Connector 51"/>
          <p:cNvSpPr>
            <a:spLocks noChangeAspect="1"/>
          </p:cNvSpPr>
          <p:nvPr/>
        </p:nvSpPr>
        <p:spPr>
          <a:xfrm>
            <a:off x="2872740" y="41508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lowchart: Connector 52"/>
          <p:cNvSpPr>
            <a:spLocks noChangeAspect="1"/>
          </p:cNvSpPr>
          <p:nvPr/>
        </p:nvSpPr>
        <p:spPr>
          <a:xfrm>
            <a:off x="2332741" y="4133492"/>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lowchart: Connector 53"/>
          <p:cNvSpPr>
            <a:spLocks noChangeAspect="1"/>
          </p:cNvSpPr>
          <p:nvPr/>
        </p:nvSpPr>
        <p:spPr>
          <a:xfrm>
            <a:off x="2495550" y="2926397"/>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Connector 54"/>
          <p:cNvSpPr>
            <a:spLocks noChangeAspect="1"/>
          </p:cNvSpPr>
          <p:nvPr/>
        </p:nvSpPr>
        <p:spPr>
          <a:xfrm>
            <a:off x="3139303" y="24460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lowchart: Connector 55"/>
          <p:cNvSpPr>
            <a:spLocks noChangeAspect="1"/>
          </p:cNvSpPr>
          <p:nvPr/>
        </p:nvSpPr>
        <p:spPr>
          <a:xfrm>
            <a:off x="3096509" y="27258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Connector 56"/>
          <p:cNvSpPr>
            <a:spLocks noChangeAspect="1"/>
          </p:cNvSpPr>
          <p:nvPr/>
        </p:nvSpPr>
        <p:spPr>
          <a:xfrm>
            <a:off x="3382259" y="24744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lowchart: Connector 58"/>
          <p:cNvSpPr>
            <a:spLocks noChangeAspect="1"/>
          </p:cNvSpPr>
          <p:nvPr/>
        </p:nvSpPr>
        <p:spPr>
          <a:xfrm>
            <a:off x="3384687" y="28257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lowchart: Connector 59"/>
          <p:cNvSpPr>
            <a:spLocks noChangeAspect="1"/>
          </p:cNvSpPr>
          <p:nvPr/>
        </p:nvSpPr>
        <p:spPr>
          <a:xfrm>
            <a:off x="3096509" y="30763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lowchart: Connector 60"/>
          <p:cNvSpPr>
            <a:spLocks noChangeAspect="1"/>
          </p:cNvSpPr>
          <p:nvPr/>
        </p:nvSpPr>
        <p:spPr>
          <a:xfrm>
            <a:off x="1945889" y="2889527"/>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lowchart: Connector 61"/>
          <p:cNvSpPr>
            <a:spLocks noChangeAspect="1"/>
          </p:cNvSpPr>
          <p:nvPr/>
        </p:nvSpPr>
        <p:spPr>
          <a:xfrm>
            <a:off x="2836545" y="343072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lowchart: Connector 62"/>
          <p:cNvSpPr>
            <a:spLocks noChangeAspect="1"/>
          </p:cNvSpPr>
          <p:nvPr/>
        </p:nvSpPr>
        <p:spPr>
          <a:xfrm>
            <a:off x="3283199" y="32364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Connector 63"/>
          <p:cNvSpPr>
            <a:spLocks noChangeAspect="1"/>
          </p:cNvSpPr>
          <p:nvPr/>
        </p:nvSpPr>
        <p:spPr>
          <a:xfrm>
            <a:off x="2743200" y="3219092"/>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lowchart: Connector 64"/>
          <p:cNvSpPr>
            <a:spLocks noChangeAspect="1"/>
          </p:cNvSpPr>
          <p:nvPr/>
        </p:nvSpPr>
        <p:spPr>
          <a:xfrm>
            <a:off x="1070610" y="35280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lowchart: Connector 65"/>
          <p:cNvSpPr>
            <a:spLocks noChangeAspect="1"/>
          </p:cNvSpPr>
          <p:nvPr/>
        </p:nvSpPr>
        <p:spPr>
          <a:xfrm>
            <a:off x="1064758" y="25146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lowchart: Connector 66"/>
          <p:cNvSpPr>
            <a:spLocks noChangeAspect="1"/>
          </p:cNvSpPr>
          <p:nvPr/>
        </p:nvSpPr>
        <p:spPr>
          <a:xfrm>
            <a:off x="1021964" y="279445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lowchart: Connector 67"/>
          <p:cNvSpPr>
            <a:spLocks noChangeAspect="1"/>
          </p:cNvSpPr>
          <p:nvPr/>
        </p:nvSpPr>
        <p:spPr>
          <a:xfrm>
            <a:off x="1307714" y="25429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lowchart: Connector 68"/>
          <p:cNvSpPr>
            <a:spLocks noChangeAspect="1"/>
          </p:cNvSpPr>
          <p:nvPr/>
        </p:nvSpPr>
        <p:spPr>
          <a:xfrm>
            <a:off x="1300094" y="29697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Connector 69"/>
          <p:cNvSpPr>
            <a:spLocks noChangeAspect="1"/>
          </p:cNvSpPr>
          <p:nvPr/>
        </p:nvSpPr>
        <p:spPr>
          <a:xfrm>
            <a:off x="1021964" y="31449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lowchart: Connector 70"/>
          <p:cNvSpPr>
            <a:spLocks noChangeAspect="1"/>
          </p:cNvSpPr>
          <p:nvPr/>
        </p:nvSpPr>
        <p:spPr>
          <a:xfrm>
            <a:off x="1583055" y="2697659"/>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lowchart: Connector 71"/>
          <p:cNvSpPr>
            <a:spLocks noChangeAspect="1"/>
          </p:cNvSpPr>
          <p:nvPr/>
        </p:nvSpPr>
        <p:spPr>
          <a:xfrm>
            <a:off x="1208654" y="33049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lowchart: Connector 72"/>
          <p:cNvSpPr>
            <a:spLocks noChangeAspect="1"/>
          </p:cNvSpPr>
          <p:nvPr/>
        </p:nvSpPr>
        <p:spPr>
          <a:xfrm>
            <a:off x="1954530" y="41452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lowchart: Connector 73"/>
          <p:cNvSpPr>
            <a:spLocks noChangeAspect="1"/>
          </p:cNvSpPr>
          <p:nvPr/>
        </p:nvSpPr>
        <p:spPr>
          <a:xfrm>
            <a:off x="1676400" y="43205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lowchart: Connector 74"/>
          <p:cNvSpPr>
            <a:spLocks noChangeAspect="1"/>
          </p:cNvSpPr>
          <p:nvPr/>
        </p:nvSpPr>
        <p:spPr>
          <a:xfrm>
            <a:off x="2182246" y="43357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lowchart: Connector 75"/>
          <p:cNvSpPr>
            <a:spLocks noChangeAspect="1"/>
          </p:cNvSpPr>
          <p:nvPr/>
        </p:nvSpPr>
        <p:spPr>
          <a:xfrm>
            <a:off x="1863090" y="44805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lowchart: Connector 76"/>
          <p:cNvSpPr>
            <a:spLocks noChangeAspect="1"/>
          </p:cNvSpPr>
          <p:nvPr/>
        </p:nvSpPr>
        <p:spPr>
          <a:xfrm>
            <a:off x="2606040" y="1438633"/>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lowchart: Connector 77"/>
          <p:cNvSpPr>
            <a:spLocks noChangeAspect="1"/>
          </p:cNvSpPr>
          <p:nvPr/>
        </p:nvSpPr>
        <p:spPr>
          <a:xfrm>
            <a:off x="2514600" y="17373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lowchart: Connector 78"/>
          <p:cNvSpPr>
            <a:spLocks noChangeAspect="1"/>
          </p:cNvSpPr>
          <p:nvPr/>
        </p:nvSpPr>
        <p:spPr>
          <a:xfrm>
            <a:off x="2887980" y="16002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Connector 79"/>
          <p:cNvSpPr>
            <a:spLocks noChangeAspect="1"/>
          </p:cNvSpPr>
          <p:nvPr/>
        </p:nvSpPr>
        <p:spPr>
          <a:xfrm>
            <a:off x="2017395" y="167259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lowchart: Connector 80"/>
          <p:cNvSpPr>
            <a:spLocks noChangeAspect="1"/>
          </p:cNvSpPr>
          <p:nvPr/>
        </p:nvSpPr>
        <p:spPr>
          <a:xfrm>
            <a:off x="1752600" y="15240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lowchart: Connector 81"/>
          <p:cNvSpPr>
            <a:spLocks noChangeAspect="1"/>
          </p:cNvSpPr>
          <p:nvPr/>
        </p:nvSpPr>
        <p:spPr>
          <a:xfrm>
            <a:off x="2270760" y="30480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6351103" y="1333738"/>
            <a:ext cx="1178912" cy="369332"/>
          </a:xfrm>
          <a:prstGeom prst="rect">
            <a:avLst/>
          </a:prstGeom>
          <a:noFill/>
        </p:spPr>
        <p:txBody>
          <a:bodyPr wrap="none" rtlCol="0">
            <a:spAutoFit/>
          </a:bodyPr>
          <a:lstStyle/>
          <a:p>
            <a:r>
              <a:rPr lang="en-US" dirty="0"/>
              <a:t>Hash table</a:t>
            </a:r>
          </a:p>
        </p:txBody>
      </p:sp>
      <p:sp>
        <p:nvSpPr>
          <p:cNvPr id="85" name="Rectangle 84"/>
          <p:cNvSpPr/>
          <p:nvPr/>
        </p:nvSpPr>
        <p:spPr>
          <a:xfrm>
            <a:off x="4419600" y="1206044"/>
            <a:ext cx="1447800" cy="3518356"/>
          </a:xfrm>
          <a:prstGeom prst="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94"/>
          <p:cNvSpPr/>
          <p:nvPr/>
        </p:nvSpPr>
        <p:spPr>
          <a:xfrm>
            <a:off x="2486025" y="1916029"/>
            <a:ext cx="4290261" cy="1970171"/>
          </a:xfrm>
          <a:custGeom>
            <a:avLst/>
            <a:gdLst>
              <a:gd name="connsiteX0" fmla="*/ 0 w 4286250"/>
              <a:gd name="connsiteY0" fmla="*/ 2038350 h 2038350"/>
              <a:gd name="connsiteX1" fmla="*/ 1943100 w 4286250"/>
              <a:gd name="connsiteY1" fmla="*/ 2038350 h 2038350"/>
              <a:gd name="connsiteX2" fmla="*/ 3381375 w 4286250"/>
              <a:gd name="connsiteY2" fmla="*/ 0 h 2038350"/>
              <a:gd name="connsiteX3" fmla="*/ 4286250 w 4286250"/>
              <a:gd name="connsiteY3" fmla="*/ 0 h 2038350"/>
              <a:gd name="connsiteX0" fmla="*/ 0 w 4290261"/>
              <a:gd name="connsiteY0" fmla="*/ 2038350 h 2038350"/>
              <a:gd name="connsiteX1" fmla="*/ 1943100 w 4290261"/>
              <a:gd name="connsiteY1" fmla="*/ 2038350 h 2038350"/>
              <a:gd name="connsiteX2" fmla="*/ 3381375 w 4290261"/>
              <a:gd name="connsiteY2" fmla="*/ 0 h 2038350"/>
              <a:gd name="connsiteX3" fmla="*/ 4290261 w 4290261"/>
              <a:gd name="connsiteY3" fmla="*/ 72190 h 2038350"/>
              <a:gd name="connsiteX0" fmla="*/ 0 w 4290261"/>
              <a:gd name="connsiteY0" fmla="*/ 1970171 h 1970171"/>
              <a:gd name="connsiteX1" fmla="*/ 1943100 w 4290261"/>
              <a:gd name="connsiteY1" fmla="*/ 1970171 h 1970171"/>
              <a:gd name="connsiteX2" fmla="*/ 3381375 w 4290261"/>
              <a:gd name="connsiteY2" fmla="*/ 0 h 1970171"/>
              <a:gd name="connsiteX3" fmla="*/ 4290261 w 4290261"/>
              <a:gd name="connsiteY3" fmla="*/ 4011 h 1970171"/>
            </a:gdLst>
            <a:ahLst/>
            <a:cxnLst>
              <a:cxn ang="0">
                <a:pos x="connsiteX0" y="connsiteY0"/>
              </a:cxn>
              <a:cxn ang="0">
                <a:pos x="connsiteX1" y="connsiteY1"/>
              </a:cxn>
              <a:cxn ang="0">
                <a:pos x="connsiteX2" y="connsiteY2"/>
              </a:cxn>
              <a:cxn ang="0">
                <a:pos x="connsiteX3" y="connsiteY3"/>
              </a:cxn>
            </a:cxnLst>
            <a:rect l="l" t="t" r="r" b="b"/>
            <a:pathLst>
              <a:path w="4290261" h="1970171">
                <a:moveTo>
                  <a:pt x="0" y="1970171"/>
                </a:moveTo>
                <a:lnTo>
                  <a:pt x="1943100" y="1970171"/>
                </a:lnTo>
                <a:lnTo>
                  <a:pt x="3381375" y="0"/>
                </a:lnTo>
                <a:lnTo>
                  <a:pt x="4290261" y="4011"/>
                </a:ln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p:cNvSpPr/>
          <p:nvPr/>
        </p:nvSpPr>
        <p:spPr>
          <a:xfrm>
            <a:off x="2871537" y="2269958"/>
            <a:ext cx="3910263" cy="1159042"/>
          </a:xfrm>
          <a:custGeom>
            <a:avLst/>
            <a:gdLst>
              <a:gd name="connsiteX0" fmla="*/ 0 w 3910263"/>
              <a:gd name="connsiteY0" fmla="*/ 4010 h 1159042"/>
              <a:gd name="connsiteX1" fmla="*/ 1548063 w 3910263"/>
              <a:gd name="connsiteY1" fmla="*/ 0 h 1159042"/>
              <a:gd name="connsiteX2" fmla="*/ 2995863 w 3910263"/>
              <a:gd name="connsiteY2" fmla="*/ 1159042 h 1159042"/>
              <a:gd name="connsiteX3" fmla="*/ 3910263 w 3910263"/>
              <a:gd name="connsiteY3" fmla="*/ 1159042 h 1159042"/>
            </a:gdLst>
            <a:ahLst/>
            <a:cxnLst>
              <a:cxn ang="0">
                <a:pos x="connsiteX0" y="connsiteY0"/>
              </a:cxn>
              <a:cxn ang="0">
                <a:pos x="connsiteX1" y="connsiteY1"/>
              </a:cxn>
              <a:cxn ang="0">
                <a:pos x="connsiteX2" y="connsiteY2"/>
              </a:cxn>
              <a:cxn ang="0">
                <a:pos x="connsiteX3" y="connsiteY3"/>
              </a:cxn>
            </a:cxnLst>
            <a:rect l="l" t="t" r="r" b="b"/>
            <a:pathLst>
              <a:path w="3910263" h="1159042">
                <a:moveTo>
                  <a:pt x="0" y="4010"/>
                </a:moveTo>
                <a:lnTo>
                  <a:pt x="1548063" y="0"/>
                </a:lnTo>
                <a:lnTo>
                  <a:pt x="2995863" y="1159042"/>
                </a:lnTo>
                <a:lnTo>
                  <a:pt x="3910263" y="1159042"/>
                </a:lnTo>
              </a:path>
            </a:pathLst>
          </a:custGeom>
          <a:noFill/>
          <a:ln>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419600" y="849868"/>
            <a:ext cx="1489510" cy="369332"/>
          </a:xfrm>
          <a:prstGeom prst="rect">
            <a:avLst/>
          </a:prstGeom>
          <a:noFill/>
        </p:spPr>
        <p:txBody>
          <a:bodyPr wrap="none" rtlCol="0">
            <a:spAutoFit/>
          </a:bodyPr>
          <a:lstStyle/>
          <a:p>
            <a:r>
              <a:rPr lang="en-US" dirty="0"/>
              <a:t>Hash function</a:t>
            </a:r>
          </a:p>
        </p:txBody>
      </p:sp>
      <p:sp>
        <p:nvSpPr>
          <p:cNvPr id="87" name="Freeform 86"/>
          <p:cNvSpPr/>
          <p:nvPr/>
        </p:nvSpPr>
        <p:spPr>
          <a:xfrm>
            <a:off x="1571480" y="2839694"/>
            <a:ext cx="5215297" cy="804121"/>
          </a:xfrm>
          <a:custGeom>
            <a:avLst/>
            <a:gdLst>
              <a:gd name="connsiteX0" fmla="*/ 0 w 5183132"/>
              <a:gd name="connsiteY0" fmla="*/ 790336 h 804121"/>
              <a:gd name="connsiteX1" fmla="*/ 2807530 w 5183132"/>
              <a:gd name="connsiteY1" fmla="*/ 804121 h 804121"/>
              <a:gd name="connsiteX2" fmla="*/ 4268732 w 5183132"/>
              <a:gd name="connsiteY2" fmla="*/ 0 h 804121"/>
              <a:gd name="connsiteX3" fmla="*/ 5183132 w 5183132"/>
              <a:gd name="connsiteY3" fmla="*/ 4595 h 804121"/>
              <a:gd name="connsiteX0" fmla="*/ 0 w 5215297"/>
              <a:gd name="connsiteY0" fmla="*/ 790336 h 804121"/>
              <a:gd name="connsiteX1" fmla="*/ 2839695 w 5215297"/>
              <a:gd name="connsiteY1" fmla="*/ 804121 h 804121"/>
              <a:gd name="connsiteX2" fmla="*/ 4300897 w 5215297"/>
              <a:gd name="connsiteY2" fmla="*/ 0 h 804121"/>
              <a:gd name="connsiteX3" fmla="*/ 5215297 w 5215297"/>
              <a:gd name="connsiteY3" fmla="*/ 4595 h 804121"/>
            </a:gdLst>
            <a:ahLst/>
            <a:cxnLst>
              <a:cxn ang="0">
                <a:pos x="connsiteX0" y="connsiteY0"/>
              </a:cxn>
              <a:cxn ang="0">
                <a:pos x="connsiteX1" y="connsiteY1"/>
              </a:cxn>
              <a:cxn ang="0">
                <a:pos x="connsiteX2" y="connsiteY2"/>
              </a:cxn>
              <a:cxn ang="0">
                <a:pos x="connsiteX3" y="connsiteY3"/>
              </a:cxn>
            </a:cxnLst>
            <a:rect l="l" t="t" r="r" b="b"/>
            <a:pathLst>
              <a:path w="5215297" h="804121">
                <a:moveTo>
                  <a:pt x="0" y="790336"/>
                </a:moveTo>
                <a:lnTo>
                  <a:pt x="2839695" y="804121"/>
                </a:lnTo>
                <a:lnTo>
                  <a:pt x="4300897" y="0"/>
                </a:lnTo>
                <a:lnTo>
                  <a:pt x="5215297" y="4595"/>
                </a:lnTo>
              </a:path>
            </a:pathLst>
          </a:custGeom>
          <a:noFill/>
          <a:ln>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90"/>
          <p:cNvSpPr/>
          <p:nvPr/>
        </p:nvSpPr>
        <p:spPr>
          <a:xfrm>
            <a:off x="2899429" y="2963759"/>
            <a:ext cx="3878159" cy="771956"/>
          </a:xfrm>
          <a:custGeom>
            <a:avLst/>
            <a:gdLst>
              <a:gd name="connsiteX0" fmla="*/ 0 w 3878159"/>
              <a:gd name="connsiteY0" fmla="*/ 0 h 771956"/>
              <a:gd name="connsiteX1" fmla="*/ 1511747 w 3878159"/>
              <a:gd name="connsiteY1" fmla="*/ 0 h 771956"/>
              <a:gd name="connsiteX2" fmla="*/ 2972949 w 3878159"/>
              <a:gd name="connsiteY2" fmla="*/ 771956 h 771956"/>
              <a:gd name="connsiteX3" fmla="*/ 3878159 w 3878159"/>
              <a:gd name="connsiteY3" fmla="*/ 771956 h 771956"/>
            </a:gdLst>
            <a:ahLst/>
            <a:cxnLst>
              <a:cxn ang="0">
                <a:pos x="connsiteX0" y="connsiteY0"/>
              </a:cxn>
              <a:cxn ang="0">
                <a:pos x="connsiteX1" y="connsiteY1"/>
              </a:cxn>
              <a:cxn ang="0">
                <a:pos x="connsiteX2" y="connsiteY2"/>
              </a:cxn>
              <a:cxn ang="0">
                <a:pos x="connsiteX3" y="connsiteY3"/>
              </a:cxn>
            </a:cxnLst>
            <a:rect l="l" t="t" r="r" b="b"/>
            <a:pathLst>
              <a:path w="3878159" h="771956">
                <a:moveTo>
                  <a:pt x="0" y="0"/>
                </a:moveTo>
                <a:lnTo>
                  <a:pt x="1511747" y="0"/>
                </a:lnTo>
                <a:lnTo>
                  <a:pt x="2972949" y="771956"/>
                </a:lnTo>
                <a:lnTo>
                  <a:pt x="3878159" y="771956"/>
                </a:lnTo>
              </a:path>
            </a:pathLst>
          </a:cu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1154650" y="5077361"/>
            <a:ext cx="7281032" cy="1323439"/>
          </a:xfrm>
          <a:prstGeom prst="rect">
            <a:avLst/>
          </a:prstGeom>
          <a:noFill/>
        </p:spPr>
        <p:txBody>
          <a:bodyPr wrap="none" rtlCol="0">
            <a:spAutoFit/>
          </a:bodyPr>
          <a:lstStyle/>
          <a:p>
            <a:r>
              <a:rPr lang="en-GB" sz="2000" dirty="0"/>
              <a:t>A hash function maps data of arbitrary size to a table of fixed size.</a:t>
            </a:r>
          </a:p>
          <a:p>
            <a:r>
              <a:rPr lang="en-GB" sz="2000" dirty="0"/>
              <a:t>Important questions:</a:t>
            </a:r>
          </a:p>
          <a:p>
            <a:pPr marL="742950" lvl="1" indent="-285750">
              <a:buFont typeface="Arial" panose="020B0604020202020204" pitchFamily="34" charset="0"/>
              <a:buChar char="•"/>
            </a:pPr>
            <a:r>
              <a:rPr lang="en-GB" sz="2000" dirty="0"/>
              <a:t>How to design a good hash function?</a:t>
            </a:r>
          </a:p>
          <a:p>
            <a:pPr marL="742950" lvl="1" indent="-285750">
              <a:buFont typeface="Arial" panose="020B0604020202020204" pitchFamily="34" charset="0"/>
              <a:buChar char="•"/>
            </a:pPr>
            <a:r>
              <a:rPr lang="en-GB" sz="2000" dirty="0"/>
              <a:t>The hash function is not injective. How to handle collisions?</a:t>
            </a:r>
            <a:endParaRPr lang="en-US" sz="2000" dirty="0"/>
          </a:p>
        </p:txBody>
      </p:sp>
      <p:sp>
        <p:nvSpPr>
          <p:cNvPr id="94" name="Freeform 93"/>
          <p:cNvSpPr/>
          <p:nvPr/>
        </p:nvSpPr>
        <p:spPr>
          <a:xfrm>
            <a:off x="2160396" y="2004646"/>
            <a:ext cx="3717890" cy="834013"/>
          </a:xfrm>
          <a:custGeom>
            <a:avLst/>
            <a:gdLst>
              <a:gd name="connsiteX0" fmla="*/ 0 w 3717890"/>
              <a:gd name="connsiteY0" fmla="*/ 0 h 834013"/>
              <a:gd name="connsiteX1" fmla="*/ 2265903 w 3717890"/>
              <a:gd name="connsiteY1" fmla="*/ 5024 h 834013"/>
              <a:gd name="connsiteX2" fmla="*/ 3717890 w 3717890"/>
              <a:gd name="connsiteY2" fmla="*/ 834013 h 834013"/>
            </a:gdLst>
            <a:ahLst/>
            <a:cxnLst>
              <a:cxn ang="0">
                <a:pos x="connsiteX0" y="connsiteY0"/>
              </a:cxn>
              <a:cxn ang="0">
                <a:pos x="connsiteX1" y="connsiteY1"/>
              </a:cxn>
              <a:cxn ang="0">
                <a:pos x="connsiteX2" y="connsiteY2"/>
              </a:cxn>
            </a:cxnLst>
            <a:rect l="l" t="t" r="r" b="b"/>
            <a:pathLst>
              <a:path w="3717890" h="834013">
                <a:moveTo>
                  <a:pt x="0" y="0"/>
                </a:moveTo>
                <a:lnTo>
                  <a:pt x="2265903" y="5024"/>
                </a:lnTo>
                <a:lnTo>
                  <a:pt x="3717890" y="834013"/>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p:cNvSpPr txBox="1"/>
          <p:nvPr/>
        </p:nvSpPr>
        <p:spPr>
          <a:xfrm>
            <a:off x="6782653" y="2633460"/>
            <a:ext cx="303288" cy="400110"/>
          </a:xfrm>
          <a:prstGeom prst="rect">
            <a:avLst/>
          </a:prstGeom>
          <a:noFill/>
        </p:spPr>
        <p:txBody>
          <a:bodyPr wrap="none" rtlCol="0">
            <a:spAutoFit/>
          </a:bodyPr>
          <a:lstStyle/>
          <a:p>
            <a:r>
              <a:rPr lang="en-GB" sz="2000" b="1" dirty="0">
                <a:solidFill>
                  <a:schemeClr val="bg1"/>
                </a:solidFill>
              </a:rPr>
              <a:t>?</a:t>
            </a:r>
            <a:endParaRPr lang="en-US" sz="2000" b="1" dirty="0">
              <a:solidFill>
                <a:schemeClr val="bg1"/>
              </a:solidFill>
            </a:endParaRPr>
          </a:p>
        </p:txBody>
      </p:sp>
      <p:sp>
        <p:nvSpPr>
          <p:cNvPr id="101" name="Flowchart: Connector 100"/>
          <p:cNvSpPr>
            <a:spLocks noChangeAspect="1"/>
          </p:cNvSpPr>
          <p:nvPr/>
        </p:nvSpPr>
        <p:spPr>
          <a:xfrm>
            <a:off x="2057400" y="37947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p:cNvSpPr>
            <a:spLocks noChangeAspect="1"/>
          </p:cNvSpPr>
          <p:nvPr/>
        </p:nvSpPr>
        <p:spPr>
          <a:xfrm>
            <a:off x="2065020" y="19583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Connector 17"/>
          <p:cNvSpPr>
            <a:spLocks noChangeAspect="1"/>
          </p:cNvSpPr>
          <p:nvPr/>
        </p:nvSpPr>
        <p:spPr>
          <a:xfrm>
            <a:off x="2773680" y="22250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lowchart: Connector 57"/>
          <p:cNvSpPr>
            <a:spLocks noChangeAspect="1"/>
          </p:cNvSpPr>
          <p:nvPr/>
        </p:nvSpPr>
        <p:spPr>
          <a:xfrm>
            <a:off x="2803139" y="29163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Connector 33"/>
          <p:cNvSpPr>
            <a:spLocks noChangeAspect="1"/>
          </p:cNvSpPr>
          <p:nvPr/>
        </p:nvSpPr>
        <p:spPr>
          <a:xfrm>
            <a:off x="1476375" y="35852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Connector 45"/>
          <p:cNvSpPr>
            <a:spLocks noChangeAspect="1"/>
          </p:cNvSpPr>
          <p:nvPr/>
        </p:nvSpPr>
        <p:spPr>
          <a:xfrm>
            <a:off x="2392680" y="38307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34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wipe(left)">
                                      <p:cBhvr>
                                        <p:cTn id="16" dur="1000"/>
                                        <p:tgtEl>
                                          <p:spTgt spid="9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wipe(left)">
                                      <p:cBhvr>
                                        <p:cTn id="25" dur="1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5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left)">
                                      <p:cBhvr>
                                        <p:cTn id="34" dur="1000"/>
                                        <p:tgtEl>
                                          <p:spTgt spid="9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500"/>
                                        <p:tgtEl>
                                          <p:spTgt spid="9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left)">
                                      <p:cBhvr>
                                        <p:cTn id="50" dur="1000"/>
                                        <p:tgtEl>
                                          <p:spTgt spid="94"/>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7" grpId="0" animBg="1"/>
      <p:bldP spid="96" grpId="0" animBg="1"/>
      <p:bldP spid="92" grpId="0" animBg="1"/>
      <p:bldP spid="95" grpId="0" animBg="1"/>
      <p:bldP spid="98" grpId="0" animBg="1"/>
      <p:bldP spid="87" grpId="0" animBg="1"/>
      <p:bldP spid="91" grpId="0" animBg="1"/>
      <p:bldP spid="93" grpId="0"/>
      <p:bldP spid="94" grpId="0" animBg="1"/>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Hash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200"/>
                <a:ext cx="8686800" cy="5410200"/>
              </a:xfrm>
            </p:spPr>
            <p:txBody>
              <a:bodyPr>
                <a:normAutofit fontScale="92500" lnSpcReduction="10000"/>
              </a:bodyPr>
              <a:lstStyle/>
              <a:p>
                <a:r>
                  <a:rPr lang="en-US" dirty="0"/>
                  <a:t>We can calculate the location for item </a:t>
                </a:r>
                <a14:m>
                  <m:oMath xmlns:m="http://schemas.openxmlformats.org/officeDocument/2006/math">
                    <m:r>
                      <a:rPr lang="en-GB" b="0" i="1" smtClean="0">
                        <a:latin typeface="Cambria Math" panose="02040503050406030204" pitchFamily="18" charset="0"/>
                      </a:rPr>
                      <m:t>𝑥</m:t>
                    </m:r>
                  </m:oMath>
                </a14:m>
                <a:r>
                  <a:rPr lang="en-US" dirty="0"/>
                  <a:t> as</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nor/>
                      </m:rPr>
                      <a:rPr lang="en-GB" b="0" i="0" smtClean="0">
                        <a:latin typeface="Cambria Math" panose="02040503050406030204" pitchFamily="18" charset="0"/>
                      </a:rPr>
                      <m:t> </m:t>
                    </m:r>
                    <m:r>
                      <m:rPr>
                        <m:nor/>
                      </m:rPr>
                      <a:rPr lang="en-GB" b="0" i="0" smtClean="0">
                        <a:latin typeface="Cambria Math" panose="02040503050406030204" pitchFamily="18" charset="0"/>
                      </a:rPr>
                      <m:t>mod</m:t>
                    </m:r>
                    <m:r>
                      <m:rPr>
                        <m:nor/>
                      </m:rPr>
                      <a:rPr lang="en-GB" b="0" i="0" smtClean="0">
                        <a:latin typeface="Cambria Math" panose="02040503050406030204" pitchFamily="18" charset="0"/>
                      </a:rPr>
                      <m:t> </m:t>
                    </m:r>
                    <m:r>
                      <a:rPr lang="en-GB" b="0" i="1" smtClean="0">
                        <a:latin typeface="Cambria Math" panose="02040503050406030204" pitchFamily="18" charset="0"/>
                      </a:rPr>
                      <m:t> </m:t>
                    </m:r>
                    <m:r>
                      <a:rPr lang="en-US" b="0" i="1" smtClean="0">
                        <a:latin typeface="Cambria Math" panose="02040503050406030204" pitchFamily="18" charset="0"/>
                      </a:rPr>
                      <m:t>𝑆</m:t>
                    </m:r>
                  </m:oMath>
                </a14:m>
                <a:br>
                  <a:rPr lang="en-GB" dirty="0"/>
                </a:br>
                <a:br>
                  <a:rPr lang="en-GB" dirty="0"/>
                </a:br>
                <a:r>
                  <a:rPr lang="en-GB" dirty="0"/>
                  <a:t>where </a:t>
                </a:r>
                <a14:m>
                  <m:oMath xmlns:m="http://schemas.openxmlformats.org/officeDocument/2006/math">
                    <m:r>
                      <a:rPr lang="en-GB" b="0" i="1" smtClean="0">
                        <a:latin typeface="Cambria Math" panose="02040503050406030204" pitchFamily="18" charset="0"/>
                      </a:rPr>
                      <m:t>h</m:t>
                    </m:r>
                  </m:oMath>
                </a14:m>
                <a:r>
                  <a:rPr lang="en-US" dirty="0"/>
                  <a:t> is the hash function and </a:t>
                </a:r>
                <a14:m>
                  <m:oMath xmlns:m="http://schemas.openxmlformats.org/officeDocument/2006/math">
                    <m:r>
                      <a:rPr lang="en-US" b="0" i="1" smtClean="0">
                        <a:latin typeface="Cambria Math" panose="02040503050406030204" pitchFamily="18" charset="0"/>
                      </a:rPr>
                      <m:t>𝑆</m:t>
                    </m:r>
                  </m:oMath>
                </a14:m>
                <a:r>
                  <a:rPr lang="en-US" dirty="0"/>
                  <a:t> is the size of the hash table.</a:t>
                </a:r>
              </a:p>
              <a:p>
                <a:endParaRPr lang="en-GB" dirty="0"/>
              </a:p>
              <a:p>
                <a:r>
                  <a:rPr lang="en-GB" dirty="0"/>
                  <a:t>A good hash function must scatter items </a:t>
                </a:r>
                <a:r>
                  <a:rPr lang="en-GB" i="1" dirty="0"/>
                  <a:t>uniformly</a:t>
                </a:r>
                <a:r>
                  <a:rPr lang="en-GB" dirty="0"/>
                  <a:t> (to minimize the impact of collisions).</a:t>
                </a:r>
              </a:p>
              <a:p>
                <a:endParaRPr lang="en-GB" dirty="0"/>
              </a:p>
              <a:p>
                <a:r>
                  <a:rPr lang="en-GB" dirty="0"/>
                  <a:t>A hash function must also be </a:t>
                </a:r>
                <a:r>
                  <a:rPr lang="en-GB" i="1" dirty="0"/>
                  <a:t>consistent</a:t>
                </a:r>
                <a:r>
                  <a:rPr lang="en-GB" dirty="0"/>
                  <a:t>, i.e., give the same result each time it is applied to the same item.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200"/>
                <a:ext cx="8686800" cy="5410200"/>
              </a:xfrm>
              <a:blipFill>
                <a:blip r:embed="rId2"/>
                <a:stretch>
                  <a:fillRect l="-1474" t="-2255" r="-2456" b="-3269"/>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9722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Hashing the plates: some attempts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199"/>
                <a:ext cx="8686800" cy="5654675"/>
              </a:xfrm>
            </p:spPr>
            <p:txBody>
              <a:bodyPr>
                <a:normAutofit fontScale="70000" lnSpcReduction="20000"/>
              </a:bodyPr>
              <a:lstStyle/>
              <a:p>
                <a:r>
                  <a:rPr lang="en-US" dirty="0"/>
                  <a:t>Add the last three characters (e.g., ASCII codes) of plate:</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−3</m:t>
                        </m:r>
                      </m:sub>
                    </m:sSub>
                  </m:oMath>
                </a14:m>
                <a:br>
                  <a:rPr lang="en-GB" dirty="0"/>
                </a:br>
                <a:br>
                  <a:rPr lang="en-GB" dirty="0"/>
                </a:br>
                <a:r>
                  <a:rPr lang="en-GB" dirty="0"/>
                  <a:t>Bad choice: For the Spanish system, this would concentrate the values between 198 (BBB) and 270 (ZZZ)</a:t>
                </a:r>
                <a:r>
                  <a:rPr lang="en-US" dirty="0"/>
                  <a:t>.</a:t>
                </a:r>
              </a:p>
              <a:p>
                <a:endParaRPr lang="en-GB" dirty="0"/>
              </a:p>
              <a:p>
                <a:r>
                  <a:rPr lang="en-GB" dirty="0"/>
                  <a:t>Multiply the last three characters:</a:t>
                </a:r>
                <a:br>
                  <a:rPr lang="en-GB" dirty="0"/>
                </a:br>
                <a:br>
                  <a:rPr lang="en-GB"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−2</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−3</m:t>
                        </m:r>
                      </m:sub>
                    </m:sSub>
                  </m:oMath>
                </a14:m>
                <a:br>
                  <a:rPr lang="en-GB" dirty="0"/>
                </a:br>
                <a:br>
                  <a:rPr lang="en-GB" dirty="0"/>
                </a:br>
                <a:r>
                  <a:rPr lang="en-GB" dirty="0"/>
                  <a:t>The values are distributed between 287,496 and 729,000. However the distribution is not uniform. The last three characters denote the age of the car. The population of new cars is larger than the one of old cars (e.g., about 15% of the cars are less than 1-year old).</a:t>
                </a:r>
                <a:br>
                  <a:rPr lang="en-GB" dirty="0"/>
                </a:br>
                <a:br>
                  <a:rPr lang="en-GB" dirty="0"/>
                </a:br>
                <a:r>
                  <a:rPr lang="en-GB" dirty="0"/>
                  <a:t>Moreover: consecutive plates would fall into the same slot. Some companies (e.g., car renting) have cars with consecutive plates and they could be located in the neighbourhood of the parking lot.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199"/>
                <a:ext cx="8686800" cy="5654675"/>
              </a:xfrm>
              <a:blipFill>
                <a:blip r:embed="rId2"/>
                <a:stretch>
                  <a:fillRect l="-842" t="-1724" r="-98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47544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Hashing the plates: some attempts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199"/>
                <a:ext cx="8686800" cy="5654675"/>
              </a:xfrm>
            </p:spPr>
            <p:txBody>
              <a:bodyPr>
                <a:normAutofit fontScale="85000" lnSpcReduction="20000"/>
              </a:bodyPr>
              <a:lstStyle/>
              <a:p>
                <a:r>
                  <a:rPr lang="en-US" dirty="0"/>
                  <a:t>Multiply all characters of the plate:</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oMath>
                </a14:m>
                <a:br>
                  <a:rPr lang="en-GB" dirty="0"/>
                </a:br>
                <a:br>
                  <a:rPr lang="en-GB" dirty="0"/>
                </a:br>
                <a:r>
                  <a:rPr lang="en-GB" dirty="0"/>
                  <a:t>Better choice, but not fully random and uniform. Two plates with permutations of characters would fall into the same slot, e.g., 3812 DXF and 8321 FDX.</a:t>
                </a:r>
              </a:p>
              <a:p>
                <a:endParaRPr lang="en-GB" dirty="0"/>
              </a:p>
              <a:p>
                <a:r>
                  <a:rPr lang="en-GB" dirty="0"/>
                  <a:t>The perfect hash function does not exist, but using</a:t>
                </a:r>
                <a:br>
                  <a:rPr lang="en-GB" dirty="0"/>
                </a:br>
                <a:r>
                  <a:rPr lang="en-GB" b="1" i="1" dirty="0"/>
                  <a:t>prime</a:t>
                </a:r>
                <a:r>
                  <a:rPr lang="en-GB" dirty="0"/>
                  <a:t> </a:t>
                </a:r>
                <a:r>
                  <a:rPr lang="en-GB" b="1" i="1" dirty="0"/>
                  <a:t>numbers</a:t>
                </a:r>
                <a:r>
                  <a:rPr lang="en-GB" dirty="0"/>
                  <a:t> is a good option since most data have</a:t>
                </a:r>
                <a:br>
                  <a:rPr lang="en-GB" dirty="0"/>
                </a:br>
                <a:r>
                  <a:rPr lang="en-GB" dirty="0"/>
                  <a:t>no structure related to prime numbers.</a:t>
                </a:r>
              </a:p>
              <a:p>
                <a:endParaRPr lang="en-GB" dirty="0"/>
              </a:p>
              <a:p>
                <a:r>
                  <a:rPr lang="en-GB" dirty="0"/>
                  <a:t>Where can we use prime numbers?</a:t>
                </a:r>
              </a:p>
              <a:p>
                <a:pPr lvl="1"/>
                <a:r>
                  <a:rPr lang="en-GB" dirty="0"/>
                  <a:t>In the size of the hash table</a:t>
                </a:r>
              </a:p>
              <a:p>
                <a:pPr lvl="1"/>
                <a:r>
                  <a:rPr lang="en-GB" dirty="0"/>
                  <a:t>In the coefficients of the hash function</a:t>
                </a:r>
                <a:endParaRPr lang="en-US"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199"/>
                <a:ext cx="8686800" cy="5654675"/>
              </a:xfrm>
              <a:blipFill>
                <a:blip r:embed="rId2"/>
                <a:stretch>
                  <a:fillRect l="-1193" t="-215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68252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 of hash function for strings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66800"/>
                <a:ext cx="8229600" cy="5181600"/>
              </a:xfrm>
            </p:spPr>
            <p:txBody>
              <a:bodyPr>
                <a:normAutofit fontScale="85000" lnSpcReduction="20000"/>
              </a:bodyPr>
              <a:lstStyle/>
              <a:p>
                <a:pPr marL="0" indent="0">
                  <a:buNone/>
                </a:pPr>
                <a:r>
                  <a:rPr lang="en-US" dirty="0"/>
                  <a:t>A usual hash function for a string with size </a:t>
                </a:r>
                <a14:m>
                  <m:oMath xmlns:m="http://schemas.openxmlformats.org/officeDocument/2006/math">
                    <m:r>
                      <a:rPr lang="en-GB" b="0" i="1" smtClean="0">
                        <a:latin typeface="Cambria Math" panose="02040503050406030204" pitchFamily="18" charset="0"/>
                      </a:rPr>
                      <m:t>𝑛</m:t>
                    </m:r>
                  </m:oMath>
                </a14:m>
                <a:r>
                  <a:rPr lang="en-US" dirty="0"/>
                  <a:t> is the </a:t>
                </a:r>
                <a:r>
                  <a:rPr lang="en-US" i="1" dirty="0"/>
                  <a:t>polynomial rolling hash function</a:t>
                </a:r>
                <a:r>
                  <a:rPr lang="en-US" dirty="0"/>
                  <a:t>:</a:t>
                </a:r>
                <a:br>
                  <a:rPr lang="en-US" dirty="0"/>
                </a:br>
                <a:br>
                  <a:rPr lang="en-US"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=0</m:t>
                          </m:r>
                        </m:sub>
                        <m:sup>
                          <m:r>
                            <a:rPr lang="en-GB" b="0" i="1" smtClean="0">
                              <a:latin typeface="Cambria Math" panose="02040503050406030204" pitchFamily="18" charset="0"/>
                            </a:rPr>
                            <m:t>𝑛</m:t>
                          </m:r>
                          <m:r>
                            <a:rPr lang="en-GB" b="0" i="1" smtClean="0">
                              <a:latin typeface="Cambria Math" panose="02040503050406030204" pitchFamily="18" charset="0"/>
                            </a:rPr>
                            <m:t>−1</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𝑖</m:t>
                              </m:r>
                            </m:sup>
                          </m:sSup>
                        </m:e>
                      </m:nary>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𝑚</m:t>
                      </m:r>
                    </m:oMath>
                  </m:oMathPara>
                </a14:m>
                <a:br>
                  <a:rPr lang="en-GB" dirty="0"/>
                </a:br>
                <a:br>
                  <a:rPr lang="en-GB" dirty="0"/>
                </a:br>
                <a:r>
                  <a:rPr lang="en-GB" dirty="0"/>
                  <a:t>where</a:t>
                </a:r>
              </a:p>
              <a:p>
                <a:pPr lvl="1">
                  <a:buFont typeface="Arial" panose="020B0604020202020204" pitchFamily="34" charset="0"/>
                  <a:buChar char="•"/>
                </a:pPr>
                <a14:m>
                  <m:oMath xmlns:m="http://schemas.openxmlformats.org/officeDocument/2006/math">
                    <m:r>
                      <a:rPr lang="en-GB" b="0" i="1" smtClean="0">
                        <a:latin typeface="Cambria Math" panose="02040503050406030204" pitchFamily="18" charset="0"/>
                      </a:rPr>
                      <m:t>𝑝</m:t>
                    </m:r>
                  </m:oMath>
                </a14:m>
                <a:r>
                  <a:rPr lang="en-GB" dirty="0"/>
                  <a:t> is a prime number (e.g., 29791, 11111, …)</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𝑚</m:t>
                    </m:r>
                  </m:oMath>
                </a14:m>
                <a:r>
                  <a:rPr lang="en-GB" dirty="0"/>
                  <a:t> is a large prime (to reduce the probability of collision)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+7</m:t>
                    </m:r>
                  </m:oMath>
                </a14:m>
                <a:r>
                  <a:rPr lang="en-GB"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+9</m:t>
                    </m:r>
                  </m:oMath>
                </a14:m>
                <a:r>
                  <a:rPr lang="en-GB" dirty="0"/>
                  <a:t> are widely used.</a:t>
                </a:r>
              </a:p>
              <a:p>
                <a:pPr lvl="1">
                  <a:buFont typeface="Arial" panose="020B0604020202020204" pitchFamily="34" charset="0"/>
                  <a:buChar char="•"/>
                </a:pPr>
                <a:r>
                  <a:rPr lang="en-GB" dirty="0"/>
                  <a:t>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GB" dirty="0"/>
                  <a:t> is the character at location </a:t>
                </a:r>
                <a14:m>
                  <m:oMath xmlns:m="http://schemas.openxmlformats.org/officeDocument/2006/math">
                    <m:r>
                      <a:rPr lang="en-GB" b="0" i="1" smtClean="0">
                        <a:latin typeface="Cambria Math" panose="02040503050406030204" pitchFamily="18" charset="0"/>
                      </a:rPr>
                      <m:t>𝑖</m:t>
                    </m:r>
                  </m:oMath>
                </a14:m>
                <a:br>
                  <a:rPr lang="en-US" b="0" dirty="0"/>
                </a:br>
                <a:endParaRPr lang="en-US" b="0" dirty="0"/>
              </a:p>
              <a:p>
                <a:pPr marL="0" indent="0">
                  <a:buNone/>
                </a:pPr>
                <a:r>
                  <a:rPr lang="en-GB" dirty="0"/>
                  <a:t>This function can be efficiently implemented using Horner’s rule for the evaluation of a polynomial.</a:t>
                </a:r>
              </a:p>
              <a:p>
                <a:endParaRPr lang="en-GB"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66800"/>
                <a:ext cx="8229600" cy="5181600"/>
              </a:xfrm>
              <a:blipFill>
                <a:blip r:embed="rId2"/>
                <a:stretch>
                  <a:fillRect l="-1407" t="-2471" b="-1412"/>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9534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C646-D4CF-44B4-B5B2-43DE6530A1A7}"/>
              </a:ext>
            </a:extLst>
          </p:cNvPr>
          <p:cNvSpPr>
            <a:spLocks noGrp="1"/>
          </p:cNvSpPr>
          <p:nvPr>
            <p:ph type="title"/>
          </p:nvPr>
        </p:nvSpPr>
        <p:spPr/>
        <p:txBody>
          <a:bodyPr>
            <a:normAutofit fontScale="90000"/>
          </a:bodyPr>
          <a:lstStyle/>
          <a:p>
            <a:r>
              <a:rPr lang="en-US" dirty="0"/>
              <a:t>Polynomial rolling hash function</a:t>
            </a:r>
            <a:endParaRPr lang="ca-ES" dirty="0"/>
          </a:p>
        </p:txBody>
      </p:sp>
      <p:sp>
        <p:nvSpPr>
          <p:cNvPr id="3" name="Content Placeholder 2">
            <a:extLst>
              <a:ext uri="{FF2B5EF4-FFF2-40B4-BE49-F238E27FC236}">
                <a16:creationId xmlns:a16="http://schemas.microsoft.com/office/drawing/2014/main" id="{3E3B6B4E-33BC-4C36-9F9C-281CCC3DECA3}"/>
              </a:ext>
            </a:extLst>
          </p:cNvPr>
          <p:cNvSpPr>
            <a:spLocks noGrp="1"/>
          </p:cNvSpPr>
          <p:nvPr>
            <p:ph idx="1"/>
          </p:nvPr>
        </p:nvSpPr>
        <p:spPr>
          <a:xfrm>
            <a:off x="381000" y="990600"/>
            <a:ext cx="8458200" cy="5257800"/>
          </a:xfrm>
        </p:spPr>
        <p:txBody>
          <a:bodyPr>
            <a:normAutofit/>
          </a:bodyPr>
          <a:lstStyle/>
          <a:p>
            <a:r>
              <a:rPr lang="ca-ES" dirty="0" err="1">
                <a:solidFill>
                  <a:srgbClr val="0000FF"/>
                </a:solidFill>
                <a:latin typeface="Consolas" panose="020B0609020204030204" pitchFamily="49" charset="0"/>
              </a:rPr>
              <a:t>def</a:t>
            </a:r>
            <a:r>
              <a:rPr lang="ca-ES" dirty="0">
                <a:latin typeface="Consolas" panose="020B0609020204030204" pitchFamily="49" charset="0"/>
              </a:rPr>
              <a:t> </a:t>
            </a:r>
            <a:r>
              <a:rPr lang="ca-ES" dirty="0" err="1">
                <a:latin typeface="Consolas" panose="020B0609020204030204" pitchFamily="49" charset="0"/>
              </a:rPr>
              <a:t>hash</a:t>
            </a:r>
            <a:r>
              <a:rPr lang="ca-ES" dirty="0">
                <a:latin typeface="Consolas" panose="020B0609020204030204" pitchFamily="49" charset="0"/>
              </a:rPr>
              <a:t>(s: </a:t>
            </a:r>
            <a:r>
              <a:rPr lang="ca-ES" dirty="0" err="1">
                <a:solidFill>
                  <a:srgbClr val="0000FF"/>
                </a:solidFill>
                <a:latin typeface="Consolas" panose="020B0609020204030204" pitchFamily="49" charset="0"/>
              </a:rPr>
              <a:t>str</a:t>
            </a:r>
            <a:r>
              <a:rPr lang="ca-ES" dirty="0">
                <a:latin typeface="Consolas" panose="020B0609020204030204" pitchFamily="49" charset="0"/>
              </a:rPr>
              <a:t>)-&gt; </a:t>
            </a:r>
            <a:r>
              <a:rPr lang="ca-ES" dirty="0" err="1">
                <a:solidFill>
                  <a:srgbClr val="0000FF"/>
                </a:solidFill>
                <a:latin typeface="Consolas" panose="020B0609020204030204" pitchFamily="49" charset="0"/>
              </a:rPr>
              <a:t>int</a:t>
            </a:r>
            <a:r>
              <a:rPr lang="ca-ES" dirty="0">
                <a:latin typeface="Consolas" panose="020B0609020204030204" pitchFamily="49" charset="0"/>
              </a:rPr>
              <a:t>:</a:t>
            </a:r>
            <a:br>
              <a:rPr lang="ca-ES" dirty="0">
                <a:latin typeface="Consolas" panose="020B0609020204030204" pitchFamily="49" charset="0"/>
              </a:rPr>
            </a:br>
            <a:r>
              <a:rPr lang="ca-ES" dirty="0">
                <a:latin typeface="Consolas" panose="020B0609020204030204" pitchFamily="49" charset="0"/>
              </a:rPr>
              <a:t>    </a:t>
            </a:r>
            <a:r>
              <a:rPr lang="ca-ES" dirty="0">
                <a:solidFill>
                  <a:srgbClr val="C00000"/>
                </a:solidFill>
                <a:latin typeface="Consolas" panose="020B0609020204030204" pitchFamily="49" charset="0"/>
              </a:rPr>
              <a:t>"""</a:t>
            </a:r>
            <a:r>
              <a:rPr lang="ca-ES" dirty="0" err="1">
                <a:solidFill>
                  <a:srgbClr val="C00000"/>
                </a:solidFill>
                <a:latin typeface="Consolas" panose="020B0609020204030204" pitchFamily="49" charset="0"/>
              </a:rPr>
              <a:t>Hash</a:t>
            </a:r>
            <a:r>
              <a:rPr lang="ca-ES" dirty="0">
                <a:solidFill>
                  <a:srgbClr val="C00000"/>
                </a:solidFill>
                <a:latin typeface="Consolas" panose="020B0609020204030204" pitchFamily="49" charset="0"/>
              </a:rPr>
              <a:t> </a:t>
            </a:r>
            <a:r>
              <a:rPr lang="ca-ES" dirty="0" err="1">
                <a:solidFill>
                  <a:srgbClr val="C00000"/>
                </a:solidFill>
                <a:latin typeface="Consolas" panose="020B0609020204030204" pitchFamily="49" charset="0"/>
              </a:rPr>
              <a:t>function</a:t>
            </a:r>
            <a:r>
              <a:rPr lang="ca-ES" dirty="0">
                <a:solidFill>
                  <a:srgbClr val="C00000"/>
                </a:solidFill>
                <a:latin typeface="Consolas" panose="020B0609020204030204" pitchFamily="49" charset="0"/>
              </a:rPr>
              <a:t> for </a:t>
            </a:r>
            <a:r>
              <a:rPr lang="ca-ES" dirty="0" err="1">
                <a:solidFill>
                  <a:srgbClr val="C00000"/>
                </a:solidFill>
                <a:latin typeface="Consolas" panose="020B0609020204030204" pitchFamily="49" charset="0"/>
              </a:rPr>
              <a:t>strings</a:t>
            </a:r>
            <a:r>
              <a:rPr lang="ca-ES" dirty="0">
                <a:solidFill>
                  <a:srgbClr val="C00000"/>
                </a:solidFill>
                <a:latin typeface="Consolas" panose="020B0609020204030204" pitchFamily="49" charset="0"/>
              </a:rPr>
              <a:t>"""</a:t>
            </a:r>
            <a:br>
              <a:rPr lang="ca-ES" dirty="0">
                <a:latin typeface="Consolas" panose="020B0609020204030204" pitchFamily="49" charset="0"/>
              </a:rPr>
            </a:br>
            <a:r>
              <a:rPr lang="ca-ES" dirty="0">
                <a:latin typeface="Consolas" panose="020B0609020204030204" pitchFamily="49" charset="0"/>
              </a:rPr>
              <a:t>    p, m = 31, 10**9 + 7</a:t>
            </a:r>
            <a:br>
              <a:rPr lang="ca-ES" dirty="0">
                <a:latin typeface="Consolas" panose="020B0609020204030204" pitchFamily="49" charset="0"/>
              </a:rPr>
            </a:br>
            <a:r>
              <a:rPr lang="ca-ES" dirty="0">
                <a:latin typeface="Consolas" panose="020B0609020204030204" pitchFamily="49" charset="0"/>
              </a:rPr>
              <a:t>    h = 0</a:t>
            </a:r>
            <a:br>
              <a:rPr lang="ca-ES" dirty="0">
                <a:latin typeface="Consolas" panose="020B0609020204030204" pitchFamily="49" charset="0"/>
              </a:rPr>
            </a:br>
            <a:r>
              <a:rPr lang="ca-ES" dirty="0">
                <a:latin typeface="Consolas" panose="020B0609020204030204" pitchFamily="49" charset="0"/>
              </a:rPr>
              <a:t>    </a:t>
            </a:r>
            <a:r>
              <a:rPr lang="ca-ES" dirty="0" err="1">
                <a:latin typeface="Consolas" panose="020B0609020204030204" pitchFamily="49" charset="0"/>
              </a:rPr>
              <a:t>p_pow</a:t>
            </a:r>
            <a:r>
              <a:rPr lang="ca-ES" dirty="0">
                <a:latin typeface="Consolas" panose="020B0609020204030204" pitchFamily="49" charset="0"/>
              </a:rPr>
              <a:t> = 1</a:t>
            </a:r>
            <a:br>
              <a:rPr lang="ca-ES" dirty="0">
                <a:latin typeface="Consolas" panose="020B0609020204030204" pitchFamily="49" charset="0"/>
              </a:rPr>
            </a:br>
            <a:r>
              <a:rPr lang="ca-ES" dirty="0">
                <a:latin typeface="Consolas" panose="020B0609020204030204" pitchFamily="49" charset="0"/>
              </a:rPr>
              <a:t>    </a:t>
            </a:r>
            <a:r>
              <a:rPr lang="ca-ES" dirty="0">
                <a:solidFill>
                  <a:srgbClr val="0000FF"/>
                </a:solidFill>
                <a:latin typeface="Consolas" panose="020B0609020204030204" pitchFamily="49" charset="0"/>
              </a:rPr>
              <a:t>for</a:t>
            </a:r>
            <a:r>
              <a:rPr lang="ca-ES" dirty="0">
                <a:latin typeface="Consolas" panose="020B0609020204030204" pitchFamily="49" charset="0"/>
              </a:rPr>
              <a:t> c </a:t>
            </a:r>
            <a:r>
              <a:rPr lang="ca-ES" dirty="0">
                <a:solidFill>
                  <a:srgbClr val="0000FF"/>
                </a:solidFill>
                <a:latin typeface="Consolas" panose="020B0609020204030204" pitchFamily="49" charset="0"/>
              </a:rPr>
              <a:t>in</a:t>
            </a:r>
            <a:r>
              <a:rPr lang="ca-ES" dirty="0">
                <a:latin typeface="Consolas" panose="020B0609020204030204" pitchFamily="49" charset="0"/>
              </a:rPr>
              <a:t> s:</a:t>
            </a:r>
            <a:br>
              <a:rPr lang="ca-ES" dirty="0">
                <a:latin typeface="Consolas" panose="020B0609020204030204" pitchFamily="49" charset="0"/>
              </a:rPr>
            </a:br>
            <a:r>
              <a:rPr lang="ca-ES" dirty="0">
                <a:latin typeface="Consolas" panose="020B0609020204030204" pitchFamily="49" charset="0"/>
              </a:rPr>
              <a:t>        h = (h + </a:t>
            </a:r>
            <a:r>
              <a:rPr lang="ca-ES" dirty="0" err="1">
                <a:solidFill>
                  <a:srgbClr val="0000FF"/>
                </a:solidFill>
                <a:latin typeface="Consolas" panose="020B0609020204030204" pitchFamily="49" charset="0"/>
              </a:rPr>
              <a:t>ord</a:t>
            </a:r>
            <a:r>
              <a:rPr lang="ca-ES" dirty="0">
                <a:latin typeface="Consolas" panose="020B0609020204030204" pitchFamily="49" charset="0"/>
              </a:rPr>
              <a:t>(c) * </a:t>
            </a:r>
            <a:r>
              <a:rPr lang="ca-ES" dirty="0" err="1">
                <a:latin typeface="Consolas" panose="020B0609020204030204" pitchFamily="49" charset="0"/>
              </a:rPr>
              <a:t>p_pow</a:t>
            </a:r>
            <a:r>
              <a:rPr lang="ca-ES" dirty="0">
                <a:latin typeface="Consolas" panose="020B0609020204030204" pitchFamily="49" charset="0"/>
              </a:rPr>
              <a:t>) % m</a:t>
            </a:r>
            <a:br>
              <a:rPr lang="ca-ES" dirty="0">
                <a:latin typeface="Consolas" panose="020B0609020204030204" pitchFamily="49" charset="0"/>
              </a:rPr>
            </a:br>
            <a:r>
              <a:rPr lang="ca-ES" dirty="0">
                <a:latin typeface="Consolas" panose="020B0609020204030204" pitchFamily="49" charset="0"/>
              </a:rPr>
              <a:t>        </a:t>
            </a:r>
            <a:r>
              <a:rPr lang="ca-ES" dirty="0" err="1">
                <a:latin typeface="Consolas" panose="020B0609020204030204" pitchFamily="49" charset="0"/>
              </a:rPr>
              <a:t>p_pow</a:t>
            </a:r>
            <a:r>
              <a:rPr lang="ca-ES" dirty="0">
                <a:latin typeface="Consolas" panose="020B0609020204030204" pitchFamily="49" charset="0"/>
              </a:rPr>
              <a:t> = (</a:t>
            </a:r>
            <a:r>
              <a:rPr lang="ca-ES" dirty="0" err="1">
                <a:latin typeface="Consolas" panose="020B0609020204030204" pitchFamily="49" charset="0"/>
              </a:rPr>
              <a:t>p_pow</a:t>
            </a:r>
            <a:r>
              <a:rPr lang="ca-ES" dirty="0">
                <a:latin typeface="Consolas" panose="020B0609020204030204" pitchFamily="49" charset="0"/>
              </a:rPr>
              <a:t> * p) % m</a:t>
            </a:r>
            <a:br>
              <a:rPr lang="ca-ES" dirty="0">
                <a:latin typeface="Consolas" panose="020B0609020204030204" pitchFamily="49" charset="0"/>
              </a:rPr>
            </a:br>
            <a:r>
              <a:rPr lang="ca-ES" dirty="0">
                <a:latin typeface="Consolas" panose="020B0609020204030204" pitchFamily="49" charset="0"/>
              </a:rPr>
              <a:t>    </a:t>
            </a:r>
            <a:r>
              <a:rPr lang="ca-ES" dirty="0" err="1">
                <a:solidFill>
                  <a:srgbClr val="0000FF"/>
                </a:solidFill>
                <a:latin typeface="Consolas" panose="020B0609020204030204" pitchFamily="49" charset="0"/>
              </a:rPr>
              <a:t>return</a:t>
            </a:r>
            <a:r>
              <a:rPr lang="ca-ES" dirty="0">
                <a:latin typeface="Consolas" panose="020B0609020204030204" pitchFamily="49" charset="0"/>
              </a:rPr>
              <a:t> h</a:t>
            </a:r>
            <a:br>
              <a:rPr lang="ca-ES" dirty="0">
                <a:latin typeface="Consolas" panose="020B0609020204030204" pitchFamily="49" charset="0"/>
              </a:rPr>
            </a:br>
            <a:br>
              <a:rPr lang="ca-ES" dirty="0">
                <a:latin typeface="Consolas" panose="020B0609020204030204" pitchFamily="49" charset="0"/>
              </a:rPr>
            </a:br>
            <a:br>
              <a:rPr lang="ca-ES" dirty="0">
                <a:latin typeface="Consolas" panose="020B0609020204030204" pitchFamily="49" charset="0"/>
              </a:rPr>
            </a:br>
            <a:r>
              <a:rPr lang="en-US" dirty="0">
                <a:solidFill>
                  <a:srgbClr val="0000FF"/>
                </a:solidFill>
                <a:latin typeface="Consolas" panose="020B0609020204030204" pitchFamily="49" charset="0"/>
              </a:rPr>
              <a:t>print</a:t>
            </a:r>
            <a:r>
              <a:rPr lang="en-US" dirty="0">
                <a:latin typeface="Consolas" panose="020B0609020204030204" pitchFamily="49" charset="0"/>
              </a:rPr>
              <a:t>(hash('hello'), hash('bye'), hash('hash'))</a:t>
            </a:r>
            <a:br>
              <a:rPr lang="en-US" dirty="0">
                <a:latin typeface="Consolas" panose="020B0609020204030204" pitchFamily="49" charset="0"/>
              </a:rPr>
            </a:br>
            <a:r>
              <a:rPr lang="en-US" dirty="0">
                <a:solidFill>
                  <a:srgbClr val="00B050"/>
                </a:solidFill>
                <a:latin typeface="Consolas" panose="020B0609020204030204" pitchFamily="49" charset="0"/>
              </a:rPr>
              <a:t>105835282 100910 3387231</a:t>
            </a:r>
          </a:p>
          <a:p>
            <a:endParaRPr lang="ca-ES" dirty="0">
              <a:latin typeface="Consolas" panose="020B0609020204030204" pitchFamily="49" charset="0"/>
            </a:endParaRPr>
          </a:p>
        </p:txBody>
      </p:sp>
      <p:sp>
        <p:nvSpPr>
          <p:cNvPr id="4" name="Date Placeholder 3">
            <a:extLst>
              <a:ext uri="{FF2B5EF4-FFF2-40B4-BE49-F238E27FC236}">
                <a16:creationId xmlns:a16="http://schemas.microsoft.com/office/drawing/2014/main" id="{0AE93211-EFA0-4F61-867D-9A1454405ADC}"/>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6182CD6-4B8B-46C4-9EC4-38DBDB69EE47}"/>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808BC50C-4062-482A-A5B2-28FF7C5625D1}"/>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375515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12156</TotalTime>
  <Words>3125</Words>
  <Application>Microsoft Office PowerPoint</Application>
  <PresentationFormat>On-screen Show (4:3)</PresentationFormat>
  <Paragraphs>428</Paragraphs>
  <Slides>34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Cambria Math</vt:lpstr>
      <vt:lpstr>Consolas</vt:lpstr>
      <vt:lpstr>Courier New</vt:lpstr>
      <vt:lpstr>Wingdings</vt:lpstr>
      <vt:lpstr>Office Theme</vt:lpstr>
      <vt:lpstr>1_Office Theme</vt:lpstr>
      <vt:lpstr>Hashing</vt:lpstr>
      <vt:lpstr>The parking lot</vt:lpstr>
      <vt:lpstr>Naïve implementation options</vt:lpstr>
      <vt:lpstr>Hashing</vt:lpstr>
      <vt:lpstr>Hash function</vt:lpstr>
      <vt:lpstr>Hashing the plates: some attempts</vt:lpstr>
      <vt:lpstr>Hashing the plates: some attempts</vt:lpstr>
      <vt:lpstr>Example of hash function for strings</vt:lpstr>
      <vt:lpstr>Polynomial rolling hash function</vt:lpstr>
      <vt:lpstr>Handling collisions</vt:lpstr>
      <vt:lpstr>Handling collisions: separate chaining</vt:lpstr>
      <vt:lpstr>Handling collisions: using the same hash table</vt:lpstr>
      <vt:lpstr>An example</vt:lpstr>
      <vt:lpstr>Rehashing</vt:lpstr>
      <vt:lpstr>Complexity analysis</vt:lpstr>
      <vt:lpstr>Sets and Dictionaries</vt:lpstr>
      <vt:lpstr>Sets and Dictionaries</vt:lpstr>
      <vt:lpstr>Binary Search Trees vs. Hash Tables</vt:lpstr>
      <vt:lpstr>Application: data integrity check</vt:lpstr>
      <vt:lpstr>Application: password verification</vt:lpstr>
      <vt:lpstr>Bloom filters</vt:lpstr>
      <vt:lpstr>Simple Bloom filter</vt:lpstr>
      <vt:lpstr>How a Bloom filter works</vt:lpstr>
      <vt:lpstr>Bloom filter: probabilistic analysis</vt:lpstr>
      <vt:lpstr>Bloom filter probabilistic analysis</vt:lpstr>
      <vt:lpstr>Bloom filter: probabilistic analysis</vt:lpstr>
      <vt:lpstr>Bloom filter: probabilistic analysis</vt:lpstr>
      <vt:lpstr>Bloom filter: probabilistic analysis</vt:lpstr>
      <vt:lpstr>Exercises</vt:lpstr>
      <vt:lpstr>Hash function</vt:lpstr>
      <vt:lpstr>All elements different</vt:lpstr>
      <vt:lpstr>String matching</vt:lpstr>
      <vt:lpstr>Bloom filter parameters</vt:lpstr>
      <vt:lpstr>Bloom filter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Jordi</dc:creator>
  <cp:lastModifiedBy>Jordi Cortadella</cp:lastModifiedBy>
  <cp:revision>1302</cp:revision>
  <dcterms:created xsi:type="dcterms:W3CDTF">2006-08-16T00:00:00Z</dcterms:created>
  <dcterms:modified xsi:type="dcterms:W3CDTF">2023-05-19T14:34:59Z</dcterms:modified>
</cp:coreProperties>
</file>