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607" r:id="rId2"/>
    <p:sldId id="734" r:id="rId3"/>
    <p:sldId id="706" r:id="rId4"/>
    <p:sldId id="708" r:id="rId5"/>
    <p:sldId id="707" r:id="rId6"/>
    <p:sldId id="710" r:id="rId7"/>
    <p:sldId id="711" r:id="rId8"/>
    <p:sldId id="713" r:id="rId9"/>
    <p:sldId id="709" r:id="rId10"/>
    <p:sldId id="712" r:id="rId11"/>
    <p:sldId id="714" r:id="rId12"/>
    <p:sldId id="736" r:id="rId13"/>
    <p:sldId id="737" r:id="rId14"/>
    <p:sldId id="738" r:id="rId15"/>
    <p:sldId id="715" r:id="rId16"/>
    <p:sldId id="716" r:id="rId17"/>
    <p:sldId id="718" r:id="rId18"/>
    <p:sldId id="740" r:id="rId19"/>
    <p:sldId id="722" r:id="rId20"/>
    <p:sldId id="717" r:id="rId21"/>
    <p:sldId id="741" r:id="rId22"/>
    <p:sldId id="742" r:id="rId23"/>
    <p:sldId id="724" r:id="rId24"/>
    <p:sldId id="725" r:id="rId25"/>
    <p:sldId id="726" r:id="rId26"/>
    <p:sldId id="735" r:id="rId27"/>
    <p:sldId id="730" r:id="rId28"/>
    <p:sldId id="731" r:id="rId29"/>
    <p:sldId id="733" r:id="rId30"/>
    <p:sldId id="732" r:id="rId31"/>
    <p:sldId id="728" r:id="rId32"/>
    <p:sldId id="748" r:id="rId33"/>
    <p:sldId id="749" r:id="rId34"/>
    <p:sldId id="750" r:id="rId35"/>
    <p:sldId id="744" r:id="rId36"/>
    <p:sldId id="747" r:id="rId37"/>
    <p:sldId id="745" r:id="rId38"/>
    <p:sldId id="743"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B050"/>
    <a:srgbClr val="FF9933"/>
    <a:srgbClr val="7030A0"/>
    <a:srgbClr val="93CDDD"/>
    <a:srgbClr val="984807"/>
    <a:srgbClr val="7F7F7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6" autoAdjust="0"/>
  </p:normalViewPr>
  <p:slideViewPr>
    <p:cSldViewPr>
      <p:cViewPr varScale="1">
        <p:scale>
          <a:sx n="103" d="100"/>
          <a:sy n="103" d="100"/>
        </p:scale>
        <p:origin x="2076" y="138"/>
      </p:cViewPr>
      <p:guideLst>
        <p:guide orient="horz" pos="2208"/>
        <p:guide pos="441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427" y="0"/>
            <a:ext cx="3170138" cy="479539"/>
          </a:xfrm>
          <a:prstGeom prst="rect">
            <a:avLst/>
          </a:prstGeom>
        </p:spPr>
        <p:txBody>
          <a:bodyPr vert="horz" lIns="91440" tIns="45720" rIns="91440" bIns="45720" rtlCol="0"/>
          <a:lstStyle>
            <a:lvl1pPr algn="r">
              <a:defRPr sz="1200"/>
            </a:lvl1pPr>
          </a:lstStyle>
          <a:p>
            <a:fld id="{847A9C85-7208-4140-9A1B-482E74B6EC70}" type="datetimeFigureOut">
              <a:rPr lang="en-US" smtClean="0"/>
              <a:pPr/>
              <a:t>5/21/2023</a:t>
            </a:fld>
            <a:endParaRPr lang="en-US"/>
          </a:p>
        </p:txBody>
      </p:sp>
      <p:sp>
        <p:nvSpPr>
          <p:cNvPr id="4" name="Footer Placeholder 3"/>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a:defRPr sz="1200"/>
            </a:lvl1pPr>
          </a:lstStyle>
          <a:p>
            <a:fld id="{B9650C07-3E7E-4F0E-9FCA-027EE472E163}" type="slidenum">
              <a:rPr lang="en-US" smtClean="0"/>
              <a:pPr/>
              <a:t>‹#›</a:t>
            </a:fld>
            <a:endParaRPr lang="en-US"/>
          </a:p>
        </p:txBody>
      </p:sp>
    </p:spTree>
    <p:extLst>
      <p:ext uri="{BB962C8B-B14F-4D97-AF65-F5344CB8AC3E}">
        <p14:creationId xmlns:p14="http://schemas.microsoft.com/office/powerpoint/2010/main" val="107833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9EAA3D3F-CA47-4B9D-B6BA-678D85410C0A}" type="datetimeFigureOut">
              <a:rPr lang="en-US" smtClean="0"/>
              <a:pPr/>
              <a:t>5/21/2023</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3ADACB01-8BF2-4713-B06A-211A8CE39FE1}" type="slidenum">
              <a:rPr lang="en-US" smtClean="0"/>
              <a:pPr/>
              <a:t>‹#›</a:t>
            </a:fld>
            <a:endParaRPr lang="en-US"/>
          </a:p>
        </p:txBody>
      </p:sp>
    </p:spTree>
    <p:extLst>
      <p:ext uri="{BB962C8B-B14F-4D97-AF65-F5344CB8AC3E}">
        <p14:creationId xmlns:p14="http://schemas.microsoft.com/office/powerpoint/2010/main" val="202741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C9D8F-313B-4C0E-A642-9DB8A7C7374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799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Cryptography</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Cryptography</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Cryptography</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Cryptography</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762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762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Cryptography</a:t>
            </a:r>
          </a:p>
        </p:txBody>
      </p:sp>
      <p:sp>
        <p:nvSpPr>
          <p:cNvPr id="8" name="Footer Placeholder 7"/>
          <p:cNvSpPr>
            <a:spLocks noGrp="1"/>
          </p:cNvSpPr>
          <p:nvPr>
            <p:ph type="ftr" sz="quarter" idx="11"/>
          </p:nvPr>
        </p:nvSpPr>
        <p:spPr/>
        <p:txBody>
          <a:bodyPr/>
          <a:lstStyle/>
          <a:p>
            <a:r>
              <a:rPr lang="en-US"/>
              <a:t>© Dept. CS, UPC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Cryptography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6" name="Straight Connector 5"/>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382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3" hasCustomPrompt="1"/>
          </p:nvPr>
        </p:nvSpPr>
        <p:spPr>
          <a:xfrm>
            <a:off x="457200" y="3276600"/>
            <a:ext cx="8229600" cy="3124200"/>
          </a:xfrm>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Cryptography</a:t>
            </a:r>
          </a:p>
        </p:txBody>
      </p:sp>
      <p:sp>
        <p:nvSpPr>
          <p:cNvPr id="3" name="Footer Placeholder 2"/>
          <p:cNvSpPr>
            <a:spLocks noGrp="1"/>
          </p:cNvSpPr>
          <p:nvPr>
            <p:ph type="ftr" sz="quarter" idx="11"/>
          </p:nvPr>
        </p:nvSpPr>
        <p:spPr/>
        <p:txBody>
          <a:bodyPr/>
          <a:lstStyle/>
          <a:p>
            <a:r>
              <a:rPr lang="en-US"/>
              <a:t>© Dept. CS, UPC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838200"/>
            <a:ext cx="82296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Cryptography</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Dept. CS, UPC</a:t>
            </a:r>
            <a:endParaRPr lang="en-US" dirty="0"/>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73" r:id="rId8"/>
    <p:sldLayoutId id="2147483667" r:id="rId9"/>
    <p:sldLayoutId id="2147483668" r:id="rId10"/>
    <p:sldLayoutId id="2147483669" r:id="rId11"/>
    <p:sldLayoutId id="2147483670" r:id="rId12"/>
    <p:sldLayoutId id="214748367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0.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0.png"/><Relationship Id="rId1" Type="http://schemas.openxmlformats.org/officeDocument/2006/relationships/slideLayout" Target="../slideLayouts/slideLayout6.xml"/><Relationship Id="rId6" Type="http://schemas.openxmlformats.org/officeDocument/2006/relationships/image" Target="../media/image370.png"/><Relationship Id="rId11" Type="http://schemas.openxmlformats.org/officeDocument/2006/relationships/image" Target="../media/image42.png"/><Relationship Id="rId5" Type="http://schemas.openxmlformats.org/officeDocument/2006/relationships/image" Target="../media/image360.png"/><Relationship Id="rId10" Type="http://schemas.openxmlformats.org/officeDocument/2006/relationships/image" Target="../media/image41.png"/><Relationship Id="rId4" Type="http://schemas.openxmlformats.org/officeDocument/2006/relationships/image" Target="../media/image350.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image" Target="../media/image570.png"/><Relationship Id="rId1" Type="http://schemas.openxmlformats.org/officeDocument/2006/relationships/slideLayout" Target="../slideLayouts/slideLayout2.xml"/><Relationship Id="rId4" Type="http://schemas.openxmlformats.org/officeDocument/2006/relationships/image" Target="../media/image591.png"/></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80.png"/><Relationship Id="rId3" Type="http://schemas.openxmlformats.org/officeDocument/2006/relationships/image" Target="../media/image580.png"/><Relationship Id="rId7" Type="http://schemas.openxmlformats.org/officeDocument/2006/relationships/image" Target="../media/image670.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331.png"/><Relationship Id="rId5" Type="http://schemas.openxmlformats.org/officeDocument/2006/relationships/image" Target="../media/image320.png"/><Relationship Id="rId4" Type="http://schemas.openxmlformats.org/officeDocument/2006/relationships/image" Target="../media/image2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14600"/>
          </a:xfrm>
        </p:spPr>
        <p:txBody>
          <a:bodyPr rtlCol="0">
            <a:normAutofit/>
          </a:bodyPr>
          <a:lstStyle/>
          <a:p>
            <a:pPr eaLnBrk="1" fontAlgn="auto" hangingPunct="1">
              <a:spcAft>
                <a:spcPts val="0"/>
              </a:spcAft>
              <a:defRPr/>
            </a:pPr>
            <a:r>
              <a:rPr lang="en-GB" i="1" dirty="0">
                <a:solidFill>
                  <a:srgbClr val="0000FF"/>
                </a:solidFill>
              </a:rPr>
              <a:t>Cryptography</a:t>
            </a:r>
            <a:endParaRPr lang="en-US" i="1" dirty="0">
              <a:solidFill>
                <a:srgbClr val="0000FF"/>
              </a:solidFill>
            </a:endParaRPr>
          </a:p>
        </p:txBody>
      </p:sp>
      <p:sp>
        <p:nvSpPr>
          <p:cNvPr id="3" name="Subtitle 2"/>
          <p:cNvSpPr>
            <a:spLocks noGrp="1"/>
          </p:cNvSpPr>
          <p:nvPr>
            <p:ph type="subTitle" idx="1"/>
          </p:nvPr>
        </p:nvSpPr>
        <p:spPr>
          <a:xfrm>
            <a:off x="1371600" y="4800600"/>
            <a:ext cx="6400800" cy="1447800"/>
          </a:xfrm>
        </p:spPr>
        <p:txBody>
          <a:bodyPr rtlCol="0">
            <a:normAutofit/>
          </a:bodyPr>
          <a:lstStyle/>
          <a:p>
            <a:pPr eaLnBrk="1" fontAlgn="auto" hangingPunct="1">
              <a:spcAft>
                <a:spcPts val="0"/>
              </a:spcAft>
              <a:buFont typeface="Arial" pitchFamily="34" charset="0"/>
              <a:buNone/>
              <a:defRPr/>
            </a:pPr>
            <a:r>
              <a:rPr lang="en-US" sz="2000" dirty="0">
                <a:solidFill>
                  <a:schemeClr val="tx1"/>
                </a:solidFill>
              </a:rPr>
              <a:t>Jordi Cortadella and Jordi Petit</a:t>
            </a:r>
          </a:p>
          <a:p>
            <a:pPr eaLnBrk="1" fontAlgn="auto" hangingPunct="1">
              <a:spcAft>
                <a:spcPts val="0"/>
              </a:spcAft>
              <a:buFont typeface="Arial" pitchFamily="34" charset="0"/>
              <a:buNone/>
              <a:defRPr/>
            </a:pPr>
            <a:r>
              <a:rPr lang="en-US" sz="2000" dirty="0">
                <a:solidFill>
                  <a:schemeClr val="tx1"/>
                </a:solidFill>
              </a:rPr>
              <a:t>Department of Computer Science</a:t>
            </a:r>
          </a:p>
        </p:txBody>
      </p:sp>
      <p:pic>
        <p:nvPicPr>
          <p:cNvPr id="1026" name="Picture 2" descr="Logo UPC.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3429000"/>
            <a:ext cx="10477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AES steps</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descr="https://upload.wikimedia.org/wikipedia/commons/thumb/a/a4/AES-SubBytes.svg/500px-AES-SubByt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1"/>
            <a:ext cx="4038600" cy="2091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6/66/AES-ShiftRows.svg/500px-AES-ShiftRow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79487"/>
            <a:ext cx="4495800" cy="16634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7/76/AES-MixColumns.svg/500px-AES-MixColumn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69" y="3575903"/>
            <a:ext cx="4036031" cy="21390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a/ad/AES-AddRoundKey.svg/500px-AES-AddRoundKey.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168" y="3276600"/>
            <a:ext cx="4073032" cy="31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79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Secret-key protocols: problems</a:t>
            </a:r>
          </a:p>
        </p:txBody>
      </p:sp>
      <p:sp>
        <p:nvSpPr>
          <p:cNvPr id="3" name="Date Placeholder 2"/>
          <p:cNvSpPr>
            <a:spLocks noGrp="1"/>
          </p:cNvSpPr>
          <p:nvPr>
            <p:ph type="dt" sz="half" idx="10"/>
          </p:nvPr>
        </p:nvSpPr>
        <p:spPr/>
        <p:txBody>
          <a:bodyPr/>
          <a:lstStyle/>
          <a:p>
            <a:r>
              <a:rPr lang="en-US"/>
              <a:t>Cryptography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Rounded Rectangle 5"/>
          <p:cNvSpPr/>
          <p:nvPr/>
        </p:nvSpPr>
        <p:spPr>
          <a:xfrm>
            <a:off x="2838646" y="2864294"/>
            <a:ext cx="990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Alice</a:t>
            </a:r>
          </a:p>
        </p:txBody>
      </p:sp>
      <p:sp>
        <p:nvSpPr>
          <p:cNvPr id="8" name="Rounded Rectangle 7"/>
          <p:cNvSpPr/>
          <p:nvPr/>
        </p:nvSpPr>
        <p:spPr>
          <a:xfrm>
            <a:off x="5124646" y="1416494"/>
            <a:ext cx="990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Bob</a:t>
            </a:r>
          </a:p>
        </p:txBody>
      </p:sp>
      <p:sp>
        <p:nvSpPr>
          <p:cNvPr id="9" name="Rounded Rectangle 8"/>
          <p:cNvSpPr/>
          <p:nvPr/>
        </p:nvSpPr>
        <p:spPr>
          <a:xfrm>
            <a:off x="7772400" y="2483294"/>
            <a:ext cx="990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Carol</a:t>
            </a:r>
          </a:p>
        </p:txBody>
      </p:sp>
      <p:sp>
        <p:nvSpPr>
          <p:cNvPr id="10" name="Rounded Rectangle 9"/>
          <p:cNvSpPr/>
          <p:nvPr/>
        </p:nvSpPr>
        <p:spPr>
          <a:xfrm>
            <a:off x="6496246" y="4083494"/>
            <a:ext cx="990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David</a:t>
            </a:r>
          </a:p>
        </p:txBody>
      </p:sp>
      <p:sp>
        <p:nvSpPr>
          <p:cNvPr id="11" name="Rounded Rectangle 10"/>
          <p:cNvSpPr/>
          <p:nvPr/>
        </p:nvSpPr>
        <p:spPr>
          <a:xfrm>
            <a:off x="4057846" y="4297251"/>
            <a:ext cx="990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Erin</a:t>
            </a:r>
          </a:p>
        </p:txBody>
      </p:sp>
      <p:cxnSp>
        <p:nvCxnSpPr>
          <p:cNvPr id="13" name="Straight Arrow Connector 12"/>
          <p:cNvCxnSpPr>
            <a:stCxn id="6" idx="0"/>
            <a:endCxn id="8" idx="1"/>
          </p:cNvCxnSpPr>
          <p:nvPr/>
        </p:nvCxnSpPr>
        <p:spPr>
          <a:xfrm flipV="1">
            <a:off x="3333946" y="1683194"/>
            <a:ext cx="1790700" cy="1181100"/>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0"/>
            <a:endCxn id="8" idx="2"/>
          </p:cNvCxnSpPr>
          <p:nvPr/>
        </p:nvCxnSpPr>
        <p:spPr>
          <a:xfrm flipV="1">
            <a:off x="4553146" y="1949894"/>
            <a:ext cx="1066800" cy="2347357"/>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0"/>
            <a:endCxn id="6" idx="2"/>
          </p:cNvCxnSpPr>
          <p:nvPr/>
        </p:nvCxnSpPr>
        <p:spPr>
          <a:xfrm flipH="1" flipV="1">
            <a:off x="3333946" y="3397694"/>
            <a:ext cx="1219200" cy="899557"/>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1"/>
            <a:endCxn id="6" idx="3"/>
          </p:cNvCxnSpPr>
          <p:nvPr/>
        </p:nvCxnSpPr>
        <p:spPr>
          <a:xfrm flipH="1">
            <a:off x="3829246" y="2749994"/>
            <a:ext cx="3943154" cy="381000"/>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1"/>
            <a:endCxn id="6" idx="3"/>
          </p:cNvCxnSpPr>
          <p:nvPr/>
        </p:nvCxnSpPr>
        <p:spPr>
          <a:xfrm flipH="1" flipV="1">
            <a:off x="3829246" y="3130994"/>
            <a:ext cx="2667000" cy="1219200"/>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10" idx="0"/>
          </p:cNvCxnSpPr>
          <p:nvPr/>
        </p:nvCxnSpPr>
        <p:spPr>
          <a:xfrm flipH="1">
            <a:off x="6991546" y="3016694"/>
            <a:ext cx="1276154" cy="1066800"/>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0"/>
            <a:endCxn id="8" idx="3"/>
          </p:cNvCxnSpPr>
          <p:nvPr/>
        </p:nvCxnSpPr>
        <p:spPr>
          <a:xfrm flipH="1" flipV="1">
            <a:off x="6115246" y="1683194"/>
            <a:ext cx="2152454" cy="800100"/>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0"/>
            <a:endCxn id="8" idx="2"/>
          </p:cNvCxnSpPr>
          <p:nvPr/>
        </p:nvCxnSpPr>
        <p:spPr>
          <a:xfrm flipH="1" flipV="1">
            <a:off x="5619946" y="1949894"/>
            <a:ext cx="1371600" cy="2133600"/>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1"/>
            <a:endCxn id="11" idx="3"/>
          </p:cNvCxnSpPr>
          <p:nvPr/>
        </p:nvCxnSpPr>
        <p:spPr>
          <a:xfrm flipH="1">
            <a:off x="5048446" y="4350194"/>
            <a:ext cx="1447800" cy="213757"/>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1"/>
            <a:endCxn id="11" idx="3"/>
          </p:cNvCxnSpPr>
          <p:nvPr/>
        </p:nvCxnSpPr>
        <p:spPr>
          <a:xfrm flipH="1">
            <a:off x="5048446" y="2749994"/>
            <a:ext cx="2723954" cy="1813957"/>
          </a:xfrm>
          <a:prstGeom prst="straightConnector1">
            <a:avLst/>
          </a:prstGeom>
          <a:ln w="28575" cap="flat">
            <a:solidFill>
              <a:schemeClr val="tx1"/>
            </a:solidFill>
            <a:roun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600" y="1531203"/>
            <a:ext cx="3021148" cy="830997"/>
          </a:xfrm>
          <a:prstGeom prst="rect">
            <a:avLst/>
          </a:prstGeom>
          <a:noFill/>
        </p:spPr>
        <p:txBody>
          <a:bodyPr wrap="none" rtlCol="0">
            <a:spAutoFit/>
          </a:bodyPr>
          <a:lstStyle/>
          <a:p>
            <a:pPr algn="ctr"/>
            <a:r>
              <a:rPr lang="en-US" sz="2400" b="0" i="1" dirty="0">
                <a:solidFill>
                  <a:srgbClr val="C00000"/>
                </a:solidFill>
              </a:rPr>
              <a:t>Every channel requires</a:t>
            </a:r>
            <a:br>
              <a:rPr lang="en-US" sz="2400" b="0" i="1" dirty="0">
                <a:solidFill>
                  <a:srgbClr val="C00000"/>
                </a:solidFill>
              </a:rPr>
            </a:br>
            <a:r>
              <a:rPr lang="en-US" sz="2400" b="0" i="1" dirty="0">
                <a:solidFill>
                  <a:srgbClr val="C00000"/>
                </a:solidFill>
              </a:rPr>
              <a:t>a different key</a:t>
            </a:r>
          </a:p>
        </p:txBody>
      </p:sp>
      <mc:AlternateContent xmlns:mc="http://schemas.openxmlformats.org/markup-compatibility/2006" xmlns:a14="http://schemas.microsoft.com/office/drawing/2010/main">
        <mc:Choice Requires="a14">
          <p:sp>
            <p:nvSpPr>
              <p:cNvPr id="43" name="TextBox 42"/>
              <p:cNvSpPr txBox="1"/>
              <p:nvPr/>
            </p:nvSpPr>
            <p:spPr>
              <a:xfrm>
                <a:off x="3711010" y="1831129"/>
                <a:ext cx="7180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𝑎𝑏</m:t>
                          </m:r>
                        </m:sub>
                      </m:sSub>
                    </m:oMath>
                  </m:oMathPara>
                </a14:m>
                <a:endParaRPr lang="en-US" sz="2400" b="0" dirty="0">
                  <a:solidFill>
                    <a:srgbClr val="C0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711010" y="1831129"/>
                <a:ext cx="718017" cy="461665"/>
              </a:xfrm>
              <a:prstGeom prst="rect">
                <a:avLst/>
              </a:prstGeom>
              <a:blipFill>
                <a:blip r:embed="rId2"/>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061690" y="1697975"/>
                <a:ext cx="6918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𝑏𝑐</m:t>
                          </m:r>
                        </m:sub>
                      </m:sSub>
                    </m:oMath>
                  </m:oMathPara>
                </a14:m>
                <a:endParaRPr lang="en-US" sz="2400" b="0" dirty="0">
                  <a:solidFill>
                    <a:srgbClr val="C0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061690" y="1697975"/>
                <a:ext cx="691856" cy="461665"/>
              </a:xfrm>
              <a:prstGeom prst="rect">
                <a:avLst/>
              </a:prstGeom>
              <a:blipFill>
                <a:blip r:embed="rId3"/>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607202" y="3397694"/>
                <a:ext cx="7014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𝑐𝑑</m:t>
                          </m:r>
                        </m:sub>
                      </m:sSub>
                    </m:oMath>
                  </m:oMathPara>
                </a14:m>
                <a:endParaRPr lang="en-US" sz="2400" b="0" dirty="0">
                  <a:solidFill>
                    <a:srgbClr val="C0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607202" y="3397694"/>
                <a:ext cx="701474" cy="461665"/>
              </a:xfrm>
              <a:prstGeom prst="rect">
                <a:avLst/>
              </a:prstGeom>
              <a:blipFill>
                <a:blip r:embed="rId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547122" y="4407932"/>
                <a:ext cx="7091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𝑑𝑒</m:t>
                          </m:r>
                        </m:sub>
                      </m:sSub>
                    </m:oMath>
                  </m:oMathPara>
                </a14:m>
                <a:endParaRPr lang="en-US" sz="2400" b="0" dirty="0">
                  <a:solidFill>
                    <a:srgbClr val="C0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547122" y="4407932"/>
                <a:ext cx="709168" cy="461665"/>
              </a:xfrm>
              <a:prstGeom prst="rect">
                <a:avLst/>
              </a:prstGeom>
              <a:blipFill>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755614" y="2233588"/>
                <a:ext cx="6995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𝑏𝑒</m:t>
                          </m:r>
                        </m:sub>
                      </m:sSub>
                    </m:oMath>
                  </m:oMathPara>
                </a14:m>
                <a:endParaRPr lang="en-US" sz="2400" b="0" dirty="0">
                  <a:solidFill>
                    <a:srgbClr val="C0000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755614" y="2233588"/>
                <a:ext cx="699550" cy="461665"/>
              </a:xfrm>
              <a:prstGeom prst="rect">
                <a:avLst/>
              </a:prstGeom>
              <a:blipFill>
                <a:blip r:embed="rId6"/>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918655" y="2178494"/>
                <a:ext cx="7223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𝑏𝑑</m:t>
                          </m:r>
                        </m:sub>
                      </m:sSub>
                    </m:oMath>
                  </m:oMathPara>
                </a14:m>
                <a:endParaRPr lang="en-US" sz="2400" b="0" dirty="0">
                  <a:solidFill>
                    <a:srgbClr val="C0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918655" y="2178494"/>
                <a:ext cx="722314" cy="461665"/>
              </a:xfrm>
              <a:prstGeom prst="rect">
                <a:avLst/>
              </a:prstGeom>
              <a:blipFill>
                <a:blip r:embed="rId7"/>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354235" y="2907748"/>
                <a:ext cx="6982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𝑎𝑐</m:t>
                          </m:r>
                        </m:sub>
                      </m:sSub>
                    </m:oMath>
                  </m:oMathPara>
                </a14:m>
                <a:endParaRPr lang="en-US" sz="2400" b="0" dirty="0">
                  <a:solidFill>
                    <a:srgbClr val="C0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354235" y="2907748"/>
                <a:ext cx="69826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982519" y="3078259"/>
                <a:ext cx="6787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𝑐𝑒</m:t>
                          </m:r>
                        </m:sub>
                      </m:sSub>
                    </m:oMath>
                  </m:oMathPara>
                </a14:m>
                <a:endParaRPr lang="en-US" sz="2400" b="0" dirty="0">
                  <a:solidFill>
                    <a:srgbClr val="C0000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982519" y="3078259"/>
                <a:ext cx="678712"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071399" y="3404154"/>
                <a:ext cx="72872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𝑎𝑑</m:t>
                          </m:r>
                        </m:sub>
                      </m:sSub>
                    </m:oMath>
                  </m:oMathPara>
                </a14:m>
                <a:endParaRPr lang="en-US" sz="2400" b="0" dirty="0">
                  <a:solidFill>
                    <a:srgbClr val="C000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071399" y="3404154"/>
                <a:ext cx="728726" cy="461665"/>
              </a:xfrm>
              <a:prstGeom prst="rect">
                <a:avLst/>
              </a:prstGeom>
              <a:blipFill>
                <a:blip r:embed="rId10"/>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3437119" y="3673487"/>
                <a:ext cx="70596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𝑘</m:t>
                          </m:r>
                        </m:e>
                        <m:sub>
                          <m:r>
                            <a:rPr lang="en-US" sz="2400" b="0" i="1" smtClean="0">
                              <a:solidFill>
                                <a:srgbClr val="C00000"/>
                              </a:solidFill>
                              <a:latin typeface="Cambria Math" panose="02040503050406030204" pitchFamily="18" charset="0"/>
                            </a:rPr>
                            <m:t>𝑎𝑒</m:t>
                          </m:r>
                        </m:sub>
                      </m:sSub>
                    </m:oMath>
                  </m:oMathPara>
                </a14:m>
                <a:endParaRPr lang="en-US" sz="2400" b="0" dirty="0">
                  <a:solidFill>
                    <a:srgbClr val="C00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437119" y="3673487"/>
                <a:ext cx="705962" cy="461665"/>
              </a:xfrm>
              <a:prstGeom prst="rect">
                <a:avLst/>
              </a:prstGeom>
              <a:blipFill>
                <a:blip r:embed="rId11"/>
                <a:stretch>
                  <a:fillRect/>
                </a:stretch>
              </a:blipFill>
            </p:spPr>
            <p:txBody>
              <a:bodyPr/>
              <a:lstStyle/>
              <a:p>
                <a:r>
                  <a:rPr lang="en-US">
                    <a:noFill/>
                  </a:rPr>
                  <a:t> </a:t>
                </a:r>
              </a:p>
            </p:txBody>
          </p:sp>
        </mc:Fallback>
      </mc:AlternateContent>
      <p:sp>
        <p:nvSpPr>
          <p:cNvPr id="34" name="TextBox 33"/>
          <p:cNvSpPr txBox="1"/>
          <p:nvPr/>
        </p:nvSpPr>
        <p:spPr>
          <a:xfrm>
            <a:off x="76200" y="5334000"/>
            <a:ext cx="4888198" cy="830997"/>
          </a:xfrm>
          <a:prstGeom prst="rect">
            <a:avLst/>
          </a:prstGeom>
          <a:noFill/>
        </p:spPr>
        <p:txBody>
          <a:bodyPr wrap="none" rtlCol="0">
            <a:spAutoFit/>
          </a:bodyPr>
          <a:lstStyle/>
          <a:p>
            <a:pPr algn="ctr"/>
            <a:r>
              <a:rPr lang="en-US" sz="2400" i="1" dirty="0">
                <a:solidFill>
                  <a:srgbClr val="C00000"/>
                </a:solidFill>
              </a:rPr>
              <a:t>The </a:t>
            </a:r>
            <a:r>
              <a:rPr lang="en-US" sz="2400" b="0" i="1" dirty="0">
                <a:solidFill>
                  <a:srgbClr val="C00000"/>
                </a:solidFill>
              </a:rPr>
              <a:t>key cannot be transmitted</a:t>
            </a:r>
            <a:br>
              <a:rPr lang="en-US" sz="2400" b="0" i="1" dirty="0">
                <a:solidFill>
                  <a:srgbClr val="C00000"/>
                </a:solidFill>
              </a:rPr>
            </a:br>
            <a:r>
              <a:rPr lang="en-US" sz="2400" b="0" i="1" dirty="0">
                <a:solidFill>
                  <a:srgbClr val="C00000"/>
                </a:solidFill>
              </a:rPr>
              <a:t>through</a:t>
            </a:r>
            <a:r>
              <a:rPr lang="en-US" sz="2400" i="1" dirty="0">
                <a:solidFill>
                  <a:srgbClr val="C00000"/>
                </a:solidFill>
              </a:rPr>
              <a:t> </a:t>
            </a:r>
            <a:r>
              <a:rPr lang="en-US" sz="2400" b="0" i="1" dirty="0">
                <a:solidFill>
                  <a:srgbClr val="C00000"/>
                </a:solidFill>
              </a:rPr>
              <a:t>the communication channel !</a:t>
            </a:r>
          </a:p>
        </p:txBody>
      </p:sp>
    </p:spTree>
    <p:extLst>
      <p:ext uri="{BB962C8B-B14F-4D97-AF65-F5344CB8AC3E}">
        <p14:creationId xmlns:p14="http://schemas.microsoft.com/office/powerpoint/2010/main" val="208500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Public-key protocols</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pic>
        <p:nvPicPr>
          <p:cNvPr id="10" name="Picture 9" descr="File:Golden key icon.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8600" y="2438400"/>
            <a:ext cx="615365" cy="615365"/>
          </a:xfrm>
          <a:prstGeom prst="rect">
            <a:avLst/>
          </a:prstGeom>
        </p:spPr>
      </p:pic>
      <p:pic>
        <p:nvPicPr>
          <p:cNvPr id="11" name="Picture 10" descr="File:Emblem-person-blue.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6" y="965215"/>
            <a:ext cx="1600200" cy="1600200"/>
          </a:xfrm>
          <a:prstGeom prst="rect">
            <a:avLst/>
          </a:prstGeom>
        </p:spPr>
      </p:pic>
      <p:pic>
        <p:nvPicPr>
          <p:cNvPr id="12" name="Picture 11" descr="File:User icon BLACK-01.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301" y="2795089"/>
            <a:ext cx="1895699" cy="1682357"/>
          </a:xfrm>
          <a:prstGeom prst="rect">
            <a:avLst/>
          </a:prstGeom>
        </p:spPr>
      </p:pic>
      <p:pic>
        <p:nvPicPr>
          <p:cNvPr id="13" name="Picture 12" descr="File:Simpleicons Interface business-woman-2.svg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0816" y="1090417"/>
            <a:ext cx="1371600" cy="1371600"/>
          </a:xfrm>
          <a:prstGeom prst="rect">
            <a:avLst/>
          </a:prstGeom>
        </p:spPr>
      </p:pic>
      <p:pic>
        <p:nvPicPr>
          <p:cNvPr id="14" name="Picture 13" descr="File:Simpleicons Interface business-woman-2.svg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0816" y="4887716"/>
            <a:ext cx="1371600" cy="1371600"/>
          </a:xfrm>
          <a:prstGeom prst="rect">
            <a:avLst/>
          </a:prstGeom>
        </p:spPr>
      </p:pic>
      <p:pic>
        <p:nvPicPr>
          <p:cNvPr id="27" name="Picture 26"/>
          <p:cNvPicPr>
            <a:picLocks noChangeAspect="1"/>
          </p:cNvPicPr>
          <p:nvPr/>
        </p:nvPicPr>
        <p:blipFill rotWithShape="1">
          <a:blip r:embed="rId6"/>
          <a:srcRect l="48972" t="24071" b="5303"/>
          <a:stretch/>
        </p:blipFill>
        <p:spPr>
          <a:xfrm>
            <a:off x="5943600" y="2819400"/>
            <a:ext cx="1321352" cy="1479971"/>
          </a:xfrm>
          <a:prstGeom prst="rect">
            <a:avLst/>
          </a:prstGeom>
        </p:spPr>
      </p:pic>
      <p:pic>
        <p:nvPicPr>
          <p:cNvPr id="31" name="Picture 30" descr="A Better Save Icon – Seth Coelen – Medium"/>
          <p:cNvPicPr>
            <a:picLocks noChangeAspect="1"/>
          </p:cNvPicPr>
          <p:nvPr/>
        </p:nvPicPr>
        <p:blipFill rotWithShape="1">
          <a:blip r:embed="rId7" cstate="print">
            <a:extLst>
              <a:ext uri="{28A0092B-C50C-407E-A947-70E740481C1C}">
                <a14:useLocalDpi xmlns:a14="http://schemas.microsoft.com/office/drawing/2010/main" val="0"/>
              </a:ext>
            </a:extLst>
          </a:blip>
          <a:srcRect r="49743"/>
          <a:stretch/>
        </p:blipFill>
        <p:spPr>
          <a:xfrm>
            <a:off x="1653392" y="1861544"/>
            <a:ext cx="609600" cy="600473"/>
          </a:xfrm>
          <a:prstGeom prst="rect">
            <a:avLst/>
          </a:prstGeom>
        </p:spPr>
      </p:pic>
      <p:pic>
        <p:nvPicPr>
          <p:cNvPr id="32" name="Picture 31" descr="A Better Save Icon – Seth Coelen – Medium"/>
          <p:cNvPicPr>
            <a:picLocks noChangeAspect="1"/>
          </p:cNvPicPr>
          <p:nvPr/>
        </p:nvPicPr>
        <p:blipFill rotWithShape="1">
          <a:blip r:embed="rId7" cstate="print">
            <a:extLst>
              <a:ext uri="{28A0092B-C50C-407E-A947-70E740481C1C}">
                <a14:useLocalDpi xmlns:a14="http://schemas.microsoft.com/office/drawing/2010/main" val="0"/>
              </a:ext>
            </a:extLst>
          </a:blip>
          <a:srcRect r="49743"/>
          <a:stretch/>
        </p:blipFill>
        <p:spPr>
          <a:xfrm>
            <a:off x="1295400" y="2371327"/>
            <a:ext cx="609600" cy="600473"/>
          </a:xfrm>
          <a:prstGeom prst="rect">
            <a:avLst/>
          </a:prstGeom>
        </p:spPr>
      </p:pic>
      <p:pic>
        <p:nvPicPr>
          <p:cNvPr id="33" name="Picture 32" descr="A Better Save Icon – Seth Coelen – Medium"/>
          <p:cNvPicPr>
            <a:picLocks noChangeAspect="1"/>
          </p:cNvPicPr>
          <p:nvPr/>
        </p:nvPicPr>
        <p:blipFill rotWithShape="1">
          <a:blip r:embed="rId7" cstate="print">
            <a:extLst>
              <a:ext uri="{28A0092B-C50C-407E-A947-70E740481C1C}">
                <a14:useLocalDpi xmlns:a14="http://schemas.microsoft.com/office/drawing/2010/main" val="0"/>
              </a:ext>
            </a:extLst>
          </a:blip>
          <a:srcRect r="49743"/>
          <a:stretch/>
        </p:blipFill>
        <p:spPr>
          <a:xfrm>
            <a:off x="937408" y="2881110"/>
            <a:ext cx="609600" cy="600473"/>
          </a:xfrm>
          <a:prstGeom prst="rect">
            <a:avLst/>
          </a:prstGeom>
        </p:spPr>
      </p:pic>
      <p:pic>
        <p:nvPicPr>
          <p:cNvPr id="34" name="Picture 33" descr="A Better Save Icon – Seth Coelen – Medium"/>
          <p:cNvPicPr>
            <a:picLocks noChangeAspect="1"/>
          </p:cNvPicPr>
          <p:nvPr/>
        </p:nvPicPr>
        <p:blipFill rotWithShape="1">
          <a:blip r:embed="rId7" cstate="print">
            <a:extLst>
              <a:ext uri="{28A0092B-C50C-407E-A947-70E740481C1C}">
                <a14:useLocalDpi xmlns:a14="http://schemas.microsoft.com/office/drawing/2010/main" val="0"/>
              </a:ext>
            </a:extLst>
          </a:blip>
          <a:srcRect r="49743"/>
          <a:stretch/>
        </p:blipFill>
        <p:spPr>
          <a:xfrm>
            <a:off x="579416" y="3390893"/>
            <a:ext cx="609600" cy="600473"/>
          </a:xfrm>
          <a:prstGeom prst="rect">
            <a:avLst/>
          </a:prstGeom>
        </p:spPr>
      </p:pic>
      <p:pic>
        <p:nvPicPr>
          <p:cNvPr id="35" name="Picture 34" descr="A Better Save Icon – Seth Coelen – Medium"/>
          <p:cNvPicPr>
            <a:picLocks noChangeAspect="1"/>
          </p:cNvPicPr>
          <p:nvPr/>
        </p:nvPicPr>
        <p:blipFill rotWithShape="1">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49743"/>
          <a:stretch/>
        </p:blipFill>
        <p:spPr>
          <a:xfrm>
            <a:off x="2011384" y="2656035"/>
            <a:ext cx="609600" cy="600473"/>
          </a:xfrm>
          <a:prstGeom prst="rect">
            <a:avLst/>
          </a:prstGeom>
        </p:spPr>
      </p:pic>
      <p:pic>
        <p:nvPicPr>
          <p:cNvPr id="36" name="Picture 35" descr="A Better Save Icon – Seth Coelen – Medium"/>
          <p:cNvPicPr>
            <a:picLocks noChangeAspect="1"/>
          </p:cNvPicPr>
          <p:nvPr/>
        </p:nvPicPr>
        <p:blipFill rotWithShape="1">
          <a:blip r:embed="rId7" cstate="print">
            <a:extLst>
              <a:ext uri="{28A0092B-C50C-407E-A947-70E740481C1C}">
                <a14:useLocalDpi xmlns:a14="http://schemas.microsoft.com/office/drawing/2010/main" val="0"/>
              </a:ext>
            </a:extLst>
          </a:blip>
          <a:srcRect r="49743"/>
          <a:stretch/>
        </p:blipFill>
        <p:spPr>
          <a:xfrm>
            <a:off x="1600200" y="3209527"/>
            <a:ext cx="609600" cy="600473"/>
          </a:xfrm>
          <a:prstGeom prst="rect">
            <a:avLst/>
          </a:prstGeom>
        </p:spPr>
      </p:pic>
      <p:sp>
        <p:nvSpPr>
          <p:cNvPr id="3" name="TextBox 2"/>
          <p:cNvSpPr txBox="1"/>
          <p:nvPr/>
        </p:nvSpPr>
        <p:spPr>
          <a:xfrm>
            <a:off x="1295400" y="3810000"/>
            <a:ext cx="76335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Public</a:t>
            </a:r>
          </a:p>
        </p:txBody>
      </p:sp>
      <p:sp>
        <p:nvSpPr>
          <p:cNvPr id="7" name="TextBox 6"/>
          <p:cNvSpPr txBox="1"/>
          <p:nvPr/>
        </p:nvSpPr>
        <p:spPr>
          <a:xfrm>
            <a:off x="101923" y="3024861"/>
            <a:ext cx="856004" cy="369332"/>
          </a:xfrm>
          <a:prstGeom prst="rect">
            <a:avLst/>
          </a:prstGeom>
          <a:noFill/>
        </p:spPr>
        <p:txBody>
          <a:bodyPr wrap="none" rtlCol="0">
            <a:spAutoFit/>
          </a:bodyPr>
          <a:lstStyle/>
          <a:p>
            <a:r>
              <a:rPr lang="en-US" b="1" dirty="0">
                <a:solidFill>
                  <a:srgbClr val="FFC000"/>
                </a:solidFill>
                <a:effectLst>
                  <a:outerShdw blurRad="38100" dist="38100" dir="2700000" algn="tl">
                    <a:srgbClr val="000000">
                      <a:alpha val="43137"/>
                    </a:srgbClr>
                  </a:outerShdw>
                </a:effectLst>
              </a:rPr>
              <a:t>Private</a:t>
            </a:r>
          </a:p>
        </p:txBody>
      </p:sp>
    </p:spTree>
    <p:extLst>
      <p:ext uri="{BB962C8B-B14F-4D97-AF65-F5344CB8AC3E}">
        <p14:creationId xmlns:p14="http://schemas.microsoft.com/office/powerpoint/2010/main" val="26392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38889E-6 1.48148E-6 L 0.46319 0.10741 " pathEditMode="relative" rAng="0" ptsTypes="AA">
                                      <p:cBhvr>
                                        <p:cTn id="11" dur="2000" fill="hold"/>
                                        <p:tgtEl>
                                          <p:spTgt spid="35"/>
                                        </p:tgtEl>
                                        <p:attrNameLst>
                                          <p:attrName>ppt_x</p:attrName>
                                          <p:attrName>ppt_y</p:attrName>
                                        </p:attrNameLst>
                                      </p:cBhvr>
                                      <p:rCtr x="23160" y="5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Public-key protocols</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pic>
        <p:nvPicPr>
          <p:cNvPr id="11" name="Picture 10" descr="File:Emblem-person-blue.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 y="965215"/>
            <a:ext cx="1600200" cy="1600200"/>
          </a:xfrm>
          <a:prstGeom prst="rect">
            <a:avLst/>
          </a:prstGeom>
        </p:spPr>
      </p:pic>
      <p:pic>
        <p:nvPicPr>
          <p:cNvPr id="12" name="Picture 11" descr="File:User icon BLACK-01.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301" y="2795089"/>
            <a:ext cx="1895699" cy="1682357"/>
          </a:xfrm>
          <a:prstGeom prst="rect">
            <a:avLst/>
          </a:prstGeom>
        </p:spPr>
      </p:pic>
      <p:pic>
        <p:nvPicPr>
          <p:cNvPr id="13" name="Picture 12" descr="File:Simpleicons Interface business-woman-2.sv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816" y="1090417"/>
            <a:ext cx="1371600" cy="1371600"/>
          </a:xfrm>
          <a:prstGeom prst="rect">
            <a:avLst/>
          </a:prstGeom>
        </p:spPr>
      </p:pic>
      <p:pic>
        <p:nvPicPr>
          <p:cNvPr id="14" name="Picture 13" descr="File:Simpleicons Interface business-woman-2.sv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816" y="4887716"/>
            <a:ext cx="1371600" cy="1371600"/>
          </a:xfrm>
          <a:prstGeom prst="rect">
            <a:avLst/>
          </a:prstGeom>
        </p:spPr>
      </p:pic>
      <p:grpSp>
        <p:nvGrpSpPr>
          <p:cNvPr id="3" name="Group 2"/>
          <p:cNvGrpSpPr/>
          <p:nvPr/>
        </p:nvGrpSpPr>
        <p:grpSpPr>
          <a:xfrm>
            <a:off x="5993079" y="3171679"/>
            <a:ext cx="1322121" cy="1153965"/>
            <a:chOff x="5993079" y="3171679"/>
            <a:chExt cx="1322121" cy="1153965"/>
          </a:xfrm>
        </p:grpSpPr>
        <p:pic>
          <p:nvPicPr>
            <p:cNvPr id="28" name="Picture 27"/>
            <p:cNvPicPr>
              <a:picLocks noChangeAspect="1"/>
            </p:cNvPicPr>
            <p:nvPr/>
          </p:nvPicPr>
          <p:blipFill rotWithShape="1">
            <a:blip r:embed="rId5"/>
            <a:srcRect r="48943" b="44932"/>
            <a:stretch/>
          </p:blipFill>
          <p:spPr>
            <a:xfrm>
              <a:off x="5993079" y="3171679"/>
              <a:ext cx="1322121" cy="1153965"/>
            </a:xfrm>
            <a:prstGeom prst="rect">
              <a:avLst/>
            </a:prstGeom>
          </p:spPr>
        </p:pic>
        <p:pic>
          <p:nvPicPr>
            <p:cNvPr id="29" name="Picture 28" descr="A Better Save Icon – Seth Coelen – Medium"/>
            <p:cNvPicPr>
              <a:picLocks noChangeAspect="1"/>
            </p:cNvPicPr>
            <p:nvPr/>
          </p:nvPicPr>
          <p:blipFill rotWithShape="1">
            <a:blip r:embed="rId6" cstate="print">
              <a:extLst>
                <a:ext uri="{28A0092B-C50C-407E-A947-70E740481C1C}">
                  <a14:useLocalDpi xmlns:a14="http://schemas.microsoft.com/office/drawing/2010/main" val="0"/>
                </a:ext>
              </a:extLst>
            </a:blip>
            <a:srcRect l="56540"/>
            <a:stretch/>
          </p:blipFill>
          <p:spPr>
            <a:xfrm>
              <a:off x="6333577" y="3376809"/>
              <a:ext cx="527155" cy="600473"/>
            </a:xfrm>
            <a:prstGeom prst="rect">
              <a:avLst/>
            </a:prstGeom>
          </p:spPr>
        </p:pic>
      </p:grpSp>
      <p:pic>
        <p:nvPicPr>
          <p:cNvPr id="31" name="Picture 30" descr="A Better Save Icon – Seth Coelen – Medium"/>
          <p:cNvPicPr>
            <a:picLocks noChangeAspect="1"/>
          </p:cNvPicPr>
          <p:nvPr/>
        </p:nvPicPr>
        <p:blipFill rotWithShape="1">
          <a:blip r:embed="rId6" cstate="print">
            <a:extLst>
              <a:ext uri="{28A0092B-C50C-407E-A947-70E740481C1C}">
                <a14:useLocalDpi xmlns:a14="http://schemas.microsoft.com/office/drawing/2010/main" val="0"/>
              </a:ext>
            </a:extLst>
          </a:blip>
          <a:srcRect r="49743"/>
          <a:stretch/>
        </p:blipFill>
        <p:spPr>
          <a:xfrm>
            <a:off x="1653392" y="1861544"/>
            <a:ext cx="609600" cy="600473"/>
          </a:xfrm>
          <a:prstGeom prst="rect">
            <a:avLst/>
          </a:prstGeom>
        </p:spPr>
      </p:pic>
      <p:pic>
        <p:nvPicPr>
          <p:cNvPr id="32" name="Picture 31" descr="A Better Save Icon – Seth Coelen – Medium"/>
          <p:cNvPicPr>
            <a:picLocks noChangeAspect="1"/>
          </p:cNvPicPr>
          <p:nvPr/>
        </p:nvPicPr>
        <p:blipFill rotWithShape="1">
          <a:blip r:embed="rId6" cstate="print">
            <a:extLst>
              <a:ext uri="{28A0092B-C50C-407E-A947-70E740481C1C}">
                <a14:useLocalDpi xmlns:a14="http://schemas.microsoft.com/office/drawing/2010/main" val="0"/>
              </a:ext>
            </a:extLst>
          </a:blip>
          <a:srcRect r="49743"/>
          <a:stretch/>
        </p:blipFill>
        <p:spPr>
          <a:xfrm>
            <a:off x="1295400" y="2371327"/>
            <a:ext cx="609600" cy="600473"/>
          </a:xfrm>
          <a:prstGeom prst="rect">
            <a:avLst/>
          </a:prstGeom>
        </p:spPr>
      </p:pic>
      <p:pic>
        <p:nvPicPr>
          <p:cNvPr id="33" name="Picture 32" descr="A Better Save Icon – Seth Coelen – Medium"/>
          <p:cNvPicPr>
            <a:picLocks noChangeAspect="1"/>
          </p:cNvPicPr>
          <p:nvPr/>
        </p:nvPicPr>
        <p:blipFill rotWithShape="1">
          <a:blip r:embed="rId6" cstate="print">
            <a:extLst>
              <a:ext uri="{28A0092B-C50C-407E-A947-70E740481C1C}">
                <a14:useLocalDpi xmlns:a14="http://schemas.microsoft.com/office/drawing/2010/main" val="0"/>
              </a:ext>
            </a:extLst>
          </a:blip>
          <a:srcRect r="49743"/>
          <a:stretch/>
        </p:blipFill>
        <p:spPr>
          <a:xfrm>
            <a:off x="937408" y="2881110"/>
            <a:ext cx="609600" cy="600473"/>
          </a:xfrm>
          <a:prstGeom prst="rect">
            <a:avLst/>
          </a:prstGeom>
        </p:spPr>
      </p:pic>
      <p:pic>
        <p:nvPicPr>
          <p:cNvPr id="34" name="Picture 33" descr="A Better Save Icon – Seth Coelen – Medium"/>
          <p:cNvPicPr>
            <a:picLocks noChangeAspect="1"/>
          </p:cNvPicPr>
          <p:nvPr/>
        </p:nvPicPr>
        <p:blipFill rotWithShape="1">
          <a:blip r:embed="rId6" cstate="print">
            <a:extLst>
              <a:ext uri="{28A0092B-C50C-407E-A947-70E740481C1C}">
                <a14:useLocalDpi xmlns:a14="http://schemas.microsoft.com/office/drawing/2010/main" val="0"/>
              </a:ext>
            </a:extLst>
          </a:blip>
          <a:srcRect r="49743"/>
          <a:stretch/>
        </p:blipFill>
        <p:spPr>
          <a:xfrm>
            <a:off x="579416" y="3390893"/>
            <a:ext cx="609600" cy="600473"/>
          </a:xfrm>
          <a:prstGeom prst="rect">
            <a:avLst/>
          </a:prstGeom>
        </p:spPr>
      </p:pic>
      <p:pic>
        <p:nvPicPr>
          <p:cNvPr id="36" name="Picture 35" descr="A Better Save Icon – Seth Coelen – Medium"/>
          <p:cNvPicPr>
            <a:picLocks noChangeAspect="1"/>
          </p:cNvPicPr>
          <p:nvPr/>
        </p:nvPicPr>
        <p:blipFill rotWithShape="1">
          <a:blip r:embed="rId6" cstate="print">
            <a:extLst>
              <a:ext uri="{28A0092B-C50C-407E-A947-70E740481C1C}">
                <a14:useLocalDpi xmlns:a14="http://schemas.microsoft.com/office/drawing/2010/main" val="0"/>
              </a:ext>
            </a:extLst>
          </a:blip>
          <a:srcRect r="49743"/>
          <a:stretch/>
        </p:blipFill>
        <p:spPr>
          <a:xfrm>
            <a:off x="1600200" y="3209527"/>
            <a:ext cx="609600" cy="600473"/>
          </a:xfrm>
          <a:prstGeom prst="rect">
            <a:avLst/>
          </a:prstGeom>
        </p:spPr>
      </p:pic>
      <p:pic>
        <p:nvPicPr>
          <p:cNvPr id="19" name="Picture 18" descr="File:Golden key icon.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28600" y="2438400"/>
            <a:ext cx="615365" cy="615365"/>
          </a:xfrm>
          <a:prstGeom prst="rect">
            <a:avLst/>
          </a:prstGeom>
        </p:spPr>
      </p:pic>
      <p:sp>
        <p:nvSpPr>
          <p:cNvPr id="20" name="TextBox 19"/>
          <p:cNvSpPr txBox="1"/>
          <p:nvPr/>
        </p:nvSpPr>
        <p:spPr>
          <a:xfrm>
            <a:off x="1295400" y="3810000"/>
            <a:ext cx="76335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Public</a:t>
            </a:r>
          </a:p>
        </p:txBody>
      </p:sp>
      <p:sp>
        <p:nvSpPr>
          <p:cNvPr id="21" name="TextBox 20"/>
          <p:cNvSpPr txBox="1"/>
          <p:nvPr/>
        </p:nvSpPr>
        <p:spPr>
          <a:xfrm>
            <a:off x="101923" y="3024861"/>
            <a:ext cx="856004" cy="369332"/>
          </a:xfrm>
          <a:prstGeom prst="rect">
            <a:avLst/>
          </a:prstGeom>
          <a:noFill/>
        </p:spPr>
        <p:txBody>
          <a:bodyPr wrap="none" rtlCol="0">
            <a:spAutoFit/>
          </a:bodyPr>
          <a:lstStyle/>
          <a:p>
            <a:r>
              <a:rPr lang="en-US" b="1" dirty="0">
                <a:solidFill>
                  <a:srgbClr val="FFC000"/>
                </a:solidFill>
                <a:effectLst>
                  <a:outerShdw blurRad="38100" dist="38100" dir="2700000" algn="tl">
                    <a:srgbClr val="000000">
                      <a:alpha val="43137"/>
                    </a:srgbClr>
                  </a:outerShdw>
                </a:effectLst>
              </a:rPr>
              <a:t>Private</a:t>
            </a:r>
          </a:p>
        </p:txBody>
      </p:sp>
    </p:spTree>
    <p:extLst>
      <p:ext uri="{BB962C8B-B14F-4D97-AF65-F5344CB8AC3E}">
        <p14:creationId xmlns:p14="http://schemas.microsoft.com/office/powerpoint/2010/main" val="135318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22222E-6 L -0.41093 -0.1132 " pathEditMode="relative" rAng="0" ptsTypes="AA">
                                      <p:cBhvr>
                                        <p:cTn id="6" dur="2000" fill="hold"/>
                                        <p:tgtEl>
                                          <p:spTgt spid="3"/>
                                        </p:tgtEl>
                                        <p:attrNameLst>
                                          <p:attrName>ppt_x</p:attrName>
                                          <p:attrName>ppt_y</p:attrName>
                                        </p:attrNameLst>
                                      </p:cBhvr>
                                      <p:rCtr x="-20556" y="-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Public-key protocols</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11" name="Picture 10" descr="File:Emblem-person-blue.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 y="965215"/>
            <a:ext cx="1600200" cy="1600200"/>
          </a:xfrm>
          <a:prstGeom prst="rect">
            <a:avLst/>
          </a:prstGeom>
        </p:spPr>
      </p:pic>
      <p:pic>
        <p:nvPicPr>
          <p:cNvPr id="12" name="Picture 11" descr="File:User icon BLACK-01.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301" y="2795089"/>
            <a:ext cx="1895699" cy="1682357"/>
          </a:xfrm>
          <a:prstGeom prst="rect">
            <a:avLst/>
          </a:prstGeom>
        </p:spPr>
      </p:pic>
      <p:pic>
        <p:nvPicPr>
          <p:cNvPr id="13" name="Picture 12" descr="File:Simpleicons Interface business-woman-2.sv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816" y="1090417"/>
            <a:ext cx="1371600" cy="1371600"/>
          </a:xfrm>
          <a:prstGeom prst="rect">
            <a:avLst/>
          </a:prstGeom>
        </p:spPr>
      </p:pic>
      <p:pic>
        <p:nvPicPr>
          <p:cNvPr id="14" name="Picture 13" descr="File:Simpleicons Interface business-woman-2.sv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816" y="4887716"/>
            <a:ext cx="1371600" cy="1371600"/>
          </a:xfrm>
          <a:prstGeom prst="rect">
            <a:avLst/>
          </a:prstGeom>
        </p:spPr>
      </p:pic>
      <p:pic>
        <p:nvPicPr>
          <p:cNvPr id="31" name="Picture 30" descr="A Better Save Icon – Seth Coelen – Medium"/>
          <p:cNvPicPr>
            <a:picLocks noChangeAspect="1"/>
          </p:cNvPicPr>
          <p:nvPr/>
        </p:nvPicPr>
        <p:blipFill rotWithShape="1">
          <a:blip r:embed="rId5" cstate="print">
            <a:extLst>
              <a:ext uri="{28A0092B-C50C-407E-A947-70E740481C1C}">
                <a14:useLocalDpi xmlns:a14="http://schemas.microsoft.com/office/drawing/2010/main" val="0"/>
              </a:ext>
            </a:extLst>
          </a:blip>
          <a:srcRect r="49743"/>
          <a:stretch/>
        </p:blipFill>
        <p:spPr>
          <a:xfrm>
            <a:off x="1653392" y="1861544"/>
            <a:ext cx="609600" cy="600473"/>
          </a:xfrm>
          <a:prstGeom prst="rect">
            <a:avLst/>
          </a:prstGeom>
        </p:spPr>
      </p:pic>
      <p:pic>
        <p:nvPicPr>
          <p:cNvPr id="32" name="Picture 31" descr="A Better Save Icon – Seth Coelen – Medium"/>
          <p:cNvPicPr>
            <a:picLocks noChangeAspect="1"/>
          </p:cNvPicPr>
          <p:nvPr/>
        </p:nvPicPr>
        <p:blipFill rotWithShape="1">
          <a:blip r:embed="rId5" cstate="print">
            <a:extLst>
              <a:ext uri="{28A0092B-C50C-407E-A947-70E740481C1C}">
                <a14:useLocalDpi xmlns:a14="http://schemas.microsoft.com/office/drawing/2010/main" val="0"/>
              </a:ext>
            </a:extLst>
          </a:blip>
          <a:srcRect r="49743"/>
          <a:stretch/>
        </p:blipFill>
        <p:spPr>
          <a:xfrm>
            <a:off x="1295400" y="2371327"/>
            <a:ext cx="609600" cy="600473"/>
          </a:xfrm>
          <a:prstGeom prst="rect">
            <a:avLst/>
          </a:prstGeom>
        </p:spPr>
      </p:pic>
      <p:pic>
        <p:nvPicPr>
          <p:cNvPr id="33" name="Picture 32" descr="A Better Save Icon – Seth Coelen – Medium"/>
          <p:cNvPicPr>
            <a:picLocks noChangeAspect="1"/>
          </p:cNvPicPr>
          <p:nvPr/>
        </p:nvPicPr>
        <p:blipFill rotWithShape="1">
          <a:blip r:embed="rId5" cstate="print">
            <a:extLst>
              <a:ext uri="{28A0092B-C50C-407E-A947-70E740481C1C}">
                <a14:useLocalDpi xmlns:a14="http://schemas.microsoft.com/office/drawing/2010/main" val="0"/>
              </a:ext>
            </a:extLst>
          </a:blip>
          <a:srcRect r="49743"/>
          <a:stretch/>
        </p:blipFill>
        <p:spPr>
          <a:xfrm>
            <a:off x="937408" y="2881110"/>
            <a:ext cx="609600" cy="600473"/>
          </a:xfrm>
          <a:prstGeom prst="rect">
            <a:avLst/>
          </a:prstGeom>
        </p:spPr>
      </p:pic>
      <p:pic>
        <p:nvPicPr>
          <p:cNvPr id="34" name="Picture 33" descr="A Better Save Icon – Seth Coelen – Medium"/>
          <p:cNvPicPr>
            <a:picLocks noChangeAspect="1"/>
          </p:cNvPicPr>
          <p:nvPr/>
        </p:nvPicPr>
        <p:blipFill rotWithShape="1">
          <a:blip r:embed="rId5" cstate="print">
            <a:extLst>
              <a:ext uri="{28A0092B-C50C-407E-A947-70E740481C1C}">
                <a14:useLocalDpi xmlns:a14="http://schemas.microsoft.com/office/drawing/2010/main" val="0"/>
              </a:ext>
            </a:extLst>
          </a:blip>
          <a:srcRect r="49743"/>
          <a:stretch/>
        </p:blipFill>
        <p:spPr>
          <a:xfrm>
            <a:off x="579416" y="3390893"/>
            <a:ext cx="609600" cy="600473"/>
          </a:xfrm>
          <a:prstGeom prst="rect">
            <a:avLst/>
          </a:prstGeom>
        </p:spPr>
      </p:pic>
      <p:pic>
        <p:nvPicPr>
          <p:cNvPr id="36" name="Picture 35" descr="A Better Save Icon – Seth Coelen – Medium"/>
          <p:cNvPicPr>
            <a:picLocks noChangeAspect="1"/>
          </p:cNvPicPr>
          <p:nvPr/>
        </p:nvPicPr>
        <p:blipFill rotWithShape="1">
          <a:blip r:embed="rId5" cstate="print">
            <a:extLst>
              <a:ext uri="{28A0092B-C50C-407E-A947-70E740481C1C}">
                <a14:useLocalDpi xmlns:a14="http://schemas.microsoft.com/office/drawing/2010/main" val="0"/>
              </a:ext>
            </a:extLst>
          </a:blip>
          <a:srcRect r="49743"/>
          <a:stretch/>
        </p:blipFill>
        <p:spPr>
          <a:xfrm>
            <a:off x="1600200" y="3209527"/>
            <a:ext cx="609600" cy="600473"/>
          </a:xfrm>
          <a:prstGeom prst="rect">
            <a:avLst/>
          </a:prstGeom>
        </p:spPr>
      </p:pic>
      <p:pic>
        <p:nvPicPr>
          <p:cNvPr id="19" name="Picture 18"/>
          <p:cNvPicPr>
            <a:picLocks noChangeAspect="1"/>
          </p:cNvPicPr>
          <p:nvPr/>
        </p:nvPicPr>
        <p:blipFill rotWithShape="1">
          <a:blip r:embed="rId6"/>
          <a:srcRect l="50200" t="24071" b="5303"/>
          <a:stretch/>
        </p:blipFill>
        <p:spPr>
          <a:xfrm>
            <a:off x="2250488" y="2042985"/>
            <a:ext cx="1289542" cy="1479971"/>
          </a:xfrm>
          <a:prstGeom prst="rect">
            <a:avLst/>
          </a:prstGeom>
        </p:spPr>
      </p:pic>
      <p:pic>
        <p:nvPicPr>
          <p:cNvPr id="17" name="Picture 16" descr="File:Golden key icon.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28600" y="2438400"/>
            <a:ext cx="615365" cy="615365"/>
          </a:xfrm>
          <a:prstGeom prst="rect">
            <a:avLst/>
          </a:prstGeom>
        </p:spPr>
      </p:pic>
      <p:sp>
        <p:nvSpPr>
          <p:cNvPr id="18" name="TextBox 17"/>
          <p:cNvSpPr txBox="1"/>
          <p:nvPr/>
        </p:nvSpPr>
        <p:spPr>
          <a:xfrm>
            <a:off x="1295400" y="3810000"/>
            <a:ext cx="76335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Public</a:t>
            </a:r>
          </a:p>
        </p:txBody>
      </p:sp>
      <p:sp>
        <p:nvSpPr>
          <p:cNvPr id="20" name="TextBox 19"/>
          <p:cNvSpPr txBox="1"/>
          <p:nvPr/>
        </p:nvSpPr>
        <p:spPr>
          <a:xfrm>
            <a:off x="101923" y="3024861"/>
            <a:ext cx="856004" cy="369332"/>
          </a:xfrm>
          <a:prstGeom prst="rect">
            <a:avLst/>
          </a:prstGeom>
          <a:noFill/>
        </p:spPr>
        <p:txBody>
          <a:bodyPr wrap="none" rtlCol="0">
            <a:spAutoFit/>
          </a:bodyPr>
          <a:lstStyle/>
          <a:p>
            <a:r>
              <a:rPr lang="en-US" b="1" dirty="0">
                <a:solidFill>
                  <a:srgbClr val="FFC000"/>
                </a:solidFill>
                <a:effectLst>
                  <a:outerShdw blurRad="38100" dist="38100" dir="2700000" algn="tl">
                    <a:srgbClr val="000000">
                      <a:alpha val="43137"/>
                    </a:srgbClr>
                  </a:outerShdw>
                </a:effectLst>
              </a:rPr>
              <a:t>Private</a:t>
            </a:r>
          </a:p>
        </p:txBody>
      </p:sp>
    </p:spTree>
    <p:extLst>
      <p:ext uri="{BB962C8B-B14F-4D97-AF65-F5344CB8AC3E}">
        <p14:creationId xmlns:p14="http://schemas.microsoft.com/office/powerpoint/2010/main" val="408380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Public-key protocols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Each participant generates a </a:t>
                </a:r>
                <a:r>
                  <a:rPr lang="en-US" i="1" dirty="0">
                    <a:solidFill>
                      <a:srgbClr val="0000FF"/>
                    </a:solidFill>
                  </a:rPr>
                  <a:t>public key </a:t>
                </a:r>
                <a14:m>
                  <m:oMath xmlns:m="http://schemas.openxmlformats.org/officeDocument/2006/math">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𝑃</m:t>
                    </m:r>
                    <m:r>
                      <a:rPr lang="en-US" b="0" i="1" smtClean="0">
                        <a:solidFill>
                          <a:srgbClr val="0000FF"/>
                        </a:solidFill>
                        <a:latin typeface="Cambria Math" panose="02040503050406030204" pitchFamily="18" charset="0"/>
                      </a:rPr>
                      <m:t>)</m:t>
                    </m:r>
                  </m:oMath>
                </a14:m>
                <a:r>
                  <a:rPr lang="en-US" dirty="0"/>
                  <a:t> and a (private) </a:t>
                </a:r>
                <a:r>
                  <a:rPr lang="en-US" i="1" dirty="0">
                    <a:solidFill>
                      <a:srgbClr val="0000FF"/>
                    </a:solidFill>
                  </a:rPr>
                  <a:t>secret key </a:t>
                </a:r>
                <a14:m>
                  <m:oMath xmlns:m="http://schemas.openxmlformats.org/officeDocument/2006/math">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𝑆</m:t>
                    </m:r>
                    <m:r>
                      <a:rPr lang="en-US" b="0" i="1" smtClean="0">
                        <a:solidFill>
                          <a:srgbClr val="0000FF"/>
                        </a:solidFill>
                        <a:latin typeface="Cambria Math" panose="02040503050406030204" pitchFamily="18" charset="0"/>
                      </a:rPr>
                      <m:t>)</m:t>
                    </m:r>
                  </m:oMath>
                </a14:m>
                <a:r>
                  <a:rPr lang="en-US" dirty="0"/>
                  <a:t>. Public keys are revealed to everybody.</a:t>
                </a:r>
              </a:p>
              <a:p>
                <a:endParaRPr lang="en-US" dirty="0"/>
              </a:p>
              <a:p>
                <a:r>
                  <a:rPr lang="en-US" dirty="0"/>
                  <a:t>The public/secret keys are a matched pair, i.e.,</a:t>
                </a:r>
                <a:br>
                  <a:rPr lang="en-US" dirty="0"/>
                </a:br>
                <a:br>
                  <a:rPr lang="en-US" dirty="0"/>
                </a:b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e>
                    </m:d>
                  </m:oMath>
                </a14:m>
                <a:endParaRPr lang="en-US" dirty="0"/>
              </a:p>
              <a:p>
                <a:endParaRPr lang="en-US" dirty="0"/>
              </a:p>
              <a:p>
                <a:r>
                  <a:rPr lang="en-US" dirty="0"/>
                  <a:t>If Alice has the pair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𝐴</m:t>
                            </m:r>
                          </m:sub>
                        </m:sSub>
                      </m:e>
                    </m:d>
                    <m:r>
                      <a:rPr lang="en-US" b="0" i="1" smtClean="0">
                        <a:latin typeface="Cambria Math" panose="02040503050406030204" pitchFamily="18" charset="0"/>
                      </a:rPr>
                      <m:t>,</m:t>
                    </m:r>
                  </m:oMath>
                </a14:m>
                <a:r>
                  <a:rPr lang="en-US" dirty="0"/>
                  <a:t> anybody can 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but only Alice can 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a:t>
                </a:r>
              </a:p>
              <a:p>
                <a:endParaRPr lang="en-US" dirty="0"/>
              </a:p>
              <a:p>
                <a:r>
                  <a:rPr lang="en-US" dirty="0"/>
                  <a:t>If Bob wants to send a secret message </a:t>
                </a:r>
                <a14:m>
                  <m:oMath xmlns:m="http://schemas.openxmlformats.org/officeDocument/2006/math">
                    <m:r>
                      <a:rPr lang="en-US" b="0" i="1" smtClean="0">
                        <a:latin typeface="Cambria Math" panose="02040503050406030204" pitchFamily="18" charset="0"/>
                      </a:rPr>
                      <m:t>𝑀</m:t>
                    </m:r>
                  </m:oMath>
                </a14:m>
                <a:r>
                  <a:rPr lang="en-US" dirty="0"/>
                  <a:t> to Alice, Bob will 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𝑃</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dirty="0"/>
                  <a:t> and send it to Alice. Only Alice will be able to decipher the message: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𝑆</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368" r="-96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897728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005788" y="1889241"/>
            <a:ext cx="1295400" cy="2743200"/>
          </a:xfrm>
          <a:prstGeom prst="rect">
            <a:avLst/>
          </a:prstGeom>
          <a:solidFill>
            <a:schemeClr val="accent6">
              <a:lumMod val="20000"/>
              <a:lumOff val="80000"/>
            </a:schemeClr>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34388" y="4644109"/>
            <a:ext cx="750526" cy="369332"/>
          </a:xfrm>
          <a:prstGeom prst="rect">
            <a:avLst/>
          </a:prstGeom>
          <a:noFill/>
        </p:spPr>
        <p:txBody>
          <a:bodyPr wrap="none" rtlCol="0">
            <a:spAutoFit/>
          </a:bodyPr>
          <a:lstStyle/>
          <a:p>
            <a:r>
              <a:rPr lang="en-US" b="0" dirty="0"/>
              <a:t>Public</a:t>
            </a:r>
          </a:p>
        </p:txBody>
      </p:sp>
      <p:sp>
        <p:nvSpPr>
          <p:cNvPr id="10" name="Rectangle 9"/>
          <p:cNvSpPr/>
          <p:nvPr/>
        </p:nvSpPr>
        <p:spPr>
          <a:xfrm>
            <a:off x="1890988" y="1889241"/>
            <a:ext cx="1295400" cy="2743200"/>
          </a:xfrm>
          <a:prstGeom prst="rect">
            <a:avLst/>
          </a:prstGeom>
          <a:solidFill>
            <a:schemeClr val="accent6">
              <a:lumMod val="20000"/>
              <a:lumOff val="80000"/>
            </a:schemeClr>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Public-key protocols</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8" name="Rectangle 7"/>
          <p:cNvSpPr/>
          <p:nvPr/>
        </p:nvSpPr>
        <p:spPr>
          <a:xfrm>
            <a:off x="443187" y="1889241"/>
            <a:ext cx="1765465" cy="2743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4761" y="4644225"/>
            <a:ext cx="835485" cy="369332"/>
          </a:xfrm>
          <a:prstGeom prst="rect">
            <a:avLst/>
          </a:prstGeom>
          <a:noFill/>
        </p:spPr>
        <p:txBody>
          <a:bodyPr wrap="none" rtlCol="0">
            <a:spAutoFit/>
          </a:bodyPr>
          <a:lstStyle/>
          <a:p>
            <a:r>
              <a:rPr lang="en-US" b="0" dirty="0"/>
              <a:t>Private</a:t>
            </a:r>
          </a:p>
        </p:txBody>
      </p:sp>
      <p:sp>
        <p:nvSpPr>
          <p:cNvPr id="11" name="TextBox 10"/>
          <p:cNvSpPr txBox="1"/>
          <p:nvPr/>
        </p:nvSpPr>
        <p:spPr>
          <a:xfrm>
            <a:off x="2348188" y="4644109"/>
            <a:ext cx="750526" cy="369332"/>
          </a:xfrm>
          <a:prstGeom prst="rect">
            <a:avLst/>
          </a:prstGeom>
          <a:noFill/>
        </p:spPr>
        <p:txBody>
          <a:bodyPr wrap="none" rtlCol="0">
            <a:spAutoFit/>
          </a:bodyPr>
          <a:lstStyle/>
          <a:p>
            <a:r>
              <a:rPr lang="en-US" b="0" dirty="0"/>
              <a:t>Public</a:t>
            </a:r>
          </a:p>
        </p:txBody>
      </p:sp>
      <p:sp>
        <p:nvSpPr>
          <p:cNvPr id="13" name="Rectangle 12"/>
          <p:cNvSpPr/>
          <p:nvPr/>
        </p:nvSpPr>
        <p:spPr>
          <a:xfrm>
            <a:off x="6996388" y="1889125"/>
            <a:ext cx="1752600" cy="2743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72761" y="4644109"/>
            <a:ext cx="835485" cy="369332"/>
          </a:xfrm>
          <a:prstGeom prst="rect">
            <a:avLst/>
          </a:prstGeom>
          <a:noFill/>
        </p:spPr>
        <p:txBody>
          <a:bodyPr wrap="none" rtlCol="0">
            <a:spAutoFit/>
          </a:bodyPr>
          <a:lstStyle/>
          <a:p>
            <a:r>
              <a:rPr lang="en-US" b="0" dirty="0"/>
              <a:t>Private</a:t>
            </a:r>
          </a:p>
        </p:txBody>
      </p:sp>
      <p:sp>
        <p:nvSpPr>
          <p:cNvPr id="18" name="Rectangle 17"/>
          <p:cNvSpPr/>
          <p:nvPr/>
        </p:nvSpPr>
        <p:spPr>
          <a:xfrm>
            <a:off x="988410" y="914400"/>
            <a:ext cx="158248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Alice</a:t>
            </a:r>
          </a:p>
        </p:txBody>
      </p:sp>
      <p:sp>
        <p:nvSpPr>
          <p:cNvPr id="19" name="Rectangle 18"/>
          <p:cNvSpPr/>
          <p:nvPr/>
        </p:nvSpPr>
        <p:spPr>
          <a:xfrm>
            <a:off x="6691588" y="965679"/>
            <a:ext cx="131638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Bob</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0" name="Right Arrow 19"/>
          <p:cNvSpPr/>
          <p:nvPr/>
        </p:nvSpPr>
        <p:spPr>
          <a:xfrm>
            <a:off x="3186388" y="2270241"/>
            <a:ext cx="2819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4405588" y="1819616"/>
                <a:ext cx="492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𝛼</m:t>
                      </m:r>
                    </m:oMath>
                  </m:oMathPara>
                </a14:m>
                <a:endParaRPr lang="en-US" sz="2800" b="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05588" y="1819616"/>
                <a:ext cx="492121"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932137" y="1889241"/>
                <a:ext cx="50603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𝑋</m:t>
                      </m:r>
                    </m:oMath>
                  </m:oMathPara>
                </a14:m>
                <a:endParaRPr lang="en-US" sz="2800" b="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32137" y="1889241"/>
                <a:ext cx="50603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27752" y="4109221"/>
                <a:ext cx="61407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𝑆</m:t>
                          </m:r>
                        </m:e>
                        <m:sub>
                          <m:r>
                            <a:rPr lang="en-US" sz="2800" b="0" i="1" smtClean="0">
                              <a:solidFill>
                                <a:schemeClr val="bg1"/>
                              </a:solidFill>
                              <a:latin typeface="Cambria Math" panose="02040503050406030204" pitchFamily="18" charset="0"/>
                            </a:rPr>
                            <m:t>𝐴</m:t>
                          </m:r>
                        </m:sub>
                      </m:sSub>
                    </m:oMath>
                  </m:oMathPara>
                </a14:m>
                <a:endParaRPr lang="en-US" sz="2800" b="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27752" y="4109221"/>
                <a:ext cx="614078"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410677" y="4109221"/>
                <a:ext cx="6233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𝐴</m:t>
                          </m:r>
                        </m:sub>
                      </m:sSub>
                    </m:oMath>
                  </m:oMathPara>
                </a14:m>
                <a:endParaRPr lang="en-US" sz="2800" b="0"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410677" y="4109221"/>
                <a:ext cx="62331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564614" y="4099041"/>
                <a:ext cx="64126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𝑆</m:t>
                          </m:r>
                        </m:e>
                        <m:sub>
                          <m:r>
                            <a:rPr lang="en-US" sz="2800" b="0" i="1" smtClean="0">
                              <a:solidFill>
                                <a:schemeClr val="bg1"/>
                              </a:solidFill>
                              <a:latin typeface="Cambria Math" panose="02040503050406030204" pitchFamily="18" charset="0"/>
                            </a:rPr>
                            <m:t>𝐵</m:t>
                          </m:r>
                        </m:sub>
                      </m:sSub>
                    </m:oMath>
                  </m:oMathPara>
                </a14:m>
                <a:endParaRPr lang="en-US" sz="2800" b="0"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564614" y="4099041"/>
                <a:ext cx="641265"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269690" y="4099041"/>
                <a:ext cx="65049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𝐵</m:t>
                          </m:r>
                        </m:sub>
                      </m:sSub>
                    </m:oMath>
                  </m:oMathPara>
                </a14:m>
                <a:endParaRPr lang="en-US" sz="2800" b="0" dirty="0">
                  <a:solidFill>
                    <a:schemeClr val="tx1"/>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269690" y="4099041"/>
                <a:ext cx="650498"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39442" y="2871167"/>
                <a:ext cx="49160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𝑌</m:t>
                      </m:r>
                    </m:oMath>
                  </m:oMathPara>
                </a14:m>
                <a:endParaRPr lang="en-US" sz="2800" b="0" dirty="0">
                  <a:solidFill>
                    <a:schemeClr val="bg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39442" y="2871167"/>
                <a:ext cx="491609" cy="523220"/>
              </a:xfrm>
              <a:prstGeom prst="rect">
                <a:avLst/>
              </a:prstGeom>
              <a:blipFill>
                <a:blip r:embed="rId8"/>
                <a:stretch>
                  <a:fillRect/>
                </a:stretch>
              </a:blipFill>
            </p:spPr>
            <p:txBody>
              <a:bodyPr/>
              <a:lstStyle/>
              <a:p>
                <a:r>
                  <a:rPr lang="en-US">
                    <a:noFill/>
                  </a:rPr>
                  <a:t> </a:t>
                </a:r>
              </a:p>
            </p:txBody>
          </p:sp>
        </mc:Fallback>
      </mc:AlternateContent>
      <p:sp>
        <p:nvSpPr>
          <p:cNvPr id="29" name="Right Arrow 28"/>
          <p:cNvSpPr/>
          <p:nvPr/>
        </p:nvSpPr>
        <p:spPr>
          <a:xfrm flipH="1">
            <a:off x="3186388" y="3200400"/>
            <a:ext cx="2819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6949253" y="2059413"/>
                <a:ext cx="18719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𝑋</m:t>
                      </m:r>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𝑆</m:t>
                          </m:r>
                        </m:e>
                        <m:sub>
                          <m:r>
                            <a:rPr lang="en-US" sz="2800" b="0" i="1" smtClean="0">
                              <a:solidFill>
                                <a:schemeClr val="bg1"/>
                              </a:solidFill>
                              <a:latin typeface="Cambria Math" panose="02040503050406030204" pitchFamily="18" charset="0"/>
                            </a:rPr>
                            <m:t>𝐵</m:t>
                          </m:r>
                        </m:sub>
                      </m:sSub>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𝛼</m:t>
                      </m:r>
                      <m:r>
                        <a:rPr lang="en-US" sz="2800" b="0" i="1" smtClean="0">
                          <a:solidFill>
                            <a:schemeClr val="bg1"/>
                          </a:solidFill>
                          <a:latin typeface="Cambria Math" panose="02040503050406030204" pitchFamily="18" charset="0"/>
                        </a:rPr>
                        <m:t>)</m:t>
                      </m:r>
                    </m:oMath>
                  </m:oMathPara>
                </a14:m>
                <a:endParaRPr lang="en-US" sz="2800" b="0" dirty="0">
                  <a:solidFill>
                    <a:schemeClr val="bg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949253" y="2059413"/>
                <a:ext cx="1871986"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462724" y="2736625"/>
                <a:ext cx="49532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𝛽</m:t>
                      </m:r>
                    </m:oMath>
                  </m:oMathPara>
                </a14:m>
                <a:endParaRPr lang="en-US" sz="2800" b="0" dirty="0"/>
              </a:p>
            </p:txBody>
          </p:sp>
        </mc:Choice>
        <mc:Fallback xmlns="">
          <p:sp>
            <p:nvSpPr>
              <p:cNvPr id="31" name="TextBox 30"/>
              <p:cNvSpPr txBox="1">
                <a:spLocks noRot="1" noChangeAspect="1" noMove="1" noResize="1" noEditPoints="1" noAdjustHandles="1" noChangeArrowheads="1" noChangeShapeType="1" noTextEdit="1"/>
              </p:cNvSpPr>
              <p:nvPr/>
            </p:nvSpPr>
            <p:spPr>
              <a:xfrm>
                <a:off x="4462724" y="2736625"/>
                <a:ext cx="49532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66988" y="2270241"/>
                <a:ext cx="18812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𝛼</m:t>
                      </m:r>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𝑃</m:t>
                          </m:r>
                        </m:e>
                        <m:sub>
                          <m:r>
                            <a:rPr lang="en-US" sz="2800" b="0" i="1" smtClean="0">
                              <a:solidFill>
                                <a:schemeClr val="bg1"/>
                              </a:solidFill>
                              <a:latin typeface="Cambria Math" panose="02040503050406030204" pitchFamily="18" charset="0"/>
                            </a:rPr>
                            <m:t>𝐵</m:t>
                          </m:r>
                        </m:sub>
                      </m:sSub>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𝑋</m:t>
                      </m:r>
                      <m:r>
                        <a:rPr lang="en-US" sz="2800" b="0" i="1" smtClean="0">
                          <a:solidFill>
                            <a:schemeClr val="bg1"/>
                          </a:solidFill>
                          <a:latin typeface="Cambria Math" panose="02040503050406030204" pitchFamily="18" charset="0"/>
                        </a:rPr>
                        <m:t>)</m:t>
                      </m:r>
                    </m:oMath>
                  </m:oMathPara>
                </a14:m>
                <a:endParaRPr lang="en-US" sz="2800" b="0" dirty="0">
                  <a:solidFill>
                    <a:schemeClr val="bg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66988" y="2270241"/>
                <a:ext cx="1881221"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996388" y="3260841"/>
                <a:ext cx="18428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𝛽</m:t>
                      </m:r>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𝑃</m:t>
                          </m:r>
                        </m:e>
                        <m:sub>
                          <m:r>
                            <a:rPr lang="en-US" sz="2800" b="0" i="1" smtClean="0">
                              <a:solidFill>
                                <a:schemeClr val="bg1"/>
                              </a:solidFill>
                              <a:latin typeface="Cambria Math" panose="02040503050406030204" pitchFamily="18" charset="0"/>
                            </a:rPr>
                            <m:t>𝐴</m:t>
                          </m:r>
                        </m:sub>
                      </m:sSub>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𝑌</m:t>
                      </m:r>
                      <m:r>
                        <a:rPr lang="en-US" sz="2800" b="0" i="1" smtClean="0">
                          <a:solidFill>
                            <a:schemeClr val="bg1"/>
                          </a:solidFill>
                          <a:latin typeface="Cambria Math" panose="02040503050406030204" pitchFamily="18" charset="0"/>
                        </a:rPr>
                        <m:t>)</m:t>
                      </m:r>
                    </m:oMath>
                  </m:oMathPara>
                </a14:m>
                <a:endParaRPr lang="en-US" sz="2800" b="0" dirty="0">
                  <a:solidFill>
                    <a:schemeClr val="bg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6996388" y="3260841"/>
                <a:ext cx="1842812"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0002" y="3118621"/>
                <a:ext cx="183357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𝑌</m:t>
                      </m:r>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𝑆</m:t>
                          </m:r>
                        </m:e>
                        <m:sub>
                          <m:r>
                            <a:rPr lang="en-US" sz="2800" b="0" i="1" smtClean="0">
                              <a:solidFill>
                                <a:schemeClr val="bg1"/>
                              </a:solidFill>
                              <a:latin typeface="Cambria Math" panose="02040503050406030204" pitchFamily="18" charset="0"/>
                            </a:rPr>
                            <m:t>𝐴</m:t>
                          </m:r>
                        </m:sub>
                      </m:sSub>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𝛽</m:t>
                      </m:r>
                      <m:r>
                        <a:rPr lang="en-US" sz="2800" b="0" i="1" smtClean="0">
                          <a:solidFill>
                            <a:schemeClr val="bg1"/>
                          </a:solidFill>
                          <a:latin typeface="Cambria Math" panose="02040503050406030204" pitchFamily="18" charset="0"/>
                        </a:rPr>
                        <m:t>)</m:t>
                      </m:r>
                    </m:oMath>
                  </m:oMathPara>
                </a14:m>
                <a:endParaRPr lang="en-US" sz="2800" b="0" dirty="0">
                  <a:solidFill>
                    <a:schemeClr val="bg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00002" y="3118621"/>
                <a:ext cx="1833579" cy="523220"/>
              </a:xfrm>
              <a:prstGeom prst="rect">
                <a:avLst/>
              </a:prstGeom>
              <a:blipFill>
                <a:blip r:embed="rId13"/>
                <a:stretch>
                  <a:fillRect/>
                </a:stretch>
              </a:blipFill>
            </p:spPr>
            <p:txBody>
              <a:bodyPr/>
              <a:lstStyle/>
              <a:p>
                <a:r>
                  <a:rPr lang="en-US">
                    <a:noFill/>
                  </a:rPr>
                  <a:t> </a:t>
                </a:r>
              </a:p>
            </p:txBody>
          </p:sp>
        </mc:Fallback>
      </mc:AlternateContent>
      <p:sp>
        <p:nvSpPr>
          <p:cNvPr id="35" name="TextBox 34"/>
          <p:cNvSpPr txBox="1"/>
          <p:nvPr/>
        </p:nvSpPr>
        <p:spPr>
          <a:xfrm>
            <a:off x="1777816" y="5410200"/>
            <a:ext cx="5600316" cy="830997"/>
          </a:xfrm>
          <a:prstGeom prst="rect">
            <a:avLst/>
          </a:prstGeom>
          <a:noFill/>
        </p:spPr>
        <p:txBody>
          <a:bodyPr wrap="none" rtlCol="0">
            <a:spAutoFit/>
          </a:bodyPr>
          <a:lstStyle/>
          <a:p>
            <a:r>
              <a:rPr lang="en-US" sz="2400" b="0" dirty="0"/>
              <a:t>But, how to create a cryptosystem like this?</a:t>
            </a:r>
          </a:p>
          <a:p>
            <a:r>
              <a:rPr lang="en-US" sz="2400" dirty="0"/>
              <a:t>Using number theory.</a:t>
            </a:r>
            <a:endParaRPr lang="en-US" sz="2400" b="0" dirty="0"/>
          </a:p>
        </p:txBody>
      </p:sp>
    </p:spTree>
    <p:extLst>
      <p:ext uri="{BB962C8B-B14F-4D97-AF65-F5344CB8AC3E}">
        <p14:creationId xmlns:p14="http://schemas.microsoft.com/office/powerpoint/2010/main" val="297567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RSA cryptosystem</a:t>
            </a:r>
          </a:p>
        </p:txBody>
      </p:sp>
      <p:sp>
        <p:nvSpPr>
          <p:cNvPr id="6" name="Content Placeholder 5"/>
          <p:cNvSpPr>
            <a:spLocks noGrp="1"/>
          </p:cNvSpPr>
          <p:nvPr>
            <p:ph idx="1"/>
          </p:nvPr>
        </p:nvSpPr>
        <p:spPr/>
        <p:txBody>
          <a:bodyPr/>
          <a:lstStyle/>
          <a:p>
            <a:r>
              <a:rPr lang="en-US" dirty="0"/>
              <a:t>Public-key cryptosystem</a:t>
            </a:r>
            <a:br>
              <a:rPr lang="en-US" dirty="0"/>
            </a:br>
            <a:r>
              <a:rPr lang="en-US" dirty="0"/>
              <a:t>(</a:t>
            </a:r>
            <a:r>
              <a:rPr lang="en-US" dirty="0" err="1"/>
              <a:t>Rivest</a:t>
            </a:r>
            <a:r>
              <a:rPr lang="en-US" dirty="0"/>
              <a:t>-Shamir-</a:t>
            </a:r>
            <a:r>
              <a:rPr lang="en-US" dirty="0" err="1"/>
              <a:t>Adleman</a:t>
            </a:r>
            <a:r>
              <a:rPr lang="en-US" dirty="0"/>
              <a:t>, 1977).</a:t>
            </a:r>
          </a:p>
          <a:p>
            <a:endParaRPr lang="en-US" dirty="0"/>
          </a:p>
          <a:p>
            <a:r>
              <a:rPr lang="en-US" dirty="0"/>
              <a:t>Based upon number theory: modular arithmetic and prime numbers.</a:t>
            </a:r>
          </a:p>
          <a:p>
            <a:endParaRPr lang="en-US" dirty="0"/>
          </a:p>
          <a:p>
            <a:r>
              <a:rPr lang="en-US" dirty="0"/>
              <a:t>Security: based on the fact that factoring a large number (product of two large primes)</a:t>
            </a:r>
            <a:br>
              <a:rPr lang="en-US" dirty="0"/>
            </a:br>
            <a:r>
              <a:rPr lang="en-US" dirty="0"/>
              <a:t>is hard.</a:t>
            </a:r>
          </a:p>
        </p:txBody>
      </p:sp>
      <p:sp>
        <p:nvSpPr>
          <p:cNvPr id="3" name="Date Placeholder 2"/>
          <p:cNvSpPr>
            <a:spLocks noGrp="1"/>
          </p:cNvSpPr>
          <p:nvPr>
            <p:ph type="dt" sz="half" idx="10"/>
          </p:nvPr>
        </p:nvSpPr>
        <p:spPr/>
        <p:txBody>
          <a:bodyPr/>
          <a:lstStyle/>
          <a:p>
            <a:r>
              <a:rPr lang="en-US"/>
              <a:t>Cryptography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4145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Bézout’s</a:t>
            </a:r>
            <a:r>
              <a:rPr lang="en-US" dirty="0"/>
              <a:t> identity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4876800"/>
              </a:xfrm>
            </p:spPr>
            <p:txBody>
              <a:bodyPr>
                <a:noAutofit/>
              </a:bodyPr>
              <a:lstStyle/>
              <a:p>
                <a:r>
                  <a:rPr lang="en-US" sz="2800" b="1" dirty="0"/>
                  <a:t>Lemma:</a:t>
                </a:r>
                <a:r>
                  <a:rPr lang="en-US" sz="2800" dirty="0"/>
                  <a:t> If </a:t>
                </a:r>
                <a14:m>
                  <m:oMath xmlns:m="http://schemas.openxmlformats.org/officeDocument/2006/math">
                    <m:r>
                      <a:rPr lang="en-US" sz="2800" b="0" i="1" smtClean="0">
                        <a:latin typeface="Cambria Math" panose="02040503050406030204" pitchFamily="18" charset="0"/>
                      </a:rPr>
                      <m:t>𝑑</m:t>
                    </m:r>
                  </m:oMath>
                </a14:m>
                <a:r>
                  <a:rPr lang="en-US" sz="2800" dirty="0"/>
                  <a:t> divides both </a:t>
                </a:r>
                <a14:m>
                  <m:oMath xmlns:m="http://schemas.openxmlformats.org/officeDocument/2006/math">
                    <m:r>
                      <a:rPr lang="en-US" sz="2800" b="0" i="1" smtClean="0">
                        <a:latin typeface="Cambria Math" panose="02040503050406030204" pitchFamily="18" charset="0"/>
                      </a:rPr>
                      <m:t>𝑎</m:t>
                    </m:r>
                  </m:oMath>
                </a14:m>
                <a:r>
                  <a:rPr lang="en-US" sz="2800" dirty="0"/>
                  <a:t> and </a:t>
                </a:r>
                <a14:m>
                  <m:oMath xmlns:m="http://schemas.openxmlformats.org/officeDocument/2006/math">
                    <m:r>
                      <a:rPr lang="en-US" sz="2800" b="0" i="1" smtClean="0">
                        <a:latin typeface="Cambria Math" panose="02040503050406030204" pitchFamily="18" charset="0"/>
                      </a:rPr>
                      <m:t>𝑏</m:t>
                    </m:r>
                  </m:oMath>
                </a14:m>
                <a:r>
                  <a:rPr lang="en-US" sz="2800" dirty="0"/>
                  <a:t>, and </a:t>
                </a:r>
                <a14:m>
                  <m:oMath xmlns:m="http://schemas.openxmlformats.org/officeDocument/2006/math">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𝑎𝑥</m:t>
                    </m:r>
                    <m:r>
                      <a:rPr lang="en-US" sz="2800" b="0" i="1" smtClean="0">
                        <a:latin typeface="Cambria Math" panose="02040503050406030204" pitchFamily="18" charset="0"/>
                      </a:rPr>
                      <m:t>+</m:t>
                    </m:r>
                    <m:r>
                      <a:rPr lang="en-US" sz="2800" b="0" i="1" smtClean="0">
                        <a:latin typeface="Cambria Math" panose="02040503050406030204" pitchFamily="18" charset="0"/>
                      </a:rPr>
                      <m:t>𝑏𝑦</m:t>
                    </m:r>
                  </m:oMath>
                </a14:m>
                <a:r>
                  <a:rPr lang="en-US" sz="2800" dirty="0"/>
                  <a:t> for some integers </a:t>
                </a:r>
                <a14:m>
                  <m:oMath xmlns:m="http://schemas.openxmlformats.org/officeDocument/2006/math">
                    <m:r>
                      <a:rPr lang="en-US" sz="2800" b="0" i="1" smtClean="0">
                        <a:latin typeface="Cambria Math" panose="02040503050406030204" pitchFamily="18" charset="0"/>
                      </a:rPr>
                      <m:t>𝑥</m:t>
                    </m:r>
                  </m:oMath>
                </a14:m>
                <a:r>
                  <a:rPr lang="en-US" sz="2800" dirty="0"/>
                  <a:t> and </a:t>
                </a:r>
                <a14:m>
                  <m:oMath xmlns:m="http://schemas.openxmlformats.org/officeDocument/2006/math">
                    <m:r>
                      <a:rPr lang="en-US" sz="2800" b="0" i="1" smtClean="0">
                        <a:latin typeface="Cambria Math" panose="02040503050406030204" pitchFamily="18" charset="0"/>
                      </a:rPr>
                      <m:t>𝑦</m:t>
                    </m:r>
                  </m:oMath>
                </a14:m>
                <a:r>
                  <a:rPr lang="en-US" sz="2800" dirty="0"/>
                  <a:t>, then necessarily</a:t>
                </a:r>
                <a:br>
                  <a:rPr lang="en-US" sz="2800" dirty="0"/>
                </a:br>
                <a14:m>
                  <m:oMath xmlns:m="http://schemas.openxmlformats.org/officeDocument/2006/math">
                    <m:r>
                      <a:rPr lang="en-US" sz="2800" b="0" i="1" smtClean="0">
                        <a:latin typeface="Cambria Math" panose="02040503050406030204" pitchFamily="18" charset="0"/>
                      </a:rPr>
                      <m:t>𝑑</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gcd</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oMath>
                </a14:m>
                <a:r>
                  <a:rPr lang="en-US" sz="2800" dirty="0"/>
                  <a:t>.</a:t>
                </a:r>
              </a:p>
              <a:p>
                <a:endParaRPr lang="en-US" sz="2800" dirty="0"/>
              </a:p>
              <a:p>
                <a:r>
                  <a:rPr lang="en-US" sz="2800" b="1" dirty="0"/>
                  <a:t>Proof:</a:t>
                </a:r>
              </a:p>
              <a:p>
                <a:pPr lvl="1"/>
                <a:r>
                  <a:rPr lang="en-US" sz="2400" dirty="0"/>
                  <a:t>Clearly, </a:t>
                </a:r>
                <a14:m>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gcd</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oMath>
                </a14:m>
                <a:r>
                  <a:rPr lang="en-US" sz="2400" dirty="0"/>
                  <a:t>, since </a:t>
                </a:r>
                <a14:m>
                  <m:oMath xmlns:m="http://schemas.openxmlformats.org/officeDocument/2006/math">
                    <m:r>
                      <a:rPr lang="en-US" sz="2400" b="0" i="1" smtClean="0">
                        <a:latin typeface="Cambria Math" panose="02040503050406030204" pitchFamily="18" charset="0"/>
                      </a:rPr>
                      <m:t>𝑑</m:t>
                    </m:r>
                  </m:oMath>
                </a14:m>
                <a:r>
                  <a:rPr lang="en-US" sz="2400" dirty="0"/>
                  <a:t> is a divisor of </a:t>
                </a:r>
                <a14:m>
                  <m:oMath xmlns:m="http://schemas.openxmlformats.org/officeDocument/2006/math">
                    <m:r>
                      <a:rPr lang="en-US" sz="2400" b="0" i="1" smtClean="0">
                        <a:latin typeface="Cambria Math" panose="02040503050406030204" pitchFamily="18" charset="0"/>
                      </a:rPr>
                      <m:t>𝑎</m:t>
                    </m:r>
                  </m:oMath>
                </a14:m>
                <a:r>
                  <a:rPr lang="en-US" sz="2400" dirty="0"/>
                  <a:t> and </a:t>
                </a:r>
                <a14:m>
                  <m:oMath xmlns:m="http://schemas.openxmlformats.org/officeDocument/2006/math">
                    <m:r>
                      <a:rPr lang="en-US" sz="2400" b="0" i="1" smtClean="0">
                        <a:latin typeface="Cambria Math" panose="02040503050406030204" pitchFamily="18" charset="0"/>
                      </a:rPr>
                      <m:t>𝑏</m:t>
                    </m:r>
                  </m:oMath>
                </a14:m>
                <a:r>
                  <a:rPr lang="en-US" sz="2400" dirty="0"/>
                  <a:t>.</a:t>
                </a:r>
              </a:p>
              <a:p>
                <a:pPr lvl="1"/>
                <a:r>
                  <a:rPr lang="en-US" sz="2400" dirty="0"/>
                  <a:t>Since </a:t>
                </a:r>
                <a14:m>
                  <m:oMath xmlns:m="http://schemas.openxmlformats.org/officeDocument/2006/math">
                    <m:r>
                      <m:rPr>
                        <m:sty m:val="p"/>
                      </m:rPr>
                      <a:rPr lang="en-US" sz="2400" b="0" i="0" smtClean="0">
                        <a:latin typeface="Cambria Math" panose="02040503050406030204" pitchFamily="18" charset="0"/>
                      </a:rPr>
                      <m:t>gcd</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oMath>
                </a14:m>
                <a:r>
                  <a:rPr lang="en-US" sz="2400" dirty="0"/>
                  <a:t> is a divisor of </a:t>
                </a:r>
                <a14:m>
                  <m:oMath xmlns:m="http://schemas.openxmlformats.org/officeDocument/2006/math">
                    <m:r>
                      <a:rPr lang="en-US" sz="2400" b="0" i="1" smtClean="0">
                        <a:latin typeface="Cambria Math" panose="02040503050406030204" pitchFamily="18" charset="0"/>
                      </a:rPr>
                      <m:t>𝑎</m:t>
                    </m:r>
                  </m:oMath>
                </a14:m>
                <a:r>
                  <a:rPr lang="en-US" sz="2400" dirty="0"/>
                  <a:t> and </a:t>
                </a:r>
                <a14:m>
                  <m:oMath xmlns:m="http://schemas.openxmlformats.org/officeDocument/2006/math">
                    <m:r>
                      <a:rPr lang="en-US" sz="2400" b="0" i="1" smtClean="0">
                        <a:latin typeface="Cambria Math" panose="02040503050406030204" pitchFamily="18" charset="0"/>
                      </a:rPr>
                      <m:t>𝑏</m:t>
                    </m:r>
                  </m:oMath>
                </a14:m>
                <a:r>
                  <a:rPr lang="en-US" sz="2400" dirty="0"/>
                  <a:t>, it must also be a divisor of </a:t>
                </a:r>
                <a14:m>
                  <m:oMath xmlns:m="http://schemas.openxmlformats.org/officeDocument/2006/math">
                    <m:r>
                      <a:rPr lang="en-US" sz="2400" b="0" i="1" smtClean="0">
                        <a:latin typeface="Cambria Math" panose="02040503050406030204" pitchFamily="18" charset="0"/>
                      </a:rPr>
                      <m:t>𝑎𝑥</m:t>
                    </m:r>
                    <m:r>
                      <a:rPr lang="en-US" sz="2400" b="0" i="1" smtClean="0">
                        <a:latin typeface="Cambria Math" panose="02040503050406030204" pitchFamily="18" charset="0"/>
                      </a:rPr>
                      <m:t>+</m:t>
                    </m:r>
                    <m:r>
                      <a:rPr lang="en-US" sz="2400" b="0" i="1" smtClean="0">
                        <a:latin typeface="Cambria Math" panose="02040503050406030204" pitchFamily="18" charset="0"/>
                      </a:rPr>
                      <m:t>𝑏𝑦</m:t>
                    </m:r>
                    <m:r>
                      <a:rPr lang="en-US" sz="2400" b="0" i="1" smtClean="0">
                        <a:latin typeface="Cambria Math" panose="02040503050406030204" pitchFamily="18" charset="0"/>
                      </a:rPr>
                      <m:t>=</m:t>
                    </m:r>
                    <m:r>
                      <a:rPr lang="en-US" sz="2400" b="0" i="1" smtClean="0">
                        <a:latin typeface="Cambria Math" panose="02040503050406030204" pitchFamily="18" charset="0"/>
                      </a:rPr>
                      <m:t>𝑑</m:t>
                    </m:r>
                  </m:oMath>
                </a14:m>
                <a:r>
                  <a:rPr lang="en-US" sz="2400" dirty="0"/>
                  <a:t>. This implies that </a:t>
                </a:r>
                <a14:m>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gcd</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e>
                        </m:d>
                      </m:e>
                    </m:func>
                    <m:r>
                      <a:rPr lang="en-US" sz="2400" b="0" i="1" smtClean="0">
                        <a:latin typeface="Cambria Math" panose="02040503050406030204" pitchFamily="18" charset="0"/>
                      </a:rPr>
                      <m:t>≤</m:t>
                    </m:r>
                    <m:r>
                      <a:rPr lang="en-US" sz="2400" b="0" i="1" smtClean="0">
                        <a:latin typeface="Cambria Math" panose="02040503050406030204" pitchFamily="18" charset="0"/>
                      </a:rPr>
                      <m:t>𝑑</m:t>
                    </m:r>
                  </m:oMath>
                </a14:m>
                <a:r>
                  <a:rPr lang="en-US" sz="2400" dirty="0"/>
                  <a:t>.</a:t>
                </a:r>
              </a:p>
              <a:p>
                <a:pPr lvl="1"/>
                <a:r>
                  <a:rPr lang="en-US" sz="2400" dirty="0"/>
                  <a:t>Therefore, </a:t>
                </a:r>
                <a14:m>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gcd</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oMath>
                </a14:m>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876800"/>
              </a:xfrm>
              <a:blipFill>
                <a:blip r:embed="rId2"/>
                <a:stretch>
                  <a:fillRect l="-1333" t="-112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112361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Extended Euclid’s algorithm</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596059" y="838200"/>
                <a:ext cx="8090741" cy="1754326"/>
              </a:xfrm>
              <a:prstGeom prst="rect">
                <a:avLst/>
              </a:prstGeom>
              <a:noFill/>
            </p:spPr>
            <p:txBody>
              <a:bodyPr wrap="none" rtlCol="0">
                <a:spAutoFit/>
              </a:bodyPr>
              <a:lstStyle/>
              <a:p>
                <a:r>
                  <a:rPr lang="en-US" b="0" dirty="0">
                    <a:solidFill>
                      <a:srgbClr val="0000FF"/>
                    </a:solidFill>
                    <a:latin typeface="Consolas" panose="020B0609020204030204" pitchFamily="49" charset="0"/>
                    <a:cs typeface="Consolas" panose="020B0609020204030204" pitchFamily="49" charset="0"/>
                  </a:rPr>
                  <a:t>function </a:t>
                </a:r>
                <a:r>
                  <a:rPr lang="en-US" b="0" dirty="0" err="1">
                    <a:latin typeface="Consolas" panose="020B0609020204030204" pitchFamily="49" charset="0"/>
                    <a:cs typeface="Consolas" panose="020B0609020204030204" pitchFamily="49" charset="0"/>
                  </a:rPr>
                  <a:t>extendedGcd</a:t>
                </a:r>
                <a:r>
                  <a:rPr lang="en-US" b="0" dirty="0">
                    <a:latin typeface="Consolas" panose="020B0609020204030204" pitchFamily="49" charset="0"/>
                    <a:cs typeface="Consolas" panose="020B0609020204030204" pitchFamily="49" charset="0"/>
                  </a:rPr>
                  <a:t>(</a:t>
                </a:r>
                <a14:m>
                  <m:oMath xmlns:m="http://schemas.openxmlformats.org/officeDocument/2006/math">
                    <m:r>
                      <a:rPr lang="en-US" b="0" i="1" smtClean="0">
                        <a:latin typeface="Cambria Math" panose="02040503050406030204" pitchFamily="18" charset="0"/>
                        <a:cs typeface="Consolas" panose="020B0609020204030204" pitchFamily="49" charset="0"/>
                      </a:rPr>
                      <m:t>𝑎</m:t>
                    </m:r>
                  </m:oMath>
                </a14:m>
                <a:r>
                  <a:rPr lang="en-US" b="0" dirty="0">
                    <a:latin typeface="Consolas" panose="020B0609020204030204" pitchFamily="49" charset="0"/>
                    <a:cs typeface="Consolas" panose="020B0609020204030204" pitchFamily="49" charset="0"/>
                  </a:rPr>
                  <a:t>,</a:t>
                </a:r>
                <a14:m>
                  <m:oMath xmlns:m="http://schemas.openxmlformats.org/officeDocument/2006/math">
                    <m:r>
                      <a:rPr lang="en-US" b="0" i="1" dirty="0" smtClean="0">
                        <a:latin typeface="Cambria Math" panose="02040503050406030204" pitchFamily="18" charset="0"/>
                        <a:cs typeface="Consolas" panose="020B0609020204030204" pitchFamily="49" charset="0"/>
                      </a:rPr>
                      <m:t>𝑏</m:t>
                    </m:r>
                  </m:oMath>
                </a14:m>
                <a:r>
                  <a:rPr lang="en-US" b="0" dirty="0">
                    <a:latin typeface="Consolas" panose="020B0609020204030204" pitchFamily="49" charset="0"/>
                    <a:cs typeface="Consolas" panose="020B0609020204030204" pitchFamily="49" charset="0"/>
                  </a:rPr>
                  <a:t>)</a:t>
                </a:r>
                <a:br>
                  <a:rPr lang="en-US" b="0" dirty="0">
                    <a:latin typeface="Consolas" panose="020B0609020204030204" pitchFamily="49" charset="0"/>
                    <a:cs typeface="Consolas" panose="020B0609020204030204" pitchFamily="49" charset="0"/>
                  </a:rPr>
                </a:br>
                <a:r>
                  <a:rPr lang="en-US" b="0" dirty="0">
                    <a:solidFill>
                      <a:srgbClr val="C00000"/>
                    </a:solidFill>
                    <a:latin typeface="Consolas" panose="020B0609020204030204" pitchFamily="49" charset="0"/>
                    <a:cs typeface="Consolas" panose="020B0609020204030204" pitchFamily="49" charset="0"/>
                  </a:rPr>
                  <a:t>// Input: two positive integers </a:t>
                </a:r>
                <a14:m>
                  <m:oMath xmlns:m="http://schemas.openxmlformats.org/officeDocument/2006/math">
                    <m:r>
                      <a:rPr lang="en-US" b="0" i="1" smtClean="0">
                        <a:solidFill>
                          <a:srgbClr val="C00000"/>
                        </a:solidFill>
                        <a:latin typeface="Cambria Math" panose="02040503050406030204" pitchFamily="18" charset="0"/>
                        <a:cs typeface="Consolas" panose="020B0609020204030204" pitchFamily="49" charset="0"/>
                      </a:rPr>
                      <m:t>𝑎</m:t>
                    </m:r>
                  </m:oMath>
                </a14:m>
                <a:r>
                  <a:rPr lang="en-US" b="0" dirty="0">
                    <a:solidFill>
                      <a:srgbClr val="C00000"/>
                    </a:solidFill>
                    <a:latin typeface="Consolas" panose="020B0609020204030204" pitchFamily="49" charset="0"/>
                    <a:cs typeface="Consolas" panose="020B0609020204030204" pitchFamily="49" charset="0"/>
                  </a:rPr>
                  <a:t> and </a:t>
                </a:r>
                <a14:m>
                  <m:oMath xmlns:m="http://schemas.openxmlformats.org/officeDocument/2006/math">
                    <m:r>
                      <a:rPr lang="en-US" b="0" i="1" smtClean="0">
                        <a:solidFill>
                          <a:srgbClr val="C00000"/>
                        </a:solidFill>
                        <a:latin typeface="Cambria Math" panose="02040503050406030204" pitchFamily="18" charset="0"/>
                        <a:cs typeface="Consolas" panose="020B0609020204030204" pitchFamily="49" charset="0"/>
                      </a:rPr>
                      <m:t>𝑏</m:t>
                    </m:r>
                  </m:oMath>
                </a14:m>
                <a:r>
                  <a:rPr lang="en-US" b="0" dirty="0">
                    <a:solidFill>
                      <a:srgbClr val="C00000"/>
                    </a:solidFill>
                    <a:latin typeface="Consolas" panose="020B0609020204030204" pitchFamily="49" charset="0"/>
                    <a:cs typeface="Consolas" panose="020B0609020204030204" pitchFamily="49" charset="0"/>
                  </a:rPr>
                  <a:t>, with </a:t>
                </a:r>
                <a14:m>
                  <m:oMath xmlns:m="http://schemas.openxmlformats.org/officeDocument/2006/math">
                    <m:r>
                      <a:rPr lang="en-US" b="0" i="1" smtClean="0">
                        <a:solidFill>
                          <a:srgbClr val="C00000"/>
                        </a:solidFill>
                        <a:latin typeface="Cambria Math" panose="02040503050406030204" pitchFamily="18" charset="0"/>
                        <a:cs typeface="Consolas" panose="020B0609020204030204" pitchFamily="49" charset="0"/>
                      </a:rPr>
                      <m:t>𝑎</m:t>
                    </m:r>
                    <m:r>
                      <a:rPr lang="en-US" b="0" i="1" smtClean="0">
                        <a:solidFill>
                          <a:srgbClr val="C00000"/>
                        </a:solidFill>
                        <a:latin typeface="Cambria Math" panose="02040503050406030204" pitchFamily="18" charset="0"/>
                        <a:cs typeface="Consolas" panose="020B0609020204030204" pitchFamily="49" charset="0"/>
                      </a:rPr>
                      <m:t>≥</m:t>
                    </m:r>
                    <m:r>
                      <a:rPr lang="en-US" b="0" i="1" smtClean="0">
                        <a:solidFill>
                          <a:srgbClr val="C00000"/>
                        </a:solidFill>
                        <a:latin typeface="Cambria Math" panose="02040503050406030204" pitchFamily="18" charset="0"/>
                        <a:cs typeface="Consolas" panose="020B0609020204030204" pitchFamily="49" charset="0"/>
                      </a:rPr>
                      <m:t>𝑏</m:t>
                    </m:r>
                    <m:r>
                      <a:rPr lang="en-US" b="0" i="1" smtClean="0">
                        <a:solidFill>
                          <a:srgbClr val="C00000"/>
                        </a:solidFill>
                        <a:latin typeface="Cambria Math" panose="02040503050406030204" pitchFamily="18" charset="0"/>
                        <a:cs typeface="Consolas" panose="020B0609020204030204" pitchFamily="49" charset="0"/>
                      </a:rPr>
                      <m:t>≥0</m:t>
                    </m:r>
                  </m:oMath>
                </a14:m>
                <a:br>
                  <a:rPr lang="en-US" b="0" dirty="0">
                    <a:solidFill>
                      <a:srgbClr val="C00000"/>
                    </a:solidFill>
                    <a:latin typeface="Consolas" panose="020B0609020204030204" pitchFamily="49" charset="0"/>
                    <a:cs typeface="Consolas" panose="020B0609020204030204" pitchFamily="49" charset="0"/>
                  </a:rPr>
                </a:br>
                <a:r>
                  <a:rPr lang="en-US" b="0" dirty="0">
                    <a:solidFill>
                      <a:srgbClr val="C00000"/>
                    </a:solidFill>
                    <a:latin typeface="Consolas" panose="020B0609020204030204" pitchFamily="49" charset="0"/>
                    <a:cs typeface="Consolas" panose="020B0609020204030204" pitchFamily="49" charset="0"/>
                  </a:rPr>
                  <a:t>// Output: Integers </a:t>
                </a:r>
                <a14:m>
                  <m:oMath xmlns:m="http://schemas.openxmlformats.org/officeDocument/2006/math">
                    <m:r>
                      <a:rPr lang="en-US" b="0" i="1" smtClean="0">
                        <a:solidFill>
                          <a:srgbClr val="C00000"/>
                        </a:solidFill>
                        <a:latin typeface="Cambria Math" panose="02040503050406030204" pitchFamily="18" charset="0"/>
                        <a:cs typeface="Consolas" panose="020B0609020204030204" pitchFamily="49" charset="0"/>
                      </a:rPr>
                      <m:t>𝑥</m:t>
                    </m:r>
                  </m:oMath>
                </a14:m>
                <a:r>
                  <a:rPr lang="en-US" b="0" dirty="0">
                    <a:solidFill>
                      <a:srgbClr val="C00000"/>
                    </a:solidFill>
                    <a:latin typeface="Consolas" panose="020B0609020204030204" pitchFamily="49" charset="0"/>
                    <a:cs typeface="Consolas" panose="020B0609020204030204" pitchFamily="49" charset="0"/>
                  </a:rPr>
                  <a:t>,</a:t>
                </a:r>
                <a14:m>
                  <m:oMath xmlns:m="http://schemas.openxmlformats.org/officeDocument/2006/math">
                    <m:r>
                      <a:rPr lang="en-US" b="0" i="1" smtClean="0">
                        <a:solidFill>
                          <a:srgbClr val="C00000"/>
                        </a:solidFill>
                        <a:latin typeface="Cambria Math" panose="02040503050406030204" pitchFamily="18" charset="0"/>
                        <a:cs typeface="Consolas" panose="020B0609020204030204" pitchFamily="49" charset="0"/>
                      </a:rPr>
                      <m:t>𝑦</m:t>
                    </m:r>
                  </m:oMath>
                </a14:m>
                <a:r>
                  <a:rPr lang="en-US" b="0" dirty="0">
                    <a:solidFill>
                      <a:srgbClr val="C00000"/>
                    </a:solidFill>
                    <a:latin typeface="Consolas" panose="020B0609020204030204" pitchFamily="49" charset="0"/>
                    <a:cs typeface="Consolas" panose="020B0609020204030204" pitchFamily="49" charset="0"/>
                  </a:rPr>
                  <a:t>,</a:t>
                </a:r>
                <a14:m>
                  <m:oMath xmlns:m="http://schemas.openxmlformats.org/officeDocument/2006/math">
                    <m:r>
                      <a:rPr lang="en-US" b="0" i="1" smtClean="0">
                        <a:solidFill>
                          <a:srgbClr val="C00000"/>
                        </a:solidFill>
                        <a:latin typeface="Cambria Math" panose="02040503050406030204" pitchFamily="18" charset="0"/>
                        <a:cs typeface="Consolas" panose="020B0609020204030204" pitchFamily="49" charset="0"/>
                      </a:rPr>
                      <m:t>𝑑</m:t>
                    </m:r>
                  </m:oMath>
                </a14:m>
                <a:r>
                  <a:rPr lang="en-US" b="0" dirty="0">
                    <a:solidFill>
                      <a:srgbClr val="C00000"/>
                    </a:solidFill>
                    <a:latin typeface="Consolas" panose="020B0609020204030204" pitchFamily="49" charset="0"/>
                    <a:cs typeface="Consolas" panose="020B0609020204030204" pitchFamily="49" charset="0"/>
                  </a:rPr>
                  <a:t> such that </a:t>
                </a:r>
                <a14:m>
                  <m:oMath xmlns:m="http://schemas.openxmlformats.org/officeDocument/2006/math">
                    <m:r>
                      <a:rPr lang="en-US" b="0" i="1" smtClean="0">
                        <a:solidFill>
                          <a:srgbClr val="C00000"/>
                        </a:solidFill>
                        <a:latin typeface="Cambria Math" panose="02040503050406030204" pitchFamily="18" charset="0"/>
                        <a:cs typeface="Consolas" panose="020B0609020204030204" pitchFamily="49" charset="0"/>
                      </a:rPr>
                      <m:t>𝑑</m:t>
                    </m:r>
                    <m:r>
                      <a:rPr lang="en-US" b="0" i="1" smtClean="0">
                        <a:solidFill>
                          <a:srgbClr val="C00000"/>
                        </a:solidFill>
                        <a:latin typeface="Cambria Math" panose="02040503050406030204" pitchFamily="18" charset="0"/>
                        <a:cs typeface="Consolas" panose="020B0609020204030204" pitchFamily="49" charset="0"/>
                      </a:rPr>
                      <m:t>=</m:t>
                    </m:r>
                    <m:r>
                      <m:rPr>
                        <m:sty m:val="p"/>
                      </m:rPr>
                      <a:rPr lang="en-US" b="0" i="0" smtClean="0">
                        <a:solidFill>
                          <a:srgbClr val="C00000"/>
                        </a:solidFill>
                        <a:latin typeface="Cambria Math" panose="02040503050406030204" pitchFamily="18" charset="0"/>
                        <a:cs typeface="Consolas" panose="020B0609020204030204" pitchFamily="49" charset="0"/>
                      </a:rPr>
                      <m:t>gcd</m:t>
                    </m:r>
                    <m:r>
                      <a:rPr lang="en-US" b="0" i="1" smtClean="0">
                        <a:solidFill>
                          <a:srgbClr val="C00000"/>
                        </a:solidFill>
                        <a:latin typeface="Cambria Math" panose="02040503050406030204" pitchFamily="18" charset="0"/>
                        <a:cs typeface="Consolas" panose="020B0609020204030204" pitchFamily="49" charset="0"/>
                      </a:rPr>
                      <m:t>⁡(</m:t>
                    </m:r>
                    <m:r>
                      <a:rPr lang="en-US" b="0" i="1" smtClean="0">
                        <a:solidFill>
                          <a:srgbClr val="C00000"/>
                        </a:solidFill>
                        <a:latin typeface="Cambria Math" panose="02040503050406030204" pitchFamily="18" charset="0"/>
                        <a:cs typeface="Consolas" panose="020B0609020204030204" pitchFamily="49" charset="0"/>
                      </a:rPr>
                      <m:t>𝑎</m:t>
                    </m:r>
                    <m:r>
                      <a:rPr lang="en-US" b="0" i="1" smtClean="0">
                        <a:solidFill>
                          <a:srgbClr val="C00000"/>
                        </a:solidFill>
                        <a:latin typeface="Cambria Math" panose="02040503050406030204" pitchFamily="18" charset="0"/>
                        <a:cs typeface="Consolas" panose="020B0609020204030204" pitchFamily="49" charset="0"/>
                      </a:rPr>
                      <m:t>,</m:t>
                    </m:r>
                    <m:r>
                      <a:rPr lang="en-US" b="0" i="1" smtClean="0">
                        <a:solidFill>
                          <a:srgbClr val="C00000"/>
                        </a:solidFill>
                        <a:latin typeface="Cambria Math" panose="02040503050406030204" pitchFamily="18" charset="0"/>
                        <a:cs typeface="Consolas" panose="020B0609020204030204" pitchFamily="49" charset="0"/>
                      </a:rPr>
                      <m:t>𝑏</m:t>
                    </m:r>
                    <m:r>
                      <a:rPr lang="en-US" b="0" i="1" smtClean="0">
                        <a:solidFill>
                          <a:srgbClr val="C00000"/>
                        </a:solidFill>
                        <a:latin typeface="Cambria Math" panose="02040503050406030204" pitchFamily="18" charset="0"/>
                        <a:cs typeface="Consolas" panose="020B0609020204030204" pitchFamily="49" charset="0"/>
                      </a:rPr>
                      <m:t>)</m:t>
                    </m:r>
                  </m:oMath>
                </a14:m>
                <a:r>
                  <a:rPr lang="en-US" b="0" dirty="0">
                    <a:solidFill>
                      <a:srgbClr val="C00000"/>
                    </a:solidFill>
                    <a:latin typeface="Consolas" panose="020B0609020204030204" pitchFamily="49" charset="0"/>
                    <a:cs typeface="Consolas" panose="020B0609020204030204" pitchFamily="49" charset="0"/>
                  </a:rPr>
                  <a:t> and </a:t>
                </a:r>
                <a14:m>
                  <m:oMath xmlns:m="http://schemas.openxmlformats.org/officeDocument/2006/math">
                    <m:r>
                      <a:rPr lang="en-US" b="0" i="1" smtClean="0">
                        <a:solidFill>
                          <a:srgbClr val="C00000"/>
                        </a:solidFill>
                        <a:latin typeface="Cambria Math" panose="02040503050406030204" pitchFamily="18" charset="0"/>
                        <a:cs typeface="Consolas" panose="020B0609020204030204" pitchFamily="49" charset="0"/>
                      </a:rPr>
                      <m:t>𝑎𝑥</m:t>
                    </m:r>
                    <m:r>
                      <a:rPr lang="en-US" b="0" i="1" smtClean="0">
                        <a:solidFill>
                          <a:srgbClr val="C00000"/>
                        </a:solidFill>
                        <a:latin typeface="Cambria Math" panose="02040503050406030204" pitchFamily="18" charset="0"/>
                        <a:cs typeface="Consolas" panose="020B0609020204030204" pitchFamily="49" charset="0"/>
                      </a:rPr>
                      <m:t>+</m:t>
                    </m:r>
                    <m:r>
                      <a:rPr lang="en-US" b="0" i="1" smtClean="0">
                        <a:solidFill>
                          <a:srgbClr val="C00000"/>
                        </a:solidFill>
                        <a:latin typeface="Cambria Math" panose="02040503050406030204" pitchFamily="18" charset="0"/>
                        <a:cs typeface="Consolas" panose="020B0609020204030204" pitchFamily="49" charset="0"/>
                      </a:rPr>
                      <m:t>𝑏𝑦</m:t>
                    </m:r>
                    <m:r>
                      <a:rPr lang="en-US" b="0" i="1" smtClean="0">
                        <a:solidFill>
                          <a:srgbClr val="C00000"/>
                        </a:solidFill>
                        <a:latin typeface="Cambria Math" panose="02040503050406030204" pitchFamily="18" charset="0"/>
                        <a:cs typeface="Consolas" panose="020B0609020204030204" pitchFamily="49" charset="0"/>
                      </a:rPr>
                      <m:t>=</m:t>
                    </m:r>
                    <m:r>
                      <a:rPr lang="en-US" b="0" i="1" smtClean="0">
                        <a:solidFill>
                          <a:srgbClr val="C00000"/>
                        </a:solidFill>
                        <a:latin typeface="Cambria Math" panose="02040503050406030204" pitchFamily="18" charset="0"/>
                        <a:cs typeface="Consolas" panose="020B0609020204030204" pitchFamily="49" charset="0"/>
                      </a:rPr>
                      <m:t>𝑑</m:t>
                    </m:r>
                  </m:oMath>
                </a14:m>
                <a:r>
                  <a:rPr lang="en-US" b="0" dirty="0">
                    <a:solidFill>
                      <a:srgbClr val="C00000"/>
                    </a:solidFill>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if</a:t>
                </a:r>
                <a:r>
                  <a:rPr lang="en-US" dirty="0">
                    <a:latin typeface="Consolas" panose="020B0609020204030204" pitchFamily="49" charset="0"/>
                    <a:cs typeface="Consolas" panose="020B0609020204030204" pitchFamily="49" charset="0"/>
                  </a:rPr>
                  <a:t> </a:t>
                </a:r>
                <a14:m>
                  <m:oMath xmlns:m="http://schemas.openxmlformats.org/officeDocument/2006/math">
                    <m:r>
                      <a:rPr lang="en-US" b="0" i="1" smtClean="0">
                        <a:latin typeface="Cambria Math" panose="02040503050406030204" pitchFamily="18" charset="0"/>
                        <a:cs typeface="Consolas" panose="020B0609020204030204" pitchFamily="49" charset="0"/>
                      </a:rPr>
                      <m:t>𝑏</m:t>
                    </m:r>
                    <m:r>
                      <a:rPr lang="en-US" b="0" i="1" smtClean="0">
                        <a:latin typeface="Cambria Math" panose="02040503050406030204" pitchFamily="18" charset="0"/>
                        <a:cs typeface="Consolas" panose="020B0609020204030204" pitchFamily="49" charset="0"/>
                      </a:rPr>
                      <m:t>=0</m:t>
                    </m:r>
                  </m:oMath>
                </a14:m>
                <a:r>
                  <a:rPr lang="en-US" b="0" dirty="0">
                    <a:latin typeface="Consolas" panose="020B0609020204030204" pitchFamily="49" charset="0"/>
                    <a:cs typeface="Consolas" panose="020B0609020204030204" pitchFamily="49" charset="0"/>
                  </a:rPr>
                  <a:t>: </a:t>
                </a:r>
                <a:r>
                  <a:rPr lang="en-US" b="0" dirty="0">
                    <a:solidFill>
                      <a:srgbClr val="0000FF"/>
                    </a:solidFill>
                    <a:latin typeface="Consolas" panose="020B0609020204030204" pitchFamily="49" charset="0"/>
                    <a:cs typeface="Consolas" panose="020B0609020204030204" pitchFamily="49" charset="0"/>
                  </a:rPr>
                  <a:t>return</a:t>
                </a:r>
                <a:r>
                  <a:rPr lang="en-US" b="0" dirty="0">
                    <a:latin typeface="Consolas" panose="020B0609020204030204" pitchFamily="49" charset="0"/>
                    <a:cs typeface="Consolas" panose="020B0609020204030204" pitchFamily="49" charset="0"/>
                  </a:rPr>
                  <a:t> </a:t>
                </a:r>
                <a14:m>
                  <m:oMath xmlns:m="http://schemas.openxmlformats.org/officeDocument/2006/math">
                    <m:d>
                      <m:dPr>
                        <m:ctrlPr>
                          <a:rPr lang="en-US" b="0" i="1" smtClean="0">
                            <a:latin typeface="Cambria Math" panose="02040503050406030204" pitchFamily="18" charset="0"/>
                            <a:cs typeface="Consolas" panose="020B0609020204030204" pitchFamily="49" charset="0"/>
                          </a:rPr>
                        </m:ctrlPr>
                      </m:dPr>
                      <m:e>
                        <m:r>
                          <a:rPr lang="en-US" b="0" i="1" smtClean="0">
                            <a:latin typeface="Cambria Math" panose="02040503050406030204" pitchFamily="18" charset="0"/>
                            <a:cs typeface="Consolas" panose="020B0609020204030204" pitchFamily="49" charset="0"/>
                          </a:rPr>
                          <m:t>1,0,</m:t>
                        </m:r>
                        <m:r>
                          <a:rPr lang="en-US" b="0" i="1" smtClean="0">
                            <a:latin typeface="Cambria Math" panose="02040503050406030204" pitchFamily="18" charset="0"/>
                            <a:cs typeface="Consolas" panose="020B0609020204030204" pitchFamily="49" charset="0"/>
                          </a:rPr>
                          <m:t>𝑎</m:t>
                        </m:r>
                      </m:e>
                    </m:d>
                  </m:oMath>
                </a14:m>
                <a:endParaRPr lang="en-US" b="0"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14:m>
                  <m:oMath xmlns:m="http://schemas.openxmlformats.org/officeDocument/2006/math">
                    <m:r>
                      <a:rPr lang="en-US" b="0" i="1" smtClean="0">
                        <a:latin typeface="Cambria Math" panose="02040503050406030204" pitchFamily="18" charset="0"/>
                        <a:cs typeface="Consolas" panose="020B0609020204030204" pitchFamily="49" charset="0"/>
                      </a:rPr>
                      <m:t>(</m:t>
                    </m:r>
                    <m:sSup>
                      <m:sSupPr>
                        <m:ctrlPr>
                          <a:rPr lang="en-US" b="0" i="1" smtClean="0">
                            <a:latin typeface="Cambria Math" panose="02040503050406030204" pitchFamily="18" charset="0"/>
                            <a:cs typeface="Consolas" panose="020B0609020204030204" pitchFamily="49" charset="0"/>
                          </a:rPr>
                        </m:ctrlPr>
                      </m:sSupPr>
                      <m:e>
                        <m:r>
                          <a:rPr lang="en-US" b="0" i="1" smtClean="0">
                            <a:latin typeface="Cambria Math" panose="02040503050406030204" pitchFamily="18" charset="0"/>
                            <a:cs typeface="Consolas" panose="020B0609020204030204" pitchFamily="49" charset="0"/>
                          </a:rPr>
                          <m:t>𝑥</m:t>
                        </m:r>
                      </m:e>
                      <m:sup>
                        <m:r>
                          <a:rPr lang="en-US" b="0" i="1" smtClean="0">
                            <a:latin typeface="Cambria Math" panose="02040503050406030204" pitchFamily="18" charset="0"/>
                            <a:cs typeface="Consolas" panose="020B0609020204030204" pitchFamily="49" charset="0"/>
                          </a:rPr>
                          <m:t>′</m:t>
                        </m:r>
                      </m:sup>
                    </m:sSup>
                    <m:r>
                      <a:rPr lang="en-US" b="0" i="1" smtClean="0">
                        <a:latin typeface="Cambria Math" panose="02040503050406030204" pitchFamily="18" charset="0"/>
                        <a:cs typeface="Consolas" panose="020B0609020204030204" pitchFamily="49" charset="0"/>
                      </a:rPr>
                      <m:t>,</m:t>
                    </m:r>
                    <m:sSup>
                      <m:sSupPr>
                        <m:ctrlPr>
                          <a:rPr lang="en-US" b="0" i="1" smtClean="0">
                            <a:latin typeface="Cambria Math" panose="02040503050406030204" pitchFamily="18" charset="0"/>
                            <a:cs typeface="Consolas" panose="020B0609020204030204" pitchFamily="49" charset="0"/>
                          </a:rPr>
                        </m:ctrlPr>
                      </m:sSupPr>
                      <m:e>
                        <m:r>
                          <a:rPr lang="en-US" b="0" i="1" smtClean="0">
                            <a:latin typeface="Cambria Math" panose="02040503050406030204" pitchFamily="18" charset="0"/>
                            <a:cs typeface="Consolas" panose="020B0609020204030204" pitchFamily="49" charset="0"/>
                          </a:rPr>
                          <m:t>𝑦</m:t>
                        </m:r>
                      </m:e>
                      <m:sup>
                        <m:r>
                          <a:rPr lang="en-US" b="0" i="1" smtClean="0">
                            <a:latin typeface="Cambria Math" panose="02040503050406030204" pitchFamily="18" charset="0"/>
                            <a:cs typeface="Consolas" panose="020B0609020204030204" pitchFamily="49" charset="0"/>
                          </a:rPr>
                          <m:t>′</m:t>
                        </m:r>
                      </m:sup>
                    </m:sSup>
                    <m:r>
                      <a:rPr lang="en-US" b="0" i="1" smtClean="0">
                        <a:latin typeface="Cambria Math" panose="02040503050406030204" pitchFamily="18" charset="0"/>
                        <a:cs typeface="Consolas" panose="020B0609020204030204" pitchFamily="49" charset="0"/>
                      </a:rPr>
                      <m:t>,</m:t>
                    </m:r>
                    <m:r>
                      <a:rPr lang="en-US" b="0" i="1" smtClean="0">
                        <a:latin typeface="Cambria Math" panose="02040503050406030204" pitchFamily="18" charset="0"/>
                        <a:cs typeface="Consolas" panose="020B0609020204030204" pitchFamily="49" charset="0"/>
                      </a:rPr>
                      <m:t>𝑑</m:t>
                    </m:r>
                    <m:r>
                      <a:rPr lang="en-US" b="0" i="1" smtClean="0">
                        <a:latin typeface="Cambria Math" panose="02040503050406030204" pitchFamily="18" charset="0"/>
                        <a:cs typeface="Consolas" panose="020B0609020204030204" pitchFamily="49" charset="0"/>
                      </a:rPr>
                      <m:t>)</m:t>
                    </m:r>
                  </m:oMath>
                </a14:m>
                <a:r>
                  <a:rPr lang="en-US" b="0" dirty="0">
                    <a:latin typeface="Consolas" panose="020B0609020204030204" pitchFamily="49" charset="0"/>
                    <a:cs typeface="Consolas" panose="020B0609020204030204" pitchFamily="49" charset="0"/>
                  </a:rPr>
                  <a:t> = </a:t>
                </a:r>
                <a:r>
                  <a:rPr lang="en-US" b="0" dirty="0" err="1">
                    <a:latin typeface="Consolas" panose="020B0609020204030204" pitchFamily="49" charset="0"/>
                    <a:cs typeface="Consolas" panose="020B0609020204030204" pitchFamily="49" charset="0"/>
                  </a:rPr>
                  <a:t>extendedGcd</a:t>
                </a:r>
                <a:r>
                  <a:rPr lang="en-US" b="0" dirty="0">
                    <a:latin typeface="Consolas" panose="020B0609020204030204" pitchFamily="49" charset="0"/>
                    <a:cs typeface="Consolas" panose="020B0609020204030204" pitchFamily="49" charset="0"/>
                  </a:rPr>
                  <a:t>(</a:t>
                </a:r>
                <a14:m>
                  <m:oMath xmlns:m="http://schemas.openxmlformats.org/officeDocument/2006/math">
                    <m:r>
                      <a:rPr lang="en-US" b="0" i="1" smtClean="0">
                        <a:latin typeface="Cambria Math" panose="02040503050406030204" pitchFamily="18" charset="0"/>
                        <a:cs typeface="Consolas" panose="020B0609020204030204" pitchFamily="49" charset="0"/>
                      </a:rPr>
                      <m:t>𝑏</m:t>
                    </m:r>
                    <m:r>
                      <a:rPr lang="en-US" b="0" i="1" smtClean="0">
                        <a:latin typeface="Cambria Math" panose="02040503050406030204" pitchFamily="18" charset="0"/>
                        <a:cs typeface="Consolas" panose="020B0609020204030204" pitchFamily="49" charset="0"/>
                      </a:rPr>
                      <m:t>, </m:t>
                    </m:r>
                    <m:r>
                      <a:rPr lang="en-US" b="0" i="1" smtClean="0">
                        <a:latin typeface="Cambria Math" panose="02040503050406030204" pitchFamily="18" charset="0"/>
                        <a:cs typeface="Consolas" panose="020B0609020204030204" pitchFamily="49" charset="0"/>
                      </a:rPr>
                      <m:t>𝑎</m:t>
                    </m:r>
                    <m:r>
                      <a:rPr lang="en-US" b="0" i="1" smtClean="0">
                        <a:latin typeface="Cambria Math" panose="02040503050406030204" pitchFamily="18" charset="0"/>
                        <a:cs typeface="Consolas" panose="020B0609020204030204" pitchFamily="49" charset="0"/>
                      </a:rPr>
                      <m:t> </m:t>
                    </m:r>
                    <m:r>
                      <m:rPr>
                        <m:nor/>
                      </m:rPr>
                      <a:rPr lang="en-US" b="0" i="0" smtClean="0">
                        <a:latin typeface="Cambria Math" panose="02040503050406030204" pitchFamily="18" charset="0"/>
                        <a:cs typeface="Consolas" panose="020B0609020204030204" pitchFamily="49" charset="0"/>
                      </a:rPr>
                      <m:t>mod</m:t>
                    </m:r>
                    <m:r>
                      <a:rPr lang="en-US" b="0" i="1" smtClean="0">
                        <a:latin typeface="Cambria Math" panose="02040503050406030204" pitchFamily="18" charset="0"/>
                        <a:cs typeface="Consolas" panose="020B0609020204030204" pitchFamily="49" charset="0"/>
                      </a:rPr>
                      <m:t> </m:t>
                    </m:r>
                    <m:r>
                      <a:rPr lang="en-US" b="0" i="1" smtClean="0">
                        <a:latin typeface="Cambria Math" panose="02040503050406030204" pitchFamily="18" charset="0"/>
                        <a:cs typeface="Consolas" panose="020B0609020204030204" pitchFamily="49" charset="0"/>
                      </a:rPr>
                      <m:t>𝑏</m:t>
                    </m:r>
                  </m:oMath>
                </a14:m>
                <a:r>
                  <a:rPr lang="en-US" b="0" dirty="0">
                    <a:latin typeface="Consolas" panose="020B0609020204030204" pitchFamily="49" charset="0"/>
                    <a:cs typeface="Consolas" panose="020B0609020204030204" pitchFamily="49" charset="0"/>
                  </a:rPr>
                  <a:t>)</a:t>
                </a:r>
                <a:br>
                  <a:rPr lang="en-US" b="0" dirty="0">
                    <a:latin typeface="Consolas" panose="020B0609020204030204" pitchFamily="49" charset="0"/>
                    <a:cs typeface="Consolas" panose="020B0609020204030204" pitchFamily="49" charset="0"/>
                  </a:rPr>
                </a:br>
                <a:r>
                  <a:rPr lang="en-US" b="0" dirty="0">
                    <a:latin typeface="Consolas" panose="020B0609020204030204" pitchFamily="49" charset="0"/>
                    <a:cs typeface="Consolas" panose="020B0609020204030204" pitchFamily="49" charset="0"/>
                  </a:rPr>
                  <a:t>  </a:t>
                </a:r>
                <a:r>
                  <a:rPr lang="en-US" b="0" dirty="0">
                    <a:solidFill>
                      <a:srgbClr val="0000FF"/>
                    </a:solidFill>
                    <a:latin typeface="Consolas" panose="020B0609020204030204" pitchFamily="49" charset="0"/>
                    <a:cs typeface="Consolas" panose="020B0609020204030204" pitchFamily="49" charset="0"/>
                  </a:rPr>
                  <a:t>return</a:t>
                </a:r>
                <a:r>
                  <a:rPr lang="en-US" b="0" dirty="0">
                    <a:latin typeface="Consolas" panose="020B0609020204030204" pitchFamily="49" charset="0"/>
                    <a:cs typeface="Consolas" panose="020B0609020204030204" pitchFamily="49" charset="0"/>
                  </a:rPr>
                  <a:t> (</a:t>
                </a:r>
                <a14:m>
                  <m:oMath xmlns:m="http://schemas.openxmlformats.org/officeDocument/2006/math">
                    <m:sSup>
                      <m:sSupPr>
                        <m:ctrlPr>
                          <a:rPr lang="en-US" b="0" i="1" smtClean="0">
                            <a:latin typeface="Cambria Math" panose="02040503050406030204" pitchFamily="18" charset="0"/>
                            <a:cs typeface="Consolas" panose="020B0609020204030204" pitchFamily="49" charset="0"/>
                          </a:rPr>
                        </m:ctrlPr>
                      </m:sSupPr>
                      <m:e>
                        <m:r>
                          <a:rPr lang="en-US" b="0" i="1" smtClean="0">
                            <a:latin typeface="Cambria Math" panose="02040503050406030204" pitchFamily="18" charset="0"/>
                            <a:cs typeface="Consolas" panose="020B0609020204030204" pitchFamily="49" charset="0"/>
                          </a:rPr>
                          <m:t>𝑦</m:t>
                        </m:r>
                      </m:e>
                      <m:sup>
                        <m:r>
                          <a:rPr lang="en-US" b="0" i="1" smtClean="0">
                            <a:latin typeface="Cambria Math" panose="02040503050406030204" pitchFamily="18" charset="0"/>
                            <a:cs typeface="Consolas" panose="020B0609020204030204" pitchFamily="49" charset="0"/>
                          </a:rPr>
                          <m:t>′</m:t>
                        </m:r>
                      </m:sup>
                    </m:sSup>
                    <m:r>
                      <a:rPr lang="en-US" b="0" i="1" smtClean="0">
                        <a:latin typeface="Cambria Math" panose="02040503050406030204" pitchFamily="18" charset="0"/>
                        <a:cs typeface="Consolas" panose="020B0609020204030204" pitchFamily="49" charset="0"/>
                      </a:rPr>
                      <m:t>,</m:t>
                    </m:r>
                    <m:sSup>
                      <m:sSupPr>
                        <m:ctrlPr>
                          <a:rPr lang="en-US" b="0" i="1" smtClean="0">
                            <a:latin typeface="Cambria Math" panose="02040503050406030204" pitchFamily="18" charset="0"/>
                            <a:cs typeface="Consolas" panose="020B0609020204030204" pitchFamily="49" charset="0"/>
                          </a:rPr>
                        </m:ctrlPr>
                      </m:sSupPr>
                      <m:e>
                        <m:r>
                          <a:rPr lang="en-US" b="0" i="1" smtClean="0">
                            <a:latin typeface="Cambria Math" panose="02040503050406030204" pitchFamily="18" charset="0"/>
                            <a:cs typeface="Consolas" panose="020B0609020204030204" pitchFamily="49" charset="0"/>
                          </a:rPr>
                          <m:t>𝑥</m:t>
                        </m:r>
                      </m:e>
                      <m:sup>
                        <m:r>
                          <a:rPr lang="en-US" b="0" i="1" smtClean="0">
                            <a:latin typeface="Cambria Math" panose="02040503050406030204" pitchFamily="18" charset="0"/>
                            <a:cs typeface="Consolas" panose="020B0609020204030204" pitchFamily="49" charset="0"/>
                          </a:rPr>
                          <m:t>′</m:t>
                        </m:r>
                      </m:sup>
                    </m:sSup>
                    <m:r>
                      <a:rPr lang="en-US" b="0" i="1" smtClean="0">
                        <a:latin typeface="Cambria Math" panose="02040503050406030204" pitchFamily="18" charset="0"/>
                        <a:cs typeface="Consolas" panose="020B0609020204030204" pitchFamily="49" charset="0"/>
                      </a:rPr>
                      <m:t>−</m:t>
                    </m:r>
                    <m:d>
                      <m:dPr>
                        <m:begChr m:val="⌊"/>
                        <m:endChr m:val="⌋"/>
                        <m:ctrlPr>
                          <a:rPr lang="en-US" b="0" i="1" smtClean="0">
                            <a:latin typeface="Cambria Math" panose="02040503050406030204" pitchFamily="18" charset="0"/>
                            <a:cs typeface="Consolas" panose="020B0609020204030204" pitchFamily="49" charset="0"/>
                          </a:rPr>
                        </m:ctrlPr>
                      </m:dPr>
                      <m:e>
                        <m:f>
                          <m:fPr>
                            <m:type m:val="lin"/>
                            <m:ctrlPr>
                              <a:rPr lang="en-US" b="0" i="1" smtClean="0">
                                <a:latin typeface="Cambria Math" panose="02040503050406030204" pitchFamily="18" charset="0"/>
                                <a:cs typeface="Consolas" panose="020B0609020204030204" pitchFamily="49" charset="0"/>
                              </a:rPr>
                            </m:ctrlPr>
                          </m:fPr>
                          <m:num>
                            <m:r>
                              <a:rPr lang="en-US" b="0" i="1" smtClean="0">
                                <a:latin typeface="Cambria Math" panose="02040503050406030204" pitchFamily="18" charset="0"/>
                                <a:cs typeface="Consolas" panose="020B0609020204030204" pitchFamily="49" charset="0"/>
                              </a:rPr>
                              <m:t>𝑎</m:t>
                            </m:r>
                          </m:num>
                          <m:den>
                            <m:r>
                              <a:rPr lang="en-US" b="0" i="1" smtClean="0">
                                <a:latin typeface="Cambria Math" panose="02040503050406030204" pitchFamily="18" charset="0"/>
                                <a:cs typeface="Consolas" panose="020B0609020204030204" pitchFamily="49" charset="0"/>
                              </a:rPr>
                              <m:t>𝑏</m:t>
                            </m:r>
                          </m:den>
                        </m:f>
                      </m:e>
                    </m:d>
                    <m:sSup>
                      <m:sSupPr>
                        <m:ctrlPr>
                          <a:rPr lang="en-US" b="0" i="1" smtClean="0">
                            <a:latin typeface="Cambria Math" panose="02040503050406030204" pitchFamily="18" charset="0"/>
                            <a:cs typeface="Consolas" panose="020B0609020204030204" pitchFamily="49" charset="0"/>
                          </a:rPr>
                        </m:ctrlPr>
                      </m:sSupPr>
                      <m:e>
                        <m:r>
                          <a:rPr lang="en-US" b="0" i="1" smtClean="0">
                            <a:latin typeface="Cambria Math" panose="02040503050406030204" pitchFamily="18" charset="0"/>
                            <a:cs typeface="Consolas" panose="020B0609020204030204" pitchFamily="49" charset="0"/>
                          </a:rPr>
                          <m:t>𝑦</m:t>
                        </m:r>
                      </m:e>
                      <m:sup>
                        <m:r>
                          <a:rPr lang="en-US" b="0" i="1" smtClean="0">
                            <a:latin typeface="Cambria Math" panose="02040503050406030204" pitchFamily="18" charset="0"/>
                            <a:cs typeface="Consolas" panose="020B0609020204030204" pitchFamily="49" charset="0"/>
                          </a:rPr>
                          <m:t>′</m:t>
                        </m:r>
                      </m:sup>
                    </m:sSup>
                    <m:r>
                      <a:rPr lang="en-US" b="0" i="1" smtClean="0">
                        <a:latin typeface="Cambria Math" panose="02040503050406030204" pitchFamily="18" charset="0"/>
                        <a:cs typeface="Consolas" panose="020B0609020204030204" pitchFamily="49" charset="0"/>
                      </a:rPr>
                      <m:t>,</m:t>
                    </m:r>
                    <m:r>
                      <a:rPr lang="en-US" b="0" i="1" smtClean="0">
                        <a:latin typeface="Cambria Math" panose="02040503050406030204" pitchFamily="18" charset="0"/>
                        <a:cs typeface="Consolas" panose="020B0609020204030204" pitchFamily="49" charset="0"/>
                      </a:rPr>
                      <m:t>𝑑</m:t>
                    </m:r>
                  </m:oMath>
                </a14:m>
                <a:r>
                  <a:rPr lang="en-US" b="0" dirty="0">
                    <a:latin typeface="Consolas" panose="020B0609020204030204" pitchFamily="49" charset="0"/>
                    <a:cs typeface="Consolas" panose="020B0609020204030204" pitchFamily="49"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596059" y="838200"/>
                <a:ext cx="8090741" cy="1754326"/>
              </a:xfrm>
              <a:prstGeom prst="rect">
                <a:avLst/>
              </a:prstGeom>
              <a:blipFill>
                <a:blip r:embed="rId2"/>
                <a:stretch>
                  <a:fillRect l="-678" t="-2091" b="-36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312106" y="1897811"/>
                <a:ext cx="3603294" cy="646395"/>
              </a:xfrm>
              <a:prstGeom prst="rect">
                <a:avLst/>
              </a:prstGeom>
              <a:solidFill>
                <a:schemeClr val="accent2">
                  <a:lumMod val="20000"/>
                  <a:lumOff val="80000"/>
                </a:schemeClr>
              </a:solidFill>
              <a:ln>
                <a:solidFill>
                  <a:srgbClr val="C00000"/>
                </a:solidFill>
              </a:ln>
            </p:spPr>
            <p:txBody>
              <a:bodyPr wrap="none" rtlCol="0">
                <a:spAutoFit/>
              </a:bodyPr>
              <a:lstStyle/>
              <a:p>
                <a:pPr/>
                <a:r>
                  <a:rPr lang="en-US" b="0" dirty="0"/>
                  <a:t>Proof by induction using the identity</a:t>
                </a:r>
                <a:br>
                  <a:rPr lang="en-US" b="0" dirty="0"/>
                </a:b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m:rPr>
                          <m:nor/>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type m:val="lin"/>
                              <m:ctrlPr>
                                <a:rPr lang="en-US" i="1">
                                  <a:latin typeface="Cambria Math" panose="02040503050406030204" pitchFamily="18" charset="0"/>
                                </a:rPr>
                              </m:ctrlPr>
                            </m:fPr>
                            <m:num>
                              <m:r>
                                <a:rPr lang="en-US" i="1">
                                  <a:latin typeface="Cambria Math" panose="02040503050406030204" pitchFamily="18" charset="0"/>
                                </a:rPr>
                                <m:t>𝑎</m:t>
                              </m:r>
                            </m:num>
                            <m:den>
                              <m:r>
                                <a:rPr lang="en-US" i="1">
                                  <a:latin typeface="Cambria Math" panose="02040503050406030204" pitchFamily="18" charset="0"/>
                                </a:rPr>
                                <m:t>𝑏</m:t>
                              </m:r>
                            </m:den>
                          </m:f>
                        </m:e>
                      </m:d>
                      <m:r>
                        <a:rPr lang="en-US" i="1">
                          <a:latin typeface="Cambria Math" panose="02040503050406030204" pitchFamily="18" charset="0"/>
                        </a:rPr>
                        <m:t>𝑏</m:t>
                      </m:r>
                    </m:oMath>
                  </m:oMathPara>
                </a14:m>
                <a:br>
                  <a:rPr lang="en-US" dirty="0"/>
                </a:br>
                <a:endParaRPr lang="en-US" b="0" dirty="0"/>
              </a:p>
            </p:txBody>
          </p:sp>
        </mc:Choice>
        <mc:Fallback xmlns="">
          <p:sp>
            <p:nvSpPr>
              <p:cNvPr id="42" name="TextBox 41"/>
              <p:cNvSpPr txBox="1">
                <a:spLocks noRot="1" noChangeAspect="1" noMove="1" noResize="1" noEditPoints="1" noAdjustHandles="1" noChangeArrowheads="1" noChangeShapeType="1" noTextEdit="1"/>
              </p:cNvSpPr>
              <p:nvPr/>
            </p:nvSpPr>
            <p:spPr>
              <a:xfrm>
                <a:off x="5312106" y="1897811"/>
                <a:ext cx="3603294" cy="646395"/>
              </a:xfrm>
              <a:prstGeom prst="rect">
                <a:avLst/>
              </a:prstGeom>
              <a:blipFill>
                <a:blip r:embed="rId3"/>
                <a:stretch>
                  <a:fillRect l="-1178" t="-23148" r="-673" b="-98148"/>
                </a:stretch>
              </a:blipFill>
              <a:ln>
                <a:solidFill>
                  <a:srgbClr val="C00000"/>
                </a:solidFill>
              </a:ln>
            </p:spPr>
            <p:txBody>
              <a:bodyPr/>
              <a:lstStyle/>
              <a:p>
                <a:r>
                  <a:rPr lang="en-US">
                    <a:noFill/>
                  </a:rPr>
                  <a:t> </a:t>
                </a:r>
              </a:p>
            </p:txBody>
          </p:sp>
        </mc:Fallback>
      </mc:AlternateContent>
      <p:sp>
        <p:nvSpPr>
          <p:cNvPr id="43" name="TextBox 42"/>
          <p:cNvSpPr txBox="1"/>
          <p:nvPr/>
        </p:nvSpPr>
        <p:spPr>
          <a:xfrm>
            <a:off x="1447800" y="3059678"/>
            <a:ext cx="2018501" cy="400110"/>
          </a:xfrm>
          <a:prstGeom prst="rect">
            <a:avLst/>
          </a:prstGeom>
          <a:noFill/>
        </p:spPr>
        <p:txBody>
          <a:bodyPr wrap="none" rtlCol="0">
            <a:spAutoFit/>
          </a:bodyPr>
          <a:lstStyle/>
          <a:p>
            <a:r>
              <a:rPr lang="en-US" sz="2000" b="0" dirty="0" err="1">
                <a:latin typeface="Consolas" panose="020B0609020204030204" pitchFamily="49" charset="0"/>
                <a:cs typeface="Consolas" panose="020B0609020204030204" pitchFamily="49" charset="0"/>
              </a:rPr>
              <a:t>extgcd</a:t>
            </a:r>
            <a:r>
              <a:rPr lang="en-US" sz="2000" b="0" dirty="0">
                <a:latin typeface="Consolas" panose="020B0609020204030204" pitchFamily="49" charset="0"/>
                <a:cs typeface="Consolas" panose="020B0609020204030204" pitchFamily="49" charset="0"/>
              </a:rPr>
              <a:t>(25,11)</a:t>
            </a:r>
          </a:p>
        </p:txBody>
      </p:sp>
      <p:grpSp>
        <p:nvGrpSpPr>
          <p:cNvPr id="44" name="Group 43"/>
          <p:cNvGrpSpPr/>
          <p:nvPr/>
        </p:nvGrpSpPr>
        <p:grpSpPr>
          <a:xfrm>
            <a:off x="1518332" y="3459788"/>
            <a:ext cx="1877437" cy="716203"/>
            <a:chOff x="1518332" y="3459788"/>
            <a:chExt cx="1877437" cy="716203"/>
          </a:xfrm>
        </p:grpSpPr>
        <p:sp>
          <p:nvSpPr>
            <p:cNvPr id="45" name="TextBox 44"/>
            <p:cNvSpPr txBox="1"/>
            <p:nvPr/>
          </p:nvSpPr>
          <p:spPr>
            <a:xfrm>
              <a:off x="1518332" y="3775881"/>
              <a:ext cx="1877437" cy="400110"/>
            </a:xfrm>
            <a:prstGeom prst="rect">
              <a:avLst/>
            </a:prstGeom>
            <a:noFill/>
          </p:spPr>
          <p:txBody>
            <a:bodyPr wrap="none" rtlCol="0">
              <a:spAutoFit/>
            </a:bodyPr>
            <a:lstStyle/>
            <a:p>
              <a:r>
                <a:rPr lang="en-US" sz="2000" b="0" dirty="0" err="1">
                  <a:latin typeface="Consolas" panose="020B0609020204030204" pitchFamily="49" charset="0"/>
                  <a:cs typeface="Consolas" panose="020B0609020204030204" pitchFamily="49" charset="0"/>
                </a:rPr>
                <a:t>extgcd</a:t>
              </a:r>
              <a:r>
                <a:rPr lang="en-US" sz="2000" b="0" dirty="0">
                  <a:latin typeface="Consolas" panose="020B0609020204030204" pitchFamily="49" charset="0"/>
                  <a:cs typeface="Consolas" panose="020B0609020204030204" pitchFamily="49" charset="0"/>
                </a:rPr>
                <a:t>(11,3)</a:t>
              </a:r>
            </a:p>
          </p:txBody>
        </p:sp>
        <p:cxnSp>
          <p:nvCxnSpPr>
            <p:cNvPr id="46" name="Straight Arrow Connector 45"/>
            <p:cNvCxnSpPr>
              <a:stCxn id="43" idx="2"/>
              <a:endCxn id="45" idx="0"/>
            </p:cNvCxnSpPr>
            <p:nvPr/>
          </p:nvCxnSpPr>
          <p:spPr>
            <a:xfrm>
              <a:off x="2457051" y="3459788"/>
              <a:ext cx="0" cy="316093"/>
            </a:xfrm>
            <a:prstGeom prst="straightConnector1">
              <a:avLst/>
            </a:prstGeom>
            <a:ln w="19050"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1588864" y="4175991"/>
            <a:ext cx="1736373" cy="716203"/>
            <a:chOff x="1588864" y="4175991"/>
            <a:chExt cx="1736373" cy="716203"/>
          </a:xfrm>
        </p:grpSpPr>
        <p:sp>
          <p:nvSpPr>
            <p:cNvPr id="48" name="TextBox 47"/>
            <p:cNvSpPr txBox="1"/>
            <p:nvPr/>
          </p:nvSpPr>
          <p:spPr>
            <a:xfrm>
              <a:off x="1588864" y="4492084"/>
              <a:ext cx="1736373" cy="400110"/>
            </a:xfrm>
            <a:prstGeom prst="rect">
              <a:avLst/>
            </a:prstGeom>
            <a:noFill/>
          </p:spPr>
          <p:txBody>
            <a:bodyPr wrap="none" rtlCol="0">
              <a:spAutoFit/>
            </a:bodyPr>
            <a:lstStyle/>
            <a:p>
              <a:r>
                <a:rPr lang="en-US" sz="2000" b="0" dirty="0" err="1">
                  <a:latin typeface="Consolas" panose="020B0609020204030204" pitchFamily="49" charset="0"/>
                  <a:cs typeface="Consolas" panose="020B0609020204030204" pitchFamily="49" charset="0"/>
                </a:rPr>
                <a:t>extgcd</a:t>
              </a:r>
              <a:r>
                <a:rPr lang="en-US" sz="2000" b="0" dirty="0">
                  <a:latin typeface="Consolas" panose="020B0609020204030204" pitchFamily="49" charset="0"/>
                  <a:cs typeface="Consolas" panose="020B0609020204030204" pitchFamily="49" charset="0"/>
                </a:rPr>
                <a:t>(3,2)</a:t>
              </a:r>
            </a:p>
          </p:txBody>
        </p:sp>
        <p:cxnSp>
          <p:nvCxnSpPr>
            <p:cNvPr id="49" name="Straight Arrow Connector 48"/>
            <p:cNvCxnSpPr>
              <a:stCxn id="45" idx="2"/>
              <a:endCxn id="48" idx="0"/>
            </p:cNvCxnSpPr>
            <p:nvPr/>
          </p:nvCxnSpPr>
          <p:spPr>
            <a:xfrm>
              <a:off x="2457051" y="4175991"/>
              <a:ext cx="0" cy="316093"/>
            </a:xfrm>
            <a:prstGeom prst="straightConnector1">
              <a:avLst/>
            </a:prstGeom>
            <a:ln w="19050"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588864" y="4892194"/>
            <a:ext cx="1736373" cy="716203"/>
            <a:chOff x="1588864" y="4892194"/>
            <a:chExt cx="1736373" cy="716203"/>
          </a:xfrm>
        </p:grpSpPr>
        <p:sp>
          <p:nvSpPr>
            <p:cNvPr id="51" name="TextBox 50"/>
            <p:cNvSpPr txBox="1"/>
            <p:nvPr/>
          </p:nvSpPr>
          <p:spPr>
            <a:xfrm>
              <a:off x="1588864" y="5208287"/>
              <a:ext cx="1736373" cy="400110"/>
            </a:xfrm>
            <a:prstGeom prst="rect">
              <a:avLst/>
            </a:prstGeom>
            <a:noFill/>
          </p:spPr>
          <p:txBody>
            <a:bodyPr wrap="none" rtlCol="0">
              <a:spAutoFit/>
            </a:bodyPr>
            <a:lstStyle/>
            <a:p>
              <a:r>
                <a:rPr lang="en-US" sz="2000" b="0" dirty="0" err="1">
                  <a:latin typeface="Consolas" panose="020B0609020204030204" pitchFamily="49" charset="0"/>
                  <a:cs typeface="Consolas" panose="020B0609020204030204" pitchFamily="49" charset="0"/>
                </a:rPr>
                <a:t>extgcd</a:t>
              </a:r>
              <a:r>
                <a:rPr lang="en-US" sz="2000" b="0" dirty="0">
                  <a:latin typeface="Consolas" panose="020B0609020204030204" pitchFamily="49" charset="0"/>
                  <a:cs typeface="Consolas" panose="020B0609020204030204" pitchFamily="49" charset="0"/>
                </a:rPr>
                <a:t>(2,1)</a:t>
              </a:r>
            </a:p>
          </p:txBody>
        </p:sp>
        <p:cxnSp>
          <p:nvCxnSpPr>
            <p:cNvPr id="52" name="Straight Arrow Connector 51"/>
            <p:cNvCxnSpPr>
              <a:stCxn id="48" idx="2"/>
              <a:endCxn id="51" idx="0"/>
            </p:cNvCxnSpPr>
            <p:nvPr/>
          </p:nvCxnSpPr>
          <p:spPr>
            <a:xfrm>
              <a:off x="2457051" y="4892194"/>
              <a:ext cx="0" cy="316093"/>
            </a:xfrm>
            <a:prstGeom prst="straightConnector1">
              <a:avLst/>
            </a:prstGeom>
            <a:ln w="19050"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588864" y="5608397"/>
            <a:ext cx="1736373" cy="716203"/>
            <a:chOff x="1588864" y="5608397"/>
            <a:chExt cx="1736373" cy="716203"/>
          </a:xfrm>
        </p:grpSpPr>
        <p:sp>
          <p:nvSpPr>
            <p:cNvPr id="54" name="TextBox 53"/>
            <p:cNvSpPr txBox="1"/>
            <p:nvPr/>
          </p:nvSpPr>
          <p:spPr>
            <a:xfrm>
              <a:off x="1588864" y="5924490"/>
              <a:ext cx="1736373" cy="400110"/>
            </a:xfrm>
            <a:prstGeom prst="rect">
              <a:avLst/>
            </a:prstGeom>
            <a:noFill/>
          </p:spPr>
          <p:txBody>
            <a:bodyPr wrap="none" rtlCol="0">
              <a:spAutoFit/>
            </a:bodyPr>
            <a:lstStyle/>
            <a:p>
              <a:r>
                <a:rPr lang="en-US" sz="2000" b="0" dirty="0" err="1">
                  <a:latin typeface="Consolas" panose="020B0609020204030204" pitchFamily="49" charset="0"/>
                  <a:cs typeface="Consolas" panose="020B0609020204030204" pitchFamily="49" charset="0"/>
                </a:rPr>
                <a:t>extgcd</a:t>
              </a:r>
              <a:r>
                <a:rPr lang="en-US" sz="2000" b="0" dirty="0">
                  <a:latin typeface="Consolas" panose="020B0609020204030204" pitchFamily="49" charset="0"/>
                  <a:cs typeface="Consolas" panose="020B0609020204030204" pitchFamily="49" charset="0"/>
                </a:rPr>
                <a:t>(1,0)</a:t>
              </a:r>
            </a:p>
          </p:txBody>
        </p:sp>
        <p:cxnSp>
          <p:nvCxnSpPr>
            <p:cNvPr id="55" name="Straight Arrow Connector 54"/>
            <p:cNvCxnSpPr>
              <a:stCxn id="51" idx="2"/>
              <a:endCxn id="54" idx="0"/>
            </p:cNvCxnSpPr>
            <p:nvPr/>
          </p:nvCxnSpPr>
          <p:spPr>
            <a:xfrm>
              <a:off x="2457051" y="5608397"/>
              <a:ext cx="0" cy="316093"/>
            </a:xfrm>
            <a:prstGeom prst="straightConnector1">
              <a:avLst/>
            </a:prstGeom>
            <a:ln w="19050"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3325237" y="5924490"/>
            <a:ext cx="2174545" cy="400110"/>
            <a:chOff x="3325237" y="5924490"/>
            <a:chExt cx="2174545" cy="400110"/>
          </a:xfrm>
        </p:grpSpPr>
        <p:sp>
          <p:nvSpPr>
            <p:cNvPr id="57" name="TextBox 56"/>
            <p:cNvSpPr txBox="1"/>
            <p:nvPr/>
          </p:nvSpPr>
          <p:spPr>
            <a:xfrm>
              <a:off x="4327666" y="5924490"/>
              <a:ext cx="1172116" cy="400110"/>
            </a:xfrm>
            <a:prstGeom prst="rect">
              <a:avLst/>
            </a:prstGeom>
            <a:noFill/>
          </p:spPr>
          <p:txBody>
            <a:bodyPr wrap="none" rtlCol="0">
              <a:spAutoFit/>
            </a:bodyPr>
            <a:lstStyle/>
            <a:p>
              <a:r>
                <a:rPr lang="en-US" sz="2000" b="0" dirty="0">
                  <a:latin typeface="Consolas" panose="020B0609020204030204" pitchFamily="49" charset="0"/>
                  <a:cs typeface="Consolas" panose="020B0609020204030204" pitchFamily="49" charset="0"/>
                </a:rPr>
                <a:t>(1,0,1)</a:t>
              </a:r>
            </a:p>
          </p:txBody>
        </p:sp>
        <p:cxnSp>
          <p:nvCxnSpPr>
            <p:cNvPr id="58" name="Straight Arrow Connector 57"/>
            <p:cNvCxnSpPr>
              <a:stCxn id="54" idx="3"/>
              <a:endCxn id="57" idx="1"/>
            </p:cNvCxnSpPr>
            <p:nvPr/>
          </p:nvCxnSpPr>
          <p:spPr>
            <a:xfrm>
              <a:off x="3325237" y="6124545"/>
              <a:ext cx="1002429" cy="0"/>
            </a:xfrm>
            <a:prstGeom prst="straightConnector1">
              <a:avLst/>
            </a:prstGeom>
            <a:ln w="19050"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327666" y="5208287"/>
            <a:ext cx="1172116" cy="716203"/>
            <a:chOff x="4327666" y="5208287"/>
            <a:chExt cx="1172116" cy="716203"/>
          </a:xfrm>
        </p:grpSpPr>
        <p:sp>
          <p:nvSpPr>
            <p:cNvPr id="60" name="TextBox 59"/>
            <p:cNvSpPr txBox="1"/>
            <p:nvPr/>
          </p:nvSpPr>
          <p:spPr>
            <a:xfrm>
              <a:off x="4327666" y="5208287"/>
              <a:ext cx="1172116" cy="400110"/>
            </a:xfrm>
            <a:prstGeom prst="rect">
              <a:avLst/>
            </a:prstGeom>
            <a:noFill/>
          </p:spPr>
          <p:txBody>
            <a:bodyPr wrap="none" rtlCol="0">
              <a:spAutoFit/>
            </a:bodyPr>
            <a:lstStyle/>
            <a:p>
              <a:r>
                <a:rPr lang="en-US" sz="2000" b="0" dirty="0">
                  <a:latin typeface="Consolas" panose="020B0609020204030204" pitchFamily="49" charset="0"/>
                  <a:cs typeface="Consolas" panose="020B0609020204030204" pitchFamily="49" charset="0"/>
                </a:rPr>
                <a:t>(0,1,1)</a:t>
              </a:r>
            </a:p>
          </p:txBody>
        </p:sp>
        <p:cxnSp>
          <p:nvCxnSpPr>
            <p:cNvPr id="61" name="Straight Arrow Connector 60"/>
            <p:cNvCxnSpPr>
              <a:stCxn id="57" idx="0"/>
              <a:endCxn id="60" idx="2"/>
            </p:cNvCxnSpPr>
            <p:nvPr/>
          </p:nvCxnSpPr>
          <p:spPr>
            <a:xfrm flipV="1">
              <a:off x="4913724" y="5608397"/>
              <a:ext cx="0" cy="316093"/>
            </a:xfrm>
            <a:prstGeom prst="straightConnector1">
              <a:avLst/>
            </a:prstGeom>
            <a:ln w="19050"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257134" y="4492084"/>
            <a:ext cx="1313180" cy="716203"/>
            <a:chOff x="4257134" y="4492084"/>
            <a:chExt cx="1313180" cy="716203"/>
          </a:xfrm>
        </p:grpSpPr>
        <p:sp>
          <p:nvSpPr>
            <p:cNvPr id="63" name="TextBox 62"/>
            <p:cNvSpPr txBox="1"/>
            <p:nvPr/>
          </p:nvSpPr>
          <p:spPr>
            <a:xfrm>
              <a:off x="4257134" y="4492084"/>
              <a:ext cx="1313180" cy="400110"/>
            </a:xfrm>
            <a:prstGeom prst="rect">
              <a:avLst/>
            </a:prstGeom>
            <a:noFill/>
          </p:spPr>
          <p:txBody>
            <a:bodyPr wrap="none" rtlCol="0">
              <a:spAutoFit/>
            </a:bodyPr>
            <a:lstStyle/>
            <a:p>
              <a:r>
                <a:rPr lang="en-US" sz="2000" b="0" dirty="0">
                  <a:latin typeface="Consolas" panose="020B0609020204030204" pitchFamily="49" charset="0"/>
                  <a:cs typeface="Consolas" panose="020B0609020204030204" pitchFamily="49" charset="0"/>
                </a:rPr>
                <a:t>(1,-1,1)</a:t>
              </a:r>
            </a:p>
          </p:txBody>
        </p:sp>
        <p:cxnSp>
          <p:nvCxnSpPr>
            <p:cNvPr id="64" name="Straight Arrow Connector 63"/>
            <p:cNvCxnSpPr>
              <a:stCxn id="60" idx="0"/>
              <a:endCxn id="63" idx="2"/>
            </p:cNvCxnSpPr>
            <p:nvPr/>
          </p:nvCxnSpPr>
          <p:spPr>
            <a:xfrm flipV="1">
              <a:off x="4913724" y="4892194"/>
              <a:ext cx="0" cy="316093"/>
            </a:xfrm>
            <a:prstGeom prst="straightConnector1">
              <a:avLst/>
            </a:prstGeom>
            <a:ln w="19050"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257134" y="3775881"/>
            <a:ext cx="1313180" cy="716203"/>
            <a:chOff x="4257134" y="3775881"/>
            <a:chExt cx="1313180" cy="716203"/>
          </a:xfrm>
        </p:grpSpPr>
        <p:sp>
          <p:nvSpPr>
            <p:cNvPr id="66" name="TextBox 65"/>
            <p:cNvSpPr txBox="1"/>
            <p:nvPr/>
          </p:nvSpPr>
          <p:spPr>
            <a:xfrm>
              <a:off x="4257134" y="3775881"/>
              <a:ext cx="1313180" cy="400110"/>
            </a:xfrm>
            <a:prstGeom prst="rect">
              <a:avLst/>
            </a:prstGeom>
            <a:noFill/>
          </p:spPr>
          <p:txBody>
            <a:bodyPr wrap="none" rtlCol="0">
              <a:spAutoFit/>
            </a:bodyPr>
            <a:lstStyle/>
            <a:p>
              <a:r>
                <a:rPr lang="en-US" sz="2000" b="0" dirty="0">
                  <a:latin typeface="Consolas" panose="020B0609020204030204" pitchFamily="49" charset="0"/>
                  <a:cs typeface="Consolas" panose="020B0609020204030204" pitchFamily="49" charset="0"/>
                </a:rPr>
                <a:t>(-1,4,1)</a:t>
              </a:r>
            </a:p>
          </p:txBody>
        </p:sp>
        <p:cxnSp>
          <p:nvCxnSpPr>
            <p:cNvPr id="67" name="Straight Arrow Connector 66"/>
            <p:cNvCxnSpPr>
              <a:stCxn id="63" idx="0"/>
              <a:endCxn id="66" idx="2"/>
            </p:cNvCxnSpPr>
            <p:nvPr/>
          </p:nvCxnSpPr>
          <p:spPr>
            <a:xfrm flipV="1">
              <a:off x="4913724" y="4175991"/>
              <a:ext cx="0" cy="316093"/>
            </a:xfrm>
            <a:prstGeom prst="straightConnector1">
              <a:avLst/>
            </a:prstGeom>
            <a:ln w="19050"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257134" y="3059678"/>
            <a:ext cx="1313180" cy="716203"/>
            <a:chOff x="4257134" y="3059678"/>
            <a:chExt cx="1313180" cy="716203"/>
          </a:xfrm>
        </p:grpSpPr>
        <p:sp>
          <p:nvSpPr>
            <p:cNvPr id="69" name="TextBox 68"/>
            <p:cNvSpPr txBox="1"/>
            <p:nvPr/>
          </p:nvSpPr>
          <p:spPr>
            <a:xfrm>
              <a:off x="4257134" y="3059678"/>
              <a:ext cx="1313180" cy="400110"/>
            </a:xfrm>
            <a:prstGeom prst="rect">
              <a:avLst/>
            </a:prstGeom>
            <a:noFill/>
          </p:spPr>
          <p:txBody>
            <a:bodyPr wrap="none" rtlCol="0">
              <a:spAutoFit/>
            </a:bodyPr>
            <a:lstStyle/>
            <a:p>
              <a:r>
                <a:rPr lang="en-US" sz="2000" b="0" dirty="0">
                  <a:latin typeface="Consolas" panose="020B0609020204030204" pitchFamily="49" charset="0"/>
                  <a:cs typeface="Consolas" panose="020B0609020204030204" pitchFamily="49" charset="0"/>
                </a:rPr>
                <a:t>(4,-9,1)</a:t>
              </a:r>
            </a:p>
          </p:txBody>
        </p:sp>
        <p:cxnSp>
          <p:nvCxnSpPr>
            <p:cNvPr id="70" name="Straight Arrow Connector 69"/>
            <p:cNvCxnSpPr>
              <a:stCxn id="66" idx="0"/>
              <a:endCxn id="69" idx="2"/>
            </p:cNvCxnSpPr>
            <p:nvPr/>
          </p:nvCxnSpPr>
          <p:spPr>
            <a:xfrm flipV="1">
              <a:off x="4913724" y="3459788"/>
              <a:ext cx="0" cy="316093"/>
            </a:xfrm>
            <a:prstGeom prst="straightConnector1">
              <a:avLst/>
            </a:prstGeom>
            <a:ln w="19050"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TextBox 70"/>
              <p:cNvSpPr txBox="1"/>
              <p:nvPr/>
            </p:nvSpPr>
            <p:spPr>
              <a:xfrm>
                <a:off x="6197046" y="3077490"/>
                <a:ext cx="2254528" cy="400110"/>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4⋅25−9⋅11=1</m:t>
                      </m:r>
                    </m:oMath>
                  </m:oMathPara>
                </a14:m>
                <a:endParaRPr lang="en-US" sz="2000" dirty="0">
                  <a:solidFill>
                    <a:schemeClr val="tx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197046" y="3077490"/>
                <a:ext cx="2254528" cy="400110"/>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6172200" y="3790890"/>
                <a:ext cx="2304221" cy="400110"/>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−1⋅11+4⋅3=1</m:t>
                      </m:r>
                    </m:oMath>
                  </m:oMathPara>
                </a14:m>
                <a:endParaRPr lang="en-US" sz="2000" dirty="0">
                  <a:solidFill>
                    <a:schemeClr val="tx1"/>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6172200" y="3790890"/>
                <a:ext cx="2304221" cy="400110"/>
              </a:xfrm>
              <a:prstGeom prst="rect">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339714" y="4504290"/>
                <a:ext cx="1969193" cy="400110"/>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1⋅3−1⋅2=1</m:t>
                      </m:r>
                    </m:oMath>
                  </m:oMathPara>
                </a14:m>
                <a:endParaRPr lang="en-US" sz="2000" dirty="0">
                  <a:solidFill>
                    <a:schemeClr val="tx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6339714" y="4504290"/>
                <a:ext cx="1969193" cy="400110"/>
              </a:xfrm>
              <a:prstGeom prst="rect">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339714" y="5217690"/>
                <a:ext cx="1969193" cy="400110"/>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0</m:t>
                      </m:r>
                      <m:r>
                        <a:rPr lang="en-US" sz="2000" b="0" i="1" smtClean="0">
                          <a:solidFill>
                            <a:schemeClr val="tx1"/>
                          </a:solidFill>
                          <a:latin typeface="Cambria Math" panose="02040503050406030204" pitchFamily="18" charset="0"/>
                        </a:rPr>
                        <m:t>⋅2+1⋅1=1</m:t>
                      </m:r>
                    </m:oMath>
                  </m:oMathPara>
                </a14:m>
                <a:endParaRPr lang="en-US" sz="2000" dirty="0">
                  <a:solidFill>
                    <a:schemeClr val="tx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6339714" y="5217690"/>
                <a:ext cx="1969193" cy="400110"/>
              </a:xfrm>
              <a:prstGeom prst="rect">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6339714" y="5931090"/>
                <a:ext cx="1969193" cy="400110"/>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1</m:t>
                      </m:r>
                      <m:r>
                        <a:rPr lang="en-US" sz="2000" b="0" i="1" smtClean="0">
                          <a:solidFill>
                            <a:schemeClr val="tx1"/>
                          </a:solidFill>
                          <a:latin typeface="Cambria Math" panose="02040503050406030204" pitchFamily="18" charset="0"/>
                        </a:rPr>
                        <m:t>⋅1+0⋅0=1</m:t>
                      </m:r>
                    </m:oMath>
                  </m:oMathPara>
                </a14:m>
                <a:endParaRPr lang="en-US" sz="2000" dirty="0">
                  <a:solidFill>
                    <a:schemeClr val="tx1"/>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339714" y="5931090"/>
                <a:ext cx="1969193" cy="400110"/>
              </a:xfrm>
              <a:prstGeom prst="rect">
                <a:avLst/>
              </a:prstGeom>
              <a:blipFill>
                <a:blip r:embed="rId8"/>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55573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up)">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left)">
                                      <p:cBhvr>
                                        <p:cTn id="41" dur="500"/>
                                        <p:tgtEl>
                                          <p:spTgt spid="5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down)">
                                      <p:cBhvr>
                                        <p:cTn id="50" dur="500"/>
                                        <p:tgtEl>
                                          <p:spTgt spid="5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down)">
                                      <p:cBhvr>
                                        <p:cTn id="59" dur="500"/>
                                        <p:tgtEl>
                                          <p:spTgt spid="62"/>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wipe(down)">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500"/>
                                        <p:tgtEl>
                                          <p:spTgt spid="7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down)">
                                      <p:cBhvr>
                                        <p:cTn id="77" dur="500"/>
                                        <p:tgtEl>
                                          <p:spTgt spid="68"/>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71" grpId="0" animBg="1"/>
      <p:bldP spid="72" grpId="0" animBg="1"/>
      <p:bldP spid="73" grpId="0" animBg="1"/>
      <p:bldP spid="74" grpId="0" animBg="1"/>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we need cryptography?</a:t>
            </a:r>
          </a:p>
        </p:txBody>
      </p:sp>
      <p:sp>
        <p:nvSpPr>
          <p:cNvPr id="6" name="Content Placeholder 5"/>
          <p:cNvSpPr>
            <a:spLocks noGrp="1"/>
          </p:cNvSpPr>
          <p:nvPr>
            <p:ph idx="1"/>
          </p:nvPr>
        </p:nvSpPr>
        <p:spPr>
          <a:xfrm>
            <a:off x="228600" y="990599"/>
            <a:ext cx="8610600" cy="4056417"/>
          </a:xfrm>
        </p:spPr>
        <p:txBody>
          <a:bodyPr>
            <a:normAutofit fontScale="70000" lnSpcReduction="20000"/>
          </a:bodyPr>
          <a:lstStyle/>
          <a:p>
            <a:r>
              <a:rPr lang="en-US" dirty="0"/>
              <a:t>Communication (e.g., sending private emails).</a:t>
            </a:r>
          </a:p>
          <a:p>
            <a:endParaRPr lang="en-US" dirty="0"/>
          </a:p>
          <a:p>
            <a:r>
              <a:rPr lang="en-US" dirty="0"/>
              <a:t>Digital signatures, i.e., guarantee that digital documents are authentic.</a:t>
            </a:r>
          </a:p>
          <a:p>
            <a:endParaRPr lang="en-US" dirty="0"/>
          </a:p>
          <a:p>
            <a:r>
              <a:rPr lang="en-US" dirty="0"/>
              <a:t>Network services over unsecure networks (e.g., secure shell (</a:t>
            </a:r>
            <a:r>
              <a:rPr lang="en-US" dirty="0" err="1"/>
              <a:t>ssh</a:t>
            </a:r>
            <a:r>
              <a:rPr lang="en-US" dirty="0"/>
              <a:t>) for remote login, file transfers, remote command execution, etc.).</a:t>
            </a:r>
          </a:p>
          <a:p>
            <a:endParaRPr lang="en-US" dirty="0"/>
          </a:p>
          <a:p>
            <a:r>
              <a:rPr lang="en-US" dirty="0" err="1"/>
              <a:t>HyperText</a:t>
            </a:r>
            <a:r>
              <a:rPr lang="en-US" dirty="0"/>
              <a:t> Transfer Protocol Secure (HTTPS): secure communication on Internet.</a:t>
            </a:r>
          </a:p>
          <a:p>
            <a:endParaRPr lang="en-US" dirty="0"/>
          </a:p>
          <a:p>
            <a:r>
              <a:rPr lang="en-US" dirty="0"/>
              <a:t>Cryptocurrencies (e.g., bitcoin)</a:t>
            </a:r>
          </a:p>
          <a:p>
            <a:endParaRPr lang="en-US" dirty="0"/>
          </a:p>
          <a:p>
            <a:pPr marL="0" indent="0">
              <a:buNone/>
            </a:pPr>
            <a:endParaRPr lang="en-US" dirty="0"/>
          </a:p>
        </p:txBody>
      </p:sp>
      <p:sp>
        <p:nvSpPr>
          <p:cNvPr id="3" name="Date Placeholder 2"/>
          <p:cNvSpPr>
            <a:spLocks noGrp="1"/>
          </p:cNvSpPr>
          <p:nvPr>
            <p:ph type="dt" sz="half" idx="10"/>
          </p:nvPr>
        </p:nvSpPr>
        <p:spPr/>
        <p:txBody>
          <a:bodyPr/>
          <a:lstStyle/>
          <a:p>
            <a:r>
              <a:rPr lang="en-US"/>
              <a:t>Cryptography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pic>
        <p:nvPicPr>
          <p:cNvPr id="9" name="Picture 8" descr="Crypto-Anarchy and Libertarian Entrepreneurship – Chapter ..."/>
          <p:cNvPicPr>
            <a:picLocks noChangeAspect="1"/>
          </p:cNvPicPr>
          <p:nvPr/>
        </p:nvPicPr>
        <p:blipFill rotWithShape="1">
          <a:blip r:embed="rId2">
            <a:extLst>
              <a:ext uri="{28A0092B-C50C-407E-A947-70E740481C1C}">
                <a14:useLocalDpi xmlns:a14="http://schemas.microsoft.com/office/drawing/2010/main" val="0"/>
              </a:ext>
            </a:extLst>
          </a:blip>
          <a:srcRect t="34935"/>
          <a:stretch/>
        </p:blipFill>
        <p:spPr>
          <a:xfrm>
            <a:off x="1503394" y="4724400"/>
            <a:ext cx="6357043" cy="1818041"/>
          </a:xfrm>
          <a:prstGeom prst="rect">
            <a:avLst/>
          </a:prstGeom>
        </p:spPr>
      </p:pic>
      <p:sp>
        <p:nvSpPr>
          <p:cNvPr id="10" name="Rectangle 9"/>
          <p:cNvSpPr/>
          <p:nvPr/>
        </p:nvSpPr>
        <p:spPr>
          <a:xfrm>
            <a:off x="3048000" y="4671396"/>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89468" y="4620611"/>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40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Modular arithmetic: properties</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838200"/>
                <a:ext cx="8229600" cy="5410200"/>
              </a:xfrm>
            </p:spPr>
            <p:txBody>
              <a:bodyPr>
                <a:normAutofit fontScale="85000" lnSpcReduction="10000"/>
              </a:bodyPr>
              <a:lstStyle/>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oMath>
                </a14:m>
                <a:r>
                  <a:rPr lang="en-US" dirty="0"/>
                  <a:t> is the remainder when </a:t>
                </a:r>
                <a14:m>
                  <m:oMath xmlns:m="http://schemas.openxmlformats.org/officeDocument/2006/math">
                    <m:r>
                      <a:rPr lang="en-US" b="0" i="1" smtClean="0">
                        <a:latin typeface="Cambria Math" panose="02040503050406030204" pitchFamily="18" charset="0"/>
                      </a:rPr>
                      <m:t>𝑥</m:t>
                    </m:r>
                  </m:oMath>
                </a14:m>
                <a:r>
                  <a:rPr lang="en-US" dirty="0"/>
                  <a:t> is divided by </a:t>
                </a:r>
                <a14:m>
                  <m:oMath xmlns:m="http://schemas.openxmlformats.org/officeDocument/2006/math">
                    <m:r>
                      <a:rPr lang="en-US" b="0" i="1" smtClean="0">
                        <a:latin typeface="Cambria Math" panose="02040503050406030204" pitchFamily="18" charset="0"/>
                      </a:rPr>
                      <m:t>𝑁</m:t>
                    </m:r>
                  </m:oMath>
                </a14:m>
                <a:r>
                  <a:rPr lang="en-US" dirty="0"/>
                  <a:t>.</a:t>
                </a:r>
                <a:br>
                  <a:rPr lang="en-US" dirty="0"/>
                </a:br>
                <a:br>
                  <a:rPr lang="en-US" dirty="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e>
                    </m:d>
                    <m:r>
                      <a:rPr lang="en-US" b="0" i="1" smtClean="0">
                        <a:latin typeface="Cambria Math" panose="02040503050406030204" pitchFamily="18" charset="0"/>
                      </a:rPr>
                      <m:t>  ⇔  </m:t>
                    </m:r>
                    <m:r>
                      <a:rPr lang="en-US" b="0" i="1" smtClean="0">
                        <a:latin typeface="Cambria Math" panose="02040503050406030204" pitchFamily="18" charset="0"/>
                      </a:rPr>
                      <m:t>𝑁</m:t>
                    </m:r>
                    <m:r>
                      <a:rPr lang="en-US" b="0" i="1" smtClean="0">
                        <a:latin typeface="Cambria Math" panose="02040503050406030204" pitchFamily="18" charset="0"/>
                      </a:rPr>
                      <m:t> </m:t>
                    </m:r>
                    <m:r>
                      <m:rPr>
                        <m:nor/>
                      </m:rPr>
                      <a:rPr lang="en-US" b="0" i="0" smtClean="0">
                        <a:latin typeface="Cambria Math" panose="02040503050406030204" pitchFamily="18" charset="0"/>
                      </a:rPr>
                      <m:t>divides</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a:p>
                <a:endParaRPr lang="en-US" dirty="0"/>
              </a:p>
              <a:p>
                <a:r>
                  <a:rPr lang="en-US" dirty="0"/>
                  <a:t>Addition and multiplication. Let us assume </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  and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m:rPr>
                        <m:nor/>
                      </m:rPr>
                      <a:rPr lang="en-US" b="0" i="0" dirty="0" smtClean="0">
                        <a:latin typeface="Cambria Math" panose="02040503050406030204" pitchFamily="18" charset="0"/>
                      </a:rPr>
                      <m:t>mod</m:t>
                    </m:r>
                    <m:r>
                      <a:rPr lang="en-US" b="0" i="1" dirty="0" smtClean="0">
                        <a:latin typeface="Cambria Math" panose="02040503050406030204" pitchFamily="18" charset="0"/>
                      </a:rPr>
                      <m:t> </m:t>
                    </m:r>
                    <m:r>
                      <a:rPr lang="en-US" b="0" i="1" dirty="0" smtClean="0">
                        <a:latin typeface="Cambria Math" panose="02040503050406030204" pitchFamily="18" charset="0"/>
                      </a:rPr>
                      <m:t>𝑁</m:t>
                    </m:r>
                    <m:r>
                      <a:rPr lang="en-US" b="0" i="1" dirty="0" smtClean="0">
                        <a:latin typeface="Cambria Math" panose="02040503050406030204" pitchFamily="18" charset="0"/>
                      </a:rPr>
                      <m:t>)</m:t>
                    </m:r>
                  </m:oMath>
                </a14:m>
                <a:r>
                  <a:rPr lang="en-US" dirty="0"/>
                  <a:t>, then</a:t>
                </a:r>
                <a:br>
                  <a:rPr lang="en-US" dirty="0"/>
                </a:b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e>
                    </m:d>
                  </m:oMath>
                </a14:m>
                <a:br>
                  <a:rPr lang="en-US" dirty="0"/>
                </a:b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oMath>
                </a14:m>
                <a:endParaRPr lang="en-US" dirty="0"/>
              </a:p>
              <a:p>
                <a:endParaRPr lang="en-US" dirty="0"/>
              </a:p>
              <a:p>
                <a:r>
                  <a:rPr lang="en-US" dirty="0"/>
                  <a:t>Exponentiation. Let us assume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 then</a:t>
                </a:r>
                <a:br>
                  <a:rPr lang="en-US" dirty="0"/>
                </a:br>
                <a:br>
                  <a:rPr lang="en-US" dirty="0"/>
                </a:b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oMath>
                </a14:m>
                <a:br>
                  <a:rPr lang="en-US" dirty="0"/>
                </a:b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838200"/>
                <a:ext cx="8229600" cy="5410200"/>
              </a:xfrm>
              <a:blipFill>
                <a:blip r:embed="rId2"/>
                <a:stretch>
                  <a:fillRect l="-1259" t="-1804"/>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a:t>Cryptography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73583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Modular arithmetic: properties</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533400" y="914401"/>
                <a:ext cx="8153400" cy="5578474"/>
              </a:xfrm>
            </p:spPr>
            <p:txBody>
              <a:bodyPr>
                <a:normAutofit fontScale="85000" lnSpcReduction="10000"/>
              </a:bodyPr>
              <a:lstStyle/>
              <a:p>
                <a:r>
                  <a:rPr lang="en-US" dirty="0"/>
                  <a:t>Given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𝑁</m:t>
                    </m:r>
                  </m:oMath>
                </a14:m>
                <a:r>
                  <a:rPr lang="en-US" dirty="0"/>
                  <a:t>, we say that </a:t>
                </a:r>
                <a14:m>
                  <m:oMath xmlns:m="http://schemas.openxmlformats.org/officeDocument/2006/math">
                    <m:r>
                      <a:rPr lang="en-US" b="0" i="1" smtClean="0">
                        <a:latin typeface="Cambria Math" panose="02040503050406030204" pitchFamily="18" charset="0"/>
                      </a:rPr>
                      <m:t>𝑥</m:t>
                    </m:r>
                  </m:oMath>
                </a14:m>
                <a:r>
                  <a:rPr lang="en-US" dirty="0"/>
                  <a:t> is the multiplicative inverse of </a:t>
                </a:r>
                <a14:m>
                  <m:oMath xmlns:m="http://schemas.openxmlformats.org/officeDocument/2006/math">
                    <m:r>
                      <a:rPr lang="en-US" b="0" i="1" smtClean="0">
                        <a:latin typeface="Cambria Math" panose="02040503050406030204" pitchFamily="18" charset="0"/>
                      </a:rPr>
                      <m:t>𝑎</m:t>
                    </m:r>
                  </m:oMath>
                </a14:m>
                <a:r>
                  <a:rPr lang="en-US" dirty="0"/>
                  <a:t> (mod </a:t>
                </a:r>
                <a14:m>
                  <m:oMath xmlns:m="http://schemas.openxmlformats.org/officeDocument/2006/math">
                    <m:r>
                      <a:rPr lang="en-US" b="0" i="1" smtClean="0">
                        <a:latin typeface="Cambria Math" panose="02040503050406030204" pitchFamily="18" charset="0"/>
                      </a:rPr>
                      <m:t>𝑁</m:t>
                    </m:r>
                  </m:oMath>
                </a14:m>
                <a:r>
                  <a:rPr lang="en-US" dirty="0"/>
                  <a:t>) if</a:t>
                </a:r>
                <a:br>
                  <a:rPr lang="en-US" dirty="0"/>
                </a:br>
                <a:br>
                  <a:rPr lang="en-US" dirty="0"/>
                </a:br>
                <a14:m>
                  <m:oMath xmlns:m="http://schemas.openxmlformats.org/officeDocument/2006/math">
                    <m:r>
                      <a:rPr lang="en-US" b="0" i="1" smtClean="0">
                        <a:latin typeface="Cambria Math" panose="02040503050406030204" pitchFamily="18" charset="0"/>
                      </a:rPr>
                      <m:t>𝑎𝑥</m:t>
                    </m:r>
                    <m:r>
                      <a:rPr lang="en-US" b="0" i="1" smtClean="0">
                        <a:latin typeface="Cambria Math" panose="02040503050406030204" pitchFamily="18" charset="0"/>
                      </a:rPr>
                      <m:t>≡1 </m:t>
                    </m:r>
                    <m:d>
                      <m:dPr>
                        <m:ctrlPr>
                          <a:rPr lang="en-US" b="0" i="1" smtClean="0">
                            <a:latin typeface="Cambria Math" panose="02040503050406030204" pitchFamily="18" charset="0"/>
                          </a:rPr>
                        </m:ctrlPr>
                      </m:dPr>
                      <m:e>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e>
                    </m:d>
                    <m:r>
                      <a:rPr lang="en-US" b="0" i="1" smtClean="0">
                        <a:latin typeface="Cambria Math" panose="02040503050406030204" pitchFamily="18" charset="0"/>
                      </a:rPr>
                      <m:t>.</m:t>
                    </m:r>
                  </m:oMath>
                </a14:m>
                <a:br>
                  <a:rPr lang="en-US" dirty="0"/>
                </a:br>
                <a:br>
                  <a:rPr lang="en-US" dirty="0"/>
                </a:br>
                <a:r>
                  <a:rPr lang="en-US" dirty="0"/>
                  <a:t>Example. The multiplicative inverse of 4 (mod </a:t>
                </a:r>
                <a14:m>
                  <m:oMath xmlns:m="http://schemas.openxmlformats.org/officeDocument/2006/math">
                    <m:r>
                      <a:rPr lang="en-US" i="1">
                        <a:latin typeface="Cambria Math" panose="02040503050406030204" pitchFamily="18" charset="0"/>
                      </a:rPr>
                      <m:t>7</m:t>
                    </m:r>
                  </m:oMath>
                </a14:m>
                <a:r>
                  <a:rPr lang="en-US" dirty="0"/>
                  <a:t>) is 2:</a:t>
                </a:r>
                <a:br>
                  <a:rPr lang="en-US" dirty="0"/>
                </a:br>
                <a:br>
                  <a:rPr lang="en-US" dirty="0"/>
                </a:br>
                <a:r>
                  <a:rPr lang="en-US" dirty="0"/>
                  <a:t>                              </a:t>
                </a:r>
                <a14:m>
                  <m:oMath xmlns:m="http://schemas.openxmlformats.org/officeDocument/2006/math">
                    <m:r>
                      <a:rPr lang="en-US" i="1">
                        <a:latin typeface="Cambria Math" panose="02040503050406030204" pitchFamily="18" charset="0"/>
                      </a:rPr>
                      <m:t>4⋅2≡1 (</m:t>
                    </m:r>
                    <m:r>
                      <m:rPr>
                        <m:nor/>
                      </m:rPr>
                      <a:rPr lang="en-US">
                        <a:latin typeface="Cambria Math" panose="02040503050406030204" pitchFamily="18" charset="0"/>
                      </a:rPr>
                      <m:t>mod</m:t>
                    </m:r>
                    <m:r>
                      <a:rPr lang="en-US" i="1">
                        <a:latin typeface="Cambria Math" panose="02040503050406030204" pitchFamily="18" charset="0"/>
                      </a:rPr>
                      <m:t> 7)</m:t>
                    </m:r>
                  </m:oMath>
                </a14:m>
                <a:endParaRPr lang="en-US" dirty="0"/>
              </a:p>
              <a:p>
                <a:endParaRPr lang="en-US" dirty="0"/>
              </a:p>
              <a:p>
                <a:r>
                  <a:rPr lang="en-US" dirty="0"/>
                  <a:t>When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𝑁</m:t>
                            </m:r>
                          </m:e>
                        </m:d>
                      </m:e>
                    </m:func>
                    <m:r>
                      <a:rPr lang="en-US" b="0" i="1" smtClean="0">
                        <a:latin typeface="Cambria Math" panose="02040503050406030204" pitchFamily="18" charset="0"/>
                      </a:rPr>
                      <m:t>=1</m:t>
                    </m:r>
                  </m:oMath>
                </a14:m>
                <a:r>
                  <a:rPr lang="en-US" dirty="0"/>
                  <a:t>, the multiplicative inverse of </a:t>
                </a:r>
                <a14:m>
                  <m:oMath xmlns:m="http://schemas.openxmlformats.org/officeDocument/2006/math">
                    <m:r>
                      <a:rPr lang="en-US" b="0" i="1" smtClean="0">
                        <a:latin typeface="Cambria Math" panose="02040503050406030204" pitchFamily="18" charset="0"/>
                      </a:rPr>
                      <m:t>𝑎</m:t>
                    </m:r>
                  </m:oMath>
                </a14:m>
                <a:r>
                  <a:rPr lang="en-US" dirty="0"/>
                  <a:t> always exists and can be calculated by the extended Euclid’s algorithm:</a:t>
                </a:r>
                <a:br>
                  <a:rPr lang="en-US" dirty="0"/>
                </a:br>
                <a:br>
                  <a:rPr lang="en-US" dirty="0"/>
                </a:br>
                <a14:m>
                  <m:oMath xmlns:m="http://schemas.openxmlformats.org/officeDocument/2006/math">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𝑁𝑦</m:t>
                    </m:r>
                    <m:r>
                      <a:rPr lang="en-US" b="0" i="1" smtClean="0">
                        <a:latin typeface="Cambria Math" panose="02040503050406030204" pitchFamily="18" charset="0"/>
                      </a:rPr>
                      <m:t>=1   ⇒      </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0" smtClean="0">
                            <a:latin typeface="Cambria Math" panose="02040503050406030204" pitchFamily="18" charset="0"/>
                          </a:rPr>
                          <m:t>′</m:t>
                        </m:r>
                      </m:sup>
                    </m:sSup>
                    <m:r>
                      <m:rPr>
                        <m:sty m:val="p"/>
                      </m:rPr>
                      <a:rPr lang="en-US" b="0" i="0" smtClean="0">
                        <a:latin typeface="Cambria Math" panose="02040503050406030204" pitchFamily="18" charset="0"/>
                      </a:rPr>
                      <m:t>s</m:t>
                    </m:r>
                    <m:r>
                      <a:rPr lang="en-US" b="0" i="0" smtClean="0">
                        <a:latin typeface="Cambria Math" panose="02040503050406030204" pitchFamily="18" charset="0"/>
                      </a:rPr>
                      <m:t>  </m:t>
                    </m:r>
                    <m:r>
                      <m:rPr>
                        <m:sty m:val="p"/>
                      </m:rPr>
                      <a:rPr lang="en-US" b="0" i="0" smtClean="0">
                        <a:latin typeface="Cambria Math" panose="02040503050406030204" pitchFamily="18" charset="0"/>
                      </a:rPr>
                      <m:t>inverse</m:t>
                    </m:r>
                    <m:r>
                      <a:rPr lang="en-US" b="0" i="0" smtClean="0">
                        <a:latin typeface="Cambria Math" panose="02040503050406030204" pitchFamily="18" charset="0"/>
                      </a:rPr>
                      <m:t>  (</m:t>
                    </m:r>
                    <m:r>
                      <m:rPr>
                        <m:sty m:val="p"/>
                      </m:rPr>
                      <a:rPr lang="en-US" b="0" i="0" smtClean="0">
                        <a:latin typeface="Cambria Math" panose="02040503050406030204" pitchFamily="18" charset="0"/>
                      </a:rPr>
                      <m:t>mod</m:t>
                    </m:r>
                    <m:r>
                      <a:rPr lang="en-US" b="0" i="0" smtClean="0">
                        <a:latin typeface="Cambria Math" panose="02040503050406030204" pitchFamily="18" charset="0"/>
                      </a:rPr>
                      <m:t> </m:t>
                    </m:r>
                    <m:r>
                      <m:rPr>
                        <m:sty m:val="p"/>
                      </m:rPr>
                      <a:rPr lang="en-US" b="0" i="0" smtClean="0">
                        <a:latin typeface="Cambria Math" panose="02040503050406030204" pitchFamily="18" charset="0"/>
                      </a:rPr>
                      <m:t>N</m:t>
                    </m:r>
                    <m:r>
                      <a:rPr lang="en-US" b="0" i="0" smtClean="0">
                        <a:latin typeface="Cambria Math" panose="02040503050406030204" pitchFamily="18" charset="0"/>
                      </a:rPr>
                      <m:t>)</m:t>
                    </m:r>
                  </m:oMath>
                </a14:m>
                <a:endParaRPr lang="en-US" dirty="0"/>
              </a:p>
              <a:p>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533400" y="914401"/>
                <a:ext cx="8153400" cy="5578474"/>
              </a:xfrm>
              <a:blipFill>
                <a:blip r:embed="rId2"/>
                <a:stretch>
                  <a:fillRect l="-1272" t="-1749"/>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dirty="0"/>
              <a:t>Cryptography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5945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Fundamental property</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914401"/>
                <a:ext cx="8458200" cy="5578474"/>
              </a:xfrm>
            </p:spPr>
            <p:txBody>
              <a:bodyPr>
                <a:normAutofit fontScale="92500" lnSpcReduction="20000"/>
              </a:bodyPr>
              <a:lstStyle/>
              <a:p>
                <a:pPr marL="0" indent="0">
                  <a:buNone/>
                </a:pPr>
                <a:r>
                  <a:rPr lang="en-US" dirty="0"/>
                  <a:t>Let </a:t>
                </a:r>
                <a14:m>
                  <m:oMath xmlns:m="http://schemas.openxmlformats.org/officeDocument/2006/math">
                    <m:r>
                      <a:rPr lang="en-US" i="1">
                        <a:latin typeface="Cambria Math" panose="02040503050406030204" pitchFamily="18" charset="0"/>
                      </a:rPr>
                      <m:t>𝑝</m:t>
                    </m:r>
                  </m:oMath>
                </a14:m>
                <a:r>
                  <a:rPr lang="en-US" dirty="0"/>
                  <a:t> </a:t>
                </a:r>
                <a:r>
                  <a:rPr lang="en-US" sz="2800" dirty="0"/>
                  <a:t>and</a:t>
                </a:r>
                <a:r>
                  <a:rPr lang="en-US" dirty="0"/>
                  <a:t> </a:t>
                </a:r>
                <a14:m>
                  <m:oMath xmlns:m="http://schemas.openxmlformats.org/officeDocument/2006/math">
                    <m:r>
                      <a:rPr lang="en-US" i="1">
                        <a:latin typeface="Cambria Math" panose="02040503050406030204" pitchFamily="18" charset="0"/>
                      </a:rPr>
                      <m:t>𝑞</m:t>
                    </m:r>
                  </m:oMath>
                </a14:m>
                <a:r>
                  <a:rPr lang="en-US" dirty="0"/>
                  <a:t> be any two primes and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𝑝𝑞</m:t>
                    </m:r>
                  </m:oMath>
                </a14:m>
                <a:r>
                  <a:rPr lang="en-US" dirty="0"/>
                  <a:t>.</a:t>
                </a:r>
                <a:br>
                  <a:rPr lang="en-US" dirty="0"/>
                </a:b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−1)</m:t>
                    </m:r>
                  </m:oMath>
                </a14:m>
                <a:r>
                  <a:rPr lang="en-US" dirty="0"/>
                  <a:t> is the totient of </a:t>
                </a:r>
                <a14:m>
                  <m:oMath xmlns:m="http://schemas.openxmlformats.org/officeDocument/2006/math">
                    <m:r>
                      <a:rPr lang="en-US" b="0" i="1" smtClean="0">
                        <a:latin typeface="Cambria Math" panose="02040503050406030204" pitchFamily="18" charset="0"/>
                      </a:rPr>
                      <m:t>𝑁</m:t>
                    </m:r>
                  </m:oMath>
                </a14:m>
                <a:r>
                  <a:rPr lang="en-US" dirty="0"/>
                  <a:t>, i.e., the number of positive integers smaller than </a:t>
                </a:r>
                <a14:m>
                  <m:oMath xmlns:m="http://schemas.openxmlformats.org/officeDocument/2006/math">
                    <m:r>
                      <a:rPr lang="en-US" b="0" i="1" smtClean="0">
                        <a:latin typeface="Cambria Math" panose="02040503050406030204" pitchFamily="18" charset="0"/>
                      </a:rPr>
                      <m:t>𝑁</m:t>
                    </m:r>
                  </m:oMath>
                </a14:m>
                <a:r>
                  <a:rPr lang="en-US" dirty="0"/>
                  <a:t> which are co-prime to </a:t>
                </a:r>
                <a14:m>
                  <m:oMath xmlns:m="http://schemas.openxmlformats.org/officeDocument/2006/math">
                    <m:r>
                      <a:rPr lang="en-US" b="0" i="1" smtClean="0">
                        <a:latin typeface="Cambria Math" panose="02040503050406030204" pitchFamily="18" charset="0"/>
                      </a:rPr>
                      <m:t>𝑁</m:t>
                    </m:r>
                  </m:oMath>
                </a14:m>
                <a:r>
                  <a:rPr lang="en-US" dirty="0"/>
                  <a:t>.</a:t>
                </a:r>
                <a:br>
                  <a:rPr lang="en-US" dirty="0"/>
                </a:br>
                <a:br>
                  <a:rPr lang="en-US" dirty="0"/>
                </a:br>
                <a:r>
                  <a:rPr lang="en-US" dirty="0"/>
                  <a:t>For any </a:t>
                </a:r>
                <a14:m>
                  <m:oMath xmlns:m="http://schemas.openxmlformats.org/officeDocument/2006/math">
                    <m:r>
                      <a:rPr lang="en-US" i="1">
                        <a:latin typeface="Cambria Math" panose="02040503050406030204" pitchFamily="18" charset="0"/>
                      </a:rPr>
                      <m:t>𝑒</m:t>
                    </m:r>
                  </m:oMath>
                </a14:m>
                <a:r>
                  <a:rPr lang="en-US" dirty="0"/>
                  <a:t> co-prime to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a:t>
                </a:r>
                <a:br>
                  <a:rPr lang="en-US" dirty="0"/>
                </a:br>
                <a:endParaRPr lang="en-US" dirty="0"/>
              </a:p>
              <a:p>
                <a:pPr marL="971550" lvl="1" indent="-514350">
                  <a:buFont typeface="+mj-lt"/>
                  <a:buAutoNum type="arabicPeriod"/>
                </a:pPr>
                <a:r>
                  <a:rPr lang="en-US" dirty="0"/>
                  <a:t>The mapping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𝑒</m:t>
                        </m:r>
                      </m:sup>
                    </m:sSup>
                    <m:r>
                      <a:rPr lang="en-US" i="1">
                        <a:latin typeface="Cambria Math" panose="02040503050406030204" pitchFamily="18" charset="0"/>
                      </a:rPr>
                      <m:t> </m:t>
                    </m:r>
                    <m:r>
                      <m:rPr>
                        <m:nor/>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𝑁</m:t>
                    </m:r>
                  </m:oMath>
                </a14:m>
                <a:r>
                  <a:rPr lang="en-US" dirty="0"/>
                  <a:t> is a bijection on </a:t>
                </a:r>
                <a14:m>
                  <m:oMath xmlns:m="http://schemas.openxmlformats.org/officeDocument/2006/math">
                    <m:r>
                      <m:rPr>
                        <m:lit/>
                      </m:rPr>
                      <a:rPr lang="en-US" i="1">
                        <a:latin typeface="Cambria Math" panose="02040503050406030204" pitchFamily="18" charset="0"/>
                      </a:rPr>
                      <m:t>{</m:t>
                    </m:r>
                    <m:r>
                      <a:rPr lang="en-US" i="1">
                        <a:latin typeface="Cambria Math" panose="02040503050406030204" pitchFamily="18" charset="0"/>
                      </a:rPr>
                      <m:t>0,1,…,</m:t>
                    </m:r>
                    <m:r>
                      <a:rPr lang="en-US" i="1">
                        <a:latin typeface="Cambria Math" panose="02040503050406030204" pitchFamily="18" charset="0"/>
                      </a:rPr>
                      <m:t>𝑁</m:t>
                    </m:r>
                    <m:r>
                      <a:rPr lang="en-US" i="1">
                        <a:latin typeface="Cambria Math" panose="02040503050406030204" pitchFamily="18" charset="0"/>
                      </a:rPr>
                      <m:t>−1</m:t>
                    </m:r>
                    <m:r>
                      <m:rPr>
                        <m:lit/>
                      </m:rPr>
                      <a:rPr lang="en-US" i="1">
                        <a:latin typeface="Cambria Math" panose="02040503050406030204" pitchFamily="18" charset="0"/>
                      </a:rPr>
                      <m:t>}</m:t>
                    </m:r>
                  </m:oMath>
                </a14:m>
                <a:r>
                  <a:rPr lang="en-US" dirty="0"/>
                  <a:t>.</a:t>
                </a:r>
              </a:p>
              <a:p>
                <a:pPr marL="971550" lvl="1" indent="-514350">
                  <a:buFont typeface="+mj-lt"/>
                  <a:buAutoNum type="arabicPeriod"/>
                </a:pPr>
                <a:endParaRPr lang="en-US" dirty="0"/>
              </a:p>
              <a:p>
                <a:pPr marL="971550" lvl="1" indent="-514350">
                  <a:buFont typeface="+mj-lt"/>
                  <a:buAutoNum type="arabicPeriod"/>
                </a:pPr>
                <a:r>
                  <a:rPr lang="en-US" dirty="0"/>
                  <a:t>The inverse mapping can be obtained as follows. Let </a:t>
                </a:r>
                <a14:m>
                  <m:oMath xmlns:m="http://schemas.openxmlformats.org/officeDocument/2006/math">
                    <m:r>
                      <a:rPr lang="en-US" i="1">
                        <a:latin typeface="Cambria Math" panose="02040503050406030204" pitchFamily="18" charset="0"/>
                      </a:rPr>
                      <m:t>𝑑</m:t>
                    </m:r>
                  </m:oMath>
                </a14:m>
                <a:r>
                  <a:rPr lang="en-US" dirty="0"/>
                  <a:t> be the inverse of </a:t>
                </a:r>
                <a14:m>
                  <m:oMath xmlns:m="http://schemas.openxmlformats.org/officeDocument/2006/math">
                    <m:r>
                      <a:rPr lang="en-US" i="1">
                        <a:latin typeface="Cambria Math" panose="02040503050406030204" pitchFamily="18" charset="0"/>
                      </a:rPr>
                      <m:t>𝑒</m:t>
                    </m:r>
                  </m:oMath>
                </a14:m>
                <a:r>
                  <a:rPr lang="en-US" dirty="0"/>
                  <a:t> modulo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a:t>
                </a:r>
                <a:br>
                  <a:rPr lang="en-US" dirty="0"/>
                </a:br>
                <a:r>
                  <a:rPr lang="en-US" dirty="0"/>
                  <a:t>Then for all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𝑁</m:t>
                    </m:r>
                    <m:r>
                      <a:rPr lang="en-US" i="1">
                        <a:latin typeface="Cambria Math" panose="02040503050406030204" pitchFamily="18" charset="0"/>
                      </a:rPr>
                      <m:t>−1</m:t>
                    </m:r>
                    <m:r>
                      <m:rPr>
                        <m:lit/>
                      </m:rPr>
                      <a:rPr lang="en-US" i="1">
                        <a:latin typeface="Cambria Math" panose="02040503050406030204" pitchFamily="18" charset="0"/>
                      </a:rPr>
                      <m:t>}</m:t>
                    </m:r>
                  </m:oMath>
                </a14:m>
                <a:r>
                  <a:rPr lang="en-US" dirty="0"/>
                  <a:t>,</a:t>
                </a:r>
                <a:br>
                  <a:rPr lang="en-US" dirty="0"/>
                </a:br>
                <a:br>
                  <a:rPr lang="en-US" dirty="0"/>
                </a:b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𝑒</m:t>
                                </m:r>
                              </m:sup>
                            </m:sSup>
                          </m:e>
                        </m:d>
                      </m:e>
                      <m:sup>
                        <m:r>
                          <a:rPr lang="en-US" i="1">
                            <a:latin typeface="Cambria Math" panose="02040503050406030204" pitchFamily="18" charset="0"/>
                          </a:rPr>
                          <m:t>𝑑</m:t>
                        </m:r>
                      </m:sup>
                    </m:sSup>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m:t>
                    </m:r>
                    <m:r>
                      <m:rPr>
                        <m:nor/>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𝑁</m:t>
                    </m:r>
                    <m:r>
                      <a:rPr lang="en-US" i="1">
                        <a:latin typeface="Cambria Math" panose="02040503050406030204" pitchFamily="18" charset="0"/>
                      </a:rPr>
                      <m:t>.</m:t>
                    </m:r>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914401"/>
                <a:ext cx="8458200" cy="5578474"/>
              </a:xfrm>
              <a:blipFill>
                <a:blip r:embed="rId2"/>
                <a:stretch>
                  <a:fillRect l="-1657" t="-2842" r="-2089"/>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dirty="0"/>
              <a:t>Cryptography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9450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The RSA cryptosystem </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grpSp>
        <p:nvGrpSpPr>
          <p:cNvPr id="16" name="Group 15"/>
          <p:cNvGrpSpPr/>
          <p:nvPr/>
        </p:nvGrpSpPr>
        <p:grpSpPr>
          <a:xfrm>
            <a:off x="282200" y="2092709"/>
            <a:ext cx="152400" cy="3352800"/>
            <a:chOff x="1295400" y="1524000"/>
            <a:chExt cx="152400" cy="3352800"/>
          </a:xfrm>
        </p:grpSpPr>
        <p:sp>
          <p:nvSpPr>
            <p:cNvPr id="8" name="Oval 7"/>
            <p:cNvSpPr/>
            <p:nvPr/>
          </p:nvSpPr>
          <p:spPr>
            <a:xfrm>
              <a:off x="1295400" y="15240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95400" y="19812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95400" y="24384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95400" y="28956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95400" y="33528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95400" y="38100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95400" y="42672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95400" y="47244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653800" y="2092709"/>
            <a:ext cx="152400" cy="3352800"/>
            <a:chOff x="1295400" y="1524000"/>
            <a:chExt cx="152400" cy="3352800"/>
          </a:xfrm>
        </p:grpSpPr>
        <p:sp>
          <p:nvSpPr>
            <p:cNvPr id="18" name="Oval 17"/>
            <p:cNvSpPr/>
            <p:nvPr/>
          </p:nvSpPr>
          <p:spPr>
            <a:xfrm>
              <a:off x="1295400" y="15240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95400" y="19812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95400" y="24384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95400" y="28956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95400" y="33528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5400" y="38100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95400" y="42672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95400" y="47244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025400" y="2092709"/>
            <a:ext cx="152400" cy="3352800"/>
            <a:chOff x="1295400" y="1524000"/>
            <a:chExt cx="152400" cy="3352800"/>
          </a:xfrm>
        </p:grpSpPr>
        <p:sp>
          <p:nvSpPr>
            <p:cNvPr id="27" name="Oval 26"/>
            <p:cNvSpPr/>
            <p:nvPr/>
          </p:nvSpPr>
          <p:spPr>
            <a:xfrm>
              <a:off x="1295400" y="15240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95400" y="19812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5400" y="24384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95400" y="28956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95400" y="33528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95400" y="38100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95400" y="42672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95400" y="4724400"/>
              <a:ext cx="152400" cy="1524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a:stCxn id="8" idx="6"/>
            <a:endCxn id="18" idx="2"/>
          </p:cNvCxnSpPr>
          <p:nvPr/>
        </p:nvCxnSpPr>
        <p:spPr>
          <a:xfrm>
            <a:off x="434600" y="2168909"/>
            <a:ext cx="1219200" cy="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8" idx="6"/>
            <a:endCxn id="27" idx="2"/>
          </p:cNvCxnSpPr>
          <p:nvPr/>
        </p:nvCxnSpPr>
        <p:spPr>
          <a:xfrm>
            <a:off x="1806200" y="2168909"/>
            <a:ext cx="1219200" cy="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9" idx="5"/>
            <a:endCxn id="21" idx="2"/>
          </p:cNvCxnSpPr>
          <p:nvPr/>
        </p:nvCxnSpPr>
        <p:spPr>
          <a:xfrm>
            <a:off x="412282" y="2679991"/>
            <a:ext cx="1241518" cy="860518"/>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0" idx="5"/>
            <a:endCxn id="23" idx="1"/>
          </p:cNvCxnSpPr>
          <p:nvPr/>
        </p:nvCxnSpPr>
        <p:spPr>
          <a:xfrm>
            <a:off x="412282" y="3137191"/>
            <a:ext cx="1263836" cy="1263836"/>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1" idx="6"/>
            <a:endCxn id="20" idx="2"/>
          </p:cNvCxnSpPr>
          <p:nvPr/>
        </p:nvCxnSpPr>
        <p:spPr>
          <a:xfrm flipV="1">
            <a:off x="434600" y="3083309"/>
            <a:ext cx="1219200" cy="45720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3" idx="6"/>
            <a:endCxn id="25" idx="2"/>
          </p:cNvCxnSpPr>
          <p:nvPr/>
        </p:nvCxnSpPr>
        <p:spPr>
          <a:xfrm>
            <a:off x="434600" y="4454909"/>
            <a:ext cx="1219200" cy="91440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5" idx="6"/>
            <a:endCxn id="24" idx="2"/>
          </p:cNvCxnSpPr>
          <p:nvPr/>
        </p:nvCxnSpPr>
        <p:spPr>
          <a:xfrm flipV="1">
            <a:off x="434600" y="4912109"/>
            <a:ext cx="1219200" cy="45720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2" idx="6"/>
            <a:endCxn id="22" idx="2"/>
          </p:cNvCxnSpPr>
          <p:nvPr/>
        </p:nvCxnSpPr>
        <p:spPr>
          <a:xfrm>
            <a:off x="434600" y="3997709"/>
            <a:ext cx="1219200" cy="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7"/>
            <a:endCxn id="19" idx="3"/>
          </p:cNvCxnSpPr>
          <p:nvPr/>
        </p:nvCxnSpPr>
        <p:spPr>
          <a:xfrm flipV="1">
            <a:off x="412282" y="2679991"/>
            <a:ext cx="1263836" cy="2178236"/>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2" idx="6"/>
            <a:endCxn id="31" idx="2"/>
          </p:cNvCxnSpPr>
          <p:nvPr/>
        </p:nvCxnSpPr>
        <p:spPr>
          <a:xfrm>
            <a:off x="1806200" y="3997709"/>
            <a:ext cx="1219200" cy="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1" idx="6"/>
            <a:endCxn id="28" idx="3"/>
          </p:cNvCxnSpPr>
          <p:nvPr/>
        </p:nvCxnSpPr>
        <p:spPr>
          <a:xfrm flipV="1">
            <a:off x="1806200" y="2679991"/>
            <a:ext cx="1241518" cy="860518"/>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9" idx="5"/>
            <a:endCxn id="33" idx="1"/>
          </p:cNvCxnSpPr>
          <p:nvPr/>
        </p:nvCxnSpPr>
        <p:spPr>
          <a:xfrm>
            <a:off x="1783882" y="2679991"/>
            <a:ext cx="1263836" cy="2178236"/>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0" idx="6"/>
            <a:endCxn id="30" idx="2"/>
          </p:cNvCxnSpPr>
          <p:nvPr/>
        </p:nvCxnSpPr>
        <p:spPr>
          <a:xfrm>
            <a:off x="1806200" y="3083309"/>
            <a:ext cx="1219200" cy="45720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3" idx="7"/>
            <a:endCxn id="29" idx="3"/>
          </p:cNvCxnSpPr>
          <p:nvPr/>
        </p:nvCxnSpPr>
        <p:spPr>
          <a:xfrm flipV="1">
            <a:off x="1783882" y="3137191"/>
            <a:ext cx="1263836" cy="1263836"/>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4" idx="6"/>
            <a:endCxn id="34" idx="2"/>
          </p:cNvCxnSpPr>
          <p:nvPr/>
        </p:nvCxnSpPr>
        <p:spPr>
          <a:xfrm>
            <a:off x="1806200" y="4912109"/>
            <a:ext cx="1219200" cy="45720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25" idx="6"/>
            <a:endCxn id="32" idx="2"/>
          </p:cNvCxnSpPr>
          <p:nvPr/>
        </p:nvCxnSpPr>
        <p:spPr>
          <a:xfrm flipV="1">
            <a:off x="1806200" y="4454909"/>
            <a:ext cx="1219200" cy="914400"/>
          </a:xfrm>
          <a:prstGeom prst="line">
            <a:avLst/>
          </a:prstGeom>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TextBox 87"/>
              <p:cNvSpPr txBox="1"/>
              <p:nvPr/>
            </p:nvSpPr>
            <p:spPr>
              <a:xfrm>
                <a:off x="152400" y="1621056"/>
                <a:ext cx="4263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b="0" dirty="0"/>
              </a:p>
            </p:txBody>
          </p:sp>
        </mc:Choice>
        <mc:Fallback xmlns="">
          <p:sp>
            <p:nvSpPr>
              <p:cNvPr id="88" name="TextBox 87"/>
              <p:cNvSpPr txBox="1">
                <a:spLocks noRot="1" noChangeAspect="1" noMove="1" noResize="1" noEditPoints="1" noAdjustHandles="1" noChangeArrowheads="1" noChangeShapeType="1" noTextEdit="1"/>
              </p:cNvSpPr>
              <p:nvPr/>
            </p:nvSpPr>
            <p:spPr>
              <a:xfrm>
                <a:off x="152400" y="1621056"/>
                <a:ext cx="426399"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1490000" y="1623844"/>
                <a:ext cx="5752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𝑒</m:t>
                          </m:r>
                        </m:sup>
                      </m:sSup>
                    </m:oMath>
                  </m:oMathPara>
                </a14:m>
                <a:endParaRPr lang="en-US" sz="2400" b="0" dirty="0"/>
              </a:p>
            </p:txBody>
          </p:sp>
        </mc:Choice>
        <mc:Fallback xmlns="">
          <p:sp>
            <p:nvSpPr>
              <p:cNvPr id="89" name="TextBox 88"/>
              <p:cNvSpPr txBox="1">
                <a:spLocks noRot="1" noChangeAspect="1" noMove="1" noResize="1" noEditPoints="1" noAdjustHandles="1" noChangeArrowheads="1" noChangeShapeType="1" noTextEdit="1"/>
              </p:cNvSpPr>
              <p:nvPr/>
            </p:nvSpPr>
            <p:spPr>
              <a:xfrm>
                <a:off x="1490000" y="1623844"/>
                <a:ext cx="575286"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2611312" y="1626632"/>
                <a:ext cx="994888"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𝑒</m:t>
                                  </m:r>
                                </m:sup>
                              </m:sSup>
                            </m:e>
                          </m:d>
                        </m:e>
                        <m:sup>
                          <m:r>
                            <a:rPr lang="en-US" sz="2400" b="0" i="1" smtClean="0">
                              <a:latin typeface="Cambria Math" panose="02040503050406030204" pitchFamily="18" charset="0"/>
                            </a:rPr>
                            <m:t>𝑑</m:t>
                          </m:r>
                        </m:sup>
                      </m:sSup>
                    </m:oMath>
                  </m:oMathPara>
                </a14:m>
                <a:endParaRPr lang="en-US" sz="2400" b="0" dirty="0"/>
              </a:p>
            </p:txBody>
          </p:sp>
        </mc:Choice>
        <mc:Fallback xmlns="">
          <p:sp>
            <p:nvSpPr>
              <p:cNvPr id="90" name="TextBox 89"/>
              <p:cNvSpPr txBox="1">
                <a:spLocks noRot="1" noChangeAspect="1" noMove="1" noResize="1" noEditPoints="1" noAdjustHandles="1" noChangeArrowheads="1" noChangeShapeType="1" noTextEdit="1"/>
              </p:cNvSpPr>
              <p:nvPr/>
            </p:nvSpPr>
            <p:spPr>
              <a:xfrm>
                <a:off x="2611312" y="1626632"/>
                <a:ext cx="994888" cy="468205"/>
              </a:xfrm>
              <a:prstGeom prst="rect">
                <a:avLst/>
              </a:prstGeom>
              <a:blipFill>
                <a:blip r:embed="rId4"/>
                <a:stretch>
                  <a:fillRect/>
                </a:stretch>
              </a:blipFill>
            </p:spPr>
            <p:txBody>
              <a:bodyPr/>
              <a:lstStyle/>
              <a:p>
                <a:r>
                  <a:rPr lang="en-US">
                    <a:noFill/>
                  </a:rPr>
                  <a:t> </a:t>
                </a:r>
              </a:p>
            </p:txBody>
          </p:sp>
        </mc:Fallback>
      </mc:AlternateContent>
      <p:sp>
        <p:nvSpPr>
          <p:cNvPr id="91" name="Left Brace 90"/>
          <p:cNvSpPr/>
          <p:nvPr/>
        </p:nvSpPr>
        <p:spPr>
          <a:xfrm rot="5400000">
            <a:off x="2405600" y="517109"/>
            <a:ext cx="228600" cy="2028600"/>
          </a:xfrm>
          <a:prstGeom prst="leftBrace">
            <a:avLst>
              <a:gd name="adj1" fmla="val 43766"/>
              <a:gd name="adj2" fmla="val 50000"/>
            </a:avLst>
          </a:prstGeom>
          <a:ln w="12700"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2100137" y="1066800"/>
                <a:ext cx="839525" cy="369332"/>
              </a:xfrm>
              <a:prstGeom prst="rect">
                <a:avLst/>
              </a:prstGeom>
              <a:noFill/>
            </p:spPr>
            <p:txBody>
              <a:bodyPr wrap="none" rtlCol="0">
                <a:spAutoFit/>
              </a:bodyPr>
              <a:lstStyle/>
              <a:p>
                <a:r>
                  <a:rPr lang="en-US" b="0" dirty="0"/>
                  <a:t>mod </a:t>
                </a:r>
                <a14:m>
                  <m:oMath xmlns:m="http://schemas.openxmlformats.org/officeDocument/2006/math">
                    <m:r>
                      <a:rPr lang="en-US" b="0" i="1" smtClean="0">
                        <a:latin typeface="Cambria Math" panose="02040503050406030204" pitchFamily="18" charset="0"/>
                      </a:rPr>
                      <m:t>𝑁</m:t>
                    </m:r>
                  </m:oMath>
                </a14:m>
                <a:endParaRPr lang="en-US" b="0" dirty="0"/>
              </a:p>
            </p:txBody>
          </p:sp>
        </mc:Choice>
        <mc:Fallback xmlns="">
          <p:sp>
            <p:nvSpPr>
              <p:cNvPr id="92" name="TextBox 91"/>
              <p:cNvSpPr txBox="1">
                <a:spLocks noRot="1" noChangeAspect="1" noMove="1" noResize="1" noEditPoints="1" noAdjustHandles="1" noChangeArrowheads="1" noChangeShapeType="1" noTextEdit="1"/>
              </p:cNvSpPr>
              <p:nvPr/>
            </p:nvSpPr>
            <p:spPr>
              <a:xfrm>
                <a:off x="2100137" y="1066800"/>
                <a:ext cx="839525" cy="369332"/>
              </a:xfrm>
              <a:prstGeom prst="rect">
                <a:avLst/>
              </a:prstGeom>
              <a:blipFill>
                <a:blip r:embed="rId5"/>
                <a:stretch>
                  <a:fillRect l="-656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3802800" y="1524000"/>
                <a:ext cx="5383205" cy="4098943"/>
              </a:xfrm>
              <a:prstGeom prst="rect">
                <a:avLst/>
              </a:prstGeom>
              <a:noFill/>
            </p:spPr>
            <p:txBody>
              <a:bodyPr wrap="none" rtlCol="0">
                <a:spAutoFit/>
              </a:bodyPr>
              <a:lstStyle/>
              <a:p>
                <a:r>
                  <a:rPr lang="en-US" sz="2000" b="1" u="sng" dirty="0"/>
                  <a:t>Bob chooses public and secret keys:</a:t>
                </a:r>
              </a:p>
              <a:p>
                <a:pPr marL="285750" indent="-285750">
                  <a:buFont typeface="Arial" panose="020B0604020202020204" pitchFamily="34" charset="0"/>
                  <a:buChar char="•"/>
                </a:pPr>
                <a:r>
                  <a:rPr lang="en-US" sz="2000" dirty="0"/>
                  <a:t>Bob picks two large random primes, </a:t>
                </a:r>
                <a14:m>
                  <m:oMath xmlns:m="http://schemas.openxmlformats.org/officeDocument/2006/math">
                    <m:r>
                      <a:rPr lang="en-US" sz="2000" b="0" i="1" smtClean="0">
                        <a:latin typeface="Cambria Math" panose="02040503050406030204" pitchFamily="18" charset="0"/>
                      </a:rPr>
                      <m:t>𝑝</m:t>
                    </m:r>
                  </m:oMath>
                </a14:m>
                <a:r>
                  <a:rPr lang="en-US" sz="2000" b="0" dirty="0"/>
                  <a:t> and </a:t>
                </a:r>
                <a14:m>
                  <m:oMath xmlns:m="http://schemas.openxmlformats.org/officeDocument/2006/math">
                    <m:r>
                      <a:rPr lang="en-US" sz="2000" b="0" i="1" smtClean="0">
                        <a:latin typeface="Cambria Math" panose="02040503050406030204" pitchFamily="18" charset="0"/>
                      </a:rPr>
                      <m:t>𝑞</m:t>
                    </m:r>
                    <m:r>
                      <a:rPr lang="en-US" sz="2000" b="0" i="1" smtClean="0">
                        <a:latin typeface="Cambria Math" panose="02040503050406030204" pitchFamily="18" charset="0"/>
                      </a:rPr>
                      <m:t>.</m:t>
                    </m:r>
                  </m:oMath>
                </a14:m>
                <a:endParaRPr lang="en-US" sz="2000" b="0" dirty="0"/>
              </a:p>
              <a:p>
                <a:pPr marL="285750" indent="-285750">
                  <a:buFont typeface="Arial" panose="020B0604020202020204" pitchFamily="34" charset="0"/>
                  <a:buChar char="•"/>
                </a:pPr>
                <a:r>
                  <a:rPr lang="en-US" sz="2000" b="0" dirty="0"/>
                  <a:t>The public key is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𝑁</m:t>
                    </m:r>
                    <m:r>
                      <a:rPr lang="en-US" sz="2000" b="0" i="1" smtClean="0">
                        <a:latin typeface="Cambria Math" panose="02040503050406030204" pitchFamily="18" charset="0"/>
                      </a:rPr>
                      <m:t>,</m:t>
                    </m:r>
                    <m:r>
                      <a:rPr lang="en-US" sz="2000" b="0" i="1" smtClean="0">
                        <a:latin typeface="Cambria Math" panose="02040503050406030204" pitchFamily="18" charset="0"/>
                      </a:rPr>
                      <m:t>𝑒</m:t>
                    </m:r>
                    <m:r>
                      <a:rPr lang="en-US" sz="2000" b="0" i="1" smtClean="0">
                        <a:latin typeface="Cambria Math" panose="02040503050406030204" pitchFamily="18" charset="0"/>
                      </a:rPr>
                      <m:t>)</m:t>
                    </m:r>
                  </m:oMath>
                </a14:m>
                <a:r>
                  <a:rPr lang="en-US" sz="2000" b="0" dirty="0"/>
                  <a:t>, where </a:t>
                </a:r>
                <a14:m>
                  <m:oMath xmlns:m="http://schemas.openxmlformats.org/officeDocument/2006/math">
                    <m:r>
                      <a:rPr lang="en-US" sz="2000" b="0" i="1" smtClean="0">
                        <a:latin typeface="Cambria Math" panose="02040503050406030204" pitchFamily="18" charset="0"/>
                      </a:rPr>
                      <m:t>𝑁</m:t>
                    </m:r>
                    <m:r>
                      <a:rPr lang="en-US" sz="2000" b="0" i="1" smtClean="0">
                        <a:latin typeface="Cambria Math" panose="02040503050406030204" pitchFamily="18" charset="0"/>
                      </a:rPr>
                      <m:t>=</m:t>
                    </m:r>
                    <m:r>
                      <a:rPr lang="en-US" sz="2000" b="0" i="1" smtClean="0">
                        <a:latin typeface="Cambria Math" panose="02040503050406030204" pitchFamily="18" charset="0"/>
                      </a:rPr>
                      <m:t>𝑝𝑞</m:t>
                    </m:r>
                  </m:oMath>
                </a14:m>
                <a:r>
                  <a:rPr lang="en-US" sz="2000" b="0" dirty="0"/>
                  <a:t> and </a:t>
                </a:r>
                <a14:m>
                  <m:oMath xmlns:m="http://schemas.openxmlformats.org/officeDocument/2006/math">
                    <m:r>
                      <a:rPr lang="en-US" sz="2000" b="0" i="1" smtClean="0">
                        <a:latin typeface="Cambria Math" panose="02040503050406030204" pitchFamily="18" charset="0"/>
                      </a:rPr>
                      <m:t>𝑒</m:t>
                    </m:r>
                  </m:oMath>
                </a14:m>
                <a:r>
                  <a:rPr lang="en-US" sz="2000" b="0" dirty="0"/>
                  <a:t> is</a:t>
                </a:r>
                <a:br>
                  <a:rPr lang="en-US" sz="2000" b="0" dirty="0"/>
                </a:br>
                <a:r>
                  <a:rPr lang="en-US" sz="2000" b="0" dirty="0"/>
                  <a:t>a small number </a:t>
                </a:r>
                <a:r>
                  <a:rPr lang="en-US" sz="2000" dirty="0"/>
                  <a:t>co-</a:t>
                </a:r>
                <a:r>
                  <a:rPr lang="en-US" sz="2000" b="0" dirty="0"/>
                  <a:t>prime to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𝑝</m:t>
                        </m:r>
                        <m:r>
                          <a:rPr lang="en-US" sz="2000" b="0" i="1" smtClean="0">
                            <a:latin typeface="Cambria Math" panose="02040503050406030204" pitchFamily="18" charset="0"/>
                          </a:rPr>
                          <m:t>−1</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𝑞</m:t>
                        </m:r>
                        <m:r>
                          <a:rPr lang="en-US" sz="2000" b="0" i="1" smtClean="0">
                            <a:latin typeface="Cambria Math" panose="02040503050406030204" pitchFamily="18" charset="0"/>
                          </a:rPr>
                          <m:t>−1</m:t>
                        </m:r>
                      </m:e>
                    </m:d>
                  </m:oMath>
                </a14:m>
                <a:r>
                  <a:rPr lang="en-US" sz="2000" b="0" dirty="0"/>
                  <a:t>.</a:t>
                </a:r>
              </a:p>
              <a:p>
                <a:pPr marL="285750" indent="-285750">
                  <a:buFont typeface="Arial" panose="020B0604020202020204" pitchFamily="34" charset="0"/>
                  <a:buChar char="•"/>
                </a:pPr>
                <a:r>
                  <a:rPr lang="en-US" sz="2000" dirty="0"/>
                  <a:t>The secret key is </a:t>
                </a:r>
                <a14:m>
                  <m:oMath xmlns:m="http://schemas.openxmlformats.org/officeDocument/2006/math">
                    <m:r>
                      <a:rPr lang="en-US" sz="2000" b="0" i="1" smtClean="0">
                        <a:latin typeface="Cambria Math" panose="02040503050406030204" pitchFamily="18" charset="0"/>
                      </a:rPr>
                      <m:t>𝑑</m:t>
                    </m:r>
                  </m:oMath>
                </a14:m>
                <a:r>
                  <a:rPr lang="en-US" sz="2000" b="0" dirty="0"/>
                  <a:t>, the inverse of </a:t>
                </a:r>
                <a14:m>
                  <m:oMath xmlns:m="http://schemas.openxmlformats.org/officeDocument/2006/math">
                    <m:r>
                      <a:rPr lang="en-US" sz="2000" b="0" i="1" smtClean="0">
                        <a:latin typeface="Cambria Math" panose="02040503050406030204" pitchFamily="18" charset="0"/>
                      </a:rPr>
                      <m:t>𝑒</m:t>
                    </m:r>
                  </m:oMath>
                </a14:m>
                <a:r>
                  <a:rPr lang="en-US" sz="2000" b="0" dirty="0"/>
                  <a:t> modulo</a:t>
                </a:r>
                <a:br>
                  <a:rPr lang="en-US" sz="2000" b="0" dirty="0"/>
                </a:b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−1)(</m:t>
                    </m:r>
                    <m:r>
                      <a:rPr lang="en-US" sz="2000" b="0" i="1" smtClean="0">
                        <a:latin typeface="Cambria Math" panose="02040503050406030204" pitchFamily="18" charset="0"/>
                      </a:rPr>
                      <m:t>𝑞</m:t>
                    </m:r>
                    <m:r>
                      <a:rPr lang="en-US" sz="2000" b="0" i="1" smtClean="0">
                        <a:latin typeface="Cambria Math" panose="02040503050406030204" pitchFamily="18" charset="0"/>
                      </a:rPr>
                      <m:t>−1)</m:t>
                    </m:r>
                  </m:oMath>
                </a14:m>
                <a:r>
                  <a:rPr lang="en-US" sz="2000" b="0" dirty="0"/>
                  <a:t>, computed using the extended</a:t>
                </a:r>
                <a:br>
                  <a:rPr lang="en-US" sz="2000" b="0" dirty="0"/>
                </a:br>
                <a:r>
                  <a:rPr lang="en-US" sz="2000" b="0" dirty="0"/>
                  <a:t>Euclid’s algorithm.</a:t>
                </a:r>
              </a:p>
              <a:p>
                <a:pPr marL="285750" indent="-285750">
                  <a:buFont typeface="Arial" panose="020B0604020202020204" pitchFamily="34" charset="0"/>
                  <a:buChar char="•"/>
                </a:pPr>
                <a:endParaRPr lang="en-US" sz="2000" dirty="0"/>
              </a:p>
              <a:p>
                <a:r>
                  <a:rPr lang="en-US" sz="2000" b="1" u="sng" dirty="0"/>
                  <a:t>Alice sends a message </a:t>
                </a:r>
                <a14:m>
                  <m:oMath xmlns:m="http://schemas.openxmlformats.org/officeDocument/2006/math">
                    <m:r>
                      <a:rPr lang="en-US" sz="2000" b="0" i="1" u="sng" smtClean="0">
                        <a:latin typeface="Cambria Math" panose="02040503050406030204" pitchFamily="18" charset="0"/>
                      </a:rPr>
                      <m:t>𝑥</m:t>
                    </m:r>
                  </m:oMath>
                </a14:m>
                <a:r>
                  <a:rPr lang="en-US" sz="2000" b="1" u="sng" dirty="0"/>
                  <a:t> to Bob:</a:t>
                </a:r>
              </a:p>
              <a:p>
                <a:pPr marL="285750" indent="-285750">
                  <a:buFont typeface="Arial" panose="020B0604020202020204" pitchFamily="34" charset="0"/>
                  <a:buChar char="•"/>
                </a:pPr>
                <a:r>
                  <a:rPr lang="en-US" sz="2000" dirty="0"/>
                  <a:t>Alice takes Bob’s public key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𝑁</m:t>
                    </m:r>
                    <m:r>
                      <a:rPr lang="en-US" sz="2000" b="0" i="1" smtClean="0">
                        <a:latin typeface="Cambria Math" panose="02040503050406030204" pitchFamily="18" charset="0"/>
                      </a:rPr>
                      <m:t>,</m:t>
                    </m:r>
                    <m:r>
                      <a:rPr lang="en-US" sz="2000" b="0" i="1" smtClean="0">
                        <a:latin typeface="Cambria Math" panose="02040503050406030204" pitchFamily="18" charset="0"/>
                      </a:rPr>
                      <m:t>𝑒</m:t>
                    </m:r>
                    <m:r>
                      <a:rPr lang="en-US" sz="2000" b="0" i="1" smtClean="0">
                        <a:latin typeface="Cambria Math" panose="02040503050406030204" pitchFamily="18" charset="0"/>
                      </a:rPr>
                      <m:t>)</m:t>
                    </m:r>
                  </m:oMath>
                </a14:m>
                <a:r>
                  <a:rPr lang="en-US" sz="2000" b="0" dirty="0"/>
                  <a:t> and sends</a:t>
                </a:r>
                <a:br>
                  <a:rPr lang="en-US" sz="2000" b="0" dirty="0"/>
                </a:b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𝑒</m:t>
                        </m:r>
                      </m:sup>
                    </m:sSup>
                    <m:r>
                      <a:rPr lang="en-US" sz="2000" b="0" i="0" smtClean="0">
                        <a:latin typeface="Cambria Math" panose="02040503050406030204" pitchFamily="18" charset="0"/>
                      </a:rPr>
                      <m:t> </m:t>
                    </m:r>
                    <m:r>
                      <m:rPr>
                        <m:sty m:val="p"/>
                      </m:rPr>
                      <a:rPr lang="en-US" sz="2000" b="0" i="0" smtClean="0">
                        <a:latin typeface="Cambria Math" panose="02040503050406030204" pitchFamily="18" charset="0"/>
                      </a:rPr>
                      <m:t>mod</m:t>
                    </m:r>
                    <m:r>
                      <a:rPr lang="en-US" sz="2000" b="0" i="0" smtClean="0">
                        <a:latin typeface="Cambria Math" panose="02040503050406030204" pitchFamily="18" charset="0"/>
                      </a:rPr>
                      <m:t> </m:t>
                    </m:r>
                    <m:r>
                      <a:rPr lang="en-US" sz="2000" b="0" i="1" smtClean="0">
                        <a:latin typeface="Cambria Math" panose="02040503050406030204" pitchFamily="18" charset="0"/>
                      </a:rPr>
                      <m:t>𝑁</m:t>
                    </m:r>
                    <m:r>
                      <a:rPr lang="en-US" sz="2000" b="0" i="0" smtClean="0">
                        <a:latin typeface="Cambria Math" panose="02040503050406030204" pitchFamily="18" charset="0"/>
                      </a:rPr>
                      <m:t>)</m:t>
                    </m:r>
                  </m:oMath>
                </a14:m>
                <a:r>
                  <a:rPr lang="en-US" sz="2000" b="0" dirty="0"/>
                  <a:t>.</a:t>
                </a:r>
              </a:p>
              <a:p>
                <a:pPr marL="285750" indent="-285750">
                  <a:buFont typeface="Arial" panose="020B0604020202020204" pitchFamily="34" charset="0"/>
                  <a:buChar char="•"/>
                </a:pPr>
                <a:r>
                  <a:rPr lang="en-US" sz="2000" dirty="0"/>
                  <a:t>Bob decodes the message by computing</a:t>
                </a:r>
                <a:br>
                  <a:rPr lang="en-US" sz="2000" dirty="0"/>
                </a:b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𝑑</m:t>
                        </m:r>
                      </m:sup>
                    </m:sSup>
                    <m:r>
                      <a:rPr lang="en-US" sz="2000" b="0" i="1" smtClean="0">
                        <a:latin typeface="Cambria Math" panose="02040503050406030204" pitchFamily="18" charset="0"/>
                      </a:rPr>
                      <m:t> </m:t>
                    </m:r>
                    <m:r>
                      <m:rPr>
                        <m:nor/>
                      </m:rPr>
                      <a:rPr lang="en-US" sz="2000" b="0" i="0" smtClean="0">
                        <a:latin typeface="Cambria Math" panose="02040503050406030204" pitchFamily="18" charset="0"/>
                      </a:rPr>
                      <m:t>mod</m:t>
                    </m:r>
                    <m:r>
                      <a:rPr lang="en-US" sz="2000" b="0" i="1" smtClean="0">
                        <a:latin typeface="Cambria Math" panose="02040503050406030204" pitchFamily="18" charset="0"/>
                      </a:rPr>
                      <m:t> </m:t>
                    </m:r>
                    <m:r>
                      <a:rPr lang="en-US" sz="2000" b="0" i="1" smtClean="0">
                        <a:latin typeface="Cambria Math" panose="02040503050406030204" pitchFamily="18" charset="0"/>
                      </a:rPr>
                      <m:t>𝑁</m:t>
                    </m:r>
                    <m:r>
                      <a:rPr lang="en-US" sz="2000" b="0" i="1" smtClean="0">
                        <a:latin typeface="Cambria Math" panose="02040503050406030204" pitchFamily="18" charset="0"/>
                      </a:rPr>
                      <m:t>.</m:t>
                    </m:r>
                  </m:oMath>
                </a14:m>
                <a:r>
                  <a:rPr lang="en-US" sz="2000" b="0" dirty="0"/>
                  <a:t> </a:t>
                </a:r>
              </a:p>
            </p:txBody>
          </p:sp>
        </mc:Choice>
        <mc:Fallback xmlns="">
          <p:sp>
            <p:nvSpPr>
              <p:cNvPr id="94" name="TextBox 93"/>
              <p:cNvSpPr txBox="1">
                <a:spLocks noRot="1" noChangeAspect="1" noMove="1" noResize="1" noEditPoints="1" noAdjustHandles="1" noChangeArrowheads="1" noChangeShapeType="1" noTextEdit="1"/>
              </p:cNvSpPr>
              <p:nvPr/>
            </p:nvSpPr>
            <p:spPr>
              <a:xfrm>
                <a:off x="3802800" y="1524000"/>
                <a:ext cx="5383205" cy="4098943"/>
              </a:xfrm>
              <a:prstGeom prst="rect">
                <a:avLst/>
              </a:prstGeom>
              <a:blipFill>
                <a:blip r:embed="rId6"/>
                <a:stretch>
                  <a:fillRect l="-1246" t="-744" r="-227"/>
                </a:stretch>
              </a:blipFill>
            </p:spPr>
            <p:txBody>
              <a:bodyPr/>
              <a:lstStyle/>
              <a:p>
                <a:r>
                  <a:rPr lang="en-US">
                    <a:noFill/>
                  </a:rPr>
                  <a:t> </a:t>
                </a:r>
              </a:p>
            </p:txBody>
          </p:sp>
        </mc:Fallback>
      </mc:AlternateContent>
      <p:cxnSp>
        <p:nvCxnSpPr>
          <p:cNvPr id="7" name="Straight Arrow Connector 6"/>
          <p:cNvCxnSpPr/>
          <p:nvPr/>
        </p:nvCxnSpPr>
        <p:spPr>
          <a:xfrm>
            <a:off x="578799" y="5715000"/>
            <a:ext cx="911201" cy="0"/>
          </a:xfrm>
          <a:prstGeom prst="straightConnector1">
            <a:avLst/>
          </a:prstGeom>
          <a:ln w="57150" cap="flat">
            <a:solidFill>
              <a:srgbClr val="0000FF"/>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3400" y="5715000"/>
            <a:ext cx="902939" cy="369332"/>
          </a:xfrm>
          <a:prstGeom prst="rect">
            <a:avLst/>
          </a:prstGeom>
          <a:noFill/>
        </p:spPr>
        <p:txBody>
          <a:bodyPr wrap="none" rtlCol="0">
            <a:spAutoFit/>
          </a:bodyPr>
          <a:lstStyle/>
          <a:p>
            <a:r>
              <a:rPr lang="en-US" dirty="0">
                <a:solidFill>
                  <a:srgbClr val="0000FF"/>
                </a:solidFill>
              </a:rPr>
              <a:t>encrypt</a:t>
            </a:r>
            <a:endParaRPr lang="en-US" b="0" dirty="0">
              <a:solidFill>
                <a:srgbClr val="0000FF"/>
              </a:solidFill>
            </a:endParaRPr>
          </a:p>
        </p:txBody>
      </p:sp>
      <p:cxnSp>
        <p:nvCxnSpPr>
          <p:cNvPr id="59" name="Straight Arrow Connector 58"/>
          <p:cNvCxnSpPr/>
          <p:nvPr/>
        </p:nvCxnSpPr>
        <p:spPr>
          <a:xfrm>
            <a:off x="1959985" y="5715000"/>
            <a:ext cx="911201" cy="0"/>
          </a:xfrm>
          <a:prstGeom prst="straightConnector1">
            <a:avLst/>
          </a:prstGeom>
          <a:ln w="57150" cap="flat">
            <a:solidFill>
              <a:srgbClr val="0000FF"/>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905000" y="5715000"/>
            <a:ext cx="902939" cy="369332"/>
          </a:xfrm>
          <a:prstGeom prst="rect">
            <a:avLst/>
          </a:prstGeom>
          <a:noFill/>
        </p:spPr>
        <p:txBody>
          <a:bodyPr wrap="none" rtlCol="0">
            <a:spAutoFit/>
          </a:bodyPr>
          <a:lstStyle/>
          <a:p>
            <a:r>
              <a:rPr lang="en-US" b="0" dirty="0">
                <a:solidFill>
                  <a:srgbClr val="0000FF"/>
                </a:solidFill>
              </a:rPr>
              <a:t>decrypt</a:t>
            </a:r>
          </a:p>
        </p:txBody>
      </p:sp>
    </p:spTree>
    <p:extLst>
      <p:ext uri="{BB962C8B-B14F-4D97-AF65-F5344CB8AC3E}">
        <p14:creationId xmlns:p14="http://schemas.microsoft.com/office/powerpoint/2010/main" val="88746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RSA cryptosystem: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66799"/>
                <a:ext cx="8686800" cy="5426075"/>
              </a:xfrm>
            </p:spPr>
            <p:txBody>
              <a:bodyPr>
                <a:normAutofit fontScale="70000" lnSpcReduction="20000"/>
              </a:bodyPr>
              <a:lstStyle/>
              <a:p>
                <a:r>
                  <a:rPr lang="en-US" dirty="0"/>
                  <a:t>Let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=5</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=17</m:t>
                    </m:r>
                  </m:oMath>
                </a14:m>
                <a:r>
                  <a:rPr lang="en-US" dirty="0"/>
                  <a:t>, thus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=85</m:t>
                    </m:r>
                    <m:r>
                      <a:rPr lang="en-US" b="0" i="0" smtClean="0">
                        <a:latin typeface="Cambria Math" panose="02040503050406030204" pitchFamily="18" charset="0"/>
                      </a:rPr>
                      <m:t> </m:t>
                    </m:r>
                  </m:oMath>
                </a14:m>
                <a:r>
                  <a:rPr lang="en-US" dirty="0"/>
                  <a:t>and </a:t>
                </a:r>
                <a14:m>
                  <m:oMath xmlns:m="http://schemas.openxmlformats.org/officeDocument/2006/math">
                    <m:r>
                      <a:rPr lang="en-US" b="0" i="1" dirty="0" smtClean="0">
                        <a:latin typeface="Cambria Math" panose="02040503050406030204" pitchFamily="18" charset="0"/>
                      </a:rPr>
                      <m:t>𝜙</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𝑁</m:t>
                        </m:r>
                      </m:e>
                    </m:d>
                    <m:r>
                      <a:rPr lang="en-US" b="0" i="1" dirty="0" smtClean="0">
                        <a:latin typeface="Cambria Math" panose="02040503050406030204" pitchFamily="18" charset="0"/>
                      </a:rPr>
                      <m:t>=64.</m:t>
                    </m:r>
                  </m:oMath>
                </a14:m>
                <a:endParaRPr lang="en-US" dirty="0"/>
              </a:p>
              <a:p>
                <a:endParaRPr lang="en-US" dirty="0"/>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=3</m:t>
                    </m:r>
                  </m:oMath>
                </a14:m>
                <a:r>
                  <a:rPr lang="en-US" dirty="0"/>
                  <a:t>. It satisfies: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 </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3,64</m:t>
                            </m:r>
                          </m:e>
                        </m:d>
                      </m:e>
                    </m:func>
                    <m:r>
                      <a:rPr lang="en-US" b="0" i="1" smtClean="0">
                        <a:latin typeface="Cambria Math" panose="02040503050406030204" pitchFamily="18" charset="0"/>
                      </a:rPr>
                      <m:t>=1.</m:t>
                    </m:r>
                  </m:oMath>
                </a14:m>
                <a:endParaRPr lang="en-US" dirty="0"/>
              </a:p>
              <a:p>
                <a:endParaRPr lang="en-US" dirty="0"/>
              </a:p>
              <a:p>
                <a:r>
                  <a:rPr lang="en-US" dirty="0"/>
                  <a:t>We calculate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r>
                          <a:rPr lang="en-US" b="0" i="1" smtClean="0">
                            <a:latin typeface="Cambria Math" panose="02040503050406030204" pitchFamily="18" charset="0"/>
                          </a:rPr>
                          <m:t>=3</m:t>
                        </m:r>
                      </m:e>
                      <m:sup>
                        <m:r>
                          <a:rPr lang="en-US" b="0" i="1" smtClean="0">
                            <a:latin typeface="Cambria Math" panose="02040503050406030204" pitchFamily="18" charset="0"/>
                          </a:rPr>
                          <m:t>−1</m:t>
                        </m:r>
                      </m:sup>
                    </m:sSup>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64=43</m:t>
                    </m:r>
                  </m:oMath>
                </a14:m>
                <a:r>
                  <a:rPr lang="en-US" dirty="0"/>
                  <a:t> using extended Euclid’s algorithm:</a:t>
                </a:r>
                <a:br>
                  <a:rPr lang="en-US" dirty="0"/>
                </a:br>
                <a:br>
                  <a:rPr lang="en-US" dirty="0"/>
                </a:br>
                <a14:m>
                  <m:oMath xmlns:m="http://schemas.openxmlformats.org/officeDocument/2006/math">
                    <m:r>
                      <a:rPr lang="en-US" b="0" i="1" smtClean="0">
                        <a:solidFill>
                          <a:srgbClr val="C00000"/>
                        </a:solidFill>
                        <a:latin typeface="Cambria Math" panose="02040503050406030204" pitchFamily="18" charset="0"/>
                      </a:rPr>
                      <m:t>43</m:t>
                    </m:r>
                    <m:r>
                      <a:rPr lang="en-US" b="0" i="1" smtClean="0">
                        <a:latin typeface="Cambria Math" panose="02040503050406030204" pitchFamily="18" charset="0"/>
                      </a:rPr>
                      <m:t>⋅3−2⋅64=1</m:t>
                    </m:r>
                  </m:oMath>
                </a14:m>
                <a:br>
                  <a:rPr lang="en-US" dirty="0"/>
                </a:br>
                <a:br>
                  <a:rPr lang="en-US" dirty="0"/>
                </a:br>
                <a:r>
                  <a:rPr lang="en-US" b="1" dirty="0"/>
                  <a:t>Note:</a:t>
                </a:r>
                <a:r>
                  <a:rPr lang="en-US" dirty="0"/>
                  <a:t> the algorithm gives </a:t>
                </a:r>
                <a14:m>
                  <m:oMath xmlns:m="http://schemas.openxmlformats.org/officeDocument/2006/math">
                    <m:r>
                      <a:rPr lang="en-US" b="0" i="1" smtClean="0">
                        <a:latin typeface="Cambria Math" panose="02040503050406030204" pitchFamily="18" charset="0"/>
                      </a:rPr>
                      <m:t>1⋅64</m:t>
                    </m:r>
                    <m:r>
                      <a:rPr lang="en-US" b="0" i="1" smtClean="0">
                        <a:solidFill>
                          <a:srgbClr val="C00000"/>
                        </a:solidFill>
                        <a:latin typeface="Cambria Math" panose="02040503050406030204" pitchFamily="18" charset="0"/>
                      </a:rPr>
                      <m:t>−21</m:t>
                    </m:r>
                    <m:r>
                      <a:rPr lang="en-US" b="0" i="1" smtClean="0">
                        <a:latin typeface="Cambria Math" panose="02040503050406030204" pitchFamily="18" charset="0"/>
                      </a:rPr>
                      <m:t>⋅3=1</m:t>
                    </m:r>
                  </m:oMath>
                </a14:m>
                <a:r>
                  <a:rPr lang="en-US" dirty="0"/>
                  <a:t>, but </a:t>
                </a:r>
                <a14:m>
                  <m:oMath xmlns:m="http://schemas.openxmlformats.org/officeDocument/2006/math">
                    <m:r>
                      <a:rPr lang="en-US" b="0" i="1" smtClean="0">
                        <a:latin typeface="Cambria Math" panose="02040503050406030204" pitchFamily="18" charset="0"/>
                      </a:rPr>
                      <m:t>−21=43 (</m:t>
                    </m:r>
                    <m:r>
                      <m:rPr>
                        <m:nor/>
                      </m:rPr>
                      <a:rPr lang="en-US" b="0" i="0" smtClean="0">
                        <a:latin typeface="Cambria Math" panose="02040503050406030204" pitchFamily="18" charset="0"/>
                      </a:rPr>
                      <m:t>mod</m:t>
                    </m:r>
                    <m:r>
                      <a:rPr lang="en-US" b="0" i="1" smtClean="0">
                        <a:latin typeface="Cambria Math" panose="02040503050406030204" pitchFamily="18" charset="0"/>
                      </a:rPr>
                      <m:t> 64)</m:t>
                    </m:r>
                  </m:oMath>
                </a14:m>
                <a:br>
                  <a:rPr lang="en-US" dirty="0"/>
                </a:br>
                <a:endParaRPr lang="en-US" dirty="0"/>
              </a:p>
              <a:p>
                <a:r>
                  <a:rPr lang="en-US" dirty="0"/>
                  <a:t>Let us consider the message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=12</m:t>
                    </m:r>
                  </m:oMath>
                </a14:m>
                <a:r>
                  <a:rPr lang="en-US" dirty="0"/>
                  <a:t>.</a:t>
                </a:r>
              </a:p>
              <a:p>
                <a:pPr lvl="1"/>
                <a:r>
                  <a:rPr lang="en-US" dirty="0"/>
                  <a:t>The sender must encrypt </a:t>
                </a:r>
                <a14:m>
                  <m:oMath xmlns:m="http://schemas.openxmlformats.org/officeDocument/2006/math">
                    <m:r>
                      <a:rPr lang="en-US" b="0" i="1" smtClean="0">
                        <a:latin typeface="Cambria Math" panose="02040503050406030204" pitchFamily="18" charset="0"/>
                      </a:rPr>
                      <m:t>𝑥</m:t>
                    </m:r>
                  </m:oMath>
                </a14:m>
                <a:r>
                  <a:rPr lang="en-US" dirty="0"/>
                  <a:t> as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3</m:t>
                        </m:r>
                      </m:sup>
                    </m:sSup>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85=28</m:t>
                    </m:r>
                  </m:oMath>
                </a14:m>
                <a:r>
                  <a:rPr lang="en-US" dirty="0"/>
                  <a:t>.</a:t>
                </a:r>
              </a:p>
              <a:p>
                <a:pPr lvl="1"/>
                <a:r>
                  <a:rPr lang="en-US" dirty="0"/>
                  <a:t>The receiver must decrypt </a:t>
                </a:r>
                <a14:m>
                  <m:oMath xmlns:m="http://schemas.openxmlformats.org/officeDocument/2006/math">
                    <m:r>
                      <a:rPr lang="en-US" b="0" i="1" smtClean="0">
                        <a:latin typeface="Cambria Math" panose="02040503050406030204" pitchFamily="18" charset="0"/>
                      </a:rPr>
                      <m:t>𝑦</m:t>
                    </m:r>
                  </m:oMath>
                </a14:m>
                <a:r>
                  <a:rPr lang="en-US" dirty="0"/>
                  <a:t> by computing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28</m:t>
                        </m:r>
                      </m:e>
                      <m:sup>
                        <m:r>
                          <a:rPr lang="en-US" b="0" i="1" smtClean="0">
                            <a:latin typeface="Cambria Math" panose="02040503050406030204" pitchFamily="18" charset="0"/>
                          </a:rPr>
                          <m:t>43</m:t>
                        </m:r>
                      </m:sup>
                    </m:sSup>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85=12</m:t>
                    </m:r>
                  </m:oMath>
                </a14:m>
                <a:r>
                  <a:rPr lang="en-US" dirty="0"/>
                  <a:t>. </a:t>
                </a:r>
              </a:p>
              <a:p>
                <a:pPr lvl="1"/>
                <a:endParaRPr lang="en-US" dirty="0"/>
              </a:p>
              <a:p>
                <a:r>
                  <a:rPr lang="en-US" b="1" dirty="0"/>
                  <a:t>Remember:</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𝑘</m:t>
                        </m:r>
                      </m:sup>
                    </m:sSup>
                  </m:oMath>
                </a14:m>
                <a:r>
                  <a:rPr lang="en-US" dirty="0"/>
                  <a:t> can be efficiently computed with </a:t>
                </a:r>
                <a14:m>
                  <m:oMath xmlns:m="http://schemas.openxmlformats.org/officeDocument/2006/math">
                    <m:func>
                      <m:funcPr>
                        <m:ctrlPr>
                          <a:rPr lang="en-US" i="1" smtClean="0">
                            <a:latin typeface="Cambria Math" panose="02040503050406030204" pitchFamily="18" charset="0"/>
                          </a:rPr>
                        </m:ctrlPr>
                      </m:funcPr>
                      <m:fName>
                        <m:sSub>
                          <m:sSubPr>
                            <m:ctrlPr>
                              <a:rPr lang="en-US" i="1" smtClean="0">
                                <a:latin typeface="Cambria Math" panose="02040503050406030204" pitchFamily="18" charset="0"/>
                              </a:rPr>
                            </m:ctrlPr>
                          </m:sSubPr>
                          <m:e>
                            <m:r>
                              <m:rPr>
                                <m:sty m:val="p"/>
                              </m:rPr>
                              <a:rPr lang="en-US"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𝑘</m:t>
                        </m:r>
                      </m:e>
                    </m:func>
                  </m:oMath>
                </a14:m>
                <a:r>
                  <a:rPr lang="en-US" dirty="0"/>
                  <a:t> multiplications.</a:t>
                </a:r>
                <a:br>
                  <a:rPr lang="en-US" dirty="0"/>
                </a:br>
                <a:r>
                  <a:rPr lang="en-US" b="1" dirty="0"/>
                  <a:t>Note:</a:t>
                </a:r>
                <a:r>
                  <a:rPr lang="en-US" dirty="0"/>
                  <a:t> Multiplication and division of “long” numbers is required</a:t>
                </a:r>
                <a:br>
                  <a:rPr lang="en-US" dirty="0"/>
                </a:br>
                <a:r>
                  <a:rPr lang="en-US" dirty="0"/>
                  <a:t>(similar to multiplication of polynomials).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66799"/>
                <a:ext cx="8686800" cy="5426075"/>
              </a:xfrm>
              <a:blipFill>
                <a:blip r:embed="rId2"/>
                <a:stretch>
                  <a:fillRect l="-842" t="-1910" r="-7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89852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RSA secure?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839200" cy="5410200"/>
              </a:xfrm>
            </p:spPr>
            <p:txBody>
              <a:bodyPr>
                <a:normAutofit fontScale="85000" lnSpcReduction="10000"/>
              </a:bodyPr>
              <a:lstStyle/>
              <a:p>
                <a:r>
                  <a:rPr lang="en-US" dirty="0"/>
                  <a:t>Typical sizes for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𝑞</m:t>
                    </m:r>
                  </m:oMath>
                </a14:m>
                <a:r>
                  <a:rPr lang="en-US" dirty="0"/>
                  <a:t> are 1024-bit numbers with values larger than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1023.5</m:t>
                        </m:r>
                      </m:sup>
                    </m:sSup>
                    <m:r>
                      <a:rPr lang="en-US" b="0" i="1" smtClean="0">
                        <a:latin typeface="Cambria Math" panose="02040503050406030204" pitchFamily="18" charset="0"/>
                      </a:rPr>
                      <m:t>≈1.8×</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308</m:t>
                        </m:r>
                      </m:sup>
                    </m:sSup>
                  </m:oMath>
                </a14:m>
                <a:r>
                  <a:rPr lang="en-US" dirty="0"/>
                  <a:t>.</a:t>
                </a:r>
              </a:p>
              <a:p>
                <a:endParaRPr lang="en-US" dirty="0"/>
              </a:p>
              <a:p>
                <a:r>
                  <a:rPr lang="en-US" dirty="0"/>
                  <a:t>Eve knows the public key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and the message </a:t>
                </a:r>
                <a14:m>
                  <m:oMath xmlns:m="http://schemas.openxmlformats.org/officeDocument/2006/math">
                    <m:r>
                      <a:rPr lang="en-US" b="0" i="1" smtClean="0">
                        <a:latin typeface="Cambria Math" panose="02040503050406030204" pitchFamily="18" charset="0"/>
                      </a:rPr>
                      <m:t>𝑦</m:t>
                    </m:r>
                  </m:oMath>
                </a14:m>
                <a:r>
                  <a:rPr lang="en-US" dirty="0"/>
                  <a:t>.</a:t>
                </a:r>
                <a:br>
                  <a:rPr lang="en-US" dirty="0"/>
                </a:br>
                <a:r>
                  <a:rPr lang="en-US" dirty="0"/>
                  <a:t>How can she guess </a:t>
                </a:r>
                <a14:m>
                  <m:oMath xmlns:m="http://schemas.openxmlformats.org/officeDocument/2006/math">
                    <m:r>
                      <a:rPr lang="en-US" b="0" i="1" smtClean="0">
                        <a:latin typeface="Cambria Math" panose="02040503050406030204" pitchFamily="18" charset="0"/>
                      </a:rPr>
                      <m:t>𝑥</m:t>
                    </m:r>
                  </m:oMath>
                </a14:m>
                <a:r>
                  <a:rPr lang="en-US" dirty="0"/>
                  <a:t>? There are two options:</a:t>
                </a:r>
              </a:p>
              <a:p>
                <a:pPr marL="0" indent="0">
                  <a:buNone/>
                </a:pPr>
                <a:endParaRPr lang="en-US" dirty="0"/>
              </a:p>
              <a:p>
                <a:pPr marL="971550" lvl="1" indent="-514350">
                  <a:buFont typeface="+mj-lt"/>
                  <a:buAutoNum type="arabicPeriod"/>
                </a:pPr>
                <a:r>
                  <a:rPr lang="en-US" dirty="0"/>
                  <a:t>Try all possible values of </a:t>
                </a:r>
                <a14:m>
                  <m:oMath xmlns:m="http://schemas.openxmlformats.org/officeDocument/2006/math">
                    <m:r>
                      <a:rPr lang="en-US" b="0" i="1" smtClean="0">
                        <a:latin typeface="Cambria Math" panose="02040503050406030204" pitchFamily="18" charset="0"/>
                      </a:rPr>
                      <m:t>𝑥</m:t>
                    </m:r>
                  </m:oMath>
                </a14:m>
                <a:r>
                  <a:rPr lang="en-US" dirty="0"/>
                  <a:t> and check whether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𝑒</m:t>
                        </m:r>
                      </m:sup>
                    </m:sSup>
                    <m:r>
                      <a:rPr lang="en-US" i="1">
                        <a:latin typeface="Cambria Math" panose="02040503050406030204" pitchFamily="18" charset="0"/>
                      </a:rPr>
                      <m:t> </m:t>
                    </m:r>
                    <m:r>
                      <m:rPr>
                        <m:nor/>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𝑁</m:t>
                    </m:r>
                  </m:oMath>
                </a14:m>
                <a:r>
                  <a:rPr lang="en-US" dirty="0"/>
                  <a:t>.</a:t>
                </a:r>
                <a:br>
                  <a:rPr lang="en-US" dirty="0"/>
                </a:br>
                <a:r>
                  <a:rPr lang="en-US" dirty="0"/>
                  <a:t>But </a:t>
                </a:r>
                <a14:m>
                  <m:oMath xmlns:m="http://schemas.openxmlformats.org/officeDocument/2006/math">
                    <m:r>
                      <a:rPr lang="en-US" b="0" i="1" smtClean="0">
                        <a:latin typeface="Cambria Math" panose="02040503050406030204" pitchFamily="18" charset="0"/>
                      </a:rPr>
                      <m:t>𝑥</m:t>
                    </m:r>
                  </m:oMath>
                </a14:m>
                <a:r>
                  <a:rPr lang="en-US" dirty="0"/>
                  <a:t> is a large </a:t>
                </a:r>
                <a14:m>
                  <m:oMath xmlns:m="http://schemas.openxmlformats.org/officeDocument/2006/math">
                    <m:r>
                      <a:rPr lang="en-US" b="0" i="1" smtClean="0">
                        <a:latin typeface="Cambria Math" panose="02040503050406030204" pitchFamily="18" charset="0"/>
                      </a:rPr>
                      <m:t>𝑛</m:t>
                    </m:r>
                  </m:oMath>
                </a14:m>
                <a:r>
                  <a:rPr lang="en-US" dirty="0"/>
                  <a:t>-bit number and checking all values would take exponential time (impractical).</a:t>
                </a:r>
                <a:br>
                  <a:rPr lang="en-US" dirty="0"/>
                </a:br>
                <a:endParaRPr lang="en-US" dirty="0"/>
              </a:p>
              <a:p>
                <a:pPr marL="971550" lvl="1" indent="-514350">
                  <a:buFont typeface="+mj-lt"/>
                  <a:buAutoNum type="arabicPeriod"/>
                </a:pPr>
                <a:r>
                  <a:rPr lang="en-US" dirty="0"/>
                  <a:t>Try to guess </a:t>
                </a:r>
                <a14:m>
                  <m:oMath xmlns:m="http://schemas.openxmlformats.org/officeDocument/2006/math">
                    <m:r>
                      <a:rPr lang="en-US" b="0" i="1" smtClean="0">
                        <a:latin typeface="Cambria Math" panose="02040503050406030204" pitchFamily="18" charset="0"/>
                      </a:rPr>
                      <m:t>𝑑</m:t>
                    </m:r>
                  </m:oMath>
                </a14:m>
                <a:r>
                  <a:rPr lang="en-US" dirty="0"/>
                  <a:t> and calculate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𝑑</m:t>
                        </m:r>
                      </m:sup>
                    </m:sSup>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oMath>
                </a14:m>
                <a:r>
                  <a:rPr lang="en-US" dirty="0"/>
                  <a:t>.  This would require to calculate the inverse of </a:t>
                </a:r>
                <a14:m>
                  <m:oMath xmlns:m="http://schemas.openxmlformats.org/officeDocument/2006/math">
                    <m:r>
                      <a:rPr lang="en-US" b="0" i="1" smtClean="0">
                        <a:latin typeface="Cambria Math" panose="02040503050406030204" pitchFamily="18" charset="0"/>
                      </a:rPr>
                      <m:t>𝑒</m:t>
                    </m:r>
                  </m:oMath>
                </a14:m>
                <a:r>
                  <a:rPr lang="en-US" dirty="0"/>
                  <a:t> modulo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en-US" dirty="0"/>
                  <a:t> But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𝑞</m:t>
                    </m:r>
                  </m:oMath>
                </a14:m>
                <a:r>
                  <a:rPr lang="en-US" dirty="0"/>
                  <a:t> are not known unless the factors of </a:t>
                </a:r>
                <a14:m>
                  <m:oMath xmlns:m="http://schemas.openxmlformats.org/officeDocument/2006/math">
                    <m:r>
                      <a:rPr lang="en-US" b="0" i="1" smtClean="0">
                        <a:latin typeface="Cambria Math" panose="02040503050406030204" pitchFamily="18" charset="0"/>
                      </a:rPr>
                      <m:t>𝑁</m:t>
                    </m:r>
                  </m:oMath>
                </a14:m>
                <a:r>
                  <a:rPr lang="en-US" dirty="0"/>
                  <a:t> are calculated. Factoring is still a hard problem.</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839200" cy="5410200"/>
              </a:xfrm>
              <a:blipFill>
                <a:blip r:embed="rId2"/>
                <a:stretch>
                  <a:fillRect l="-1172" t="-1804" r="-966" b="-146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97411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Hybrid cryptosystems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Public-key cryptosystems (e.g., RSA) are convenient (no need to share keys) but computationally expensive. Secret-key (symmetric) cryptosystems (e.g. AES) are more efficient. Both can be combined.</a:t>
                </a:r>
              </a:p>
              <a:p>
                <a:endParaRPr lang="en-US" sz="2400" dirty="0"/>
              </a:p>
              <a:p>
                <a:r>
                  <a:rPr lang="en-US" sz="2400" dirty="0"/>
                  <a:t>Bob wants to send an encrypted message to Alice:</a:t>
                </a:r>
              </a:p>
              <a:p>
                <a:pPr lvl="1"/>
                <a:r>
                  <a:rPr lang="en-US" sz="2000" dirty="0"/>
                  <a:t>Bob generates a new symmetric key </a:t>
                </a:r>
                <a14:m>
                  <m:oMath xmlns:m="http://schemas.openxmlformats.org/officeDocument/2006/math">
                    <m:r>
                      <a:rPr lang="en-US" sz="2000" b="0" i="1" smtClean="0">
                        <a:latin typeface="Cambria Math" panose="02040503050406030204" pitchFamily="18" charset="0"/>
                      </a:rPr>
                      <m:t>𝑘</m:t>
                    </m:r>
                  </m:oMath>
                </a14:m>
                <a:r>
                  <a:rPr lang="en-US" sz="2000" dirty="0"/>
                  <a:t> and encrypts the data with this key (using AES).</a:t>
                </a:r>
              </a:p>
              <a:p>
                <a:pPr lvl="1"/>
                <a:r>
                  <a:rPr lang="en-US" sz="2000" dirty="0"/>
                  <a:t>Bob encrypts </a:t>
                </a:r>
                <a14:m>
                  <m:oMath xmlns:m="http://schemas.openxmlformats.org/officeDocument/2006/math">
                    <m:r>
                      <a:rPr lang="en-US" sz="2000" b="0" i="1" smtClean="0">
                        <a:latin typeface="Cambria Math" panose="02040503050406030204" pitchFamily="18" charset="0"/>
                      </a:rPr>
                      <m:t>𝑘</m:t>
                    </m:r>
                  </m:oMath>
                </a14:m>
                <a:r>
                  <a:rPr lang="en-US" sz="2000" dirty="0"/>
                  <a:t> using Alice’s public key (using RSA).</a:t>
                </a:r>
              </a:p>
              <a:p>
                <a:pPr lvl="1"/>
                <a:r>
                  <a:rPr lang="en-US" sz="2000" dirty="0"/>
                  <a:t>Bob sends both encryptions to Alice.</a:t>
                </a:r>
              </a:p>
              <a:p>
                <a:pPr lvl="1"/>
                <a:endParaRPr lang="en-US" sz="2000" dirty="0"/>
              </a:p>
              <a:p>
                <a:r>
                  <a:rPr lang="en-US" sz="2400" dirty="0"/>
                  <a:t>Alice wants to decrypt Bob’s message:</a:t>
                </a:r>
              </a:p>
              <a:p>
                <a:pPr lvl="1"/>
                <a:r>
                  <a:rPr lang="en-US" sz="2000" dirty="0"/>
                  <a:t>Alice uses her private key to decrypt the encrypted symmetric key </a:t>
                </a:r>
                <a14:m>
                  <m:oMath xmlns:m="http://schemas.openxmlformats.org/officeDocument/2006/math">
                    <m:r>
                      <a:rPr lang="en-US" sz="2000" b="0" i="1" smtClean="0">
                        <a:latin typeface="Cambria Math" panose="02040503050406030204" pitchFamily="18" charset="0"/>
                      </a:rPr>
                      <m:t>𝑘</m:t>
                    </m:r>
                  </m:oMath>
                </a14:m>
                <a:r>
                  <a:rPr lang="en-US" sz="2000" dirty="0"/>
                  <a:t>.</a:t>
                </a:r>
              </a:p>
              <a:p>
                <a:pPr lvl="1"/>
                <a:r>
                  <a:rPr lang="en-US" sz="2000" dirty="0"/>
                  <a:t>Alice uses the symmetric key </a:t>
                </a:r>
                <a14:m>
                  <m:oMath xmlns:m="http://schemas.openxmlformats.org/officeDocument/2006/math">
                    <m:r>
                      <a:rPr lang="en-US" sz="2000" b="0" i="1" smtClean="0">
                        <a:latin typeface="Cambria Math" panose="02040503050406030204" pitchFamily="18" charset="0"/>
                      </a:rPr>
                      <m:t>𝑘</m:t>
                    </m:r>
                  </m:oMath>
                </a14:m>
                <a:r>
                  <a:rPr lang="en-US" sz="2000" dirty="0"/>
                  <a:t> to decrypt the data (using AES).</a:t>
                </a:r>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902" r="-148" b="-124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08672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Cryptographic hash function (CHF)</a:t>
            </a:r>
          </a:p>
        </p:txBody>
      </p:sp>
      <p:sp>
        <p:nvSpPr>
          <p:cNvPr id="3" name="Content Placeholder 2"/>
          <p:cNvSpPr>
            <a:spLocks noGrp="1"/>
          </p:cNvSpPr>
          <p:nvPr>
            <p:ph idx="1"/>
          </p:nvPr>
        </p:nvSpPr>
        <p:spPr/>
        <p:txBody>
          <a:bodyPr>
            <a:normAutofit/>
          </a:bodyPr>
          <a:lstStyle/>
          <a:p>
            <a:pPr marL="400050" lvl="1" indent="0">
              <a:buNone/>
            </a:pPr>
            <a:r>
              <a:rPr lang="en-US" sz="3200" dirty="0"/>
              <a:t>A CHF maps data of arbitrary size to a</a:t>
            </a:r>
            <a:br>
              <a:rPr lang="en-US" sz="3200" dirty="0"/>
            </a:br>
            <a:r>
              <a:rPr lang="en-US" sz="3200" dirty="0"/>
              <a:t>fixed-size bit string.</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grpSp>
        <p:nvGrpSpPr>
          <p:cNvPr id="64" name="Group 63"/>
          <p:cNvGrpSpPr/>
          <p:nvPr/>
        </p:nvGrpSpPr>
        <p:grpSpPr>
          <a:xfrm>
            <a:off x="457200" y="3043535"/>
            <a:ext cx="8382000" cy="228600"/>
            <a:chOff x="457200" y="2362200"/>
            <a:chExt cx="8382000" cy="228600"/>
          </a:xfrm>
        </p:grpSpPr>
        <p:sp>
          <p:nvSpPr>
            <p:cNvPr id="9" name="Rectangle 8"/>
            <p:cNvSpPr/>
            <p:nvPr/>
          </p:nvSpPr>
          <p:spPr>
            <a:xfrm>
              <a:off x="457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4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6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71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4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76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28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81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133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6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38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90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743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95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48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00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52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05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57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10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962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114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267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19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72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876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029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181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334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86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638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91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943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096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48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400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553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705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858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010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162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315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467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20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772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924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0772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2296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3820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5344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686800" y="2362200"/>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 name="Straight Arrow Connector 66"/>
          <p:cNvCxnSpPr>
            <a:stCxn id="34" idx="2"/>
            <a:endCxn id="69" idx="0"/>
          </p:cNvCxnSpPr>
          <p:nvPr/>
        </p:nvCxnSpPr>
        <p:spPr>
          <a:xfrm>
            <a:off x="4343400" y="3272135"/>
            <a:ext cx="0" cy="609600"/>
          </a:xfrm>
          <a:prstGeom prst="straightConnector1">
            <a:avLst/>
          </a:prstGeom>
          <a:ln w="28575" cap="flat">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Flowchart: Manual Operation 68"/>
              <p:cNvSpPr/>
              <p:nvPr/>
            </p:nvSpPr>
            <p:spPr>
              <a:xfrm>
                <a:off x="3543300" y="3881735"/>
                <a:ext cx="1600200" cy="4572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𝒉</m:t>
                      </m:r>
                      <m:r>
                        <a:rPr lang="en-US" sz="2400" b="1" i="1" smtClean="0">
                          <a:latin typeface="Cambria Math" panose="02040503050406030204" pitchFamily="18" charset="0"/>
                        </a:rPr>
                        <m:t>(</m:t>
                      </m:r>
                      <m:r>
                        <a:rPr lang="en-US" sz="2400" b="1" i="1" smtClean="0">
                          <a:latin typeface="Cambria Math" panose="02040503050406030204" pitchFamily="18" charset="0"/>
                        </a:rPr>
                        <m:t>𝒙</m:t>
                      </m:r>
                      <m:r>
                        <a:rPr lang="en-US" sz="2400" b="1" i="1" smtClean="0">
                          <a:latin typeface="Cambria Math" panose="02040503050406030204" pitchFamily="18" charset="0"/>
                        </a:rPr>
                        <m:t>)</m:t>
                      </m:r>
                    </m:oMath>
                  </m:oMathPara>
                </a14:m>
                <a:endParaRPr lang="en-US" sz="2400" b="1" dirty="0"/>
              </a:p>
            </p:txBody>
          </p:sp>
        </mc:Choice>
        <mc:Fallback xmlns="">
          <p:sp>
            <p:nvSpPr>
              <p:cNvPr id="69" name="Flowchart: Manual Operation 68"/>
              <p:cNvSpPr>
                <a:spLocks noRot="1" noChangeAspect="1" noMove="1" noResize="1" noEditPoints="1" noAdjustHandles="1" noChangeArrowheads="1" noChangeShapeType="1" noTextEdit="1"/>
              </p:cNvSpPr>
              <p:nvPr/>
            </p:nvSpPr>
            <p:spPr>
              <a:xfrm>
                <a:off x="3543300" y="3881735"/>
                <a:ext cx="1600200" cy="457200"/>
              </a:xfrm>
              <a:prstGeom prst="flowChartManualOperation">
                <a:avLst/>
              </a:prstGeom>
              <a:blipFill>
                <a:blip r:embed="rId2"/>
                <a:stretch>
                  <a:fillRect b="-15190"/>
                </a:stretch>
              </a:blipFill>
            </p:spPr>
            <p:txBody>
              <a:bodyPr/>
              <a:lstStyle/>
              <a:p>
                <a:r>
                  <a:rPr lang="en-US">
                    <a:noFill/>
                  </a:rPr>
                  <a:t> </a:t>
                </a:r>
              </a:p>
            </p:txBody>
          </p:sp>
        </mc:Fallback>
      </mc:AlternateContent>
      <p:cxnSp>
        <p:nvCxnSpPr>
          <p:cNvPr id="71" name="Straight Arrow Connector 70"/>
          <p:cNvCxnSpPr/>
          <p:nvPr/>
        </p:nvCxnSpPr>
        <p:spPr>
          <a:xfrm>
            <a:off x="4343400" y="4338935"/>
            <a:ext cx="0" cy="609600"/>
          </a:xfrm>
          <a:prstGeom prst="straightConnector1">
            <a:avLst/>
          </a:prstGeom>
          <a:ln w="28575" cap="flat">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3657600" y="4942247"/>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810000" y="4942247"/>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962400" y="4942247"/>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114800" y="4942247"/>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267200" y="4942247"/>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419600" y="4942247"/>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572000" y="4942247"/>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724400" y="4942247"/>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876800" y="4942247"/>
            <a:ext cx="152400" cy="228600"/>
          </a:xfrm>
          <a:prstGeom prst="rect">
            <a:avLst/>
          </a:prstGeom>
          <a:solidFill>
            <a:schemeClr val="accent1">
              <a:lumMod val="20000"/>
              <a:lumOff val="80000"/>
            </a:schemeClr>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8" name="TextBox 127"/>
              <p:cNvSpPr txBox="1"/>
              <p:nvPr/>
            </p:nvSpPr>
            <p:spPr>
              <a:xfrm>
                <a:off x="4140472" y="2655137"/>
                <a:ext cx="4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oMath>
                  </m:oMathPara>
                </a14:m>
                <a:endParaRPr lang="en-US" sz="2400" b="1" dirty="0"/>
              </a:p>
            </p:txBody>
          </p:sp>
        </mc:Choice>
        <mc:Fallback xmlns="">
          <p:sp>
            <p:nvSpPr>
              <p:cNvPr id="128" name="TextBox 127"/>
              <p:cNvSpPr txBox="1">
                <a:spLocks noRot="1" noChangeAspect="1" noMove="1" noResize="1" noEditPoints="1" noAdjustHandles="1" noChangeArrowheads="1" noChangeShapeType="1" noTextEdit="1"/>
              </p:cNvSpPr>
              <p:nvPr/>
            </p:nvSpPr>
            <p:spPr>
              <a:xfrm>
                <a:off x="4140472" y="2655137"/>
                <a:ext cx="43152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4132113" y="5100935"/>
                <a:ext cx="4379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𝒚</m:t>
                      </m:r>
                    </m:oMath>
                  </m:oMathPara>
                </a14:m>
                <a:endParaRPr lang="en-US" sz="2400" b="1" dirty="0"/>
              </a:p>
            </p:txBody>
          </p:sp>
        </mc:Choice>
        <mc:Fallback xmlns="">
          <p:sp>
            <p:nvSpPr>
              <p:cNvPr id="129" name="TextBox 128"/>
              <p:cNvSpPr txBox="1">
                <a:spLocks noRot="1" noChangeAspect="1" noMove="1" noResize="1" noEditPoints="1" noAdjustHandles="1" noChangeArrowheads="1" noChangeShapeType="1" noTextEdit="1"/>
              </p:cNvSpPr>
              <p:nvPr/>
            </p:nvSpPr>
            <p:spPr>
              <a:xfrm>
                <a:off x="4132113" y="5100935"/>
                <a:ext cx="437940" cy="461665"/>
              </a:xfrm>
              <a:prstGeom prst="rect">
                <a:avLst/>
              </a:prstGeom>
              <a:blipFill>
                <a:blip r:embed="rId4"/>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3204824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Cryptographic hash function (CHF)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Properties:</a:t>
                </a:r>
                <a:endParaRPr lang="en-US" dirty="0">
                  <a:sym typeface="Wingdings" panose="05000000000000000000" pitchFamily="2" charset="2"/>
                </a:endParaRPr>
              </a:p>
              <a:p>
                <a:pPr lvl="1"/>
                <a:r>
                  <a:rPr lang="en-US" b="1" dirty="0">
                    <a:sym typeface="Wingdings" panose="05000000000000000000" pitchFamily="2" charset="2"/>
                  </a:rPr>
                  <a:t>Easy</a:t>
                </a:r>
                <a:r>
                  <a:rPr lang="en-US" dirty="0">
                    <a:sym typeface="Wingdings" panose="05000000000000000000" pitchFamily="2" charset="2"/>
                  </a:rPr>
                  <a:t> to compute.</a:t>
                </a:r>
              </a:p>
              <a:p>
                <a:pPr lvl="1"/>
                <a:r>
                  <a:rPr lang="en-US" b="1" dirty="0">
                    <a:sym typeface="Wingdings" panose="05000000000000000000" pitchFamily="2" charset="2"/>
                  </a:rPr>
                  <a:t>Pre-image resistance</a:t>
                </a:r>
                <a:r>
                  <a:rPr lang="en-US" dirty="0">
                    <a:sym typeface="Wingdings" panose="05000000000000000000" pitchFamily="2" charset="2"/>
                  </a:rPr>
                  <a:t>: if </a:t>
                </a:r>
                <a14:m>
                  <m:oMath xmlns:m="http://schemas.openxmlformats.org/officeDocument/2006/math">
                    <m:r>
                      <a:rPr lang="en-US" b="0" i="1" smtClean="0">
                        <a:latin typeface="Cambria Math" panose="02040503050406030204" pitchFamily="18" charset="0"/>
                        <a:sym typeface="Wingdings" panose="05000000000000000000" pitchFamily="2" charset="2"/>
                      </a:rPr>
                      <m:t>𝑦</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h</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𝑥</m:t>
                    </m:r>
                    <m:r>
                      <a:rPr lang="en-US" b="0" i="1" smtClean="0">
                        <a:latin typeface="Cambria Math" panose="02040503050406030204" pitchFamily="18" charset="0"/>
                        <a:sym typeface="Wingdings" panose="05000000000000000000" pitchFamily="2" charset="2"/>
                      </a:rPr>
                      <m:t>)</m:t>
                    </m:r>
                  </m:oMath>
                </a14:m>
                <a:r>
                  <a:rPr lang="en-US" dirty="0">
                    <a:sym typeface="Wingdings" panose="05000000000000000000" pitchFamily="2" charset="2"/>
                  </a:rPr>
                  <a:t>, it is difficult to find </a:t>
                </a:r>
                <a14:m>
                  <m:oMath xmlns:m="http://schemas.openxmlformats.org/officeDocument/2006/math">
                    <m:r>
                      <a:rPr lang="en-US" b="0" i="1" smtClean="0">
                        <a:latin typeface="Cambria Math" panose="02040503050406030204" pitchFamily="18" charset="0"/>
                        <a:sym typeface="Wingdings" panose="05000000000000000000" pitchFamily="2" charset="2"/>
                      </a:rPr>
                      <m:t>𝑥</m:t>
                    </m:r>
                  </m:oMath>
                </a14:m>
                <a:r>
                  <a:rPr lang="en-US" dirty="0">
                    <a:sym typeface="Wingdings" panose="05000000000000000000" pitchFamily="2" charset="2"/>
                  </a:rPr>
                  <a:t> from </a:t>
                </a:r>
                <a14:m>
                  <m:oMath xmlns:m="http://schemas.openxmlformats.org/officeDocument/2006/math">
                    <m:r>
                      <a:rPr lang="en-US" b="0" i="1" smtClean="0">
                        <a:latin typeface="Cambria Math" panose="02040503050406030204" pitchFamily="18" charset="0"/>
                        <a:sym typeface="Wingdings" panose="05000000000000000000" pitchFamily="2" charset="2"/>
                      </a:rPr>
                      <m:t>𝑦</m:t>
                    </m:r>
                  </m:oMath>
                </a14:m>
                <a:r>
                  <a:rPr lang="en-US" dirty="0">
                    <a:sym typeface="Wingdings" panose="05000000000000000000" pitchFamily="2" charset="2"/>
                  </a:rPr>
                  <a:t>.</a:t>
                </a:r>
              </a:p>
              <a:p>
                <a:pPr lvl="1"/>
                <a:r>
                  <a:rPr lang="en-US" b="1" dirty="0"/>
                  <a:t>Collision resistance</a:t>
                </a:r>
                <a:r>
                  <a:rPr lang="en-US" dirty="0"/>
                  <a:t>: It is difficult to find two inputs,</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such that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t>
                </a:r>
              </a:p>
              <a:p>
                <a:pPr lvl="1"/>
                <a:endParaRPr lang="en-US" dirty="0"/>
              </a:p>
              <a:p>
                <a:r>
                  <a:rPr lang="en-US" dirty="0"/>
                  <a:t>Popular CHFs:</a:t>
                </a:r>
              </a:p>
              <a:p>
                <a:pPr lvl="1"/>
                <a:r>
                  <a:rPr lang="en-US" dirty="0"/>
                  <a:t>Message Digest: MD2, MD4, MD5 and MD6. It is a 128-bit hash function.</a:t>
                </a:r>
              </a:p>
              <a:p>
                <a:pPr lvl="1"/>
                <a:r>
                  <a:rPr lang="en-US" dirty="0"/>
                  <a:t>Secure Hash Function: SHA-0, SHA-1, SHA-2, SHA-3. They produce hash values with 160 bits (SHA-1) or 256 bits (SHA-2).</a:t>
                </a:r>
              </a:p>
              <a:p>
                <a:pPr lvl="1"/>
                <a:r>
                  <a:rPr lang="en-US" dirty="0"/>
                  <a:t>And some others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931" r="-2148" b="-56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453658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SHA-1</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937" y="990600"/>
            <a:ext cx="4800600" cy="4800600"/>
          </a:xfrm>
        </p:spPr>
      </p:pic>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3" name="TextBox 2"/>
          <p:cNvSpPr txBox="1"/>
          <p:nvPr/>
        </p:nvSpPr>
        <p:spPr>
          <a:xfrm>
            <a:off x="4784937" y="1066800"/>
            <a:ext cx="930063" cy="369332"/>
          </a:xfrm>
          <a:prstGeom prst="rect">
            <a:avLst/>
          </a:prstGeom>
          <a:noFill/>
        </p:spPr>
        <p:txBody>
          <a:bodyPr wrap="none" rtlCol="0">
            <a:spAutoFit/>
          </a:bodyPr>
          <a:lstStyle/>
          <a:p>
            <a:r>
              <a:rPr lang="en-US" b="0" dirty="0"/>
              <a:t>160 bits</a:t>
            </a:r>
          </a:p>
        </p:txBody>
      </p:sp>
      <p:sp>
        <p:nvSpPr>
          <p:cNvPr id="8" name="TextBox 7"/>
          <p:cNvSpPr txBox="1"/>
          <p:nvPr/>
        </p:nvSpPr>
        <p:spPr>
          <a:xfrm>
            <a:off x="1725966" y="5911334"/>
            <a:ext cx="1894814" cy="369332"/>
          </a:xfrm>
          <a:prstGeom prst="rect">
            <a:avLst/>
          </a:prstGeom>
          <a:noFill/>
        </p:spPr>
        <p:txBody>
          <a:bodyPr wrap="none" rtlCol="0">
            <a:spAutoFit/>
          </a:bodyPr>
          <a:lstStyle/>
          <a:p>
            <a:r>
              <a:rPr lang="en-US" b="0" dirty="0"/>
              <a:t>One step of SHA-1</a:t>
            </a:r>
          </a:p>
        </p:txBody>
      </p:sp>
      <p:sp>
        <p:nvSpPr>
          <p:cNvPr id="9" name="TextBox 8"/>
          <p:cNvSpPr txBox="1"/>
          <p:nvPr/>
        </p:nvSpPr>
        <p:spPr>
          <a:xfrm>
            <a:off x="5727810" y="5172541"/>
            <a:ext cx="3035190" cy="646331"/>
          </a:xfrm>
          <a:prstGeom prst="rect">
            <a:avLst/>
          </a:prstGeom>
          <a:noFill/>
        </p:spPr>
        <p:txBody>
          <a:bodyPr wrap="none" rtlCol="0">
            <a:spAutoFit/>
          </a:bodyPr>
          <a:lstStyle/>
          <a:p>
            <a:r>
              <a:rPr lang="en-US" b="0" dirty="0"/>
              <a:t>The result is “accumulated”</a:t>
            </a:r>
            <a:br>
              <a:rPr lang="en-US" b="0" dirty="0"/>
            </a:br>
            <a:r>
              <a:rPr lang="en-US" b="0" dirty="0"/>
              <a:t>to the result of previous steps.</a:t>
            </a:r>
          </a:p>
        </p:txBody>
      </p:sp>
    </p:spTree>
    <p:extLst>
      <p:ext uri="{BB962C8B-B14F-4D97-AF65-F5344CB8AC3E}">
        <p14:creationId xmlns:p14="http://schemas.microsoft.com/office/powerpoint/2010/main" val="365025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nterstices.info/wp-content/uploads/jalios/codes-secrets/alice-et-bo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08381"/>
            <a:ext cx="6529974" cy="36350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Cryptography</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
        <p:nvSpPr>
          <p:cNvPr id="10" name="Content Placeholder 9"/>
          <p:cNvSpPr>
            <a:spLocks noGrp="1"/>
          </p:cNvSpPr>
          <p:nvPr>
            <p:ph idx="1"/>
          </p:nvPr>
        </p:nvSpPr>
        <p:spPr>
          <a:xfrm>
            <a:off x="457200" y="4495800"/>
            <a:ext cx="8229600" cy="1828800"/>
          </a:xfrm>
        </p:spPr>
        <p:txBody>
          <a:bodyPr>
            <a:normAutofit lnSpcReduction="10000"/>
          </a:bodyPr>
          <a:lstStyle/>
          <a:p>
            <a:r>
              <a:rPr lang="en-US" sz="2800" dirty="0"/>
              <a:t>How can we avoid an eavesdropper (Eve) to overhear a message sent from Alice to Bob? </a:t>
            </a:r>
          </a:p>
          <a:p>
            <a:endParaRPr lang="en-US" sz="2800" dirty="0"/>
          </a:p>
          <a:p>
            <a:r>
              <a:rPr lang="en-US" sz="2800" dirty="0"/>
              <a:t>Solution: encrypt the message!</a:t>
            </a:r>
          </a:p>
        </p:txBody>
      </p:sp>
    </p:spTree>
    <p:extLst>
      <p:ext uri="{BB962C8B-B14F-4D97-AF65-F5344CB8AC3E}">
        <p14:creationId xmlns:p14="http://schemas.microsoft.com/office/powerpoint/2010/main" val="1156996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SHA-1</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grpSp>
        <p:nvGrpSpPr>
          <p:cNvPr id="9" name="Group 8"/>
          <p:cNvGrpSpPr/>
          <p:nvPr/>
        </p:nvGrpSpPr>
        <p:grpSpPr>
          <a:xfrm>
            <a:off x="1485900" y="1257300"/>
            <a:ext cx="6172200" cy="4495800"/>
            <a:chOff x="1752600" y="1905000"/>
            <a:chExt cx="6172200" cy="44958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932127"/>
              <a:ext cx="6172200" cy="4468673"/>
            </a:xfrm>
            <a:prstGeom prst="rect">
              <a:avLst/>
            </a:prstGeom>
          </p:spPr>
        </p:pic>
        <p:sp>
          <p:nvSpPr>
            <p:cNvPr id="8" name="TextBox 7"/>
            <p:cNvSpPr txBox="1"/>
            <p:nvPr/>
          </p:nvSpPr>
          <p:spPr>
            <a:xfrm>
              <a:off x="5782322" y="1905000"/>
              <a:ext cx="1577996" cy="461665"/>
            </a:xfrm>
            <a:prstGeom prst="rect">
              <a:avLst/>
            </a:prstGeom>
            <a:solidFill>
              <a:schemeClr val="bg1"/>
            </a:solidFill>
          </p:spPr>
          <p:txBody>
            <a:bodyPr wrap="none" rtlCol="0">
              <a:spAutoFit/>
            </a:bodyPr>
            <a:lstStyle/>
            <a:p>
              <a:r>
                <a:rPr lang="en-US" sz="2400" b="1" dirty="0"/>
                <a:t>Hash value</a:t>
              </a:r>
            </a:p>
          </p:txBody>
        </p:sp>
      </p:grpSp>
    </p:spTree>
    <p:extLst>
      <p:ext uri="{BB962C8B-B14F-4D97-AF65-F5344CB8AC3E}">
        <p14:creationId xmlns:p14="http://schemas.microsoft.com/office/powerpoint/2010/main" val="3617562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Digital signatures</a:t>
            </a:r>
          </a:p>
        </p:txBody>
      </p:sp>
      <p:sp>
        <p:nvSpPr>
          <p:cNvPr id="3" name="Content Placeholder 2"/>
          <p:cNvSpPr>
            <a:spLocks noGrp="1"/>
          </p:cNvSpPr>
          <p:nvPr>
            <p:ph idx="1"/>
          </p:nvPr>
        </p:nvSpPr>
        <p:spPr/>
        <p:txBody>
          <a:bodyPr>
            <a:normAutofit fontScale="85000" lnSpcReduction="10000"/>
          </a:bodyPr>
          <a:lstStyle/>
          <a:p>
            <a:r>
              <a:rPr lang="en-US" dirty="0"/>
              <a:t>A scheme to guarantee that a message is authentic.</a:t>
            </a:r>
          </a:p>
          <a:p>
            <a:endParaRPr lang="en-US" dirty="0"/>
          </a:p>
          <a:p>
            <a:r>
              <a:rPr lang="en-US" dirty="0"/>
              <a:t>Consider the following case:</a:t>
            </a:r>
          </a:p>
          <a:p>
            <a:pPr lvl="1"/>
            <a:r>
              <a:rPr lang="en-US" dirty="0"/>
              <a:t>Alice sends a document (possibly unencrypted) to Bob and wants Bob to electronically sign the document.</a:t>
            </a:r>
          </a:p>
          <a:p>
            <a:pPr lvl="1"/>
            <a:r>
              <a:rPr lang="en-US" dirty="0"/>
              <a:t>Bob “signs” the document and sends it back to Alice.</a:t>
            </a:r>
          </a:p>
          <a:p>
            <a:pPr lvl="1"/>
            <a:endParaRPr lang="en-US" dirty="0"/>
          </a:p>
          <a:p>
            <a:r>
              <a:rPr lang="en-US" dirty="0"/>
              <a:t>Questions:</a:t>
            </a:r>
          </a:p>
          <a:p>
            <a:pPr lvl="1"/>
            <a:r>
              <a:rPr lang="en-US" dirty="0"/>
              <a:t>How does Alice know that the document has not been altered? </a:t>
            </a:r>
            <a:r>
              <a:rPr lang="en-US" dirty="0">
                <a:sym typeface="Wingdings" panose="05000000000000000000" pitchFamily="2" charset="2"/>
              </a:rPr>
              <a:t> </a:t>
            </a:r>
            <a:r>
              <a:rPr lang="en-US" dirty="0"/>
              <a:t>integrity.</a:t>
            </a:r>
          </a:p>
          <a:p>
            <a:pPr lvl="1"/>
            <a:r>
              <a:rPr lang="en-US" dirty="0"/>
              <a:t>How does Alice know that Bob has signed the document (and not somebody else)? </a:t>
            </a:r>
            <a:r>
              <a:rPr lang="en-US" dirty="0">
                <a:sym typeface="Wingdings" panose="05000000000000000000" pitchFamily="2" charset="2"/>
              </a:rPr>
              <a:t> authentication.</a:t>
            </a:r>
            <a:endParaRPr lang="en-US" dirty="0"/>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424717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Digital signatures</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
        <p:nvSpPr>
          <p:cNvPr id="7" name="Rectangle 6"/>
          <p:cNvSpPr/>
          <p:nvPr/>
        </p:nvSpPr>
        <p:spPr>
          <a:xfrm>
            <a:off x="1527182" y="665825"/>
            <a:ext cx="1221808"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Alice</a:t>
            </a:r>
          </a:p>
        </p:txBody>
      </p:sp>
      <p:sp>
        <p:nvSpPr>
          <p:cNvPr id="8" name="Rectangle 7"/>
          <p:cNvSpPr/>
          <p:nvPr/>
        </p:nvSpPr>
        <p:spPr>
          <a:xfrm>
            <a:off x="6625222" y="663714"/>
            <a:ext cx="1023037"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Bob</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9" name="Picture 8" descr="File Document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929" y="1219200"/>
            <a:ext cx="892314" cy="892314"/>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7772637" y="744379"/>
                <a:ext cx="1295163" cy="523220"/>
              </a:xfrm>
              <a:prstGeom prst="rect">
                <a:avLst/>
              </a:prstGeom>
              <a:noFill/>
            </p:spPr>
            <p:txBody>
              <a:bodyPr wrap="none" rtlCol="0">
                <a:spAutoFit/>
              </a:bodyPr>
              <a:lstStyle/>
              <a:p>
                <a:r>
                  <a:rPr lang="en-US" sz="2800" b="0" dirty="0"/>
                  <a:t>(</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𝐵</m:t>
                        </m:r>
                      </m:sub>
                    </m:sSub>
                  </m:oMath>
                </a14:m>
                <a:r>
                  <a:rPr lang="en-US" sz="2800" b="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7772637" y="744379"/>
                <a:ext cx="1295163" cy="523220"/>
              </a:xfrm>
              <a:prstGeom prst="rect">
                <a:avLst/>
              </a:prstGeom>
              <a:blipFill>
                <a:blip r:embed="rId3"/>
                <a:stretch>
                  <a:fillRect l="-9390" t="-10465" r="-8920" b="-32558"/>
                </a:stretch>
              </a:blipFill>
            </p:spPr>
            <p:txBody>
              <a:bodyPr/>
              <a:lstStyle/>
              <a:p>
                <a:r>
                  <a:rPr lang="en-US">
                    <a:noFill/>
                  </a:rPr>
                  <a:t> </a:t>
                </a:r>
              </a:p>
            </p:txBody>
          </p:sp>
        </mc:Fallback>
      </mc:AlternateContent>
      <p:grpSp>
        <p:nvGrpSpPr>
          <p:cNvPr id="70" name="Group 69"/>
          <p:cNvGrpSpPr/>
          <p:nvPr/>
        </p:nvGrpSpPr>
        <p:grpSpPr>
          <a:xfrm>
            <a:off x="2718444" y="1219200"/>
            <a:ext cx="4876800" cy="892314"/>
            <a:chOff x="2718444" y="1219200"/>
            <a:chExt cx="4876800" cy="892314"/>
          </a:xfrm>
        </p:grpSpPr>
        <p:sp>
          <p:nvSpPr>
            <p:cNvPr id="13" name="Right Arrow 12"/>
            <p:cNvSpPr/>
            <p:nvPr/>
          </p:nvSpPr>
          <p:spPr>
            <a:xfrm>
              <a:off x="2718444" y="1573566"/>
              <a:ext cx="3876232" cy="2286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File Document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930" y="1219200"/>
              <a:ext cx="892314" cy="892314"/>
            </a:xfrm>
            <a:prstGeom prst="rect">
              <a:avLst/>
            </a:prstGeom>
          </p:spPr>
        </p:pic>
      </p:grpSp>
      <p:sp>
        <p:nvSpPr>
          <p:cNvPr id="30" name="Rectangle 29"/>
          <p:cNvSpPr/>
          <p:nvPr/>
        </p:nvSpPr>
        <p:spPr>
          <a:xfrm>
            <a:off x="3709044" y="2590800"/>
            <a:ext cx="1676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775623" y="2819400"/>
            <a:ext cx="4444485" cy="637812"/>
            <a:chOff x="2775623" y="2819400"/>
            <a:chExt cx="4444485" cy="637812"/>
          </a:xfrm>
        </p:grpSpPr>
        <p:sp>
          <p:nvSpPr>
            <p:cNvPr id="28" name="Bent Arrow 27"/>
            <p:cNvSpPr/>
            <p:nvPr/>
          </p:nvSpPr>
          <p:spPr>
            <a:xfrm flipH="1" flipV="1">
              <a:off x="2775623" y="2819400"/>
              <a:ext cx="4444485" cy="531260"/>
            </a:xfrm>
            <a:prstGeom prst="bentArrow">
              <a:avLst>
                <a:gd name="adj1" fmla="val 23917"/>
                <a:gd name="adj2" fmla="val 23917"/>
                <a:gd name="adj3" fmla="val 25000"/>
                <a:gd name="adj4" fmla="val 4375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3709044" y="2933992"/>
                  <a:ext cx="641266" cy="52322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𝐵</m:t>
                            </m:r>
                          </m:sub>
                        </m:sSub>
                      </m:oMath>
                    </m:oMathPara>
                  </a14:m>
                  <a:endParaRPr lang="en-US" sz="2800" b="0" dirty="0"/>
                </a:p>
              </p:txBody>
            </p:sp>
          </mc:Choice>
          <mc:Fallback xmlns="">
            <p:sp>
              <p:nvSpPr>
                <p:cNvPr id="26" name="TextBox 25"/>
                <p:cNvSpPr txBox="1">
                  <a:spLocks noRot="1" noChangeAspect="1" noMove="1" noResize="1" noEditPoints="1" noAdjustHandles="1" noChangeArrowheads="1" noChangeShapeType="1" noTextEdit="1"/>
                </p:cNvSpPr>
                <p:nvPr/>
              </p:nvSpPr>
              <p:spPr>
                <a:xfrm>
                  <a:off x="3709044" y="2933992"/>
                  <a:ext cx="641266" cy="523220"/>
                </a:xfrm>
                <a:prstGeom prst="rect">
                  <a:avLst/>
                </a:prstGeom>
                <a:blipFill>
                  <a:blip r:embed="rId4"/>
                  <a:stretch>
                    <a:fillRect/>
                  </a:stretch>
                </a:blipFill>
              </p:spPr>
              <p:txBody>
                <a:bodyPr/>
                <a:lstStyle/>
                <a:p>
                  <a:r>
                    <a:rPr lang="en-US">
                      <a:noFill/>
                    </a:rPr>
                    <a:t> </a:t>
                  </a:r>
                </a:p>
              </p:txBody>
            </p:sp>
          </mc:Fallback>
        </mc:AlternateContent>
        <p:sp>
          <p:nvSpPr>
            <p:cNvPr id="25" name="Double Bracket 24"/>
            <p:cNvSpPr/>
            <p:nvPr/>
          </p:nvSpPr>
          <p:spPr>
            <a:xfrm>
              <a:off x="4282987" y="2950170"/>
              <a:ext cx="932851" cy="502410"/>
            </a:xfrm>
            <a:prstGeom prst="bracketPair">
              <a:avLst/>
            </a:prstGeom>
            <a:solidFill>
              <a:schemeClr val="bg1"/>
            </a:solidFill>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4473095" y="3079670"/>
              <a:ext cx="552635" cy="243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h</a:t>
              </a:r>
            </a:p>
          </p:txBody>
        </p:sp>
      </p:grpSp>
      <p:grpSp>
        <p:nvGrpSpPr>
          <p:cNvPr id="33" name="Group 32"/>
          <p:cNvGrpSpPr/>
          <p:nvPr/>
        </p:nvGrpSpPr>
        <p:grpSpPr>
          <a:xfrm>
            <a:off x="553178" y="2942081"/>
            <a:ext cx="2089066" cy="555030"/>
            <a:chOff x="553178" y="2942081"/>
            <a:chExt cx="2089066" cy="555030"/>
          </a:xfrm>
        </p:grpSpPr>
        <p:sp>
          <p:nvSpPr>
            <p:cNvPr id="40" name="Double Bracket 39"/>
            <p:cNvSpPr/>
            <p:nvPr/>
          </p:nvSpPr>
          <p:spPr>
            <a:xfrm>
              <a:off x="1118244" y="2942081"/>
              <a:ext cx="1524000" cy="555030"/>
            </a:xfrm>
            <a:prstGeom prst="bracketPair">
              <a:avLst/>
            </a:prstGeom>
            <a:solidFill>
              <a:schemeClr val="bg1"/>
            </a:solidFill>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Double Bracket 35"/>
            <p:cNvSpPr/>
            <p:nvPr/>
          </p:nvSpPr>
          <p:spPr>
            <a:xfrm>
              <a:off x="1615987" y="3017097"/>
              <a:ext cx="932851" cy="404999"/>
            </a:xfrm>
            <a:prstGeom prst="bracketPair">
              <a:avLst/>
            </a:prstGeom>
            <a:solidFill>
              <a:schemeClr val="bg1"/>
            </a:solidFill>
            <a:ln w="28575" cap="flat">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1816475" y="3097891"/>
              <a:ext cx="552635" cy="243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h</a:t>
              </a:r>
            </a:p>
          </p:txBody>
        </p:sp>
        <mc:AlternateContent xmlns:mc="http://schemas.openxmlformats.org/markup-compatibility/2006" xmlns:a14="http://schemas.microsoft.com/office/drawing/2010/main">
          <mc:Choice Requires="a14">
            <p:sp>
              <p:nvSpPr>
                <p:cNvPr id="35" name="TextBox 34"/>
                <p:cNvSpPr txBox="1"/>
                <p:nvPr/>
              </p:nvSpPr>
              <p:spPr>
                <a:xfrm>
                  <a:off x="1042044" y="2957986"/>
                  <a:ext cx="64126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𝐵</m:t>
                            </m:r>
                          </m:sub>
                        </m:sSub>
                      </m:oMath>
                    </m:oMathPara>
                  </a14:m>
                  <a:endParaRPr lang="en-US" sz="2800" b="0" dirty="0"/>
                </a:p>
              </p:txBody>
            </p:sp>
          </mc:Choice>
          <mc:Fallback xmlns="">
            <p:sp>
              <p:nvSpPr>
                <p:cNvPr id="35" name="TextBox 34"/>
                <p:cNvSpPr txBox="1">
                  <a:spLocks noRot="1" noChangeAspect="1" noMove="1" noResize="1" noEditPoints="1" noAdjustHandles="1" noChangeArrowheads="1" noChangeShapeType="1" noTextEdit="1"/>
                </p:cNvSpPr>
                <p:nvPr/>
              </p:nvSpPr>
              <p:spPr>
                <a:xfrm>
                  <a:off x="1042044" y="2957986"/>
                  <a:ext cx="64126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53178" y="2957986"/>
                  <a:ext cx="65049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𝐵</m:t>
                            </m:r>
                          </m:sub>
                        </m:sSub>
                      </m:oMath>
                    </m:oMathPara>
                  </a14:m>
                  <a:endParaRPr lang="en-US" sz="2800" b="0" dirty="0"/>
                </a:p>
              </p:txBody>
            </p:sp>
          </mc:Choice>
          <mc:Fallback xmlns="">
            <p:sp>
              <p:nvSpPr>
                <p:cNvPr id="41" name="TextBox 40"/>
                <p:cNvSpPr txBox="1">
                  <a:spLocks noRot="1" noChangeAspect="1" noMove="1" noResize="1" noEditPoints="1" noAdjustHandles="1" noChangeArrowheads="1" noChangeShapeType="1" noTextEdit="1"/>
                </p:cNvSpPr>
                <p:nvPr/>
              </p:nvSpPr>
              <p:spPr>
                <a:xfrm>
                  <a:off x="553178" y="2957986"/>
                  <a:ext cx="650499" cy="523220"/>
                </a:xfrm>
                <a:prstGeom prst="rect">
                  <a:avLst/>
                </a:prstGeom>
                <a:blipFill>
                  <a:blip r:embed="rId6"/>
                  <a:stretch>
                    <a:fillRect/>
                  </a:stretch>
                </a:blipFill>
              </p:spPr>
              <p:txBody>
                <a:bodyPr/>
                <a:lstStyle/>
                <a:p>
                  <a:r>
                    <a:rPr lang="en-US">
                      <a:noFill/>
                    </a:rPr>
                    <a:t> </a:t>
                  </a:r>
                </a:p>
              </p:txBody>
            </p:sp>
          </mc:Fallback>
        </mc:AlternateContent>
      </p:grpSp>
      <p:grpSp>
        <p:nvGrpSpPr>
          <p:cNvPr id="34" name="Group 33"/>
          <p:cNvGrpSpPr/>
          <p:nvPr/>
        </p:nvGrpSpPr>
        <p:grpSpPr>
          <a:xfrm>
            <a:off x="1819275" y="3540083"/>
            <a:ext cx="552635" cy="1199128"/>
            <a:chOff x="1819275" y="3540083"/>
            <a:chExt cx="552635" cy="1199128"/>
          </a:xfrm>
        </p:grpSpPr>
        <p:sp>
          <p:nvSpPr>
            <p:cNvPr id="43" name="Rectangle 42"/>
            <p:cNvSpPr/>
            <p:nvPr/>
          </p:nvSpPr>
          <p:spPr>
            <a:xfrm>
              <a:off x="1819275" y="4495800"/>
              <a:ext cx="552635" cy="243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h</a:t>
              </a:r>
            </a:p>
          </p:txBody>
        </p:sp>
        <p:cxnSp>
          <p:nvCxnSpPr>
            <p:cNvPr id="47" name="Straight Arrow Connector 46"/>
            <p:cNvCxnSpPr/>
            <p:nvPr/>
          </p:nvCxnSpPr>
          <p:spPr>
            <a:xfrm>
              <a:off x="2092792" y="3540083"/>
              <a:ext cx="0" cy="855729"/>
            </a:xfrm>
            <a:prstGeom prst="straightConnector1">
              <a:avLst/>
            </a:prstGeom>
            <a:ln w="28575" cap="flat">
              <a:solidFill>
                <a:srgbClr val="C00000"/>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6860422" y="2057400"/>
            <a:ext cx="1781468" cy="719831"/>
            <a:chOff x="6860422" y="2057400"/>
            <a:chExt cx="1781468" cy="719831"/>
          </a:xfrm>
        </p:grpSpPr>
        <p:cxnSp>
          <p:nvCxnSpPr>
            <p:cNvPr id="16" name="Straight Arrow Connector 15"/>
            <p:cNvCxnSpPr/>
            <p:nvPr/>
          </p:nvCxnSpPr>
          <p:spPr>
            <a:xfrm>
              <a:off x="7138044" y="2111514"/>
              <a:ext cx="0" cy="326886"/>
            </a:xfrm>
            <a:prstGeom prst="straightConnector1">
              <a:avLst/>
            </a:prstGeom>
            <a:ln w="28575" cap="flat">
              <a:solidFill>
                <a:schemeClr val="tx1"/>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38044" y="2057400"/>
              <a:ext cx="1393330" cy="369332"/>
            </a:xfrm>
            <a:prstGeom prst="rect">
              <a:avLst/>
            </a:prstGeom>
            <a:noFill/>
          </p:spPr>
          <p:txBody>
            <a:bodyPr wrap="none" rtlCol="0">
              <a:spAutoFit/>
            </a:bodyPr>
            <a:lstStyle/>
            <a:p>
              <a:r>
                <a:rPr lang="en-US" b="0" dirty="0"/>
                <a:t>SHA-2</a:t>
              </a:r>
              <a:r>
                <a:rPr lang="en-US" dirty="0"/>
                <a:t> (hash)</a:t>
              </a:r>
              <a:endParaRPr lang="en-US" b="0" dirty="0"/>
            </a:p>
          </p:txBody>
        </p:sp>
        <p:sp>
          <p:nvSpPr>
            <p:cNvPr id="23" name="Rectangle 22"/>
            <p:cNvSpPr/>
            <p:nvPr/>
          </p:nvSpPr>
          <p:spPr>
            <a:xfrm>
              <a:off x="6860422" y="2489910"/>
              <a:ext cx="552635" cy="243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h</a:t>
              </a:r>
            </a:p>
          </p:txBody>
        </p:sp>
        <p:sp>
          <p:nvSpPr>
            <p:cNvPr id="50" name="TextBox 49"/>
            <p:cNvSpPr txBox="1"/>
            <p:nvPr/>
          </p:nvSpPr>
          <p:spPr>
            <a:xfrm>
              <a:off x="7442844" y="2407899"/>
              <a:ext cx="1199046" cy="369332"/>
            </a:xfrm>
            <a:prstGeom prst="rect">
              <a:avLst/>
            </a:prstGeom>
            <a:noFill/>
          </p:spPr>
          <p:txBody>
            <a:bodyPr wrap="none" rtlCol="0">
              <a:spAutoFit/>
            </a:bodyPr>
            <a:lstStyle/>
            <a:p>
              <a:r>
                <a:rPr lang="en-US" b="0" dirty="0">
                  <a:solidFill>
                    <a:srgbClr val="C00000"/>
                  </a:solidFill>
                </a:rPr>
                <a:t>(signature)</a:t>
              </a:r>
            </a:p>
          </p:txBody>
        </p:sp>
      </p:grpSp>
      <p:grpSp>
        <p:nvGrpSpPr>
          <p:cNvPr id="76" name="Group 75"/>
          <p:cNvGrpSpPr/>
          <p:nvPr/>
        </p:nvGrpSpPr>
        <p:grpSpPr>
          <a:xfrm>
            <a:off x="1316848" y="4739211"/>
            <a:ext cx="1031415" cy="980793"/>
            <a:chOff x="1535923" y="4739211"/>
            <a:chExt cx="1031415" cy="980793"/>
          </a:xfrm>
        </p:grpSpPr>
        <p:sp>
          <p:nvSpPr>
            <p:cNvPr id="54" name="Rectangle 53"/>
            <p:cNvSpPr/>
            <p:nvPr/>
          </p:nvSpPr>
          <p:spPr>
            <a:xfrm>
              <a:off x="2063180" y="5318314"/>
              <a:ext cx="504158" cy="401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
              </a:r>
            </a:p>
          </p:txBody>
        </p:sp>
        <p:cxnSp>
          <p:nvCxnSpPr>
            <p:cNvPr id="56" name="Straight Arrow Connector 55"/>
            <p:cNvCxnSpPr>
              <a:stCxn id="43" idx="2"/>
              <a:endCxn id="54" idx="0"/>
            </p:cNvCxnSpPr>
            <p:nvPr/>
          </p:nvCxnSpPr>
          <p:spPr>
            <a:xfrm>
              <a:off x="2314668" y="4739211"/>
              <a:ext cx="591" cy="579103"/>
            </a:xfrm>
            <a:prstGeom prst="straightConnector1">
              <a:avLst/>
            </a:prstGeom>
            <a:ln w="28575" cap="flat">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3"/>
              <a:endCxn id="54" idx="1"/>
            </p:cNvCxnSpPr>
            <p:nvPr/>
          </p:nvCxnSpPr>
          <p:spPr>
            <a:xfrm>
              <a:off x="1535923" y="5517095"/>
              <a:ext cx="527257" cy="2064"/>
            </a:xfrm>
            <a:prstGeom prst="straightConnector1">
              <a:avLst/>
            </a:prstGeom>
            <a:ln w="28575" cap="flat">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2348263" y="4783126"/>
            <a:ext cx="6060002" cy="736033"/>
            <a:chOff x="2348263" y="4783126"/>
            <a:chExt cx="6060002" cy="736033"/>
          </a:xfrm>
        </p:grpSpPr>
        <p:cxnSp>
          <p:nvCxnSpPr>
            <p:cNvPr id="60" name="Straight Arrow Connector 59"/>
            <p:cNvCxnSpPr>
              <a:stCxn id="54" idx="3"/>
              <a:endCxn id="61" idx="1"/>
            </p:cNvCxnSpPr>
            <p:nvPr/>
          </p:nvCxnSpPr>
          <p:spPr>
            <a:xfrm flipV="1">
              <a:off x="2348263" y="5106292"/>
              <a:ext cx="921672" cy="412867"/>
            </a:xfrm>
            <a:prstGeom prst="straightConnector1">
              <a:avLst/>
            </a:prstGeom>
            <a:ln w="28575" cap="flat">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3269935" y="4783126"/>
                  <a:ext cx="5138330" cy="646331"/>
                </a:xfrm>
                <a:prstGeom prst="rect">
                  <a:avLst/>
                </a:prstGeom>
                <a:solidFill>
                  <a:srgbClr val="00B050"/>
                </a:solidFill>
                <a:ln>
                  <a:solidFill>
                    <a:schemeClr val="tx1"/>
                  </a:solidFill>
                </a:ln>
              </p:spPr>
              <p:txBody>
                <a:bodyPr wrap="none" rtlCol="0">
                  <a:spAutoFit/>
                </a:bodyPr>
                <a:lstStyle/>
                <a:p>
                  <a:r>
                    <a:rPr lang="en-US" b="1" dirty="0">
                      <a:solidFill>
                        <a:schemeClr val="bg1"/>
                      </a:solidFill>
                    </a:rPr>
                    <a:t>Yes: </a:t>
                  </a:r>
                  <a:r>
                    <a:rPr lang="en-US" b="0" dirty="0">
                      <a:solidFill>
                        <a:schemeClr val="bg1"/>
                      </a:solidFill>
                    </a:rPr>
                    <a:t>the document has not been altered (same h)</a:t>
                  </a:r>
                  <a:br>
                    <a:rPr lang="en-US" b="0" dirty="0">
                      <a:solidFill>
                        <a:schemeClr val="bg1"/>
                      </a:solidFill>
                    </a:rPr>
                  </a:br>
                  <a:r>
                    <a:rPr lang="en-US" b="0" dirty="0">
                      <a:solidFill>
                        <a:schemeClr val="bg1"/>
                      </a:solidFill>
                    </a:rPr>
                    <a:t>        </a:t>
                  </a:r>
                  <a:r>
                    <a:rPr lang="en-US" b="0" i="1" dirty="0">
                      <a:solidFill>
                        <a:schemeClr val="bg1"/>
                      </a:solidFill>
                    </a:rPr>
                    <a:t>and</a:t>
                  </a:r>
                  <a:r>
                    <a:rPr lang="en-US" b="0" dirty="0">
                      <a:solidFill>
                        <a:schemeClr val="bg1"/>
                      </a:solidFill>
                    </a:rPr>
                    <a:t> has been signed by Bob (encrypted with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𝐵</m:t>
                          </m:r>
                        </m:sub>
                      </m:sSub>
                    </m:oMath>
                  </a14:m>
                  <a:r>
                    <a:rPr lang="en-US" b="0" dirty="0">
                      <a:solidFill>
                        <a:schemeClr val="bg1"/>
                      </a:solidFill>
                    </a:rPr>
                    <a:t>)</a:t>
                  </a:r>
                </a:p>
              </p:txBody>
            </p:sp>
          </mc:Choice>
          <mc:Fallback xmlns="">
            <p:sp>
              <p:nvSpPr>
                <p:cNvPr id="61" name="TextBox 60"/>
                <p:cNvSpPr txBox="1">
                  <a:spLocks noRot="1" noChangeAspect="1" noMove="1" noResize="1" noEditPoints="1" noAdjustHandles="1" noChangeArrowheads="1" noChangeShapeType="1" noTextEdit="1"/>
                </p:cNvSpPr>
                <p:nvPr/>
              </p:nvSpPr>
              <p:spPr>
                <a:xfrm>
                  <a:off x="3269935" y="4783126"/>
                  <a:ext cx="5138330" cy="646331"/>
                </a:xfrm>
                <a:prstGeom prst="rect">
                  <a:avLst/>
                </a:prstGeom>
                <a:blipFill>
                  <a:blip r:embed="rId7"/>
                  <a:stretch>
                    <a:fillRect l="-828" t="-4630" b="-12963"/>
                  </a:stretch>
                </a:blipFill>
                <a:ln>
                  <a:solidFill>
                    <a:schemeClr val="tx1"/>
                  </a:solidFill>
                </a:ln>
              </p:spPr>
              <p:txBody>
                <a:bodyPr/>
                <a:lstStyle/>
                <a:p>
                  <a:r>
                    <a:rPr lang="en-US">
                      <a:noFill/>
                    </a:rPr>
                    <a:t> </a:t>
                  </a:r>
                </a:p>
              </p:txBody>
            </p:sp>
          </mc:Fallback>
        </mc:AlternateContent>
      </p:grpSp>
      <p:grpSp>
        <p:nvGrpSpPr>
          <p:cNvPr id="78" name="Group 77"/>
          <p:cNvGrpSpPr/>
          <p:nvPr/>
        </p:nvGrpSpPr>
        <p:grpSpPr>
          <a:xfrm>
            <a:off x="2348263" y="5519159"/>
            <a:ext cx="6271534" cy="881641"/>
            <a:chOff x="2348263" y="5519159"/>
            <a:chExt cx="6271534" cy="881641"/>
          </a:xfrm>
        </p:grpSpPr>
        <mc:AlternateContent xmlns:mc="http://schemas.openxmlformats.org/markup-compatibility/2006" xmlns:a14="http://schemas.microsoft.com/office/drawing/2010/main">
          <mc:Choice Requires="a14">
            <p:sp>
              <p:nvSpPr>
                <p:cNvPr id="62" name="TextBox 61"/>
                <p:cNvSpPr txBox="1"/>
                <p:nvPr/>
              </p:nvSpPr>
              <p:spPr>
                <a:xfrm>
                  <a:off x="3269935" y="5754469"/>
                  <a:ext cx="5349862" cy="646331"/>
                </a:xfrm>
                <a:prstGeom prst="rect">
                  <a:avLst/>
                </a:prstGeom>
                <a:solidFill>
                  <a:srgbClr val="FF0000"/>
                </a:solidFill>
                <a:ln>
                  <a:solidFill>
                    <a:schemeClr val="tx1"/>
                  </a:solidFill>
                </a:ln>
              </p:spPr>
              <p:txBody>
                <a:bodyPr wrap="none" rtlCol="0">
                  <a:spAutoFit/>
                </a:bodyPr>
                <a:lstStyle/>
                <a:p>
                  <a:r>
                    <a:rPr lang="en-US" b="1" dirty="0">
                      <a:solidFill>
                        <a:schemeClr val="bg1"/>
                      </a:solidFill>
                    </a:rPr>
                    <a:t>No: </a:t>
                  </a:r>
                  <a:r>
                    <a:rPr lang="en-US" b="0" dirty="0">
                      <a:solidFill>
                        <a:schemeClr val="bg1"/>
                      </a:solidFill>
                    </a:rPr>
                    <a:t>the document has been altered (different h)</a:t>
                  </a:r>
                  <a:br>
                    <a:rPr lang="en-US" b="0" dirty="0">
                      <a:solidFill>
                        <a:schemeClr val="bg1"/>
                      </a:solidFill>
                    </a:rPr>
                  </a:br>
                  <a:r>
                    <a:rPr lang="en-US" b="0" dirty="0">
                      <a:solidFill>
                        <a:schemeClr val="bg1"/>
                      </a:solidFill>
                    </a:rPr>
                    <a:t>        </a:t>
                  </a:r>
                  <a:r>
                    <a:rPr lang="en-US" b="0" i="1" dirty="0">
                      <a:solidFill>
                        <a:schemeClr val="bg1"/>
                      </a:solidFill>
                    </a:rPr>
                    <a:t>or</a:t>
                  </a:r>
                  <a:r>
                    <a:rPr lang="en-US" b="0" dirty="0">
                      <a:solidFill>
                        <a:schemeClr val="bg1"/>
                      </a:solidFill>
                    </a:rPr>
                    <a:t> has not been signed by Bob (encrypted with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𝑋</m:t>
                          </m:r>
                        </m:sub>
                      </m:sSub>
                    </m:oMath>
                  </a14:m>
                  <a:r>
                    <a:rPr lang="en-US" b="0" dirty="0">
                      <a:solidFill>
                        <a:schemeClr val="bg1"/>
                      </a:solidFill>
                    </a:rPr>
                    <a:t>)</a:t>
                  </a:r>
                </a:p>
              </p:txBody>
            </p:sp>
          </mc:Choice>
          <mc:Fallback xmlns="">
            <p:sp>
              <p:nvSpPr>
                <p:cNvPr id="62" name="TextBox 61"/>
                <p:cNvSpPr txBox="1">
                  <a:spLocks noRot="1" noChangeAspect="1" noMove="1" noResize="1" noEditPoints="1" noAdjustHandles="1" noChangeArrowheads="1" noChangeShapeType="1" noTextEdit="1"/>
                </p:cNvSpPr>
                <p:nvPr/>
              </p:nvSpPr>
              <p:spPr>
                <a:xfrm>
                  <a:off x="3269935" y="5754469"/>
                  <a:ext cx="5349862" cy="646331"/>
                </a:xfrm>
                <a:prstGeom prst="rect">
                  <a:avLst/>
                </a:prstGeom>
                <a:blipFill>
                  <a:blip r:embed="rId8"/>
                  <a:stretch>
                    <a:fillRect l="-795" t="-4630" b="-12963"/>
                  </a:stretch>
                </a:blipFill>
                <a:ln>
                  <a:solidFill>
                    <a:schemeClr val="tx1"/>
                  </a:solidFill>
                </a:ln>
              </p:spPr>
              <p:txBody>
                <a:bodyPr/>
                <a:lstStyle/>
                <a:p>
                  <a:r>
                    <a:rPr lang="en-US">
                      <a:noFill/>
                    </a:rPr>
                    <a:t> </a:t>
                  </a:r>
                </a:p>
              </p:txBody>
            </p:sp>
          </mc:Fallback>
        </mc:AlternateContent>
        <p:cxnSp>
          <p:nvCxnSpPr>
            <p:cNvPr id="63" name="Straight Arrow Connector 62"/>
            <p:cNvCxnSpPr>
              <a:stCxn id="54" idx="3"/>
              <a:endCxn id="62" idx="1"/>
            </p:cNvCxnSpPr>
            <p:nvPr/>
          </p:nvCxnSpPr>
          <p:spPr>
            <a:xfrm>
              <a:off x="2348263" y="5519159"/>
              <a:ext cx="921672" cy="558476"/>
            </a:xfrm>
            <a:prstGeom prst="straightConnector1">
              <a:avLst/>
            </a:prstGeom>
            <a:ln w="28575" cap="flat">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92465" y="1665357"/>
            <a:ext cx="999464" cy="3973443"/>
            <a:chOff x="692465" y="1665357"/>
            <a:chExt cx="999464" cy="3973443"/>
          </a:xfrm>
        </p:grpSpPr>
        <p:sp>
          <p:nvSpPr>
            <p:cNvPr id="52" name="TextBox 51"/>
            <p:cNvSpPr txBox="1"/>
            <p:nvPr/>
          </p:nvSpPr>
          <p:spPr>
            <a:xfrm>
              <a:off x="692465" y="1688068"/>
              <a:ext cx="755335" cy="369332"/>
            </a:xfrm>
            <a:prstGeom prst="rect">
              <a:avLst/>
            </a:prstGeom>
            <a:noFill/>
          </p:spPr>
          <p:txBody>
            <a:bodyPr wrap="none" rtlCol="0">
              <a:spAutoFit/>
            </a:bodyPr>
            <a:lstStyle/>
            <a:p>
              <a:r>
                <a:rPr lang="en-US" b="0" dirty="0"/>
                <a:t>SHA-2</a:t>
              </a:r>
            </a:p>
          </p:txBody>
        </p:sp>
        <p:sp>
          <p:nvSpPr>
            <p:cNvPr id="53" name="Rectangle 52"/>
            <p:cNvSpPr/>
            <p:nvPr/>
          </p:nvSpPr>
          <p:spPr>
            <a:xfrm>
              <a:off x="764213" y="5395389"/>
              <a:ext cx="552635" cy="243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h’</a:t>
              </a:r>
            </a:p>
          </p:txBody>
        </p:sp>
        <p:cxnSp>
          <p:nvCxnSpPr>
            <p:cNvPr id="49" name="Elbow Connector 48"/>
            <p:cNvCxnSpPr>
              <a:stCxn id="9" idx="1"/>
              <a:endCxn id="53" idx="1"/>
            </p:cNvCxnSpPr>
            <p:nvPr/>
          </p:nvCxnSpPr>
          <p:spPr>
            <a:xfrm rot="10800000" flipV="1">
              <a:off x="764213" y="1665357"/>
              <a:ext cx="927716" cy="3851738"/>
            </a:xfrm>
            <a:prstGeom prst="bentConnector3">
              <a:avLst>
                <a:gd name="adj1" fmla="val 139015"/>
              </a:avLst>
            </a:prstGeom>
            <a:ln w="28575" cap="flat">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681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up)">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5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ipe(left)">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left)">
                                      <p:cBhvr>
                                        <p:cTn id="54" dur="500"/>
                                        <p:tgtEl>
                                          <p:spTgt spid="7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left)">
                                      <p:cBhvr>
                                        <p:cTn id="5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pending challenge</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7" name="Rectangle 6"/>
          <p:cNvSpPr/>
          <p:nvPr/>
        </p:nvSpPr>
        <p:spPr>
          <a:xfrm>
            <a:off x="1524001" y="2286000"/>
            <a:ext cx="6478055" cy="307776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How to generate</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large prime numbers?</a:t>
            </a:r>
          </a:p>
          <a:p>
            <a:pPr algn="ctr"/>
            <a:endParaRPr lang="en-US" sz="5400" b="1" dirty="0">
              <a:ln w="9525">
                <a:solidFill>
                  <a:schemeClr val="bg1"/>
                </a:solidFill>
                <a:prstDash val="solid"/>
              </a:ln>
              <a:effectLst>
                <a:outerShdw blurRad="12700" dist="38100" dir="2700000" algn="tl" rotWithShape="0">
                  <a:schemeClr val="bg1">
                    <a:lumMod val="50000"/>
                  </a:schemeClr>
                </a:outerShdw>
              </a:effectLst>
            </a:endParaRP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(not explained in this lecture)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33496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Internet + Privacy </a:t>
            </a:r>
            <a:r>
              <a:rPr lang="en-US" dirty="0">
                <a:sym typeface="Wingdings" panose="05000000000000000000" pitchFamily="2" charset="2"/>
              </a:rPr>
              <a:t> Cryptography</a:t>
            </a:r>
            <a:endParaRPr lang="en-US" dirty="0"/>
          </a:p>
        </p:txBody>
      </p:sp>
      <p:sp>
        <p:nvSpPr>
          <p:cNvPr id="3" name="Date Placeholder 2"/>
          <p:cNvSpPr>
            <a:spLocks noGrp="1"/>
          </p:cNvSpPr>
          <p:nvPr>
            <p:ph type="dt" sz="half" idx="10"/>
          </p:nvPr>
        </p:nvSpPr>
        <p:spPr/>
        <p:txBody>
          <a:bodyPr/>
          <a:lstStyle/>
          <a:p>
            <a:r>
              <a:rPr lang="en-US"/>
              <a:t>Cryptography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85800"/>
            <a:ext cx="9144000" cy="6172200"/>
          </a:xfrm>
          <a:prstGeom prst="rect">
            <a:avLst/>
          </a:prstGeom>
        </p:spPr>
      </p:pic>
    </p:spTree>
    <p:extLst>
      <p:ext uri="{BB962C8B-B14F-4D97-AF65-F5344CB8AC3E}">
        <p14:creationId xmlns:p14="http://schemas.microsoft.com/office/powerpoint/2010/main" val="2796244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Exercises</a:t>
            </a:r>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95136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Simple cryptographic hash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838199"/>
                <a:ext cx="8077200" cy="5654675"/>
              </a:xfrm>
            </p:spPr>
            <p:txBody>
              <a:bodyPr>
                <a:normAutofit fontScale="70000" lnSpcReduction="20000"/>
              </a:bodyPr>
              <a:lstStyle/>
              <a:p>
                <a:pPr marL="0" indent="0">
                  <a:buNone/>
                </a:pPr>
                <a:r>
                  <a:rPr lang="en-US" dirty="0"/>
                  <a:t>We want to use the XOR operator </a:t>
                </a:r>
                <a14:m>
                  <m:oMath xmlns:m="http://schemas.openxmlformats.org/officeDocument/2006/math">
                    <m:r>
                      <a:rPr lang="en-US" b="0" i="1" smtClean="0">
                        <a:latin typeface="Cambria Math" panose="02040503050406030204" pitchFamily="18" charset="0"/>
                      </a:rPr>
                      <m:t>⊕</m:t>
                    </m:r>
                  </m:oMath>
                </a14:m>
                <a:r>
                  <a:rPr lang="en-US" dirty="0"/>
                  <a:t> for cryptographic hashing as follows. We split every message </a:t>
                </a:r>
                <a14:m>
                  <m:oMath xmlns:m="http://schemas.openxmlformats.org/officeDocument/2006/math">
                    <m:r>
                      <a:rPr lang="en-US" b="0" i="1" smtClean="0">
                        <a:latin typeface="Cambria Math" panose="02040503050406030204" pitchFamily="18" charset="0"/>
                      </a:rPr>
                      <m:t>𝑀</m:t>
                    </m:r>
                  </m:oMath>
                </a14:m>
                <a:r>
                  <a:rPr lang="en-US" dirty="0"/>
                  <a:t> into blocks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𝑖</m:t>
                        </m:r>
                      </m:sub>
                    </m:sSub>
                  </m:oMath>
                </a14:m>
                <a:r>
                  <a:rPr lang="en-US" dirty="0"/>
                  <a:t> of 5 bits, e.g.,</a:t>
                </a:r>
                <a:br>
                  <a:rPr lang="en-US" dirty="0"/>
                </a:b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=11101∙00011⋅10100⋅110</m:t>
                    </m:r>
                  </m:oMath>
                </a14:m>
                <a:r>
                  <a:rPr lang="en-US" dirty="0"/>
                  <a:t>. In case the length is not a multiple of 5, additional zeroes are added at the end of the message.</a:t>
                </a:r>
              </a:p>
              <a:p>
                <a:pPr marL="0" indent="0">
                  <a:buNone/>
                </a:pPr>
                <a:endParaRPr lang="en-US" dirty="0"/>
              </a:p>
              <a:p>
                <a:pPr marL="0" indent="0">
                  <a:buNone/>
                </a:pPr>
                <a:r>
                  <a:rPr lang="en-US" dirty="0"/>
                  <a:t>For a message </a:t>
                </a:r>
                <a14:m>
                  <m:oMath xmlns:m="http://schemas.openxmlformats.org/officeDocument/2006/math">
                    <m:r>
                      <a:rPr lang="en-US" b="0" i="1" smtClean="0">
                        <a:latin typeface="Cambria Math" panose="02040503050406030204" pitchFamily="18" charset="0"/>
                      </a:rPr>
                      <m:t>𝑀</m:t>
                    </m:r>
                  </m:oMath>
                </a14:m>
                <a:r>
                  <a:rPr lang="en-US" dirty="0"/>
                  <a:t> with </a:t>
                </a:r>
                <a14:m>
                  <m:oMath xmlns:m="http://schemas.openxmlformats.org/officeDocument/2006/math">
                    <m:r>
                      <a:rPr lang="en-US" b="0" i="1" smtClean="0">
                        <a:latin typeface="Cambria Math" panose="02040503050406030204" pitchFamily="18" charset="0"/>
                      </a:rPr>
                      <m:t>𝑘</m:t>
                    </m:r>
                  </m:oMath>
                </a14:m>
                <a:r>
                  <a:rPr lang="en-US" dirty="0"/>
                  <a:t> blocks, we define the cryptographic hash </a:t>
                </a:r>
                <a14:m>
                  <m:oMath xmlns:m="http://schemas.openxmlformats.org/officeDocument/2006/math">
                    <m:r>
                      <a:rPr lang="en-US" b="0" i="1" smtClean="0">
                        <a:latin typeface="Cambria Math" panose="02040503050406030204" pitchFamily="18" charset="0"/>
                      </a:rPr>
                      <m:t>h</m:t>
                    </m:r>
                  </m:oMath>
                </a14:m>
                <a:r>
                  <a:rPr lang="en-US" dirty="0"/>
                  <a:t> as follows: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m:oMathPara>
                </a14:m>
                <a:br>
                  <a:rPr lang="en-US" dirty="0"/>
                </a:br>
                <a:r>
                  <a:rPr lang="en-US" dirty="0"/>
                  <a:t>where </a:t>
                </a:r>
                <a14:m>
                  <m:oMath xmlns:m="http://schemas.openxmlformats.org/officeDocument/2006/math">
                    <m:r>
                      <a:rPr lang="en-US" b="0" i="1" smtClean="0">
                        <a:latin typeface="Cambria Math" panose="02040503050406030204" pitchFamily="18" charset="0"/>
                      </a:rPr>
                      <m:t>⊕</m:t>
                    </m:r>
                  </m:oMath>
                </a14:m>
                <a:r>
                  <a:rPr lang="en-US" dirty="0"/>
                  <a:t> means the bitwise application of XOR. For example, </a:t>
                </a:r>
                <a14:m>
                  <m:oMath xmlns:m="http://schemas.openxmlformats.org/officeDocument/2006/math">
                    <m:r>
                      <a:rPr lang="en-US" b="0" i="1" smtClean="0">
                        <a:latin typeface="Cambria Math" panose="02040503050406030204" pitchFamily="18" charset="0"/>
                      </a:rPr>
                      <m:t>01110⊕11010=10100</m:t>
                    </m:r>
                  </m:oMath>
                </a14:m>
                <a:r>
                  <a:rPr lang="en-US" dirty="0"/>
                  <a:t>.</a:t>
                </a:r>
                <a:br>
                  <a:rPr lang="en-US" dirty="0"/>
                </a:br>
                <a:endParaRPr lang="en-US" dirty="0"/>
              </a:p>
              <a:p>
                <a:r>
                  <a:rPr lang="en-US" dirty="0"/>
                  <a:t>What would be the output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dirty="0"/>
                  <a:t> for the previous message </a:t>
                </a:r>
                <a14:m>
                  <m:oMath xmlns:m="http://schemas.openxmlformats.org/officeDocument/2006/math">
                    <m:r>
                      <a:rPr lang="en-US" b="0" i="1" smtClean="0">
                        <a:latin typeface="Cambria Math" panose="02040503050406030204" pitchFamily="18" charset="0"/>
                      </a:rPr>
                      <m:t>𝑀</m:t>
                    </m:r>
                  </m:oMath>
                </a14:m>
                <a:r>
                  <a:rPr lang="en-US" dirty="0"/>
                  <a:t>?</a:t>
                </a:r>
                <a:br>
                  <a:rPr lang="en-US" dirty="0"/>
                </a:br>
                <a:endParaRPr lang="en-US" dirty="0"/>
              </a:p>
              <a:p>
                <a:r>
                  <a:rPr lang="en-US" dirty="0"/>
                  <a:t>If we change one bit of a message, does the output change a lot?</a:t>
                </a:r>
                <a:br>
                  <a:rPr lang="en-US" dirty="0"/>
                </a:br>
                <a:endParaRPr lang="en-US" dirty="0"/>
              </a:p>
              <a:p>
                <a:r>
                  <a:rPr lang="en-US" dirty="0"/>
                  <a:t>Assume that we know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dirty="0"/>
                  <a:t> and the length of </a:t>
                </a:r>
                <a14:m>
                  <m:oMath xmlns:m="http://schemas.openxmlformats.org/officeDocument/2006/math">
                    <m:r>
                      <a:rPr lang="en-US" b="0" i="1" smtClean="0">
                        <a:latin typeface="Cambria Math" panose="02040503050406030204" pitchFamily="18" charset="0"/>
                      </a:rPr>
                      <m:t>𝑀</m:t>
                    </m:r>
                  </m:oMath>
                </a14:m>
                <a:r>
                  <a:rPr lang="en-US" dirty="0"/>
                  <a:t>. Is it easy to find another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dirty="0"/>
                  <a:t> with the same length such that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Justify your answer.</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838199"/>
                <a:ext cx="8077200" cy="5654675"/>
              </a:xfrm>
              <a:blipFill>
                <a:blip r:embed="rId2"/>
                <a:stretch>
                  <a:fillRect l="-981" t="-1724" r="-1585" b="-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971868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Simple RSA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95400"/>
                <a:ext cx="8534400" cy="4953000"/>
              </a:xfrm>
            </p:spPr>
            <p:txBody>
              <a:bodyPr/>
              <a:lstStyle/>
              <a:p>
                <a:pPr marL="0" indent="0">
                  <a:buNone/>
                </a:pPr>
                <a:r>
                  <a:rPr lang="en-US" dirty="0"/>
                  <a:t>Assume you have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=5</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=7</m:t>
                    </m:r>
                  </m:oMath>
                </a14:m>
                <a:r>
                  <a:rPr lang="en-US" dirty="0"/>
                  <a:t>.</a:t>
                </a:r>
              </a:p>
              <a:p>
                <a:pPr lvl="1"/>
                <a:r>
                  <a:rPr lang="en-US" dirty="0"/>
                  <a:t>Which is the smallest value for </a:t>
                </a:r>
                <a14:m>
                  <m:oMath xmlns:m="http://schemas.openxmlformats.org/officeDocument/2006/math">
                    <m:r>
                      <a:rPr lang="en-US" b="0" i="1" smtClean="0">
                        <a:latin typeface="Cambria Math" panose="02040503050406030204" pitchFamily="18" charset="0"/>
                      </a:rPr>
                      <m:t>𝑒</m:t>
                    </m:r>
                  </m:oMath>
                </a14:m>
                <a:r>
                  <a:rPr lang="en-US" dirty="0"/>
                  <a:t>? </a:t>
                </a:r>
              </a:p>
              <a:p>
                <a:pPr lvl="1"/>
                <a:r>
                  <a:rPr lang="en-US" dirty="0"/>
                  <a:t>What is the corresponding value for </a:t>
                </a:r>
                <a14:m>
                  <m:oMath xmlns:m="http://schemas.openxmlformats.org/officeDocument/2006/math">
                    <m:r>
                      <a:rPr lang="en-US" b="0" i="1" smtClean="0">
                        <a:latin typeface="Cambria Math" panose="02040503050406030204" pitchFamily="18" charset="0"/>
                      </a:rPr>
                      <m:t>𝑑</m:t>
                    </m:r>
                  </m:oMath>
                </a14:m>
                <a:r>
                  <a:rPr lang="en-US" dirty="0"/>
                  <a:t>?</a:t>
                </a:r>
              </a:p>
              <a:p>
                <a:pPr lvl="1"/>
                <a:r>
                  <a:rPr lang="en-US" dirty="0"/>
                  <a:t>Encrypt the message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=3</m:t>
                    </m:r>
                  </m:oMath>
                </a14:m>
                <a:r>
                  <a:rPr lang="en-US" dirty="0"/>
                  <a:t>.</a:t>
                </a:r>
              </a:p>
              <a:p>
                <a:pPr lvl="1"/>
                <a:r>
                  <a:rPr lang="en-US" dirty="0"/>
                  <a:t>Find all possible pairs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oMath>
                </a14:m>
                <a:r>
                  <a:rPr lang="en-US" dirty="0"/>
                  <a:t> valid for this cryptosystem.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95400"/>
                <a:ext cx="8534400" cy="4953000"/>
              </a:xfrm>
              <a:blipFill>
                <a:blip r:embed="rId2"/>
                <a:stretch>
                  <a:fillRect l="-1857" t="-147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111107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 an RSA cryptosystem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838200"/>
                <a:ext cx="8534400" cy="5410200"/>
              </a:xfrm>
            </p:spPr>
            <p:txBody>
              <a:bodyPr>
                <a:normAutofit fontScale="70000" lnSpcReduction="20000"/>
              </a:bodyPr>
              <a:lstStyle/>
              <a:p>
                <a:r>
                  <a:rPr lang="en-US" dirty="0"/>
                  <a:t>Given two primes,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𝑞</m:t>
                    </m:r>
                  </m:oMath>
                </a14:m>
                <a:r>
                  <a:rPr lang="en-US" dirty="0"/>
                  <a:t>, design an RSA cryptosystem</a:t>
                </a:r>
                <a:br>
                  <a:rPr lang="en-US" dirty="0"/>
                </a:br>
                <a:r>
                  <a:rPr lang="en-US" dirty="0"/>
                  <a:t>(</a:t>
                </a:r>
                <a:r>
                  <a:rPr lang="en-US"/>
                  <a:t>in Python </a:t>
                </a:r>
                <a:r>
                  <a:rPr lang="en-US" dirty="0"/>
                  <a:t>or C++) as follows:</a:t>
                </a:r>
              </a:p>
              <a:p>
                <a:pPr lvl="1"/>
                <a:r>
                  <a:rPr lang="en-US" dirty="0"/>
                  <a:t>Let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Find the smallest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≥3</m:t>
                    </m:r>
                  </m:oMath>
                </a14:m>
                <a:r>
                  <a:rPr lang="en-US" dirty="0"/>
                  <a:t>, such that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can be used as public key. Use the extended </a:t>
                </a:r>
                <a:r>
                  <a:rPr lang="en-US" dirty="0" err="1"/>
                  <a:t>gcd</a:t>
                </a:r>
                <a:r>
                  <a:rPr lang="en-US" dirty="0"/>
                  <a:t> algorithm.</a:t>
                </a:r>
              </a:p>
              <a:p>
                <a:pPr lvl="1"/>
                <a:r>
                  <a:rPr lang="en-US" dirty="0"/>
                  <a:t>Find </a:t>
                </a:r>
                <a14:m>
                  <m:oMath xmlns:m="http://schemas.openxmlformats.org/officeDocument/2006/math">
                    <m:r>
                      <a:rPr lang="en-US" b="0" i="1" smtClean="0">
                        <a:latin typeface="Cambria Math" panose="02040503050406030204" pitchFamily="18" charset="0"/>
                      </a:rPr>
                      <m:t>𝑑</m:t>
                    </m:r>
                  </m:oMath>
                </a14:m>
                <a:r>
                  <a:rPr lang="en-US" dirty="0"/>
                  <a:t> that can be used for secret key.</a:t>
                </a:r>
              </a:p>
              <a:p>
                <a:pPr lvl="1"/>
                <a:r>
                  <a:rPr lang="en-US" dirty="0"/>
                  <a:t>Implement the function </a:t>
                </a:r>
                <a14:m>
                  <m:oMath xmlns:m="http://schemas.openxmlformats.org/officeDocument/2006/math">
                    <m:r>
                      <m:rPr>
                        <m:nor/>
                      </m:rPr>
                      <a:rPr lang="en-US" i="0" dirty="0" smtClean="0">
                        <a:latin typeface="Consolas" panose="020B0609020204030204" pitchFamily="49" charset="0"/>
                        <a:cs typeface="Consolas" panose="020B0609020204030204" pitchFamily="49" charset="0"/>
                      </a:rPr>
                      <m:t>encode</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𝑒</m:t>
                    </m:r>
                    <m:r>
                      <a:rPr lang="en-US" i="1" dirty="0" err="1" smtClean="0">
                        <a:latin typeface="Cambria Math" panose="02040503050406030204" pitchFamily="18" charset="0"/>
                      </a:rPr>
                      <m:t>,</m:t>
                    </m:r>
                    <m:r>
                      <a:rPr lang="en-US" i="1" dirty="0" err="1" smtClean="0">
                        <a:latin typeface="Cambria Math" panose="02040503050406030204" pitchFamily="18" charset="0"/>
                      </a:rPr>
                      <m:t>𝑁</m:t>
                    </m:r>
                    <m:r>
                      <a:rPr lang="en-US" i="1" dirty="0" smtClean="0">
                        <a:latin typeface="Cambria Math" panose="02040503050406030204" pitchFamily="18" charset="0"/>
                      </a:rPr>
                      <m:t>) </m:t>
                    </m:r>
                  </m:oMath>
                </a14:m>
                <a:r>
                  <a:rPr lang="en-US" dirty="0"/>
                  <a:t>that computes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𝑒</m:t>
                        </m:r>
                      </m:sup>
                    </m:sSup>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oMath>
                </a14:m>
                <a:r>
                  <a:rPr lang="en-US" dirty="0"/>
                  <a:t>. This function must be efficient. </a:t>
                </a:r>
                <a:r>
                  <a:rPr lang="en-US" sz="3000" dirty="0"/>
                  <a:t>Note: assume that </a:t>
                </a:r>
                <a14:m>
                  <m:oMath xmlns:m="http://schemas.openxmlformats.org/officeDocument/2006/math">
                    <m:sSup>
                      <m:sSupPr>
                        <m:ctrlPr>
                          <a:rPr lang="en-US" sz="3000" b="0" i="1" dirty="0" smtClean="0">
                            <a:latin typeface="Cambria Math" panose="02040503050406030204" pitchFamily="18" charset="0"/>
                          </a:rPr>
                        </m:ctrlPr>
                      </m:sSupPr>
                      <m:e>
                        <m:r>
                          <a:rPr lang="en-US" sz="3000" b="0" i="1" dirty="0" smtClean="0">
                            <a:latin typeface="Cambria Math" panose="02040503050406030204" pitchFamily="18" charset="0"/>
                          </a:rPr>
                          <m:t>𝑁</m:t>
                        </m:r>
                      </m:e>
                      <m:sup>
                        <m:r>
                          <a:rPr lang="en-US" sz="3000" b="0" i="1" dirty="0" smtClean="0">
                            <a:latin typeface="Cambria Math" panose="02040503050406030204" pitchFamily="18" charset="0"/>
                          </a:rPr>
                          <m:t>2</m:t>
                        </m:r>
                      </m:sup>
                    </m:sSup>
                  </m:oMath>
                </a14:m>
                <a:r>
                  <a:rPr lang="en-US" sz="3000" dirty="0"/>
                  <a:t> can be represented as an int.</a:t>
                </a:r>
              </a:p>
              <a:p>
                <a:pPr lvl="1"/>
                <a:r>
                  <a:rPr lang="en-US" sz="3000" dirty="0"/>
                  <a:t>Implement a function to double check, for </a:t>
                </a:r>
                <a14:m>
                  <m:oMath xmlns:m="http://schemas.openxmlformats.org/officeDocument/2006/math">
                    <m:r>
                      <a:rPr lang="en-US" sz="3000" b="0" i="0" smtClean="0">
                        <a:latin typeface="Cambria Math" panose="02040503050406030204" pitchFamily="18" charset="0"/>
                      </a:rPr>
                      <m:t>0</m:t>
                    </m:r>
                    <m:r>
                      <a:rPr lang="en-US" sz="3000" b="0" i="1" smtClean="0">
                        <a:latin typeface="Cambria Math" panose="02040503050406030204" pitchFamily="18" charset="0"/>
                      </a:rPr>
                      <m:t>≤</m:t>
                    </m:r>
                    <m:r>
                      <a:rPr lang="en-US" sz="3000" b="0" i="1" smtClean="0">
                        <a:latin typeface="Cambria Math" panose="02040503050406030204" pitchFamily="18" charset="0"/>
                      </a:rPr>
                      <m:t>𝑥</m:t>
                    </m:r>
                    <m:r>
                      <a:rPr lang="en-US" sz="3000" b="0" i="1" smtClean="0">
                        <a:latin typeface="Cambria Math" panose="02040503050406030204" pitchFamily="18" charset="0"/>
                      </a:rPr>
                      <m:t>&lt;</m:t>
                    </m:r>
                    <m:r>
                      <a:rPr lang="en-US" sz="3000" b="0" i="1" smtClean="0">
                        <a:latin typeface="Cambria Math" panose="02040503050406030204" pitchFamily="18" charset="0"/>
                      </a:rPr>
                      <m:t>𝑁</m:t>
                    </m:r>
                  </m:oMath>
                </a14:m>
                <a:r>
                  <a:rPr lang="en-US" sz="3000" dirty="0"/>
                  <a:t>,</a:t>
                </a:r>
                <a:br>
                  <a:rPr lang="en-US" sz="3000" dirty="0"/>
                </a:br>
                <a:r>
                  <a:rPr lang="en-US" sz="3000" dirty="0"/>
                  <a:t>that </a:t>
                </a:r>
                <a14:m>
                  <m:oMath xmlns:m="http://schemas.openxmlformats.org/officeDocument/2006/math">
                    <m:r>
                      <m:rPr>
                        <m:nor/>
                      </m:rPr>
                      <a:rPr lang="en-US" sz="3000" b="0" i="0" smtClean="0">
                        <a:latin typeface="Consolas" panose="020B0609020204030204" pitchFamily="49" charset="0"/>
                        <a:cs typeface="Consolas" panose="020B0609020204030204" pitchFamily="49" charset="0"/>
                      </a:rPr>
                      <m:t>encode</m:t>
                    </m:r>
                    <m:d>
                      <m:dPr>
                        <m:ctrlPr>
                          <a:rPr lang="en-US" sz="3000" b="0" i="1" smtClean="0">
                            <a:latin typeface="Cambria Math" panose="02040503050406030204" pitchFamily="18" charset="0"/>
                          </a:rPr>
                        </m:ctrlPr>
                      </m:dPr>
                      <m:e>
                        <m:r>
                          <m:rPr>
                            <m:nor/>
                          </m:rPr>
                          <a:rPr lang="en-US" sz="3000" b="0" i="0" smtClean="0">
                            <a:latin typeface="Consolas" panose="020B0609020204030204" pitchFamily="49" charset="0"/>
                            <a:cs typeface="Consolas" panose="020B0609020204030204" pitchFamily="49" charset="0"/>
                          </a:rPr>
                          <m:t>encode</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𝑥</m:t>
                            </m:r>
                            <m:r>
                              <a:rPr lang="en-US" sz="3000" b="0" i="1" smtClean="0">
                                <a:latin typeface="Cambria Math" panose="02040503050406030204" pitchFamily="18" charset="0"/>
                              </a:rPr>
                              <m:t>,</m:t>
                            </m:r>
                            <m:r>
                              <a:rPr lang="en-US" sz="3000" b="0" i="1" smtClean="0">
                                <a:latin typeface="Cambria Math" panose="02040503050406030204" pitchFamily="18" charset="0"/>
                              </a:rPr>
                              <m:t>𝑒</m:t>
                            </m:r>
                            <m:r>
                              <a:rPr lang="en-US" sz="3000" b="0" i="1" smtClean="0">
                                <a:latin typeface="Cambria Math" panose="02040503050406030204" pitchFamily="18" charset="0"/>
                              </a:rPr>
                              <m:t>,</m:t>
                            </m:r>
                            <m:r>
                              <a:rPr lang="en-US" sz="3000" b="0" i="1" smtClean="0">
                                <a:latin typeface="Cambria Math" panose="02040503050406030204" pitchFamily="18" charset="0"/>
                              </a:rPr>
                              <m:t>𝑁</m:t>
                            </m:r>
                          </m:e>
                        </m:d>
                        <m:r>
                          <a:rPr lang="en-US" sz="3000" b="0" i="1" smtClean="0">
                            <a:latin typeface="Cambria Math" panose="02040503050406030204" pitchFamily="18" charset="0"/>
                          </a:rPr>
                          <m:t>,</m:t>
                        </m:r>
                        <m:r>
                          <a:rPr lang="en-US" sz="3000" b="0" i="1" smtClean="0">
                            <a:latin typeface="Cambria Math" panose="02040503050406030204" pitchFamily="18" charset="0"/>
                          </a:rPr>
                          <m:t>𝑑</m:t>
                        </m:r>
                        <m:r>
                          <a:rPr lang="en-US" sz="3000" b="0" i="1" smtClean="0">
                            <a:latin typeface="Cambria Math" panose="02040503050406030204" pitchFamily="18" charset="0"/>
                          </a:rPr>
                          <m:t>,</m:t>
                        </m:r>
                        <m:r>
                          <a:rPr lang="en-US" sz="3000" b="0" i="1" smtClean="0">
                            <a:latin typeface="Cambria Math" panose="02040503050406030204" pitchFamily="18" charset="0"/>
                          </a:rPr>
                          <m:t>𝑁</m:t>
                        </m:r>
                      </m:e>
                    </m:d>
                    <m:r>
                      <a:rPr lang="en-US" sz="3000" b="0" i="1" smtClean="0">
                        <a:latin typeface="Cambria Math" panose="02040503050406030204" pitchFamily="18" charset="0"/>
                      </a:rPr>
                      <m:t>=</m:t>
                    </m:r>
                    <m:r>
                      <a:rPr lang="en-US" sz="3000" b="0" i="1" smtClean="0">
                        <a:latin typeface="Cambria Math" panose="02040503050406030204" pitchFamily="18" charset="0"/>
                      </a:rPr>
                      <m:t>𝑥</m:t>
                    </m:r>
                  </m:oMath>
                </a14:m>
                <a:r>
                  <a:rPr lang="en-US" sz="3000" dirty="0"/>
                  <a:t>.</a:t>
                </a:r>
              </a:p>
              <a:p>
                <a:pPr lvl="1"/>
                <a:endParaRPr lang="en-US" dirty="0"/>
              </a:p>
              <a:p>
                <a:r>
                  <a:rPr lang="en-US" dirty="0"/>
                  <a:t>Example: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=79</m:t>
                    </m:r>
                  </m:oMath>
                </a14:m>
                <a:r>
                  <a:rPr lang="en-US" dirty="0"/>
                  <a:t>,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=491</m:t>
                    </m:r>
                  </m:oMath>
                </a14:m>
                <a:r>
                  <a:rPr lang="en-US" dirty="0"/>
                  <a:t>.</a:t>
                </a:r>
                <a:br>
                  <a:rPr lang="en-US" dirty="0"/>
                </a:br>
                <a:br>
                  <a:rPr lang="en-US" dirty="0"/>
                </a:br>
                <a:r>
                  <a:rPr lang="en-US" dirty="0"/>
                  <a:t>Public key: </a:t>
                </a:r>
                <a14:m>
                  <m:oMath xmlns:m="http://schemas.openxmlformats.org/officeDocument/2006/math">
                    <m:r>
                      <a:rPr lang="en-US" b="0" i="1" smtClean="0">
                        <a:latin typeface="Cambria Math" panose="02040503050406030204" pitchFamily="18" charset="0"/>
                      </a:rPr>
                      <m:t>(38789, 11)</m:t>
                    </m:r>
                  </m:oMath>
                </a14:m>
                <a:r>
                  <a:rPr lang="en-US" dirty="0"/>
                  <a:t>, Secret key: </a:t>
                </a:r>
                <a14:m>
                  <m:oMath xmlns:m="http://schemas.openxmlformats.org/officeDocument/2006/math">
                    <m:r>
                      <a:rPr lang="en-US" b="0" i="1" smtClean="0">
                        <a:latin typeface="Cambria Math" panose="02040503050406030204" pitchFamily="18" charset="0"/>
                      </a:rPr>
                      <m:t>31271</m:t>
                    </m:r>
                  </m:oMath>
                </a14:m>
                <a:r>
                  <a:rPr lang="en-US" dirty="0"/>
                  <a:t>.</a:t>
                </a:r>
                <a:br>
                  <a:rPr lang="en-US" dirty="0"/>
                </a:br>
                <a:br>
                  <a:rPr lang="en-US" dirty="0"/>
                </a:br>
                <a14:m>
                  <m:oMath xmlns:m="http://schemas.openxmlformats.org/officeDocument/2006/math">
                    <m:r>
                      <a:rPr lang="en-US" i="1" dirty="0" smtClean="0">
                        <a:latin typeface="Cambria Math" panose="02040503050406030204" pitchFamily="18" charset="0"/>
                      </a:rPr>
                      <m:t>𝑒</m:t>
                    </m:r>
                    <m:r>
                      <a:rPr lang="en-US" i="1" dirty="0" smtClean="0">
                        <a:latin typeface="Cambria Math" panose="02040503050406030204" pitchFamily="18" charset="0"/>
                      </a:rPr>
                      <m:t>(2)=2048</m:t>
                    </m:r>
                  </m:oMath>
                </a14:m>
                <a:r>
                  <a:rPr lang="en-US" dirty="0"/>
                  <a:t>, </a:t>
                </a:r>
                <a14:m>
                  <m:oMath xmlns:m="http://schemas.openxmlformats.org/officeDocument/2006/math">
                    <m:r>
                      <a:rPr lang="en-US" i="1" dirty="0" smtClean="0">
                        <a:latin typeface="Cambria Math" panose="02040503050406030204" pitchFamily="18" charset="0"/>
                      </a:rPr>
                      <m:t>𝑒</m:t>
                    </m:r>
                    <m:r>
                      <a:rPr lang="en-US" i="1" dirty="0" smtClean="0">
                        <a:latin typeface="Cambria Math" panose="02040503050406030204" pitchFamily="18" charset="0"/>
                      </a:rPr>
                      <m:t>(19)=23855</m:t>
                    </m:r>
                  </m:oMath>
                </a14:m>
                <a:r>
                  <a:rPr lang="en-US" dirty="0"/>
                  <a:t>, </a:t>
                </a:r>
                <a14:m>
                  <m:oMath xmlns:m="http://schemas.openxmlformats.org/officeDocument/2006/math">
                    <m:r>
                      <a:rPr lang="en-US" i="1" dirty="0" smtClean="0">
                        <a:latin typeface="Cambria Math" panose="02040503050406030204" pitchFamily="18" charset="0"/>
                      </a:rPr>
                      <m:t>𝑒</m:t>
                    </m:r>
                    <m:r>
                      <a:rPr lang="en-US" i="1" dirty="0" smtClean="0">
                        <a:latin typeface="Cambria Math" panose="02040503050406030204" pitchFamily="18" charset="0"/>
                      </a:rPr>
                      <m:t>(32757)=4</m:t>
                    </m:r>
                  </m:oMath>
                </a14:m>
                <a:r>
                  <a:rPr lang="en-US" dirty="0"/>
                  <a:t>,</a:t>
                </a:r>
                <a:br>
                  <a:rPr lang="en-US" dirty="0"/>
                </a:br>
                <a14:m>
                  <m:oMath xmlns:m="http://schemas.openxmlformats.org/officeDocument/2006/math">
                    <m:r>
                      <a:rPr lang="en-US" i="1" dirty="0" smtClean="0">
                        <a:latin typeface="Cambria Math" panose="02040503050406030204" pitchFamily="18" charset="0"/>
                      </a:rPr>
                      <m:t>𝑒</m:t>
                    </m:r>
                    <m:r>
                      <a:rPr lang="en-US" i="1" dirty="0" smtClean="0">
                        <a:latin typeface="Cambria Math" panose="02040503050406030204" pitchFamily="18" charset="0"/>
                      </a:rPr>
                      <m:t>(38788)=38788</m:t>
                    </m:r>
                  </m:oMath>
                </a14:m>
                <a:r>
                  <a:rPr lang="en-US" dirty="0"/>
                  <a:t>, </a:t>
                </a:r>
                <a14:m>
                  <m:oMath xmlns:m="http://schemas.openxmlformats.org/officeDocument/2006/math">
                    <m:r>
                      <a:rPr lang="en-US" i="1" dirty="0" smtClean="0">
                        <a:latin typeface="Cambria Math" panose="02040503050406030204" pitchFamily="18" charset="0"/>
                      </a:rPr>
                      <m:t>𝑒</m:t>
                    </m:r>
                    <m:r>
                      <a:rPr lang="en-US" i="1" dirty="0" smtClean="0">
                        <a:latin typeface="Cambria Math" panose="02040503050406030204" pitchFamily="18" charset="0"/>
                      </a:rPr>
                      <m:t>(10)=18550</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838200"/>
                <a:ext cx="8534400" cy="5410200"/>
              </a:xfrm>
              <a:blipFill>
                <a:blip r:embed="rId2"/>
                <a:stretch>
                  <a:fillRect l="-857" t="-1917"/>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13341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Cryptosystem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675498"/>
                <a:ext cx="8229600" cy="2344302"/>
              </a:xfrm>
            </p:spPr>
            <p:txBody>
              <a:bodyPr>
                <a:normAutofit fontScale="92500" lnSpcReduction="10000"/>
              </a:bodyPr>
              <a:lstStyle/>
              <a:p>
                <a:r>
                  <a:rPr lang="en-US" dirty="0"/>
                  <a:t>The encryption function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must be invertible. The inverse is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oMath>
                </a14:m>
                <a:r>
                  <a:rPr lang="en-US" dirty="0"/>
                  <a:t>.</a:t>
                </a:r>
              </a:p>
              <a:p>
                <a:r>
                  <a:rPr lang="en-US" dirty="0"/>
                  <a:t>Two schemes:</a:t>
                </a:r>
              </a:p>
              <a:p>
                <a:pPr lvl="1"/>
                <a:r>
                  <a:rPr lang="en-US" dirty="0"/>
                  <a:t>The traditional: Secret-key protocols (symmetric).</a:t>
                </a:r>
              </a:p>
              <a:p>
                <a:pPr lvl="1"/>
                <a:r>
                  <a:rPr lang="en-US" dirty="0"/>
                  <a:t>The modern: Public-key protocols (asymmetric).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675498"/>
                <a:ext cx="8229600" cy="2344302"/>
              </a:xfrm>
              <a:blipFill>
                <a:blip r:embed="rId2"/>
                <a:stretch>
                  <a:fillRect l="-1481" t="-5195" r="-370" b="-41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381000" y="1630978"/>
                <a:ext cx="46807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US" sz="28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1630978"/>
                <a:ext cx="468077" cy="523220"/>
              </a:xfrm>
              <a:prstGeom prst="rect">
                <a:avLst/>
              </a:prstGeom>
              <a:blipFill>
                <a:blip r:embed="rId3"/>
                <a:stretch>
                  <a:fillRect/>
                </a:stretch>
              </a:blipFill>
            </p:spPr>
            <p:txBody>
              <a:bodyPr/>
              <a:lstStyle/>
              <a:p>
                <a:r>
                  <a:rPr lang="en-US">
                    <a:noFill/>
                  </a:rPr>
                  <a:t> </a:t>
                </a:r>
              </a:p>
            </p:txBody>
          </p:sp>
        </mc:Fallback>
      </mc:AlternateContent>
      <p:sp>
        <p:nvSpPr>
          <p:cNvPr id="8" name="Rounded Rectangle 7"/>
          <p:cNvSpPr/>
          <p:nvPr/>
        </p:nvSpPr>
        <p:spPr>
          <a:xfrm>
            <a:off x="1382477" y="1511588"/>
            <a:ext cx="1371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Encoder</a:t>
            </a:r>
          </a:p>
        </p:txBody>
      </p:sp>
      <p:sp>
        <p:nvSpPr>
          <p:cNvPr id="9" name="Rounded Rectangle 8"/>
          <p:cNvSpPr/>
          <p:nvPr/>
        </p:nvSpPr>
        <p:spPr>
          <a:xfrm>
            <a:off x="5040077" y="1511588"/>
            <a:ext cx="1371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Decoder</a:t>
            </a:r>
          </a:p>
        </p:txBody>
      </p:sp>
      <p:cxnSp>
        <p:nvCxnSpPr>
          <p:cNvPr id="11" name="Straight Arrow Connector 10"/>
          <p:cNvCxnSpPr>
            <a:stCxn id="7" idx="3"/>
            <a:endCxn id="8" idx="1"/>
          </p:cNvCxnSpPr>
          <p:nvPr/>
        </p:nvCxnSpPr>
        <p:spPr>
          <a:xfrm>
            <a:off x="849077" y="1892588"/>
            <a:ext cx="533400" cy="0"/>
          </a:xfrm>
          <a:prstGeom prst="straightConnector1">
            <a:avLst/>
          </a:prstGeom>
          <a:ln w="28575" cap="flat">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9" idx="1"/>
          </p:cNvCxnSpPr>
          <p:nvPr/>
        </p:nvCxnSpPr>
        <p:spPr>
          <a:xfrm>
            <a:off x="2754077" y="1892588"/>
            <a:ext cx="2286000" cy="0"/>
          </a:xfrm>
          <a:prstGeom prst="straightConnector1">
            <a:avLst/>
          </a:prstGeom>
          <a:ln w="28575" cap="flat">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371654" y="965986"/>
                <a:ext cx="9520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𝑒</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b="0" dirty="0"/>
              </a:p>
            </p:txBody>
          </p:sp>
        </mc:Choice>
        <mc:Fallback xmlns="">
          <p:sp>
            <p:nvSpPr>
              <p:cNvPr id="16" name="TextBox 15"/>
              <p:cNvSpPr txBox="1">
                <a:spLocks noRot="1" noChangeAspect="1" noMove="1" noResize="1" noEditPoints="1" noAdjustHandles="1" noChangeArrowheads="1" noChangeShapeType="1" noTextEdit="1"/>
              </p:cNvSpPr>
              <p:nvPr/>
            </p:nvSpPr>
            <p:spPr>
              <a:xfrm>
                <a:off x="3371654" y="965986"/>
                <a:ext cx="952056" cy="523220"/>
              </a:xfrm>
              <a:prstGeom prst="rect">
                <a:avLst/>
              </a:prstGeom>
              <a:blipFill>
                <a:blip r:embed="rId4"/>
                <a:stretch>
                  <a:fillRect/>
                </a:stretch>
              </a:blipFill>
            </p:spPr>
            <p:txBody>
              <a:bodyPr/>
              <a:lstStyle/>
              <a:p>
                <a:r>
                  <a:rPr lang="en-US">
                    <a:noFill/>
                  </a:rPr>
                  <a:t> </a:t>
                </a:r>
              </a:p>
            </p:txBody>
          </p:sp>
        </mc:Fallback>
      </mc:AlternateContent>
      <p:cxnSp>
        <p:nvCxnSpPr>
          <p:cNvPr id="17" name="Straight Arrow Connector 16"/>
          <p:cNvCxnSpPr>
            <a:stCxn id="9" idx="3"/>
          </p:cNvCxnSpPr>
          <p:nvPr/>
        </p:nvCxnSpPr>
        <p:spPr>
          <a:xfrm>
            <a:off x="6411677" y="1892588"/>
            <a:ext cx="609600" cy="0"/>
          </a:xfrm>
          <a:prstGeom prst="straightConnector1">
            <a:avLst/>
          </a:prstGeom>
          <a:ln w="28575" cap="flat">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029254" y="1616838"/>
                <a:ext cx="21387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𝑒</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oMath>
                  </m:oMathPara>
                </a14:m>
                <a:endParaRPr lang="en-US" sz="2800" b="0" dirty="0"/>
              </a:p>
            </p:txBody>
          </p:sp>
        </mc:Choice>
        <mc:Fallback xmlns="">
          <p:sp>
            <p:nvSpPr>
              <p:cNvPr id="19" name="TextBox 18"/>
              <p:cNvSpPr txBox="1">
                <a:spLocks noRot="1" noChangeAspect="1" noMove="1" noResize="1" noEditPoints="1" noAdjustHandles="1" noChangeArrowheads="1" noChangeShapeType="1" noTextEdit="1"/>
              </p:cNvSpPr>
              <p:nvPr/>
            </p:nvSpPr>
            <p:spPr>
              <a:xfrm>
                <a:off x="7029254" y="1616838"/>
                <a:ext cx="2138791" cy="523220"/>
              </a:xfrm>
              <a:prstGeom prst="rect">
                <a:avLst/>
              </a:prstGeom>
              <a:blipFill>
                <a:blip r:embed="rId5"/>
                <a:stretch>
                  <a:fillRect/>
                </a:stretch>
              </a:blipFill>
            </p:spPr>
            <p:txBody>
              <a:bodyPr/>
              <a:lstStyle/>
              <a:p>
                <a:r>
                  <a:rPr lang="en-US">
                    <a:noFill/>
                  </a:rPr>
                  <a:t> </a:t>
                </a:r>
              </a:p>
            </p:txBody>
          </p:sp>
        </mc:Fallback>
      </mc:AlternateContent>
      <p:sp>
        <p:nvSpPr>
          <p:cNvPr id="21" name="TextBox 20"/>
          <p:cNvSpPr txBox="1"/>
          <p:nvPr/>
        </p:nvSpPr>
        <p:spPr>
          <a:xfrm>
            <a:off x="167042" y="937811"/>
            <a:ext cx="987771" cy="584775"/>
          </a:xfrm>
          <a:prstGeom prst="rect">
            <a:avLst/>
          </a:prstGeom>
          <a:noFill/>
        </p:spPr>
        <p:txBody>
          <a:bodyPr wrap="none" rtlCol="0">
            <a:spAutoFit/>
          </a:bodyPr>
          <a:lstStyle/>
          <a:p>
            <a:r>
              <a:rPr lang="en-US" sz="3200" b="0" dirty="0"/>
              <a:t>Alice</a:t>
            </a:r>
          </a:p>
        </p:txBody>
      </p:sp>
      <p:sp>
        <p:nvSpPr>
          <p:cNvPr id="22" name="TextBox 21"/>
          <p:cNvSpPr txBox="1"/>
          <p:nvPr/>
        </p:nvSpPr>
        <p:spPr>
          <a:xfrm>
            <a:off x="7543800" y="914400"/>
            <a:ext cx="840295" cy="584775"/>
          </a:xfrm>
          <a:prstGeom prst="rect">
            <a:avLst/>
          </a:prstGeom>
          <a:noFill/>
        </p:spPr>
        <p:txBody>
          <a:bodyPr wrap="none" rtlCol="0">
            <a:spAutoFit/>
          </a:bodyPr>
          <a:lstStyle/>
          <a:p>
            <a:r>
              <a:rPr lang="en-US" sz="3200" dirty="0"/>
              <a:t>Bob</a:t>
            </a:r>
            <a:endParaRPr lang="en-US" sz="3200" b="0" dirty="0"/>
          </a:p>
        </p:txBody>
      </p:sp>
      <p:cxnSp>
        <p:nvCxnSpPr>
          <p:cNvPr id="24" name="Elbow Connector 23"/>
          <p:cNvCxnSpPr/>
          <p:nvPr/>
        </p:nvCxnSpPr>
        <p:spPr>
          <a:xfrm>
            <a:off x="3371654" y="1892588"/>
            <a:ext cx="984979" cy="914399"/>
          </a:xfrm>
          <a:prstGeom prst="bentConnector3">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97553" y="2523550"/>
            <a:ext cx="760914" cy="584775"/>
          </a:xfrm>
          <a:prstGeom prst="rect">
            <a:avLst/>
          </a:prstGeom>
          <a:noFill/>
        </p:spPr>
        <p:txBody>
          <a:bodyPr wrap="none" rtlCol="0">
            <a:spAutoFit/>
          </a:bodyPr>
          <a:lstStyle/>
          <a:p>
            <a:r>
              <a:rPr lang="en-US" sz="3200" dirty="0"/>
              <a:t>Eve</a:t>
            </a:r>
            <a:endParaRPr lang="en-US" sz="3200" b="0" dirty="0"/>
          </a:p>
        </p:txBody>
      </p:sp>
      <p:sp>
        <p:nvSpPr>
          <p:cNvPr id="28" name="Rectangle 27"/>
          <p:cNvSpPr/>
          <p:nvPr/>
        </p:nvSpPr>
        <p:spPr>
          <a:xfrm>
            <a:off x="3864143" y="1954143"/>
            <a:ext cx="5052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
        <p:nvSpPr>
          <p:cNvPr id="23" name="Flowchart: Process 22"/>
          <p:cNvSpPr/>
          <p:nvPr/>
        </p:nvSpPr>
        <p:spPr>
          <a:xfrm>
            <a:off x="7848600" y="2158891"/>
            <a:ext cx="674923" cy="355709"/>
          </a:xfrm>
          <a:prstGeom prst="flowChartProcess">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Hello</a:t>
            </a:r>
          </a:p>
        </p:txBody>
      </p:sp>
      <p:sp>
        <p:nvSpPr>
          <p:cNvPr id="25" name="Flowchart: Process 24"/>
          <p:cNvSpPr/>
          <p:nvPr/>
        </p:nvSpPr>
        <p:spPr>
          <a:xfrm>
            <a:off x="3303234" y="1473091"/>
            <a:ext cx="1132123" cy="355709"/>
          </a:xfrm>
          <a:prstGeom prst="flowChartProcess">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KZ0kVey8l1c=</a:t>
            </a:r>
          </a:p>
        </p:txBody>
      </p:sp>
      <p:sp>
        <p:nvSpPr>
          <p:cNvPr id="27" name="Flowchart: Process 26"/>
          <p:cNvSpPr/>
          <p:nvPr/>
        </p:nvSpPr>
        <p:spPr>
          <a:xfrm>
            <a:off x="255234" y="2158891"/>
            <a:ext cx="674923" cy="355709"/>
          </a:xfrm>
          <a:prstGeom prst="flowChartProcess">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Hello</a:t>
            </a:r>
          </a:p>
        </p:txBody>
      </p:sp>
    </p:spTree>
    <p:extLst>
      <p:ext uri="{BB962C8B-B14F-4D97-AF65-F5344CB8AC3E}">
        <p14:creationId xmlns:p14="http://schemas.microsoft.com/office/powerpoint/2010/main" val="21555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199"/>
            <a:ext cx="8229600" cy="5654675"/>
          </a:xfrm>
        </p:spPr>
        <p:txBody>
          <a:bodyPr>
            <a:normAutofit fontScale="85000" lnSpcReduction="20000"/>
          </a:bodyPr>
          <a:lstStyle/>
          <a:p>
            <a:r>
              <a:rPr lang="en-US" dirty="0"/>
              <a:t>Alice and Bob have to meet privately and chose a secret key.</a:t>
            </a:r>
          </a:p>
          <a:p>
            <a:endParaRPr lang="en-US" dirty="0"/>
          </a:p>
          <a:p>
            <a:r>
              <a:rPr lang="en-US" dirty="0"/>
              <a:t>They can use the secret key to mutually exchange messages.</a:t>
            </a:r>
          </a:p>
          <a:p>
            <a:endParaRPr lang="en-US" dirty="0"/>
          </a:p>
          <a:p>
            <a:endParaRPr lang="en-US" dirty="0"/>
          </a:p>
          <a:p>
            <a:endParaRPr lang="en-US" dirty="0"/>
          </a:p>
          <a:p>
            <a:endParaRPr lang="en-US" dirty="0"/>
          </a:p>
          <a:p>
            <a:endParaRPr lang="en-US" dirty="0"/>
          </a:p>
          <a:p>
            <a:r>
              <a:rPr lang="en-US" dirty="0"/>
              <a:t>There are many secret-key protocols. We will explain two of them:</a:t>
            </a:r>
          </a:p>
          <a:p>
            <a:pPr lvl="1"/>
            <a:r>
              <a:rPr lang="en-US" dirty="0"/>
              <a:t>XOR encoding.</a:t>
            </a:r>
          </a:p>
          <a:p>
            <a:pPr lvl="1"/>
            <a:r>
              <a:rPr lang="en-US" dirty="0"/>
              <a:t>Advanced Encryption Standard (AES).</a:t>
            </a:r>
          </a:p>
          <a:p>
            <a:endParaRPr lang="en-US" dirty="0"/>
          </a:p>
        </p:txBody>
      </p:sp>
      <p:sp>
        <p:nvSpPr>
          <p:cNvPr id="7" name="Left-Right Arrow 6"/>
          <p:cNvSpPr/>
          <p:nvPr/>
        </p:nvSpPr>
        <p:spPr>
          <a:xfrm>
            <a:off x="1658437" y="3581400"/>
            <a:ext cx="5809163" cy="294051"/>
          </a:xfrm>
          <a:prstGeom prst="leftRightArrow">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685800"/>
          </a:xfrm>
        </p:spPr>
        <p:txBody>
          <a:bodyPr>
            <a:normAutofit fontScale="90000"/>
          </a:bodyPr>
          <a:lstStyle/>
          <a:p>
            <a:r>
              <a:rPr lang="en-US" dirty="0"/>
              <a:t>Secret-key protocols</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grpSp>
        <p:nvGrpSpPr>
          <p:cNvPr id="11" name="Group 10"/>
          <p:cNvGrpSpPr/>
          <p:nvPr/>
        </p:nvGrpSpPr>
        <p:grpSpPr>
          <a:xfrm>
            <a:off x="3657600" y="2895600"/>
            <a:ext cx="1665270" cy="1600200"/>
            <a:chOff x="2819400" y="2091919"/>
            <a:chExt cx="3471862" cy="3851681"/>
          </a:xfrm>
        </p:grpSpPr>
        <p:pic>
          <p:nvPicPr>
            <p:cNvPr id="8" name="Picture 7" descr="Boîte Rose Fermé · Images vectorielles gratuites sur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091919"/>
              <a:ext cx="3471862" cy="3851681"/>
            </a:xfrm>
            <a:prstGeom prst="rect">
              <a:avLst/>
            </a:prstGeom>
          </p:spPr>
        </p:pic>
        <p:pic>
          <p:nvPicPr>
            <p:cNvPr id="9" name="Picture 8"/>
            <p:cNvPicPr>
              <a:picLocks noChangeAspect="1"/>
            </p:cNvPicPr>
            <p:nvPr/>
          </p:nvPicPr>
          <p:blipFill rotWithShape="1">
            <a:blip r:embed="rId3">
              <a:clrChange>
                <a:clrFrom>
                  <a:srgbClr val="FFFFFF"/>
                </a:clrFrom>
                <a:clrTo>
                  <a:srgbClr val="FFFFFF">
                    <a:alpha val="0"/>
                  </a:srgbClr>
                </a:clrTo>
              </a:clrChange>
            </a:blip>
            <a:srcRect l="22829" r="22829"/>
            <a:stretch/>
          </p:blipFill>
          <p:spPr>
            <a:xfrm>
              <a:off x="5300662" y="3634773"/>
              <a:ext cx="609600" cy="1120327"/>
            </a:xfrm>
            <a:prstGeom prst="rect">
              <a:avLst/>
            </a:prstGeom>
          </p:spPr>
        </p:pic>
        <p:sp>
          <p:nvSpPr>
            <p:cNvPr id="10" name="Block Arc 9"/>
            <p:cNvSpPr/>
            <p:nvPr/>
          </p:nvSpPr>
          <p:spPr>
            <a:xfrm rot="5400000">
              <a:off x="5348424" y="3545778"/>
              <a:ext cx="250542" cy="314625"/>
            </a:xfrm>
            <a:prstGeom prst="blockArc">
              <a:avLst>
                <a:gd name="adj1" fmla="val 10800000"/>
                <a:gd name="adj2" fmla="val 21533050"/>
                <a:gd name="adj3" fmla="val 1918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11" descr="File:User icon BLACK-01.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220" y="2965843"/>
            <a:ext cx="1895699" cy="1682357"/>
          </a:xfrm>
          <a:prstGeom prst="rect">
            <a:avLst/>
          </a:prstGeom>
        </p:spPr>
      </p:pic>
      <p:pic>
        <p:nvPicPr>
          <p:cNvPr id="13" name="Picture 12" descr="File:Simpleicons Interface business-woman-2.svg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837" y="3045646"/>
            <a:ext cx="1371600" cy="1371600"/>
          </a:xfrm>
          <a:prstGeom prst="rect">
            <a:avLst/>
          </a:prstGeom>
        </p:spPr>
      </p:pic>
    </p:spTree>
    <p:extLst>
      <p:ext uri="{BB962C8B-B14F-4D97-AF65-F5344CB8AC3E}">
        <p14:creationId xmlns:p14="http://schemas.microsoft.com/office/powerpoint/2010/main" val="311406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Secret-key protocol: XOR encoding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199"/>
                <a:ext cx="8229600" cy="5654675"/>
              </a:xfrm>
            </p:spPr>
            <p:txBody>
              <a:bodyPr>
                <a:normAutofit fontScale="77500" lnSpcReduction="20000"/>
              </a:bodyPr>
              <a:lstStyle/>
              <a:p>
                <a:r>
                  <a:rPr lang="en-US" dirty="0"/>
                  <a:t>A secret key </a:t>
                </a:r>
                <a14:m>
                  <m:oMath xmlns:m="http://schemas.openxmlformats.org/officeDocument/2006/math">
                    <m:r>
                      <a:rPr lang="en-US" b="0" i="1" smtClean="0">
                        <a:latin typeface="Cambria Math" panose="02040503050406030204" pitchFamily="18" charset="0"/>
                      </a:rPr>
                      <m:t>𝑟</m:t>
                    </m:r>
                  </m:oMath>
                </a14:m>
                <a:r>
                  <a:rPr lang="en-US" dirty="0"/>
                  <a:t> is chosen (a binary string).</a:t>
                </a:r>
              </a:p>
              <a:p>
                <a:endParaRPr lang="en-US" dirty="0"/>
              </a:p>
              <a:p>
                <a:r>
                  <a:rPr lang="en-US" dirty="0"/>
                  <a:t>The encoding and decoding functions are identical:</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a:t>
                </a:r>
              </a:p>
              <a:p>
                <a:endParaRPr lang="en-US" dirty="0"/>
              </a:p>
              <a:p>
                <a:r>
                  <a:rPr lang="en-US" dirty="0"/>
                  <a:t>Example: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=11011100</m:t>
                    </m:r>
                  </m:oMath>
                </a14:m>
                <a:r>
                  <a:rPr lang="en-US" dirty="0"/>
                  <a:t>.</a:t>
                </a:r>
              </a:p>
              <a:p>
                <a:pPr marL="0" indent="0">
                  <a:buNone/>
                </a:pPr>
                <a:endParaRPr lang="en-US" dirty="0"/>
              </a:p>
              <a:p>
                <a:endParaRPr lang="en-US" dirty="0"/>
              </a:p>
              <a:p>
                <a:endParaRPr lang="en-US" dirty="0"/>
              </a:p>
              <a:p>
                <a:endParaRPr lang="en-US" dirty="0"/>
              </a:p>
              <a:p>
                <a:endParaRPr lang="en-US" dirty="0"/>
              </a:p>
              <a:p>
                <a:r>
                  <a:rPr lang="en-US" dirty="0"/>
                  <a:t>It is convenient that the bits of </a:t>
                </a:r>
                <a14:m>
                  <m:oMath xmlns:m="http://schemas.openxmlformats.org/officeDocument/2006/math">
                    <m:r>
                      <a:rPr lang="en-US" b="0" i="1" smtClean="0">
                        <a:latin typeface="Cambria Math" panose="02040503050406030204" pitchFamily="18" charset="0"/>
                      </a:rPr>
                      <m:t>𝑟</m:t>
                    </m:r>
                  </m:oMath>
                </a14:m>
                <a:r>
                  <a:rPr lang="en-US" dirty="0"/>
                  <a:t> are randomly generated.</a:t>
                </a:r>
              </a:p>
              <a:p>
                <a:endParaRPr lang="en-US" dirty="0"/>
              </a:p>
              <a:p>
                <a:r>
                  <a:rPr lang="en-US" dirty="0"/>
                  <a:t>Still, this is not a very robust scheme since Eve can figure out important information by listening several messages.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199"/>
                <a:ext cx="8229600" cy="5654675"/>
              </a:xfrm>
              <a:blipFill>
                <a:blip r:embed="rId2"/>
                <a:stretch>
                  <a:fillRect l="-1037" t="-1940" b="-140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mc:AlternateContent xmlns:mc="http://schemas.openxmlformats.org/markup-compatibility/2006" xmlns:a14="http://schemas.microsoft.com/office/drawing/2010/main">
        <mc:Choice Requires="a14">
          <p:sp>
            <p:nvSpPr>
              <p:cNvPr id="12" name="TextBox 11"/>
              <p:cNvSpPr txBox="1"/>
              <p:nvPr/>
            </p:nvSpPr>
            <p:spPr>
              <a:xfrm>
                <a:off x="-35169" y="3581400"/>
                <a:ext cx="21859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=00111010</m:t>
                      </m:r>
                    </m:oMath>
                  </m:oMathPara>
                </a14:m>
                <a:endParaRPr lang="en-US" sz="24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169" y="3581400"/>
                <a:ext cx="2185919" cy="461665"/>
              </a:xfrm>
              <a:prstGeom prst="rect">
                <a:avLst/>
              </a:prstGeom>
              <a:blipFill>
                <a:blip r:embed="rId3"/>
                <a:stretch>
                  <a:fillRect/>
                </a:stretch>
              </a:blipFill>
            </p:spPr>
            <p:txBody>
              <a:bodyPr/>
              <a:lstStyle/>
              <a:p>
                <a:r>
                  <a:rPr lang="en-US">
                    <a:noFill/>
                  </a:rPr>
                  <a:t> </a:t>
                </a:r>
              </a:p>
            </p:txBody>
          </p:sp>
        </mc:Fallback>
      </mc:AlternateContent>
      <p:grpSp>
        <p:nvGrpSpPr>
          <p:cNvPr id="16" name="Group 15"/>
          <p:cNvGrpSpPr/>
          <p:nvPr/>
        </p:nvGrpSpPr>
        <p:grpSpPr>
          <a:xfrm>
            <a:off x="2174631" y="3355032"/>
            <a:ext cx="1905000" cy="1293168"/>
            <a:chOff x="2209800" y="3507432"/>
            <a:chExt cx="1905000" cy="1293168"/>
          </a:xfrm>
        </p:grpSpPr>
        <p:sp>
          <p:nvSpPr>
            <p:cNvPr id="7" name="Rounded Rectangle 6"/>
            <p:cNvSpPr/>
            <p:nvPr/>
          </p:nvSpPr>
          <p:spPr>
            <a:xfrm>
              <a:off x="2209800" y="3507432"/>
              <a:ext cx="1905000" cy="1293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latin typeface="Consolas" panose="020B0609020204030204" pitchFamily="49" charset="0"/>
                  <a:cs typeface="Consolas" panose="020B0609020204030204" pitchFamily="49" charset="0"/>
                </a:rPr>
                <a:t>x: 00111010</a:t>
              </a:r>
            </a:p>
            <a:p>
              <a:pPr algn="r"/>
              <a:r>
                <a:rPr lang="en-US" sz="2000" dirty="0">
                  <a:solidFill>
                    <a:srgbClr val="FFC000"/>
                  </a:solidFill>
                  <a:latin typeface="Consolas" panose="020B0609020204030204" pitchFamily="49" charset="0"/>
                  <a:cs typeface="Consolas" panose="020B0609020204030204" pitchFamily="49" charset="0"/>
                </a:rPr>
                <a:t>r: 11011100</a:t>
              </a:r>
              <a:r>
                <a:rPr lang="en-US" sz="2000" dirty="0">
                  <a:latin typeface="Consolas" panose="020B0609020204030204" pitchFamily="49" charset="0"/>
                  <a:cs typeface="Consolas" panose="020B0609020204030204" pitchFamily="49" charset="0"/>
                </a:rPr>
                <a:t>                       </a:t>
              </a:r>
              <a:r>
                <a:rPr lang="en-US" sz="2000" dirty="0">
                  <a:solidFill>
                    <a:srgbClr val="FFFF00"/>
                  </a:solidFill>
                  <a:latin typeface="Consolas" panose="020B0609020204030204" pitchFamily="49" charset="0"/>
                  <a:cs typeface="Consolas" panose="020B0609020204030204" pitchFamily="49" charset="0"/>
                </a:rPr>
                <a:t>m: 11100110</a:t>
              </a:r>
              <a:endParaRPr lang="en-US" sz="2000" dirty="0">
                <a:latin typeface="Consolas" panose="020B0609020204030204" pitchFamily="49" charset="0"/>
                <a:cs typeface="Consolas" panose="020B0609020204030204" pitchFamily="49" charset="0"/>
              </a:endParaRPr>
            </a:p>
          </p:txBody>
        </p:sp>
        <p:cxnSp>
          <p:nvCxnSpPr>
            <p:cNvPr id="14" name="Straight Connector 13"/>
            <p:cNvCxnSpPr/>
            <p:nvPr/>
          </p:nvCxnSpPr>
          <p:spPr>
            <a:xfrm>
              <a:off x="2778369" y="4302369"/>
              <a:ext cx="1219200" cy="0"/>
            </a:xfrm>
            <a:prstGeom prst="line">
              <a:avLst/>
            </a:prstGeom>
            <a:ln w="28575" cap="flat">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146431" y="3352800"/>
            <a:ext cx="1905000" cy="1293168"/>
            <a:chOff x="2209800" y="3507432"/>
            <a:chExt cx="1905000" cy="1293168"/>
          </a:xfrm>
        </p:grpSpPr>
        <p:sp>
          <p:nvSpPr>
            <p:cNvPr id="18" name="Rounded Rectangle 17"/>
            <p:cNvSpPr/>
            <p:nvPr/>
          </p:nvSpPr>
          <p:spPr>
            <a:xfrm>
              <a:off x="2209800" y="3507432"/>
              <a:ext cx="1905000" cy="1293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rgbClr val="FFFF00"/>
                  </a:solidFill>
                  <a:latin typeface="Consolas" panose="020B0609020204030204" pitchFamily="49" charset="0"/>
                  <a:cs typeface="Consolas" panose="020B0609020204030204" pitchFamily="49" charset="0"/>
                </a:rPr>
                <a:t>m: 11100110</a:t>
              </a:r>
            </a:p>
            <a:p>
              <a:pPr algn="r"/>
              <a:r>
                <a:rPr lang="en-US" sz="2000" dirty="0">
                  <a:solidFill>
                    <a:srgbClr val="FFC000"/>
                  </a:solidFill>
                  <a:latin typeface="Consolas" panose="020B0609020204030204" pitchFamily="49" charset="0"/>
                  <a:cs typeface="Consolas" panose="020B0609020204030204" pitchFamily="49" charset="0"/>
                </a:rPr>
                <a:t>r: 11011100</a:t>
              </a:r>
              <a:r>
                <a:rPr lang="en-US" sz="2000" dirty="0">
                  <a:latin typeface="Consolas" panose="020B0609020204030204" pitchFamily="49" charset="0"/>
                  <a:cs typeface="Consolas" panose="020B0609020204030204" pitchFamily="49" charset="0"/>
                </a:rPr>
                <a:t>                       </a:t>
              </a:r>
              <a:r>
                <a:rPr lang="en-US" sz="2000" dirty="0">
                  <a:solidFill>
                    <a:schemeClr val="bg1"/>
                  </a:solidFill>
                  <a:latin typeface="Consolas" panose="020B0609020204030204" pitchFamily="49" charset="0"/>
                  <a:cs typeface="Consolas" panose="020B0609020204030204" pitchFamily="49" charset="0"/>
                </a:rPr>
                <a:t>x: 00111010</a:t>
              </a:r>
            </a:p>
          </p:txBody>
        </p:sp>
        <p:cxnSp>
          <p:nvCxnSpPr>
            <p:cNvPr id="19" name="Straight Connector 18"/>
            <p:cNvCxnSpPr/>
            <p:nvPr/>
          </p:nvCxnSpPr>
          <p:spPr>
            <a:xfrm>
              <a:off x="2778369" y="4302369"/>
              <a:ext cx="1219200" cy="0"/>
            </a:xfrm>
            <a:prstGeom prst="line">
              <a:avLst/>
            </a:prstGeom>
            <a:ln w="28575" cap="flat">
              <a:solidFill>
                <a:schemeClr val="bg1"/>
              </a:solidFill>
              <a:round/>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a:stCxn id="7" idx="3"/>
            <a:endCxn id="18" idx="1"/>
          </p:cNvCxnSpPr>
          <p:nvPr/>
        </p:nvCxnSpPr>
        <p:spPr>
          <a:xfrm flipV="1">
            <a:off x="4079631" y="3999384"/>
            <a:ext cx="1066800" cy="2232"/>
          </a:xfrm>
          <a:prstGeom prst="straightConnector1">
            <a:avLst/>
          </a:prstGeom>
          <a:ln w="28575" cap="flat">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278363" y="3572888"/>
                <a:ext cx="5169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oMath>
                  </m:oMathPara>
                </a14:m>
                <a:endParaRPr lang="en-US" sz="2400" b="0" dirty="0"/>
              </a:p>
            </p:txBody>
          </p:sp>
        </mc:Choice>
        <mc:Fallback xmlns="">
          <p:sp>
            <p:nvSpPr>
              <p:cNvPr id="22" name="TextBox 21"/>
              <p:cNvSpPr txBox="1">
                <a:spLocks noRot="1" noChangeAspect="1" noMove="1" noResize="1" noEditPoints="1" noAdjustHandles="1" noChangeArrowheads="1" noChangeShapeType="1" noTextEdit="1"/>
              </p:cNvSpPr>
              <p:nvPr/>
            </p:nvSpPr>
            <p:spPr>
              <a:xfrm>
                <a:off x="4278363" y="3572888"/>
                <a:ext cx="516936" cy="461665"/>
              </a:xfrm>
              <a:prstGeom prst="rect">
                <a:avLst/>
              </a:prstGeom>
              <a:blipFill>
                <a:blip r:embed="rId4"/>
                <a:stretch>
                  <a:fillRect/>
                </a:stretch>
              </a:blipFill>
            </p:spPr>
            <p:txBody>
              <a:bodyPr/>
              <a:lstStyle/>
              <a:p>
                <a:r>
                  <a:rPr lang="en-US">
                    <a:noFill/>
                  </a:rPr>
                  <a:t> </a:t>
                </a:r>
              </a:p>
            </p:txBody>
          </p:sp>
        </mc:Fallback>
      </mc:AlternateContent>
      <p:cxnSp>
        <p:nvCxnSpPr>
          <p:cNvPr id="23" name="Straight Arrow Connector 22"/>
          <p:cNvCxnSpPr>
            <a:stCxn id="18" idx="3"/>
          </p:cNvCxnSpPr>
          <p:nvPr/>
        </p:nvCxnSpPr>
        <p:spPr>
          <a:xfrm>
            <a:off x="7051431" y="3999384"/>
            <a:ext cx="1711569" cy="0"/>
          </a:xfrm>
          <a:prstGeom prst="straightConnector1">
            <a:avLst/>
          </a:prstGeom>
          <a:ln w="28575" cap="flat">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7010400" y="3537719"/>
                <a:ext cx="21859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=00111010</m:t>
                      </m:r>
                    </m:oMath>
                  </m:oMathPara>
                </a14:m>
                <a:endParaRPr lang="en-US" sz="2400" b="0" dirty="0"/>
              </a:p>
            </p:txBody>
          </p:sp>
        </mc:Choice>
        <mc:Fallback xmlns="">
          <p:sp>
            <p:nvSpPr>
              <p:cNvPr id="27" name="TextBox 26"/>
              <p:cNvSpPr txBox="1">
                <a:spLocks noRot="1" noChangeAspect="1" noMove="1" noResize="1" noEditPoints="1" noAdjustHandles="1" noChangeArrowheads="1" noChangeShapeType="1" noTextEdit="1"/>
              </p:cNvSpPr>
              <p:nvPr/>
            </p:nvSpPr>
            <p:spPr>
              <a:xfrm>
                <a:off x="7010400" y="3537719"/>
                <a:ext cx="2185919" cy="461665"/>
              </a:xfrm>
              <a:prstGeom prst="rect">
                <a:avLst/>
              </a:prstGeom>
              <a:blipFill>
                <a:blip r:embed="rId5"/>
                <a:stretch>
                  <a:fillRect/>
                </a:stretch>
              </a:blipFill>
            </p:spPr>
            <p:txBody>
              <a:bodyPr/>
              <a:lstStyle/>
              <a:p>
                <a:r>
                  <a:rPr lang="en-US">
                    <a:noFill/>
                  </a:rPr>
                  <a:t> </a:t>
                </a:r>
              </a:p>
            </p:txBody>
          </p:sp>
        </mc:Fallback>
      </mc:AlternateContent>
      <p:cxnSp>
        <p:nvCxnSpPr>
          <p:cNvPr id="28" name="Straight Arrow Connector 27"/>
          <p:cNvCxnSpPr/>
          <p:nvPr/>
        </p:nvCxnSpPr>
        <p:spPr>
          <a:xfrm>
            <a:off x="228600" y="4043065"/>
            <a:ext cx="1946032" cy="0"/>
          </a:xfrm>
          <a:prstGeom prst="straightConnector1">
            <a:avLst/>
          </a:prstGeom>
          <a:ln w="28575" cap="flat">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53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Secret-key protocol: XOR encoding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762001"/>
                <a:ext cx="8686800" cy="2385232"/>
              </a:xfrm>
            </p:spPr>
            <p:txBody>
              <a:bodyPr>
                <a:noAutofit/>
              </a:bodyPr>
              <a:lstStyle/>
              <a:p>
                <a:r>
                  <a:rPr lang="en-US" sz="2000" dirty="0"/>
                  <a:t>If the key is too short, it needs to be applied many times (once for each block). Messages often show similarities and repeated patterns (same header, same tail, long sequences of zeros, …).</a:t>
                </a:r>
              </a:p>
              <a:p>
                <a:endParaRPr lang="en-US" sz="2000" dirty="0"/>
              </a:p>
              <a:p>
                <a:r>
                  <a:rPr lang="en-US" sz="2000" dirty="0"/>
                  <a:t>If we send two messages,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𝑟</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r>
                  <a:rPr lang="en-US" sz="2000" dirty="0"/>
                  <a:t>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𝑟</m:t>
                        </m:r>
                      </m:sub>
                    </m:sSub>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oMath>
                </a14:m>
                <a:r>
                  <a:rPr lang="en-US" sz="2000" dirty="0"/>
                  <a:t>, then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𝑟</m:t>
                        </m:r>
                      </m:sub>
                    </m:sSub>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𝑟</m:t>
                        </m:r>
                      </m:sub>
                    </m:sSub>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oMath>
                </a14:m>
                <a:r>
                  <a:rPr lang="en-US" sz="2000" dirty="0"/>
                  <a:t> may reveal important information. It is convenient to change the key at every message (one-time pad).</a:t>
                </a:r>
              </a:p>
              <a:p>
                <a:endParaRPr lang="en-US" sz="20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762001"/>
                <a:ext cx="8686800" cy="2385232"/>
              </a:xfrm>
              <a:blipFill>
                <a:blip r:embed="rId2"/>
                <a:stretch>
                  <a:fillRect l="-632" t="-1279" r="-281" b="-306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mc:AlternateContent xmlns:mc="http://schemas.openxmlformats.org/markup-compatibility/2006" xmlns:a14="http://schemas.microsoft.com/office/drawing/2010/main">
        <mc:Choice Requires="a14">
          <p:sp>
            <p:nvSpPr>
              <p:cNvPr id="20" name="TextBox 19"/>
              <p:cNvSpPr txBox="1"/>
              <p:nvPr/>
            </p:nvSpPr>
            <p:spPr>
              <a:xfrm>
                <a:off x="1828800" y="4271867"/>
                <a:ext cx="6400800" cy="830997"/>
              </a:xfrm>
              <a:prstGeom prst="rect">
                <a:avLst/>
              </a:prstGeom>
              <a:solidFill>
                <a:schemeClr val="bg1"/>
              </a:solidFill>
              <a:ln>
                <a:solidFill>
                  <a:srgbClr val="FF0000"/>
                </a:solidFill>
              </a:ln>
            </p:spPr>
            <p:txBody>
              <a:bodyPr wrap="square" rtlCol="0">
                <a:spAutoFit/>
              </a:bodyPr>
              <a:lstStyle/>
              <a:p>
                <a:pPr/>
                <a14:m>
                  <m:oMathPara xmlns:m="http://schemas.openxmlformats.org/officeDocument/2006/math">
                    <m:oMathParaPr>
                      <m:jc m:val="right"/>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)=1100 0101 0101 0101 0101 1110 1111</m:t>
                      </m:r>
                    </m:oMath>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)=1100 1100 0101 0101 0101 0101 0010</m:t>
                      </m:r>
                    </m:oMath>
                  </m:oMathPara>
                </a14:m>
                <a:endParaRPr lang="en-US" sz="2400" b="0" dirty="0"/>
              </a:p>
            </p:txBody>
          </p:sp>
        </mc:Choice>
        <mc:Fallback xmlns="">
          <p:sp>
            <p:nvSpPr>
              <p:cNvPr id="20" name="TextBox 19"/>
              <p:cNvSpPr txBox="1">
                <a:spLocks noRot="1" noChangeAspect="1" noMove="1" noResize="1" noEditPoints="1" noAdjustHandles="1" noChangeArrowheads="1" noChangeShapeType="1" noTextEdit="1"/>
              </p:cNvSpPr>
              <p:nvPr/>
            </p:nvSpPr>
            <p:spPr>
              <a:xfrm>
                <a:off x="1828800" y="4271867"/>
                <a:ext cx="6400800" cy="830997"/>
              </a:xfrm>
              <a:prstGeom prst="rect">
                <a:avLst/>
              </a:prstGeom>
              <a:blipFill>
                <a:blip r:embed="rId3"/>
                <a:stretch>
                  <a:fillRect r="-190" b="-8696"/>
                </a:stretch>
              </a:blipFill>
              <a:ln>
                <a:solidFill>
                  <a:srgbClr val="FF0000"/>
                </a:solidFill>
              </a:ln>
            </p:spPr>
            <p:txBody>
              <a:bodyPr/>
              <a:lstStyle/>
              <a:p>
                <a:r>
                  <a:rPr lang="en-US">
                    <a:noFill/>
                  </a:rPr>
                  <a:t> </a:t>
                </a:r>
              </a:p>
            </p:txBody>
          </p:sp>
        </mc:Fallback>
      </mc:AlternateContent>
      <p:grpSp>
        <p:nvGrpSpPr>
          <p:cNvPr id="37" name="Group 36"/>
          <p:cNvGrpSpPr/>
          <p:nvPr/>
        </p:nvGrpSpPr>
        <p:grpSpPr>
          <a:xfrm>
            <a:off x="457200" y="3281267"/>
            <a:ext cx="7772400" cy="830997"/>
            <a:chOff x="457200" y="2971800"/>
            <a:chExt cx="7772400" cy="830997"/>
          </a:xfrm>
        </p:grpSpPr>
        <mc:AlternateContent xmlns:mc="http://schemas.openxmlformats.org/markup-compatibility/2006" xmlns:a14="http://schemas.microsoft.com/office/drawing/2010/main">
          <mc:Choice Requires="a14">
            <p:sp>
              <p:nvSpPr>
                <p:cNvPr id="8" name="TextBox 7"/>
                <p:cNvSpPr txBox="1"/>
                <p:nvPr/>
              </p:nvSpPr>
              <p:spPr>
                <a:xfrm>
                  <a:off x="2241359" y="2971800"/>
                  <a:ext cx="5988241" cy="830997"/>
                </a:xfrm>
                <a:prstGeom prst="rect">
                  <a:avLst/>
                </a:prstGeom>
                <a:noFill/>
                <a:ln>
                  <a:solidFill>
                    <a:srgbClr val="FF0000"/>
                  </a:solidFill>
                </a:ln>
              </p:spPr>
              <p:txBody>
                <a:bodyPr wrap="none" rtlCol="0">
                  <a:spAutoFit/>
                </a:bodyPr>
                <a:lstStyle/>
                <a:p>
                  <a:pPr algn="r"/>
                  <a14:m>
                    <m:oMathPara xmlns:m="http://schemas.openxmlformats.org/officeDocument/2006/math">
                      <m:oMathParaPr>
                        <m:jc m:val="right"/>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0" smtClean="0">
                            <a:solidFill>
                              <a:schemeClr val="tx1"/>
                            </a:solidFill>
                            <a:latin typeface="Cambria Math" panose="02040503050406030204" pitchFamily="18" charset="0"/>
                          </a:rPr>
                          <m:t>1001 0000 0000 0000 0000 1011 1010</m:t>
                        </m:r>
                      </m:oMath>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=1001 1001 0000 0000 0000 0000 0111</m:t>
                        </m:r>
                      </m:oMath>
                    </m:oMathPara>
                  </a14:m>
                  <a:endParaRPr lang="en-US" sz="2400" b="0"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41359" y="2971800"/>
                  <a:ext cx="5988241" cy="830997"/>
                </a:xfrm>
                <a:prstGeom prst="rect">
                  <a:avLst/>
                </a:prstGeom>
                <a:blipFill>
                  <a:blip r:embed="rId4"/>
                  <a:stretch>
                    <a:fillRect r="-203"/>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7200" y="3147646"/>
                  <a:ext cx="1486048" cy="461665"/>
                </a:xfrm>
                <a:prstGeom prst="rect">
                  <a:avLst/>
                </a:prstGeom>
                <a:solidFill>
                  <a:schemeClr val="accent5">
                    <a:lumMod val="20000"/>
                    <a:lumOff val="80000"/>
                  </a:schemeClr>
                </a:solidFill>
                <a:ln>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=0101</m:t>
                        </m:r>
                      </m:oMath>
                    </m:oMathPara>
                  </a14:m>
                  <a:endParaRPr lang="en-US" sz="24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457200" y="3147646"/>
                  <a:ext cx="1486048" cy="461665"/>
                </a:xfrm>
                <a:prstGeom prst="rect">
                  <a:avLst/>
                </a:prstGeom>
                <a:blipFill>
                  <a:blip r:embed="rId5"/>
                  <a:stretch>
                    <a:fillRect/>
                  </a:stretch>
                </a:blipFill>
                <a:ln>
                  <a:solidFill>
                    <a:srgbClr val="0000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3"/>
              <p:cNvSpPr txBox="1"/>
              <p:nvPr/>
            </p:nvSpPr>
            <p:spPr>
              <a:xfrm>
                <a:off x="422373" y="5334138"/>
                <a:ext cx="7807227" cy="461729"/>
              </a:xfrm>
              <a:prstGeom prst="rect">
                <a:avLst/>
              </a:prstGeom>
              <a:solidFill>
                <a:srgbClr val="FFFF00"/>
              </a:solidFill>
              <a:ln>
                <a:solidFill>
                  <a:srgbClr val="FF0000"/>
                </a:solidFill>
              </a:ln>
            </p:spPr>
            <p:txBody>
              <a:bodyPr wrap="square" rtlCol="0">
                <a:spAutoFit/>
              </a:bodyPr>
              <a:lstStyle/>
              <a:p>
                <a:pPr/>
                <a14:m>
                  <m:oMathPara xmlns:m="http://schemas.openxmlformats.org/officeDocument/2006/math">
                    <m:oMathParaPr>
                      <m:jc m:val="right"/>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)=0000 1001 0000 0000 0000 1011 1101</m:t>
                      </m:r>
                    </m:oMath>
                  </m:oMathPara>
                </a14:m>
                <a:br>
                  <a:rPr lang="en-US" sz="2400" b="0" dirty="0"/>
                </a:br>
                <a:endParaRPr lang="en-US" sz="2400" b="0" dirty="0"/>
              </a:p>
            </p:txBody>
          </p:sp>
        </mc:Choice>
        <mc:Fallback xmlns="">
          <p:sp>
            <p:nvSpPr>
              <p:cNvPr id="24" name="TextBox 23"/>
              <p:cNvSpPr txBox="1">
                <a:spLocks noRot="1" noChangeAspect="1" noMove="1" noResize="1" noEditPoints="1" noAdjustHandles="1" noChangeArrowheads="1" noChangeShapeType="1" noTextEdit="1"/>
              </p:cNvSpPr>
              <p:nvPr/>
            </p:nvSpPr>
            <p:spPr>
              <a:xfrm>
                <a:off x="422373" y="5334138"/>
                <a:ext cx="7807227" cy="461729"/>
              </a:xfrm>
              <a:prstGeom prst="rect">
                <a:avLst/>
              </a:prstGeom>
              <a:blipFill>
                <a:blip r:embed="rId6"/>
                <a:stretch>
                  <a:fillRect r="-234" b="-15385"/>
                </a:stretch>
              </a:blipFill>
              <a:ln>
                <a:solidFill>
                  <a:srgbClr val="FF0000"/>
                </a:solidFill>
              </a:ln>
            </p:spPr>
            <p:txBody>
              <a:bodyPr/>
              <a:lstStyle/>
              <a:p>
                <a:r>
                  <a:rPr lang="en-US">
                    <a:noFill/>
                  </a:rPr>
                  <a:t> </a:t>
                </a:r>
              </a:p>
            </p:txBody>
          </p:sp>
        </mc:Fallback>
      </mc:AlternateContent>
      <p:grpSp>
        <p:nvGrpSpPr>
          <p:cNvPr id="38" name="Group 37"/>
          <p:cNvGrpSpPr/>
          <p:nvPr/>
        </p:nvGrpSpPr>
        <p:grpSpPr>
          <a:xfrm>
            <a:off x="2971800" y="4260144"/>
            <a:ext cx="3733799" cy="1535723"/>
            <a:chOff x="2971800" y="3950677"/>
            <a:chExt cx="3733799" cy="1535723"/>
          </a:xfrm>
        </p:grpSpPr>
        <p:sp>
          <p:nvSpPr>
            <p:cNvPr id="10" name="Rectangle 9"/>
            <p:cNvSpPr/>
            <p:nvPr/>
          </p:nvSpPr>
          <p:spPr>
            <a:xfrm>
              <a:off x="2971800" y="3962400"/>
              <a:ext cx="762000" cy="1524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473478" y="3950677"/>
              <a:ext cx="2232121" cy="1524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917881" y="5929901"/>
            <a:ext cx="2434919" cy="646331"/>
            <a:chOff x="917881" y="5620434"/>
            <a:chExt cx="2434919" cy="646331"/>
          </a:xfrm>
        </p:grpSpPr>
        <p:cxnSp>
          <p:nvCxnSpPr>
            <p:cNvPr id="13" name="Elbow Connector 12"/>
            <p:cNvCxnSpPr>
              <a:endCxn id="10" idx="2"/>
            </p:cNvCxnSpPr>
            <p:nvPr/>
          </p:nvCxnSpPr>
          <p:spPr>
            <a:xfrm flipV="1">
              <a:off x="2362200" y="5795867"/>
              <a:ext cx="990600" cy="457200"/>
            </a:xfrm>
            <a:prstGeom prst="bentConnector2">
              <a:avLst/>
            </a:prstGeom>
            <a:ln w="28575" cap="flat">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7881" y="5620434"/>
              <a:ext cx="1526380" cy="646331"/>
            </a:xfrm>
            <a:prstGeom prst="rect">
              <a:avLst/>
            </a:prstGeom>
            <a:noFill/>
          </p:spPr>
          <p:txBody>
            <a:bodyPr wrap="none" rtlCol="0">
              <a:spAutoFit/>
            </a:bodyPr>
            <a:lstStyle/>
            <a:p>
              <a:r>
                <a:rPr lang="en-US" b="0" dirty="0"/>
                <a:t>Same header.</a:t>
              </a:r>
              <a:br>
                <a:rPr lang="en-US" b="0" dirty="0"/>
              </a:br>
              <a:r>
                <a:rPr lang="en-US" b="0" dirty="0"/>
                <a:t>Same sender?</a:t>
              </a:r>
            </a:p>
          </p:txBody>
        </p:sp>
      </p:grpSp>
      <p:grpSp>
        <p:nvGrpSpPr>
          <p:cNvPr id="40" name="Group 39"/>
          <p:cNvGrpSpPr/>
          <p:nvPr/>
        </p:nvGrpSpPr>
        <p:grpSpPr>
          <a:xfrm>
            <a:off x="5589540" y="6059269"/>
            <a:ext cx="3107413" cy="646331"/>
            <a:chOff x="5589540" y="5749802"/>
            <a:chExt cx="3107413" cy="646331"/>
          </a:xfrm>
        </p:grpSpPr>
        <p:cxnSp>
          <p:nvCxnSpPr>
            <p:cNvPr id="29" name="Elbow Connector 28"/>
            <p:cNvCxnSpPr>
              <a:endCxn id="25" idx="2"/>
            </p:cNvCxnSpPr>
            <p:nvPr/>
          </p:nvCxnSpPr>
          <p:spPr>
            <a:xfrm rot="10800000">
              <a:off x="5589540" y="5784144"/>
              <a:ext cx="582661" cy="468922"/>
            </a:xfrm>
            <a:prstGeom prst="bentConnector2">
              <a:avLst/>
            </a:prstGeom>
            <a:ln w="28575" cap="flat">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199987" y="5749802"/>
              <a:ext cx="2496966" cy="646331"/>
            </a:xfrm>
            <a:prstGeom prst="rect">
              <a:avLst/>
            </a:prstGeom>
            <a:noFill/>
          </p:spPr>
          <p:txBody>
            <a:bodyPr wrap="none" rtlCol="0">
              <a:spAutoFit/>
            </a:bodyPr>
            <a:lstStyle/>
            <a:p>
              <a:r>
                <a:rPr lang="en-US" dirty="0"/>
                <a:t>Long identical sequence.</a:t>
              </a:r>
              <a:br>
                <a:rPr lang="en-US" dirty="0"/>
              </a:br>
              <a:r>
                <a:rPr lang="en-US" dirty="0"/>
                <a:t>Maybe zeros?</a:t>
              </a:r>
              <a:endParaRPr lang="en-US" b="0" dirty="0"/>
            </a:p>
          </p:txBody>
        </p:sp>
      </p:grpSp>
      <p:grpSp>
        <p:nvGrpSpPr>
          <p:cNvPr id="41" name="Group 40"/>
          <p:cNvGrpSpPr/>
          <p:nvPr/>
        </p:nvGrpSpPr>
        <p:grpSpPr>
          <a:xfrm>
            <a:off x="4076964" y="4649816"/>
            <a:ext cx="1895944" cy="1984251"/>
            <a:chOff x="4076964" y="4340349"/>
            <a:chExt cx="1895944" cy="1984251"/>
          </a:xfrm>
        </p:grpSpPr>
        <p:sp>
          <p:nvSpPr>
            <p:cNvPr id="33" name="Rectangle 32"/>
            <p:cNvSpPr/>
            <p:nvPr/>
          </p:nvSpPr>
          <p:spPr>
            <a:xfrm>
              <a:off x="5187461" y="4340349"/>
              <a:ext cx="785447" cy="40713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35" name="Straight Arrow Connector 34"/>
            <p:cNvCxnSpPr/>
            <p:nvPr/>
          </p:nvCxnSpPr>
          <p:spPr>
            <a:xfrm flipV="1">
              <a:off x="4724400" y="4793397"/>
              <a:ext cx="609600" cy="1150203"/>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076964" y="5955268"/>
              <a:ext cx="1180836" cy="369332"/>
            </a:xfrm>
            <a:prstGeom prst="rect">
              <a:avLst/>
            </a:prstGeom>
            <a:noFill/>
          </p:spPr>
          <p:txBody>
            <a:bodyPr wrap="none" rtlCol="0">
              <a:spAutoFit/>
            </a:bodyPr>
            <a:lstStyle/>
            <a:p>
              <a:r>
                <a:rPr lang="en-US" b="0" dirty="0"/>
                <a:t>The key !!!</a:t>
              </a:r>
            </a:p>
          </p:txBody>
        </p:sp>
      </p:grpSp>
    </p:spTree>
    <p:extLst>
      <p:ext uri="{BB962C8B-B14F-4D97-AF65-F5344CB8AC3E}">
        <p14:creationId xmlns:p14="http://schemas.microsoft.com/office/powerpoint/2010/main" val="9850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Secret-key protocol: AES</a:t>
            </a:r>
          </a:p>
        </p:txBody>
      </p:sp>
      <p:sp>
        <p:nvSpPr>
          <p:cNvPr id="3" name="Content Placeholder 2"/>
          <p:cNvSpPr>
            <a:spLocks noGrp="1"/>
          </p:cNvSpPr>
          <p:nvPr>
            <p:ph idx="1"/>
          </p:nvPr>
        </p:nvSpPr>
        <p:spPr/>
        <p:txBody>
          <a:bodyPr>
            <a:normAutofit lnSpcReduction="10000"/>
          </a:bodyPr>
          <a:lstStyle/>
          <a:p>
            <a:r>
              <a:rPr lang="en-US" dirty="0"/>
              <a:t>AES: Advanced Encryption Standard.</a:t>
            </a:r>
          </a:p>
          <a:p>
            <a:endParaRPr lang="en-US" dirty="0"/>
          </a:p>
          <a:p>
            <a:r>
              <a:rPr lang="en-US" dirty="0">
                <a:solidFill>
                  <a:srgbClr val="222222"/>
                </a:solidFill>
              </a:rPr>
              <a:t>Established as a standard by the U.S. National Institute of Standards and Technology (NIST) in 2001.</a:t>
            </a:r>
          </a:p>
          <a:p>
            <a:endParaRPr lang="en-US" dirty="0">
              <a:solidFill>
                <a:srgbClr val="222222"/>
              </a:solidFill>
            </a:endParaRPr>
          </a:p>
          <a:p>
            <a:r>
              <a:rPr lang="en-US" dirty="0">
                <a:solidFill>
                  <a:srgbClr val="222222"/>
                </a:solidFill>
              </a:rPr>
              <a:t>Very robust and used worldwide.</a:t>
            </a:r>
          </a:p>
          <a:p>
            <a:endParaRPr lang="en-US" dirty="0">
              <a:solidFill>
                <a:srgbClr val="222222"/>
              </a:solidFill>
            </a:endParaRPr>
          </a:p>
          <a:p>
            <a:r>
              <a:rPr lang="en-US" dirty="0">
                <a:solidFill>
                  <a:srgbClr val="222222"/>
                </a:solidFill>
              </a:rPr>
              <a:t>A family of ciphers with different key and block sizes (key sizes: 128, 196 and 256 bits).</a:t>
            </a:r>
            <a:endParaRPr lang="en-US" dirty="0"/>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94271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2610035" y="2006353"/>
            <a:ext cx="594804" cy="1536947"/>
          </a:xfrm>
          <a:custGeom>
            <a:avLst/>
            <a:gdLst>
              <a:gd name="connsiteX0" fmla="*/ 594804 w 594804"/>
              <a:gd name="connsiteY0" fmla="*/ 1313896 h 1642369"/>
              <a:gd name="connsiteX1" fmla="*/ 594804 w 594804"/>
              <a:gd name="connsiteY1" fmla="*/ 1642369 h 1642369"/>
              <a:gd name="connsiteX2" fmla="*/ 0 w 594804"/>
              <a:gd name="connsiteY2" fmla="*/ 1642369 h 1642369"/>
              <a:gd name="connsiteX3" fmla="*/ 0 w 594804"/>
              <a:gd name="connsiteY3" fmla="*/ 0 h 1642369"/>
              <a:gd name="connsiteX4" fmla="*/ 594804 w 594804"/>
              <a:gd name="connsiteY4" fmla="*/ 0 h 1642369"/>
              <a:gd name="connsiteX5" fmla="*/ 594804 w 594804"/>
              <a:gd name="connsiteY5" fmla="*/ 248575 h 164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804" h="1642369">
                <a:moveTo>
                  <a:pt x="594804" y="1313896"/>
                </a:moveTo>
                <a:lnTo>
                  <a:pt x="594804" y="1642369"/>
                </a:lnTo>
                <a:lnTo>
                  <a:pt x="0" y="1642369"/>
                </a:lnTo>
                <a:lnTo>
                  <a:pt x="0" y="0"/>
                </a:lnTo>
                <a:lnTo>
                  <a:pt x="594804" y="0"/>
                </a:lnTo>
                <a:lnTo>
                  <a:pt x="594804" y="248575"/>
                </a:lnTo>
              </a:path>
            </a:pathLst>
          </a:custGeom>
          <a:noFill/>
          <a:ln>
            <a:solidFill>
              <a:srgbClr val="C0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685800"/>
          </a:xfrm>
        </p:spPr>
        <p:txBody>
          <a:bodyPr>
            <a:normAutofit fontScale="90000"/>
          </a:bodyPr>
          <a:lstStyle/>
          <a:p>
            <a:r>
              <a:rPr lang="en-US" dirty="0"/>
              <a:t>AES scheme</a:t>
            </a:r>
          </a:p>
        </p:txBody>
      </p:sp>
      <p:sp>
        <p:nvSpPr>
          <p:cNvPr id="4" name="Date Placeholder 3"/>
          <p:cNvSpPr>
            <a:spLocks noGrp="1"/>
          </p:cNvSpPr>
          <p:nvPr>
            <p:ph type="dt" sz="half" idx="10"/>
          </p:nvPr>
        </p:nvSpPr>
        <p:spPr/>
        <p:txBody>
          <a:bodyPr/>
          <a:lstStyle/>
          <a:p>
            <a:r>
              <a:rPr lang="en-US"/>
              <a:t>Cryptography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11" name="Rectangle 10"/>
          <p:cNvSpPr/>
          <p:nvPr/>
        </p:nvSpPr>
        <p:spPr>
          <a:xfrm>
            <a:off x="2860496" y="1143000"/>
            <a:ext cx="1981200" cy="35877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Plain text (128 bits)</a:t>
            </a:r>
          </a:p>
        </p:txBody>
      </p:sp>
      <p:sp>
        <p:nvSpPr>
          <p:cNvPr id="13" name="Oval 12"/>
          <p:cNvSpPr/>
          <p:nvPr/>
        </p:nvSpPr>
        <p:spPr>
          <a:xfrm>
            <a:off x="3698696" y="17145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nvGrpSpPr>
          <p:cNvPr id="22" name="Group 21"/>
          <p:cNvGrpSpPr/>
          <p:nvPr/>
        </p:nvGrpSpPr>
        <p:grpSpPr>
          <a:xfrm>
            <a:off x="2860496" y="2255927"/>
            <a:ext cx="1981200" cy="1076325"/>
            <a:chOff x="914400" y="2155825"/>
            <a:chExt cx="1981200" cy="1076325"/>
          </a:xfrm>
        </p:grpSpPr>
        <p:sp>
          <p:nvSpPr>
            <p:cNvPr id="14" name="Rectangle 13"/>
            <p:cNvSpPr/>
            <p:nvPr/>
          </p:nvSpPr>
          <p:spPr>
            <a:xfrm>
              <a:off x="914400" y="2155825"/>
              <a:ext cx="1981200" cy="358775"/>
            </a:xfrm>
            <a:prstGeom prst="rect">
              <a:avLst/>
            </a:prstGeom>
            <a:solidFill>
              <a:srgbClr val="0000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SubBytes</a:t>
              </a:r>
              <a:endParaRPr lang="en-US" dirty="0"/>
            </a:p>
          </p:txBody>
        </p:sp>
        <p:sp>
          <p:nvSpPr>
            <p:cNvPr id="15" name="Rectangle 14"/>
            <p:cNvSpPr/>
            <p:nvPr/>
          </p:nvSpPr>
          <p:spPr>
            <a:xfrm>
              <a:off x="914400" y="2514600"/>
              <a:ext cx="1981200" cy="358775"/>
            </a:xfrm>
            <a:prstGeom prst="rect">
              <a:avLst/>
            </a:prstGeom>
            <a:solidFill>
              <a:srgbClr val="0000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ShiftRows</a:t>
              </a:r>
              <a:endParaRPr lang="en-US" dirty="0"/>
            </a:p>
          </p:txBody>
        </p:sp>
        <p:sp>
          <p:nvSpPr>
            <p:cNvPr id="16" name="Rectangle 15"/>
            <p:cNvSpPr/>
            <p:nvPr/>
          </p:nvSpPr>
          <p:spPr>
            <a:xfrm>
              <a:off x="914400" y="2873375"/>
              <a:ext cx="1981200" cy="358775"/>
            </a:xfrm>
            <a:prstGeom prst="rect">
              <a:avLst/>
            </a:prstGeom>
            <a:solidFill>
              <a:srgbClr val="0000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MixColumn</a:t>
              </a:r>
              <a:endParaRPr lang="en-US" dirty="0"/>
            </a:p>
          </p:txBody>
        </p:sp>
      </p:grpSp>
      <p:cxnSp>
        <p:nvCxnSpPr>
          <p:cNvPr id="18" name="Straight Arrow Connector 17"/>
          <p:cNvCxnSpPr>
            <a:stCxn id="11" idx="2"/>
            <a:endCxn id="13" idx="0"/>
          </p:cNvCxnSpPr>
          <p:nvPr/>
        </p:nvCxnSpPr>
        <p:spPr>
          <a:xfrm>
            <a:off x="3851096" y="1501775"/>
            <a:ext cx="0" cy="212725"/>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4"/>
            <a:endCxn id="14" idx="0"/>
          </p:cNvCxnSpPr>
          <p:nvPr/>
        </p:nvCxnSpPr>
        <p:spPr>
          <a:xfrm>
            <a:off x="3851096" y="2019300"/>
            <a:ext cx="0" cy="236627"/>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698696" y="35433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25" name="Rectangle 24"/>
          <p:cNvSpPr/>
          <p:nvPr/>
        </p:nvSpPr>
        <p:spPr>
          <a:xfrm>
            <a:off x="2860496" y="4084727"/>
            <a:ext cx="1981200" cy="358775"/>
          </a:xfrm>
          <a:prstGeom prst="rect">
            <a:avLst/>
          </a:prstGeom>
          <a:solidFill>
            <a:srgbClr val="0000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SubBytes</a:t>
            </a:r>
            <a:endParaRPr lang="en-US" dirty="0"/>
          </a:p>
        </p:txBody>
      </p:sp>
      <p:sp>
        <p:nvSpPr>
          <p:cNvPr id="26" name="Rectangle 25"/>
          <p:cNvSpPr/>
          <p:nvPr/>
        </p:nvSpPr>
        <p:spPr>
          <a:xfrm>
            <a:off x="2860496" y="4443502"/>
            <a:ext cx="1981200" cy="358775"/>
          </a:xfrm>
          <a:prstGeom prst="rect">
            <a:avLst/>
          </a:prstGeom>
          <a:solidFill>
            <a:srgbClr val="0000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ShiftRows</a:t>
            </a:r>
            <a:endParaRPr lang="en-US" dirty="0"/>
          </a:p>
        </p:txBody>
      </p:sp>
      <p:cxnSp>
        <p:nvCxnSpPr>
          <p:cNvPr id="28" name="Straight Arrow Connector 27"/>
          <p:cNvCxnSpPr>
            <a:stCxn id="16" idx="2"/>
            <a:endCxn id="23" idx="0"/>
          </p:cNvCxnSpPr>
          <p:nvPr/>
        </p:nvCxnSpPr>
        <p:spPr>
          <a:xfrm>
            <a:off x="3851096" y="3332252"/>
            <a:ext cx="0" cy="211048"/>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4"/>
            <a:endCxn id="25" idx="0"/>
          </p:cNvCxnSpPr>
          <p:nvPr/>
        </p:nvCxnSpPr>
        <p:spPr>
          <a:xfrm>
            <a:off x="3851096" y="3848100"/>
            <a:ext cx="0" cy="236627"/>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698696" y="5010899"/>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cxnSp>
        <p:nvCxnSpPr>
          <p:cNvPr id="32" name="Straight Arrow Connector 31"/>
          <p:cNvCxnSpPr>
            <a:stCxn id="26" idx="2"/>
            <a:endCxn id="31" idx="0"/>
          </p:cNvCxnSpPr>
          <p:nvPr/>
        </p:nvCxnSpPr>
        <p:spPr>
          <a:xfrm>
            <a:off x="3851096" y="4802277"/>
            <a:ext cx="0" cy="208622"/>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1" idx="4"/>
            <a:endCxn id="38" idx="0"/>
          </p:cNvCxnSpPr>
          <p:nvPr/>
        </p:nvCxnSpPr>
        <p:spPr>
          <a:xfrm>
            <a:off x="3851096" y="5315699"/>
            <a:ext cx="0" cy="246901"/>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860496" y="5562600"/>
            <a:ext cx="1981200" cy="35877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Cipher text (128 bits)</a:t>
            </a:r>
          </a:p>
        </p:txBody>
      </p:sp>
      <p:sp>
        <p:nvSpPr>
          <p:cNvPr id="40" name="TextBox 39"/>
          <p:cNvSpPr txBox="1"/>
          <p:nvPr/>
        </p:nvSpPr>
        <p:spPr>
          <a:xfrm>
            <a:off x="4418152" y="1678470"/>
            <a:ext cx="1490344" cy="369332"/>
          </a:xfrm>
          <a:prstGeom prst="rect">
            <a:avLst/>
          </a:prstGeom>
          <a:noFill/>
          <a:ln>
            <a:solidFill>
              <a:schemeClr val="tx2">
                <a:lumMod val="75000"/>
              </a:schemeClr>
            </a:solidFill>
          </a:ln>
        </p:spPr>
        <p:txBody>
          <a:bodyPr wrap="none" rtlCol="0">
            <a:spAutoFit/>
          </a:bodyPr>
          <a:lstStyle/>
          <a:p>
            <a:r>
              <a:rPr lang="en-US" b="0" dirty="0"/>
              <a:t>Round Key (0)</a:t>
            </a:r>
          </a:p>
        </p:txBody>
      </p:sp>
      <p:sp>
        <p:nvSpPr>
          <p:cNvPr id="41" name="TextBox 40"/>
          <p:cNvSpPr txBox="1"/>
          <p:nvPr/>
        </p:nvSpPr>
        <p:spPr>
          <a:xfrm>
            <a:off x="4428426" y="3510876"/>
            <a:ext cx="1426224" cy="369332"/>
          </a:xfrm>
          <a:prstGeom prst="rect">
            <a:avLst/>
          </a:prstGeom>
          <a:noFill/>
          <a:ln>
            <a:solidFill>
              <a:schemeClr val="tx2">
                <a:lumMod val="75000"/>
              </a:schemeClr>
            </a:solidFill>
          </a:ln>
        </p:spPr>
        <p:txBody>
          <a:bodyPr wrap="none" rtlCol="0">
            <a:spAutoFit/>
          </a:bodyPr>
          <a:lstStyle/>
          <a:p>
            <a:r>
              <a:rPr lang="en-US" b="0" dirty="0"/>
              <a:t>Round Key (</a:t>
            </a:r>
            <a:r>
              <a:rPr lang="en-US" b="0" dirty="0" err="1"/>
              <a:t>i</a:t>
            </a:r>
            <a:r>
              <a:rPr lang="en-US" b="0" dirty="0"/>
              <a:t>)</a:t>
            </a:r>
          </a:p>
        </p:txBody>
      </p:sp>
      <p:sp>
        <p:nvSpPr>
          <p:cNvPr id="42" name="TextBox 41"/>
          <p:cNvSpPr txBox="1"/>
          <p:nvPr/>
        </p:nvSpPr>
        <p:spPr>
          <a:xfrm>
            <a:off x="4418152" y="4974942"/>
            <a:ext cx="1436498" cy="369332"/>
          </a:xfrm>
          <a:prstGeom prst="rect">
            <a:avLst/>
          </a:prstGeom>
          <a:noFill/>
          <a:ln>
            <a:solidFill>
              <a:schemeClr val="tx2">
                <a:lumMod val="75000"/>
              </a:schemeClr>
            </a:solidFill>
          </a:ln>
        </p:spPr>
        <p:txBody>
          <a:bodyPr wrap="square" rtlCol="0">
            <a:spAutoFit/>
          </a:bodyPr>
          <a:lstStyle/>
          <a:p>
            <a:pPr algn="ctr"/>
            <a:r>
              <a:rPr lang="en-US" b="0" dirty="0"/>
              <a:t>  Round Key    </a:t>
            </a:r>
          </a:p>
        </p:txBody>
      </p:sp>
      <p:cxnSp>
        <p:nvCxnSpPr>
          <p:cNvPr id="44" name="Straight Arrow Connector 43"/>
          <p:cNvCxnSpPr>
            <a:stCxn id="40" idx="1"/>
            <a:endCxn id="13" idx="6"/>
          </p:cNvCxnSpPr>
          <p:nvPr/>
        </p:nvCxnSpPr>
        <p:spPr>
          <a:xfrm flipH="1">
            <a:off x="4003496" y="1863136"/>
            <a:ext cx="414656" cy="3764"/>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1"/>
            <a:endCxn id="23" idx="6"/>
          </p:cNvCxnSpPr>
          <p:nvPr/>
        </p:nvCxnSpPr>
        <p:spPr>
          <a:xfrm flipH="1">
            <a:off x="4003496" y="3695542"/>
            <a:ext cx="424930" cy="158"/>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1"/>
            <a:endCxn id="31" idx="6"/>
          </p:cNvCxnSpPr>
          <p:nvPr/>
        </p:nvCxnSpPr>
        <p:spPr>
          <a:xfrm flipH="1">
            <a:off x="4003496" y="5159608"/>
            <a:ext cx="414656" cy="3691"/>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172200" y="1132726"/>
            <a:ext cx="1447800" cy="35877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Cipher Key</a:t>
            </a:r>
          </a:p>
        </p:txBody>
      </p:sp>
      <p:sp>
        <p:nvSpPr>
          <p:cNvPr id="52" name="Rectangle 51"/>
          <p:cNvSpPr/>
          <p:nvPr/>
        </p:nvSpPr>
        <p:spPr>
          <a:xfrm>
            <a:off x="6670496" y="1678470"/>
            <a:ext cx="457200" cy="3665804"/>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Key Expansion</a:t>
            </a:r>
          </a:p>
        </p:txBody>
      </p:sp>
      <p:cxnSp>
        <p:nvCxnSpPr>
          <p:cNvPr id="53" name="Straight Arrow Connector 52"/>
          <p:cNvCxnSpPr>
            <a:endCxn id="40" idx="3"/>
          </p:cNvCxnSpPr>
          <p:nvPr/>
        </p:nvCxnSpPr>
        <p:spPr>
          <a:xfrm flipH="1">
            <a:off x="5908496" y="1854379"/>
            <a:ext cx="762000" cy="8757"/>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41" idx="3"/>
          </p:cNvCxnSpPr>
          <p:nvPr/>
        </p:nvCxnSpPr>
        <p:spPr>
          <a:xfrm flipH="1">
            <a:off x="5854650" y="3695542"/>
            <a:ext cx="815846" cy="0"/>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42" idx="3"/>
          </p:cNvCxnSpPr>
          <p:nvPr/>
        </p:nvCxnSpPr>
        <p:spPr>
          <a:xfrm flipH="1">
            <a:off x="5854650" y="5159608"/>
            <a:ext cx="815846" cy="0"/>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1" idx="2"/>
            <a:endCxn id="52" idx="0"/>
          </p:cNvCxnSpPr>
          <p:nvPr/>
        </p:nvCxnSpPr>
        <p:spPr>
          <a:xfrm>
            <a:off x="6896100" y="1491501"/>
            <a:ext cx="2996" cy="186969"/>
          </a:xfrm>
          <a:prstGeom prst="straightConnector1">
            <a:avLst/>
          </a:prstGeom>
          <a:ln w="28575"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006734" y="4086845"/>
            <a:ext cx="792268" cy="646331"/>
          </a:xfrm>
          <a:prstGeom prst="rect">
            <a:avLst/>
          </a:prstGeom>
          <a:noFill/>
        </p:spPr>
        <p:txBody>
          <a:bodyPr wrap="none" rtlCol="0">
            <a:spAutoFit/>
          </a:bodyPr>
          <a:lstStyle/>
          <a:p>
            <a:pPr algn="ctr"/>
            <a:r>
              <a:rPr lang="en-US" b="0" dirty="0"/>
              <a:t>Final</a:t>
            </a:r>
            <a:br>
              <a:rPr lang="en-US" b="0" dirty="0"/>
            </a:br>
            <a:r>
              <a:rPr lang="en-US" b="0" dirty="0"/>
              <a:t>Round</a:t>
            </a:r>
          </a:p>
        </p:txBody>
      </p:sp>
      <p:sp>
        <p:nvSpPr>
          <p:cNvPr id="66" name="TextBox 65"/>
          <p:cNvSpPr txBox="1"/>
          <p:nvPr/>
        </p:nvSpPr>
        <p:spPr>
          <a:xfrm>
            <a:off x="1676400" y="2455798"/>
            <a:ext cx="882036" cy="646331"/>
          </a:xfrm>
          <a:prstGeom prst="rect">
            <a:avLst/>
          </a:prstGeom>
          <a:noFill/>
        </p:spPr>
        <p:txBody>
          <a:bodyPr wrap="none" rtlCol="0">
            <a:spAutoFit/>
          </a:bodyPr>
          <a:lstStyle/>
          <a:p>
            <a:pPr algn="ctr"/>
            <a:r>
              <a:rPr lang="en-US" b="0" dirty="0"/>
              <a:t>N-1</a:t>
            </a:r>
            <a:br>
              <a:rPr lang="en-US" b="0" dirty="0"/>
            </a:br>
            <a:r>
              <a:rPr lang="en-US" b="0" dirty="0"/>
              <a:t>Rounds</a:t>
            </a:r>
          </a:p>
        </p:txBody>
      </p:sp>
    </p:spTree>
    <p:extLst>
      <p:ext uri="{BB962C8B-B14F-4D97-AF65-F5344CB8AC3E}">
        <p14:creationId xmlns:p14="http://schemas.microsoft.com/office/powerpoint/2010/main" val="4185474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cap="flat">
          <a:solidFill>
            <a:schemeClr val="tx1"/>
          </a:solidFill>
          <a:round/>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13985</TotalTime>
  <Words>3040</Words>
  <Application>Microsoft Office PowerPoint</Application>
  <PresentationFormat>On-screen Show (4:3)</PresentationFormat>
  <Paragraphs>442</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Cambria Math</vt:lpstr>
      <vt:lpstr>Consolas</vt:lpstr>
      <vt:lpstr>Courier New</vt:lpstr>
      <vt:lpstr>Wingdings</vt:lpstr>
      <vt:lpstr>Office Theme</vt:lpstr>
      <vt:lpstr>Cryptography</vt:lpstr>
      <vt:lpstr>Where do we need cryptography?</vt:lpstr>
      <vt:lpstr>Cryptography</vt:lpstr>
      <vt:lpstr>Cryptosystem</vt:lpstr>
      <vt:lpstr>Secret-key protocols</vt:lpstr>
      <vt:lpstr>Secret-key protocol: XOR encoding</vt:lpstr>
      <vt:lpstr>Secret-key protocol: XOR encoding</vt:lpstr>
      <vt:lpstr>Secret-key protocol: AES</vt:lpstr>
      <vt:lpstr>AES scheme</vt:lpstr>
      <vt:lpstr>AES steps</vt:lpstr>
      <vt:lpstr>Secret-key protocols: problems</vt:lpstr>
      <vt:lpstr>Public-key protocols</vt:lpstr>
      <vt:lpstr>Public-key protocols</vt:lpstr>
      <vt:lpstr>Public-key protocols</vt:lpstr>
      <vt:lpstr>Public-key protocols</vt:lpstr>
      <vt:lpstr>Public-key protocols</vt:lpstr>
      <vt:lpstr>RSA cryptosystem</vt:lpstr>
      <vt:lpstr>Bézout’s identity</vt:lpstr>
      <vt:lpstr>Extended Euclid’s algorithm</vt:lpstr>
      <vt:lpstr>Modular arithmetic: properties</vt:lpstr>
      <vt:lpstr>Modular arithmetic: properties</vt:lpstr>
      <vt:lpstr>Fundamental property</vt:lpstr>
      <vt:lpstr>The RSA cryptosystem </vt:lpstr>
      <vt:lpstr>The RSA cryptosystem: example</vt:lpstr>
      <vt:lpstr>Why is RSA secure?</vt:lpstr>
      <vt:lpstr>Hybrid cryptosystems</vt:lpstr>
      <vt:lpstr>Cryptographic hash function (CHF)</vt:lpstr>
      <vt:lpstr>Cryptographic hash function (CHF)</vt:lpstr>
      <vt:lpstr>Example: SHA-1</vt:lpstr>
      <vt:lpstr>Example: SHA-1</vt:lpstr>
      <vt:lpstr>Digital signatures</vt:lpstr>
      <vt:lpstr>Digital signatures</vt:lpstr>
      <vt:lpstr>The pending challenge</vt:lpstr>
      <vt:lpstr>Internet + Privacy  Cryptography</vt:lpstr>
      <vt:lpstr>Exercises</vt:lpstr>
      <vt:lpstr>Simple cryptographic hash</vt:lpstr>
      <vt:lpstr>Simple RSA</vt:lpstr>
      <vt:lpstr>Implement an RSA cryptosystem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Jordi</dc:creator>
  <cp:lastModifiedBy>Jordi Cortadella</cp:lastModifiedBy>
  <cp:revision>1836</cp:revision>
  <dcterms:created xsi:type="dcterms:W3CDTF">2006-08-16T00:00:00Z</dcterms:created>
  <dcterms:modified xsi:type="dcterms:W3CDTF">2023-05-22T05:48:45Z</dcterms:modified>
</cp:coreProperties>
</file>