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607" r:id="rId2"/>
    <p:sldId id="680" r:id="rId3"/>
    <p:sldId id="674" r:id="rId4"/>
    <p:sldId id="675" r:id="rId5"/>
    <p:sldId id="684" r:id="rId6"/>
    <p:sldId id="693" r:id="rId7"/>
    <p:sldId id="696" r:id="rId8"/>
    <p:sldId id="691" r:id="rId9"/>
    <p:sldId id="683" r:id="rId10"/>
    <p:sldId id="699" r:id="rId11"/>
    <p:sldId id="676" r:id="rId12"/>
    <p:sldId id="700" r:id="rId13"/>
    <p:sldId id="697" r:id="rId14"/>
    <p:sldId id="698"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4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a:srgbClr val="A6A6A6"/>
    <a:srgbClr val="00FF00"/>
    <a:srgbClr val="66FF99"/>
    <a:srgbClr val="CCCCFF"/>
    <a:srgbClr val="339933"/>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6" autoAdjust="0"/>
  </p:normalViewPr>
  <p:slideViewPr>
    <p:cSldViewPr>
      <p:cViewPr varScale="1">
        <p:scale>
          <a:sx n="120" d="100"/>
          <a:sy n="120" d="100"/>
        </p:scale>
        <p:origin x="1566" y="138"/>
      </p:cViewPr>
      <p:guideLst>
        <p:guide orient="horz" pos="3936"/>
        <p:guide pos="46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138" cy="4795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427" y="0"/>
            <a:ext cx="3170138" cy="479539"/>
          </a:xfrm>
          <a:prstGeom prst="rect">
            <a:avLst/>
          </a:prstGeom>
        </p:spPr>
        <p:txBody>
          <a:bodyPr vert="horz" lIns="91440" tIns="45720" rIns="91440" bIns="45720" rtlCol="0"/>
          <a:lstStyle>
            <a:lvl1pPr algn="r">
              <a:defRPr sz="1200"/>
            </a:lvl1pPr>
          </a:lstStyle>
          <a:p>
            <a:fld id="{847A9C85-7208-4140-9A1B-482E74B6EC70}" type="datetimeFigureOut">
              <a:rPr lang="en-US" smtClean="0"/>
              <a:pPr/>
              <a:t>4/28/2023</a:t>
            </a:fld>
            <a:endParaRPr lang="en-US"/>
          </a:p>
        </p:txBody>
      </p:sp>
      <p:sp>
        <p:nvSpPr>
          <p:cNvPr id="4" name="Footer Placeholder 3"/>
          <p:cNvSpPr>
            <a:spLocks noGrp="1"/>
          </p:cNvSpPr>
          <p:nvPr>
            <p:ph type="ftr" sz="quarter" idx="2"/>
          </p:nvPr>
        </p:nvSpPr>
        <p:spPr>
          <a:xfrm>
            <a:off x="1" y="9120172"/>
            <a:ext cx="3170138" cy="47953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427" y="9120172"/>
            <a:ext cx="3170138" cy="479539"/>
          </a:xfrm>
          <a:prstGeom prst="rect">
            <a:avLst/>
          </a:prstGeom>
        </p:spPr>
        <p:txBody>
          <a:bodyPr vert="horz" lIns="91440" tIns="45720" rIns="91440" bIns="45720" rtlCol="0" anchor="b"/>
          <a:lstStyle>
            <a:lvl1pPr algn="r">
              <a:defRPr sz="1200"/>
            </a:lvl1pPr>
          </a:lstStyle>
          <a:p>
            <a:fld id="{B9650C07-3E7E-4F0E-9FCA-027EE472E163}" type="slidenum">
              <a:rPr lang="en-US" smtClean="0"/>
              <a:pPr/>
              <a:t>‹#›</a:t>
            </a:fld>
            <a:endParaRPr lang="en-US"/>
          </a:p>
        </p:txBody>
      </p:sp>
    </p:spTree>
    <p:extLst>
      <p:ext uri="{BB962C8B-B14F-4D97-AF65-F5344CB8AC3E}">
        <p14:creationId xmlns:p14="http://schemas.microsoft.com/office/powerpoint/2010/main" val="1078338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9048" tIns="49524" rIns="99048" bIns="49524" rtlCol="0"/>
          <a:lstStyle>
            <a:lvl1pPr algn="r">
              <a:defRPr sz="1300"/>
            </a:lvl1pPr>
          </a:lstStyle>
          <a:p>
            <a:fld id="{9EAA3D3F-CA47-4B9D-B6BA-678D85410C0A}" type="datetimeFigureOut">
              <a:rPr lang="en-US" smtClean="0"/>
              <a:pPr/>
              <a:t>4/28/2023</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9048" tIns="49524" rIns="99048" bIns="49524" rtlCol="0" anchor="b"/>
          <a:lstStyle>
            <a:lvl1pPr algn="r">
              <a:defRPr sz="1300"/>
            </a:lvl1pPr>
          </a:lstStyle>
          <a:p>
            <a:fld id="{3ADACB01-8BF2-4713-B06A-211A8CE39FE1}" type="slidenum">
              <a:rPr lang="en-US" smtClean="0"/>
              <a:pPr/>
              <a:t>‹#›</a:t>
            </a:fld>
            <a:endParaRPr lang="en-US"/>
          </a:p>
        </p:txBody>
      </p:sp>
    </p:spTree>
    <p:extLst>
      <p:ext uri="{BB962C8B-B14F-4D97-AF65-F5344CB8AC3E}">
        <p14:creationId xmlns:p14="http://schemas.microsoft.com/office/powerpoint/2010/main" val="2027413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5C9D8F-313B-4C0E-A642-9DB8A7C73743}"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799238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ca-ES"/>
              <a:t>Graph Problem Solving</a:t>
            </a:r>
            <a:endParaRPr lang="en-US" dirty="0"/>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ca-ES"/>
              <a:t>Graph Problem Solving</a:t>
            </a:r>
            <a:endParaRPr lang="en-US"/>
          </a:p>
        </p:txBody>
      </p:sp>
      <p:sp>
        <p:nvSpPr>
          <p:cNvPr id="6" name="Footer Placeholder 5"/>
          <p:cNvSpPr>
            <a:spLocks noGrp="1"/>
          </p:cNvSpPr>
          <p:nvPr>
            <p:ph type="ftr" sz="quarter" idx="11"/>
          </p:nvPr>
        </p:nvSpPr>
        <p:spPr/>
        <p:txBody>
          <a:bodyPr/>
          <a:lstStyle/>
          <a:p>
            <a:r>
              <a:rPr lang="en-US"/>
              <a:t>© Dept. CS, UPC</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ca-ES"/>
              <a:t>Graph Problem Solving</a:t>
            </a:r>
            <a:endParaRPr lang="en-US"/>
          </a:p>
        </p:txBody>
      </p:sp>
      <p:sp>
        <p:nvSpPr>
          <p:cNvPr id="6" name="Footer Placeholder 5"/>
          <p:cNvSpPr>
            <a:spLocks noGrp="1"/>
          </p:cNvSpPr>
          <p:nvPr>
            <p:ph type="ftr" sz="quarter" idx="11"/>
          </p:nvPr>
        </p:nvSpPr>
        <p:spPr/>
        <p:txBody>
          <a:bodyPr/>
          <a:lstStyle/>
          <a:p>
            <a:r>
              <a:rPr lang="en-US"/>
              <a:t>© Dept. CS, UPC</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ca-ES"/>
              <a:t>Graph Problem Solving</a:t>
            </a:r>
            <a:endParaRPr lang="en-US"/>
          </a:p>
        </p:txBody>
      </p:sp>
      <p:sp>
        <p:nvSpPr>
          <p:cNvPr id="6" name="Footer Placeholder 5"/>
          <p:cNvSpPr>
            <a:spLocks noGrp="1"/>
          </p:cNvSpPr>
          <p:nvPr>
            <p:ph type="ftr" sz="quarter" idx="11"/>
          </p:nvPr>
        </p:nvSpPr>
        <p:spPr/>
        <p:txBody>
          <a:bodyPr/>
          <a:lstStyle/>
          <a:p>
            <a:r>
              <a:rPr lang="en-US"/>
              <a:t>© Dept. CS, UPC</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762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47800"/>
            <a:ext cx="4040188" cy="4678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762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447800"/>
            <a:ext cx="4041775" cy="4678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ca-ES"/>
              <a:t>Graph Problem Solving</a:t>
            </a:r>
            <a:endParaRPr lang="en-US"/>
          </a:p>
        </p:txBody>
      </p:sp>
      <p:sp>
        <p:nvSpPr>
          <p:cNvPr id="8" name="Footer Placeholder 7"/>
          <p:cNvSpPr>
            <a:spLocks noGrp="1"/>
          </p:cNvSpPr>
          <p:nvPr>
            <p:ph type="ftr" sz="quarter" idx="11"/>
          </p:nvPr>
        </p:nvSpPr>
        <p:spPr/>
        <p:txBody>
          <a:bodyPr/>
          <a:lstStyle/>
          <a:p>
            <a:r>
              <a:rPr lang="en-US"/>
              <a:t>© Dept. CS, UPC</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ca-ES"/>
              <a:t>Graph Problem Solving</a:t>
            </a:r>
            <a:endParaRPr lang="en-US"/>
          </a:p>
        </p:txBody>
      </p:sp>
      <p:sp>
        <p:nvSpPr>
          <p:cNvPr id="4" name="Footer Placeholder 3"/>
          <p:cNvSpPr>
            <a:spLocks noGrp="1"/>
          </p:cNvSpPr>
          <p:nvPr>
            <p:ph type="ftr" sz="quarter" idx="11"/>
          </p:nvPr>
        </p:nvSpPr>
        <p:spPr/>
        <p:txBody>
          <a:bodyPr/>
          <a:lstStyle/>
          <a:p>
            <a:r>
              <a:rPr lang="en-US"/>
              <a:t>© Dept. CS, UPC</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cxnSp>
        <p:nvCxnSpPr>
          <p:cNvPr id="6" name="Straight Connector 5"/>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normAutofit/>
          </a:bodyPr>
          <a:lstStyle>
            <a:lvl1pPr marL="0" indent="0" defTabSz="914400">
              <a:buNone/>
              <a:tabLst>
                <a:tab pos="0" algn="l"/>
              </a:tabLst>
              <a:defRPr sz="2400" b="1" baseline="0">
                <a:latin typeface="Consolas" panose="020B0609020204030204" pitchFamily="49" charset="0"/>
                <a:cs typeface="Consolas" panose="020B0609020204030204" pitchFamily="49" charset="0"/>
              </a:defRPr>
            </a:lvl1pPr>
            <a:lvl2pPr>
              <a:buNone/>
              <a:defRPr/>
            </a:lvl2pPr>
            <a:lvl3pPr>
              <a:buNone/>
              <a:defRPr/>
            </a:lvl3pPr>
            <a:lvl4pPr>
              <a:buNone/>
              <a:defRPr/>
            </a:lvl4pPr>
            <a:lvl5pPr>
              <a:buNone/>
              <a:defRPr/>
            </a:lvl5pPr>
          </a:lstStyle>
          <a:p>
            <a:pPr lvl="0"/>
            <a:r>
              <a:rPr lang="en-US" dirty="0"/>
              <a:t>Insert code</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838200"/>
            <a:ext cx="82296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userDrawn="1"/>
        </p:nvCxnSpPr>
        <p:spPr>
          <a:xfrm>
            <a:off x="0" y="685800"/>
            <a:ext cx="9144000" cy="0"/>
          </a:xfrm>
          <a:prstGeom prst="line">
            <a:avLst/>
          </a:prstGeom>
          <a:ln w="50800" cmpd="thickThin">
            <a:gradFill>
              <a:gsLst>
                <a:gs pos="0">
                  <a:schemeClr val="accent2">
                    <a:lumMod val="5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idx="13" hasCustomPrompt="1"/>
          </p:nvPr>
        </p:nvSpPr>
        <p:spPr>
          <a:xfrm>
            <a:off x="457200" y="3276600"/>
            <a:ext cx="8229600" cy="3124200"/>
          </a:xfrm>
        </p:spPr>
        <p:txBody>
          <a:bodyPr>
            <a:normAutofit/>
          </a:bodyPr>
          <a:lstStyle>
            <a:lvl1pPr marL="0" indent="0" defTabSz="914400">
              <a:buNone/>
              <a:tabLst>
                <a:tab pos="0" algn="l"/>
              </a:tabLst>
              <a:defRPr sz="2400" b="1" baseline="0">
                <a:latin typeface="Courier New" pitchFamily="49" charset="0"/>
                <a:cs typeface="Courier New" pitchFamily="49" charset="0"/>
              </a:defRPr>
            </a:lvl1pPr>
            <a:lvl2pPr>
              <a:buNone/>
              <a:defRPr/>
            </a:lvl2pPr>
            <a:lvl3pPr>
              <a:buNone/>
              <a:defRPr/>
            </a:lvl3pPr>
            <a:lvl4pPr>
              <a:buNone/>
              <a:defRPr/>
            </a:lvl4pPr>
            <a:lvl5pPr>
              <a:buNone/>
              <a:defRPr/>
            </a:lvl5pPr>
          </a:lstStyle>
          <a:p>
            <a:pPr lvl="0"/>
            <a:r>
              <a:rPr lang="en-US" dirty="0"/>
              <a:t>Insert code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a-ES"/>
              <a:t>Graph Problem Solving</a:t>
            </a:r>
            <a:endParaRPr lang="en-US"/>
          </a:p>
        </p:txBody>
      </p:sp>
      <p:sp>
        <p:nvSpPr>
          <p:cNvPr id="3" name="Footer Placeholder 2"/>
          <p:cNvSpPr>
            <a:spLocks noGrp="1"/>
          </p:cNvSpPr>
          <p:nvPr>
            <p:ph type="ftr" sz="quarter" idx="11"/>
          </p:nvPr>
        </p:nvSpPr>
        <p:spPr/>
        <p:txBody>
          <a:bodyPr/>
          <a:lstStyle/>
          <a:p>
            <a:r>
              <a:rPr lang="en-US"/>
              <a:t>© Dept. CS, UPC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685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838200"/>
            <a:ext cx="8229600" cy="5410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a-ES"/>
              <a:t>Graph Problem Solving</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Dept. CS, UPC</a:t>
            </a:r>
            <a:endParaRPr lang="en-US" dirty="0"/>
          </a:p>
        </p:txBody>
      </p:sp>
      <p:sp>
        <p:nvSpPr>
          <p:cNvPr id="6" name="Slide Number Placeholder 5"/>
          <p:cNvSpPr>
            <a:spLocks noGrp="1"/>
          </p:cNvSpPr>
          <p:nvPr>
            <p:ph type="sldNum" sz="quarter" idx="4"/>
          </p:nvPr>
        </p:nvSpPr>
        <p:spPr>
          <a:xfrm>
            <a:off x="67818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2" r:id="rId7"/>
    <p:sldLayoutId id="2147483673" r:id="rId8"/>
    <p:sldLayoutId id="2147483667" r:id="rId9"/>
    <p:sldLayoutId id="2147483668" r:id="rId10"/>
    <p:sldLayoutId id="2147483669" r:id="rId11"/>
    <p:sldLayoutId id="2147483670" r:id="rId12"/>
    <p:sldLayoutId id="2147483671"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410.png"/><Relationship Id="rId4" Type="http://schemas.openxmlformats.org/officeDocument/2006/relationships/image" Target="../media/image136.png"/></Relationships>
</file>

<file path=ppt/slides/_rels/slide7.xml.rels><?xml version="1.0" encoding="UTF-8" standalone="yes"?>
<Relationships xmlns="http://schemas.openxmlformats.org/package/2006/relationships"><Relationship Id="rId2" Type="http://schemas.openxmlformats.org/officeDocument/2006/relationships/image" Target="../media/image12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514600"/>
          </a:xfrm>
        </p:spPr>
        <p:txBody>
          <a:bodyPr rtlCol="0">
            <a:normAutofit/>
          </a:bodyPr>
          <a:lstStyle/>
          <a:p>
            <a:pPr eaLnBrk="1" fontAlgn="auto" hangingPunct="1">
              <a:spcAft>
                <a:spcPts val="0"/>
              </a:spcAft>
              <a:defRPr/>
            </a:pPr>
            <a:r>
              <a:rPr lang="en-GB" i="1" dirty="0">
                <a:solidFill>
                  <a:srgbClr val="0000FF"/>
                </a:solidFill>
              </a:rPr>
              <a:t>Graph Problem Solving</a:t>
            </a:r>
            <a:endParaRPr lang="en-US" i="1" dirty="0">
              <a:solidFill>
                <a:srgbClr val="0000FF"/>
              </a:solidFill>
            </a:endParaRPr>
          </a:p>
        </p:txBody>
      </p:sp>
      <p:sp>
        <p:nvSpPr>
          <p:cNvPr id="3" name="Subtitle 2"/>
          <p:cNvSpPr>
            <a:spLocks noGrp="1"/>
          </p:cNvSpPr>
          <p:nvPr>
            <p:ph type="subTitle" idx="1"/>
          </p:nvPr>
        </p:nvSpPr>
        <p:spPr>
          <a:xfrm>
            <a:off x="1371600" y="4800600"/>
            <a:ext cx="6400800" cy="1447800"/>
          </a:xfrm>
        </p:spPr>
        <p:txBody>
          <a:bodyPr rtlCol="0">
            <a:normAutofit/>
          </a:bodyPr>
          <a:lstStyle/>
          <a:p>
            <a:pPr eaLnBrk="1" fontAlgn="auto" hangingPunct="1">
              <a:spcAft>
                <a:spcPts val="0"/>
              </a:spcAft>
              <a:buFont typeface="Arial" pitchFamily="34" charset="0"/>
              <a:buNone/>
              <a:defRPr/>
            </a:pPr>
            <a:r>
              <a:rPr lang="en-US" sz="2000" dirty="0">
                <a:solidFill>
                  <a:schemeClr val="tx1"/>
                </a:solidFill>
              </a:rPr>
              <a:t>Jordi Cortadella and Jordi Petit</a:t>
            </a:r>
          </a:p>
          <a:p>
            <a:pPr eaLnBrk="1" fontAlgn="auto" hangingPunct="1">
              <a:spcAft>
                <a:spcPts val="0"/>
              </a:spcAft>
              <a:buFont typeface="Arial" pitchFamily="34" charset="0"/>
              <a:buNone/>
              <a:defRPr/>
            </a:pPr>
            <a:r>
              <a:rPr lang="en-US" sz="2000" dirty="0">
                <a:solidFill>
                  <a:schemeClr val="tx1"/>
                </a:solidFill>
              </a:rPr>
              <a:t>Department of Computer Science</a:t>
            </a:r>
          </a:p>
        </p:txBody>
      </p:sp>
      <p:pic>
        <p:nvPicPr>
          <p:cNvPr id="1026" name="Picture 2" descr="Logo UPC.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8125" y="3429000"/>
            <a:ext cx="1047750"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52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ADE0D-FF9E-49A8-BD8E-09C97CF5EF9B}"/>
              </a:ext>
            </a:extLst>
          </p:cNvPr>
          <p:cNvSpPr>
            <a:spLocks noGrp="1"/>
          </p:cNvSpPr>
          <p:nvPr>
            <p:ph type="title"/>
          </p:nvPr>
        </p:nvSpPr>
        <p:spPr/>
        <p:txBody>
          <a:bodyPr>
            <a:normAutofit fontScale="90000"/>
          </a:bodyPr>
          <a:lstStyle/>
          <a:p>
            <a:r>
              <a:rPr lang="en-US" dirty="0"/>
              <a:t>Robot Path Planning</a:t>
            </a:r>
            <a:endParaRPr lang="ca-ES" dirty="0"/>
          </a:p>
        </p:txBody>
      </p:sp>
      <p:sp>
        <p:nvSpPr>
          <p:cNvPr id="3" name="Content Placeholder 2">
            <a:extLst>
              <a:ext uri="{FF2B5EF4-FFF2-40B4-BE49-F238E27FC236}">
                <a16:creationId xmlns:a16="http://schemas.microsoft.com/office/drawing/2014/main" id="{B185D4FE-66EE-4F2D-9DE9-7DB00B868693}"/>
              </a:ext>
            </a:extLst>
          </p:cNvPr>
          <p:cNvSpPr>
            <a:spLocks noGrp="1"/>
          </p:cNvSpPr>
          <p:nvPr>
            <p:ph idx="1"/>
          </p:nvPr>
        </p:nvSpPr>
        <p:spPr>
          <a:xfrm>
            <a:off x="457200" y="4953000"/>
            <a:ext cx="8305800" cy="1295400"/>
          </a:xfrm>
        </p:spPr>
        <p:txBody>
          <a:bodyPr>
            <a:normAutofit fontScale="62500" lnSpcReduction="20000"/>
          </a:bodyPr>
          <a:lstStyle/>
          <a:p>
            <a:r>
              <a:rPr lang="en-US" dirty="0"/>
              <a:t>Find the shortest path from Start to Finish without crossing any gray region</a:t>
            </a:r>
          </a:p>
          <a:p>
            <a:r>
              <a:rPr lang="en-US" dirty="0"/>
              <a:t>Show all the steps of the selected algorithm</a:t>
            </a:r>
          </a:p>
          <a:p>
            <a:r>
              <a:rPr lang="en-US" dirty="0"/>
              <a:t>Hint: moving to a point in the middle of an open area does not help. The shortest path can be found by visiting vertices of the gray areas</a:t>
            </a:r>
            <a:endParaRPr lang="ca-ES" dirty="0"/>
          </a:p>
        </p:txBody>
      </p:sp>
      <p:sp>
        <p:nvSpPr>
          <p:cNvPr id="4" name="Date Placeholder 3">
            <a:extLst>
              <a:ext uri="{FF2B5EF4-FFF2-40B4-BE49-F238E27FC236}">
                <a16:creationId xmlns:a16="http://schemas.microsoft.com/office/drawing/2014/main" id="{7321B845-36C5-4DFC-BB97-DE0F8CEDADF1}"/>
              </a:ext>
            </a:extLst>
          </p:cNvPr>
          <p:cNvSpPr>
            <a:spLocks noGrp="1"/>
          </p:cNvSpPr>
          <p:nvPr>
            <p:ph type="dt" sz="half" idx="10"/>
          </p:nvPr>
        </p:nvSpPr>
        <p:spPr/>
        <p:txBody>
          <a:bodyPr/>
          <a:lstStyle/>
          <a:p>
            <a:r>
              <a:rPr lang="ca-ES"/>
              <a:t>Graph Problem Solving</a:t>
            </a:r>
            <a:endParaRPr lang="en-US"/>
          </a:p>
        </p:txBody>
      </p:sp>
      <p:sp>
        <p:nvSpPr>
          <p:cNvPr id="5" name="Footer Placeholder 4">
            <a:extLst>
              <a:ext uri="{FF2B5EF4-FFF2-40B4-BE49-F238E27FC236}">
                <a16:creationId xmlns:a16="http://schemas.microsoft.com/office/drawing/2014/main" id="{3DF2E47C-B011-4A1B-8E5C-A8A17A8B4BBC}"/>
              </a:ext>
            </a:extLst>
          </p:cNvPr>
          <p:cNvSpPr>
            <a:spLocks noGrp="1"/>
          </p:cNvSpPr>
          <p:nvPr>
            <p:ph type="ftr" sz="quarter" idx="11"/>
          </p:nvPr>
        </p:nvSpPr>
        <p:spPr/>
        <p:txBody>
          <a:bodyPr/>
          <a:lstStyle/>
          <a:p>
            <a:r>
              <a:rPr lang="en-US"/>
              <a:t>© Dept. CS, UPC</a:t>
            </a:r>
          </a:p>
        </p:txBody>
      </p:sp>
      <p:sp>
        <p:nvSpPr>
          <p:cNvPr id="6" name="Slide Number Placeholder 5">
            <a:extLst>
              <a:ext uri="{FF2B5EF4-FFF2-40B4-BE49-F238E27FC236}">
                <a16:creationId xmlns:a16="http://schemas.microsoft.com/office/drawing/2014/main" id="{6502025B-C4DE-41BC-9725-21DA5C959E6C}"/>
              </a:ext>
            </a:extLst>
          </p:cNvPr>
          <p:cNvSpPr>
            <a:spLocks noGrp="1"/>
          </p:cNvSpPr>
          <p:nvPr>
            <p:ph type="sldNum" sz="quarter" idx="12"/>
          </p:nvPr>
        </p:nvSpPr>
        <p:spPr/>
        <p:txBody>
          <a:bodyPr/>
          <a:lstStyle/>
          <a:p>
            <a:fld id="{B6F15528-21DE-4FAA-801E-634DDDAF4B2B}" type="slidenum">
              <a:rPr lang="en-US" smtClean="0"/>
              <a:pPr/>
              <a:t>10</a:t>
            </a:fld>
            <a:endParaRPr lang="en-US"/>
          </a:p>
        </p:txBody>
      </p:sp>
      <p:cxnSp>
        <p:nvCxnSpPr>
          <p:cNvPr id="34" name="Straight Connector 33">
            <a:extLst>
              <a:ext uri="{FF2B5EF4-FFF2-40B4-BE49-F238E27FC236}">
                <a16:creationId xmlns:a16="http://schemas.microsoft.com/office/drawing/2014/main" id="{0CA2E3A7-0ED3-4BB2-81F1-8C8FF62DAB16}"/>
              </a:ext>
            </a:extLst>
          </p:cNvPr>
          <p:cNvCxnSpPr>
            <a:cxnSpLocks/>
          </p:cNvCxnSpPr>
          <p:nvPr/>
        </p:nvCxnSpPr>
        <p:spPr>
          <a:xfrm>
            <a:off x="838200" y="8382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4B7BEC7-E46D-49CB-8344-999B67A3A94E}"/>
              </a:ext>
            </a:extLst>
          </p:cNvPr>
          <p:cNvCxnSpPr/>
          <p:nvPr/>
        </p:nvCxnSpPr>
        <p:spPr>
          <a:xfrm>
            <a:off x="838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6E272B1-ED5B-484B-9B15-77DB3EE0061E}"/>
              </a:ext>
            </a:extLst>
          </p:cNvPr>
          <p:cNvCxnSpPr/>
          <p:nvPr/>
        </p:nvCxnSpPr>
        <p:spPr>
          <a:xfrm>
            <a:off x="990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ACD510B-6E23-4F06-B8B2-6E216ED1E268}"/>
              </a:ext>
            </a:extLst>
          </p:cNvPr>
          <p:cNvCxnSpPr/>
          <p:nvPr/>
        </p:nvCxnSpPr>
        <p:spPr>
          <a:xfrm>
            <a:off x="1143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1477CE7-C172-4358-9570-94EBD9AC0C86}"/>
              </a:ext>
            </a:extLst>
          </p:cNvPr>
          <p:cNvCxnSpPr/>
          <p:nvPr/>
        </p:nvCxnSpPr>
        <p:spPr>
          <a:xfrm>
            <a:off x="1295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E023C27-410B-40E7-AB00-EEA5E25C7522}"/>
              </a:ext>
            </a:extLst>
          </p:cNvPr>
          <p:cNvCxnSpPr/>
          <p:nvPr/>
        </p:nvCxnSpPr>
        <p:spPr>
          <a:xfrm>
            <a:off x="1447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078B1EB-E342-4730-BB5A-82349401DA68}"/>
              </a:ext>
            </a:extLst>
          </p:cNvPr>
          <p:cNvCxnSpPr/>
          <p:nvPr/>
        </p:nvCxnSpPr>
        <p:spPr>
          <a:xfrm>
            <a:off x="1600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2AF89E2-E4F5-4776-B1B9-BBA3BC732EB8}"/>
              </a:ext>
            </a:extLst>
          </p:cNvPr>
          <p:cNvCxnSpPr/>
          <p:nvPr/>
        </p:nvCxnSpPr>
        <p:spPr>
          <a:xfrm>
            <a:off x="1752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EDF0577-960B-4021-BA9F-40D7A2580609}"/>
              </a:ext>
            </a:extLst>
          </p:cNvPr>
          <p:cNvCxnSpPr/>
          <p:nvPr/>
        </p:nvCxnSpPr>
        <p:spPr>
          <a:xfrm>
            <a:off x="1905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5A66EFD-0538-41B7-A325-62D00B744C07}"/>
              </a:ext>
            </a:extLst>
          </p:cNvPr>
          <p:cNvCxnSpPr/>
          <p:nvPr/>
        </p:nvCxnSpPr>
        <p:spPr>
          <a:xfrm>
            <a:off x="2057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CC5951-1BC4-4F02-8864-5B5523E357E2}"/>
              </a:ext>
            </a:extLst>
          </p:cNvPr>
          <p:cNvCxnSpPr/>
          <p:nvPr/>
        </p:nvCxnSpPr>
        <p:spPr>
          <a:xfrm>
            <a:off x="2209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95C7466-3410-460E-94AC-3F47080195AD}"/>
              </a:ext>
            </a:extLst>
          </p:cNvPr>
          <p:cNvCxnSpPr/>
          <p:nvPr/>
        </p:nvCxnSpPr>
        <p:spPr>
          <a:xfrm>
            <a:off x="2362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E0DAD00-6BEF-4C07-845A-37169D019C16}"/>
              </a:ext>
            </a:extLst>
          </p:cNvPr>
          <p:cNvCxnSpPr/>
          <p:nvPr/>
        </p:nvCxnSpPr>
        <p:spPr>
          <a:xfrm>
            <a:off x="2514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9D49F9E-ED73-4647-9DA8-19152BEDA297}"/>
              </a:ext>
            </a:extLst>
          </p:cNvPr>
          <p:cNvCxnSpPr/>
          <p:nvPr/>
        </p:nvCxnSpPr>
        <p:spPr>
          <a:xfrm>
            <a:off x="2667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46362FF-8430-4620-8048-6A30AA4390EB}"/>
              </a:ext>
            </a:extLst>
          </p:cNvPr>
          <p:cNvCxnSpPr/>
          <p:nvPr/>
        </p:nvCxnSpPr>
        <p:spPr>
          <a:xfrm>
            <a:off x="2819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D57D2BE-1079-450C-ACE5-79858B3018D4}"/>
              </a:ext>
            </a:extLst>
          </p:cNvPr>
          <p:cNvCxnSpPr/>
          <p:nvPr/>
        </p:nvCxnSpPr>
        <p:spPr>
          <a:xfrm>
            <a:off x="2971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5B811ED-76ED-4EE2-9B95-5F272429E755}"/>
              </a:ext>
            </a:extLst>
          </p:cNvPr>
          <p:cNvCxnSpPr/>
          <p:nvPr/>
        </p:nvCxnSpPr>
        <p:spPr>
          <a:xfrm>
            <a:off x="3124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72DD174-BEC1-4759-97C7-C9D6F9834646}"/>
              </a:ext>
            </a:extLst>
          </p:cNvPr>
          <p:cNvCxnSpPr/>
          <p:nvPr/>
        </p:nvCxnSpPr>
        <p:spPr>
          <a:xfrm>
            <a:off x="3276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2335D14-1CB4-4EE4-8988-FC8EF77AD96D}"/>
              </a:ext>
            </a:extLst>
          </p:cNvPr>
          <p:cNvCxnSpPr/>
          <p:nvPr/>
        </p:nvCxnSpPr>
        <p:spPr>
          <a:xfrm>
            <a:off x="3429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4290BF9-98F5-43A7-8503-0C7A40CC4592}"/>
              </a:ext>
            </a:extLst>
          </p:cNvPr>
          <p:cNvCxnSpPr/>
          <p:nvPr/>
        </p:nvCxnSpPr>
        <p:spPr>
          <a:xfrm>
            <a:off x="3581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2D89A48-0F82-4CD0-8775-8DD2B67D45EC}"/>
              </a:ext>
            </a:extLst>
          </p:cNvPr>
          <p:cNvCxnSpPr/>
          <p:nvPr/>
        </p:nvCxnSpPr>
        <p:spPr>
          <a:xfrm>
            <a:off x="3733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9D5B0D8-0F7C-4208-AFF1-3B6C56FC5AD3}"/>
              </a:ext>
            </a:extLst>
          </p:cNvPr>
          <p:cNvCxnSpPr/>
          <p:nvPr/>
        </p:nvCxnSpPr>
        <p:spPr>
          <a:xfrm>
            <a:off x="3886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33D01E-F61B-42A7-A81E-EFEA3EDC4762}"/>
              </a:ext>
            </a:extLst>
          </p:cNvPr>
          <p:cNvCxnSpPr/>
          <p:nvPr/>
        </p:nvCxnSpPr>
        <p:spPr>
          <a:xfrm>
            <a:off x="4038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3C8C8F2-413A-49AD-A736-026C2DB12761}"/>
              </a:ext>
            </a:extLst>
          </p:cNvPr>
          <p:cNvCxnSpPr/>
          <p:nvPr/>
        </p:nvCxnSpPr>
        <p:spPr>
          <a:xfrm>
            <a:off x="4191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E485B54-B401-4196-A980-72871C1A5102}"/>
              </a:ext>
            </a:extLst>
          </p:cNvPr>
          <p:cNvCxnSpPr/>
          <p:nvPr/>
        </p:nvCxnSpPr>
        <p:spPr>
          <a:xfrm>
            <a:off x="4343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5E48883-A8C5-4C8F-919B-592ACF5A8F4F}"/>
              </a:ext>
            </a:extLst>
          </p:cNvPr>
          <p:cNvCxnSpPr/>
          <p:nvPr/>
        </p:nvCxnSpPr>
        <p:spPr>
          <a:xfrm>
            <a:off x="4495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DABE319-E418-4411-8D41-5DD27B80260D}"/>
              </a:ext>
            </a:extLst>
          </p:cNvPr>
          <p:cNvCxnSpPr/>
          <p:nvPr/>
        </p:nvCxnSpPr>
        <p:spPr>
          <a:xfrm>
            <a:off x="4648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2368D93-AD88-4CDC-8F68-1A775C9CB774}"/>
              </a:ext>
            </a:extLst>
          </p:cNvPr>
          <p:cNvCxnSpPr/>
          <p:nvPr/>
        </p:nvCxnSpPr>
        <p:spPr>
          <a:xfrm>
            <a:off x="4800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091C299-CE13-4CE0-9B6A-271020FD7165}"/>
              </a:ext>
            </a:extLst>
          </p:cNvPr>
          <p:cNvCxnSpPr/>
          <p:nvPr/>
        </p:nvCxnSpPr>
        <p:spPr>
          <a:xfrm>
            <a:off x="4953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69BDCA7-995B-42B7-AB59-E61E5F4DCA3E}"/>
              </a:ext>
            </a:extLst>
          </p:cNvPr>
          <p:cNvCxnSpPr/>
          <p:nvPr/>
        </p:nvCxnSpPr>
        <p:spPr>
          <a:xfrm>
            <a:off x="5105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F8A23FD-F57D-4788-8A1D-3324F809EBF7}"/>
              </a:ext>
            </a:extLst>
          </p:cNvPr>
          <p:cNvCxnSpPr/>
          <p:nvPr/>
        </p:nvCxnSpPr>
        <p:spPr>
          <a:xfrm>
            <a:off x="5257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B9E4456-C4EB-41B2-9166-844243515289}"/>
              </a:ext>
            </a:extLst>
          </p:cNvPr>
          <p:cNvCxnSpPr/>
          <p:nvPr/>
        </p:nvCxnSpPr>
        <p:spPr>
          <a:xfrm>
            <a:off x="5410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1AD39B1-D8DC-4386-9735-AA7F16B69899}"/>
              </a:ext>
            </a:extLst>
          </p:cNvPr>
          <p:cNvCxnSpPr/>
          <p:nvPr/>
        </p:nvCxnSpPr>
        <p:spPr>
          <a:xfrm>
            <a:off x="5562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1E30262-BCC1-4915-82C0-7A7345A77566}"/>
              </a:ext>
            </a:extLst>
          </p:cNvPr>
          <p:cNvCxnSpPr/>
          <p:nvPr/>
        </p:nvCxnSpPr>
        <p:spPr>
          <a:xfrm>
            <a:off x="5715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2818F47-CBC2-4C6A-AC92-58E98961C98C}"/>
              </a:ext>
            </a:extLst>
          </p:cNvPr>
          <p:cNvCxnSpPr/>
          <p:nvPr/>
        </p:nvCxnSpPr>
        <p:spPr>
          <a:xfrm>
            <a:off x="5867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CC483CB-2C47-43E6-A3D4-D3AFD6B97FE9}"/>
              </a:ext>
            </a:extLst>
          </p:cNvPr>
          <p:cNvCxnSpPr/>
          <p:nvPr/>
        </p:nvCxnSpPr>
        <p:spPr>
          <a:xfrm>
            <a:off x="6019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CD49C08-0A92-4F58-92CA-B96AD41FD8C2}"/>
              </a:ext>
            </a:extLst>
          </p:cNvPr>
          <p:cNvCxnSpPr/>
          <p:nvPr/>
        </p:nvCxnSpPr>
        <p:spPr>
          <a:xfrm>
            <a:off x="6172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654CA2D-063E-483F-93FC-30AC66B33A9E}"/>
              </a:ext>
            </a:extLst>
          </p:cNvPr>
          <p:cNvCxnSpPr/>
          <p:nvPr/>
        </p:nvCxnSpPr>
        <p:spPr>
          <a:xfrm>
            <a:off x="6324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305FF7A-BB2E-4E3F-8C07-BF1E7D946750}"/>
              </a:ext>
            </a:extLst>
          </p:cNvPr>
          <p:cNvCxnSpPr/>
          <p:nvPr/>
        </p:nvCxnSpPr>
        <p:spPr>
          <a:xfrm>
            <a:off x="6477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2163C36-4EDA-47A1-B0CC-0F6DE5E12EDC}"/>
              </a:ext>
            </a:extLst>
          </p:cNvPr>
          <p:cNvCxnSpPr/>
          <p:nvPr/>
        </p:nvCxnSpPr>
        <p:spPr>
          <a:xfrm>
            <a:off x="6629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6B3F6E0-DF08-47B7-A94D-6BAE4C0F7B53}"/>
              </a:ext>
            </a:extLst>
          </p:cNvPr>
          <p:cNvCxnSpPr/>
          <p:nvPr/>
        </p:nvCxnSpPr>
        <p:spPr>
          <a:xfrm>
            <a:off x="6781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D815407-5F44-4708-ADD1-06411C090D19}"/>
              </a:ext>
            </a:extLst>
          </p:cNvPr>
          <p:cNvCxnSpPr/>
          <p:nvPr/>
        </p:nvCxnSpPr>
        <p:spPr>
          <a:xfrm>
            <a:off x="6934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018612F2-32F3-49B3-98A1-0B12D359FA85}"/>
              </a:ext>
            </a:extLst>
          </p:cNvPr>
          <p:cNvCxnSpPr/>
          <p:nvPr/>
        </p:nvCxnSpPr>
        <p:spPr>
          <a:xfrm>
            <a:off x="7086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7FB06CB-C1CA-4E88-AD79-44163786A9B4}"/>
              </a:ext>
            </a:extLst>
          </p:cNvPr>
          <p:cNvCxnSpPr/>
          <p:nvPr/>
        </p:nvCxnSpPr>
        <p:spPr>
          <a:xfrm>
            <a:off x="7239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3969FBE-11C0-46D9-B0B2-FA12696060FA}"/>
              </a:ext>
            </a:extLst>
          </p:cNvPr>
          <p:cNvCxnSpPr/>
          <p:nvPr/>
        </p:nvCxnSpPr>
        <p:spPr>
          <a:xfrm>
            <a:off x="7391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E0480B9-4CB8-44B6-B685-B763E102855B}"/>
              </a:ext>
            </a:extLst>
          </p:cNvPr>
          <p:cNvCxnSpPr/>
          <p:nvPr/>
        </p:nvCxnSpPr>
        <p:spPr>
          <a:xfrm>
            <a:off x="7543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4390B34-0154-408C-9792-B242C2D9FB41}"/>
              </a:ext>
            </a:extLst>
          </p:cNvPr>
          <p:cNvCxnSpPr/>
          <p:nvPr/>
        </p:nvCxnSpPr>
        <p:spPr>
          <a:xfrm>
            <a:off x="7696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287E316-2571-42AD-BC6D-27BCC968CB37}"/>
              </a:ext>
            </a:extLst>
          </p:cNvPr>
          <p:cNvCxnSpPr/>
          <p:nvPr/>
        </p:nvCxnSpPr>
        <p:spPr>
          <a:xfrm>
            <a:off x="78486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3AE196B-6B96-4295-974B-CA7167162D8E}"/>
              </a:ext>
            </a:extLst>
          </p:cNvPr>
          <p:cNvCxnSpPr/>
          <p:nvPr/>
        </p:nvCxnSpPr>
        <p:spPr>
          <a:xfrm>
            <a:off x="80010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BE0A815-E17C-462E-BE18-59215AF509BE}"/>
              </a:ext>
            </a:extLst>
          </p:cNvPr>
          <p:cNvCxnSpPr/>
          <p:nvPr/>
        </p:nvCxnSpPr>
        <p:spPr>
          <a:xfrm>
            <a:off x="81534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13A11E1-563D-4974-93DA-E060C2626EB8}"/>
              </a:ext>
            </a:extLst>
          </p:cNvPr>
          <p:cNvSpPr txBox="1"/>
          <p:nvPr/>
        </p:nvSpPr>
        <p:spPr>
          <a:xfrm>
            <a:off x="687356" y="4355068"/>
            <a:ext cx="301686" cy="369332"/>
          </a:xfrm>
          <a:prstGeom prst="rect">
            <a:avLst/>
          </a:prstGeom>
          <a:noFill/>
        </p:spPr>
        <p:txBody>
          <a:bodyPr wrap="none" rtlCol="0">
            <a:spAutoFit/>
          </a:bodyPr>
          <a:lstStyle/>
          <a:p>
            <a:r>
              <a:rPr lang="en-US" dirty="0"/>
              <a:t>0</a:t>
            </a:r>
            <a:endParaRPr lang="ca-ES" dirty="0"/>
          </a:p>
        </p:txBody>
      </p:sp>
      <p:sp>
        <p:nvSpPr>
          <p:cNvPr id="88" name="TextBox 87">
            <a:extLst>
              <a:ext uri="{FF2B5EF4-FFF2-40B4-BE49-F238E27FC236}">
                <a16:creationId xmlns:a16="http://schemas.microsoft.com/office/drawing/2014/main" id="{2301A040-EBBF-4BFB-A3CC-8DFE88DCF8F4}"/>
              </a:ext>
            </a:extLst>
          </p:cNvPr>
          <p:cNvSpPr txBox="1"/>
          <p:nvPr/>
        </p:nvSpPr>
        <p:spPr>
          <a:xfrm>
            <a:off x="2212914" y="4355068"/>
            <a:ext cx="301686" cy="369332"/>
          </a:xfrm>
          <a:prstGeom prst="rect">
            <a:avLst/>
          </a:prstGeom>
          <a:noFill/>
        </p:spPr>
        <p:txBody>
          <a:bodyPr wrap="none" rtlCol="0">
            <a:spAutoFit/>
          </a:bodyPr>
          <a:lstStyle/>
          <a:p>
            <a:r>
              <a:rPr lang="en-US" dirty="0"/>
              <a:t>1</a:t>
            </a:r>
            <a:endParaRPr lang="ca-ES" dirty="0"/>
          </a:p>
        </p:txBody>
      </p:sp>
      <p:sp>
        <p:nvSpPr>
          <p:cNvPr id="89" name="TextBox 88">
            <a:extLst>
              <a:ext uri="{FF2B5EF4-FFF2-40B4-BE49-F238E27FC236}">
                <a16:creationId xmlns:a16="http://schemas.microsoft.com/office/drawing/2014/main" id="{C758D940-1445-452D-AA74-208BA797ED32}"/>
              </a:ext>
            </a:extLst>
          </p:cNvPr>
          <p:cNvSpPr txBox="1"/>
          <p:nvPr/>
        </p:nvSpPr>
        <p:spPr>
          <a:xfrm>
            <a:off x="3738472" y="4355068"/>
            <a:ext cx="301686" cy="369332"/>
          </a:xfrm>
          <a:prstGeom prst="rect">
            <a:avLst/>
          </a:prstGeom>
          <a:noFill/>
        </p:spPr>
        <p:txBody>
          <a:bodyPr wrap="none" rtlCol="0">
            <a:spAutoFit/>
          </a:bodyPr>
          <a:lstStyle/>
          <a:p>
            <a:r>
              <a:rPr lang="en-US" dirty="0"/>
              <a:t>2</a:t>
            </a:r>
            <a:endParaRPr lang="ca-ES" dirty="0"/>
          </a:p>
        </p:txBody>
      </p:sp>
      <p:sp>
        <p:nvSpPr>
          <p:cNvPr id="90" name="TextBox 89">
            <a:extLst>
              <a:ext uri="{FF2B5EF4-FFF2-40B4-BE49-F238E27FC236}">
                <a16:creationId xmlns:a16="http://schemas.microsoft.com/office/drawing/2014/main" id="{A317DF88-8054-447F-993B-FB0ED26A0817}"/>
              </a:ext>
            </a:extLst>
          </p:cNvPr>
          <p:cNvSpPr txBox="1"/>
          <p:nvPr/>
        </p:nvSpPr>
        <p:spPr>
          <a:xfrm>
            <a:off x="5264030" y="4355068"/>
            <a:ext cx="301686" cy="369332"/>
          </a:xfrm>
          <a:prstGeom prst="rect">
            <a:avLst/>
          </a:prstGeom>
          <a:noFill/>
        </p:spPr>
        <p:txBody>
          <a:bodyPr wrap="none" rtlCol="0">
            <a:spAutoFit/>
          </a:bodyPr>
          <a:lstStyle/>
          <a:p>
            <a:r>
              <a:rPr lang="en-US" dirty="0"/>
              <a:t>3</a:t>
            </a:r>
            <a:endParaRPr lang="ca-ES" dirty="0"/>
          </a:p>
        </p:txBody>
      </p:sp>
      <p:sp>
        <p:nvSpPr>
          <p:cNvPr id="91" name="TextBox 90">
            <a:extLst>
              <a:ext uri="{FF2B5EF4-FFF2-40B4-BE49-F238E27FC236}">
                <a16:creationId xmlns:a16="http://schemas.microsoft.com/office/drawing/2014/main" id="{6B0AEF51-C4AF-4F48-BEC6-8DD2A1EEC35A}"/>
              </a:ext>
            </a:extLst>
          </p:cNvPr>
          <p:cNvSpPr txBox="1"/>
          <p:nvPr/>
        </p:nvSpPr>
        <p:spPr>
          <a:xfrm>
            <a:off x="6789588" y="4355068"/>
            <a:ext cx="301686" cy="369332"/>
          </a:xfrm>
          <a:prstGeom prst="rect">
            <a:avLst/>
          </a:prstGeom>
          <a:noFill/>
        </p:spPr>
        <p:txBody>
          <a:bodyPr wrap="none" rtlCol="0">
            <a:spAutoFit/>
          </a:bodyPr>
          <a:lstStyle/>
          <a:p>
            <a:r>
              <a:rPr lang="en-US" dirty="0"/>
              <a:t>4</a:t>
            </a:r>
            <a:endParaRPr lang="ca-ES" dirty="0"/>
          </a:p>
        </p:txBody>
      </p:sp>
      <p:sp>
        <p:nvSpPr>
          <p:cNvPr id="92" name="TextBox 91">
            <a:extLst>
              <a:ext uri="{FF2B5EF4-FFF2-40B4-BE49-F238E27FC236}">
                <a16:creationId xmlns:a16="http://schemas.microsoft.com/office/drawing/2014/main" id="{17A02259-D717-49EF-94B2-D9DE2A76CFA9}"/>
              </a:ext>
            </a:extLst>
          </p:cNvPr>
          <p:cNvSpPr txBox="1"/>
          <p:nvPr/>
        </p:nvSpPr>
        <p:spPr>
          <a:xfrm>
            <a:off x="8315146" y="4355068"/>
            <a:ext cx="301686" cy="369332"/>
          </a:xfrm>
          <a:prstGeom prst="rect">
            <a:avLst/>
          </a:prstGeom>
          <a:noFill/>
        </p:spPr>
        <p:txBody>
          <a:bodyPr wrap="none" rtlCol="0">
            <a:spAutoFit/>
          </a:bodyPr>
          <a:lstStyle/>
          <a:p>
            <a:r>
              <a:rPr lang="en-US" dirty="0"/>
              <a:t>5</a:t>
            </a:r>
            <a:endParaRPr lang="ca-ES" dirty="0"/>
          </a:p>
        </p:txBody>
      </p:sp>
      <p:cxnSp>
        <p:nvCxnSpPr>
          <p:cNvPr id="93" name="Straight Connector 92">
            <a:extLst>
              <a:ext uri="{FF2B5EF4-FFF2-40B4-BE49-F238E27FC236}">
                <a16:creationId xmlns:a16="http://schemas.microsoft.com/office/drawing/2014/main" id="{3E1EDC40-526F-45A8-9A9B-8E6849010499}"/>
              </a:ext>
            </a:extLst>
          </p:cNvPr>
          <p:cNvCxnSpPr/>
          <p:nvPr/>
        </p:nvCxnSpPr>
        <p:spPr>
          <a:xfrm>
            <a:off x="83058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CFEC3CDC-701C-4185-955D-EC121BD56771}"/>
              </a:ext>
            </a:extLst>
          </p:cNvPr>
          <p:cNvCxnSpPr/>
          <p:nvPr/>
        </p:nvCxnSpPr>
        <p:spPr>
          <a:xfrm>
            <a:off x="8458200" y="838200"/>
            <a:ext cx="0" cy="350520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0485753-1F89-42D2-AE30-0CDF8895DF58}"/>
              </a:ext>
            </a:extLst>
          </p:cNvPr>
          <p:cNvCxnSpPr>
            <a:cxnSpLocks/>
          </p:cNvCxnSpPr>
          <p:nvPr/>
        </p:nvCxnSpPr>
        <p:spPr>
          <a:xfrm>
            <a:off x="838200" y="9906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5C6D940-12EC-49BC-8635-4FA2E375C395}"/>
              </a:ext>
            </a:extLst>
          </p:cNvPr>
          <p:cNvCxnSpPr>
            <a:cxnSpLocks/>
          </p:cNvCxnSpPr>
          <p:nvPr/>
        </p:nvCxnSpPr>
        <p:spPr>
          <a:xfrm>
            <a:off x="838200" y="11430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5703B4D-F19E-468C-A992-8342668EA95B}"/>
              </a:ext>
            </a:extLst>
          </p:cNvPr>
          <p:cNvCxnSpPr>
            <a:cxnSpLocks/>
          </p:cNvCxnSpPr>
          <p:nvPr/>
        </p:nvCxnSpPr>
        <p:spPr>
          <a:xfrm>
            <a:off x="838200" y="12954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BA1D30B6-71D2-4F7C-8CD7-109F1725F4A8}"/>
              </a:ext>
            </a:extLst>
          </p:cNvPr>
          <p:cNvCxnSpPr>
            <a:cxnSpLocks/>
          </p:cNvCxnSpPr>
          <p:nvPr/>
        </p:nvCxnSpPr>
        <p:spPr>
          <a:xfrm>
            <a:off x="838200" y="14478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273BA6A-518A-494E-843E-64C53CE8278A}"/>
              </a:ext>
            </a:extLst>
          </p:cNvPr>
          <p:cNvCxnSpPr>
            <a:cxnSpLocks/>
          </p:cNvCxnSpPr>
          <p:nvPr/>
        </p:nvCxnSpPr>
        <p:spPr>
          <a:xfrm>
            <a:off x="838200" y="16002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2375CA-ED0C-4B90-ACBD-298D10A9703B}"/>
              </a:ext>
            </a:extLst>
          </p:cNvPr>
          <p:cNvCxnSpPr>
            <a:cxnSpLocks/>
          </p:cNvCxnSpPr>
          <p:nvPr/>
        </p:nvCxnSpPr>
        <p:spPr>
          <a:xfrm>
            <a:off x="838200" y="17526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D1E14720-56A7-4739-860C-902FEA3371F4}"/>
              </a:ext>
            </a:extLst>
          </p:cNvPr>
          <p:cNvCxnSpPr>
            <a:cxnSpLocks/>
          </p:cNvCxnSpPr>
          <p:nvPr/>
        </p:nvCxnSpPr>
        <p:spPr>
          <a:xfrm>
            <a:off x="838200" y="19050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791DDAF-B161-4C41-8871-572D09EDE74A}"/>
              </a:ext>
            </a:extLst>
          </p:cNvPr>
          <p:cNvCxnSpPr>
            <a:cxnSpLocks/>
          </p:cNvCxnSpPr>
          <p:nvPr/>
        </p:nvCxnSpPr>
        <p:spPr>
          <a:xfrm>
            <a:off x="838200" y="20574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C8CA7D6-7A4C-49F7-844A-0470BD15EF3F}"/>
              </a:ext>
            </a:extLst>
          </p:cNvPr>
          <p:cNvCxnSpPr>
            <a:cxnSpLocks/>
          </p:cNvCxnSpPr>
          <p:nvPr/>
        </p:nvCxnSpPr>
        <p:spPr>
          <a:xfrm>
            <a:off x="838200" y="22098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AA852A6-6659-4A72-A8E8-ADFAD71926E9}"/>
              </a:ext>
            </a:extLst>
          </p:cNvPr>
          <p:cNvCxnSpPr>
            <a:cxnSpLocks/>
          </p:cNvCxnSpPr>
          <p:nvPr/>
        </p:nvCxnSpPr>
        <p:spPr>
          <a:xfrm>
            <a:off x="838200" y="23622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6093DDD-CED0-4A36-812D-8A1E68EFAEFE}"/>
              </a:ext>
            </a:extLst>
          </p:cNvPr>
          <p:cNvCxnSpPr>
            <a:cxnSpLocks/>
          </p:cNvCxnSpPr>
          <p:nvPr/>
        </p:nvCxnSpPr>
        <p:spPr>
          <a:xfrm>
            <a:off x="838200" y="25146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2344BA1-CDB5-4E66-B136-B7947611228D}"/>
              </a:ext>
            </a:extLst>
          </p:cNvPr>
          <p:cNvCxnSpPr>
            <a:cxnSpLocks/>
          </p:cNvCxnSpPr>
          <p:nvPr/>
        </p:nvCxnSpPr>
        <p:spPr>
          <a:xfrm>
            <a:off x="838200" y="26670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2508E69F-D3B2-402E-AB40-2694F338E39B}"/>
              </a:ext>
            </a:extLst>
          </p:cNvPr>
          <p:cNvCxnSpPr>
            <a:cxnSpLocks/>
          </p:cNvCxnSpPr>
          <p:nvPr/>
        </p:nvCxnSpPr>
        <p:spPr>
          <a:xfrm>
            <a:off x="838200" y="28194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CC07E7F-BADC-4A23-82E5-D82168ED7158}"/>
              </a:ext>
            </a:extLst>
          </p:cNvPr>
          <p:cNvCxnSpPr>
            <a:cxnSpLocks/>
          </p:cNvCxnSpPr>
          <p:nvPr/>
        </p:nvCxnSpPr>
        <p:spPr>
          <a:xfrm>
            <a:off x="838200" y="29718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0F8B891-34EB-4BCD-BFBF-EBF8D6AC4FF4}"/>
              </a:ext>
            </a:extLst>
          </p:cNvPr>
          <p:cNvCxnSpPr>
            <a:cxnSpLocks/>
          </p:cNvCxnSpPr>
          <p:nvPr/>
        </p:nvCxnSpPr>
        <p:spPr>
          <a:xfrm>
            <a:off x="838200" y="31242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5F0F933-9598-4D90-B62C-E052D4FAC19C}"/>
              </a:ext>
            </a:extLst>
          </p:cNvPr>
          <p:cNvCxnSpPr>
            <a:cxnSpLocks/>
          </p:cNvCxnSpPr>
          <p:nvPr/>
        </p:nvCxnSpPr>
        <p:spPr>
          <a:xfrm>
            <a:off x="838200" y="32766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08E8BA7-2623-4696-A351-5F4123111300}"/>
              </a:ext>
            </a:extLst>
          </p:cNvPr>
          <p:cNvCxnSpPr>
            <a:cxnSpLocks/>
          </p:cNvCxnSpPr>
          <p:nvPr/>
        </p:nvCxnSpPr>
        <p:spPr>
          <a:xfrm>
            <a:off x="838200" y="34290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E8DEFF9-379D-482B-9E52-CA7DEE78CB9B}"/>
              </a:ext>
            </a:extLst>
          </p:cNvPr>
          <p:cNvCxnSpPr>
            <a:cxnSpLocks/>
          </p:cNvCxnSpPr>
          <p:nvPr/>
        </p:nvCxnSpPr>
        <p:spPr>
          <a:xfrm>
            <a:off x="838200" y="35814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E3C04416-B2FE-4534-A934-AFF4F4F83E36}"/>
              </a:ext>
            </a:extLst>
          </p:cNvPr>
          <p:cNvCxnSpPr>
            <a:cxnSpLocks/>
          </p:cNvCxnSpPr>
          <p:nvPr/>
        </p:nvCxnSpPr>
        <p:spPr>
          <a:xfrm>
            <a:off x="838200" y="37338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C6DC3D6C-55E2-42A7-8F2E-FDC418651B71}"/>
              </a:ext>
            </a:extLst>
          </p:cNvPr>
          <p:cNvCxnSpPr>
            <a:cxnSpLocks/>
          </p:cNvCxnSpPr>
          <p:nvPr/>
        </p:nvCxnSpPr>
        <p:spPr>
          <a:xfrm>
            <a:off x="838200" y="38862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969AE2-7F83-4C01-837C-C36BB63EFC54}"/>
              </a:ext>
            </a:extLst>
          </p:cNvPr>
          <p:cNvCxnSpPr>
            <a:cxnSpLocks/>
          </p:cNvCxnSpPr>
          <p:nvPr/>
        </p:nvCxnSpPr>
        <p:spPr>
          <a:xfrm>
            <a:off x="838200" y="40386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9674EFE-7AD0-4E73-B4C5-B22365266103}"/>
              </a:ext>
            </a:extLst>
          </p:cNvPr>
          <p:cNvCxnSpPr>
            <a:cxnSpLocks/>
          </p:cNvCxnSpPr>
          <p:nvPr/>
        </p:nvCxnSpPr>
        <p:spPr>
          <a:xfrm>
            <a:off x="838200" y="41910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1618FB-49DB-47AE-ADC3-760FA89B7162}"/>
              </a:ext>
            </a:extLst>
          </p:cNvPr>
          <p:cNvCxnSpPr>
            <a:cxnSpLocks/>
          </p:cNvCxnSpPr>
          <p:nvPr/>
        </p:nvCxnSpPr>
        <p:spPr>
          <a:xfrm>
            <a:off x="838200" y="4343400"/>
            <a:ext cx="7620000" cy="0"/>
          </a:xfrm>
          <a:prstGeom prst="line">
            <a:avLst/>
          </a:prstGeom>
          <a:ln w="3175">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B16C1458-6B78-4574-8F15-5BDD0B1EF654}"/>
              </a:ext>
            </a:extLst>
          </p:cNvPr>
          <p:cNvSpPr txBox="1"/>
          <p:nvPr/>
        </p:nvSpPr>
        <p:spPr>
          <a:xfrm>
            <a:off x="545992" y="4159196"/>
            <a:ext cx="301686" cy="369332"/>
          </a:xfrm>
          <a:prstGeom prst="rect">
            <a:avLst/>
          </a:prstGeom>
          <a:noFill/>
        </p:spPr>
        <p:txBody>
          <a:bodyPr wrap="none" rtlCol="0">
            <a:spAutoFit/>
          </a:bodyPr>
          <a:lstStyle/>
          <a:p>
            <a:r>
              <a:rPr lang="en-US" dirty="0"/>
              <a:t>0</a:t>
            </a:r>
            <a:endParaRPr lang="ca-ES" dirty="0"/>
          </a:p>
        </p:txBody>
      </p:sp>
      <p:sp>
        <p:nvSpPr>
          <p:cNvPr id="120" name="TextBox 119">
            <a:extLst>
              <a:ext uri="{FF2B5EF4-FFF2-40B4-BE49-F238E27FC236}">
                <a16:creationId xmlns:a16="http://schemas.microsoft.com/office/drawing/2014/main" id="{DD04958E-6A07-48AA-A8E8-662276ABC434}"/>
              </a:ext>
            </a:extLst>
          </p:cNvPr>
          <p:cNvSpPr txBox="1"/>
          <p:nvPr/>
        </p:nvSpPr>
        <p:spPr>
          <a:xfrm>
            <a:off x="533400" y="2643147"/>
            <a:ext cx="301686" cy="369332"/>
          </a:xfrm>
          <a:prstGeom prst="rect">
            <a:avLst/>
          </a:prstGeom>
          <a:noFill/>
        </p:spPr>
        <p:txBody>
          <a:bodyPr wrap="none" rtlCol="0">
            <a:spAutoFit/>
          </a:bodyPr>
          <a:lstStyle/>
          <a:p>
            <a:r>
              <a:rPr lang="en-US" dirty="0"/>
              <a:t>1</a:t>
            </a:r>
            <a:endParaRPr lang="ca-ES" dirty="0"/>
          </a:p>
        </p:txBody>
      </p:sp>
      <p:sp>
        <p:nvSpPr>
          <p:cNvPr id="121" name="TextBox 120">
            <a:extLst>
              <a:ext uri="{FF2B5EF4-FFF2-40B4-BE49-F238E27FC236}">
                <a16:creationId xmlns:a16="http://schemas.microsoft.com/office/drawing/2014/main" id="{DDF5B134-7674-4B2E-A238-9877DF05C129}"/>
              </a:ext>
            </a:extLst>
          </p:cNvPr>
          <p:cNvSpPr txBox="1"/>
          <p:nvPr/>
        </p:nvSpPr>
        <p:spPr>
          <a:xfrm>
            <a:off x="545992" y="1114452"/>
            <a:ext cx="301686" cy="369332"/>
          </a:xfrm>
          <a:prstGeom prst="rect">
            <a:avLst/>
          </a:prstGeom>
          <a:noFill/>
        </p:spPr>
        <p:txBody>
          <a:bodyPr wrap="none" rtlCol="0">
            <a:spAutoFit/>
          </a:bodyPr>
          <a:lstStyle/>
          <a:p>
            <a:r>
              <a:rPr lang="en-US" dirty="0"/>
              <a:t>2</a:t>
            </a:r>
            <a:endParaRPr lang="ca-ES" dirty="0"/>
          </a:p>
        </p:txBody>
      </p:sp>
      <p:sp>
        <p:nvSpPr>
          <p:cNvPr id="122" name="Freeform: Shape 121">
            <a:extLst>
              <a:ext uri="{FF2B5EF4-FFF2-40B4-BE49-F238E27FC236}">
                <a16:creationId xmlns:a16="http://schemas.microsoft.com/office/drawing/2014/main" id="{36002F67-4958-4E4D-8317-FC77FF343A43}"/>
              </a:ext>
            </a:extLst>
          </p:cNvPr>
          <p:cNvSpPr/>
          <p:nvPr/>
        </p:nvSpPr>
        <p:spPr>
          <a:xfrm>
            <a:off x="1598211" y="1293234"/>
            <a:ext cx="1214237" cy="2594954"/>
          </a:xfrm>
          <a:custGeom>
            <a:avLst/>
            <a:gdLst>
              <a:gd name="connsiteX0" fmla="*/ 914400 w 1232452"/>
              <a:gd name="connsiteY0" fmla="*/ 0 h 2751151"/>
              <a:gd name="connsiteX1" fmla="*/ 0 w 1232452"/>
              <a:gd name="connsiteY1" fmla="*/ 2751151 h 2751151"/>
              <a:gd name="connsiteX2" fmla="*/ 1232452 w 1232452"/>
              <a:gd name="connsiteY2" fmla="*/ 2130949 h 2751151"/>
              <a:gd name="connsiteX3" fmla="*/ 914400 w 1232452"/>
              <a:gd name="connsiteY3" fmla="*/ 0 h 2751151"/>
              <a:gd name="connsiteX0" fmla="*/ 918043 w 1232452"/>
              <a:gd name="connsiteY0" fmla="*/ 0 h 2736579"/>
              <a:gd name="connsiteX1" fmla="*/ 0 w 1232452"/>
              <a:gd name="connsiteY1" fmla="*/ 2736579 h 2736579"/>
              <a:gd name="connsiteX2" fmla="*/ 1232452 w 1232452"/>
              <a:gd name="connsiteY2" fmla="*/ 2116377 h 2736579"/>
              <a:gd name="connsiteX3" fmla="*/ 918043 w 1232452"/>
              <a:gd name="connsiteY3" fmla="*/ 0 h 2736579"/>
              <a:gd name="connsiteX0" fmla="*/ 918043 w 1214237"/>
              <a:gd name="connsiteY0" fmla="*/ 0 h 2736579"/>
              <a:gd name="connsiteX1" fmla="*/ 0 w 1214237"/>
              <a:gd name="connsiteY1" fmla="*/ 2736579 h 2736579"/>
              <a:gd name="connsiteX2" fmla="*/ 1214237 w 1214237"/>
              <a:gd name="connsiteY2" fmla="*/ 2127306 h 2736579"/>
              <a:gd name="connsiteX3" fmla="*/ 918043 w 1214237"/>
              <a:gd name="connsiteY3" fmla="*/ 0 h 2736579"/>
              <a:gd name="connsiteX0" fmla="*/ 757947 w 1214237"/>
              <a:gd name="connsiteY0" fmla="*/ 0 h 2588797"/>
              <a:gd name="connsiteX1" fmla="*/ 0 w 1214237"/>
              <a:gd name="connsiteY1" fmla="*/ 2588797 h 2588797"/>
              <a:gd name="connsiteX2" fmla="*/ 1214237 w 1214237"/>
              <a:gd name="connsiteY2" fmla="*/ 1979524 h 2588797"/>
              <a:gd name="connsiteX3" fmla="*/ 757947 w 1214237"/>
              <a:gd name="connsiteY3" fmla="*/ 0 h 2588797"/>
              <a:gd name="connsiteX0" fmla="*/ 757947 w 1214237"/>
              <a:gd name="connsiteY0" fmla="*/ 0 h 2594954"/>
              <a:gd name="connsiteX1" fmla="*/ 0 w 1214237"/>
              <a:gd name="connsiteY1" fmla="*/ 2594954 h 2594954"/>
              <a:gd name="connsiteX2" fmla="*/ 1214237 w 1214237"/>
              <a:gd name="connsiteY2" fmla="*/ 1985681 h 2594954"/>
              <a:gd name="connsiteX3" fmla="*/ 757947 w 1214237"/>
              <a:gd name="connsiteY3" fmla="*/ 0 h 2594954"/>
            </a:gdLst>
            <a:ahLst/>
            <a:cxnLst>
              <a:cxn ang="0">
                <a:pos x="connsiteX0" y="connsiteY0"/>
              </a:cxn>
              <a:cxn ang="0">
                <a:pos x="connsiteX1" y="connsiteY1"/>
              </a:cxn>
              <a:cxn ang="0">
                <a:pos x="connsiteX2" y="connsiteY2"/>
              </a:cxn>
              <a:cxn ang="0">
                <a:pos x="connsiteX3" y="connsiteY3"/>
              </a:cxn>
            </a:cxnLst>
            <a:rect l="l" t="t" r="r" b="b"/>
            <a:pathLst>
              <a:path w="1214237" h="2594954">
                <a:moveTo>
                  <a:pt x="757947" y="0"/>
                </a:moveTo>
                <a:lnTo>
                  <a:pt x="0" y="2594954"/>
                </a:lnTo>
                <a:lnTo>
                  <a:pt x="1214237" y="1985681"/>
                </a:lnTo>
                <a:lnTo>
                  <a:pt x="757947" y="0"/>
                </a:lnTo>
                <a:close/>
              </a:path>
            </a:pathLst>
          </a:cu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23" name="Freeform: Shape 122">
            <a:extLst>
              <a:ext uri="{FF2B5EF4-FFF2-40B4-BE49-F238E27FC236}">
                <a16:creationId xmlns:a16="http://schemas.microsoft.com/office/drawing/2014/main" id="{083E29E4-5EEC-40EE-9843-994F7E3761D6}"/>
              </a:ext>
            </a:extLst>
          </p:cNvPr>
          <p:cNvSpPr/>
          <p:nvPr/>
        </p:nvSpPr>
        <p:spPr>
          <a:xfrm>
            <a:off x="3888121" y="1289010"/>
            <a:ext cx="3042877" cy="2291750"/>
          </a:xfrm>
          <a:custGeom>
            <a:avLst/>
            <a:gdLst>
              <a:gd name="connsiteX0" fmla="*/ 0 w 3042877"/>
              <a:gd name="connsiteY0" fmla="*/ 0 h 2443523"/>
              <a:gd name="connsiteX1" fmla="*/ 0 w 3042877"/>
              <a:gd name="connsiteY1" fmla="*/ 2443523 h 2443523"/>
              <a:gd name="connsiteX2" fmla="*/ 3042877 w 3042877"/>
              <a:gd name="connsiteY2" fmla="*/ 929768 h 2443523"/>
              <a:gd name="connsiteX3" fmla="*/ 1529123 w 3042877"/>
              <a:gd name="connsiteY3" fmla="*/ 161365 h 2443523"/>
              <a:gd name="connsiteX4" fmla="*/ 0 w 3042877"/>
              <a:gd name="connsiteY4" fmla="*/ 0 h 2443523"/>
              <a:gd name="connsiteX0" fmla="*/ 0 w 3042877"/>
              <a:gd name="connsiteY0" fmla="*/ 0 h 2290057"/>
              <a:gd name="connsiteX1" fmla="*/ 0 w 3042877"/>
              <a:gd name="connsiteY1" fmla="*/ 2290057 h 2290057"/>
              <a:gd name="connsiteX2" fmla="*/ 3042877 w 3042877"/>
              <a:gd name="connsiteY2" fmla="*/ 776302 h 2290057"/>
              <a:gd name="connsiteX3" fmla="*/ 1529123 w 3042877"/>
              <a:gd name="connsiteY3" fmla="*/ 7899 h 2290057"/>
              <a:gd name="connsiteX4" fmla="*/ 0 w 3042877"/>
              <a:gd name="connsiteY4" fmla="*/ 0 h 2290057"/>
              <a:gd name="connsiteX0" fmla="*/ 0 w 3042877"/>
              <a:gd name="connsiteY0" fmla="*/ 1693 h 2291750"/>
              <a:gd name="connsiteX1" fmla="*/ 0 w 3042877"/>
              <a:gd name="connsiteY1" fmla="*/ 2291750 h 2291750"/>
              <a:gd name="connsiteX2" fmla="*/ 3042877 w 3042877"/>
              <a:gd name="connsiteY2" fmla="*/ 777995 h 2291750"/>
              <a:gd name="connsiteX3" fmla="*/ 1522728 w 3042877"/>
              <a:gd name="connsiteY3" fmla="*/ 0 h 2291750"/>
              <a:gd name="connsiteX4" fmla="*/ 0 w 3042877"/>
              <a:gd name="connsiteY4" fmla="*/ 1693 h 229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2877" h="2291750">
                <a:moveTo>
                  <a:pt x="0" y="1693"/>
                </a:moveTo>
                <a:lnTo>
                  <a:pt x="0" y="2291750"/>
                </a:lnTo>
                <a:lnTo>
                  <a:pt x="3042877" y="777995"/>
                </a:lnTo>
                <a:lnTo>
                  <a:pt x="1522728" y="0"/>
                </a:lnTo>
                <a:lnTo>
                  <a:pt x="0" y="1693"/>
                </a:lnTo>
                <a:close/>
              </a:path>
            </a:pathLst>
          </a:custGeom>
          <a:solidFill>
            <a:srgbClr val="A6A6A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24" name="TextBox 123">
            <a:extLst>
              <a:ext uri="{FF2B5EF4-FFF2-40B4-BE49-F238E27FC236}">
                <a16:creationId xmlns:a16="http://schemas.microsoft.com/office/drawing/2014/main" id="{9B27D9E4-3058-4CFF-A813-75108355D1D6}"/>
              </a:ext>
            </a:extLst>
          </p:cNvPr>
          <p:cNvSpPr txBox="1"/>
          <p:nvPr/>
        </p:nvSpPr>
        <p:spPr>
          <a:xfrm>
            <a:off x="2212373" y="976326"/>
            <a:ext cx="317716" cy="369332"/>
          </a:xfrm>
          <a:prstGeom prst="rect">
            <a:avLst/>
          </a:prstGeom>
          <a:noFill/>
        </p:spPr>
        <p:txBody>
          <a:bodyPr wrap="none" rtlCol="0">
            <a:spAutoFit/>
          </a:bodyPr>
          <a:lstStyle/>
          <a:p>
            <a:r>
              <a:rPr lang="en-US" dirty="0"/>
              <a:t>A</a:t>
            </a:r>
            <a:endParaRPr lang="ca-ES" dirty="0"/>
          </a:p>
        </p:txBody>
      </p:sp>
      <p:sp>
        <p:nvSpPr>
          <p:cNvPr id="125" name="TextBox 124">
            <a:extLst>
              <a:ext uri="{FF2B5EF4-FFF2-40B4-BE49-F238E27FC236}">
                <a16:creationId xmlns:a16="http://schemas.microsoft.com/office/drawing/2014/main" id="{898575A4-CB7E-4D32-B6C8-CBA2C256175E}"/>
              </a:ext>
            </a:extLst>
          </p:cNvPr>
          <p:cNvSpPr txBox="1"/>
          <p:nvPr/>
        </p:nvSpPr>
        <p:spPr>
          <a:xfrm>
            <a:off x="1371600" y="3840718"/>
            <a:ext cx="309700" cy="369332"/>
          </a:xfrm>
          <a:prstGeom prst="rect">
            <a:avLst/>
          </a:prstGeom>
          <a:noFill/>
        </p:spPr>
        <p:txBody>
          <a:bodyPr wrap="none" rtlCol="0">
            <a:spAutoFit/>
          </a:bodyPr>
          <a:lstStyle/>
          <a:p>
            <a:r>
              <a:rPr lang="en-US" dirty="0"/>
              <a:t>B</a:t>
            </a:r>
            <a:endParaRPr lang="ca-ES" dirty="0"/>
          </a:p>
        </p:txBody>
      </p:sp>
      <p:sp>
        <p:nvSpPr>
          <p:cNvPr id="126" name="TextBox 125">
            <a:extLst>
              <a:ext uri="{FF2B5EF4-FFF2-40B4-BE49-F238E27FC236}">
                <a16:creationId xmlns:a16="http://schemas.microsoft.com/office/drawing/2014/main" id="{1AC9E7AC-2263-47CD-94C9-C1B87E9BBA09}"/>
              </a:ext>
            </a:extLst>
          </p:cNvPr>
          <p:cNvSpPr txBox="1"/>
          <p:nvPr/>
        </p:nvSpPr>
        <p:spPr>
          <a:xfrm>
            <a:off x="2766875" y="3088243"/>
            <a:ext cx="308098" cy="369332"/>
          </a:xfrm>
          <a:prstGeom prst="rect">
            <a:avLst/>
          </a:prstGeom>
          <a:noFill/>
        </p:spPr>
        <p:txBody>
          <a:bodyPr wrap="none" rtlCol="0">
            <a:spAutoFit/>
          </a:bodyPr>
          <a:lstStyle/>
          <a:p>
            <a:r>
              <a:rPr lang="en-US" dirty="0"/>
              <a:t>C</a:t>
            </a:r>
            <a:endParaRPr lang="ca-ES" dirty="0"/>
          </a:p>
        </p:txBody>
      </p:sp>
      <p:sp>
        <p:nvSpPr>
          <p:cNvPr id="127" name="TextBox 126">
            <a:extLst>
              <a:ext uri="{FF2B5EF4-FFF2-40B4-BE49-F238E27FC236}">
                <a16:creationId xmlns:a16="http://schemas.microsoft.com/office/drawing/2014/main" id="{A373F227-C878-4927-86AA-84A06728D88B}"/>
              </a:ext>
            </a:extLst>
          </p:cNvPr>
          <p:cNvSpPr txBox="1"/>
          <p:nvPr/>
        </p:nvSpPr>
        <p:spPr>
          <a:xfrm>
            <a:off x="3657600" y="971550"/>
            <a:ext cx="327334" cy="369332"/>
          </a:xfrm>
          <a:prstGeom prst="rect">
            <a:avLst/>
          </a:prstGeom>
          <a:noFill/>
        </p:spPr>
        <p:txBody>
          <a:bodyPr wrap="none" rtlCol="0">
            <a:spAutoFit/>
          </a:bodyPr>
          <a:lstStyle/>
          <a:p>
            <a:r>
              <a:rPr lang="en-US" dirty="0"/>
              <a:t>D</a:t>
            </a:r>
            <a:endParaRPr lang="ca-ES" dirty="0"/>
          </a:p>
        </p:txBody>
      </p:sp>
      <p:sp>
        <p:nvSpPr>
          <p:cNvPr id="128" name="TextBox 127">
            <a:extLst>
              <a:ext uri="{FF2B5EF4-FFF2-40B4-BE49-F238E27FC236}">
                <a16:creationId xmlns:a16="http://schemas.microsoft.com/office/drawing/2014/main" id="{62D132AD-26BE-48ED-87B2-887FF7C3AC02}"/>
              </a:ext>
            </a:extLst>
          </p:cNvPr>
          <p:cNvSpPr txBox="1"/>
          <p:nvPr/>
        </p:nvSpPr>
        <p:spPr>
          <a:xfrm>
            <a:off x="3635067" y="3529444"/>
            <a:ext cx="296876" cy="369332"/>
          </a:xfrm>
          <a:prstGeom prst="rect">
            <a:avLst/>
          </a:prstGeom>
          <a:noFill/>
        </p:spPr>
        <p:txBody>
          <a:bodyPr wrap="none" rtlCol="0">
            <a:spAutoFit/>
          </a:bodyPr>
          <a:lstStyle/>
          <a:p>
            <a:r>
              <a:rPr lang="en-US" dirty="0"/>
              <a:t>E</a:t>
            </a:r>
            <a:endParaRPr lang="ca-ES" dirty="0"/>
          </a:p>
        </p:txBody>
      </p:sp>
      <p:sp>
        <p:nvSpPr>
          <p:cNvPr id="129" name="TextBox 128">
            <a:extLst>
              <a:ext uri="{FF2B5EF4-FFF2-40B4-BE49-F238E27FC236}">
                <a16:creationId xmlns:a16="http://schemas.microsoft.com/office/drawing/2014/main" id="{EED817A1-5647-484C-9DC0-DCF8DDB87BFE}"/>
              </a:ext>
            </a:extLst>
          </p:cNvPr>
          <p:cNvSpPr txBox="1"/>
          <p:nvPr/>
        </p:nvSpPr>
        <p:spPr>
          <a:xfrm>
            <a:off x="6934200" y="1878568"/>
            <a:ext cx="290464" cy="369332"/>
          </a:xfrm>
          <a:prstGeom prst="rect">
            <a:avLst/>
          </a:prstGeom>
          <a:noFill/>
        </p:spPr>
        <p:txBody>
          <a:bodyPr wrap="none" rtlCol="0">
            <a:spAutoFit/>
          </a:bodyPr>
          <a:lstStyle/>
          <a:p>
            <a:r>
              <a:rPr lang="en-US" dirty="0"/>
              <a:t>F</a:t>
            </a:r>
            <a:endParaRPr lang="ca-ES" dirty="0"/>
          </a:p>
        </p:txBody>
      </p:sp>
      <p:sp>
        <p:nvSpPr>
          <p:cNvPr id="130" name="TextBox 129">
            <a:extLst>
              <a:ext uri="{FF2B5EF4-FFF2-40B4-BE49-F238E27FC236}">
                <a16:creationId xmlns:a16="http://schemas.microsoft.com/office/drawing/2014/main" id="{3FB3474B-69B2-4ACA-B721-6A3E7A94E7A5}"/>
              </a:ext>
            </a:extLst>
          </p:cNvPr>
          <p:cNvSpPr txBox="1"/>
          <p:nvPr/>
        </p:nvSpPr>
        <p:spPr>
          <a:xfrm>
            <a:off x="5257800" y="990600"/>
            <a:ext cx="330540" cy="369332"/>
          </a:xfrm>
          <a:prstGeom prst="rect">
            <a:avLst/>
          </a:prstGeom>
          <a:noFill/>
        </p:spPr>
        <p:txBody>
          <a:bodyPr wrap="none" rtlCol="0">
            <a:spAutoFit/>
          </a:bodyPr>
          <a:lstStyle/>
          <a:p>
            <a:r>
              <a:rPr lang="en-US" dirty="0"/>
              <a:t>G</a:t>
            </a:r>
            <a:endParaRPr lang="ca-ES" dirty="0"/>
          </a:p>
        </p:txBody>
      </p:sp>
      <p:sp>
        <p:nvSpPr>
          <p:cNvPr id="131" name="Oval 130">
            <a:extLst>
              <a:ext uri="{FF2B5EF4-FFF2-40B4-BE49-F238E27FC236}">
                <a16:creationId xmlns:a16="http://schemas.microsoft.com/office/drawing/2014/main" id="{BD364ADB-BFE7-4619-A511-FBAFA4E6D130}"/>
              </a:ext>
            </a:extLst>
          </p:cNvPr>
          <p:cNvSpPr/>
          <p:nvPr/>
        </p:nvSpPr>
        <p:spPr>
          <a:xfrm>
            <a:off x="1550586" y="1697038"/>
            <a:ext cx="100723" cy="10072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32" name="TextBox 131">
            <a:extLst>
              <a:ext uri="{FF2B5EF4-FFF2-40B4-BE49-F238E27FC236}">
                <a16:creationId xmlns:a16="http://schemas.microsoft.com/office/drawing/2014/main" id="{43AC22AC-5D1A-4B6B-AD75-D3D0BF814018}"/>
              </a:ext>
            </a:extLst>
          </p:cNvPr>
          <p:cNvSpPr txBox="1"/>
          <p:nvPr/>
        </p:nvSpPr>
        <p:spPr>
          <a:xfrm>
            <a:off x="949399" y="1561624"/>
            <a:ext cx="632289" cy="369332"/>
          </a:xfrm>
          <a:prstGeom prst="rect">
            <a:avLst/>
          </a:prstGeom>
          <a:noFill/>
        </p:spPr>
        <p:txBody>
          <a:bodyPr wrap="none" rtlCol="0">
            <a:spAutoFit/>
          </a:bodyPr>
          <a:lstStyle/>
          <a:p>
            <a:r>
              <a:rPr lang="en-US" dirty="0"/>
              <a:t>Start</a:t>
            </a:r>
            <a:endParaRPr lang="ca-ES" dirty="0"/>
          </a:p>
        </p:txBody>
      </p:sp>
      <p:sp>
        <p:nvSpPr>
          <p:cNvPr id="133" name="Oval 132">
            <a:extLst>
              <a:ext uri="{FF2B5EF4-FFF2-40B4-BE49-F238E27FC236}">
                <a16:creationId xmlns:a16="http://schemas.microsoft.com/office/drawing/2014/main" id="{D95B5E78-020B-4A41-A450-C5754E78751A}"/>
              </a:ext>
            </a:extLst>
          </p:cNvPr>
          <p:cNvSpPr/>
          <p:nvPr/>
        </p:nvSpPr>
        <p:spPr>
          <a:xfrm>
            <a:off x="5514975" y="3080627"/>
            <a:ext cx="100723" cy="10072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34" name="TextBox 133">
            <a:extLst>
              <a:ext uri="{FF2B5EF4-FFF2-40B4-BE49-F238E27FC236}">
                <a16:creationId xmlns:a16="http://schemas.microsoft.com/office/drawing/2014/main" id="{41D04DD2-DBF5-491B-B616-981F5B80E2B5}"/>
              </a:ext>
            </a:extLst>
          </p:cNvPr>
          <p:cNvSpPr txBox="1"/>
          <p:nvPr/>
        </p:nvSpPr>
        <p:spPr>
          <a:xfrm>
            <a:off x="5594913" y="2933700"/>
            <a:ext cx="729687" cy="369332"/>
          </a:xfrm>
          <a:prstGeom prst="rect">
            <a:avLst/>
          </a:prstGeom>
          <a:noFill/>
        </p:spPr>
        <p:txBody>
          <a:bodyPr wrap="none" rtlCol="0">
            <a:spAutoFit/>
          </a:bodyPr>
          <a:lstStyle/>
          <a:p>
            <a:r>
              <a:rPr lang="en-US" dirty="0"/>
              <a:t>Finish</a:t>
            </a:r>
            <a:endParaRPr lang="ca-ES" dirty="0"/>
          </a:p>
        </p:txBody>
      </p:sp>
    </p:spTree>
    <p:extLst>
      <p:ext uri="{BB962C8B-B14F-4D97-AF65-F5344CB8AC3E}">
        <p14:creationId xmlns:p14="http://schemas.microsoft.com/office/powerpoint/2010/main" val="39052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Pouring water (from [DPV2008])</a:t>
            </a:r>
          </a:p>
        </p:txBody>
      </p:sp>
      <p:sp>
        <p:nvSpPr>
          <p:cNvPr id="7" name="Content Placeholder 6"/>
          <p:cNvSpPr>
            <a:spLocks noGrp="1"/>
          </p:cNvSpPr>
          <p:nvPr>
            <p:ph idx="1"/>
          </p:nvPr>
        </p:nvSpPr>
        <p:spPr>
          <a:xfrm>
            <a:off x="457200" y="990600"/>
            <a:ext cx="8229600" cy="5334000"/>
          </a:xfrm>
        </p:spPr>
        <p:txBody>
          <a:bodyPr>
            <a:normAutofit fontScale="77500" lnSpcReduction="20000"/>
          </a:bodyPr>
          <a:lstStyle/>
          <a:p>
            <a:pPr marL="0" indent="0">
              <a:buNone/>
            </a:pPr>
            <a:r>
              <a:rPr lang="en-GB" sz="2800" dirty="0"/>
              <a:t>We have three containers whose sizes are 10 pints, 7 pints and 4 pints, respectively. The 7-pint and 4-pint containers start out full of water, but the 10-pint container is initially empty. We are allowed one type of operation: pouring the contents of one container into another, stopping only when the source container is empty or the destination container is full. We want to know if there is a sequence of </a:t>
            </a:r>
            <a:r>
              <a:rPr lang="en-GB" sz="2800" dirty="0" err="1"/>
              <a:t>pourings</a:t>
            </a:r>
            <a:r>
              <a:rPr lang="en-GB" sz="2800" dirty="0"/>
              <a:t> that leaves exactly 2 pints in </a:t>
            </a:r>
            <a:r>
              <a:rPr lang="en-GB" sz="2800"/>
              <a:t>the 4-pint </a:t>
            </a:r>
            <a:r>
              <a:rPr lang="en-GB" sz="2800" dirty="0"/>
              <a:t>container.</a:t>
            </a:r>
          </a:p>
          <a:p>
            <a:pPr marL="0" indent="0">
              <a:buNone/>
            </a:pPr>
            <a:endParaRPr lang="en-GB" sz="2800" dirty="0"/>
          </a:p>
          <a:p>
            <a:pPr marL="914400" lvl="1" indent="-514350">
              <a:buFont typeface="+mj-lt"/>
              <a:buAutoNum type="alphaLcParenR"/>
            </a:pPr>
            <a:r>
              <a:rPr lang="en-GB" sz="2400" dirty="0"/>
              <a:t>Model this as a graph problem: give a precise definition of the graph involved and state the specific question about this graph that needs to be answered.</a:t>
            </a:r>
          </a:p>
          <a:p>
            <a:pPr marL="914400" lvl="1" indent="-514350">
              <a:buFont typeface="+mj-lt"/>
              <a:buAutoNum type="alphaLcParenR"/>
            </a:pPr>
            <a:endParaRPr lang="en-GB" sz="2400" dirty="0"/>
          </a:p>
          <a:p>
            <a:pPr marL="914400" lvl="1" indent="-514350">
              <a:buFont typeface="+mj-lt"/>
              <a:buAutoNum type="alphaLcParenR"/>
            </a:pPr>
            <a:r>
              <a:rPr lang="en-GB" sz="2400" dirty="0"/>
              <a:t>What algorithm should be applied to solve the problem?</a:t>
            </a:r>
          </a:p>
          <a:p>
            <a:pPr marL="914400" lvl="1" indent="-514350">
              <a:buFont typeface="+mj-lt"/>
              <a:buAutoNum type="alphaLcParenR"/>
            </a:pPr>
            <a:endParaRPr lang="en-GB" sz="2400" dirty="0"/>
          </a:p>
          <a:p>
            <a:pPr marL="914400" lvl="1" indent="-514350">
              <a:buFont typeface="+mj-lt"/>
              <a:buAutoNum type="alphaLcParenR"/>
            </a:pPr>
            <a:r>
              <a:rPr lang="en-GB" sz="2400" dirty="0"/>
              <a:t>Give a sequence of </a:t>
            </a:r>
            <a:r>
              <a:rPr lang="en-GB" sz="2400" dirty="0" err="1"/>
              <a:t>pourings</a:t>
            </a:r>
            <a:r>
              <a:rPr lang="en-GB" sz="2400" dirty="0"/>
              <a:t>, if it exists, or prove that it does not exist any sequence.</a:t>
            </a:r>
          </a:p>
          <a:p>
            <a:pPr marL="400050" lvl="1" indent="0">
              <a:buNone/>
            </a:pPr>
            <a:endParaRPr lang="en-GB" sz="2400" dirty="0"/>
          </a:p>
          <a:p>
            <a:pPr marL="0" indent="0">
              <a:buNone/>
            </a:pPr>
            <a:br>
              <a:rPr lang="en-GB" sz="2400" b="1" dirty="0"/>
            </a:br>
            <a:r>
              <a:rPr lang="en-GB" sz="2400" b="1" dirty="0"/>
              <a:t>Hint: </a:t>
            </a:r>
            <a:r>
              <a:rPr lang="en-GB" sz="2400" dirty="0"/>
              <a:t>A vertex of the graph can be represented by a triple of integers.</a:t>
            </a:r>
            <a:endParaRPr lang="en-GB" sz="2800" dirty="0"/>
          </a:p>
          <a:p>
            <a:pPr lvl="1"/>
            <a:endParaRPr lang="en-US" sz="2400" dirty="0"/>
          </a:p>
        </p:txBody>
      </p:sp>
      <p:sp>
        <p:nvSpPr>
          <p:cNvPr id="3" name="Date Placeholder 2"/>
          <p:cNvSpPr>
            <a:spLocks noGrp="1"/>
          </p:cNvSpPr>
          <p:nvPr>
            <p:ph type="dt" sz="half" idx="10"/>
          </p:nvPr>
        </p:nvSpPr>
        <p:spPr/>
        <p:txBody>
          <a:bodyPr/>
          <a:lstStyle/>
          <a:p>
            <a:r>
              <a:rPr lang="ca-ES"/>
              <a:t>Graph Problem Solving</a:t>
            </a:r>
            <a:endParaRPr lang="en-US"/>
          </a:p>
        </p:txBody>
      </p:sp>
      <p:sp>
        <p:nvSpPr>
          <p:cNvPr id="4" name="Footer Placeholder 3"/>
          <p:cNvSpPr>
            <a:spLocks noGrp="1"/>
          </p:cNvSpPr>
          <p:nvPr>
            <p:ph type="ftr" sz="quarter" idx="11"/>
          </p:nvPr>
        </p:nvSpPr>
        <p:spPr/>
        <p:txBody>
          <a:bodyPr/>
          <a:lstStyle/>
          <a:p>
            <a:r>
              <a:rPr lang="en-US"/>
              <a:t>© Dept. CS, UPC</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01301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F181-9402-4C38-8824-6F7094D44BCF}"/>
              </a:ext>
            </a:extLst>
          </p:cNvPr>
          <p:cNvSpPr>
            <a:spLocks noGrp="1"/>
          </p:cNvSpPr>
          <p:nvPr>
            <p:ph type="title"/>
          </p:nvPr>
        </p:nvSpPr>
        <p:spPr/>
        <p:txBody>
          <a:bodyPr>
            <a:normAutofit fontScale="90000"/>
          </a:bodyPr>
          <a:lstStyle/>
          <a:p>
            <a:r>
              <a:rPr lang="en-US" dirty="0"/>
              <a:t>Colored path</a:t>
            </a:r>
            <a:endParaRPr lang="ca-E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3B06EC8-C774-4541-82B1-AF211BA1492B}"/>
                  </a:ext>
                </a:extLst>
              </p:cNvPr>
              <p:cNvSpPr>
                <a:spLocks noGrp="1"/>
              </p:cNvSpPr>
              <p:nvPr>
                <p:ph idx="1"/>
              </p:nvPr>
            </p:nvSpPr>
            <p:spPr>
              <a:xfrm>
                <a:off x="304800" y="838199"/>
                <a:ext cx="8610600" cy="5654675"/>
              </a:xfrm>
            </p:spPr>
            <p:txBody>
              <a:bodyPr>
                <a:normAutofit fontScale="77500" lnSpcReduction="20000"/>
              </a:bodyPr>
              <a:lstStyle/>
              <a:p>
                <a:r>
                  <a:rPr lang="en-US" dirty="0"/>
                  <a:t>Let us consider a directed graph in which </a:t>
                </a:r>
                <a:r>
                  <a:rPr lang="en-US"/>
                  <a:t>each node </a:t>
                </a:r>
                <a:r>
                  <a:rPr lang="en-US" dirty="0"/>
                  <a:t>is assigned a color and each edge is assigned a positive distance. Let us also consider a sequence of </a:t>
                </a:r>
                <a14:m>
                  <m:oMath xmlns:m="http://schemas.openxmlformats.org/officeDocument/2006/math">
                    <m:r>
                      <a:rPr lang="en-US" b="0" i="1" smtClean="0">
                        <a:latin typeface="Cambria Math" panose="02040503050406030204" pitchFamily="18" charset="0"/>
                      </a:rPr>
                      <m:t>𝑘</m:t>
                    </m:r>
                  </m:oMath>
                </a14:m>
                <a:r>
                  <a:rPr lang="en-US" dirty="0"/>
                  <a:t> colors, e.g.,</a:t>
                </a:r>
                <a:br>
                  <a:rPr lang="en-US" dirty="0"/>
                </a:br>
                <a:endParaRPr lang="en-US" dirty="0"/>
              </a:p>
              <a:p>
                <a:endParaRPr lang="ca-ES" dirty="0">
                  <a:solidFill>
                    <a:srgbClr val="FF9933"/>
                  </a:solidFill>
                </a:endParaRPr>
              </a:p>
              <a:p>
                <a:endParaRPr lang="en-US" dirty="0"/>
              </a:p>
              <a:p>
                <a:endParaRPr lang="en-US" dirty="0"/>
              </a:p>
              <a:p>
                <a:r>
                  <a:rPr lang="en-US" dirty="0"/>
                  <a:t>P</a:t>
                </a:r>
                <a:r>
                  <a:rPr lang="ca-ES" dirty="0" err="1"/>
                  <a:t>roblem</a:t>
                </a:r>
                <a:r>
                  <a:rPr lang="ca-ES" dirty="0"/>
                  <a:t>: </a:t>
                </a:r>
                <a:r>
                  <a:rPr lang="ca-ES" dirty="0" err="1"/>
                  <a:t>find</a:t>
                </a:r>
                <a:r>
                  <a:rPr lang="ca-ES" dirty="0"/>
                  <a:t> </a:t>
                </a:r>
                <a:r>
                  <a:rPr lang="ca-ES" dirty="0" err="1"/>
                  <a:t>the</a:t>
                </a:r>
                <a:r>
                  <a:rPr lang="ca-ES" dirty="0"/>
                  <a:t> </a:t>
                </a:r>
                <a:r>
                  <a:rPr lang="ca-ES" dirty="0" err="1"/>
                  <a:t>shortest</a:t>
                </a:r>
                <a:r>
                  <a:rPr lang="ca-ES" dirty="0"/>
                  <a:t> </a:t>
                </a:r>
                <a:r>
                  <a:rPr lang="ca-ES" dirty="0" err="1"/>
                  <a:t>path</a:t>
                </a:r>
                <a:r>
                  <a:rPr lang="ca-ES" dirty="0"/>
                  <a:t> </a:t>
                </a:r>
                <a:r>
                  <a:rPr lang="ca-ES" dirty="0" err="1"/>
                  <a:t>that</a:t>
                </a:r>
                <a:r>
                  <a:rPr lang="ca-ES" dirty="0"/>
                  <a:t> </a:t>
                </a:r>
                <a:r>
                  <a:rPr lang="ca-ES" dirty="0" err="1"/>
                  <a:t>visits</a:t>
                </a:r>
                <a:r>
                  <a:rPr lang="ca-ES" dirty="0"/>
                  <a:t> nodes </a:t>
                </a:r>
                <a:r>
                  <a:rPr lang="ca-ES" dirty="0" err="1"/>
                  <a:t>with</a:t>
                </a:r>
                <a:r>
                  <a:rPr lang="ca-ES" dirty="0"/>
                  <a:t> </a:t>
                </a:r>
                <a:r>
                  <a:rPr lang="ca-ES" dirty="0" err="1"/>
                  <a:t>the</a:t>
                </a:r>
                <a:r>
                  <a:rPr lang="ca-ES" dirty="0"/>
                  <a:t> </a:t>
                </a:r>
                <a:r>
                  <a:rPr lang="ca-ES" dirty="0" err="1"/>
                  <a:t>given</a:t>
                </a:r>
                <a:r>
                  <a:rPr lang="ca-ES" dirty="0"/>
                  <a:t> </a:t>
                </a:r>
                <a:r>
                  <a:rPr lang="ca-ES" dirty="0" err="1"/>
                  <a:t>sequence</a:t>
                </a:r>
                <a:r>
                  <a:rPr lang="ca-ES" dirty="0"/>
                  <a:t> of colors (</a:t>
                </a:r>
                <a:r>
                  <a:rPr lang="ca-ES" dirty="0" err="1"/>
                  <a:t>and</a:t>
                </a:r>
                <a:r>
                  <a:rPr lang="ca-ES" dirty="0"/>
                  <a:t> </a:t>
                </a:r>
                <a:r>
                  <a:rPr lang="ca-ES" dirty="0" err="1"/>
                  <a:t>possibly</a:t>
                </a:r>
                <a:r>
                  <a:rPr lang="ca-ES" dirty="0"/>
                  <a:t> </a:t>
                </a:r>
                <a:r>
                  <a:rPr lang="ca-ES" dirty="0" err="1"/>
                  <a:t>other</a:t>
                </a:r>
                <a:r>
                  <a:rPr lang="ca-ES" dirty="0"/>
                  <a:t> nodes in </a:t>
                </a:r>
                <a:r>
                  <a:rPr lang="ca-ES" dirty="0" err="1"/>
                  <a:t>the</a:t>
                </a:r>
                <a:r>
                  <a:rPr lang="ca-ES" dirty="0"/>
                  <a:t> </a:t>
                </a:r>
                <a:r>
                  <a:rPr lang="ca-ES" dirty="0" err="1"/>
                  <a:t>middle</a:t>
                </a:r>
                <a:r>
                  <a:rPr lang="ca-ES" dirty="0"/>
                  <a:t>), </a:t>
                </a:r>
                <a:r>
                  <a:rPr lang="ca-ES" dirty="0" err="1"/>
                  <a:t>e.g</a:t>
                </a:r>
                <a:r>
                  <a:rPr lang="ca-ES" dirty="0"/>
                  <a:t>., for </a:t>
                </a:r>
                <a:r>
                  <a:rPr lang="ca-ES" dirty="0" err="1"/>
                  <a:t>the</a:t>
                </a:r>
                <a:r>
                  <a:rPr lang="ca-ES" dirty="0"/>
                  <a:t> </a:t>
                </a:r>
                <a:r>
                  <a:rPr lang="ca-ES" dirty="0" err="1"/>
                  <a:t>previous</a:t>
                </a:r>
                <a:r>
                  <a:rPr lang="ca-ES" dirty="0"/>
                  <a:t> </a:t>
                </a:r>
                <a:r>
                  <a:rPr lang="ca-ES" dirty="0" err="1"/>
                  <a:t>sequence</a:t>
                </a:r>
                <a:r>
                  <a:rPr lang="ca-ES" dirty="0"/>
                  <a:t>, a </a:t>
                </a:r>
                <a:r>
                  <a:rPr lang="ca-ES" dirty="0" err="1"/>
                  <a:t>valid</a:t>
                </a:r>
                <a:r>
                  <a:rPr lang="ca-ES" dirty="0"/>
                  <a:t> </a:t>
                </a:r>
                <a:r>
                  <a:rPr lang="ca-ES" dirty="0" err="1"/>
                  <a:t>path</a:t>
                </a:r>
                <a:r>
                  <a:rPr lang="ca-ES" dirty="0"/>
                  <a:t> </a:t>
                </a:r>
                <a:r>
                  <a:rPr lang="ca-ES" dirty="0" err="1"/>
                  <a:t>could</a:t>
                </a:r>
                <a:r>
                  <a:rPr lang="ca-ES" dirty="0"/>
                  <a:t> be:</a:t>
                </a:r>
              </a:p>
              <a:p>
                <a:endParaRPr lang="ca-ES" dirty="0"/>
              </a:p>
              <a:p>
                <a:endParaRPr lang="ca-ES" dirty="0"/>
              </a:p>
              <a:p>
                <a:endParaRPr lang="ca-ES" dirty="0"/>
              </a:p>
              <a:p>
                <a:endParaRPr lang="ca-ES" dirty="0"/>
              </a:p>
              <a:p>
                <a:r>
                  <a:rPr lang="ca-ES" dirty="0" err="1"/>
                  <a:t>Discuss</a:t>
                </a:r>
                <a:r>
                  <a:rPr lang="ca-ES" dirty="0"/>
                  <a:t> </a:t>
                </a:r>
                <a:r>
                  <a:rPr lang="ca-ES" dirty="0" err="1"/>
                  <a:t>the</a:t>
                </a:r>
                <a:r>
                  <a:rPr lang="ca-ES" dirty="0"/>
                  <a:t> </a:t>
                </a:r>
                <a:r>
                  <a:rPr lang="ca-ES" dirty="0" err="1"/>
                  <a:t>computational</a:t>
                </a:r>
                <a:r>
                  <a:rPr lang="ca-ES" dirty="0"/>
                  <a:t> </a:t>
                </a:r>
                <a:r>
                  <a:rPr lang="ca-ES" dirty="0" err="1"/>
                  <a:t>complexity</a:t>
                </a:r>
                <a:r>
                  <a:rPr lang="ca-ES" dirty="0"/>
                  <a:t> of </a:t>
                </a:r>
                <a:r>
                  <a:rPr lang="ca-ES" dirty="0" err="1"/>
                  <a:t>your</a:t>
                </a:r>
                <a:r>
                  <a:rPr lang="ca-ES" dirty="0"/>
                  <a:t> </a:t>
                </a:r>
                <a:r>
                  <a:rPr lang="ca-ES" dirty="0" err="1"/>
                  <a:t>solution</a:t>
                </a:r>
                <a:r>
                  <a:rPr lang="ca-ES" dirty="0"/>
                  <a:t>.</a:t>
                </a:r>
                <a:br>
                  <a:rPr lang="ca-ES" dirty="0"/>
                </a:br>
                <a:endParaRPr lang="ca-ES" dirty="0"/>
              </a:p>
              <a:p>
                <a:endParaRPr lang="en-US" dirty="0"/>
              </a:p>
              <a:p>
                <a:endParaRPr lang="ca-ES" dirty="0"/>
              </a:p>
            </p:txBody>
          </p:sp>
        </mc:Choice>
        <mc:Fallback xmlns="">
          <p:sp>
            <p:nvSpPr>
              <p:cNvPr id="3" name="Content Placeholder 2">
                <a:extLst>
                  <a:ext uri="{FF2B5EF4-FFF2-40B4-BE49-F238E27FC236}">
                    <a16:creationId xmlns:a16="http://schemas.microsoft.com/office/drawing/2014/main" id="{83B06EC8-C774-4541-82B1-AF211BA1492B}"/>
                  </a:ext>
                </a:extLst>
              </p:cNvPr>
              <p:cNvSpPr>
                <a:spLocks noGrp="1" noRot="1" noChangeAspect="1" noMove="1" noResize="1" noEditPoints="1" noAdjustHandles="1" noChangeArrowheads="1" noChangeShapeType="1" noTextEdit="1"/>
              </p:cNvSpPr>
              <p:nvPr>
                <p:ph idx="1"/>
              </p:nvPr>
            </p:nvSpPr>
            <p:spPr>
              <a:xfrm>
                <a:off x="304800" y="838199"/>
                <a:ext cx="8610600" cy="5654675"/>
              </a:xfrm>
              <a:blipFill>
                <a:blip r:embed="rId2"/>
                <a:stretch>
                  <a:fillRect l="-991" t="-1940" r="-778"/>
                </a:stretch>
              </a:blipFill>
            </p:spPr>
            <p:txBody>
              <a:bodyPr/>
              <a:lstStyle/>
              <a:p>
                <a:r>
                  <a:rPr lang="ca-ES">
                    <a:noFill/>
                  </a:rPr>
                  <a:t> </a:t>
                </a:r>
              </a:p>
            </p:txBody>
          </p:sp>
        </mc:Fallback>
      </mc:AlternateContent>
      <p:sp>
        <p:nvSpPr>
          <p:cNvPr id="4" name="Date Placeholder 3">
            <a:extLst>
              <a:ext uri="{FF2B5EF4-FFF2-40B4-BE49-F238E27FC236}">
                <a16:creationId xmlns:a16="http://schemas.microsoft.com/office/drawing/2014/main" id="{3F645769-9E1D-4F95-82EE-ED5550DED699}"/>
              </a:ext>
            </a:extLst>
          </p:cNvPr>
          <p:cNvSpPr>
            <a:spLocks noGrp="1"/>
          </p:cNvSpPr>
          <p:nvPr>
            <p:ph type="dt" sz="half" idx="10"/>
          </p:nvPr>
        </p:nvSpPr>
        <p:spPr/>
        <p:txBody>
          <a:bodyPr/>
          <a:lstStyle/>
          <a:p>
            <a:r>
              <a:rPr lang="ca-ES"/>
              <a:t>Graph Problem Solving</a:t>
            </a:r>
            <a:endParaRPr lang="en-US"/>
          </a:p>
        </p:txBody>
      </p:sp>
      <p:sp>
        <p:nvSpPr>
          <p:cNvPr id="5" name="Footer Placeholder 4">
            <a:extLst>
              <a:ext uri="{FF2B5EF4-FFF2-40B4-BE49-F238E27FC236}">
                <a16:creationId xmlns:a16="http://schemas.microsoft.com/office/drawing/2014/main" id="{689A5E0B-C40A-4D9E-8F69-58D2C82E80FB}"/>
              </a:ext>
            </a:extLst>
          </p:cNvPr>
          <p:cNvSpPr>
            <a:spLocks noGrp="1"/>
          </p:cNvSpPr>
          <p:nvPr>
            <p:ph type="ftr" sz="quarter" idx="11"/>
          </p:nvPr>
        </p:nvSpPr>
        <p:spPr/>
        <p:txBody>
          <a:bodyPr/>
          <a:lstStyle/>
          <a:p>
            <a:r>
              <a:rPr lang="en-US"/>
              <a:t>© Dept. CS, UPC</a:t>
            </a:r>
          </a:p>
        </p:txBody>
      </p:sp>
      <p:sp>
        <p:nvSpPr>
          <p:cNvPr id="6" name="Slide Number Placeholder 5">
            <a:extLst>
              <a:ext uri="{FF2B5EF4-FFF2-40B4-BE49-F238E27FC236}">
                <a16:creationId xmlns:a16="http://schemas.microsoft.com/office/drawing/2014/main" id="{CFE6FF04-4A3F-48DF-9A8A-70C244D46AC7}"/>
              </a:ext>
            </a:extLst>
          </p:cNvPr>
          <p:cNvSpPr>
            <a:spLocks noGrp="1"/>
          </p:cNvSpPr>
          <p:nvPr>
            <p:ph type="sldNum" sz="quarter" idx="12"/>
          </p:nvPr>
        </p:nvSpPr>
        <p:spPr/>
        <p:txBody>
          <a:bodyPr/>
          <a:lstStyle/>
          <a:p>
            <a:fld id="{B6F15528-21DE-4FAA-801E-634DDDAF4B2B}" type="slidenum">
              <a:rPr lang="en-US" smtClean="0"/>
              <a:pPr/>
              <a:t>12</a:t>
            </a:fld>
            <a:endParaRPr lang="en-US"/>
          </a:p>
        </p:txBody>
      </p:sp>
      <p:sp>
        <p:nvSpPr>
          <p:cNvPr id="7" name="Oval 6">
            <a:extLst>
              <a:ext uri="{FF2B5EF4-FFF2-40B4-BE49-F238E27FC236}">
                <a16:creationId xmlns:a16="http://schemas.microsoft.com/office/drawing/2014/main" id="{48150B49-24FB-4477-B824-25B69D93220F}"/>
              </a:ext>
            </a:extLst>
          </p:cNvPr>
          <p:cNvSpPr/>
          <p:nvPr/>
        </p:nvSpPr>
        <p:spPr>
          <a:xfrm>
            <a:off x="762000" y="4770461"/>
            <a:ext cx="304800" cy="304800"/>
          </a:xfrm>
          <a:prstGeom prst="ellipse">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8" name="Oval 7">
            <a:extLst>
              <a:ext uri="{FF2B5EF4-FFF2-40B4-BE49-F238E27FC236}">
                <a16:creationId xmlns:a16="http://schemas.microsoft.com/office/drawing/2014/main" id="{DD2A8FF0-C047-45F9-BA6B-D589D82154E5}"/>
              </a:ext>
            </a:extLst>
          </p:cNvPr>
          <p:cNvSpPr/>
          <p:nvPr/>
        </p:nvSpPr>
        <p:spPr>
          <a:xfrm>
            <a:off x="1447800" y="4770461"/>
            <a:ext cx="304800" cy="3048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 name="Oval 8">
            <a:extLst>
              <a:ext uri="{FF2B5EF4-FFF2-40B4-BE49-F238E27FC236}">
                <a16:creationId xmlns:a16="http://schemas.microsoft.com/office/drawing/2014/main" id="{74C51C38-F9C3-4E9C-A3A8-4399F092B0E4}"/>
              </a:ext>
            </a:extLst>
          </p:cNvPr>
          <p:cNvSpPr/>
          <p:nvPr/>
        </p:nvSpPr>
        <p:spPr>
          <a:xfrm>
            <a:off x="2133600" y="4770461"/>
            <a:ext cx="304800" cy="3048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0" name="Oval 9">
            <a:extLst>
              <a:ext uri="{FF2B5EF4-FFF2-40B4-BE49-F238E27FC236}">
                <a16:creationId xmlns:a16="http://schemas.microsoft.com/office/drawing/2014/main" id="{31DEDD71-DD3B-47B7-BE1A-3FDC29D16909}"/>
              </a:ext>
            </a:extLst>
          </p:cNvPr>
          <p:cNvSpPr/>
          <p:nvPr/>
        </p:nvSpPr>
        <p:spPr>
          <a:xfrm>
            <a:off x="2819400" y="4770461"/>
            <a:ext cx="304800" cy="304800"/>
          </a:xfrm>
          <a:prstGeom prst="ellipse">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1" name="Oval 10">
            <a:extLst>
              <a:ext uri="{FF2B5EF4-FFF2-40B4-BE49-F238E27FC236}">
                <a16:creationId xmlns:a16="http://schemas.microsoft.com/office/drawing/2014/main" id="{BC7B9A0C-8962-45C3-9CB5-BEC651C3A99D}"/>
              </a:ext>
            </a:extLst>
          </p:cNvPr>
          <p:cNvSpPr/>
          <p:nvPr/>
        </p:nvSpPr>
        <p:spPr>
          <a:xfrm>
            <a:off x="3505200" y="4770461"/>
            <a:ext cx="304800" cy="3048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2" name="Oval 11">
            <a:extLst>
              <a:ext uri="{FF2B5EF4-FFF2-40B4-BE49-F238E27FC236}">
                <a16:creationId xmlns:a16="http://schemas.microsoft.com/office/drawing/2014/main" id="{3B2473CC-26EE-4DC6-B27B-E1BF4EC8B37E}"/>
              </a:ext>
            </a:extLst>
          </p:cNvPr>
          <p:cNvSpPr/>
          <p:nvPr/>
        </p:nvSpPr>
        <p:spPr>
          <a:xfrm>
            <a:off x="4191000" y="4770461"/>
            <a:ext cx="304800" cy="304800"/>
          </a:xfrm>
          <a:prstGeom prst="ellipse">
            <a:avLst/>
          </a:prstGeom>
          <a:solidFill>
            <a:srgbClr val="00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3" name="Oval 12">
            <a:extLst>
              <a:ext uri="{FF2B5EF4-FFF2-40B4-BE49-F238E27FC236}">
                <a16:creationId xmlns:a16="http://schemas.microsoft.com/office/drawing/2014/main" id="{CEE6A604-8212-4FAD-8239-C974825655D0}"/>
              </a:ext>
            </a:extLst>
          </p:cNvPr>
          <p:cNvSpPr/>
          <p:nvPr/>
        </p:nvSpPr>
        <p:spPr>
          <a:xfrm>
            <a:off x="4876800" y="4770461"/>
            <a:ext cx="304800" cy="3048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4" name="Oval 13">
            <a:extLst>
              <a:ext uri="{FF2B5EF4-FFF2-40B4-BE49-F238E27FC236}">
                <a16:creationId xmlns:a16="http://schemas.microsoft.com/office/drawing/2014/main" id="{678149B8-4B34-4117-9DA0-D37556E70320}"/>
              </a:ext>
            </a:extLst>
          </p:cNvPr>
          <p:cNvSpPr/>
          <p:nvPr/>
        </p:nvSpPr>
        <p:spPr>
          <a:xfrm>
            <a:off x="5562600" y="4770461"/>
            <a:ext cx="304800" cy="304800"/>
          </a:xfrm>
          <a:prstGeom prst="ellipse">
            <a:avLst/>
          </a:prstGeom>
          <a:solidFill>
            <a:srgbClr val="00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5" name="Oval 14">
            <a:extLst>
              <a:ext uri="{FF2B5EF4-FFF2-40B4-BE49-F238E27FC236}">
                <a16:creationId xmlns:a16="http://schemas.microsoft.com/office/drawing/2014/main" id="{951A543D-04EC-4DC7-A741-DEAA1BF653B4}"/>
              </a:ext>
            </a:extLst>
          </p:cNvPr>
          <p:cNvSpPr/>
          <p:nvPr/>
        </p:nvSpPr>
        <p:spPr>
          <a:xfrm>
            <a:off x="6248400" y="4770461"/>
            <a:ext cx="304800" cy="3048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6" name="Oval 15">
            <a:extLst>
              <a:ext uri="{FF2B5EF4-FFF2-40B4-BE49-F238E27FC236}">
                <a16:creationId xmlns:a16="http://schemas.microsoft.com/office/drawing/2014/main" id="{31B15490-8BCF-49D9-AF2D-76ED8A9102E3}"/>
              </a:ext>
            </a:extLst>
          </p:cNvPr>
          <p:cNvSpPr/>
          <p:nvPr/>
        </p:nvSpPr>
        <p:spPr>
          <a:xfrm>
            <a:off x="6934200" y="4770461"/>
            <a:ext cx="304800" cy="3048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7" name="Oval 16">
            <a:extLst>
              <a:ext uri="{FF2B5EF4-FFF2-40B4-BE49-F238E27FC236}">
                <a16:creationId xmlns:a16="http://schemas.microsoft.com/office/drawing/2014/main" id="{EB44E7A4-FCF8-462D-8C30-89302CCC0117}"/>
              </a:ext>
            </a:extLst>
          </p:cNvPr>
          <p:cNvSpPr/>
          <p:nvPr/>
        </p:nvSpPr>
        <p:spPr>
          <a:xfrm>
            <a:off x="7620000" y="4770461"/>
            <a:ext cx="304800" cy="3048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18" name="Oval 17">
            <a:extLst>
              <a:ext uri="{FF2B5EF4-FFF2-40B4-BE49-F238E27FC236}">
                <a16:creationId xmlns:a16="http://schemas.microsoft.com/office/drawing/2014/main" id="{B144C6A4-9025-441A-895D-063E789F00D5}"/>
              </a:ext>
            </a:extLst>
          </p:cNvPr>
          <p:cNvSpPr/>
          <p:nvPr/>
        </p:nvSpPr>
        <p:spPr>
          <a:xfrm>
            <a:off x="8305800" y="4770461"/>
            <a:ext cx="304800" cy="304800"/>
          </a:xfrm>
          <a:prstGeom prst="ellipse">
            <a:avLst/>
          </a:prstGeom>
          <a:solidFill>
            <a:srgbClr val="FF9933"/>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cxnSp>
        <p:nvCxnSpPr>
          <p:cNvPr id="20" name="Straight Arrow Connector 19">
            <a:extLst>
              <a:ext uri="{FF2B5EF4-FFF2-40B4-BE49-F238E27FC236}">
                <a16:creationId xmlns:a16="http://schemas.microsoft.com/office/drawing/2014/main" id="{EB267949-CFF3-4709-BDF5-933FAEE4012A}"/>
              </a:ext>
            </a:extLst>
          </p:cNvPr>
          <p:cNvCxnSpPr/>
          <p:nvPr/>
        </p:nvCxnSpPr>
        <p:spPr>
          <a:xfrm>
            <a:off x="10668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2B38039-BED1-4FA4-9C94-CF02FD528789}"/>
              </a:ext>
            </a:extLst>
          </p:cNvPr>
          <p:cNvCxnSpPr>
            <a:cxnSpLocks/>
          </p:cNvCxnSpPr>
          <p:nvPr/>
        </p:nvCxnSpPr>
        <p:spPr>
          <a:xfrm>
            <a:off x="17526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5CD7D97-5760-4D9D-AB3A-40A60BDB05E0}"/>
              </a:ext>
            </a:extLst>
          </p:cNvPr>
          <p:cNvCxnSpPr>
            <a:cxnSpLocks/>
          </p:cNvCxnSpPr>
          <p:nvPr/>
        </p:nvCxnSpPr>
        <p:spPr>
          <a:xfrm>
            <a:off x="24384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7695E48-2F13-46BE-AD59-B917B050663D}"/>
              </a:ext>
            </a:extLst>
          </p:cNvPr>
          <p:cNvCxnSpPr>
            <a:cxnSpLocks/>
          </p:cNvCxnSpPr>
          <p:nvPr/>
        </p:nvCxnSpPr>
        <p:spPr>
          <a:xfrm>
            <a:off x="31242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63D5B4F-1F63-453D-B689-351512BA7786}"/>
              </a:ext>
            </a:extLst>
          </p:cNvPr>
          <p:cNvCxnSpPr>
            <a:cxnSpLocks/>
          </p:cNvCxnSpPr>
          <p:nvPr/>
        </p:nvCxnSpPr>
        <p:spPr>
          <a:xfrm>
            <a:off x="38100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B69FB7-8486-4B0E-B1E2-7ECBC1B360FB}"/>
              </a:ext>
            </a:extLst>
          </p:cNvPr>
          <p:cNvCxnSpPr>
            <a:cxnSpLocks/>
          </p:cNvCxnSpPr>
          <p:nvPr/>
        </p:nvCxnSpPr>
        <p:spPr>
          <a:xfrm>
            <a:off x="44958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1FA09D8-B59A-4672-8104-F774B36DB5AB}"/>
              </a:ext>
            </a:extLst>
          </p:cNvPr>
          <p:cNvCxnSpPr>
            <a:cxnSpLocks/>
          </p:cNvCxnSpPr>
          <p:nvPr/>
        </p:nvCxnSpPr>
        <p:spPr>
          <a:xfrm>
            <a:off x="51816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D3414E2-FDD9-426E-A937-A8B7EEA737C0}"/>
              </a:ext>
            </a:extLst>
          </p:cNvPr>
          <p:cNvCxnSpPr>
            <a:cxnSpLocks/>
          </p:cNvCxnSpPr>
          <p:nvPr/>
        </p:nvCxnSpPr>
        <p:spPr>
          <a:xfrm>
            <a:off x="58674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C14CB85-CA0E-4153-962F-BB0542F889E9}"/>
              </a:ext>
            </a:extLst>
          </p:cNvPr>
          <p:cNvCxnSpPr>
            <a:cxnSpLocks/>
          </p:cNvCxnSpPr>
          <p:nvPr/>
        </p:nvCxnSpPr>
        <p:spPr>
          <a:xfrm>
            <a:off x="65532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EF2B644-F9E7-4BA2-97B6-2FA5DFC9E041}"/>
              </a:ext>
            </a:extLst>
          </p:cNvPr>
          <p:cNvCxnSpPr>
            <a:cxnSpLocks/>
          </p:cNvCxnSpPr>
          <p:nvPr/>
        </p:nvCxnSpPr>
        <p:spPr>
          <a:xfrm>
            <a:off x="72390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F79D743-A45C-4334-BDF8-D2FB1B320B9B}"/>
              </a:ext>
            </a:extLst>
          </p:cNvPr>
          <p:cNvCxnSpPr>
            <a:cxnSpLocks/>
          </p:cNvCxnSpPr>
          <p:nvPr/>
        </p:nvCxnSpPr>
        <p:spPr>
          <a:xfrm>
            <a:off x="7924800" y="4922861"/>
            <a:ext cx="38100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00E52BE6-9580-4833-B653-C7F6147FDFFB}"/>
              </a:ext>
            </a:extLst>
          </p:cNvPr>
          <p:cNvSpPr/>
          <p:nvPr/>
        </p:nvSpPr>
        <p:spPr>
          <a:xfrm>
            <a:off x="838200" y="2438400"/>
            <a:ext cx="304800" cy="304800"/>
          </a:xfrm>
          <a:prstGeom prst="ellipse">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53" name="Oval 52">
            <a:extLst>
              <a:ext uri="{FF2B5EF4-FFF2-40B4-BE49-F238E27FC236}">
                <a16:creationId xmlns:a16="http://schemas.microsoft.com/office/drawing/2014/main" id="{1D682F58-7CD4-475A-ADB6-DA8594184202}"/>
              </a:ext>
            </a:extLst>
          </p:cNvPr>
          <p:cNvSpPr/>
          <p:nvPr/>
        </p:nvSpPr>
        <p:spPr>
          <a:xfrm>
            <a:off x="1981200" y="2286000"/>
            <a:ext cx="304800" cy="3048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55" name="Oval 54">
            <a:extLst>
              <a:ext uri="{FF2B5EF4-FFF2-40B4-BE49-F238E27FC236}">
                <a16:creationId xmlns:a16="http://schemas.microsoft.com/office/drawing/2014/main" id="{F153D7EE-770E-4C10-B017-404AC60EA0B1}"/>
              </a:ext>
            </a:extLst>
          </p:cNvPr>
          <p:cNvSpPr/>
          <p:nvPr/>
        </p:nvSpPr>
        <p:spPr>
          <a:xfrm>
            <a:off x="3429000" y="2590800"/>
            <a:ext cx="304800" cy="304800"/>
          </a:xfrm>
          <a:prstGeom prst="ellipse">
            <a:avLst/>
          </a:prstGeom>
          <a:solidFill>
            <a:srgbClr val="00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57" name="Oval 56">
            <a:extLst>
              <a:ext uri="{FF2B5EF4-FFF2-40B4-BE49-F238E27FC236}">
                <a16:creationId xmlns:a16="http://schemas.microsoft.com/office/drawing/2014/main" id="{031C89F1-93FB-479E-A8F6-BBDF946F04F7}"/>
              </a:ext>
            </a:extLst>
          </p:cNvPr>
          <p:cNvSpPr/>
          <p:nvPr/>
        </p:nvSpPr>
        <p:spPr>
          <a:xfrm>
            <a:off x="4267200" y="2286000"/>
            <a:ext cx="304800" cy="3048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59" name="Oval 58">
            <a:extLst>
              <a:ext uri="{FF2B5EF4-FFF2-40B4-BE49-F238E27FC236}">
                <a16:creationId xmlns:a16="http://schemas.microsoft.com/office/drawing/2014/main" id="{F701EEEB-0FCB-4465-8669-793C26E4AE8A}"/>
              </a:ext>
            </a:extLst>
          </p:cNvPr>
          <p:cNvSpPr/>
          <p:nvPr/>
        </p:nvSpPr>
        <p:spPr>
          <a:xfrm>
            <a:off x="6858000" y="2590800"/>
            <a:ext cx="304800" cy="3048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62" name="Oval 61">
            <a:extLst>
              <a:ext uri="{FF2B5EF4-FFF2-40B4-BE49-F238E27FC236}">
                <a16:creationId xmlns:a16="http://schemas.microsoft.com/office/drawing/2014/main" id="{E0223220-ADD5-4E27-8343-0C5E58C68CFD}"/>
              </a:ext>
            </a:extLst>
          </p:cNvPr>
          <p:cNvSpPr/>
          <p:nvPr/>
        </p:nvSpPr>
        <p:spPr>
          <a:xfrm>
            <a:off x="8382000" y="2438400"/>
            <a:ext cx="304800" cy="304800"/>
          </a:xfrm>
          <a:prstGeom prst="ellipse">
            <a:avLst/>
          </a:prstGeom>
          <a:solidFill>
            <a:srgbClr val="FF9933"/>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cxnSp>
        <p:nvCxnSpPr>
          <p:cNvPr id="76" name="Connector: Curved 75">
            <a:extLst>
              <a:ext uri="{FF2B5EF4-FFF2-40B4-BE49-F238E27FC236}">
                <a16:creationId xmlns:a16="http://schemas.microsoft.com/office/drawing/2014/main" id="{7D363FEF-1F01-4C20-92FE-DA050E8E18BC}"/>
              </a:ext>
            </a:extLst>
          </p:cNvPr>
          <p:cNvCxnSpPr>
            <a:stCxn id="51" idx="6"/>
            <a:endCxn id="53" idx="2"/>
          </p:cNvCxnSpPr>
          <p:nvPr/>
        </p:nvCxnSpPr>
        <p:spPr>
          <a:xfrm flipV="1">
            <a:off x="1143000" y="2438400"/>
            <a:ext cx="838200" cy="152400"/>
          </a:xfrm>
          <a:prstGeom prst="curvedConnector3">
            <a:avLst>
              <a:gd name="adj1" fmla="val 50000"/>
            </a:avLst>
          </a:prstGeom>
          <a:ln w="28575">
            <a:solidFill>
              <a:schemeClr val="tx1"/>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8" name="Connector: Curved 77">
            <a:extLst>
              <a:ext uri="{FF2B5EF4-FFF2-40B4-BE49-F238E27FC236}">
                <a16:creationId xmlns:a16="http://schemas.microsoft.com/office/drawing/2014/main" id="{FCB0922D-9A67-4502-A6E2-3783657ACB19}"/>
              </a:ext>
            </a:extLst>
          </p:cNvPr>
          <p:cNvCxnSpPr>
            <a:cxnSpLocks/>
            <a:stCxn id="53" idx="6"/>
            <a:endCxn id="55" idx="2"/>
          </p:cNvCxnSpPr>
          <p:nvPr/>
        </p:nvCxnSpPr>
        <p:spPr>
          <a:xfrm>
            <a:off x="2286000" y="2438400"/>
            <a:ext cx="1143000" cy="304800"/>
          </a:xfrm>
          <a:prstGeom prst="curvedConnector3">
            <a:avLst>
              <a:gd name="adj1" fmla="val 50000"/>
            </a:avLst>
          </a:prstGeom>
          <a:ln w="28575">
            <a:solidFill>
              <a:schemeClr val="tx1"/>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1" name="Connector: Curved 80">
            <a:extLst>
              <a:ext uri="{FF2B5EF4-FFF2-40B4-BE49-F238E27FC236}">
                <a16:creationId xmlns:a16="http://schemas.microsoft.com/office/drawing/2014/main" id="{37E1A64C-8D4F-4C66-9DF9-96790E59761A}"/>
              </a:ext>
            </a:extLst>
          </p:cNvPr>
          <p:cNvCxnSpPr>
            <a:cxnSpLocks/>
            <a:stCxn id="55" idx="6"/>
            <a:endCxn id="57" idx="2"/>
          </p:cNvCxnSpPr>
          <p:nvPr/>
        </p:nvCxnSpPr>
        <p:spPr>
          <a:xfrm flipV="1">
            <a:off x="3733800" y="2438400"/>
            <a:ext cx="533400" cy="304800"/>
          </a:xfrm>
          <a:prstGeom prst="curvedConnector3">
            <a:avLst>
              <a:gd name="adj1" fmla="val 50000"/>
            </a:avLst>
          </a:prstGeom>
          <a:ln w="28575">
            <a:solidFill>
              <a:schemeClr val="tx1"/>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4" name="Connector: Curved 83">
            <a:extLst>
              <a:ext uri="{FF2B5EF4-FFF2-40B4-BE49-F238E27FC236}">
                <a16:creationId xmlns:a16="http://schemas.microsoft.com/office/drawing/2014/main" id="{D1ADE035-9360-452E-8007-5142916373BA}"/>
              </a:ext>
            </a:extLst>
          </p:cNvPr>
          <p:cNvCxnSpPr>
            <a:cxnSpLocks/>
            <a:stCxn id="57" idx="6"/>
            <a:endCxn id="59" idx="2"/>
          </p:cNvCxnSpPr>
          <p:nvPr/>
        </p:nvCxnSpPr>
        <p:spPr>
          <a:xfrm>
            <a:off x="4572000" y="2438400"/>
            <a:ext cx="2286000" cy="304800"/>
          </a:xfrm>
          <a:prstGeom prst="curvedConnector3">
            <a:avLst>
              <a:gd name="adj1" fmla="val 50000"/>
            </a:avLst>
          </a:prstGeom>
          <a:ln w="28575">
            <a:solidFill>
              <a:schemeClr val="tx1"/>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BC26EAAB-A9DE-466E-A24A-5532C3FE9DA7}"/>
              </a:ext>
            </a:extLst>
          </p:cNvPr>
          <p:cNvCxnSpPr>
            <a:cxnSpLocks/>
            <a:stCxn id="59" idx="6"/>
            <a:endCxn id="62" idx="2"/>
          </p:cNvCxnSpPr>
          <p:nvPr/>
        </p:nvCxnSpPr>
        <p:spPr>
          <a:xfrm flipV="1">
            <a:off x="7162800" y="2590800"/>
            <a:ext cx="1219200" cy="152400"/>
          </a:xfrm>
          <a:prstGeom prst="curvedConnector3">
            <a:avLst>
              <a:gd name="adj1" fmla="val 50000"/>
            </a:avLst>
          </a:prstGeom>
          <a:ln w="28575">
            <a:solidFill>
              <a:schemeClr val="tx1"/>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90" name="Arrow: Chevron 89">
            <a:extLst>
              <a:ext uri="{FF2B5EF4-FFF2-40B4-BE49-F238E27FC236}">
                <a16:creationId xmlns:a16="http://schemas.microsoft.com/office/drawing/2014/main" id="{B60E9001-C3B4-4151-9134-C39B6760C8D2}"/>
              </a:ext>
            </a:extLst>
          </p:cNvPr>
          <p:cNvSpPr/>
          <p:nvPr/>
        </p:nvSpPr>
        <p:spPr>
          <a:xfrm rot="16200000">
            <a:off x="808050"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1" name="Arrow: Chevron 90">
            <a:extLst>
              <a:ext uri="{FF2B5EF4-FFF2-40B4-BE49-F238E27FC236}">
                <a16:creationId xmlns:a16="http://schemas.microsoft.com/office/drawing/2014/main" id="{6EDD6D65-ADFA-43D0-8669-FC6603FC9EAF}"/>
              </a:ext>
            </a:extLst>
          </p:cNvPr>
          <p:cNvSpPr/>
          <p:nvPr/>
        </p:nvSpPr>
        <p:spPr>
          <a:xfrm rot="16200000">
            <a:off x="2193910"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2" name="Arrow: Chevron 91">
            <a:extLst>
              <a:ext uri="{FF2B5EF4-FFF2-40B4-BE49-F238E27FC236}">
                <a16:creationId xmlns:a16="http://schemas.microsoft.com/office/drawing/2014/main" id="{57310553-3D0A-45EF-B24B-ECAFD55B8EF6}"/>
              </a:ext>
            </a:extLst>
          </p:cNvPr>
          <p:cNvSpPr/>
          <p:nvPr/>
        </p:nvSpPr>
        <p:spPr>
          <a:xfrm rot="16200000">
            <a:off x="4267212"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3" name="Arrow: Chevron 92">
            <a:extLst>
              <a:ext uri="{FF2B5EF4-FFF2-40B4-BE49-F238E27FC236}">
                <a16:creationId xmlns:a16="http://schemas.microsoft.com/office/drawing/2014/main" id="{50E3F966-196E-4B90-9A14-E7A8FDC37166}"/>
              </a:ext>
            </a:extLst>
          </p:cNvPr>
          <p:cNvSpPr/>
          <p:nvPr/>
        </p:nvSpPr>
        <p:spPr>
          <a:xfrm rot="16200000">
            <a:off x="4946703"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4" name="Arrow: Chevron 93">
            <a:extLst>
              <a:ext uri="{FF2B5EF4-FFF2-40B4-BE49-F238E27FC236}">
                <a16:creationId xmlns:a16="http://schemas.microsoft.com/office/drawing/2014/main" id="{820DBDB2-DA1A-4FDE-8CC8-FC0A7CCFC17B}"/>
              </a:ext>
            </a:extLst>
          </p:cNvPr>
          <p:cNvSpPr/>
          <p:nvPr/>
        </p:nvSpPr>
        <p:spPr>
          <a:xfrm rot="16200000">
            <a:off x="6302401"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
        <p:nvSpPr>
          <p:cNvPr id="95" name="Arrow: Chevron 94">
            <a:extLst>
              <a:ext uri="{FF2B5EF4-FFF2-40B4-BE49-F238E27FC236}">
                <a16:creationId xmlns:a16="http://schemas.microsoft.com/office/drawing/2014/main" id="{FAFC78ED-DEF7-4CBB-9EF0-45034B82BA7D}"/>
              </a:ext>
            </a:extLst>
          </p:cNvPr>
          <p:cNvSpPr/>
          <p:nvPr/>
        </p:nvSpPr>
        <p:spPr>
          <a:xfrm rot="16200000">
            <a:off x="8366110" y="5181612"/>
            <a:ext cx="182538" cy="122237"/>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000" dirty="0">
              <a:solidFill>
                <a:schemeClr val="tx1"/>
              </a:solidFill>
            </a:endParaRPr>
          </a:p>
        </p:txBody>
      </p:sp>
    </p:spTree>
    <p:extLst>
      <p:ext uri="{BB962C8B-B14F-4D97-AF65-F5344CB8AC3E}">
        <p14:creationId xmlns:p14="http://schemas.microsoft.com/office/powerpoint/2010/main" val="3178044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374E-6D0B-446A-AE9C-F94ED52AF5BC}"/>
              </a:ext>
            </a:extLst>
          </p:cNvPr>
          <p:cNvSpPr>
            <a:spLocks noGrp="1"/>
          </p:cNvSpPr>
          <p:nvPr>
            <p:ph type="title"/>
          </p:nvPr>
        </p:nvSpPr>
        <p:spPr/>
        <p:txBody>
          <a:bodyPr>
            <a:normAutofit fontScale="90000"/>
          </a:bodyPr>
          <a:lstStyle/>
          <a:p>
            <a:r>
              <a:rPr lang="en-US" dirty="0"/>
              <a:t>The escape problem [CLR]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5794E6-E3C8-401A-8CD7-294E364ADACC}"/>
                  </a:ext>
                </a:extLst>
              </p:cNvPr>
              <p:cNvSpPr>
                <a:spLocks noGrp="1"/>
              </p:cNvSpPr>
              <p:nvPr>
                <p:ph idx="1"/>
              </p:nvPr>
            </p:nvSpPr>
            <p:spPr>
              <a:xfrm>
                <a:off x="457200" y="838199"/>
                <a:ext cx="8229600" cy="3047999"/>
              </a:xfrm>
            </p:spPr>
            <p:txBody>
              <a:bodyPr>
                <a:normAutofit fontScale="62500" lnSpcReduction="20000"/>
              </a:bodyPr>
              <a:lstStyle/>
              <a:p>
                <a:pPr marL="0" indent="0">
                  <a:buNone/>
                </a:pPr>
                <a:r>
                  <a:rPr lang="en-US" dirty="0"/>
                  <a:t>An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𝑚</m:t>
                    </m:r>
                  </m:oMath>
                </a14:m>
                <a:r>
                  <a:rPr lang="en-US" dirty="0"/>
                  <a:t> grid is an undirected graph with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𝑚</m:t>
                    </m:r>
                  </m:oMath>
                </a14:m>
                <a:r>
                  <a:rPr lang="en-US" dirty="0"/>
                  <a:t> vertices organized in </a:t>
                </a:r>
                <a14:m>
                  <m:oMath xmlns:m="http://schemas.openxmlformats.org/officeDocument/2006/math">
                    <m:r>
                      <a:rPr lang="en-US" b="0" i="1" smtClean="0">
                        <a:latin typeface="Cambria Math" panose="02040503050406030204" pitchFamily="18" charset="0"/>
                      </a:rPr>
                      <m:t>𝑛</m:t>
                    </m:r>
                  </m:oMath>
                </a14:m>
                <a:r>
                  <a:rPr lang="en-US" dirty="0"/>
                  <a:t> rows and </a:t>
                </a:r>
                <a14:m>
                  <m:oMath xmlns:m="http://schemas.openxmlformats.org/officeDocument/2006/math">
                    <m:r>
                      <a:rPr lang="en-US" b="0" i="1" smtClean="0">
                        <a:latin typeface="Cambria Math" panose="02040503050406030204" pitchFamily="18" charset="0"/>
                      </a:rPr>
                      <m:t>𝑚</m:t>
                    </m:r>
                  </m:oMath>
                </a14:m>
                <a:r>
                  <a:rPr lang="en-US" dirty="0"/>
                  <a:t> columns. We denote the vertex in the </a:t>
                </a:r>
                <a14:m>
                  <m:oMath xmlns:m="http://schemas.openxmlformats.org/officeDocument/2006/math">
                    <m:r>
                      <a:rPr lang="en-US" b="0" i="1" smtClean="0">
                        <a:latin typeface="Cambria Math" panose="02040503050406030204" pitchFamily="18" charset="0"/>
                      </a:rPr>
                      <m:t>𝑖</m:t>
                    </m:r>
                  </m:oMath>
                </a14:m>
                <a:r>
                  <a:rPr lang="en-US" dirty="0"/>
                  <a:t>-</a:t>
                </a:r>
                <a:r>
                  <a:rPr lang="en-US" dirty="0" err="1"/>
                  <a:t>th</a:t>
                </a:r>
                <a:r>
                  <a:rPr lang="en-US" dirty="0"/>
                  <a:t> row and the </a:t>
                </a:r>
                <a14:m>
                  <m:oMath xmlns:m="http://schemas.openxmlformats.org/officeDocument/2006/math">
                    <m:r>
                      <a:rPr lang="en-US" b="0" i="1" smtClean="0">
                        <a:latin typeface="Cambria Math" panose="02040503050406030204" pitchFamily="18" charset="0"/>
                      </a:rPr>
                      <m:t>𝑗</m:t>
                    </m:r>
                  </m:oMath>
                </a14:m>
                <a:r>
                  <a:rPr lang="en-US" dirty="0"/>
                  <a:t>-</a:t>
                </a:r>
                <a:r>
                  <a:rPr lang="en-US" dirty="0" err="1"/>
                  <a:t>th</a:t>
                </a:r>
                <a:r>
                  <a:rPr lang="en-US" dirty="0"/>
                  <a:t> column by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oMath>
                </a14:m>
                <a:r>
                  <a:rPr lang="en-US" dirty="0"/>
                  <a:t>. Every vertex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oMath>
                </a14:m>
                <a:r>
                  <a:rPr lang="en-US" dirty="0"/>
                  <a:t> has exactly four neighbors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𝑗</m:t>
                    </m:r>
                    <m:r>
                      <a:rPr lang="en-US" b="0" i="1" smtClean="0">
                        <a:latin typeface="Cambria Math" panose="02040503050406030204" pitchFamily="18" charset="0"/>
                      </a:rPr>
                      <m:t>)</m:t>
                    </m:r>
                  </m:oMath>
                </a14:m>
                <a:r>
                  <a:rPr lang="en-US" dirty="0"/>
                  <a:t>, </a:t>
                </a:r>
                <a14:m>
                  <m:oMath xmlns:m="http://schemas.openxmlformats.org/officeDocument/2006/math">
                    <m:r>
                      <a:rPr lang="en-US" b="0" i="1" dirty="0" smtClean="0">
                        <a:latin typeface="Cambria Math" panose="02040503050406030204" pitchFamily="18" charset="0"/>
                      </a:rPr>
                      <m:t>(</m:t>
                    </m:r>
                    <m:r>
                      <a:rPr lang="en-US" b="0" i="1" dirty="0" smtClean="0">
                        <a:latin typeface="Cambria Math" panose="02040503050406030204" pitchFamily="18" charset="0"/>
                      </a:rPr>
                      <m:t>𝑖</m:t>
                    </m:r>
                    <m:r>
                      <a:rPr lang="en-US" b="0" i="1" dirty="0" smtClean="0">
                        <a:latin typeface="Cambria Math" panose="02040503050406030204" pitchFamily="18" charset="0"/>
                      </a:rPr>
                      <m:t>+1,</m:t>
                    </m:r>
                    <m:r>
                      <a:rPr lang="en-US" b="0" i="1" dirty="0" smtClean="0">
                        <a:latin typeface="Cambria Math" panose="02040503050406030204" pitchFamily="18" charset="0"/>
                      </a:rPr>
                      <m:t>𝑗</m:t>
                    </m:r>
                    <m:r>
                      <a:rPr lang="en-US" b="0" i="1" dirty="0" smtClean="0">
                        <a:latin typeface="Cambria Math" panose="02040503050406030204" pitchFamily="18" charset="0"/>
                      </a:rPr>
                      <m:t>)</m:t>
                    </m:r>
                  </m:oMath>
                </a14:m>
                <a:r>
                  <a:rPr lang="en-US" dirty="0"/>
                  <a:t>, </a:t>
                </a:r>
                <a14:m>
                  <m:oMath xmlns:m="http://schemas.openxmlformats.org/officeDocument/2006/math">
                    <m:r>
                      <a:rPr lang="en-US" b="0" i="1" dirty="0" smtClean="0">
                        <a:latin typeface="Cambria Math" panose="02040503050406030204" pitchFamily="18" charset="0"/>
                      </a:rPr>
                      <m:t>(</m:t>
                    </m:r>
                    <m:r>
                      <a:rPr lang="en-US" b="0" i="1" dirty="0" smtClean="0">
                        <a:latin typeface="Cambria Math" panose="02040503050406030204" pitchFamily="18" charset="0"/>
                      </a:rPr>
                      <m:t>𝑖</m:t>
                    </m:r>
                    <m:r>
                      <a:rPr lang="en-US" b="0" i="1" dirty="0" smtClean="0">
                        <a:latin typeface="Cambria Math" panose="02040503050406030204" pitchFamily="18" charset="0"/>
                      </a:rPr>
                      <m:t>,</m:t>
                    </m:r>
                    <m:r>
                      <a:rPr lang="en-US" b="0" i="1" dirty="0" smtClean="0">
                        <a:latin typeface="Cambria Math" panose="02040503050406030204" pitchFamily="18" charset="0"/>
                      </a:rPr>
                      <m:t>𝑗</m:t>
                    </m:r>
                    <m:r>
                      <a:rPr lang="en-US" b="0" i="1" dirty="0" smtClean="0">
                        <a:latin typeface="Cambria Math" panose="02040503050406030204" pitchFamily="18" charset="0"/>
                      </a:rPr>
                      <m:t>−1)</m:t>
                    </m:r>
                  </m:oMath>
                </a14:m>
                <a:r>
                  <a:rPr lang="en-US" dirty="0"/>
                  <a:t> and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+1)</m:t>
                    </m:r>
                  </m:oMath>
                </a14:m>
                <a:r>
                  <a:rPr lang="en-US" dirty="0"/>
                  <a:t>, except the boundary vertices, that have fewer neighbors.</a:t>
                </a:r>
              </a:p>
              <a:p>
                <a:pPr marL="0" indent="0">
                  <a:buNone/>
                </a:pPr>
                <a:endParaRPr lang="en-US" dirty="0"/>
              </a:p>
              <a:p>
                <a:pPr marL="0" indent="0">
                  <a:buNone/>
                </a:pPr>
                <a:r>
                  <a:rPr lang="en-US" dirty="0"/>
                  <a:t>Let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r>
                  <a:rPr lang="en-US" dirty="0"/>
                  <a:t>, </a:t>
                </a:r>
                <a14:m>
                  <m:oMath xmlns:m="http://schemas.openxmlformats.org/officeDocument/2006/math">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𝑥</m:t>
                        </m:r>
                      </m:e>
                      <m:sub>
                        <m:r>
                          <a:rPr lang="en-US" b="0" i="1" dirty="0" smtClean="0">
                            <a:latin typeface="Cambria Math" panose="02040503050406030204" pitchFamily="18" charset="0"/>
                          </a:rPr>
                          <m:t>2</m:t>
                        </m:r>
                      </m:sub>
                    </m:sSub>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𝑦</m:t>
                        </m:r>
                      </m:e>
                      <m:sub>
                        <m:r>
                          <a:rPr lang="en-US" b="0" i="1" dirty="0" smtClean="0">
                            <a:latin typeface="Cambria Math" panose="02040503050406030204" pitchFamily="18" charset="0"/>
                          </a:rPr>
                          <m:t>2</m:t>
                        </m:r>
                      </m:sub>
                    </m:sSub>
                    <m:r>
                      <a:rPr lang="en-US" b="0" i="1" dirty="0" smtClean="0">
                        <a:latin typeface="Cambria Math" panose="02040503050406030204" pitchFamily="18" charset="0"/>
                      </a:rPr>
                      <m:t>)</m:t>
                    </m:r>
                  </m:oMath>
                </a14:m>
                <a:r>
                  <a:rPr lang="en-US" dirty="0"/>
                  <a:t>, …,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𝑘</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𝑘</m:t>
                        </m:r>
                      </m:sub>
                    </m:sSub>
                    <m:r>
                      <a:rPr lang="en-US" b="0" i="1" smtClean="0">
                        <a:latin typeface="Cambria Math" panose="02040503050406030204" pitchFamily="18" charset="0"/>
                      </a:rPr>
                      <m:t>)</m:t>
                    </m:r>
                  </m:oMath>
                </a14:m>
                <a:r>
                  <a:rPr lang="en-US" dirty="0"/>
                  <a:t> be distinct vertices, called terminals, in the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𝑚</m:t>
                    </m:r>
                  </m:oMath>
                </a14:m>
                <a:r>
                  <a:rPr lang="en-US" dirty="0"/>
                  <a:t> grid. The escape problem is to determine whether there are </a:t>
                </a:r>
                <a14:m>
                  <m:oMath xmlns:m="http://schemas.openxmlformats.org/officeDocument/2006/math">
                    <m:r>
                      <a:rPr lang="en-US" b="0" i="1" smtClean="0">
                        <a:latin typeface="Cambria Math" panose="02040503050406030204" pitchFamily="18" charset="0"/>
                      </a:rPr>
                      <m:t>𝑘</m:t>
                    </m:r>
                  </m:oMath>
                </a14:m>
                <a:r>
                  <a:rPr lang="en-US" dirty="0"/>
                  <a:t> vertex-disjoint paths in the grid that connect the terminals to any </a:t>
                </a:r>
                <a14:m>
                  <m:oMath xmlns:m="http://schemas.openxmlformats.org/officeDocument/2006/math">
                    <m:r>
                      <a:rPr lang="en-US" b="0" i="1" smtClean="0">
                        <a:latin typeface="Cambria Math" panose="02040503050406030204" pitchFamily="18" charset="0"/>
                      </a:rPr>
                      <m:t>𝑘</m:t>
                    </m:r>
                  </m:oMath>
                </a14:m>
                <a:r>
                  <a:rPr lang="en-US" dirty="0"/>
                  <a:t> distinct boundary vertices.</a:t>
                </a:r>
              </a:p>
              <a:p>
                <a:pPr marL="0" indent="0">
                  <a:buNone/>
                </a:pPr>
                <a:endParaRPr lang="en-US" dirty="0"/>
              </a:p>
              <a:p>
                <a:pPr marL="0" indent="0">
                  <a:buNone/>
                </a:pPr>
                <a:r>
                  <a:rPr lang="en-US" b="1" dirty="0"/>
                  <a:t>Hint:</a:t>
                </a:r>
                <a:r>
                  <a:rPr lang="en-US" dirty="0"/>
                  <a:t> maxflow (the graph model is not obvious)</a:t>
                </a:r>
              </a:p>
            </p:txBody>
          </p:sp>
        </mc:Choice>
        <mc:Fallback xmlns="">
          <p:sp>
            <p:nvSpPr>
              <p:cNvPr id="3" name="Content Placeholder 2">
                <a:extLst>
                  <a:ext uri="{FF2B5EF4-FFF2-40B4-BE49-F238E27FC236}">
                    <a16:creationId xmlns:a16="http://schemas.microsoft.com/office/drawing/2014/main" id="{475794E6-E3C8-401A-8CD7-294E364ADACC}"/>
                  </a:ext>
                </a:extLst>
              </p:cNvPr>
              <p:cNvSpPr>
                <a:spLocks noGrp="1" noRot="1" noChangeAspect="1" noMove="1" noResize="1" noEditPoints="1" noAdjustHandles="1" noChangeArrowheads="1" noChangeShapeType="1" noTextEdit="1"/>
              </p:cNvSpPr>
              <p:nvPr>
                <p:ph idx="1"/>
              </p:nvPr>
            </p:nvSpPr>
            <p:spPr>
              <a:xfrm>
                <a:off x="457200" y="838199"/>
                <a:ext cx="8229600" cy="3047999"/>
              </a:xfrm>
              <a:blipFill>
                <a:blip r:embed="rId2"/>
                <a:stretch>
                  <a:fillRect l="-741" t="-2800" r="-593" b="-280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943BE0E-3A9E-4E17-94E0-BD0D52D40A7B}"/>
              </a:ext>
            </a:extLst>
          </p:cNvPr>
          <p:cNvSpPr>
            <a:spLocks noGrp="1"/>
          </p:cNvSpPr>
          <p:nvPr>
            <p:ph type="dt" sz="half" idx="10"/>
          </p:nvPr>
        </p:nvSpPr>
        <p:spPr/>
        <p:txBody>
          <a:bodyPr/>
          <a:lstStyle/>
          <a:p>
            <a:r>
              <a:rPr lang="ca-ES"/>
              <a:t>Graph Problem Solving</a:t>
            </a:r>
            <a:endParaRPr lang="en-US"/>
          </a:p>
        </p:txBody>
      </p:sp>
      <p:sp>
        <p:nvSpPr>
          <p:cNvPr id="5" name="Footer Placeholder 4">
            <a:extLst>
              <a:ext uri="{FF2B5EF4-FFF2-40B4-BE49-F238E27FC236}">
                <a16:creationId xmlns:a16="http://schemas.microsoft.com/office/drawing/2014/main" id="{674E3855-D3C8-4A9A-AC82-5BA7B4476F8E}"/>
              </a:ext>
            </a:extLst>
          </p:cNvPr>
          <p:cNvSpPr>
            <a:spLocks noGrp="1"/>
          </p:cNvSpPr>
          <p:nvPr>
            <p:ph type="ftr" sz="quarter" idx="11"/>
          </p:nvPr>
        </p:nvSpPr>
        <p:spPr/>
        <p:txBody>
          <a:bodyPr/>
          <a:lstStyle/>
          <a:p>
            <a:r>
              <a:rPr lang="en-US"/>
              <a:t>© Dept. CS, UPC</a:t>
            </a:r>
          </a:p>
        </p:txBody>
      </p:sp>
      <p:sp>
        <p:nvSpPr>
          <p:cNvPr id="6" name="Slide Number Placeholder 5">
            <a:extLst>
              <a:ext uri="{FF2B5EF4-FFF2-40B4-BE49-F238E27FC236}">
                <a16:creationId xmlns:a16="http://schemas.microsoft.com/office/drawing/2014/main" id="{07B0EBF4-4906-4292-BABE-0DDA914CB309}"/>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8" name="Picture 7">
            <a:extLst>
              <a:ext uri="{FF2B5EF4-FFF2-40B4-BE49-F238E27FC236}">
                <a16:creationId xmlns:a16="http://schemas.microsoft.com/office/drawing/2014/main" id="{6DB75D31-93F1-4365-88C2-ED91ADEC72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4240" y="4026196"/>
            <a:ext cx="6181880" cy="2450804"/>
          </a:xfrm>
          <a:prstGeom prst="rect">
            <a:avLst/>
          </a:prstGeom>
        </p:spPr>
      </p:pic>
    </p:spTree>
    <p:extLst>
      <p:ext uri="{BB962C8B-B14F-4D97-AF65-F5344CB8AC3E}">
        <p14:creationId xmlns:p14="http://schemas.microsoft.com/office/powerpoint/2010/main" val="4052137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34BCB-DDD3-41C1-B16D-FDF838432BAA}"/>
              </a:ext>
            </a:extLst>
          </p:cNvPr>
          <p:cNvSpPr>
            <a:spLocks noGrp="1"/>
          </p:cNvSpPr>
          <p:nvPr>
            <p:ph type="title"/>
          </p:nvPr>
        </p:nvSpPr>
        <p:spPr/>
        <p:txBody>
          <a:bodyPr>
            <a:normAutofit fontScale="90000"/>
          </a:bodyPr>
          <a:lstStyle/>
          <a:p>
            <a:r>
              <a:rPr lang="en-US" dirty="0"/>
              <a:t>Critical edge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B2A322B-0361-4194-97A8-B50622EE4CBA}"/>
                  </a:ext>
                </a:extLst>
              </p:cNvPr>
              <p:cNvSpPr>
                <a:spLocks noGrp="1"/>
              </p:cNvSpPr>
              <p:nvPr>
                <p:ph idx="1"/>
              </p:nvPr>
            </p:nvSpPr>
            <p:spPr>
              <a:xfrm>
                <a:off x="457200" y="1371600"/>
                <a:ext cx="8229600" cy="4876800"/>
              </a:xfrm>
            </p:spPr>
            <p:txBody>
              <a:bodyPr>
                <a:normAutofit lnSpcReduction="10000"/>
              </a:bodyPr>
              <a:lstStyle/>
              <a:p>
                <a:pPr marL="0" indent="0">
                  <a:buNone/>
                </a:pPr>
                <a:r>
                  <a:rPr lang="en-US" sz="2800" dirty="0"/>
                  <a:t>Let us consider a strongly connected graph </a:t>
                </a:r>
                <a14:m>
                  <m:oMath xmlns:m="http://schemas.openxmlformats.org/officeDocument/2006/math">
                    <m:r>
                      <a:rPr lang="en-US" sz="2800" b="0" i="1" smtClean="0">
                        <a:latin typeface="Cambria Math" panose="02040503050406030204" pitchFamily="18" charset="0"/>
                      </a:rPr>
                      <m:t>𝐺</m:t>
                    </m:r>
                    <m:r>
                      <a:rPr lang="en-US" sz="2800" b="0" i="1" smtClean="0">
                        <a:latin typeface="Cambria Math" panose="02040503050406030204" pitchFamily="18" charset="0"/>
                      </a:rPr>
                      <m:t>(</m:t>
                    </m:r>
                    <m:r>
                      <a:rPr lang="en-US" sz="2800" b="0" i="1" smtClean="0">
                        <a:latin typeface="Cambria Math" panose="02040503050406030204" pitchFamily="18" charset="0"/>
                      </a:rPr>
                      <m:t>𝑉</m:t>
                    </m:r>
                    <m:r>
                      <a:rPr lang="en-US" sz="2800" b="0" i="1" smtClean="0">
                        <a:latin typeface="Cambria Math" panose="02040503050406030204" pitchFamily="18" charset="0"/>
                      </a:rPr>
                      <m:t>,</m:t>
                    </m:r>
                    <m:r>
                      <a:rPr lang="en-US" sz="2800" b="0" i="1" smtClean="0">
                        <a:latin typeface="Cambria Math" panose="02040503050406030204" pitchFamily="18" charset="0"/>
                      </a:rPr>
                      <m:t>𝐸</m:t>
                    </m:r>
                    <m:r>
                      <a:rPr lang="en-US" sz="2800" b="0" i="1" smtClean="0">
                        <a:latin typeface="Cambria Math" panose="02040503050406030204" pitchFamily="18" charset="0"/>
                      </a:rPr>
                      <m:t>)</m:t>
                    </m:r>
                  </m:oMath>
                </a14:m>
                <a:r>
                  <a:rPr lang="en-US" sz="2800" dirty="0"/>
                  <a:t> with positive weights </a:t>
                </a:r>
                <a14:m>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𝑤</m:t>
                        </m:r>
                      </m:e>
                      <m:sub>
                        <m:r>
                          <a:rPr lang="en-US" sz="2800" b="0" i="1" smtClean="0">
                            <a:latin typeface="Cambria Math" panose="02040503050406030204" pitchFamily="18" charset="0"/>
                          </a:rPr>
                          <m:t>𝑒</m:t>
                        </m:r>
                      </m:sub>
                    </m:sSub>
                    <m:r>
                      <a:rPr lang="en-US" sz="2800" b="0" i="1" smtClean="0">
                        <a:latin typeface="Cambria Math" panose="02040503050406030204" pitchFamily="18" charset="0"/>
                      </a:rPr>
                      <m:t>&gt;0</m:t>
                    </m:r>
                  </m:oMath>
                </a14:m>
                <a:r>
                  <a:rPr lang="en-US" sz="2800" dirty="0"/>
                  <a:t> on the edges. We would like to answer the following question: given </a:t>
                </a:r>
                <a14:m>
                  <m:oMath xmlns:m="http://schemas.openxmlformats.org/officeDocument/2006/math">
                    <m:r>
                      <a:rPr lang="en-US" sz="2800" b="0" i="1" smtClean="0">
                        <a:latin typeface="Cambria Math" panose="02040503050406030204" pitchFamily="18" charset="0"/>
                      </a:rPr>
                      <m:t>𝑠</m:t>
                    </m:r>
                    <m:r>
                      <a:rPr lang="en-US" sz="2800" b="0" i="1" smtClean="0">
                        <a:latin typeface="Cambria Math" panose="02040503050406030204" pitchFamily="18" charset="0"/>
                      </a:rPr>
                      <m:t>,</m:t>
                    </m:r>
                    <m:r>
                      <a:rPr lang="en-US" sz="2800" b="0" i="1" smtClean="0">
                        <a:latin typeface="Cambria Math" panose="02040503050406030204" pitchFamily="18" charset="0"/>
                      </a:rPr>
                      <m:t>𝑡</m:t>
                    </m:r>
                    <m:r>
                      <a:rPr lang="en-US" sz="2800" b="0" i="1" smtClean="0">
                        <a:latin typeface="Cambria Math" panose="02040503050406030204" pitchFamily="18" charset="0"/>
                      </a:rPr>
                      <m:t>∈</m:t>
                    </m:r>
                    <m:r>
                      <a:rPr lang="en-US" sz="2800" b="0" i="1" smtClean="0">
                        <a:latin typeface="Cambria Math" panose="02040503050406030204" pitchFamily="18" charset="0"/>
                      </a:rPr>
                      <m:t>𝑉</m:t>
                    </m:r>
                  </m:oMath>
                </a14:m>
                <a:r>
                  <a:rPr lang="en-US" sz="2800" dirty="0"/>
                  <a:t>, and </a:t>
                </a:r>
                <a14:m>
                  <m:oMath xmlns:m="http://schemas.openxmlformats.org/officeDocument/2006/math">
                    <m:r>
                      <a:rPr lang="en-US" sz="2800" b="0" i="1" smtClean="0">
                        <a:latin typeface="Cambria Math" panose="02040503050406030204" pitchFamily="18" charset="0"/>
                      </a:rPr>
                      <m:t>𝑒</m:t>
                    </m:r>
                    <m:r>
                      <a:rPr lang="en-US" sz="2800" b="0" i="1" smtClean="0">
                        <a:latin typeface="Cambria Math" panose="02040503050406030204" pitchFamily="18" charset="0"/>
                      </a:rPr>
                      <m:t>∈</m:t>
                    </m:r>
                    <m:r>
                      <a:rPr lang="en-US" sz="2800" b="0" i="1" smtClean="0">
                        <a:latin typeface="Cambria Math" panose="02040503050406030204" pitchFamily="18" charset="0"/>
                      </a:rPr>
                      <m:t>𝐸</m:t>
                    </m:r>
                  </m:oMath>
                </a14:m>
                <a:r>
                  <a:rPr lang="en-US" sz="2800" dirty="0"/>
                  <a:t>, do all shortest paths from </a:t>
                </a:r>
                <a14:m>
                  <m:oMath xmlns:m="http://schemas.openxmlformats.org/officeDocument/2006/math">
                    <m:r>
                      <a:rPr lang="en-US" sz="2800" b="0" i="1" smtClean="0">
                        <a:latin typeface="Cambria Math" panose="02040503050406030204" pitchFamily="18" charset="0"/>
                      </a:rPr>
                      <m:t>𝑠</m:t>
                    </m:r>
                  </m:oMath>
                </a14:m>
                <a:r>
                  <a:rPr lang="en-US" sz="2800" dirty="0"/>
                  <a:t> to </a:t>
                </a:r>
                <a14:m>
                  <m:oMath xmlns:m="http://schemas.openxmlformats.org/officeDocument/2006/math">
                    <m:r>
                      <a:rPr lang="en-US" sz="2800" b="0" i="1" smtClean="0">
                        <a:latin typeface="Cambria Math" panose="02040503050406030204" pitchFamily="18" charset="0"/>
                      </a:rPr>
                      <m:t>𝑡</m:t>
                    </m:r>
                  </m:oMath>
                </a14:m>
                <a:r>
                  <a:rPr lang="en-US" sz="2800" dirty="0"/>
                  <a:t> contain </a:t>
                </a:r>
                <a14:m>
                  <m:oMath xmlns:m="http://schemas.openxmlformats.org/officeDocument/2006/math">
                    <m:r>
                      <a:rPr lang="en-US" sz="2800" b="0" i="1" smtClean="0">
                        <a:latin typeface="Cambria Math" panose="02040503050406030204" pitchFamily="18" charset="0"/>
                      </a:rPr>
                      <m:t>𝑒</m:t>
                    </m:r>
                  </m:oMath>
                </a14:m>
                <a:r>
                  <a:rPr lang="en-US" sz="2800" dirty="0"/>
                  <a:t>?</a:t>
                </a:r>
              </a:p>
              <a:p>
                <a:endParaRPr lang="en-US" sz="2800" dirty="0"/>
              </a:p>
              <a:p>
                <a:pPr marL="0" indent="0">
                  <a:buNone/>
                </a:pPr>
                <a:r>
                  <a:rPr lang="en-US" sz="2800" dirty="0"/>
                  <a:t>Find an efficient algorithm to answer this question and discuss the complexity of the algorithm.</a:t>
                </a:r>
              </a:p>
              <a:p>
                <a:pPr marL="0" indent="0">
                  <a:buNone/>
                </a:pPr>
                <a:endParaRPr lang="en-US" sz="2800" dirty="0"/>
              </a:p>
              <a:p>
                <a:pPr marL="0" indent="0">
                  <a:buNone/>
                </a:pPr>
                <a:r>
                  <a:rPr lang="en-US" sz="2800" dirty="0"/>
                  <a:t>You do not need to give the code of the algorithm. </a:t>
                </a:r>
                <a:r>
                  <a:rPr lang="en-US" sz="2800"/>
                  <a:t>It is sufficient if you describe a precise strategy to solve the problem.</a:t>
                </a:r>
                <a:endParaRPr lang="en-US" sz="2800" dirty="0"/>
              </a:p>
              <a:p>
                <a:endParaRPr lang="en-US" sz="2800" dirty="0"/>
              </a:p>
              <a:p>
                <a:pPr marL="0" indent="0">
                  <a:buNone/>
                </a:pPr>
                <a:endParaRPr lang="en-US" sz="2800" dirty="0"/>
              </a:p>
            </p:txBody>
          </p:sp>
        </mc:Choice>
        <mc:Fallback xmlns="">
          <p:sp>
            <p:nvSpPr>
              <p:cNvPr id="3" name="Content Placeholder 2">
                <a:extLst>
                  <a:ext uri="{FF2B5EF4-FFF2-40B4-BE49-F238E27FC236}">
                    <a16:creationId xmlns:a16="http://schemas.microsoft.com/office/drawing/2014/main" id="{3B2A322B-0361-4194-97A8-B50622EE4CBA}"/>
                  </a:ext>
                </a:extLst>
              </p:cNvPr>
              <p:cNvSpPr>
                <a:spLocks noGrp="1" noRot="1" noChangeAspect="1" noMove="1" noResize="1" noEditPoints="1" noAdjustHandles="1" noChangeArrowheads="1" noChangeShapeType="1" noTextEdit="1"/>
              </p:cNvSpPr>
              <p:nvPr>
                <p:ph idx="1"/>
              </p:nvPr>
            </p:nvSpPr>
            <p:spPr>
              <a:xfrm>
                <a:off x="457200" y="1371600"/>
                <a:ext cx="8229600" cy="4876800"/>
              </a:xfrm>
              <a:blipFill>
                <a:blip r:embed="rId2"/>
                <a:stretch>
                  <a:fillRect l="-1481" t="-2000" r="-51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1487592-3821-40D9-A348-E61D9E936F1D}"/>
              </a:ext>
            </a:extLst>
          </p:cNvPr>
          <p:cNvSpPr>
            <a:spLocks noGrp="1"/>
          </p:cNvSpPr>
          <p:nvPr>
            <p:ph type="dt" sz="half" idx="10"/>
          </p:nvPr>
        </p:nvSpPr>
        <p:spPr/>
        <p:txBody>
          <a:bodyPr/>
          <a:lstStyle/>
          <a:p>
            <a:r>
              <a:rPr lang="ca-ES"/>
              <a:t>Graph Problem Solving</a:t>
            </a:r>
            <a:endParaRPr lang="en-US"/>
          </a:p>
        </p:txBody>
      </p:sp>
      <p:sp>
        <p:nvSpPr>
          <p:cNvPr id="5" name="Footer Placeholder 4">
            <a:extLst>
              <a:ext uri="{FF2B5EF4-FFF2-40B4-BE49-F238E27FC236}">
                <a16:creationId xmlns:a16="http://schemas.microsoft.com/office/drawing/2014/main" id="{2BEB1AA7-B5FB-4CA2-8569-6F9161078AA6}"/>
              </a:ext>
            </a:extLst>
          </p:cNvPr>
          <p:cNvSpPr>
            <a:spLocks noGrp="1"/>
          </p:cNvSpPr>
          <p:nvPr>
            <p:ph type="ftr" sz="quarter" idx="11"/>
          </p:nvPr>
        </p:nvSpPr>
        <p:spPr/>
        <p:txBody>
          <a:bodyPr/>
          <a:lstStyle/>
          <a:p>
            <a:r>
              <a:rPr lang="en-US"/>
              <a:t>© Dept. CS, UPC</a:t>
            </a:r>
          </a:p>
        </p:txBody>
      </p:sp>
      <p:sp>
        <p:nvSpPr>
          <p:cNvPr id="6" name="Slide Number Placeholder 5">
            <a:extLst>
              <a:ext uri="{FF2B5EF4-FFF2-40B4-BE49-F238E27FC236}">
                <a16:creationId xmlns:a16="http://schemas.microsoft.com/office/drawing/2014/main" id="{B44CA7F8-3CE4-486E-9506-7CAF67E32181}"/>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7657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4B112-095C-49D4-95AF-B859C5F7828C}"/>
              </a:ext>
            </a:extLst>
          </p:cNvPr>
          <p:cNvSpPr>
            <a:spLocks noGrp="1"/>
          </p:cNvSpPr>
          <p:nvPr>
            <p:ph type="title"/>
          </p:nvPr>
        </p:nvSpPr>
        <p:spPr/>
        <p:txBody>
          <a:bodyPr>
            <a:normAutofit fontScale="90000"/>
          </a:bodyPr>
          <a:lstStyle/>
          <a:p>
            <a:r>
              <a:rPr lang="en-US" dirty="0"/>
              <a:t>Motivation</a:t>
            </a:r>
          </a:p>
        </p:txBody>
      </p:sp>
      <p:sp>
        <p:nvSpPr>
          <p:cNvPr id="3" name="Content Placeholder 2">
            <a:extLst>
              <a:ext uri="{FF2B5EF4-FFF2-40B4-BE49-F238E27FC236}">
                <a16:creationId xmlns:a16="http://schemas.microsoft.com/office/drawing/2014/main" id="{E363D99D-F028-4449-8E05-FA0CBF8A793E}"/>
              </a:ext>
            </a:extLst>
          </p:cNvPr>
          <p:cNvSpPr>
            <a:spLocks noGrp="1"/>
          </p:cNvSpPr>
          <p:nvPr>
            <p:ph idx="1"/>
          </p:nvPr>
        </p:nvSpPr>
        <p:spPr/>
        <p:txBody>
          <a:bodyPr>
            <a:normAutofit fontScale="92500" lnSpcReduction="20000"/>
          </a:bodyPr>
          <a:lstStyle/>
          <a:p>
            <a:r>
              <a:rPr lang="en-US" dirty="0"/>
              <a:t>Here is a compendium of problems that can be solved using graph algorithms</a:t>
            </a:r>
          </a:p>
          <a:p>
            <a:endParaRPr lang="en-US" dirty="0"/>
          </a:p>
          <a:p>
            <a:r>
              <a:rPr lang="en-US" dirty="0"/>
              <a:t>No hints are given about the algorithm that must be used, although the statement of the problem makes it evident in many cases</a:t>
            </a:r>
          </a:p>
          <a:p>
            <a:endParaRPr lang="en-US" dirty="0"/>
          </a:p>
          <a:p>
            <a:r>
              <a:rPr lang="en-US" dirty="0"/>
              <a:t>Strategy:</a:t>
            </a:r>
          </a:p>
          <a:p>
            <a:pPr lvl="1"/>
            <a:r>
              <a:rPr lang="en-US" dirty="0"/>
              <a:t>Model the problem as a graph (vertices, edges, weights, etc.)</a:t>
            </a:r>
          </a:p>
          <a:p>
            <a:pPr lvl="1"/>
            <a:r>
              <a:rPr lang="en-US" dirty="0"/>
              <a:t>Choose an algorithm to solve a problem on the model</a:t>
            </a:r>
          </a:p>
          <a:p>
            <a:pPr lvl="1"/>
            <a:r>
              <a:rPr lang="en-US" dirty="0"/>
              <a:t>Find an interpretation of the solution in terms of the original problem</a:t>
            </a:r>
          </a:p>
        </p:txBody>
      </p:sp>
      <p:sp>
        <p:nvSpPr>
          <p:cNvPr id="4" name="Date Placeholder 3">
            <a:extLst>
              <a:ext uri="{FF2B5EF4-FFF2-40B4-BE49-F238E27FC236}">
                <a16:creationId xmlns:a16="http://schemas.microsoft.com/office/drawing/2014/main" id="{2DB487E2-4834-4329-9179-67BBBFE778C5}"/>
              </a:ext>
            </a:extLst>
          </p:cNvPr>
          <p:cNvSpPr>
            <a:spLocks noGrp="1"/>
          </p:cNvSpPr>
          <p:nvPr>
            <p:ph type="dt" sz="half" idx="10"/>
          </p:nvPr>
        </p:nvSpPr>
        <p:spPr/>
        <p:txBody>
          <a:bodyPr/>
          <a:lstStyle/>
          <a:p>
            <a:r>
              <a:rPr lang="ca-ES"/>
              <a:t>Graph Problem Solving</a:t>
            </a:r>
            <a:endParaRPr lang="en-US"/>
          </a:p>
        </p:txBody>
      </p:sp>
      <p:sp>
        <p:nvSpPr>
          <p:cNvPr id="5" name="Footer Placeholder 4">
            <a:extLst>
              <a:ext uri="{FF2B5EF4-FFF2-40B4-BE49-F238E27FC236}">
                <a16:creationId xmlns:a16="http://schemas.microsoft.com/office/drawing/2014/main" id="{D9BBBC07-5DED-40BF-907E-02FBBFA09CBE}"/>
              </a:ext>
            </a:extLst>
          </p:cNvPr>
          <p:cNvSpPr>
            <a:spLocks noGrp="1"/>
          </p:cNvSpPr>
          <p:nvPr>
            <p:ph type="ftr" sz="quarter" idx="11"/>
          </p:nvPr>
        </p:nvSpPr>
        <p:spPr/>
        <p:txBody>
          <a:bodyPr/>
          <a:lstStyle/>
          <a:p>
            <a:r>
              <a:rPr lang="en-US"/>
              <a:t>© Dept. CS, UPC</a:t>
            </a:r>
          </a:p>
        </p:txBody>
      </p:sp>
      <p:sp>
        <p:nvSpPr>
          <p:cNvPr id="6" name="Slide Number Placeholder 5">
            <a:extLst>
              <a:ext uri="{FF2B5EF4-FFF2-40B4-BE49-F238E27FC236}">
                <a16:creationId xmlns:a16="http://schemas.microsoft.com/office/drawing/2014/main" id="{C4AC6F6E-04BA-4B0C-9F04-9AB85B0367E5}"/>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6476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road (from [DPV2008])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4648200"/>
              </a:xfrm>
            </p:spPr>
            <p:txBody>
              <a:bodyPr>
                <a:normAutofit fontScale="85000" lnSpcReduction="10000"/>
              </a:bodyPr>
              <a:lstStyle/>
              <a:p>
                <a:pPr marL="0" indent="0">
                  <a:buNone/>
                </a:pPr>
                <a:r>
                  <a:rPr lang="en-GB" dirty="0"/>
                  <a:t>There is a network of roads </a:t>
                </a:r>
                <a14:m>
                  <m:oMath xmlns:m="http://schemas.openxmlformats.org/officeDocument/2006/math">
                    <m:r>
                      <a:rPr lang="en-GB" b="0" i="1" smtClean="0">
                        <a:latin typeface="Cambria Math" panose="02040503050406030204" pitchFamily="18" charset="0"/>
                      </a:rPr>
                      <m:t>𝐺</m:t>
                    </m:r>
                    <m:r>
                      <a:rPr lang="en-GB" b="0" i="1" smtClean="0">
                        <a:latin typeface="Cambria Math" panose="02040503050406030204" pitchFamily="18" charset="0"/>
                      </a:rPr>
                      <m:t>=(</m:t>
                    </m:r>
                    <m:r>
                      <a:rPr lang="en-GB" b="0" i="1" smtClean="0">
                        <a:latin typeface="Cambria Math" panose="02040503050406030204" pitchFamily="18" charset="0"/>
                      </a:rPr>
                      <m:t>𝑉</m:t>
                    </m:r>
                    <m:r>
                      <a:rPr lang="en-GB" b="0" i="1" smtClean="0">
                        <a:latin typeface="Cambria Math" panose="02040503050406030204" pitchFamily="18" charset="0"/>
                      </a:rPr>
                      <m:t>,</m:t>
                    </m:r>
                    <m:r>
                      <a:rPr lang="en-GB" b="0" i="1" smtClean="0">
                        <a:latin typeface="Cambria Math" panose="02040503050406030204" pitchFamily="18" charset="0"/>
                      </a:rPr>
                      <m:t>𝐸</m:t>
                    </m:r>
                    <m:r>
                      <a:rPr lang="en-GB" b="0" i="1" smtClean="0">
                        <a:latin typeface="Cambria Math" panose="02040503050406030204" pitchFamily="18" charset="0"/>
                      </a:rPr>
                      <m:t>)</m:t>
                    </m:r>
                  </m:oMath>
                </a14:m>
                <a:r>
                  <a:rPr lang="en-US" dirty="0"/>
                  <a:t> connecting a set of cities </a:t>
                </a:r>
                <a14:m>
                  <m:oMath xmlns:m="http://schemas.openxmlformats.org/officeDocument/2006/math">
                    <m:r>
                      <a:rPr lang="en-GB" b="0" i="1" smtClean="0">
                        <a:latin typeface="Cambria Math" panose="02040503050406030204" pitchFamily="18" charset="0"/>
                      </a:rPr>
                      <m:t>𝑉</m:t>
                    </m:r>
                  </m:oMath>
                </a14:m>
                <a:r>
                  <a:rPr lang="en-US" dirty="0"/>
                  <a:t>. Each road in </a:t>
                </a:r>
                <a14:m>
                  <m:oMath xmlns:m="http://schemas.openxmlformats.org/officeDocument/2006/math">
                    <m:r>
                      <a:rPr lang="en-GB" b="0" i="1" smtClean="0">
                        <a:latin typeface="Cambria Math" panose="02040503050406030204" pitchFamily="18" charset="0"/>
                      </a:rPr>
                      <m:t>𝐸</m:t>
                    </m:r>
                  </m:oMath>
                </a14:m>
                <a:r>
                  <a:rPr lang="en-US" dirty="0"/>
                  <a:t> has an associated length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𝑙</m:t>
                        </m:r>
                      </m:e>
                      <m:sub>
                        <m:r>
                          <a:rPr lang="en-GB" b="0" i="1" smtClean="0">
                            <a:latin typeface="Cambria Math" panose="02040503050406030204" pitchFamily="18" charset="0"/>
                          </a:rPr>
                          <m:t>𝑒</m:t>
                        </m:r>
                      </m:sub>
                    </m:sSub>
                  </m:oMath>
                </a14:m>
                <a:r>
                  <a:rPr lang="en-US" dirty="0"/>
                  <a:t>. There is a proposal to add one new road to this network, and there is a list </a:t>
                </a:r>
                <a14:m>
                  <m:oMath xmlns:m="http://schemas.openxmlformats.org/officeDocument/2006/math">
                    <m:r>
                      <a:rPr lang="en-GB" b="0" i="1" smtClean="0">
                        <a:latin typeface="Cambria Math" panose="02040503050406030204" pitchFamily="18" charset="0"/>
                      </a:rPr>
                      <m:t>𝐸</m:t>
                    </m:r>
                    <m:r>
                      <a:rPr lang="en-GB" b="0" i="1" smtClean="0">
                        <a:latin typeface="Cambria Math" panose="02040503050406030204" pitchFamily="18" charset="0"/>
                      </a:rPr>
                      <m:t>′</m:t>
                    </m:r>
                  </m:oMath>
                </a14:m>
                <a:r>
                  <a:rPr lang="en-US" dirty="0"/>
                  <a:t> of pairs of cities between which the new road can be built. Each such potential road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𝑒</m:t>
                        </m:r>
                      </m:e>
                      <m:sup>
                        <m:r>
                          <a:rPr lang="en-GB" b="0" i="1" smtClean="0">
                            <a:latin typeface="Cambria Math" panose="02040503050406030204" pitchFamily="18" charset="0"/>
                          </a:rPr>
                          <m:t>′</m:t>
                        </m:r>
                      </m:sup>
                    </m:sSup>
                    <m:r>
                      <a:rPr lang="en-GB" b="0" i="1" smtClean="0">
                        <a:latin typeface="Cambria Math" panose="02040503050406030204" pitchFamily="18" charset="0"/>
                      </a:rPr>
                      <m:t>∈</m:t>
                    </m:r>
                    <m:r>
                      <a:rPr lang="en-GB" b="0" i="1" smtClean="0">
                        <a:latin typeface="Cambria Math" panose="02040503050406030204" pitchFamily="18" charset="0"/>
                      </a:rPr>
                      <m:t>𝐸</m:t>
                    </m:r>
                    <m:r>
                      <a:rPr lang="en-GB" b="0" i="1" smtClean="0">
                        <a:latin typeface="Cambria Math" panose="02040503050406030204" pitchFamily="18" charset="0"/>
                      </a:rPr>
                      <m:t>′</m:t>
                    </m:r>
                  </m:oMath>
                </a14:m>
                <a:r>
                  <a:rPr lang="en-US" dirty="0"/>
                  <a:t> has an associated length.</a:t>
                </a:r>
              </a:p>
              <a:p>
                <a:pPr marL="0" indent="0">
                  <a:buNone/>
                </a:pPr>
                <a:r>
                  <a:rPr lang="en-US" dirty="0"/>
                  <a:t>As a designer for the public works department you are asked to determine the road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𝑒</m:t>
                        </m:r>
                      </m:e>
                      <m:sup>
                        <m:r>
                          <a:rPr lang="en-GB" b="0" i="1" smtClean="0">
                            <a:latin typeface="Cambria Math" panose="02040503050406030204" pitchFamily="18" charset="0"/>
                          </a:rPr>
                          <m:t>′</m:t>
                        </m:r>
                      </m:sup>
                    </m:sSup>
                    <m:r>
                      <a:rPr lang="en-GB" b="0" i="1" smtClean="0">
                        <a:latin typeface="Cambria Math" panose="02040503050406030204" pitchFamily="18" charset="0"/>
                      </a:rPr>
                      <m:t>∈</m:t>
                    </m:r>
                    <m:r>
                      <a:rPr lang="en-GB" b="0" i="1" smtClean="0">
                        <a:latin typeface="Cambria Math" panose="02040503050406030204" pitchFamily="18" charset="0"/>
                      </a:rPr>
                      <m:t>𝐸</m:t>
                    </m:r>
                    <m:r>
                      <a:rPr lang="en-GB" b="0" i="1" smtClean="0">
                        <a:latin typeface="Cambria Math" panose="02040503050406030204" pitchFamily="18" charset="0"/>
                      </a:rPr>
                      <m:t>′</m:t>
                    </m:r>
                  </m:oMath>
                </a14:m>
                <a:r>
                  <a:rPr lang="en-US" dirty="0"/>
                  <a:t> whose addition to the existing network </a:t>
                </a:r>
                <a14:m>
                  <m:oMath xmlns:m="http://schemas.openxmlformats.org/officeDocument/2006/math">
                    <m:r>
                      <a:rPr lang="en-GB" b="0" i="1" smtClean="0">
                        <a:latin typeface="Cambria Math" panose="02040503050406030204" pitchFamily="18" charset="0"/>
                      </a:rPr>
                      <m:t>𝐺</m:t>
                    </m:r>
                  </m:oMath>
                </a14:m>
                <a:r>
                  <a:rPr lang="en-US" dirty="0"/>
                  <a:t> would result in the maximum decrease in the driving distance between two fixed cities </a:t>
                </a:r>
                <a14:m>
                  <m:oMath xmlns:m="http://schemas.openxmlformats.org/officeDocument/2006/math">
                    <m:r>
                      <a:rPr lang="en-GB" b="0" i="1" smtClean="0">
                        <a:latin typeface="Cambria Math" panose="02040503050406030204" pitchFamily="18" charset="0"/>
                      </a:rPr>
                      <m:t>𝑠</m:t>
                    </m:r>
                  </m:oMath>
                </a14:m>
                <a:r>
                  <a:rPr lang="en-US" dirty="0"/>
                  <a:t> and </a:t>
                </a:r>
                <a14:m>
                  <m:oMath xmlns:m="http://schemas.openxmlformats.org/officeDocument/2006/math">
                    <m:r>
                      <a:rPr lang="en-GB" b="0" i="1" smtClean="0">
                        <a:latin typeface="Cambria Math" panose="02040503050406030204" pitchFamily="18" charset="0"/>
                      </a:rPr>
                      <m:t>𝑡</m:t>
                    </m:r>
                  </m:oMath>
                </a14:m>
                <a:r>
                  <a:rPr lang="en-US" dirty="0"/>
                  <a:t> in the network. Give an efficient algorithm for solving this problem.</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4648200"/>
              </a:xfrm>
              <a:blipFill>
                <a:blip r:embed="rId2"/>
                <a:stretch>
                  <a:fillRect l="-1407" t="-2097" r="-74" b="-2752"/>
                </a:stretch>
              </a:blipFill>
            </p:spPr>
            <p:txBody>
              <a:bodyPr/>
              <a:lstStyle/>
              <a:p>
                <a:r>
                  <a:rPr lang="ca-ES">
                    <a:noFill/>
                  </a:rPr>
                  <a:t> </a:t>
                </a:r>
              </a:p>
            </p:txBody>
          </p:sp>
        </mc:Fallback>
      </mc:AlternateContent>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8692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
          </a:xfrm>
        </p:spPr>
        <p:txBody>
          <a:bodyPr>
            <a:normAutofit fontScale="90000"/>
          </a:bodyPr>
          <a:lstStyle/>
          <a:p>
            <a:r>
              <a:rPr lang="en-US" dirty="0"/>
              <a:t>Streets in </a:t>
            </a:r>
            <a:r>
              <a:rPr lang="en-US" dirty="0" err="1"/>
              <a:t>Computopia</a:t>
            </a:r>
            <a:r>
              <a:rPr lang="en-US" dirty="0"/>
              <a:t> (from [DPV2008])</a:t>
            </a:r>
          </a:p>
        </p:txBody>
      </p:sp>
      <p:sp>
        <p:nvSpPr>
          <p:cNvPr id="7" name="Content Placeholder 6"/>
          <p:cNvSpPr>
            <a:spLocks noGrp="1"/>
          </p:cNvSpPr>
          <p:nvPr>
            <p:ph idx="1"/>
          </p:nvPr>
        </p:nvSpPr>
        <p:spPr>
          <a:xfrm>
            <a:off x="457200" y="990600"/>
            <a:ext cx="8229600" cy="5181600"/>
          </a:xfrm>
        </p:spPr>
        <p:txBody>
          <a:bodyPr>
            <a:normAutofit fontScale="85000" lnSpcReduction="10000"/>
          </a:bodyPr>
          <a:lstStyle/>
          <a:p>
            <a:pPr marL="0" indent="0">
              <a:buNone/>
            </a:pPr>
            <a:r>
              <a:rPr lang="en-GB" sz="2800" dirty="0"/>
              <a:t>The police department in the city of </a:t>
            </a:r>
            <a:r>
              <a:rPr lang="en-GB" sz="2800" dirty="0" err="1"/>
              <a:t>Computopia</a:t>
            </a:r>
            <a:r>
              <a:rPr lang="en-GB" sz="2800" dirty="0"/>
              <a:t> has made all streets one-way. The mayor contends that there is still a way to drive legally from any intersection in the city to any other intersection, but the opposition is not convinced. A computer program is needed to determine whether the mayor is right. However the city elections are coming up soon, and there is just enough time to run a </a:t>
            </a:r>
            <a:r>
              <a:rPr lang="en-GB" sz="2800" i="1" dirty="0"/>
              <a:t>linear-time </a:t>
            </a:r>
            <a:r>
              <a:rPr lang="en-GB" sz="2800" dirty="0"/>
              <a:t>algorithm.</a:t>
            </a:r>
          </a:p>
          <a:p>
            <a:pPr marL="0" indent="0">
              <a:buNone/>
            </a:pPr>
            <a:endParaRPr lang="en-GB" sz="2800" dirty="0"/>
          </a:p>
          <a:p>
            <a:pPr marL="914400" lvl="1" indent="-514350">
              <a:buFont typeface="+mj-lt"/>
              <a:buAutoNum type="alphaLcParenR"/>
            </a:pPr>
            <a:r>
              <a:rPr lang="en-GB" sz="2400" dirty="0"/>
              <a:t>Formulate this problem graph-theoretically, and explain why it can indeed be solved in linear time.</a:t>
            </a:r>
          </a:p>
          <a:p>
            <a:pPr marL="914400" lvl="1" indent="-514350">
              <a:buFont typeface="+mj-lt"/>
              <a:buAutoNum type="alphaLcParenR"/>
            </a:pPr>
            <a:r>
              <a:rPr lang="en-GB" sz="2400" dirty="0"/>
              <a:t>Suppose it now turns out that the mayor’s original claim is false. She next claims something weaker: if you start driving from town hall, navigating one-way streets, then no matter where you reach, there is always a way to drive legally back to the town hall. Formulate this weaker property as a graph-theoretic problem, and carefully show how it too can be checked in linear </a:t>
            </a:r>
            <a:r>
              <a:rPr lang="en-GB" sz="2400" err="1"/>
              <a:t>time</a:t>
            </a:r>
            <a:r>
              <a:rPr lang="en-GB" sz="2400"/>
              <a:t>.</a:t>
            </a:r>
            <a:endParaRPr lang="en-GB" sz="2400" dirty="0"/>
          </a:p>
          <a:p>
            <a:pPr marL="400050" lvl="1" indent="0">
              <a:buNone/>
            </a:pPr>
            <a:endParaRPr lang="en-GB" sz="2400" dirty="0"/>
          </a:p>
          <a:p>
            <a:pPr marL="400050" lvl="1" indent="0">
              <a:buNone/>
            </a:pPr>
            <a:endParaRPr lang="en-GB" sz="2400" dirty="0"/>
          </a:p>
          <a:p>
            <a:pPr marL="0" indent="0">
              <a:buNone/>
            </a:pPr>
            <a:endParaRPr lang="en-GB" sz="2800" dirty="0"/>
          </a:p>
          <a:p>
            <a:pPr lvl="1"/>
            <a:endParaRPr lang="en-US" sz="2400" dirty="0"/>
          </a:p>
        </p:txBody>
      </p:sp>
      <p:sp>
        <p:nvSpPr>
          <p:cNvPr id="3" name="Date Placeholder 2"/>
          <p:cNvSpPr>
            <a:spLocks noGrp="1"/>
          </p:cNvSpPr>
          <p:nvPr>
            <p:ph type="dt" sz="half" idx="10"/>
          </p:nvPr>
        </p:nvSpPr>
        <p:spPr/>
        <p:txBody>
          <a:bodyPr/>
          <a:lstStyle/>
          <a:p>
            <a:r>
              <a:rPr lang="ca-ES"/>
              <a:t>Graph Problem Solving</a:t>
            </a:r>
            <a:endParaRPr lang="en-US"/>
          </a:p>
        </p:txBody>
      </p:sp>
      <p:sp>
        <p:nvSpPr>
          <p:cNvPr id="4" name="Footer Placeholder 3"/>
          <p:cNvSpPr>
            <a:spLocks noGrp="1"/>
          </p:cNvSpPr>
          <p:nvPr>
            <p:ph type="ftr" sz="quarter" idx="11"/>
          </p:nvPr>
        </p:nvSpPr>
        <p:spPr/>
        <p:txBody>
          <a:bodyPr/>
          <a:lstStyle/>
          <a:p>
            <a:r>
              <a:rPr lang="en-US"/>
              <a:t>© Dept. CS, UPC</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7189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Blood transfusion</a:t>
            </a:r>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pPr marL="0" indent="0">
              <a:buNone/>
            </a:pPr>
            <a:r>
              <a:rPr lang="en-US" dirty="0"/>
              <a:t>Enthusiastic celebration of a sunny day at a prominent northeastern university has resulted in the arrival at the university's medical clinic of 169 students in need of emergency treatment. Each of the 169 students requires a transfusion of one unit of whole blood. The clinic has supplies of 170 units of whole blood. The number of units of blood available in each of the four major blood groups and the distribution of patients among the groups is summarized below.</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Type A patients can only receive type A or O; type B patients can receive only type B or O; type O patients can receive only type O; and type AB patients can receive any of the four types.</a:t>
            </a:r>
          </a:p>
          <a:p>
            <a:pPr marL="0" indent="0">
              <a:buNone/>
            </a:pPr>
            <a:endParaRPr lang="en-US" dirty="0"/>
          </a:p>
          <a:p>
            <a:pPr marL="0" indent="0">
              <a:buNone/>
            </a:pPr>
            <a:r>
              <a:rPr lang="en-US" dirty="0"/>
              <a:t>Give a graph formulation of the problem that determines a distribution that satisfies the demands of a maximum number of patients.</a:t>
            </a:r>
          </a:p>
          <a:p>
            <a:pPr marL="0" indent="0">
              <a:buNone/>
            </a:pPr>
            <a:endParaRPr lang="en-US" dirty="0"/>
          </a:p>
          <a:p>
            <a:pPr marL="0" indent="0">
              <a:buNone/>
            </a:pPr>
            <a:r>
              <a:rPr lang="en-US" dirty="0"/>
              <a:t>Can we have enough blood units for all the students?</a:t>
            </a:r>
          </a:p>
          <a:p>
            <a:pPr marL="0" indent="0">
              <a:buNone/>
            </a:pPr>
            <a:endParaRPr lang="en-US" dirty="0"/>
          </a:p>
          <a:p>
            <a:pPr marL="0" indent="0">
              <a:buNone/>
            </a:pPr>
            <a:r>
              <a:rPr lang="en-US" b="1" dirty="0"/>
              <a:t>Source:</a:t>
            </a:r>
            <a:r>
              <a:rPr lang="en-US" dirty="0"/>
              <a:t> Sedgewick and Wayne, Algorithms, 4</a:t>
            </a:r>
            <a:r>
              <a:rPr lang="en-US" baseline="30000" dirty="0"/>
              <a:t>th</a:t>
            </a:r>
            <a:r>
              <a:rPr lang="en-US" dirty="0"/>
              <a:t> edition, 2011.</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7" name="Table 6"/>
          <p:cNvGraphicFramePr>
            <a:graphicFrameLocks noGrp="1"/>
          </p:cNvGraphicFramePr>
          <p:nvPr>
            <p:extLst/>
          </p:nvPr>
        </p:nvGraphicFramePr>
        <p:xfrm>
          <a:off x="2667000" y="2667000"/>
          <a:ext cx="3200400" cy="1005840"/>
        </p:xfrm>
        <a:graphic>
          <a:graphicData uri="http://schemas.openxmlformats.org/drawingml/2006/table">
            <a:tbl>
              <a:tblPr firstRow="1" bandRow="1">
                <a:tableStyleId>{793D81CF-94F2-401A-BA57-92F5A7B2D0C5}</a:tableStyleId>
              </a:tblPr>
              <a:tblGrid>
                <a:gridCol w="1236519">
                  <a:extLst>
                    <a:ext uri="{9D8B030D-6E8A-4147-A177-3AD203B41FA5}">
                      <a16:colId xmlns:a16="http://schemas.microsoft.com/office/drawing/2014/main" val="666114425"/>
                    </a:ext>
                  </a:extLst>
                </a:gridCol>
                <a:gridCol w="516080">
                  <a:extLst>
                    <a:ext uri="{9D8B030D-6E8A-4147-A177-3AD203B41FA5}">
                      <a16:colId xmlns:a16="http://schemas.microsoft.com/office/drawing/2014/main" val="3483013923"/>
                    </a:ext>
                  </a:extLst>
                </a:gridCol>
                <a:gridCol w="457200">
                  <a:extLst>
                    <a:ext uri="{9D8B030D-6E8A-4147-A177-3AD203B41FA5}">
                      <a16:colId xmlns:a16="http://schemas.microsoft.com/office/drawing/2014/main" val="2544285424"/>
                    </a:ext>
                  </a:extLst>
                </a:gridCol>
                <a:gridCol w="457200">
                  <a:extLst>
                    <a:ext uri="{9D8B030D-6E8A-4147-A177-3AD203B41FA5}">
                      <a16:colId xmlns:a16="http://schemas.microsoft.com/office/drawing/2014/main" val="3046389512"/>
                    </a:ext>
                  </a:extLst>
                </a:gridCol>
                <a:gridCol w="533401">
                  <a:extLst>
                    <a:ext uri="{9D8B030D-6E8A-4147-A177-3AD203B41FA5}">
                      <a16:colId xmlns:a16="http://schemas.microsoft.com/office/drawing/2014/main" val="1277052499"/>
                    </a:ext>
                  </a:extLst>
                </a:gridCol>
              </a:tblGrid>
              <a:tr h="320040">
                <a:tc>
                  <a:txBody>
                    <a:bodyPr/>
                    <a:lstStyle/>
                    <a:p>
                      <a:r>
                        <a:rPr lang="en-US" sz="1600" dirty="0"/>
                        <a:t>Blood</a:t>
                      </a:r>
                      <a:r>
                        <a:rPr lang="en-US" sz="1600" baseline="0" dirty="0"/>
                        <a:t> type</a:t>
                      </a:r>
                      <a:endParaRPr lang="en-US" sz="1600" dirty="0"/>
                    </a:p>
                  </a:txBody>
                  <a:tcPr>
                    <a:cell3D prstMaterial="dkEdge">
                      <a:bevel prst="coolSlant"/>
                      <a:lightRig rig="flood" dir="t"/>
                    </a:cell3D>
                  </a:tcPr>
                </a:tc>
                <a:tc>
                  <a:txBody>
                    <a:bodyPr/>
                    <a:lstStyle/>
                    <a:p>
                      <a:pPr algn="ctr"/>
                      <a:r>
                        <a:rPr lang="en-US" sz="1600" dirty="0"/>
                        <a:t>A</a:t>
                      </a:r>
                    </a:p>
                  </a:txBody>
                  <a:tcPr>
                    <a:cell3D prstMaterial="dkEdge">
                      <a:bevel prst="coolSlant"/>
                      <a:lightRig rig="flood" dir="t"/>
                    </a:cell3D>
                  </a:tcPr>
                </a:tc>
                <a:tc>
                  <a:txBody>
                    <a:bodyPr/>
                    <a:lstStyle/>
                    <a:p>
                      <a:pPr algn="ctr"/>
                      <a:r>
                        <a:rPr lang="en-US" sz="1600" dirty="0"/>
                        <a:t>B</a:t>
                      </a:r>
                    </a:p>
                  </a:txBody>
                  <a:tcPr>
                    <a:cell3D prstMaterial="dkEdge">
                      <a:bevel prst="coolSlant"/>
                      <a:lightRig rig="flood" dir="t"/>
                    </a:cell3D>
                  </a:tcPr>
                </a:tc>
                <a:tc>
                  <a:txBody>
                    <a:bodyPr/>
                    <a:lstStyle/>
                    <a:p>
                      <a:pPr algn="ctr"/>
                      <a:r>
                        <a:rPr lang="en-US" sz="1600" dirty="0"/>
                        <a:t>O</a:t>
                      </a:r>
                    </a:p>
                  </a:txBody>
                  <a:tcPr>
                    <a:cell3D prstMaterial="dkEdge">
                      <a:bevel prst="coolSlant"/>
                      <a:lightRig rig="flood" dir="t"/>
                    </a:cell3D>
                  </a:tcPr>
                </a:tc>
                <a:tc>
                  <a:txBody>
                    <a:bodyPr/>
                    <a:lstStyle/>
                    <a:p>
                      <a:pPr algn="ctr"/>
                      <a:r>
                        <a:rPr lang="en-US" sz="1600" dirty="0"/>
                        <a:t>AB</a:t>
                      </a:r>
                    </a:p>
                  </a:txBody>
                  <a:tcPr>
                    <a:cell3D prstMaterial="dkEdge">
                      <a:bevel prst="coolSlant"/>
                      <a:lightRig rig="flood" dir="t"/>
                    </a:cell3D>
                  </a:tcPr>
                </a:tc>
                <a:extLst>
                  <a:ext uri="{0D108BD9-81ED-4DB2-BD59-A6C34878D82A}">
                    <a16:rowId xmlns:a16="http://schemas.microsoft.com/office/drawing/2014/main" val="3373289378"/>
                  </a:ext>
                </a:extLst>
              </a:tr>
              <a:tr h="320040">
                <a:tc>
                  <a:txBody>
                    <a:bodyPr/>
                    <a:lstStyle/>
                    <a:p>
                      <a:r>
                        <a:rPr lang="en-US" sz="1600" dirty="0"/>
                        <a:t>Supply</a:t>
                      </a:r>
                    </a:p>
                  </a:txBody>
                  <a:tcPr>
                    <a:cell3D prstMaterial="dkEdge">
                      <a:bevel prst="coolSlant"/>
                      <a:lightRig rig="flood" dir="t"/>
                    </a:cell3D>
                  </a:tcPr>
                </a:tc>
                <a:tc>
                  <a:txBody>
                    <a:bodyPr/>
                    <a:lstStyle/>
                    <a:p>
                      <a:pPr algn="ctr"/>
                      <a:r>
                        <a:rPr lang="en-US" sz="1600" dirty="0"/>
                        <a:t>46</a:t>
                      </a:r>
                    </a:p>
                  </a:txBody>
                  <a:tcPr>
                    <a:cell3D prstMaterial="dkEdge">
                      <a:bevel prst="coolSlant"/>
                      <a:lightRig rig="flood" dir="t"/>
                    </a:cell3D>
                  </a:tcPr>
                </a:tc>
                <a:tc>
                  <a:txBody>
                    <a:bodyPr/>
                    <a:lstStyle/>
                    <a:p>
                      <a:pPr algn="ctr"/>
                      <a:r>
                        <a:rPr lang="en-US" sz="1600" dirty="0"/>
                        <a:t>34</a:t>
                      </a:r>
                    </a:p>
                  </a:txBody>
                  <a:tcPr>
                    <a:cell3D prstMaterial="dkEdge">
                      <a:bevel prst="coolSlant"/>
                      <a:lightRig rig="flood" dir="t"/>
                    </a:cell3D>
                  </a:tcPr>
                </a:tc>
                <a:tc>
                  <a:txBody>
                    <a:bodyPr/>
                    <a:lstStyle/>
                    <a:p>
                      <a:pPr algn="ctr"/>
                      <a:r>
                        <a:rPr lang="en-US" sz="1600" dirty="0"/>
                        <a:t>45</a:t>
                      </a:r>
                    </a:p>
                  </a:txBody>
                  <a:tcPr>
                    <a:cell3D prstMaterial="dkEdge">
                      <a:bevel prst="coolSlant"/>
                      <a:lightRig rig="flood" dir="t"/>
                    </a:cell3D>
                  </a:tcPr>
                </a:tc>
                <a:tc>
                  <a:txBody>
                    <a:bodyPr/>
                    <a:lstStyle/>
                    <a:p>
                      <a:pPr algn="ctr"/>
                      <a:r>
                        <a:rPr lang="en-US" sz="1600" dirty="0"/>
                        <a:t>45</a:t>
                      </a:r>
                    </a:p>
                  </a:txBody>
                  <a:tcPr>
                    <a:cell3D prstMaterial="dkEdge">
                      <a:bevel prst="coolSlant"/>
                      <a:lightRig rig="flood" dir="t"/>
                    </a:cell3D>
                  </a:tcPr>
                </a:tc>
                <a:extLst>
                  <a:ext uri="{0D108BD9-81ED-4DB2-BD59-A6C34878D82A}">
                    <a16:rowId xmlns:a16="http://schemas.microsoft.com/office/drawing/2014/main" val="4156492540"/>
                  </a:ext>
                </a:extLst>
              </a:tr>
              <a:tr h="320040">
                <a:tc>
                  <a:txBody>
                    <a:bodyPr/>
                    <a:lstStyle/>
                    <a:p>
                      <a:r>
                        <a:rPr lang="en-US" sz="1600" dirty="0"/>
                        <a:t>Demand</a:t>
                      </a:r>
                    </a:p>
                  </a:txBody>
                  <a:tcPr>
                    <a:cell3D prstMaterial="dkEdge">
                      <a:bevel prst="coolSlant"/>
                      <a:lightRig rig="flood" dir="t"/>
                    </a:cell3D>
                  </a:tcPr>
                </a:tc>
                <a:tc>
                  <a:txBody>
                    <a:bodyPr/>
                    <a:lstStyle/>
                    <a:p>
                      <a:pPr algn="ctr"/>
                      <a:r>
                        <a:rPr lang="en-US" sz="1600" dirty="0"/>
                        <a:t>39</a:t>
                      </a:r>
                    </a:p>
                  </a:txBody>
                  <a:tcPr>
                    <a:cell3D prstMaterial="dkEdge">
                      <a:bevel prst="coolSlant"/>
                      <a:lightRig rig="flood" dir="t"/>
                    </a:cell3D>
                  </a:tcPr>
                </a:tc>
                <a:tc>
                  <a:txBody>
                    <a:bodyPr/>
                    <a:lstStyle/>
                    <a:p>
                      <a:pPr algn="ctr"/>
                      <a:r>
                        <a:rPr lang="en-US" sz="1600" dirty="0"/>
                        <a:t>38</a:t>
                      </a:r>
                    </a:p>
                  </a:txBody>
                  <a:tcPr>
                    <a:cell3D prstMaterial="dkEdge">
                      <a:bevel prst="coolSlant"/>
                      <a:lightRig rig="flood" dir="t"/>
                    </a:cell3D>
                  </a:tcPr>
                </a:tc>
                <a:tc>
                  <a:txBody>
                    <a:bodyPr/>
                    <a:lstStyle/>
                    <a:p>
                      <a:pPr algn="ctr"/>
                      <a:r>
                        <a:rPr lang="en-US" sz="1600" dirty="0"/>
                        <a:t>42</a:t>
                      </a:r>
                    </a:p>
                  </a:txBody>
                  <a:tcPr>
                    <a:cell3D prstMaterial="dkEdge">
                      <a:bevel prst="coolSlant"/>
                      <a:lightRig rig="flood" dir="t"/>
                    </a:cell3D>
                  </a:tcPr>
                </a:tc>
                <a:tc>
                  <a:txBody>
                    <a:bodyPr/>
                    <a:lstStyle/>
                    <a:p>
                      <a:pPr algn="ctr"/>
                      <a:r>
                        <a:rPr lang="en-US" sz="1600" dirty="0"/>
                        <a:t>50</a:t>
                      </a:r>
                    </a:p>
                  </a:txBody>
                  <a:tcPr>
                    <a:cell3D prstMaterial="dkEdge">
                      <a:bevel prst="coolSlant"/>
                      <a:lightRig rig="flood" dir="t"/>
                    </a:cell3D>
                  </a:tcPr>
                </a:tc>
                <a:extLst>
                  <a:ext uri="{0D108BD9-81ED-4DB2-BD59-A6C34878D82A}">
                    <a16:rowId xmlns:a16="http://schemas.microsoft.com/office/drawing/2014/main" val="1063302393"/>
                  </a:ext>
                </a:extLst>
              </a:tr>
            </a:tbl>
          </a:graphicData>
        </a:graphic>
      </p:graphicFrame>
    </p:spTree>
    <p:extLst>
      <p:ext uri="{BB962C8B-B14F-4D97-AF65-F5344CB8AC3E}">
        <p14:creationId xmlns:p14="http://schemas.microsoft.com/office/powerpoint/2010/main" val="372669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36"/>
          <p:cNvSpPr/>
          <p:nvPr/>
        </p:nvSpPr>
        <p:spPr>
          <a:xfrm>
            <a:off x="3048000" y="4600059"/>
            <a:ext cx="609600" cy="70167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38400" y="3533259"/>
            <a:ext cx="990600" cy="9906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28" idx="5"/>
            <a:endCxn id="29" idx="1"/>
          </p:cNvCxnSpPr>
          <p:nvPr/>
        </p:nvCxnSpPr>
        <p:spPr>
          <a:xfrm>
            <a:off x="2960641" y="4436500"/>
            <a:ext cx="213594" cy="338001"/>
          </a:xfrm>
          <a:prstGeom prst="line">
            <a:avLst/>
          </a:prstGeom>
          <a:ln w="1905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533400" y="4371459"/>
            <a:ext cx="228600" cy="2286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66800" y="4219059"/>
            <a:ext cx="838200" cy="9906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fontScale="90000"/>
              </a:bodyPr>
              <a:lstStyle/>
              <a:p>
                <a14:m>
                  <m:oMath xmlns:m="http://schemas.openxmlformats.org/officeDocument/2006/math">
                    <m:r>
                      <a:rPr lang="en-US" b="0" i="1" smtClean="0">
                        <a:latin typeface="Cambria Math" panose="02040503050406030204" pitchFamily="18" charset="0"/>
                      </a:rPr>
                      <m:t>𝑘</m:t>
                    </m:r>
                  </m:oMath>
                </a14:m>
                <a:r>
                  <a:rPr lang="en-US" dirty="0"/>
                  <a:t>-clustering of maximum spacing</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2"/>
                <a:stretch>
                  <a:fillRect t="-16814" b="-389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19876" y="838200"/>
                <a:ext cx="8305800" cy="2667000"/>
              </a:xfrm>
            </p:spPr>
            <p:txBody>
              <a:bodyPr>
                <a:normAutofit fontScale="70000" lnSpcReduction="20000"/>
              </a:bodyPr>
              <a:lstStyle/>
              <a:p>
                <a:pPr marL="0" indent="0">
                  <a:buNone/>
                </a:pPr>
                <a:r>
                  <a:rPr lang="en-US" dirty="0"/>
                  <a:t>We want to classify a set of points into </a:t>
                </a:r>
                <a14:m>
                  <m:oMath xmlns:m="http://schemas.openxmlformats.org/officeDocument/2006/math">
                    <m:r>
                      <a:rPr lang="en-US" b="0" i="1" smtClean="0">
                        <a:latin typeface="Cambria Math" panose="02040503050406030204" pitchFamily="18" charset="0"/>
                      </a:rPr>
                      <m:t>𝑘</m:t>
                    </m:r>
                  </m:oMath>
                </a14:m>
                <a:r>
                  <a:rPr lang="en-US" dirty="0"/>
                  <a:t> clusters. We define the distance between two points as the Euclidean distance. We define the </a:t>
                </a:r>
                <a:r>
                  <a:rPr lang="en-US" i="1" dirty="0"/>
                  <a:t>spacing</a:t>
                </a:r>
                <a:r>
                  <a:rPr lang="en-US" dirty="0"/>
                  <a:t> of the clustering as the minimum distance between any pair of points in different clusters.</a:t>
                </a:r>
              </a:p>
              <a:p>
                <a:pPr marL="0" indent="0">
                  <a:buNone/>
                </a:pPr>
                <a:endParaRPr lang="en-US" dirty="0"/>
              </a:p>
              <a:p>
                <a:pPr marL="0" indent="0">
                  <a:buNone/>
                </a:pPr>
                <a:r>
                  <a:rPr lang="en-US" dirty="0"/>
                  <a:t>Describe an algorithm such that, given an integer </a:t>
                </a:r>
                <a14:m>
                  <m:oMath xmlns:m="http://schemas.openxmlformats.org/officeDocument/2006/math">
                    <m:r>
                      <a:rPr lang="en-US" b="0" i="1" smtClean="0">
                        <a:latin typeface="Cambria Math" panose="02040503050406030204" pitchFamily="18" charset="0"/>
                      </a:rPr>
                      <m:t>𝑘</m:t>
                    </m:r>
                  </m:oMath>
                </a14:m>
                <a:r>
                  <a:rPr lang="en-US" dirty="0"/>
                  <a:t>, finds a </a:t>
                </a:r>
                <a14:m>
                  <m:oMath xmlns:m="http://schemas.openxmlformats.org/officeDocument/2006/math">
                    <m:r>
                      <a:rPr lang="en-US" b="0" i="1" smtClean="0">
                        <a:latin typeface="Cambria Math" panose="02040503050406030204" pitchFamily="18" charset="0"/>
                      </a:rPr>
                      <m:t>𝑘</m:t>
                    </m:r>
                  </m:oMath>
                </a14:m>
                <a:r>
                  <a:rPr lang="en-US" dirty="0"/>
                  <a:t>-clustering such that </a:t>
                </a:r>
                <a:r>
                  <a:rPr lang="en-US" i="1" dirty="0"/>
                  <a:t>spacing</a:t>
                </a:r>
                <a:r>
                  <a:rPr lang="en-US" dirty="0"/>
                  <a:t> is maximized. Argue about the complexity of the algorithm.</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19876" y="838200"/>
                <a:ext cx="8305800" cy="2667000"/>
              </a:xfrm>
              <a:blipFill>
                <a:blip r:embed="rId3"/>
                <a:stretch>
                  <a:fillRect l="-954" t="-3890" r="-1101"/>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Oval 6"/>
          <p:cNvSpPr/>
          <p:nvPr/>
        </p:nvSpPr>
        <p:spPr>
          <a:xfrm>
            <a:off x="600269" y="4447659"/>
            <a:ext cx="76200" cy="762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19200" y="46000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295400" y="47524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371600" y="45238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0" y="46000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524000" y="49048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219200" y="49810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676400" y="44476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524000" y="429525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743200" y="39142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819400" y="40666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895600" y="38380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048000" y="39142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48000" y="42190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743200" y="42952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00400" y="37618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048000" y="36094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124200" y="40666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819400" y="36856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590800" y="37618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590800" y="40666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895600" y="4371459"/>
            <a:ext cx="76200" cy="762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163076" y="4763342"/>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352800" y="48286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352800" y="46762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352800" y="51334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124200" y="50572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505200" y="49810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276600" y="498105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3020818" y="4375968"/>
            <a:ext cx="663964" cy="276999"/>
          </a:xfrm>
          <a:prstGeom prst="rect">
            <a:avLst/>
          </a:prstGeom>
          <a:noFill/>
        </p:spPr>
        <p:txBody>
          <a:bodyPr wrap="none" rtlCol="0">
            <a:spAutoFit/>
          </a:bodyPr>
          <a:lstStyle/>
          <a:p>
            <a:r>
              <a:rPr lang="en-US" sz="1200" b="1" dirty="0"/>
              <a:t>spacing</a:t>
            </a:r>
          </a:p>
        </p:txBody>
      </p:sp>
      <mc:AlternateContent xmlns:mc="http://schemas.openxmlformats.org/markup-compatibility/2006" xmlns:a14="http://schemas.microsoft.com/office/drawing/2010/main">
        <mc:Choice Requires="a14">
          <p:sp>
            <p:nvSpPr>
              <p:cNvPr id="49" name="TextBox 48"/>
              <p:cNvSpPr txBox="1"/>
              <p:nvPr/>
            </p:nvSpPr>
            <p:spPr>
              <a:xfrm>
                <a:off x="1752600" y="5498068"/>
                <a:ext cx="80054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=4</m:t>
                      </m:r>
                    </m:oMath>
                  </m:oMathPara>
                </a14:m>
                <a:endParaRPr lang="en-US" dirty="0"/>
              </a:p>
            </p:txBody>
          </p:sp>
        </mc:Choice>
        <mc:Fallback xmlns="">
          <p:sp>
            <p:nvSpPr>
              <p:cNvPr id="49" name="TextBox 48"/>
              <p:cNvSpPr txBox="1">
                <a:spLocks noRot="1" noChangeAspect="1" noMove="1" noResize="1" noEditPoints="1" noAdjustHandles="1" noChangeArrowheads="1" noChangeShapeType="1" noTextEdit="1"/>
              </p:cNvSpPr>
              <p:nvPr/>
            </p:nvSpPr>
            <p:spPr>
              <a:xfrm>
                <a:off x="1752600" y="5498068"/>
                <a:ext cx="800540"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350287" y="6096000"/>
                <a:ext cx="8336513" cy="369332"/>
              </a:xfrm>
              <a:prstGeom prst="rect">
                <a:avLst/>
              </a:prstGeom>
              <a:noFill/>
            </p:spPr>
            <p:txBody>
              <a:bodyPr wrap="none" rtlCol="0">
                <a:spAutoFit/>
              </a:bodyPr>
              <a:lstStyle/>
              <a:p>
                <a:r>
                  <a:rPr lang="en-US" dirty="0"/>
                  <a:t>Note: </a:t>
                </a:r>
                <a14:m>
                  <m:oMath xmlns:m="http://schemas.openxmlformats.org/officeDocument/2006/math">
                    <m:r>
                      <a:rPr lang="en-US" b="0" i="1" smtClean="0">
                        <a:latin typeface="Cambria Math" panose="02040503050406030204" pitchFamily="18" charset="0"/>
                      </a:rPr>
                      <m:t>𝑘</m:t>
                    </m:r>
                  </m:oMath>
                </a14:m>
                <a:r>
                  <a:rPr lang="en-US" dirty="0"/>
                  <a:t>-clustering of maximum spacing is the basis for the construction of </a:t>
                </a:r>
                <a:r>
                  <a:rPr lang="en-US" dirty="0" err="1"/>
                  <a:t>dendograms</a:t>
                </a:r>
                <a:r>
                  <a:rPr lang="en-US" dirty="0"/>
                  <a:t>.</a:t>
                </a:r>
              </a:p>
            </p:txBody>
          </p:sp>
        </mc:Choice>
        <mc:Fallback xmlns="">
          <p:sp>
            <p:nvSpPr>
              <p:cNvPr id="40" name="TextBox 39"/>
              <p:cNvSpPr txBox="1">
                <a:spLocks noRot="1" noChangeAspect="1" noMove="1" noResize="1" noEditPoints="1" noAdjustHandles="1" noChangeArrowheads="1" noChangeShapeType="1" noTextEdit="1"/>
              </p:cNvSpPr>
              <p:nvPr/>
            </p:nvSpPr>
            <p:spPr>
              <a:xfrm>
                <a:off x="350287" y="6096000"/>
                <a:ext cx="8336513" cy="369332"/>
              </a:xfrm>
              <a:prstGeom prst="rect">
                <a:avLst/>
              </a:prstGeom>
              <a:blipFill>
                <a:blip r:embed="rId5"/>
                <a:stretch>
                  <a:fillRect l="-585" t="-8197" r="-512" b="-24590"/>
                </a:stretch>
              </a:blipFill>
            </p:spPr>
            <p:txBody>
              <a:bodyPr/>
              <a:lstStyle/>
              <a:p>
                <a:r>
                  <a:rPr lang="en-US">
                    <a:noFill/>
                  </a:rPr>
                  <a:t> </a:t>
                </a:r>
              </a:p>
            </p:txBody>
          </p:sp>
        </mc:Fallback>
      </mc:AlternateContent>
      <p:pic>
        <p:nvPicPr>
          <p:cNvPr id="1026" name="Picture 2" descr="https://upload.wikimedia.org/wikipedia/commons/thumb/7/70/Phylogenetic_tree.svg/500px-Phylogenetic_tree.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3280" y="3266559"/>
            <a:ext cx="4762500" cy="2590800"/>
          </a:xfrm>
          <a:prstGeom prst="rect">
            <a:avLst/>
          </a:prstGeom>
          <a:noFill/>
          <a:extLst>
            <a:ext uri="{909E8E84-426E-40DD-AFC4-6F175D3DCCD1}">
              <a14:hiddenFill xmlns:a14="http://schemas.microsoft.com/office/drawing/2010/main">
                <a:solidFill>
                  <a:srgbClr val="FFFFFF"/>
                </a:solidFill>
              </a14:hiddenFill>
            </a:ext>
          </a:extLst>
        </p:spPr>
      </p:pic>
      <p:sp>
        <p:nvSpPr>
          <p:cNvPr id="41" name="Up Arrow 40"/>
          <p:cNvSpPr/>
          <p:nvPr/>
        </p:nvSpPr>
        <p:spPr>
          <a:xfrm rot="-1260000">
            <a:off x="7539527" y="5666343"/>
            <a:ext cx="152400" cy="429657"/>
          </a:xfrm>
          <a:prstGeom prst="upArrow">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57200" y="3418959"/>
            <a:ext cx="3352800" cy="20029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695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Nesting boxes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066800"/>
                <a:ext cx="8839200" cy="5426074"/>
              </a:xfrm>
            </p:spPr>
            <p:txBody>
              <a:bodyPr>
                <a:normAutofit fontScale="70000" lnSpcReduction="20000"/>
              </a:bodyPr>
              <a:lstStyle/>
              <a:p>
                <a:pPr marL="0" indent="0">
                  <a:buNone/>
                </a:pPr>
                <a:r>
                  <a:rPr lang="en-US" dirty="0"/>
                  <a:t>A </a:t>
                </a:r>
                <a14:m>
                  <m:oMath xmlns:m="http://schemas.openxmlformats.org/officeDocument/2006/math">
                    <m:r>
                      <a:rPr lang="en-US" b="0" i="1" smtClean="0">
                        <a:latin typeface="Cambria Math" panose="02040503050406030204" pitchFamily="18" charset="0"/>
                      </a:rPr>
                      <m:t>𝑑</m:t>
                    </m:r>
                  </m:oMath>
                </a14:m>
                <a:r>
                  <a:rPr lang="en-US" dirty="0"/>
                  <a:t>-dimensional box with dimensions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𝑑</m:t>
                        </m:r>
                      </m:sub>
                    </m:sSub>
                    <m:r>
                      <a:rPr lang="en-US" b="0" i="1" smtClean="0">
                        <a:latin typeface="Cambria Math" panose="02040503050406030204" pitchFamily="18" charset="0"/>
                      </a:rPr>
                      <m:t>)</m:t>
                    </m:r>
                  </m:oMath>
                </a14:m>
                <a:r>
                  <a:rPr lang="en-US" dirty="0"/>
                  <a:t> nests within another box with dimensions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𝑑</m:t>
                        </m:r>
                      </m:sub>
                    </m:sSub>
                    <m:r>
                      <a:rPr lang="en-US" b="0" i="1" smtClean="0">
                        <a:latin typeface="Cambria Math" panose="02040503050406030204" pitchFamily="18" charset="0"/>
                      </a:rPr>
                      <m:t>)</m:t>
                    </m:r>
                  </m:oMath>
                </a14:m>
                <a:r>
                  <a:rPr lang="en-US" dirty="0"/>
                  <a:t> if there exists a permutation </a:t>
                </a:r>
                <a14:m>
                  <m:oMath xmlns:m="http://schemas.openxmlformats.org/officeDocument/2006/math">
                    <m:r>
                      <a:rPr lang="en-US" b="0" i="1" smtClean="0">
                        <a:latin typeface="Cambria Math" panose="02040503050406030204" pitchFamily="18" charset="0"/>
                      </a:rPr>
                      <m:t>𝜋</m:t>
                    </m:r>
                  </m:oMath>
                </a14:m>
                <a:r>
                  <a:rPr lang="en-US" dirty="0"/>
                  <a:t> on </a:t>
                </a:r>
                <a14:m>
                  <m:oMath xmlns:m="http://schemas.openxmlformats.org/officeDocument/2006/math">
                    <m:r>
                      <a:rPr lang="en-US" b="0" i="1" smtClean="0">
                        <a:latin typeface="Cambria Math" panose="02040503050406030204" pitchFamily="18" charset="0"/>
                      </a:rPr>
                      <m:t>{1,2,…,</m:t>
                    </m:r>
                    <m:r>
                      <a:rPr lang="en-US" b="0" i="1" smtClean="0">
                        <a:latin typeface="Cambria Math" panose="02040503050406030204" pitchFamily="18" charset="0"/>
                      </a:rPr>
                      <m:t>𝑑</m:t>
                    </m:r>
                    <m:r>
                      <a:rPr lang="en-US" b="0" i="1" smtClean="0">
                        <a:latin typeface="Cambria Math" panose="02040503050406030204" pitchFamily="18" charset="0"/>
                      </a:rPr>
                      <m:t>}</m:t>
                    </m:r>
                  </m:oMath>
                </a14:m>
                <a:r>
                  <a:rPr lang="en-US" dirty="0"/>
                  <a:t> such that:</a:t>
                </a:r>
                <a:br>
                  <a:rPr lang="en-US" dirty="0"/>
                </a:br>
                <a:br>
                  <a:rPr lang="en-US" dirty="0"/>
                </a:b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𝜋</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sub>
                    </m:sSub>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𝜋</m:t>
                        </m:r>
                        <m:d>
                          <m:dPr>
                            <m:ctrlPr>
                              <a:rPr lang="en-US" b="0" i="1" smtClean="0">
                                <a:latin typeface="Cambria Math" panose="02040503050406030204" pitchFamily="18" charset="0"/>
                              </a:rPr>
                            </m:ctrlPr>
                          </m:dPr>
                          <m:e>
                            <m:r>
                              <a:rPr lang="en-US" b="0" i="1" smtClean="0">
                                <a:latin typeface="Cambria Math" panose="02040503050406030204" pitchFamily="18" charset="0"/>
                              </a:rPr>
                              <m:t>2</m:t>
                            </m:r>
                          </m:e>
                        </m:d>
                      </m:sub>
                    </m:sSub>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𝜋</m:t>
                        </m:r>
                        <m:d>
                          <m:dPr>
                            <m:ctrlPr>
                              <a:rPr lang="en-US" b="0" i="1" smtClean="0">
                                <a:latin typeface="Cambria Math" panose="02040503050406030204" pitchFamily="18" charset="0"/>
                              </a:rPr>
                            </m:ctrlPr>
                          </m:dPr>
                          <m:e>
                            <m:r>
                              <a:rPr lang="en-US" b="0" i="1" smtClean="0">
                                <a:latin typeface="Cambria Math" panose="02040503050406030204" pitchFamily="18" charset="0"/>
                              </a:rPr>
                              <m:t>𝑑</m:t>
                            </m:r>
                          </m:e>
                        </m:d>
                      </m:sub>
                    </m:sSub>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𝑑</m:t>
                        </m:r>
                      </m:sub>
                    </m:sSub>
                  </m:oMath>
                </a14:m>
                <a:r>
                  <a:rPr lang="en-US" dirty="0"/>
                  <a:t>.</a:t>
                </a:r>
                <a:br>
                  <a:rPr lang="en-US" dirty="0"/>
                </a:br>
                <a:endParaRPr lang="en-US" dirty="0"/>
              </a:p>
              <a:p>
                <a:pPr marL="914400" lvl="1" indent="-514350">
                  <a:buFont typeface="+mj-lt"/>
                  <a:buAutoNum type="alphaLcPeriod"/>
                </a:pPr>
                <a:r>
                  <a:rPr lang="en-US" dirty="0"/>
                  <a:t>Argue that the nesting relation is transitive.</a:t>
                </a:r>
                <a:br>
                  <a:rPr lang="en-US" dirty="0"/>
                </a:br>
                <a:endParaRPr lang="en-US" dirty="0"/>
              </a:p>
              <a:p>
                <a:pPr marL="914400" lvl="1" indent="-514350">
                  <a:buFont typeface="+mj-lt"/>
                  <a:buAutoNum type="alphaLcPeriod"/>
                </a:pPr>
                <a:r>
                  <a:rPr lang="en-US" dirty="0"/>
                  <a:t>Describe an efficient method to determine whether or not one </a:t>
                </a:r>
                <a:br>
                  <a:rPr lang="en-US" dirty="0"/>
                </a:br>
                <a14:m>
                  <m:oMath xmlns:m="http://schemas.openxmlformats.org/officeDocument/2006/math">
                    <m:r>
                      <a:rPr lang="en-US" b="0" i="1" smtClean="0">
                        <a:latin typeface="Cambria Math" panose="02040503050406030204" pitchFamily="18" charset="0"/>
                      </a:rPr>
                      <m:t>𝑑</m:t>
                    </m:r>
                  </m:oMath>
                </a14:m>
                <a:r>
                  <a:rPr lang="en-US" dirty="0"/>
                  <a:t>-dimensional box nests inside another.</a:t>
                </a:r>
                <a:br>
                  <a:rPr lang="en-US" dirty="0"/>
                </a:br>
                <a:endParaRPr lang="en-US" dirty="0"/>
              </a:p>
              <a:p>
                <a:pPr marL="914400" lvl="1" indent="-514350">
                  <a:buFont typeface="+mj-lt"/>
                  <a:buAutoNum type="alphaLcPeriod"/>
                </a:pPr>
                <a:r>
                  <a:rPr lang="en-US" dirty="0"/>
                  <a:t>Suppose that you are given a set of </a:t>
                </a:r>
                <a14:m>
                  <m:oMath xmlns:m="http://schemas.openxmlformats.org/officeDocument/2006/math">
                    <m:r>
                      <a:rPr lang="en-US" b="0" i="1" smtClean="0">
                        <a:latin typeface="Cambria Math" panose="02040503050406030204" pitchFamily="18" charset="0"/>
                      </a:rPr>
                      <m:t>𝑛</m:t>
                    </m:r>
                  </m:oMath>
                </a14:m>
                <a:r>
                  <a:rPr lang="en-US" dirty="0"/>
                  <a:t> </a:t>
                </a:r>
                <a14:m>
                  <m:oMath xmlns:m="http://schemas.openxmlformats.org/officeDocument/2006/math">
                    <m:r>
                      <a:rPr lang="en-US" b="0" i="1" smtClean="0">
                        <a:latin typeface="Cambria Math" panose="02040503050406030204" pitchFamily="18" charset="0"/>
                      </a:rPr>
                      <m:t>𝑑</m:t>
                    </m:r>
                  </m:oMath>
                </a14:m>
                <a:r>
                  <a:rPr lang="en-US" dirty="0"/>
                  <a:t>-dimensional boxes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a14:m>
                <a:r>
                  <a:rPr lang="en-US" dirty="0"/>
                  <a:t>. Describe an efficient algorithm to determine the longest sequence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1</m:t>
                            </m:r>
                          </m:sub>
                        </m:sSub>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2</m:t>
                            </m:r>
                          </m:sub>
                        </m:sSub>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𝑘</m:t>
                            </m:r>
                          </m:sub>
                        </m:sSub>
                      </m:sub>
                    </m:sSub>
                    <m:r>
                      <a:rPr lang="en-US" b="0" i="1" smtClean="0">
                        <a:latin typeface="Cambria Math" panose="02040503050406030204" pitchFamily="18" charset="0"/>
                      </a:rPr>
                      <m:t>〉</m:t>
                    </m:r>
                  </m:oMath>
                </a14:m>
                <a:r>
                  <a:rPr lang="en-US" dirty="0"/>
                  <a:t> of boxes such that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𝑗</m:t>
                            </m:r>
                          </m:sub>
                        </m:sSub>
                      </m:sub>
                    </m:sSub>
                  </m:oMath>
                </a14:m>
                <a:r>
                  <a:rPr lang="en-US" dirty="0"/>
                  <a:t> nests within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𝑗</m:t>
                            </m:r>
                            <m:r>
                              <a:rPr lang="en-US" b="0" i="1" smtClean="0">
                                <a:latin typeface="Cambria Math" panose="02040503050406030204" pitchFamily="18" charset="0"/>
                              </a:rPr>
                              <m:t>+1</m:t>
                            </m:r>
                          </m:sub>
                        </m:sSub>
                      </m:sub>
                    </m:sSub>
                  </m:oMath>
                </a14:m>
                <a:r>
                  <a:rPr lang="en-US" dirty="0"/>
                  <a:t>for </a:t>
                </a:r>
                <a:br>
                  <a:rPr lang="en-US" dirty="0"/>
                </a:br>
                <a14:m>
                  <m:oMath xmlns:m="http://schemas.openxmlformats.org/officeDocument/2006/math">
                    <m:r>
                      <a:rPr lang="en-US" b="0" i="1" smtClean="0">
                        <a:latin typeface="Cambria Math" panose="02040503050406030204" pitchFamily="18" charset="0"/>
                      </a:rPr>
                      <m:t>𝑗</m:t>
                    </m:r>
                    <m:r>
                      <a:rPr lang="en-US" b="0" i="1" smtClean="0">
                        <a:latin typeface="Cambria Math" panose="02040503050406030204" pitchFamily="18" charset="0"/>
                      </a:rPr>
                      <m:t>=1,2,…,</m:t>
                    </m:r>
                    <m:r>
                      <a:rPr lang="en-US" b="0" i="1" smtClean="0">
                        <a:latin typeface="Cambria Math" panose="02040503050406030204" pitchFamily="18" charset="0"/>
                      </a:rPr>
                      <m:t>𝑘</m:t>
                    </m:r>
                    <m:r>
                      <a:rPr lang="en-US" b="0" i="1" smtClean="0">
                        <a:latin typeface="Cambria Math" panose="02040503050406030204" pitchFamily="18" charset="0"/>
                      </a:rPr>
                      <m:t>−1</m:t>
                    </m:r>
                  </m:oMath>
                </a14:m>
                <a:r>
                  <a:rPr lang="en-US" dirty="0"/>
                  <a:t>. Express the running time of your algorithm in terms</a:t>
                </a:r>
                <a:br>
                  <a:rPr lang="en-US" dirty="0"/>
                </a:br>
                <a:r>
                  <a:rPr lang="en-US" dirty="0"/>
                  <a:t>of </a:t>
                </a:r>
                <a14:m>
                  <m:oMath xmlns:m="http://schemas.openxmlformats.org/officeDocument/2006/math">
                    <m:r>
                      <a:rPr lang="en-US" b="0" i="1" smtClean="0">
                        <a:latin typeface="Cambria Math" panose="02040503050406030204" pitchFamily="18" charset="0"/>
                      </a:rPr>
                      <m:t>𝑛</m:t>
                    </m:r>
                  </m:oMath>
                </a14:m>
                <a:r>
                  <a:rPr lang="en-US" dirty="0"/>
                  <a:t> and </a:t>
                </a:r>
                <a14:m>
                  <m:oMath xmlns:m="http://schemas.openxmlformats.org/officeDocument/2006/math">
                    <m:r>
                      <a:rPr lang="en-US" b="0" i="1" smtClean="0">
                        <a:latin typeface="Cambria Math" panose="02040503050406030204" pitchFamily="18" charset="0"/>
                      </a:rPr>
                      <m:t>𝑑</m:t>
                    </m:r>
                  </m:oMath>
                </a14:m>
                <a:r>
                  <a:rPr lang="en-US" dirty="0"/>
                  <a:t>.</a:t>
                </a:r>
              </a:p>
              <a:p>
                <a:pPr marL="0" indent="0">
                  <a:buNone/>
                </a:pPr>
                <a:br>
                  <a:rPr lang="en-US" dirty="0"/>
                </a:br>
                <a:br>
                  <a:rPr lang="en-US" dirty="0"/>
                </a:br>
                <a:r>
                  <a:rPr lang="en-US" sz="2300" dirty="0"/>
                  <a:t>Source: </a:t>
                </a:r>
                <a:r>
                  <a:rPr lang="en-US" sz="2300" dirty="0" err="1"/>
                  <a:t>Cormen</a:t>
                </a:r>
                <a:r>
                  <a:rPr lang="en-US" sz="2300" dirty="0"/>
                  <a:t>, </a:t>
                </a:r>
                <a:r>
                  <a:rPr lang="en-US" sz="2300" dirty="0" err="1"/>
                  <a:t>Leiserson</a:t>
                </a:r>
                <a:r>
                  <a:rPr lang="en-US" sz="2300" dirty="0"/>
                  <a:t> and </a:t>
                </a:r>
                <a:r>
                  <a:rPr lang="en-US" sz="2300" dirty="0" err="1"/>
                  <a:t>Rivest</a:t>
                </a:r>
                <a:r>
                  <a:rPr lang="en-US" sz="2300" dirty="0"/>
                  <a:t>,  Introduction to Algorithms, The MIT Press.</a:t>
                </a:r>
                <a:endParaRPr lang="en-US" sz="2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066800"/>
                <a:ext cx="8839200" cy="5426074"/>
              </a:xfrm>
              <a:blipFill>
                <a:blip r:embed="rId2"/>
                <a:stretch>
                  <a:fillRect l="-897" t="-1910" r="-621"/>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31311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Contagious disease</a:t>
            </a:r>
          </a:p>
        </p:txBody>
      </p:sp>
      <p:sp>
        <p:nvSpPr>
          <p:cNvPr id="3" name="Content Placeholder 2"/>
          <p:cNvSpPr>
            <a:spLocks noGrp="1"/>
          </p:cNvSpPr>
          <p:nvPr>
            <p:ph idx="1"/>
          </p:nvPr>
        </p:nvSpPr>
        <p:spPr>
          <a:xfrm>
            <a:off x="228600" y="800100"/>
            <a:ext cx="8686800" cy="3657600"/>
          </a:xfrm>
        </p:spPr>
        <p:txBody>
          <a:bodyPr>
            <a:normAutofit fontScale="55000" lnSpcReduction="20000"/>
          </a:bodyPr>
          <a:lstStyle/>
          <a:p>
            <a:pPr marL="0" indent="0">
              <a:buNone/>
            </a:pPr>
            <a:r>
              <a:rPr lang="en-US" dirty="0"/>
              <a:t>The island of Sodor is home to a large number of towns and villages, connected by an extensive rail network. Recently, several cases of a deadly contagious disease (</a:t>
            </a:r>
            <a:r>
              <a:rPr lang="en-US" dirty="0" err="1"/>
              <a:t>Covid</a:t>
            </a:r>
            <a:r>
              <a:rPr lang="en-US" dirty="0"/>
              <a:t> 19) have been reported in the village of </a:t>
            </a:r>
            <a:r>
              <a:rPr lang="en-US" dirty="0" err="1"/>
              <a:t>Ffarquhar</a:t>
            </a:r>
            <a:r>
              <a:rPr lang="en-US" dirty="0"/>
              <a:t>. The controller of the Sodor railway plans to close down certain railway stations to prevent the disease from spreading to </a:t>
            </a:r>
            <a:r>
              <a:rPr lang="en-US" dirty="0" err="1"/>
              <a:t>Tidmouth</a:t>
            </a:r>
            <a:r>
              <a:rPr lang="en-US" dirty="0"/>
              <a:t>, his home town. No trains can pass through a closed station. To minimize expense (and public notice), he wants to close down as few stations as possible. However, he cannot close the </a:t>
            </a:r>
            <a:r>
              <a:rPr lang="en-US" dirty="0" err="1"/>
              <a:t>Ffarquhar</a:t>
            </a:r>
            <a:r>
              <a:rPr lang="en-US" dirty="0"/>
              <a:t> station, because that would expose him to the disease, and he cannot close the </a:t>
            </a:r>
            <a:r>
              <a:rPr lang="en-US" dirty="0" err="1"/>
              <a:t>Tidmouth</a:t>
            </a:r>
            <a:r>
              <a:rPr lang="en-US" dirty="0"/>
              <a:t> station, because then he couldn’t visit his favorite pub.</a:t>
            </a:r>
          </a:p>
          <a:p>
            <a:pPr marL="0" indent="0">
              <a:buNone/>
            </a:pPr>
            <a:r>
              <a:rPr lang="en-US" dirty="0"/>
              <a:t>Describe and analyze an algorithm to find the minimum number of stations that must be closed to block all rail travel from </a:t>
            </a:r>
            <a:r>
              <a:rPr lang="en-US" dirty="0" err="1"/>
              <a:t>Ffarquhar</a:t>
            </a:r>
            <a:r>
              <a:rPr lang="en-US" dirty="0"/>
              <a:t> to </a:t>
            </a:r>
            <a:r>
              <a:rPr lang="en-US" dirty="0" err="1"/>
              <a:t>Tidmouth</a:t>
            </a:r>
            <a:r>
              <a:rPr lang="en-US" dirty="0"/>
              <a:t>. The Sodor rail network is represented by an undirected graph, with a vertex for each station and an edge for each rail connection between two stations. Two special vertices </a:t>
            </a:r>
            <a:r>
              <a:rPr lang="en-US" i="1" dirty="0"/>
              <a:t>F</a:t>
            </a:r>
            <a:r>
              <a:rPr lang="en-US" dirty="0"/>
              <a:t> and </a:t>
            </a:r>
            <a:r>
              <a:rPr lang="en-US" i="1" dirty="0"/>
              <a:t>T</a:t>
            </a:r>
            <a:r>
              <a:rPr lang="en-US" dirty="0"/>
              <a:t> represent the stations in </a:t>
            </a:r>
            <a:r>
              <a:rPr lang="en-US" dirty="0" err="1"/>
              <a:t>Ffarquhar</a:t>
            </a:r>
            <a:r>
              <a:rPr lang="en-US" dirty="0"/>
              <a:t> and </a:t>
            </a:r>
            <a:r>
              <a:rPr lang="en-US" dirty="0" err="1"/>
              <a:t>Tidmouth</a:t>
            </a:r>
            <a:r>
              <a:rPr lang="en-US" dirty="0"/>
              <a:t>.</a:t>
            </a:r>
          </a:p>
          <a:p>
            <a:pPr marL="0" indent="0">
              <a:buNone/>
            </a:pPr>
            <a:r>
              <a:rPr lang="en-US" dirty="0"/>
              <a:t>For example, given the following input graph, your algorithm should return the number 2. </a:t>
            </a:r>
          </a:p>
        </p:txBody>
      </p:sp>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
        <p:nvSpPr>
          <p:cNvPr id="7" name="Oval 6"/>
          <p:cNvSpPr/>
          <p:nvPr/>
        </p:nvSpPr>
        <p:spPr>
          <a:xfrm>
            <a:off x="1752600" y="505777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F</a:t>
            </a:r>
          </a:p>
        </p:txBody>
      </p:sp>
      <p:sp>
        <p:nvSpPr>
          <p:cNvPr id="8" name="Oval 7"/>
          <p:cNvSpPr/>
          <p:nvPr/>
        </p:nvSpPr>
        <p:spPr>
          <a:xfrm>
            <a:off x="6858000" y="505777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T</a:t>
            </a:r>
          </a:p>
        </p:txBody>
      </p:sp>
      <p:sp>
        <p:nvSpPr>
          <p:cNvPr id="9" name="Oval 8"/>
          <p:cNvSpPr/>
          <p:nvPr/>
        </p:nvSpPr>
        <p:spPr>
          <a:xfrm>
            <a:off x="3028950" y="43053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0" name="Oval 9"/>
          <p:cNvSpPr/>
          <p:nvPr/>
        </p:nvSpPr>
        <p:spPr>
          <a:xfrm>
            <a:off x="3028950" y="505777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1" name="Oval 10"/>
          <p:cNvSpPr/>
          <p:nvPr/>
        </p:nvSpPr>
        <p:spPr>
          <a:xfrm>
            <a:off x="3028950" y="59055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2" name="Oval 11"/>
          <p:cNvSpPr/>
          <p:nvPr/>
        </p:nvSpPr>
        <p:spPr>
          <a:xfrm>
            <a:off x="5867400" y="4267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3" name="Oval 12"/>
          <p:cNvSpPr/>
          <p:nvPr/>
        </p:nvSpPr>
        <p:spPr>
          <a:xfrm>
            <a:off x="4305300" y="4664075"/>
            <a:ext cx="304800" cy="3048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4" name="Oval 13"/>
          <p:cNvSpPr/>
          <p:nvPr/>
        </p:nvSpPr>
        <p:spPr>
          <a:xfrm>
            <a:off x="4305300" y="5580063"/>
            <a:ext cx="304800" cy="3048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5" name="Oval 14"/>
          <p:cNvSpPr/>
          <p:nvPr/>
        </p:nvSpPr>
        <p:spPr>
          <a:xfrm>
            <a:off x="5257800" y="4648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6" name="Oval 15"/>
          <p:cNvSpPr/>
          <p:nvPr/>
        </p:nvSpPr>
        <p:spPr>
          <a:xfrm>
            <a:off x="5257800" y="5580063"/>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sp>
        <p:nvSpPr>
          <p:cNvPr id="17" name="Oval 16"/>
          <p:cNvSpPr/>
          <p:nvPr/>
        </p:nvSpPr>
        <p:spPr>
          <a:xfrm>
            <a:off x="5867400" y="59055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chemeClr val="tx1"/>
              </a:solidFill>
            </a:endParaRPr>
          </a:p>
        </p:txBody>
      </p:sp>
      <p:cxnSp>
        <p:nvCxnSpPr>
          <p:cNvPr id="19" name="Straight Connector 18"/>
          <p:cNvCxnSpPr>
            <a:stCxn id="7" idx="7"/>
            <a:endCxn id="9" idx="2"/>
          </p:cNvCxnSpPr>
          <p:nvPr/>
        </p:nvCxnSpPr>
        <p:spPr>
          <a:xfrm flipV="1">
            <a:off x="2012763" y="4457700"/>
            <a:ext cx="1016187" cy="64471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6"/>
            <a:endCxn id="10" idx="2"/>
          </p:cNvCxnSpPr>
          <p:nvPr/>
        </p:nvCxnSpPr>
        <p:spPr>
          <a:xfrm>
            <a:off x="2057400" y="5210175"/>
            <a:ext cx="97155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5"/>
            <a:endCxn id="11" idx="2"/>
          </p:cNvCxnSpPr>
          <p:nvPr/>
        </p:nvCxnSpPr>
        <p:spPr>
          <a:xfrm>
            <a:off x="2012763" y="5317938"/>
            <a:ext cx="1016187" cy="73996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6"/>
            <a:endCxn id="13" idx="1"/>
          </p:cNvCxnSpPr>
          <p:nvPr/>
        </p:nvCxnSpPr>
        <p:spPr>
          <a:xfrm>
            <a:off x="3333750" y="4457700"/>
            <a:ext cx="1016187" cy="25101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7"/>
            <a:endCxn id="13" idx="2"/>
          </p:cNvCxnSpPr>
          <p:nvPr/>
        </p:nvCxnSpPr>
        <p:spPr>
          <a:xfrm flipV="1">
            <a:off x="3289113" y="4816475"/>
            <a:ext cx="1016187" cy="28593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7"/>
            <a:endCxn id="13" idx="3"/>
          </p:cNvCxnSpPr>
          <p:nvPr/>
        </p:nvCxnSpPr>
        <p:spPr>
          <a:xfrm flipV="1">
            <a:off x="3289113" y="4924238"/>
            <a:ext cx="1060824" cy="102589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0" idx="5"/>
            <a:endCxn id="14" idx="2"/>
          </p:cNvCxnSpPr>
          <p:nvPr/>
        </p:nvCxnSpPr>
        <p:spPr>
          <a:xfrm>
            <a:off x="3289113" y="5317938"/>
            <a:ext cx="1016187" cy="41452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5"/>
            <a:endCxn id="14" idx="1"/>
          </p:cNvCxnSpPr>
          <p:nvPr/>
        </p:nvCxnSpPr>
        <p:spPr>
          <a:xfrm>
            <a:off x="3289113" y="4565463"/>
            <a:ext cx="1060824" cy="105923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1" idx="6"/>
            <a:endCxn id="14" idx="3"/>
          </p:cNvCxnSpPr>
          <p:nvPr/>
        </p:nvCxnSpPr>
        <p:spPr>
          <a:xfrm flipV="1">
            <a:off x="3333750" y="5840226"/>
            <a:ext cx="1016187" cy="21767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3" idx="6"/>
            <a:endCxn id="15" idx="2"/>
          </p:cNvCxnSpPr>
          <p:nvPr/>
        </p:nvCxnSpPr>
        <p:spPr>
          <a:xfrm flipV="1">
            <a:off x="4610100" y="4800600"/>
            <a:ext cx="647700" cy="1587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4" idx="6"/>
            <a:endCxn id="16" idx="2"/>
          </p:cNvCxnSpPr>
          <p:nvPr/>
        </p:nvCxnSpPr>
        <p:spPr>
          <a:xfrm>
            <a:off x="4610100" y="5732463"/>
            <a:ext cx="6477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3" idx="5"/>
            <a:endCxn id="16" idx="1"/>
          </p:cNvCxnSpPr>
          <p:nvPr/>
        </p:nvCxnSpPr>
        <p:spPr>
          <a:xfrm>
            <a:off x="4565463" y="4924238"/>
            <a:ext cx="736974" cy="70046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4" idx="7"/>
            <a:endCxn id="15" idx="3"/>
          </p:cNvCxnSpPr>
          <p:nvPr/>
        </p:nvCxnSpPr>
        <p:spPr>
          <a:xfrm flipV="1">
            <a:off x="4565463" y="4908363"/>
            <a:ext cx="736974" cy="71633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3" idx="7"/>
            <a:endCxn id="12" idx="2"/>
          </p:cNvCxnSpPr>
          <p:nvPr/>
        </p:nvCxnSpPr>
        <p:spPr>
          <a:xfrm flipV="1">
            <a:off x="4565463" y="4419600"/>
            <a:ext cx="1301937" cy="28911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4" idx="5"/>
            <a:endCxn id="17" idx="2"/>
          </p:cNvCxnSpPr>
          <p:nvPr/>
        </p:nvCxnSpPr>
        <p:spPr>
          <a:xfrm>
            <a:off x="4565463" y="5840226"/>
            <a:ext cx="1301937" cy="21767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 idx="4"/>
            <a:endCxn id="17" idx="0"/>
          </p:cNvCxnSpPr>
          <p:nvPr/>
        </p:nvCxnSpPr>
        <p:spPr>
          <a:xfrm>
            <a:off x="6019800" y="4572000"/>
            <a:ext cx="0" cy="13335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5" idx="6"/>
            <a:endCxn id="8" idx="2"/>
          </p:cNvCxnSpPr>
          <p:nvPr/>
        </p:nvCxnSpPr>
        <p:spPr>
          <a:xfrm>
            <a:off x="5562600" y="4800600"/>
            <a:ext cx="1295400" cy="40957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6"/>
            <a:endCxn id="8" idx="3"/>
          </p:cNvCxnSpPr>
          <p:nvPr/>
        </p:nvCxnSpPr>
        <p:spPr>
          <a:xfrm flipV="1">
            <a:off x="6172200" y="5317938"/>
            <a:ext cx="730437" cy="739962"/>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1"/>
          </p:cNvCxnSpPr>
          <p:nvPr/>
        </p:nvCxnSpPr>
        <p:spPr>
          <a:xfrm>
            <a:off x="6127563" y="4527363"/>
            <a:ext cx="775074" cy="57504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6" idx="6"/>
            <a:endCxn id="8" idx="2"/>
          </p:cNvCxnSpPr>
          <p:nvPr/>
        </p:nvCxnSpPr>
        <p:spPr>
          <a:xfrm flipV="1">
            <a:off x="5562600" y="5210175"/>
            <a:ext cx="1295400" cy="52228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181600" y="6319421"/>
            <a:ext cx="3975960" cy="338554"/>
          </a:xfrm>
          <a:prstGeom prst="rect">
            <a:avLst/>
          </a:prstGeom>
          <a:noFill/>
        </p:spPr>
        <p:txBody>
          <a:bodyPr wrap="none" rtlCol="0">
            <a:spAutoFit/>
          </a:bodyPr>
          <a:lstStyle/>
          <a:p>
            <a:r>
              <a:rPr lang="en-US" sz="1600" dirty="0"/>
              <a:t>Source: Jeff Erickson, Algorithms, UIUC, 2015.</a:t>
            </a:r>
          </a:p>
        </p:txBody>
      </p:sp>
    </p:spTree>
    <p:extLst>
      <p:ext uri="{BB962C8B-B14F-4D97-AF65-F5344CB8AC3E}">
        <p14:creationId xmlns:p14="http://schemas.microsoft.com/office/powerpoint/2010/main" val="3327062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Edge-disjoint paths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458200" cy="4648200"/>
              </a:xfrm>
            </p:spPr>
            <p:txBody>
              <a:bodyPr/>
              <a:lstStyle/>
              <a:p>
                <a:pPr marL="0" indent="0">
                  <a:buNone/>
                </a:pPr>
                <a:r>
                  <a:rPr lang="en-US" dirty="0"/>
                  <a:t>Given a digraph </a:t>
                </a:r>
                <a14:m>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oMath>
                </a14:m>
                <a:r>
                  <a:rPr lang="en-US" dirty="0"/>
                  <a:t> and vertices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𝑉</m:t>
                    </m:r>
                  </m:oMath>
                </a14:m>
                <a:r>
                  <a:rPr lang="en-US" dirty="0"/>
                  <a:t>, describe an algorithm that finds the maximum number of edge-disjoint paths from </a:t>
                </a:r>
                <a14:m>
                  <m:oMath xmlns:m="http://schemas.openxmlformats.org/officeDocument/2006/math">
                    <m:r>
                      <a:rPr lang="en-US" b="0" i="1" smtClean="0">
                        <a:latin typeface="Cambria Math" panose="02040503050406030204" pitchFamily="18" charset="0"/>
                      </a:rPr>
                      <m:t>𝑠</m:t>
                    </m:r>
                  </m:oMath>
                </a14:m>
                <a:r>
                  <a:rPr lang="en-US" dirty="0"/>
                  <a:t> to </a:t>
                </a:r>
                <a14:m>
                  <m:oMath xmlns:m="http://schemas.openxmlformats.org/officeDocument/2006/math">
                    <m:r>
                      <a:rPr lang="en-US" b="0" i="1" smtClean="0">
                        <a:latin typeface="Cambria Math" panose="02040503050406030204" pitchFamily="18" charset="0"/>
                      </a:rPr>
                      <m:t>𝑡</m:t>
                    </m:r>
                  </m:oMath>
                </a14:m>
                <a:r>
                  <a:rPr lang="en-US" dirty="0"/>
                  <a:t>.</a:t>
                </a:r>
              </a:p>
              <a:p>
                <a:pPr marL="0" indent="0">
                  <a:buNone/>
                </a:pPr>
                <a:endParaRPr lang="en-US" dirty="0"/>
              </a:p>
              <a:p>
                <a:pPr marL="0" indent="0">
                  <a:buNone/>
                </a:pPr>
                <a:r>
                  <a:rPr lang="en-US" dirty="0"/>
                  <a:t>Note: two paths are edge-disjoint if they do not share any edge.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458200" cy="4648200"/>
              </a:xfrm>
              <a:blipFill>
                <a:blip r:embed="rId2"/>
                <a:stretch>
                  <a:fillRect l="-1801" t="-1575" r="-216"/>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ca-ES"/>
              <a:t>Graph Problem Solving</a:t>
            </a:r>
            <a:endParaRPr lang="en-US"/>
          </a:p>
        </p:txBody>
      </p:sp>
      <p:sp>
        <p:nvSpPr>
          <p:cNvPr id="5" name="Footer Placeholder 4"/>
          <p:cNvSpPr>
            <a:spLocks noGrp="1"/>
          </p:cNvSpPr>
          <p:nvPr>
            <p:ph type="ftr" sz="quarter" idx="11"/>
          </p:nvPr>
        </p:nvSpPr>
        <p:spPr/>
        <p:txBody>
          <a:bodyPr/>
          <a:lstStyle/>
          <a:p>
            <a:r>
              <a:rPr lang="en-US"/>
              <a:t>© Dept. CS, UPC</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509124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sz="2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11491</TotalTime>
  <Words>1885</Words>
  <Application>Microsoft Office PowerPoint</Application>
  <PresentationFormat>On-screen Show (4:3)</PresentationFormat>
  <Paragraphs>170</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Consolas</vt:lpstr>
      <vt:lpstr>Courier New</vt:lpstr>
      <vt:lpstr>Office Theme</vt:lpstr>
      <vt:lpstr>Graph Problem Solving</vt:lpstr>
      <vt:lpstr>Motivation</vt:lpstr>
      <vt:lpstr>New road (from [DPV2008])</vt:lpstr>
      <vt:lpstr>Streets in Computopia (from [DPV2008])</vt:lpstr>
      <vt:lpstr>Blood transfusion</vt:lpstr>
      <vt:lpstr>k-clustering of maximum spacing</vt:lpstr>
      <vt:lpstr>Nesting boxes</vt:lpstr>
      <vt:lpstr>Contagious disease</vt:lpstr>
      <vt:lpstr>Edge-disjoint paths</vt:lpstr>
      <vt:lpstr>Robot Path Planning</vt:lpstr>
      <vt:lpstr>Pouring water (from [DPV2008])</vt:lpstr>
      <vt:lpstr>Colored path</vt:lpstr>
      <vt:lpstr>The escape problem [CLR]</vt:lpstr>
      <vt:lpstr>Critical edge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Jordi</dc:creator>
  <cp:lastModifiedBy>Jordi Cortadella</cp:lastModifiedBy>
  <cp:revision>1402</cp:revision>
  <dcterms:created xsi:type="dcterms:W3CDTF">2006-08-16T00:00:00Z</dcterms:created>
  <dcterms:modified xsi:type="dcterms:W3CDTF">2023-04-28T15:13:46Z</dcterms:modified>
</cp:coreProperties>
</file>