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1"/>
  </p:notesMasterIdLst>
  <p:handoutMasterIdLst>
    <p:handoutMasterId r:id="rId42"/>
  </p:handoutMasterIdLst>
  <p:sldIdLst>
    <p:sldId id="607" r:id="rId2"/>
    <p:sldId id="702" r:id="rId3"/>
    <p:sldId id="614" r:id="rId4"/>
    <p:sldId id="660" r:id="rId5"/>
    <p:sldId id="704" r:id="rId6"/>
    <p:sldId id="703" r:id="rId7"/>
    <p:sldId id="658" r:id="rId8"/>
    <p:sldId id="705" r:id="rId9"/>
    <p:sldId id="663" r:id="rId10"/>
    <p:sldId id="664" r:id="rId11"/>
    <p:sldId id="665" r:id="rId12"/>
    <p:sldId id="666" r:id="rId13"/>
    <p:sldId id="677" r:id="rId14"/>
    <p:sldId id="706" r:id="rId15"/>
    <p:sldId id="707" r:id="rId16"/>
    <p:sldId id="682" r:id="rId17"/>
    <p:sldId id="616" r:id="rId18"/>
    <p:sldId id="667" r:id="rId19"/>
    <p:sldId id="668" r:id="rId20"/>
    <p:sldId id="669" r:id="rId21"/>
    <p:sldId id="670" r:id="rId22"/>
    <p:sldId id="671" r:id="rId23"/>
    <p:sldId id="672" r:id="rId24"/>
    <p:sldId id="708" r:id="rId25"/>
    <p:sldId id="673" r:id="rId26"/>
    <p:sldId id="688" r:id="rId27"/>
    <p:sldId id="689" r:id="rId28"/>
    <p:sldId id="691" r:id="rId29"/>
    <p:sldId id="692" r:id="rId30"/>
    <p:sldId id="694" r:id="rId31"/>
    <p:sldId id="697" r:id="rId32"/>
    <p:sldId id="696" r:id="rId33"/>
    <p:sldId id="698" r:id="rId34"/>
    <p:sldId id="709" r:id="rId35"/>
    <p:sldId id="695" r:id="rId36"/>
    <p:sldId id="686" r:id="rId37"/>
    <p:sldId id="700" r:id="rId38"/>
    <p:sldId id="710" r:id="rId39"/>
    <p:sldId id="690" r:id="rId4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4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DEE8"/>
    <a:srgbClr val="0000FF"/>
    <a:srgbClr val="E6B9B8"/>
    <a:srgbClr val="FF9933"/>
    <a:srgbClr val="00B050"/>
    <a:srgbClr val="7030A0"/>
    <a:srgbClr val="93CDDD"/>
    <a:srgbClr val="984807"/>
    <a:srgbClr val="7F7F7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76" autoAdjust="0"/>
  </p:normalViewPr>
  <p:slideViewPr>
    <p:cSldViewPr>
      <p:cViewPr varScale="1">
        <p:scale>
          <a:sx n="114" d="100"/>
          <a:sy n="114" d="100"/>
        </p:scale>
        <p:origin x="1200" y="120"/>
      </p:cViewPr>
      <p:guideLst>
        <p:guide orient="horz" pos="2160"/>
        <p:guide pos="441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138" cy="47953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427" y="0"/>
            <a:ext cx="3170138" cy="479539"/>
          </a:xfrm>
          <a:prstGeom prst="rect">
            <a:avLst/>
          </a:prstGeom>
        </p:spPr>
        <p:txBody>
          <a:bodyPr vert="horz" lIns="91440" tIns="45720" rIns="91440" bIns="45720" rtlCol="0"/>
          <a:lstStyle>
            <a:lvl1pPr algn="r">
              <a:defRPr sz="1200"/>
            </a:lvl1pPr>
          </a:lstStyle>
          <a:p>
            <a:fld id="{847A9C85-7208-4140-9A1B-482E74B6EC70}" type="datetimeFigureOut">
              <a:rPr lang="en-US" smtClean="0"/>
              <a:pPr/>
              <a:t>3/5/2024</a:t>
            </a:fld>
            <a:endParaRPr lang="en-US"/>
          </a:p>
        </p:txBody>
      </p:sp>
      <p:sp>
        <p:nvSpPr>
          <p:cNvPr id="4" name="Footer Placeholder 3"/>
          <p:cNvSpPr>
            <a:spLocks noGrp="1"/>
          </p:cNvSpPr>
          <p:nvPr>
            <p:ph type="ftr" sz="quarter" idx="2"/>
          </p:nvPr>
        </p:nvSpPr>
        <p:spPr>
          <a:xfrm>
            <a:off x="1" y="9120172"/>
            <a:ext cx="3170138" cy="47953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427" y="9120172"/>
            <a:ext cx="3170138" cy="479539"/>
          </a:xfrm>
          <a:prstGeom prst="rect">
            <a:avLst/>
          </a:prstGeom>
        </p:spPr>
        <p:txBody>
          <a:bodyPr vert="horz" lIns="91440" tIns="45720" rIns="91440" bIns="45720" rtlCol="0" anchor="b"/>
          <a:lstStyle>
            <a:lvl1pPr algn="r">
              <a:defRPr sz="1200"/>
            </a:lvl1pPr>
          </a:lstStyle>
          <a:p>
            <a:fld id="{B9650C07-3E7E-4F0E-9FCA-027EE472E163}" type="slidenum">
              <a:rPr lang="en-US" smtClean="0"/>
              <a:pPr/>
              <a:t>‹#›</a:t>
            </a:fld>
            <a:endParaRPr lang="en-US"/>
          </a:p>
        </p:txBody>
      </p:sp>
    </p:spTree>
    <p:extLst>
      <p:ext uri="{BB962C8B-B14F-4D97-AF65-F5344CB8AC3E}">
        <p14:creationId xmlns:p14="http://schemas.microsoft.com/office/powerpoint/2010/main" val="1078338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143588" y="1"/>
            <a:ext cx="3169920" cy="480060"/>
          </a:xfrm>
          <a:prstGeom prst="rect">
            <a:avLst/>
          </a:prstGeom>
        </p:spPr>
        <p:txBody>
          <a:bodyPr vert="horz" lIns="99048" tIns="49524" rIns="99048" bIns="49524" rtlCol="0"/>
          <a:lstStyle>
            <a:lvl1pPr algn="r">
              <a:defRPr sz="1300"/>
            </a:lvl1pPr>
          </a:lstStyle>
          <a:p>
            <a:fld id="{9EAA3D3F-CA47-4B9D-B6BA-678D85410C0A}" type="datetimeFigureOut">
              <a:rPr lang="en-US" smtClean="0"/>
              <a:pPr/>
              <a:t>3/5/2024</a:t>
            </a:fld>
            <a:endParaRPr lang="en-US"/>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9048" tIns="49524" rIns="99048" bIns="4952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9048" tIns="49524" rIns="99048" bIns="49524" rtlCol="0" anchor="b"/>
          <a:lstStyle>
            <a:lvl1pPr algn="r">
              <a:defRPr sz="1300"/>
            </a:lvl1pPr>
          </a:lstStyle>
          <a:p>
            <a:fld id="{3ADACB01-8BF2-4713-B06A-211A8CE39FE1}" type="slidenum">
              <a:rPr lang="en-US" smtClean="0"/>
              <a:pPr/>
              <a:t>‹#›</a:t>
            </a:fld>
            <a:endParaRPr lang="en-US"/>
          </a:p>
        </p:txBody>
      </p:sp>
    </p:spTree>
    <p:extLst>
      <p:ext uri="{BB962C8B-B14F-4D97-AF65-F5344CB8AC3E}">
        <p14:creationId xmlns:p14="http://schemas.microsoft.com/office/powerpoint/2010/main" val="2027413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5C9D8F-313B-4C0E-A642-9DB8A7C73743}" type="slidenum">
              <a:rPr lang="en-US"/>
              <a:pPr fontAlgn="base">
                <a:spcBef>
                  <a:spcPct val="0"/>
                </a:spcBef>
                <a:spcAft>
                  <a:spcPct val="0"/>
                </a:spcAft>
                <a:defRPr/>
              </a:pPr>
              <a:t>1</a:t>
            </a:fld>
            <a:endParaRPr lang="en-US"/>
          </a:p>
        </p:txBody>
      </p:sp>
    </p:spTree>
    <p:extLst>
      <p:ext uri="{BB962C8B-B14F-4D97-AF65-F5344CB8AC3E}">
        <p14:creationId xmlns:p14="http://schemas.microsoft.com/office/powerpoint/2010/main" val="799238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Divide &amp; Conquer</a:t>
            </a:r>
            <a:endParaRPr lang="en-US" dirty="0"/>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Divide &amp; Conquer</a:t>
            </a:r>
          </a:p>
        </p:txBody>
      </p:sp>
      <p:sp>
        <p:nvSpPr>
          <p:cNvPr id="6" name="Footer Placeholder 5"/>
          <p:cNvSpPr>
            <a:spLocks noGrp="1"/>
          </p:cNvSpPr>
          <p:nvPr>
            <p:ph type="ftr" sz="quarter" idx="11"/>
          </p:nvPr>
        </p:nvSpPr>
        <p:spPr/>
        <p:txBody>
          <a:bodyPr/>
          <a:lstStyle/>
          <a:p>
            <a:r>
              <a:rPr lang="en-US"/>
              <a:t>© Dept. CS, UPC</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Divide &amp; Conquer</a:t>
            </a:r>
          </a:p>
        </p:txBody>
      </p:sp>
      <p:sp>
        <p:nvSpPr>
          <p:cNvPr id="6" name="Footer Placeholder 5"/>
          <p:cNvSpPr>
            <a:spLocks noGrp="1"/>
          </p:cNvSpPr>
          <p:nvPr>
            <p:ph type="ftr" sz="quarter" idx="11"/>
          </p:nvPr>
        </p:nvSpPr>
        <p:spPr/>
        <p:txBody>
          <a:bodyPr/>
          <a:lstStyle/>
          <a:p>
            <a:r>
              <a:rPr lang="en-US"/>
              <a:t>© Dept. CS, UPC</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Divide &amp; Conquer</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Divide &amp; Conquer</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Divide &amp; Conquer</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Divide &amp; Conquer</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14400"/>
            <a:ext cx="40386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403860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Divide &amp; Conquer</a:t>
            </a:r>
          </a:p>
        </p:txBody>
      </p:sp>
      <p:sp>
        <p:nvSpPr>
          <p:cNvPr id="6" name="Footer Placeholder 5"/>
          <p:cNvSpPr>
            <a:spLocks noGrp="1"/>
          </p:cNvSpPr>
          <p:nvPr>
            <p:ph type="ftr" sz="quarter" idx="11"/>
          </p:nvPr>
        </p:nvSpPr>
        <p:spPr/>
        <p:txBody>
          <a:bodyPr/>
          <a:lstStyle/>
          <a:p>
            <a:r>
              <a:rPr lang="en-US"/>
              <a:t>© Dept. CS, UPC</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762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447800"/>
            <a:ext cx="4040188" cy="4678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762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447800"/>
            <a:ext cx="4041775" cy="4678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Divide &amp; Conquer</a:t>
            </a:r>
          </a:p>
        </p:txBody>
      </p:sp>
      <p:sp>
        <p:nvSpPr>
          <p:cNvPr id="8" name="Footer Placeholder 7"/>
          <p:cNvSpPr>
            <a:spLocks noGrp="1"/>
          </p:cNvSpPr>
          <p:nvPr>
            <p:ph type="ftr" sz="quarter" idx="11"/>
          </p:nvPr>
        </p:nvSpPr>
        <p:spPr/>
        <p:txBody>
          <a:bodyPr/>
          <a:lstStyle/>
          <a:p>
            <a:r>
              <a:rPr lang="en-US"/>
              <a:t>© Dept. CS, UPC</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0" name="Straight Connector 9"/>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Divide &amp; Conquer</a:t>
            </a:r>
          </a:p>
        </p:txBody>
      </p:sp>
      <p:sp>
        <p:nvSpPr>
          <p:cNvPr id="4" name="Footer Placeholder 3"/>
          <p:cNvSpPr>
            <a:spLocks noGrp="1"/>
          </p:cNvSpPr>
          <p:nvPr>
            <p:ph type="ftr" sz="quarter" idx="11"/>
          </p:nvPr>
        </p:nvSpPr>
        <p:spPr/>
        <p:txBody>
          <a:bodyPr/>
          <a:lstStyle/>
          <a:p>
            <a:r>
              <a:rPr lang="en-US"/>
              <a:t>© Dept. CS, UPC</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6" name="Straight Connector 5"/>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p:txBody>
          <a:bodyPr>
            <a:normAutofit/>
          </a:bodyPr>
          <a:lstStyle>
            <a:lvl1pPr marL="0" indent="0" defTabSz="914400">
              <a:buNone/>
              <a:tabLst>
                <a:tab pos="0" algn="l"/>
              </a:tabLst>
              <a:defRPr sz="2400" b="1" baseline="0">
                <a:latin typeface="Courier New" pitchFamily="49" charset="0"/>
                <a:cs typeface="Courier New" pitchFamily="49" charset="0"/>
              </a:defRPr>
            </a:lvl1pPr>
            <a:lvl2pPr>
              <a:buNone/>
              <a:defRPr/>
            </a:lvl2pPr>
            <a:lvl3pPr>
              <a:buNone/>
              <a:defRPr/>
            </a:lvl3pPr>
            <a:lvl4pPr>
              <a:buNone/>
              <a:defRPr/>
            </a:lvl4pPr>
            <a:lvl5pPr>
              <a:buNone/>
              <a:defRPr/>
            </a:lvl5pPr>
          </a:lstStyle>
          <a:p>
            <a:pPr lvl="0"/>
            <a:r>
              <a:rPr lang="en-US" dirty="0"/>
              <a:t>Insert code</a:t>
            </a:r>
          </a:p>
        </p:txBody>
      </p:sp>
      <p:sp>
        <p:nvSpPr>
          <p:cNvPr id="4" name="Date Placeholder 3"/>
          <p:cNvSpPr>
            <a:spLocks noGrp="1"/>
          </p:cNvSpPr>
          <p:nvPr>
            <p:ph type="dt" sz="half" idx="10"/>
          </p:nvPr>
        </p:nvSpPr>
        <p:spPr/>
        <p:txBody>
          <a:bodyPr/>
          <a:lstStyle/>
          <a:p>
            <a:r>
              <a:rPr lang="en-US"/>
              <a:t>Divide &amp; Conquer</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838200"/>
            <a:ext cx="82296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Divide &amp; Conquer</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userDrawn="1"/>
        </p:nvCxnSpPr>
        <p:spPr>
          <a:xfrm>
            <a:off x="0" y="685800"/>
            <a:ext cx="9144000" cy="0"/>
          </a:xfrm>
          <a:prstGeom prst="line">
            <a:avLst/>
          </a:prstGeom>
          <a:ln w="50800" cmpd="thickThin">
            <a:gradFill>
              <a:gsLst>
                <a:gs pos="0">
                  <a:schemeClr val="accent2">
                    <a:lumMod val="5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3" hasCustomPrompt="1"/>
          </p:nvPr>
        </p:nvSpPr>
        <p:spPr>
          <a:xfrm>
            <a:off x="457200" y="3276600"/>
            <a:ext cx="8229600" cy="3124200"/>
          </a:xfrm>
        </p:spPr>
        <p:txBody>
          <a:bodyPr>
            <a:normAutofit/>
          </a:bodyPr>
          <a:lstStyle>
            <a:lvl1pPr marL="0" indent="0" defTabSz="914400">
              <a:buNone/>
              <a:tabLst>
                <a:tab pos="0" algn="l"/>
              </a:tabLst>
              <a:defRPr sz="2400" b="1" baseline="0">
                <a:latin typeface="Courier New" pitchFamily="49" charset="0"/>
                <a:cs typeface="Courier New" pitchFamily="49" charset="0"/>
              </a:defRPr>
            </a:lvl1pPr>
            <a:lvl2pPr>
              <a:buNone/>
              <a:defRPr/>
            </a:lvl2pPr>
            <a:lvl3pPr>
              <a:buNone/>
              <a:defRPr/>
            </a:lvl3pPr>
            <a:lvl4pPr>
              <a:buNone/>
              <a:defRPr/>
            </a:lvl4pPr>
            <a:lvl5pPr>
              <a:buNone/>
              <a:defRPr/>
            </a:lvl5pPr>
          </a:lstStyle>
          <a:p>
            <a:pPr lvl="0"/>
            <a:r>
              <a:rPr lang="en-US" dirty="0"/>
              <a:t>Insert code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Divide &amp; Conquer</a:t>
            </a:r>
          </a:p>
        </p:txBody>
      </p:sp>
      <p:sp>
        <p:nvSpPr>
          <p:cNvPr id="3" name="Footer Placeholder 2"/>
          <p:cNvSpPr>
            <a:spLocks noGrp="1"/>
          </p:cNvSpPr>
          <p:nvPr>
            <p:ph type="ftr" sz="quarter" idx="11"/>
          </p:nvPr>
        </p:nvSpPr>
        <p:spPr/>
        <p:txBody>
          <a:bodyPr/>
          <a:lstStyle/>
          <a:p>
            <a:r>
              <a:rPr lang="en-US"/>
              <a:t>© Dept. CS, UPC</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685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838200"/>
            <a:ext cx="8229600" cy="5410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Divide &amp; Conquer</a:t>
            </a:r>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Dept. CS, UPC</a:t>
            </a:r>
            <a:endParaRPr lang="en-US" dirty="0"/>
          </a:p>
        </p:txBody>
      </p:sp>
      <p:sp>
        <p:nvSpPr>
          <p:cNvPr id="6" name="Slide Number Placeholder 5"/>
          <p:cNvSpPr>
            <a:spLocks noGrp="1"/>
          </p:cNvSpPr>
          <p:nvPr>
            <p:ph type="sldNum" sz="quarter" idx="4"/>
          </p:nvPr>
        </p:nvSpPr>
        <p:spPr>
          <a:xfrm>
            <a:off x="67818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2" r:id="rId7"/>
    <p:sldLayoutId id="2147483673" r:id="rId8"/>
    <p:sldLayoutId id="2147483667" r:id="rId9"/>
    <p:sldLayoutId id="2147483668" r:id="rId10"/>
    <p:sldLayoutId id="2147483669" r:id="rId11"/>
    <p:sldLayoutId id="2147483670" r:id="rId12"/>
    <p:sldLayoutId id="2147483671" r:id="rId1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48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8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630.png"/><Relationship Id="rId4" Type="http://schemas.openxmlformats.org/officeDocument/2006/relationships/image" Target="../media/image620.png"/></Relationships>
</file>

<file path=ppt/slides/_rels/slide19.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image" Target="../media/image600.png"/><Relationship Id="rId1" Type="http://schemas.openxmlformats.org/officeDocument/2006/relationships/slideLayout" Target="../slideLayouts/slideLayout2.xml"/><Relationship Id="rId6" Type="http://schemas.openxmlformats.org/officeDocument/2006/relationships/image" Target="../media/image660.png"/><Relationship Id="rId5" Type="http://schemas.openxmlformats.org/officeDocument/2006/relationships/image" Target="../media/image650.png"/><Relationship Id="rId4" Type="http://schemas.openxmlformats.org/officeDocument/2006/relationships/image" Target="../media/image6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70.png"/><Relationship Id="rId2" Type="http://schemas.openxmlformats.org/officeDocument/2006/relationships/image" Target="../media/image90.png"/><Relationship Id="rId1" Type="http://schemas.openxmlformats.org/officeDocument/2006/relationships/slideLayout" Target="../slideLayouts/slideLayout7.xml"/><Relationship Id="rId4" Type="http://schemas.openxmlformats.org/officeDocument/2006/relationships/image" Target="../media/image680.png"/></Relationships>
</file>

<file path=ppt/slides/_rels/slide21.xml.rels><?xml version="1.0" encoding="UTF-8" standalone="yes"?>
<Relationships xmlns="http://schemas.openxmlformats.org/package/2006/relationships"><Relationship Id="rId3" Type="http://schemas.openxmlformats.org/officeDocument/2006/relationships/image" Target="../media/image700.png"/><Relationship Id="rId2" Type="http://schemas.openxmlformats.org/officeDocument/2006/relationships/image" Target="../media/image690.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0.png"/></Relationships>
</file>

<file path=ppt/slides/_rels/slide2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0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642.png"/><Relationship Id="rId3" Type="http://schemas.openxmlformats.org/officeDocument/2006/relationships/image" Target="../media/image612.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632.png"/><Relationship Id="rId5" Type="http://schemas.openxmlformats.org/officeDocument/2006/relationships/image" Target="../media/image45.png"/><Relationship Id="rId4" Type="http://schemas.openxmlformats.org/officeDocument/2006/relationships/image" Target="../media/image622.png"/></Relationships>
</file>

<file path=ppt/slides/_rels/slide28.xml.rels><?xml version="1.0" encoding="UTF-8" standalone="yes"?>
<Relationships xmlns="http://schemas.openxmlformats.org/package/2006/relationships"><Relationship Id="rId2" Type="http://schemas.openxmlformats.org/officeDocument/2006/relationships/image" Target="../media/image66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3.xml.rels><?xml version="1.0" encoding="UTF-8" standalone="yes"?>
<Relationships xmlns="http://schemas.openxmlformats.org/package/2006/relationships"><Relationship Id="rId2" Type="http://schemas.openxmlformats.org/officeDocument/2006/relationships/image" Target="../media/image47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3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3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0.png"/><Relationship Id="rId7" Type="http://schemas.openxmlformats.org/officeDocument/2006/relationships/image" Target="../media/image29.png"/><Relationship Id="rId2" Type="http://schemas.openxmlformats.org/officeDocument/2006/relationships/image" Target="../media/image240.pn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0.png"/><Relationship Id="rId4" Type="http://schemas.openxmlformats.org/officeDocument/2006/relationships/image" Target="../media/image26.png"/><Relationship Id="rId9" Type="http://schemas.openxmlformats.org/officeDocument/2006/relationships/image" Target="../media/image31.png"/></Relationships>
</file>

<file path=ppt/slides/_rels/slide39.xml.rels><?xml version="1.0" encoding="UTF-8" standalone="yes"?>
<Relationships xmlns="http://schemas.openxmlformats.org/package/2006/relationships"><Relationship Id="rId2" Type="http://schemas.openxmlformats.org/officeDocument/2006/relationships/image" Target="../media/image6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7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2514600"/>
          </a:xfrm>
        </p:spPr>
        <p:txBody>
          <a:bodyPr rtlCol="0">
            <a:normAutofit/>
          </a:bodyPr>
          <a:lstStyle/>
          <a:p>
            <a:pPr eaLnBrk="1" fontAlgn="auto" hangingPunct="1">
              <a:spcAft>
                <a:spcPts val="0"/>
              </a:spcAft>
              <a:defRPr/>
            </a:pPr>
            <a:r>
              <a:rPr lang="en-GB" i="1" dirty="0">
                <a:solidFill>
                  <a:srgbClr val="0000FF"/>
                </a:solidFill>
              </a:rPr>
              <a:t>Divide &amp; Conquer (II)</a:t>
            </a:r>
            <a:endParaRPr lang="en-US" i="1" dirty="0">
              <a:solidFill>
                <a:srgbClr val="0000FF"/>
              </a:solidFill>
            </a:endParaRPr>
          </a:p>
        </p:txBody>
      </p:sp>
      <p:sp>
        <p:nvSpPr>
          <p:cNvPr id="3" name="Subtitle 2"/>
          <p:cNvSpPr>
            <a:spLocks noGrp="1"/>
          </p:cNvSpPr>
          <p:nvPr>
            <p:ph type="subTitle" idx="1"/>
          </p:nvPr>
        </p:nvSpPr>
        <p:spPr>
          <a:xfrm>
            <a:off x="1371600" y="4800600"/>
            <a:ext cx="6400800" cy="1447800"/>
          </a:xfrm>
        </p:spPr>
        <p:txBody>
          <a:bodyPr rtlCol="0">
            <a:normAutofit/>
          </a:bodyPr>
          <a:lstStyle/>
          <a:p>
            <a:pPr eaLnBrk="1" fontAlgn="auto" hangingPunct="1">
              <a:spcAft>
                <a:spcPts val="0"/>
              </a:spcAft>
              <a:buFont typeface="Arial" pitchFamily="34" charset="0"/>
              <a:buNone/>
              <a:defRPr/>
            </a:pPr>
            <a:r>
              <a:rPr lang="en-US" sz="2000" dirty="0">
                <a:solidFill>
                  <a:schemeClr val="tx1"/>
                </a:solidFill>
              </a:rPr>
              <a:t>Jordi Cortadella and Jordi Petit</a:t>
            </a:r>
          </a:p>
          <a:p>
            <a:pPr eaLnBrk="1" fontAlgn="auto" hangingPunct="1">
              <a:spcAft>
                <a:spcPts val="0"/>
              </a:spcAft>
              <a:buFont typeface="Arial" pitchFamily="34" charset="0"/>
              <a:buNone/>
              <a:defRPr/>
            </a:pPr>
            <a:r>
              <a:rPr lang="en-US" sz="2000" dirty="0">
                <a:solidFill>
                  <a:schemeClr val="tx1"/>
                </a:solidFill>
              </a:rPr>
              <a:t>Department of Computer Science</a:t>
            </a:r>
          </a:p>
        </p:txBody>
      </p:sp>
      <p:pic>
        <p:nvPicPr>
          <p:cNvPr id="1026" name="Picture 2" descr="Logo UPC.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25" y="3429000"/>
            <a:ext cx="1047750" cy="104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52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Quick sort: complexity analysis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838200"/>
                <a:ext cx="8229600" cy="3810000"/>
              </a:xfrm>
            </p:spPr>
            <p:txBody>
              <a:bodyPr>
                <a:normAutofit fontScale="92500" lnSpcReduction="20000"/>
              </a:bodyPr>
              <a:lstStyle/>
              <a:p>
                <a:r>
                  <a:rPr lang="en-GB" dirty="0"/>
                  <a:t>Let us assume that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oMath>
                </a14:m>
                <a:r>
                  <a:rPr lang="en-US" dirty="0"/>
                  <a:t> is the </a:t>
                </a:r>
                <a14:m>
                  <m:oMath xmlns:m="http://schemas.openxmlformats.org/officeDocument/2006/math">
                    <m:r>
                      <a:rPr lang="en-GB" b="0" i="1" smtClean="0">
                        <a:latin typeface="Cambria Math" panose="02040503050406030204" pitchFamily="18" charset="0"/>
                      </a:rPr>
                      <m:t>𝑖</m:t>
                    </m:r>
                  </m:oMath>
                </a14:m>
                <a:r>
                  <a:rPr lang="en-US" dirty="0"/>
                  <a:t>-</a:t>
                </a:r>
                <a:r>
                  <a:rPr lang="en-US" dirty="0" err="1"/>
                  <a:t>th</a:t>
                </a:r>
                <a:r>
                  <a:rPr lang="en-US" dirty="0"/>
                  <a:t> smallest element in the vector.</a:t>
                </a:r>
              </a:p>
              <a:p>
                <a:endParaRPr lang="en-US" dirty="0"/>
              </a:p>
              <a:p>
                <a:r>
                  <a:rPr lang="en-US" dirty="0"/>
                  <a:t>Let us assume that each element has the same probability of being selected as pivot.</a:t>
                </a:r>
              </a:p>
              <a:p>
                <a:endParaRPr lang="en-US" dirty="0"/>
              </a:p>
              <a:p>
                <a:r>
                  <a:rPr lang="en-US" dirty="0"/>
                  <a:t>The runtime if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oMath>
                </a14:m>
                <a:r>
                  <a:rPr lang="en-US" dirty="0"/>
                  <a:t> is selected as pivot is:</a:t>
                </a:r>
                <a:br>
                  <a:rPr lang="en-US" dirty="0"/>
                </a:br>
                <a:br>
                  <a:rPr lang="en-US" dirty="0"/>
                </a:br>
                <a14:m>
                  <m:oMath xmlns:m="http://schemas.openxmlformats.org/officeDocument/2006/math">
                    <m:r>
                      <a:rPr lang="en-GB" b="0" i="1" smtClean="0">
                        <a:latin typeface="Cambria Math" panose="02040503050406030204" pitchFamily="18" charset="0"/>
                      </a:rPr>
                      <m:t>𝑇</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𝑇</m:t>
                    </m:r>
                    <m:d>
                      <m:dPr>
                        <m:ctrlPr>
                          <a:rPr lang="en-GB" b="0" i="1" smtClean="0">
                            <a:latin typeface="Cambria Math" panose="02040503050406030204" pitchFamily="18" charset="0"/>
                          </a:rPr>
                        </m:ctrlPr>
                      </m:dPr>
                      <m:e>
                        <m:r>
                          <a:rPr lang="en-GB" b="0" i="1" smtClean="0">
                            <a:latin typeface="Cambria Math" panose="02040503050406030204" pitchFamily="18" charset="0"/>
                          </a:rPr>
                          <m:t>𝑖</m:t>
                        </m:r>
                      </m:e>
                    </m:d>
                    <m:r>
                      <a:rPr lang="en-GB" b="0" i="1" smtClean="0">
                        <a:latin typeface="Cambria Math" panose="02040503050406030204" pitchFamily="18" charset="0"/>
                      </a:rPr>
                      <m:t>+</m:t>
                    </m:r>
                    <m:r>
                      <a:rPr lang="en-GB" b="0" i="1" smtClean="0">
                        <a:latin typeface="Cambria Math" panose="02040503050406030204" pitchFamily="18" charset="0"/>
                      </a:rPr>
                      <m:t>𝑇</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𝑖</m:t>
                    </m:r>
                    <m:r>
                      <a:rPr lang="en-GB"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838200"/>
                <a:ext cx="8229600" cy="3810000"/>
              </a:xfrm>
              <a:blipFill>
                <a:blip r:embed="rId2"/>
                <a:stretch>
                  <a:fillRect l="-1481" t="-4160" r="-1556" b="-1600"/>
                </a:stretch>
              </a:blipFill>
            </p:spPr>
            <p:txBody>
              <a:bodyPr/>
              <a:lstStyle/>
              <a:p>
                <a:r>
                  <a:rPr lang="ca-ES">
                    <a:noFill/>
                  </a:rPr>
                  <a:t> </a:t>
                </a:r>
              </a:p>
            </p:txBody>
          </p:sp>
        </mc:Fallback>
      </mc:AlternateContent>
      <p:sp>
        <p:nvSpPr>
          <p:cNvPr id="4" name="Date Placeholder 3"/>
          <p:cNvSpPr>
            <a:spLocks noGrp="1"/>
          </p:cNvSpPr>
          <p:nvPr>
            <p:ph type="dt" sz="half" idx="10"/>
          </p:nvPr>
        </p:nvSpPr>
        <p:spPr/>
        <p:txBody>
          <a:bodyPr/>
          <a:lstStyle/>
          <a:p>
            <a:r>
              <a:rPr lang="en-US"/>
              <a:t>Divide &amp; Conquer</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
        <p:nvSpPr>
          <p:cNvPr id="7" name="Rectangle 6">
            <a:extLst>
              <a:ext uri="{FF2B5EF4-FFF2-40B4-BE49-F238E27FC236}">
                <a16:creationId xmlns:a16="http://schemas.microsoft.com/office/drawing/2014/main" id="{F315F9BD-9BDD-48AB-8DD3-256DFE6A14C3}"/>
              </a:ext>
            </a:extLst>
          </p:cNvPr>
          <p:cNvSpPr/>
          <p:nvPr/>
        </p:nvSpPr>
        <p:spPr>
          <a:xfrm>
            <a:off x="914400" y="5550932"/>
            <a:ext cx="7315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cxnSp>
        <p:nvCxnSpPr>
          <p:cNvPr id="9" name="Straight Connector 8">
            <a:extLst>
              <a:ext uri="{FF2B5EF4-FFF2-40B4-BE49-F238E27FC236}">
                <a16:creationId xmlns:a16="http://schemas.microsoft.com/office/drawing/2014/main" id="{DADC1644-E6C2-4B19-BDAC-8C6433CA0039}"/>
              </a:ext>
            </a:extLst>
          </p:cNvPr>
          <p:cNvCxnSpPr/>
          <p:nvPr/>
        </p:nvCxnSpPr>
        <p:spPr>
          <a:xfrm>
            <a:off x="3657600" y="5550932"/>
            <a:ext cx="0" cy="457200"/>
          </a:xfrm>
          <a:prstGeom prst="line">
            <a:avLst/>
          </a:prstGeom>
          <a:ln w="19050" cap="flat">
            <a:solidFill>
              <a:schemeClr val="tx1"/>
            </a:solidFill>
            <a:roun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A79A9AB-0A2C-41AA-89BF-F835BF146CA0}"/>
                  </a:ext>
                </a:extLst>
              </p:cNvPr>
              <p:cNvSpPr txBox="1"/>
              <p:nvPr/>
            </p:nvSpPr>
            <p:spPr>
              <a:xfrm>
                <a:off x="838200" y="5181600"/>
                <a:ext cx="3658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m:t>
                      </m:r>
                    </m:oMath>
                  </m:oMathPara>
                </a14:m>
                <a:endParaRPr lang="ca-ES" b="0" dirty="0"/>
              </a:p>
            </p:txBody>
          </p:sp>
        </mc:Choice>
        <mc:Fallback xmlns="">
          <p:sp>
            <p:nvSpPr>
              <p:cNvPr id="10" name="TextBox 9">
                <a:extLst>
                  <a:ext uri="{FF2B5EF4-FFF2-40B4-BE49-F238E27FC236}">
                    <a16:creationId xmlns:a16="http://schemas.microsoft.com/office/drawing/2014/main" id="{EA79A9AB-0A2C-41AA-89BF-F835BF146CA0}"/>
                  </a:ext>
                </a:extLst>
              </p:cNvPr>
              <p:cNvSpPr txBox="1">
                <a:spLocks noRot="1" noChangeAspect="1" noMove="1" noResize="1" noEditPoints="1" noAdjustHandles="1" noChangeArrowheads="1" noChangeShapeType="1" noTextEdit="1"/>
              </p:cNvSpPr>
              <p:nvPr/>
            </p:nvSpPr>
            <p:spPr>
              <a:xfrm>
                <a:off x="838200" y="5181600"/>
                <a:ext cx="365805" cy="369332"/>
              </a:xfrm>
              <a:prstGeom prst="rect">
                <a:avLst/>
              </a:prstGeom>
              <a:blipFill>
                <a:blip r:embed="rId3"/>
                <a:stretch>
                  <a:fillRect/>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E9026EB-3383-4E3F-ABA1-0C9B85394202}"/>
                  </a:ext>
                </a:extLst>
              </p:cNvPr>
              <p:cNvSpPr txBox="1"/>
              <p:nvPr/>
            </p:nvSpPr>
            <p:spPr>
              <a:xfrm>
                <a:off x="7447936" y="5181600"/>
                <a:ext cx="7785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−1</m:t>
                      </m:r>
                    </m:oMath>
                  </m:oMathPara>
                </a14:m>
                <a:endParaRPr lang="ca-ES" b="0" dirty="0"/>
              </a:p>
            </p:txBody>
          </p:sp>
        </mc:Choice>
        <mc:Fallback xmlns="">
          <p:sp>
            <p:nvSpPr>
              <p:cNvPr id="11" name="TextBox 10">
                <a:extLst>
                  <a:ext uri="{FF2B5EF4-FFF2-40B4-BE49-F238E27FC236}">
                    <a16:creationId xmlns:a16="http://schemas.microsoft.com/office/drawing/2014/main" id="{4E9026EB-3383-4E3F-ABA1-0C9B85394202}"/>
                  </a:ext>
                </a:extLst>
              </p:cNvPr>
              <p:cNvSpPr txBox="1">
                <a:spLocks noRot="1" noChangeAspect="1" noMove="1" noResize="1" noEditPoints="1" noAdjustHandles="1" noChangeArrowheads="1" noChangeShapeType="1" noTextEdit="1"/>
              </p:cNvSpPr>
              <p:nvPr/>
            </p:nvSpPr>
            <p:spPr>
              <a:xfrm>
                <a:off x="7447936" y="5181600"/>
                <a:ext cx="778546" cy="369332"/>
              </a:xfrm>
              <a:prstGeom prst="rect">
                <a:avLst/>
              </a:prstGeom>
              <a:blipFill>
                <a:blip r:embed="rId4"/>
                <a:stretch>
                  <a:fillRect/>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23EB6B1-5421-48C5-8472-94490DD46DD5}"/>
                  </a:ext>
                </a:extLst>
              </p:cNvPr>
              <p:cNvSpPr txBox="1"/>
              <p:nvPr/>
            </p:nvSpPr>
            <p:spPr>
              <a:xfrm>
                <a:off x="3581400" y="5181600"/>
                <a:ext cx="3186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𝑖</m:t>
                      </m:r>
                    </m:oMath>
                  </m:oMathPara>
                </a14:m>
                <a:endParaRPr lang="ca-ES" b="0" dirty="0"/>
              </a:p>
            </p:txBody>
          </p:sp>
        </mc:Choice>
        <mc:Fallback xmlns="">
          <p:sp>
            <p:nvSpPr>
              <p:cNvPr id="12" name="TextBox 11">
                <a:extLst>
                  <a:ext uri="{FF2B5EF4-FFF2-40B4-BE49-F238E27FC236}">
                    <a16:creationId xmlns:a16="http://schemas.microsoft.com/office/drawing/2014/main" id="{A23EB6B1-5421-48C5-8472-94490DD46DD5}"/>
                  </a:ext>
                </a:extLst>
              </p:cNvPr>
              <p:cNvSpPr txBox="1">
                <a:spLocks noRot="1" noChangeAspect="1" noMove="1" noResize="1" noEditPoints="1" noAdjustHandles="1" noChangeArrowheads="1" noChangeShapeType="1" noTextEdit="1"/>
              </p:cNvSpPr>
              <p:nvPr/>
            </p:nvSpPr>
            <p:spPr>
              <a:xfrm>
                <a:off x="3581400" y="5181600"/>
                <a:ext cx="318612" cy="369332"/>
              </a:xfrm>
              <a:prstGeom prst="rect">
                <a:avLst/>
              </a:prstGeom>
              <a:blipFill>
                <a:blip r:embed="rId5"/>
                <a:stretch>
                  <a:fillRect/>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D383F0F-F2B1-4D58-9CDD-01070F1500BA}"/>
                  </a:ext>
                </a:extLst>
              </p:cNvPr>
              <p:cNvSpPr txBox="1"/>
              <p:nvPr/>
            </p:nvSpPr>
            <p:spPr>
              <a:xfrm>
                <a:off x="1691735" y="5594866"/>
                <a:ext cx="1188530" cy="369332"/>
              </a:xfrm>
              <a:prstGeom prst="rect">
                <a:avLst/>
              </a:prstGeom>
              <a:noFill/>
            </p:spPr>
            <p:txBody>
              <a:bodyPr wrap="none" rtlCol="0">
                <a:spAutoFit/>
              </a:bodyPr>
              <a:lstStyle/>
              <a:p>
                <a14:m>
                  <m:oMath xmlns:m="http://schemas.openxmlformats.org/officeDocument/2006/math">
                    <m:r>
                      <a:rPr lang="en-GB" b="0" i="1" smtClean="0">
                        <a:latin typeface="Cambria Math" panose="02040503050406030204" pitchFamily="18" charset="0"/>
                      </a:rPr>
                      <m:t>𝑖</m:t>
                    </m:r>
                  </m:oMath>
                </a14:m>
                <a:r>
                  <a:rPr lang="ca-ES" b="0" dirty="0"/>
                  <a:t> elements</a:t>
                </a:r>
              </a:p>
            </p:txBody>
          </p:sp>
        </mc:Choice>
        <mc:Fallback xmlns="">
          <p:sp>
            <p:nvSpPr>
              <p:cNvPr id="13" name="TextBox 12">
                <a:extLst>
                  <a:ext uri="{FF2B5EF4-FFF2-40B4-BE49-F238E27FC236}">
                    <a16:creationId xmlns:a16="http://schemas.microsoft.com/office/drawing/2014/main" id="{2D383F0F-F2B1-4D58-9CDD-01070F1500BA}"/>
                  </a:ext>
                </a:extLst>
              </p:cNvPr>
              <p:cNvSpPr txBox="1">
                <a:spLocks noRot="1" noChangeAspect="1" noMove="1" noResize="1" noEditPoints="1" noAdjustHandles="1" noChangeArrowheads="1" noChangeShapeType="1" noTextEdit="1"/>
              </p:cNvSpPr>
              <p:nvPr/>
            </p:nvSpPr>
            <p:spPr>
              <a:xfrm>
                <a:off x="1691735" y="5594866"/>
                <a:ext cx="1188530" cy="369332"/>
              </a:xfrm>
              <a:prstGeom prst="rect">
                <a:avLst/>
              </a:prstGeom>
              <a:blipFill>
                <a:blip r:embed="rId6"/>
                <a:stretch>
                  <a:fillRect t="-10000" r="-5155" b="-26667"/>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10E124F-50A1-4897-8C10-894AEC48A9A8}"/>
                  </a:ext>
                </a:extLst>
              </p:cNvPr>
              <p:cNvSpPr txBox="1"/>
              <p:nvPr/>
            </p:nvSpPr>
            <p:spPr>
              <a:xfrm>
                <a:off x="5105400" y="5607468"/>
                <a:ext cx="1601272" cy="369332"/>
              </a:xfrm>
              <a:prstGeom prst="rect">
                <a:avLst/>
              </a:prstGeom>
              <a:noFill/>
            </p:spPr>
            <p:txBody>
              <a:bodyPr wrap="none" rtlCol="0">
                <a:spAutoFit/>
              </a:bodyPr>
              <a:lstStyle/>
              <a:p>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𝑖</m:t>
                    </m:r>
                  </m:oMath>
                </a14:m>
                <a:r>
                  <a:rPr lang="ca-ES" b="0" dirty="0"/>
                  <a:t> elements</a:t>
                </a:r>
              </a:p>
            </p:txBody>
          </p:sp>
        </mc:Choice>
        <mc:Fallback xmlns="">
          <p:sp>
            <p:nvSpPr>
              <p:cNvPr id="14" name="TextBox 13">
                <a:extLst>
                  <a:ext uri="{FF2B5EF4-FFF2-40B4-BE49-F238E27FC236}">
                    <a16:creationId xmlns:a16="http://schemas.microsoft.com/office/drawing/2014/main" id="{F10E124F-50A1-4897-8C10-894AEC48A9A8}"/>
                  </a:ext>
                </a:extLst>
              </p:cNvPr>
              <p:cNvSpPr txBox="1">
                <a:spLocks noRot="1" noChangeAspect="1" noMove="1" noResize="1" noEditPoints="1" noAdjustHandles="1" noChangeArrowheads="1" noChangeShapeType="1" noTextEdit="1"/>
              </p:cNvSpPr>
              <p:nvPr/>
            </p:nvSpPr>
            <p:spPr>
              <a:xfrm>
                <a:off x="5105400" y="5607468"/>
                <a:ext cx="1601272" cy="369332"/>
              </a:xfrm>
              <a:prstGeom prst="rect">
                <a:avLst/>
              </a:prstGeom>
              <a:blipFill>
                <a:blip r:embed="rId7"/>
                <a:stretch>
                  <a:fillRect t="-10000" r="-3435" b="-26667"/>
                </a:stretch>
              </a:blipFill>
            </p:spPr>
            <p:txBody>
              <a:bodyPr/>
              <a:lstStyle/>
              <a:p>
                <a:r>
                  <a:rPr lang="ca-ES">
                    <a:noFill/>
                  </a:rPr>
                  <a:t> </a:t>
                </a:r>
              </a:p>
            </p:txBody>
          </p:sp>
        </mc:Fallback>
      </mc:AlternateContent>
      <p:sp>
        <p:nvSpPr>
          <p:cNvPr id="15" name="TextBox 14">
            <a:extLst>
              <a:ext uri="{FF2B5EF4-FFF2-40B4-BE49-F238E27FC236}">
                <a16:creationId xmlns:a16="http://schemas.microsoft.com/office/drawing/2014/main" id="{C119D72D-F8C7-4016-9E18-C720293C6C4B}"/>
              </a:ext>
            </a:extLst>
          </p:cNvPr>
          <p:cNvSpPr txBox="1"/>
          <p:nvPr/>
        </p:nvSpPr>
        <p:spPr>
          <a:xfrm>
            <a:off x="3038005" y="4820264"/>
            <a:ext cx="1000595" cy="369332"/>
          </a:xfrm>
          <a:prstGeom prst="rect">
            <a:avLst/>
          </a:prstGeom>
          <a:noFill/>
        </p:spPr>
        <p:txBody>
          <a:bodyPr wrap="none" rtlCol="0">
            <a:spAutoFit/>
          </a:bodyPr>
          <a:lstStyle/>
          <a:p>
            <a:r>
              <a:rPr lang="en-GB" b="0" dirty="0"/>
              <a:t>partition</a:t>
            </a:r>
            <a:endParaRPr lang="ca-ES" b="0" dirty="0"/>
          </a:p>
        </p:txBody>
      </p:sp>
      <p:cxnSp>
        <p:nvCxnSpPr>
          <p:cNvPr id="17" name="Straight Arrow Connector 16">
            <a:extLst>
              <a:ext uri="{FF2B5EF4-FFF2-40B4-BE49-F238E27FC236}">
                <a16:creationId xmlns:a16="http://schemas.microsoft.com/office/drawing/2014/main" id="{BB165AFF-46A4-4970-9E49-72B988CDA891}"/>
              </a:ext>
            </a:extLst>
          </p:cNvPr>
          <p:cNvCxnSpPr>
            <a:cxnSpLocks/>
          </p:cNvCxnSpPr>
          <p:nvPr/>
        </p:nvCxnSpPr>
        <p:spPr>
          <a:xfrm flipH="1" flipV="1">
            <a:off x="3542072" y="4520381"/>
            <a:ext cx="1" cy="366253"/>
          </a:xfrm>
          <a:prstGeom prst="straightConnector1">
            <a:avLst/>
          </a:prstGeom>
          <a:ln w="19050" cap="flat">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0BC114D-1A83-4F07-8092-615ADA4FA2CE}"/>
              </a:ext>
            </a:extLst>
          </p:cNvPr>
          <p:cNvSpPr txBox="1"/>
          <p:nvPr/>
        </p:nvSpPr>
        <p:spPr>
          <a:xfrm>
            <a:off x="4181005" y="4820264"/>
            <a:ext cx="675185" cy="369332"/>
          </a:xfrm>
          <a:prstGeom prst="rect">
            <a:avLst/>
          </a:prstGeom>
          <a:noFill/>
        </p:spPr>
        <p:txBody>
          <a:bodyPr wrap="none" rtlCol="0">
            <a:spAutoFit/>
          </a:bodyPr>
          <a:lstStyle/>
          <a:p>
            <a:r>
              <a:rPr lang="en-GB" dirty="0" err="1"/>
              <a:t>qsort</a:t>
            </a:r>
            <a:endParaRPr lang="ca-ES" b="0" dirty="0"/>
          </a:p>
        </p:txBody>
      </p:sp>
      <p:sp>
        <p:nvSpPr>
          <p:cNvPr id="19" name="TextBox 18">
            <a:extLst>
              <a:ext uri="{FF2B5EF4-FFF2-40B4-BE49-F238E27FC236}">
                <a16:creationId xmlns:a16="http://schemas.microsoft.com/office/drawing/2014/main" id="{0731A800-EFB3-4B71-96B2-067F4F974297}"/>
              </a:ext>
            </a:extLst>
          </p:cNvPr>
          <p:cNvSpPr txBox="1"/>
          <p:nvPr/>
        </p:nvSpPr>
        <p:spPr>
          <a:xfrm>
            <a:off x="5562600" y="4820264"/>
            <a:ext cx="675185" cy="369332"/>
          </a:xfrm>
          <a:prstGeom prst="rect">
            <a:avLst/>
          </a:prstGeom>
          <a:noFill/>
        </p:spPr>
        <p:txBody>
          <a:bodyPr wrap="none" rtlCol="0">
            <a:spAutoFit/>
          </a:bodyPr>
          <a:lstStyle/>
          <a:p>
            <a:r>
              <a:rPr lang="en-GB" dirty="0" err="1"/>
              <a:t>qsort</a:t>
            </a:r>
            <a:endParaRPr lang="ca-ES" b="0" dirty="0"/>
          </a:p>
        </p:txBody>
      </p:sp>
      <p:cxnSp>
        <p:nvCxnSpPr>
          <p:cNvPr id="20" name="Straight Arrow Connector 19">
            <a:extLst>
              <a:ext uri="{FF2B5EF4-FFF2-40B4-BE49-F238E27FC236}">
                <a16:creationId xmlns:a16="http://schemas.microsoft.com/office/drawing/2014/main" id="{E8304826-E7B2-4ECB-9FCF-9ABCF26EB656}"/>
              </a:ext>
            </a:extLst>
          </p:cNvPr>
          <p:cNvCxnSpPr>
            <a:cxnSpLocks/>
          </p:cNvCxnSpPr>
          <p:nvPr/>
        </p:nvCxnSpPr>
        <p:spPr>
          <a:xfrm flipH="1" flipV="1">
            <a:off x="4552336" y="4520381"/>
            <a:ext cx="3769" cy="366252"/>
          </a:xfrm>
          <a:prstGeom prst="straightConnector1">
            <a:avLst/>
          </a:prstGeom>
          <a:ln w="19050" cap="flat">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19BEB20-9D1B-448C-808B-BF2407DBEB9F}"/>
              </a:ext>
            </a:extLst>
          </p:cNvPr>
          <p:cNvCxnSpPr>
            <a:cxnSpLocks/>
          </p:cNvCxnSpPr>
          <p:nvPr/>
        </p:nvCxnSpPr>
        <p:spPr>
          <a:xfrm flipH="1" flipV="1">
            <a:off x="5900503" y="4522840"/>
            <a:ext cx="3769" cy="366252"/>
          </a:xfrm>
          <a:prstGeom prst="straightConnector1">
            <a:avLst/>
          </a:prstGeom>
          <a:ln w="19050" cap="flat">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7967AE8-32F8-4DF8-91DC-BD90F75027E6}"/>
                  </a:ext>
                </a:extLst>
              </p:cNvPr>
              <p:cNvSpPr txBox="1"/>
              <p:nvPr/>
            </p:nvSpPr>
            <p:spPr>
              <a:xfrm>
                <a:off x="533400" y="6172200"/>
                <a:ext cx="8417304" cy="369332"/>
              </a:xfrm>
              <a:prstGeom prst="rect">
                <a:avLst/>
              </a:prstGeom>
              <a:noFill/>
            </p:spPr>
            <p:txBody>
              <a:bodyPr wrap="none" rtlCol="0">
                <a:spAutoFit/>
              </a:bodyPr>
              <a:lstStyle/>
              <a:p>
                <a:r>
                  <a:rPr lang="en-US" b="0" dirty="0"/>
                  <a:t>Possible values for </a:t>
                </a:r>
                <a14:m>
                  <m:oMath xmlns:m="http://schemas.openxmlformats.org/officeDocument/2006/math">
                    <m:r>
                      <a:rPr lang="en-US" b="0" i="1" smtClean="0">
                        <a:latin typeface="Cambria Math" panose="02040503050406030204" pitchFamily="18" charset="0"/>
                      </a:rPr>
                      <m:t>𝑖</m:t>
                    </m:r>
                  </m:oMath>
                </a14:m>
                <a:r>
                  <a:rPr lang="ca-ES" b="0" dirty="0"/>
                  <a:t>: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𝑛</m:t>
                    </m:r>
                    <m:r>
                      <a:rPr lang="en-US" b="0" i="1" smtClean="0">
                        <a:latin typeface="Cambria Math" panose="02040503050406030204" pitchFamily="18" charset="0"/>
                      </a:rPr>
                      <m:t>−1</m:t>
                    </m:r>
                  </m:oMath>
                </a14:m>
                <a:r>
                  <a:rPr lang="ca-ES" b="0" dirty="0"/>
                  <a:t>. </a:t>
                </a:r>
                <a:r>
                  <a:rPr lang="ca-ES" b="0" dirty="0" err="1"/>
                  <a:t>Assumption</a:t>
                </a:r>
                <a:r>
                  <a:rPr lang="ca-ES" b="0" dirty="0"/>
                  <a:t>: all </a:t>
                </a:r>
                <a:r>
                  <a:rPr lang="ca-ES" b="0" dirty="0" err="1"/>
                  <a:t>values</a:t>
                </a:r>
                <a:r>
                  <a:rPr lang="ca-ES" b="0" dirty="0"/>
                  <a:t> </a:t>
                </a:r>
                <a:r>
                  <a:rPr lang="ca-ES" b="0" dirty="0" err="1"/>
                  <a:t>are</a:t>
                </a:r>
                <a:r>
                  <a:rPr lang="ca-ES" b="0" dirty="0"/>
                  <a:t> equiprobable (</a:t>
                </a:r>
                <a:r>
                  <a:rPr lang="ca-ES" b="0" dirty="0" err="1"/>
                  <a:t>random</a:t>
                </a:r>
                <a:r>
                  <a:rPr lang="ca-ES" b="0" dirty="0"/>
                  <a:t> pivots)</a:t>
                </a:r>
              </a:p>
            </p:txBody>
          </p:sp>
        </mc:Choice>
        <mc:Fallback xmlns="">
          <p:sp>
            <p:nvSpPr>
              <p:cNvPr id="8" name="TextBox 7">
                <a:extLst>
                  <a:ext uri="{FF2B5EF4-FFF2-40B4-BE49-F238E27FC236}">
                    <a16:creationId xmlns:a16="http://schemas.microsoft.com/office/drawing/2014/main" id="{B7967AE8-32F8-4DF8-91DC-BD90F75027E6}"/>
                  </a:ext>
                </a:extLst>
              </p:cNvPr>
              <p:cNvSpPr txBox="1">
                <a:spLocks noRot="1" noChangeAspect="1" noMove="1" noResize="1" noEditPoints="1" noAdjustHandles="1" noChangeArrowheads="1" noChangeShapeType="1" noTextEdit="1"/>
              </p:cNvSpPr>
              <p:nvPr/>
            </p:nvSpPr>
            <p:spPr>
              <a:xfrm>
                <a:off x="533400" y="6172200"/>
                <a:ext cx="8417304" cy="369332"/>
              </a:xfrm>
              <a:prstGeom prst="rect">
                <a:avLst/>
              </a:prstGeom>
              <a:blipFill>
                <a:blip r:embed="rId8"/>
                <a:stretch>
                  <a:fillRect l="-652" t="-10000" r="-652" b="-25000"/>
                </a:stretch>
              </a:blipFill>
            </p:spPr>
            <p:txBody>
              <a:bodyPr/>
              <a:lstStyle/>
              <a:p>
                <a:r>
                  <a:rPr lang="ca-ES">
                    <a:noFill/>
                  </a:rPr>
                  <a:t> </a:t>
                </a:r>
              </a:p>
            </p:txBody>
          </p:sp>
        </mc:Fallback>
      </mc:AlternateContent>
    </p:spTree>
    <p:extLst>
      <p:ext uri="{BB962C8B-B14F-4D97-AF65-F5344CB8AC3E}">
        <p14:creationId xmlns:p14="http://schemas.microsoft.com/office/powerpoint/2010/main" val="2766228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Quick sort: complexity analysis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4275423"/>
                <a:ext cx="8229600" cy="1287178"/>
              </a:xfrm>
              <a:solidFill>
                <a:schemeClr val="accent6">
                  <a:lumMod val="40000"/>
                  <a:lumOff val="60000"/>
                </a:schemeClr>
              </a:solidFill>
            </p:spPr>
            <p:txBody>
              <a:bodyPr>
                <a:noAutofit/>
              </a:bodyPr>
              <a:lstStyle/>
              <a:p>
                <a:pPr marL="0" indent="0">
                  <a:buNone/>
                </a:pPr>
                <a14:m>
                  <m:oMath xmlns:m="http://schemas.openxmlformats.org/officeDocument/2006/math">
                    <m:r>
                      <a:rPr lang="en-GB" sz="2400" b="0" i="1" smtClean="0">
                        <a:latin typeface="Cambria Math" panose="02040503050406030204" pitchFamily="18" charset="0"/>
                      </a:rPr>
                      <m:t>𝐻</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𝑛</m:t>
                        </m:r>
                      </m:e>
                    </m:d>
                    <m:r>
                      <a:rPr lang="en-GB" sz="2400" b="0" i="1" smtClean="0">
                        <a:latin typeface="Cambria Math" panose="02040503050406030204" pitchFamily="18" charset="0"/>
                      </a:rPr>
                      <m:t>=1+</m:t>
                    </m:r>
                    <m:f>
                      <m:fPr>
                        <m:type m:val="lin"/>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f>
                          <m:fPr>
                            <m:type m:val="lin"/>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3+</m:t>
                            </m:r>
                            <m:r>
                              <a:rPr lang="en-GB" sz="2400" b="0" i="1" smtClean="0">
                                <a:latin typeface="Cambria Math" panose="02040503050406030204" pitchFamily="18" charset="0"/>
                                <a:ea typeface="Cambria Math" panose="02040503050406030204" pitchFamily="18" charset="0"/>
                              </a:rPr>
                              <m:t>⋯+</m:t>
                            </m:r>
                            <m:f>
                              <m:fPr>
                                <m:type m:val="lin"/>
                                <m:ctrlPr>
                                  <a:rPr lang="en-GB" sz="2400" b="0" i="1" smtClean="0">
                                    <a:latin typeface="Cambria Math" panose="02040503050406030204" pitchFamily="18" charset="0"/>
                                    <a:ea typeface="Cambria Math" panose="02040503050406030204" pitchFamily="18" charset="0"/>
                                  </a:rPr>
                                </m:ctrlPr>
                              </m:fPr>
                              <m:num>
                                <m:r>
                                  <a:rPr lang="en-GB" sz="2400" b="0" i="1" smtClean="0">
                                    <a:latin typeface="Cambria Math" panose="02040503050406030204" pitchFamily="18" charset="0"/>
                                    <a:ea typeface="Cambria Math" panose="02040503050406030204" pitchFamily="18" charset="0"/>
                                  </a:rPr>
                                  <m:t>1</m:t>
                                </m:r>
                              </m:num>
                              <m:den>
                                <m:r>
                                  <a:rPr lang="en-GB" sz="2400" b="0" i="1" smtClean="0">
                                    <a:latin typeface="Cambria Math" panose="02040503050406030204" pitchFamily="18" charset="0"/>
                                    <a:ea typeface="Cambria Math" panose="02040503050406030204" pitchFamily="18" charset="0"/>
                                  </a:rPr>
                                  <m:t>𝑛</m:t>
                                </m:r>
                              </m:den>
                            </m:f>
                          </m:den>
                        </m:f>
                      </m:den>
                    </m:f>
                  </m:oMath>
                </a14:m>
                <a:r>
                  <a:rPr lang="en-US" sz="2400" dirty="0"/>
                  <a:t> is the Harmonic series, that has a simple approximation: </a:t>
                </a:r>
                <a14:m>
                  <m:oMath xmlns:m="http://schemas.openxmlformats.org/officeDocument/2006/math">
                    <m:r>
                      <a:rPr lang="en-GB" sz="2400" b="0" i="1" smtClean="0">
                        <a:latin typeface="Cambria Math" panose="02040503050406030204" pitchFamily="18" charset="0"/>
                      </a:rPr>
                      <m:t>𝐻</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𝑛</m:t>
                        </m:r>
                      </m:e>
                    </m:d>
                    <m:r>
                      <a:rPr lang="en-GB" sz="2400" b="0" i="1" smtClean="0">
                        <a:latin typeface="Cambria Math" panose="02040503050406030204" pitchFamily="18" charset="0"/>
                      </a:rPr>
                      <m:t>=</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ln</m:t>
                        </m:r>
                      </m:fName>
                      <m:e>
                        <m:r>
                          <a:rPr lang="en-GB" sz="2400" b="0" i="1" smtClean="0">
                            <a:latin typeface="Cambria Math" panose="02040503050406030204" pitchFamily="18" charset="0"/>
                          </a:rPr>
                          <m:t>𝑛</m:t>
                        </m:r>
                      </m:e>
                    </m:func>
                    <m:r>
                      <a:rPr lang="en-GB" sz="2400" b="0" i="1" smtClean="0">
                        <a:latin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𝛾</m:t>
                    </m:r>
                    <m:r>
                      <a:rPr lang="en-GB" sz="2400" b="0" i="1" smtClean="0">
                        <a:latin typeface="Cambria Math" panose="02040503050406030204" pitchFamily="18" charset="0"/>
                        <a:ea typeface="Cambria Math" panose="02040503050406030204" pitchFamily="18" charset="0"/>
                      </a:rPr>
                      <m:t>+</m:t>
                    </m:r>
                    <m:r>
                      <m:rPr>
                        <m:nor/>
                      </m:rPr>
                      <a:rPr lang="en-GB" sz="2400" b="0" i="0" smtClean="0">
                        <a:latin typeface="Cambria Math" panose="02040503050406030204" pitchFamily="18" charset="0"/>
                        <a:ea typeface="Cambria Math" panose="02040503050406030204" pitchFamily="18" charset="0"/>
                      </a:rPr>
                      <m:t>O</m:t>
                    </m:r>
                    <m:d>
                      <m:dPr>
                        <m:ctrlPr>
                          <a:rPr lang="en-GB" sz="2400" b="0" i="1" smtClean="0">
                            <a:latin typeface="Cambria Math" panose="02040503050406030204" pitchFamily="18" charset="0"/>
                            <a:ea typeface="Cambria Math" panose="02040503050406030204" pitchFamily="18" charset="0"/>
                          </a:rPr>
                        </m:ctrlPr>
                      </m:dPr>
                      <m:e>
                        <m:f>
                          <m:fPr>
                            <m:type m:val="lin"/>
                            <m:ctrlPr>
                              <a:rPr lang="en-GB" sz="2400" b="0" i="1" smtClean="0">
                                <a:latin typeface="Cambria Math" panose="02040503050406030204" pitchFamily="18" charset="0"/>
                                <a:ea typeface="Cambria Math" panose="02040503050406030204" pitchFamily="18" charset="0"/>
                              </a:rPr>
                            </m:ctrlPr>
                          </m:fPr>
                          <m:num>
                            <m:r>
                              <a:rPr lang="en-GB" sz="2400" b="0" i="1" smtClean="0">
                                <a:latin typeface="Cambria Math" panose="02040503050406030204" pitchFamily="18" charset="0"/>
                                <a:ea typeface="Cambria Math" panose="02040503050406030204" pitchFamily="18" charset="0"/>
                              </a:rPr>
                              <m:t>1</m:t>
                            </m:r>
                          </m:num>
                          <m:den>
                            <m:r>
                              <a:rPr lang="en-GB" sz="2400" b="0" i="1" smtClean="0">
                                <a:latin typeface="Cambria Math" panose="02040503050406030204" pitchFamily="18" charset="0"/>
                                <a:ea typeface="Cambria Math" panose="02040503050406030204" pitchFamily="18" charset="0"/>
                              </a:rPr>
                              <m:t>𝑛</m:t>
                            </m:r>
                          </m:den>
                        </m:f>
                      </m:e>
                    </m:d>
                    <m:r>
                      <a:rPr lang="en-GB" sz="2400" b="0" i="1" smtClean="0">
                        <a:latin typeface="Cambria Math" panose="02040503050406030204" pitchFamily="18" charset="0"/>
                        <a:ea typeface="Cambria Math" panose="02040503050406030204" pitchFamily="18" charset="0"/>
                      </a:rPr>
                      <m:t>.</m:t>
                    </m:r>
                  </m:oMath>
                </a14:m>
                <a:endParaRPr lang="en-GB" sz="2400" b="0" dirty="0">
                  <a:ea typeface="Cambria Math" panose="02040503050406030204" pitchFamily="18" charset="0"/>
                </a:endParaRPr>
              </a:p>
              <a:p>
                <a:pPr marL="0" indent="0">
                  <a:buNone/>
                </a:pPr>
                <a14:m>
                  <m:oMath xmlns:m="http://schemas.openxmlformats.org/officeDocument/2006/math">
                    <m:r>
                      <a:rPr lang="en-GB" sz="2400" b="0" i="1" smtClean="0">
                        <a:latin typeface="Cambria Math" panose="02040503050406030204" pitchFamily="18" charset="0"/>
                        <a:ea typeface="Cambria Math" panose="02040503050406030204" pitchFamily="18" charset="0"/>
                      </a:rPr>
                      <m:t>𝛾</m:t>
                    </m:r>
                    <m:r>
                      <a:rPr lang="en-GB" sz="2400" b="0" i="1" smtClean="0">
                        <a:latin typeface="Cambria Math" panose="02040503050406030204" pitchFamily="18" charset="0"/>
                        <a:ea typeface="Cambria Math" panose="02040503050406030204" pitchFamily="18" charset="0"/>
                      </a:rPr>
                      <m:t>=0.577…</m:t>
                    </m:r>
                  </m:oMath>
                </a14:m>
                <a:r>
                  <a:rPr lang="en-GB" sz="2400" b="0" dirty="0">
                    <a:ea typeface="Cambria Math" panose="02040503050406030204" pitchFamily="18" charset="0"/>
                  </a:rPr>
                  <a:t>  is Euler’s constant.                        </a:t>
                </a:r>
                <a:r>
                  <a:rPr lang="en-GB" sz="2400" b="1" dirty="0">
                    <a:ea typeface="Cambria Math" panose="02040503050406030204" pitchFamily="18" charset="0"/>
                  </a:rPr>
                  <a:t>[see the appendix]</a:t>
                </a:r>
              </a:p>
              <a:p>
                <a:pPr marL="0" indent="0">
                  <a:buNone/>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4275423"/>
                <a:ext cx="8229600" cy="1287178"/>
              </a:xfrm>
              <a:blipFill>
                <a:blip r:embed="rId2"/>
                <a:stretch>
                  <a:fillRect l="-1185" t="-44811" r="-667" b="-3254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Divide &amp; Conquer</a:t>
            </a:r>
            <a:endParaRPr lang="en-US" dirty="0"/>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381002" y="868839"/>
                <a:ext cx="5314981" cy="113018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400" i="1" smtClean="0">
                          <a:latin typeface="Cambria Math" panose="02040503050406030204" pitchFamily="18" charset="0"/>
                        </a:rPr>
                        <m:t>𝑇</m:t>
                      </m:r>
                      <m:d>
                        <m:dPr>
                          <m:ctrlPr>
                            <a:rPr lang="en-GB" sz="2400" i="1">
                              <a:latin typeface="Cambria Math" panose="02040503050406030204" pitchFamily="18" charset="0"/>
                            </a:rPr>
                          </m:ctrlPr>
                        </m:dPr>
                        <m:e>
                          <m:r>
                            <a:rPr lang="en-GB" sz="2400" i="1">
                              <a:latin typeface="Cambria Math" panose="02040503050406030204" pitchFamily="18" charset="0"/>
                            </a:rPr>
                            <m:t>𝑛</m:t>
                          </m:r>
                        </m:e>
                      </m:d>
                      <m:r>
                        <a:rPr lang="en-GB" sz="2400" i="1">
                          <a:latin typeface="Cambria Math" panose="02040503050406030204" pitchFamily="18" charset="0"/>
                        </a:rPr>
                        <m:t>=</m:t>
                      </m:r>
                      <m:r>
                        <a:rPr lang="en-GB" sz="2400" i="1">
                          <a:latin typeface="Cambria Math" panose="02040503050406030204" pitchFamily="18" charset="0"/>
                        </a:rPr>
                        <m:t>𝑛</m:t>
                      </m:r>
                      <m:r>
                        <a:rPr lang="en-GB" sz="2400" i="1">
                          <a:latin typeface="Cambria Math" panose="02040503050406030204" pitchFamily="18" charset="0"/>
                        </a:rPr>
                        <m:t>+</m:t>
                      </m:r>
                      <m:f>
                        <m:fPr>
                          <m:ctrlPr>
                            <a:rPr lang="en-GB" sz="2400" i="1">
                              <a:latin typeface="Cambria Math" panose="02040503050406030204" pitchFamily="18" charset="0"/>
                            </a:rPr>
                          </m:ctrlPr>
                        </m:fPr>
                        <m:num>
                          <m:r>
                            <a:rPr lang="en-GB" sz="2400" i="1">
                              <a:latin typeface="Cambria Math" panose="02040503050406030204" pitchFamily="18" charset="0"/>
                            </a:rPr>
                            <m:t>1</m:t>
                          </m:r>
                        </m:num>
                        <m:den>
                          <m:r>
                            <a:rPr lang="en-GB" sz="2400" i="1">
                              <a:latin typeface="Cambria Math" panose="02040503050406030204" pitchFamily="18" charset="0"/>
                            </a:rPr>
                            <m:t>𝑛</m:t>
                          </m:r>
                          <m:r>
                            <a:rPr lang="en-US" sz="2400" b="0" i="1" smtClean="0">
                              <a:latin typeface="Cambria Math" panose="02040503050406030204" pitchFamily="18" charset="0"/>
                            </a:rPr>
                            <m:t>−1</m:t>
                          </m:r>
                        </m:den>
                      </m:f>
                      <m:nary>
                        <m:naryPr>
                          <m:chr m:val="∑"/>
                          <m:ctrlPr>
                            <a:rPr lang="en-GB" sz="2400" i="1">
                              <a:latin typeface="Cambria Math" panose="02040503050406030204" pitchFamily="18" charset="0"/>
                            </a:rPr>
                          </m:ctrlPr>
                        </m:naryPr>
                        <m:sub>
                          <m:r>
                            <a:rPr lang="en-GB" sz="2400" i="1">
                              <a:latin typeface="Cambria Math" panose="02040503050406030204" pitchFamily="18" charset="0"/>
                            </a:rPr>
                            <m:t>𝑖</m:t>
                          </m:r>
                          <m:r>
                            <a:rPr lang="en-GB" sz="2400" i="1">
                              <a:latin typeface="Cambria Math" panose="02040503050406030204" pitchFamily="18" charset="0"/>
                            </a:rPr>
                            <m:t>=1</m:t>
                          </m:r>
                        </m:sub>
                        <m:sup>
                          <m:r>
                            <a:rPr lang="en-GB" sz="2400" i="1">
                              <a:latin typeface="Cambria Math" panose="02040503050406030204" pitchFamily="18" charset="0"/>
                            </a:rPr>
                            <m:t>𝑛</m:t>
                          </m:r>
                          <m:r>
                            <a:rPr lang="en-GB" sz="2400" b="0" i="1" smtClean="0">
                              <a:latin typeface="Cambria Math" panose="02040503050406030204" pitchFamily="18" charset="0"/>
                            </a:rPr>
                            <m:t>−1</m:t>
                          </m:r>
                        </m:sup>
                        <m:e>
                          <m:d>
                            <m:dPr>
                              <m:ctrlPr>
                                <a:rPr lang="en-GB" sz="2400" i="1">
                                  <a:latin typeface="Cambria Math" panose="02040503050406030204" pitchFamily="18" charset="0"/>
                                </a:rPr>
                              </m:ctrlPr>
                            </m:dPr>
                            <m:e>
                              <m:r>
                                <a:rPr lang="en-GB" sz="2400" i="1">
                                  <a:latin typeface="Cambria Math" panose="02040503050406030204" pitchFamily="18" charset="0"/>
                                </a:rPr>
                                <m:t>𝑇</m:t>
                              </m:r>
                              <m:d>
                                <m:dPr>
                                  <m:ctrlPr>
                                    <a:rPr lang="en-GB" sz="2400" i="1">
                                      <a:latin typeface="Cambria Math" panose="02040503050406030204" pitchFamily="18" charset="0"/>
                                    </a:rPr>
                                  </m:ctrlPr>
                                </m:dPr>
                                <m:e>
                                  <m:r>
                                    <a:rPr lang="en-GB" sz="2400" i="1">
                                      <a:latin typeface="Cambria Math" panose="02040503050406030204" pitchFamily="18" charset="0"/>
                                    </a:rPr>
                                    <m:t>𝑖</m:t>
                                  </m:r>
                                </m:e>
                              </m:d>
                              <m:r>
                                <a:rPr lang="en-GB" sz="2400" i="1">
                                  <a:latin typeface="Cambria Math" panose="02040503050406030204" pitchFamily="18" charset="0"/>
                                </a:rPr>
                                <m:t>+</m:t>
                              </m:r>
                              <m:r>
                                <a:rPr lang="en-GB" sz="2400" i="1">
                                  <a:latin typeface="Cambria Math" panose="02040503050406030204" pitchFamily="18" charset="0"/>
                                </a:rPr>
                                <m:t>𝑇</m:t>
                              </m:r>
                              <m:r>
                                <a:rPr lang="en-GB" sz="2400" i="1">
                                  <a:latin typeface="Cambria Math" panose="02040503050406030204" pitchFamily="18" charset="0"/>
                                </a:rPr>
                                <m:t>(</m:t>
                              </m:r>
                              <m:r>
                                <a:rPr lang="en-GB" sz="2400" i="1">
                                  <a:latin typeface="Cambria Math" panose="02040503050406030204" pitchFamily="18" charset="0"/>
                                </a:rPr>
                                <m:t>𝑛</m:t>
                              </m:r>
                              <m:r>
                                <a:rPr lang="en-GB" sz="2400" i="1">
                                  <a:latin typeface="Cambria Math" panose="02040503050406030204" pitchFamily="18" charset="0"/>
                                </a:rPr>
                                <m:t>−</m:t>
                              </m:r>
                              <m:r>
                                <a:rPr lang="en-GB" sz="2400" i="1">
                                  <a:latin typeface="Cambria Math" panose="02040503050406030204" pitchFamily="18" charset="0"/>
                                </a:rPr>
                                <m:t>𝑖</m:t>
                              </m:r>
                              <m:r>
                                <a:rPr lang="en-GB" sz="2400" i="1">
                                  <a:latin typeface="Cambria Math" panose="02040503050406030204" pitchFamily="18" charset="0"/>
                                </a:rPr>
                                <m:t>)</m:t>
                              </m:r>
                            </m:e>
                          </m:d>
                        </m:e>
                      </m:nary>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381002" y="868839"/>
                <a:ext cx="5314981" cy="1130181"/>
              </a:xfrm>
              <a:prstGeom prst="rect">
                <a:avLst/>
              </a:prstGeom>
              <a:blipFill>
                <a:blip r:embed="rId3"/>
                <a:stretch>
                  <a:fillRect/>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81001" y="1981200"/>
                <a:ext cx="6374053" cy="11298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400" i="1" smtClean="0">
                          <a:latin typeface="Cambria Math" panose="02040503050406030204" pitchFamily="18" charset="0"/>
                        </a:rPr>
                        <m:t>𝑇</m:t>
                      </m:r>
                      <m:d>
                        <m:dPr>
                          <m:ctrlPr>
                            <a:rPr lang="en-GB" sz="2400" i="1">
                              <a:latin typeface="Cambria Math" panose="02040503050406030204" pitchFamily="18" charset="0"/>
                            </a:rPr>
                          </m:ctrlPr>
                        </m:dPr>
                        <m:e>
                          <m:r>
                            <a:rPr lang="en-GB" sz="2400" i="1">
                              <a:latin typeface="Cambria Math" panose="02040503050406030204" pitchFamily="18" charset="0"/>
                            </a:rPr>
                            <m:t>𝑛</m:t>
                          </m:r>
                        </m:e>
                      </m:d>
                      <m:r>
                        <a:rPr lang="en-GB" sz="2400" i="1">
                          <a:latin typeface="Cambria Math" panose="02040503050406030204" pitchFamily="18" charset="0"/>
                        </a:rPr>
                        <m:t>=</m:t>
                      </m:r>
                      <m:r>
                        <a:rPr lang="en-GB" sz="2400" i="1">
                          <a:latin typeface="Cambria Math" panose="02040503050406030204" pitchFamily="18" charset="0"/>
                        </a:rPr>
                        <m:t>𝑛</m:t>
                      </m:r>
                      <m:r>
                        <a:rPr lang="en-GB" sz="2400" i="1">
                          <a:latin typeface="Cambria Math" panose="02040503050406030204" pitchFamily="18" charset="0"/>
                        </a:rPr>
                        <m:t>+</m:t>
                      </m:r>
                      <m:f>
                        <m:fPr>
                          <m:ctrlPr>
                            <a:rPr lang="en-GB" sz="2400" i="1">
                              <a:latin typeface="Cambria Math" panose="02040503050406030204" pitchFamily="18" charset="0"/>
                            </a:rPr>
                          </m:ctrlPr>
                        </m:fPr>
                        <m:num>
                          <m:r>
                            <a:rPr lang="en-GB" sz="2400" i="1">
                              <a:latin typeface="Cambria Math" panose="02040503050406030204" pitchFamily="18" charset="0"/>
                            </a:rPr>
                            <m:t>1</m:t>
                          </m:r>
                        </m:num>
                        <m:den>
                          <m:r>
                            <a:rPr lang="en-GB" sz="2400" i="1">
                              <a:latin typeface="Cambria Math" panose="02040503050406030204" pitchFamily="18" charset="0"/>
                            </a:rPr>
                            <m:t>𝑛</m:t>
                          </m:r>
                          <m:r>
                            <a:rPr lang="en-US" sz="2400" b="0" i="1" smtClean="0">
                              <a:latin typeface="Cambria Math" panose="02040503050406030204" pitchFamily="18" charset="0"/>
                            </a:rPr>
                            <m:t>−1</m:t>
                          </m:r>
                        </m:den>
                      </m:f>
                      <m:nary>
                        <m:naryPr>
                          <m:chr m:val="∑"/>
                          <m:ctrlPr>
                            <a:rPr lang="en-GB" sz="2400" i="1">
                              <a:latin typeface="Cambria Math" panose="02040503050406030204" pitchFamily="18" charset="0"/>
                            </a:rPr>
                          </m:ctrlPr>
                        </m:naryPr>
                        <m:sub>
                          <m:r>
                            <a:rPr lang="en-GB" sz="2400" i="1">
                              <a:latin typeface="Cambria Math" panose="02040503050406030204" pitchFamily="18" charset="0"/>
                            </a:rPr>
                            <m:t>𝑖</m:t>
                          </m:r>
                          <m:r>
                            <a:rPr lang="en-GB" sz="2400" i="1">
                              <a:latin typeface="Cambria Math" panose="02040503050406030204" pitchFamily="18" charset="0"/>
                            </a:rPr>
                            <m:t>=1</m:t>
                          </m:r>
                        </m:sub>
                        <m:sup>
                          <m:r>
                            <a:rPr lang="en-GB" sz="2400" i="1">
                              <a:latin typeface="Cambria Math" panose="02040503050406030204" pitchFamily="18" charset="0"/>
                            </a:rPr>
                            <m:t>𝑛</m:t>
                          </m:r>
                          <m:r>
                            <a:rPr lang="en-GB" sz="2400" b="0" i="1" smtClean="0">
                              <a:latin typeface="Cambria Math" panose="02040503050406030204" pitchFamily="18" charset="0"/>
                            </a:rPr>
                            <m:t>−1</m:t>
                          </m:r>
                        </m:sup>
                        <m:e>
                          <m:r>
                            <a:rPr lang="en-GB" sz="2400" b="0" i="1" smtClean="0">
                              <a:latin typeface="Cambria Math" panose="02040503050406030204" pitchFamily="18" charset="0"/>
                            </a:rPr>
                            <m:t>𝑇</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𝑖</m:t>
                              </m:r>
                            </m:e>
                          </m:d>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𝑛</m:t>
                              </m:r>
                              <m:r>
                                <a:rPr lang="en-US" sz="2400" b="0" i="1" smtClean="0">
                                  <a:latin typeface="Cambria Math" panose="02040503050406030204" pitchFamily="18" charset="0"/>
                                </a:rPr>
                                <m:t>−1</m:t>
                              </m:r>
                            </m:den>
                          </m:f>
                          <m:nary>
                            <m:naryPr>
                              <m:chr m:val="∑"/>
                              <m:ctrlPr>
                                <a:rPr lang="en-GB" sz="2400" b="0" i="1" smtClean="0">
                                  <a:latin typeface="Cambria Math" panose="02040503050406030204" pitchFamily="18" charset="0"/>
                                </a:rPr>
                              </m:ctrlPr>
                            </m:naryPr>
                            <m:sub>
                              <m:r>
                                <a:rPr lang="en-GB" sz="2400" b="0" i="1" smtClean="0">
                                  <a:latin typeface="Cambria Math" panose="02040503050406030204" pitchFamily="18" charset="0"/>
                                </a:rPr>
                                <m:t>𝑖</m:t>
                              </m:r>
                              <m:r>
                                <a:rPr lang="en-GB" sz="2400" b="0" i="1" smtClean="0">
                                  <a:latin typeface="Cambria Math" panose="02040503050406030204" pitchFamily="18" charset="0"/>
                                </a:rPr>
                                <m:t>=1</m:t>
                              </m:r>
                            </m:sub>
                            <m:sup>
                              <m:r>
                                <a:rPr lang="en-GB" sz="2400" b="0" i="1" smtClean="0">
                                  <a:latin typeface="Cambria Math" panose="02040503050406030204" pitchFamily="18" charset="0"/>
                                </a:rPr>
                                <m:t>𝑛</m:t>
                              </m:r>
                              <m:r>
                                <a:rPr lang="en-GB" sz="2400" b="0" i="1" smtClean="0">
                                  <a:latin typeface="Cambria Math" panose="02040503050406030204" pitchFamily="18" charset="0"/>
                                </a:rPr>
                                <m:t>−1</m:t>
                              </m:r>
                            </m:sup>
                            <m:e>
                              <m:r>
                                <a:rPr lang="en-GB" sz="2400" b="0" i="1" smtClean="0">
                                  <a:latin typeface="Cambria Math" panose="02040503050406030204" pitchFamily="18" charset="0"/>
                                </a:rPr>
                                <m:t>𝑇</m:t>
                              </m:r>
                              <m:r>
                                <a:rPr lang="en-GB" sz="2400" b="0" i="1" smtClean="0">
                                  <a:latin typeface="Cambria Math" panose="02040503050406030204" pitchFamily="18" charset="0"/>
                                </a:rPr>
                                <m:t>(</m:t>
                              </m:r>
                              <m:r>
                                <a:rPr lang="en-GB" sz="2400" b="0" i="1" smtClean="0">
                                  <a:latin typeface="Cambria Math" panose="02040503050406030204" pitchFamily="18" charset="0"/>
                                </a:rPr>
                                <m:t>𝑛</m:t>
                              </m:r>
                              <m:r>
                                <a:rPr lang="en-GB" sz="2400" b="0" i="1" smtClean="0">
                                  <a:latin typeface="Cambria Math" panose="02040503050406030204" pitchFamily="18" charset="0"/>
                                </a:rPr>
                                <m:t>−</m:t>
                              </m:r>
                              <m:r>
                                <a:rPr lang="en-GB" sz="2400" b="0" i="1" smtClean="0">
                                  <a:latin typeface="Cambria Math" panose="02040503050406030204" pitchFamily="18" charset="0"/>
                                </a:rPr>
                                <m:t>𝑖</m:t>
                              </m:r>
                              <m:r>
                                <a:rPr lang="en-GB" sz="2400" b="0" i="1" smtClean="0">
                                  <a:latin typeface="Cambria Math" panose="02040503050406030204" pitchFamily="18" charset="0"/>
                                </a:rPr>
                                <m:t>)</m:t>
                              </m:r>
                            </m:e>
                          </m:nary>
                        </m:e>
                      </m:nary>
                    </m:oMath>
                  </m:oMathPara>
                </a14:m>
                <a:endParaRPr 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381001" y="1981200"/>
                <a:ext cx="6374053" cy="1129861"/>
              </a:xfrm>
              <a:prstGeom prst="rect">
                <a:avLst/>
              </a:prstGeom>
              <a:blipFill>
                <a:blip r:embed="rId4"/>
                <a:stretch>
                  <a:fillRect/>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81000" y="3048000"/>
                <a:ext cx="5290231" cy="11298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400" i="1" smtClean="0">
                          <a:latin typeface="Cambria Math" panose="02040503050406030204" pitchFamily="18" charset="0"/>
                        </a:rPr>
                        <m:t>𝑇</m:t>
                      </m:r>
                      <m:d>
                        <m:dPr>
                          <m:ctrlPr>
                            <a:rPr lang="en-GB" sz="2400" i="1">
                              <a:latin typeface="Cambria Math" panose="02040503050406030204" pitchFamily="18" charset="0"/>
                            </a:rPr>
                          </m:ctrlPr>
                        </m:dPr>
                        <m:e>
                          <m:r>
                            <a:rPr lang="en-GB" sz="2400" i="1">
                              <a:latin typeface="Cambria Math" panose="02040503050406030204" pitchFamily="18" charset="0"/>
                            </a:rPr>
                            <m:t>𝑛</m:t>
                          </m:r>
                        </m:e>
                      </m:d>
                      <m:r>
                        <a:rPr lang="en-GB" sz="2400" i="1">
                          <a:latin typeface="Cambria Math" panose="02040503050406030204" pitchFamily="18" charset="0"/>
                        </a:rPr>
                        <m:t>=</m:t>
                      </m:r>
                      <m:r>
                        <a:rPr lang="en-GB" sz="2400" i="1">
                          <a:latin typeface="Cambria Math" panose="02040503050406030204" pitchFamily="18" charset="0"/>
                        </a:rPr>
                        <m:t>𝑛</m:t>
                      </m:r>
                      <m:r>
                        <a:rPr lang="en-GB" sz="2400" i="1">
                          <a:latin typeface="Cambria Math" panose="02040503050406030204" pitchFamily="18" charset="0"/>
                        </a:rPr>
                        <m:t>+</m:t>
                      </m:r>
                      <m:f>
                        <m:fPr>
                          <m:ctrlPr>
                            <a:rPr lang="en-GB" sz="2400" i="1">
                              <a:latin typeface="Cambria Math" panose="02040503050406030204" pitchFamily="18" charset="0"/>
                            </a:rPr>
                          </m:ctrlPr>
                        </m:fPr>
                        <m:num>
                          <m:r>
                            <a:rPr lang="en-GB" sz="2400" b="0" i="1" smtClean="0">
                              <a:latin typeface="Cambria Math" panose="02040503050406030204" pitchFamily="18" charset="0"/>
                            </a:rPr>
                            <m:t>2</m:t>
                          </m:r>
                        </m:num>
                        <m:den>
                          <m:r>
                            <a:rPr lang="en-GB" sz="2400" i="1">
                              <a:latin typeface="Cambria Math" panose="02040503050406030204" pitchFamily="18" charset="0"/>
                            </a:rPr>
                            <m:t>𝑛</m:t>
                          </m:r>
                          <m:r>
                            <a:rPr lang="en-US" sz="2400" b="0" i="1" smtClean="0">
                              <a:latin typeface="Cambria Math" panose="02040503050406030204" pitchFamily="18" charset="0"/>
                            </a:rPr>
                            <m:t>−1</m:t>
                          </m:r>
                        </m:den>
                      </m:f>
                      <m:nary>
                        <m:naryPr>
                          <m:chr m:val="∑"/>
                          <m:ctrlPr>
                            <a:rPr lang="en-GB" sz="2400" i="1">
                              <a:latin typeface="Cambria Math" panose="02040503050406030204" pitchFamily="18" charset="0"/>
                            </a:rPr>
                          </m:ctrlPr>
                        </m:naryPr>
                        <m:sub>
                          <m:r>
                            <a:rPr lang="en-GB" sz="2400" i="1">
                              <a:latin typeface="Cambria Math" panose="02040503050406030204" pitchFamily="18" charset="0"/>
                            </a:rPr>
                            <m:t>𝑖</m:t>
                          </m:r>
                          <m:r>
                            <a:rPr lang="en-GB" sz="2400" i="1">
                              <a:latin typeface="Cambria Math" panose="02040503050406030204" pitchFamily="18" charset="0"/>
                            </a:rPr>
                            <m:t>=1</m:t>
                          </m:r>
                        </m:sub>
                        <m:sup>
                          <m:r>
                            <a:rPr lang="en-GB" sz="2400" i="1">
                              <a:latin typeface="Cambria Math" panose="02040503050406030204" pitchFamily="18" charset="0"/>
                            </a:rPr>
                            <m:t>𝑛</m:t>
                          </m:r>
                          <m:r>
                            <a:rPr lang="en-GB" sz="2400" b="0" i="1" smtClean="0">
                              <a:latin typeface="Cambria Math" panose="02040503050406030204" pitchFamily="18" charset="0"/>
                            </a:rPr>
                            <m:t>−1</m:t>
                          </m:r>
                        </m:sup>
                        <m:e>
                          <m:r>
                            <a:rPr lang="en-GB" sz="2400" b="0" i="1" smtClean="0">
                              <a:latin typeface="Cambria Math" panose="02040503050406030204" pitchFamily="18" charset="0"/>
                            </a:rPr>
                            <m:t>𝑇</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𝑖</m:t>
                              </m:r>
                            </m:e>
                          </m:d>
                        </m:e>
                      </m:nary>
                      <m:r>
                        <a:rPr lang="en-US" sz="2400" b="0" i="1" smtClean="0">
                          <a:latin typeface="Cambria Math" panose="02040503050406030204" pitchFamily="18" charset="0"/>
                        </a:rPr>
                        <m:t>=</m:t>
                      </m:r>
                      <m:r>
                        <a:rPr lang="en-GB" sz="2400" b="0" i="1" smtClean="0">
                          <a:latin typeface="Cambria Math" panose="02040503050406030204" pitchFamily="18" charset="0"/>
                        </a:rPr>
                        <m:t>2</m:t>
                      </m:r>
                      <m:r>
                        <a:rPr lang="en-GB" sz="2400" b="0" i="1" smtClean="0">
                          <a:latin typeface="Cambria Math" panose="02040503050406030204" pitchFamily="18" charset="0"/>
                        </a:rPr>
                        <m:t>𝑛</m:t>
                      </m:r>
                      <m:r>
                        <a:rPr lang="en-US" sz="2400" b="0" i="1" smtClean="0">
                          <a:latin typeface="Cambria Math" panose="02040503050406030204" pitchFamily="18" charset="0"/>
                        </a:rPr>
                        <m:t>⋅</m:t>
                      </m:r>
                      <m:r>
                        <a:rPr lang="en-GB" sz="2400" b="0" i="1" smtClean="0">
                          <a:latin typeface="Cambria Math" panose="02040503050406030204" pitchFamily="18" charset="0"/>
                        </a:rPr>
                        <m:t>𝐻</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oMath>
                  </m:oMathPara>
                </a14:m>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381000" y="3048000"/>
                <a:ext cx="5290231" cy="1129861"/>
              </a:xfrm>
              <a:prstGeom prst="rect">
                <a:avLst/>
              </a:prstGeom>
              <a:blipFill>
                <a:blip r:embed="rId5"/>
                <a:stretch>
                  <a:fillRect/>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914400" y="5862935"/>
                <a:ext cx="615335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400" i="1" smtClean="0">
                          <a:latin typeface="Cambria Math" panose="02040503050406030204" pitchFamily="18" charset="0"/>
                        </a:rPr>
                        <m:t>𝑇</m:t>
                      </m:r>
                      <m:d>
                        <m:dPr>
                          <m:ctrlPr>
                            <a:rPr lang="en-GB" sz="2400" i="1">
                              <a:latin typeface="Cambria Math" panose="02040503050406030204" pitchFamily="18" charset="0"/>
                            </a:rPr>
                          </m:ctrlPr>
                        </m:dPr>
                        <m:e>
                          <m:r>
                            <a:rPr lang="en-GB" sz="2400" i="1">
                              <a:latin typeface="Cambria Math" panose="02040503050406030204" pitchFamily="18" charset="0"/>
                            </a:rPr>
                            <m:t>𝑛</m:t>
                          </m:r>
                        </m:e>
                      </m:d>
                      <m:r>
                        <a:rPr lang="en-US" sz="2400" b="0" i="1" smtClean="0">
                          <a:latin typeface="Cambria Math" panose="02040503050406030204" pitchFamily="18" charset="0"/>
                        </a:rPr>
                        <m:t>=</m:t>
                      </m:r>
                      <m:r>
                        <a:rPr lang="en-GB" sz="2400" b="0" i="1" smtClean="0">
                          <a:latin typeface="Cambria Math" panose="02040503050406030204" pitchFamily="18" charset="0"/>
                        </a:rPr>
                        <m:t>2</m:t>
                      </m:r>
                      <m:r>
                        <a:rPr lang="en-US" sz="2400" b="0" i="1" smtClean="0">
                          <a:latin typeface="Cambria Math" panose="02040503050406030204" pitchFamily="18" charset="0"/>
                        </a:rPr>
                        <m:t>𝑛</m:t>
                      </m:r>
                      <m:d>
                        <m:dPr>
                          <m:ctrlPr>
                            <a:rPr lang="en-GB" sz="2400" b="0" i="1" smtClean="0">
                              <a:latin typeface="Cambria Math" panose="02040503050406030204" pitchFamily="18" charset="0"/>
                            </a:rPr>
                          </m:ctrlPr>
                        </m:dPr>
                        <m:e>
                          <m:func>
                            <m:funcPr>
                              <m:ctrlPr>
                                <a:rPr lang="en-GB" sz="2400" i="1">
                                  <a:latin typeface="Cambria Math" panose="02040503050406030204" pitchFamily="18" charset="0"/>
                                </a:rPr>
                              </m:ctrlPr>
                            </m:funcPr>
                            <m:fName>
                              <m:r>
                                <m:rPr>
                                  <m:sty m:val="p"/>
                                </m:rPr>
                                <a:rPr lang="en-GB" sz="2400">
                                  <a:latin typeface="Cambria Math" panose="02040503050406030204" pitchFamily="18" charset="0"/>
                                </a:rPr>
                                <m:t>ln</m:t>
                              </m:r>
                            </m:fName>
                            <m:e>
                              <m:r>
                                <a:rPr lang="en-GB" sz="2400" i="1">
                                  <a:latin typeface="Cambria Math" panose="02040503050406030204" pitchFamily="18" charset="0"/>
                                </a:rPr>
                                <m:t>𝑛</m:t>
                              </m:r>
                            </m:e>
                          </m:func>
                          <m:r>
                            <a:rPr lang="en-GB" sz="2400" i="1">
                              <a:latin typeface="Cambria Math" panose="02040503050406030204" pitchFamily="18" charset="0"/>
                            </a:rPr>
                            <m:t>+</m:t>
                          </m:r>
                          <m:r>
                            <a:rPr lang="en-GB" sz="2400" i="1">
                              <a:latin typeface="Cambria Math" panose="02040503050406030204" pitchFamily="18" charset="0"/>
                              <a:ea typeface="Cambria Math" panose="02040503050406030204" pitchFamily="18" charset="0"/>
                            </a:rPr>
                            <m:t>𝛾</m:t>
                          </m:r>
                          <m:r>
                            <a:rPr lang="en-US" sz="2400" b="0" i="1" smtClean="0">
                              <a:latin typeface="Cambria Math" panose="02040503050406030204" pitchFamily="18" charset="0"/>
                              <a:ea typeface="Cambria Math" panose="02040503050406030204" pitchFamily="18" charset="0"/>
                            </a:rPr>
                            <m:t>+</m:t>
                          </m:r>
                          <m:r>
                            <m:rPr>
                              <m:nor/>
                            </m:rPr>
                            <a:rPr lang="en-US" sz="2400" b="0" i="0" smtClean="0">
                              <a:latin typeface="Cambria Math" panose="02040503050406030204" pitchFamily="18" charset="0"/>
                              <a:ea typeface="Cambria Math" panose="02040503050406030204" pitchFamily="18" charset="0"/>
                            </a:rPr>
                            <m:t>O</m:t>
                          </m:r>
                          <m:r>
                            <a:rPr lang="en-US" sz="2400" b="0" i="1" smtClean="0">
                              <a:latin typeface="Cambria Math" panose="02040503050406030204" pitchFamily="18" charset="0"/>
                              <a:ea typeface="Cambria Math" panose="02040503050406030204" pitchFamily="18" charset="0"/>
                            </a:rPr>
                            <m:t>(</m:t>
                          </m:r>
                          <m:f>
                            <m:fPr>
                              <m:type m:val="lin"/>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r>
                                <a:rPr lang="en-US" sz="2400" b="0" i="1" smtClean="0">
                                  <a:latin typeface="Cambria Math" panose="02040503050406030204" pitchFamily="18" charset="0"/>
                                  <a:ea typeface="Cambria Math" panose="02040503050406030204" pitchFamily="18" charset="0"/>
                                </a:rPr>
                                <m:t>𝑛</m:t>
                              </m:r>
                            </m:den>
                          </m:f>
                        </m:e>
                      </m:d>
                      <m:r>
                        <a:rPr lang="en-US" sz="2400" b="0" i="1" smtClean="0">
                          <a:latin typeface="Cambria Math" panose="02040503050406030204" pitchFamily="18" charset="0"/>
                          <a:ea typeface="Cambria Math" panose="02040503050406030204" pitchFamily="18" charset="0"/>
                        </a:rPr>
                        <m:t>)∈</m:t>
                      </m:r>
                      <m:r>
                        <m:rPr>
                          <m:nor/>
                        </m:rPr>
                        <a:rPr lang="en-US" sz="2400" b="0" i="0" smtClean="0">
                          <a:latin typeface="Cambria Math" panose="02040503050406030204" pitchFamily="18" charset="0"/>
                          <a:ea typeface="Cambria Math" panose="02040503050406030204" pitchFamily="18" charset="0"/>
                        </a:rPr>
                        <m:t>O</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𝑛</m:t>
                      </m:r>
                      <m:func>
                        <m:funcPr>
                          <m:ctrlPr>
                            <a:rPr lang="en-US" sz="2400" b="0" i="1" smtClean="0">
                              <a:latin typeface="Cambria Math" panose="02040503050406030204" pitchFamily="18" charset="0"/>
                              <a:ea typeface="Cambria Math" panose="02040503050406030204" pitchFamily="18" charset="0"/>
                            </a:rPr>
                          </m:ctrlPr>
                        </m:funcPr>
                        <m:fName>
                          <m:r>
                            <m:rPr>
                              <m:sty m:val="p"/>
                            </m:rPr>
                            <a:rPr lang="en-US" sz="2400" b="0" i="0" smtClean="0">
                              <a:latin typeface="Cambria Math" panose="02040503050406030204" pitchFamily="18" charset="0"/>
                              <a:ea typeface="Cambria Math" panose="02040503050406030204" pitchFamily="18" charset="0"/>
                            </a:rPr>
                            <m:t>log</m:t>
                          </m:r>
                        </m:fName>
                        <m:e>
                          <m:r>
                            <a:rPr lang="en-US" sz="2400" b="0" i="1" smtClean="0">
                              <a:latin typeface="Cambria Math" panose="02040503050406030204" pitchFamily="18" charset="0"/>
                              <a:ea typeface="Cambria Math" panose="02040503050406030204" pitchFamily="18" charset="0"/>
                            </a:rPr>
                            <m:t>𝑛</m:t>
                          </m:r>
                        </m:e>
                      </m:func>
                      <m:r>
                        <a:rPr lang="en-US" sz="2400" b="0" i="1" smtClean="0">
                          <a:latin typeface="Cambria Math" panose="02040503050406030204" pitchFamily="18" charset="0"/>
                          <a:ea typeface="Cambria Math" panose="02040503050406030204" pitchFamily="18" charset="0"/>
                        </a:rPr>
                        <m:t>)</m:t>
                      </m:r>
                    </m:oMath>
                  </m:oMathPara>
                </a14:m>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914400" y="5862935"/>
                <a:ext cx="6153351" cy="461665"/>
              </a:xfrm>
              <a:prstGeom prst="rect">
                <a:avLst/>
              </a:prstGeom>
              <a:blipFill>
                <a:blip r:embed="rId6"/>
                <a:stretch>
                  <a:fillRect t="-125000" b="-190789"/>
                </a:stretch>
              </a:blipFill>
            </p:spPr>
            <p:txBody>
              <a:bodyPr/>
              <a:lstStyle/>
              <a:p>
                <a:r>
                  <a:rPr lang="ca-ES">
                    <a:noFill/>
                  </a:rPr>
                  <a:t> </a:t>
                </a:r>
              </a:p>
            </p:txBody>
          </p:sp>
        </mc:Fallback>
      </mc:AlternateContent>
    </p:spTree>
    <p:extLst>
      <p:ext uri="{BB962C8B-B14F-4D97-AF65-F5344CB8AC3E}">
        <p14:creationId xmlns:p14="http://schemas.microsoft.com/office/powerpoint/2010/main" val="368431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bg/>
                                          </p:spTgt>
                                        </p:tgtEl>
                                        <p:attrNameLst>
                                          <p:attrName>style.visibility</p:attrName>
                                        </p:attrNameLst>
                                      </p:cBhvr>
                                      <p:to>
                                        <p:strVal val="visible"/>
                                      </p:to>
                                    </p:set>
                                    <p:animEffect transition="in" filter="fade">
                                      <p:cBhvr>
                                        <p:cTn id="21" dur="500"/>
                                        <p:tgtEl>
                                          <p:spTgt spid="3">
                                            <p:bg/>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dirty="0"/>
              <a:t>Quick sort: complexity analysis summary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Runtime of quicksort:</a:t>
                </a:r>
                <a:br>
                  <a:rPr lang="en-US" dirty="0"/>
                </a:br>
                <a:br>
                  <a:rPr lang="en-US" dirty="0"/>
                </a:br>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m:rPr>
                        <m:nor/>
                      </m:rPr>
                      <a:rPr lang="en-US" b="0" i="0" smtClean="0">
                        <a:latin typeface="Cambria Math" panose="02040503050406030204" pitchFamily="18" charset="0"/>
                      </a:rPr>
                      <m:t>O</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e>
                    </m:d>
                  </m:oMath>
                </a14:m>
                <a:br>
                  <a:rPr lang="en-US" dirty="0"/>
                </a:br>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m:rPr>
                        <m:sty m:val="p"/>
                      </m:rPr>
                      <a:rPr lang="en-US" b="0" i="0" smtClean="0">
                        <a:latin typeface="Cambria Math" panose="02040503050406030204" pitchFamily="18" charset="0"/>
                      </a:rPr>
                      <m:t>Ω</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oMath>
                </a14:m>
                <a:br>
                  <a:rPr lang="en-US" b="0" dirty="0"/>
                </a:b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m:rPr>
                            <m:sty m:val="p"/>
                          </m:rPr>
                          <a:rPr lang="en-US" b="0" i="0" smtClean="0">
                            <a:latin typeface="Cambria Math" panose="02040503050406030204" pitchFamily="18" charset="0"/>
                          </a:rPr>
                          <m:t>avg</m:t>
                        </m:r>
                        <m:r>
                          <a:rPr lang="en-US" b="0" i="1" smtClean="0">
                            <a:latin typeface="Cambria Math" panose="02040503050406030204" pitchFamily="18" charset="0"/>
                          </a:rPr>
                          <m:t> </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m:rPr>
                        <m:nor/>
                      </m:rPr>
                      <a:rPr lang="en-US">
                        <a:latin typeface="Cambria Math" panose="02040503050406030204" pitchFamily="18" charset="0"/>
                      </a:rPr>
                      <m:t>O</m:t>
                    </m:r>
                    <m:r>
                      <a:rPr lang="en-US" i="1">
                        <a:latin typeface="Cambria Math" panose="02040503050406030204" pitchFamily="18" charset="0"/>
                      </a:rPr>
                      <m:t>(</m:t>
                    </m:r>
                    <m:r>
                      <a:rPr lang="en-US" i="1">
                        <a:latin typeface="Cambria Math" panose="02040503050406030204" pitchFamily="18" charset="0"/>
                      </a:rPr>
                      <m:t>𝑛</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𝑛</m:t>
                        </m:r>
                        <m:r>
                          <a:rPr lang="en-US" i="1">
                            <a:latin typeface="Cambria Math" panose="02040503050406030204" pitchFamily="18" charset="0"/>
                          </a:rPr>
                          <m:t>)</m:t>
                        </m:r>
                      </m:e>
                    </m:func>
                  </m:oMath>
                </a14:m>
                <a:endParaRPr lang="en-US" dirty="0"/>
              </a:p>
              <a:p>
                <a:pPr marL="0" indent="0">
                  <a:buNone/>
                </a:pPr>
                <a:endParaRPr lang="en-US" dirty="0"/>
              </a:p>
              <a:p>
                <a:r>
                  <a:rPr lang="en-US" dirty="0"/>
                  <a:t>Be careful: some malicious patterns may increase the probability of the worst case runtime, e.g., when the vector is sorted or almost sorted.</a:t>
                </a:r>
              </a:p>
              <a:p>
                <a:endParaRPr lang="en-US" dirty="0"/>
              </a:p>
              <a:p>
                <a:r>
                  <a:rPr lang="en-US" dirty="0"/>
                  <a:t>Possible solution: use random pivots.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2255" r="-155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Divide &amp; Conquer</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2604240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dirty="0"/>
              <a:t>The selection problem</a:t>
            </a:r>
            <a:endParaRPr lang="en-US" dirty="0"/>
          </a:p>
        </p:txBody>
      </p:sp>
      <mc:AlternateContent xmlns:mc="http://schemas.openxmlformats.org/markup-compatibility/2006" xmlns:a14="http://schemas.microsoft.com/office/drawing/2010/main">
        <mc:Choice Requires="a14">
          <p:sp>
            <p:nvSpPr>
              <p:cNvPr id="8" name="Content Placeholder 7"/>
              <p:cNvSpPr>
                <a:spLocks noGrp="1"/>
              </p:cNvSpPr>
              <p:nvPr>
                <p:ph idx="1"/>
              </p:nvPr>
            </p:nvSpPr>
            <p:spPr>
              <a:xfrm>
                <a:off x="152400" y="838200"/>
                <a:ext cx="8763000" cy="5410200"/>
              </a:xfrm>
            </p:spPr>
            <p:txBody>
              <a:bodyPr/>
              <a:lstStyle/>
              <a:p>
                <a:r>
                  <a:rPr lang="en-GB" dirty="0"/>
                  <a:t>Given a collection of </a:t>
                </a:r>
                <a14:m>
                  <m:oMath xmlns:m="http://schemas.openxmlformats.org/officeDocument/2006/math">
                    <m:r>
                      <a:rPr lang="en-GB" b="0" i="1" smtClean="0">
                        <a:latin typeface="Cambria Math" panose="02040503050406030204" pitchFamily="18" charset="0"/>
                      </a:rPr>
                      <m:t>𝑁</m:t>
                    </m:r>
                  </m:oMath>
                </a14:m>
                <a:r>
                  <a:rPr lang="en-US" dirty="0"/>
                  <a:t> elements, find the </a:t>
                </a:r>
                <a14:m>
                  <m:oMath xmlns:m="http://schemas.openxmlformats.org/officeDocument/2006/math">
                    <m:r>
                      <a:rPr lang="en-GB" b="0" i="1" smtClean="0">
                        <a:latin typeface="Cambria Math" panose="02040503050406030204" pitchFamily="18" charset="0"/>
                      </a:rPr>
                      <m:t>𝑘</m:t>
                    </m:r>
                  </m:oMath>
                </a14:m>
                <a:r>
                  <a:rPr lang="en-US" dirty="0"/>
                  <a:t>-</a:t>
                </a:r>
                <a:r>
                  <a:rPr lang="en-US" dirty="0" err="1"/>
                  <a:t>th</a:t>
                </a:r>
                <a:r>
                  <a:rPr lang="en-US" dirty="0"/>
                  <a:t> smallest element.</a:t>
                </a:r>
              </a:p>
              <a:p>
                <a:endParaRPr lang="en-GB" dirty="0"/>
              </a:p>
              <a:p>
                <a:r>
                  <a:rPr lang="en-GB" dirty="0"/>
                  <a:t>Options:</a:t>
                </a:r>
              </a:p>
              <a:p>
                <a:pPr lvl="1"/>
                <a:r>
                  <a:rPr lang="en-GB" dirty="0"/>
                  <a:t>Sort a vector and select the </a:t>
                </a:r>
                <a14:m>
                  <m:oMath xmlns:m="http://schemas.openxmlformats.org/officeDocument/2006/math">
                    <m:r>
                      <a:rPr lang="en-GB" b="0" i="1" smtClean="0">
                        <a:latin typeface="Cambria Math" panose="02040503050406030204" pitchFamily="18" charset="0"/>
                      </a:rPr>
                      <m:t>𝑘</m:t>
                    </m:r>
                  </m:oMath>
                </a14:m>
                <a:r>
                  <a:rPr lang="en-US" dirty="0"/>
                  <a:t>-</a:t>
                </a:r>
                <a:r>
                  <a:rPr lang="en-US" dirty="0" err="1"/>
                  <a:t>th</a:t>
                </a:r>
                <a:r>
                  <a:rPr lang="en-US" dirty="0"/>
                  <a:t> location: </a:t>
                </a:r>
                <a14:m>
                  <m:oMath xmlns:m="http://schemas.openxmlformats.org/officeDocument/2006/math">
                    <m:r>
                      <m:rPr>
                        <m:nor/>
                      </m:rPr>
                      <a:rPr lang="en-GB" b="0" i="0" smtClean="0">
                        <a:latin typeface="Cambria Math" panose="02040503050406030204" pitchFamily="18" charset="0"/>
                      </a:rPr>
                      <m:t>O</m:t>
                    </m:r>
                    <m:r>
                      <a:rPr lang="en-GB" b="0" i="1" smtClean="0">
                        <a:latin typeface="Cambria Math" panose="02040503050406030204" pitchFamily="18" charset="0"/>
                      </a:rPr>
                      <m:t>(</m:t>
                    </m:r>
                    <m:r>
                      <a:rPr lang="en-GB" b="0" i="1" smtClean="0">
                        <a:latin typeface="Cambria Math" panose="02040503050406030204" pitchFamily="18" charset="0"/>
                      </a:rPr>
                      <m:t>𝑁</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𝑁</m:t>
                        </m:r>
                        <m:r>
                          <a:rPr lang="en-GB" b="0" i="1" smtClean="0">
                            <a:latin typeface="Cambria Math" panose="02040503050406030204" pitchFamily="18" charset="0"/>
                          </a:rPr>
                          <m:t>)</m:t>
                        </m:r>
                      </m:e>
                    </m:func>
                  </m:oMath>
                </a14:m>
                <a:endParaRPr lang="en-US" dirty="0"/>
              </a:p>
              <a:p>
                <a:pPr lvl="1"/>
                <a:r>
                  <a:rPr lang="en-GB" dirty="0"/>
                  <a:t>Read </a:t>
                </a:r>
                <a14:m>
                  <m:oMath xmlns:m="http://schemas.openxmlformats.org/officeDocument/2006/math">
                    <m:r>
                      <a:rPr lang="en-GB" b="0" i="1" smtClean="0">
                        <a:latin typeface="Cambria Math" panose="02040503050406030204" pitchFamily="18" charset="0"/>
                      </a:rPr>
                      <m:t>𝑘</m:t>
                    </m:r>
                  </m:oMath>
                </a14:m>
                <a:r>
                  <a:rPr lang="en-US" dirty="0"/>
                  <a:t> elements into a vector and sort them. The remaining elements are processed one by one and placed in the correct location (similar to insertion sort). Only </a:t>
                </a:r>
                <a14:m>
                  <m:oMath xmlns:m="http://schemas.openxmlformats.org/officeDocument/2006/math">
                    <m:r>
                      <a:rPr lang="en-GB" b="0" i="1" smtClean="0">
                        <a:latin typeface="Cambria Math" panose="02040503050406030204" pitchFamily="18" charset="0"/>
                      </a:rPr>
                      <m:t>𝑘</m:t>
                    </m:r>
                  </m:oMath>
                </a14:m>
                <a:r>
                  <a:rPr lang="en-US" dirty="0"/>
                  <a:t> elements are maintained in the vector. Complexity: </a:t>
                </a:r>
                <a14:m>
                  <m:oMath xmlns:m="http://schemas.openxmlformats.org/officeDocument/2006/math">
                    <m:r>
                      <m:rPr>
                        <m:nor/>
                      </m:rPr>
                      <a:rPr lang="en-GB" b="0" i="0" smtClean="0">
                        <a:latin typeface="Cambria Math" panose="02040503050406030204" pitchFamily="18" charset="0"/>
                      </a:rPr>
                      <m:t>O</m:t>
                    </m:r>
                    <m:d>
                      <m:dPr>
                        <m:ctrlPr>
                          <a:rPr lang="en-GB" b="0" i="1" smtClean="0">
                            <a:latin typeface="Cambria Math" panose="02040503050406030204" pitchFamily="18" charset="0"/>
                          </a:rPr>
                        </m:ctrlPr>
                      </m:dPr>
                      <m:e>
                        <m:r>
                          <a:rPr lang="en-GB" b="0" i="1" smtClean="0">
                            <a:latin typeface="Cambria Math" panose="02040503050406030204" pitchFamily="18" charset="0"/>
                          </a:rPr>
                          <m:t>𝑘𝑁</m:t>
                        </m:r>
                      </m:e>
                    </m:d>
                    <m:r>
                      <a:rPr lang="en-GB" b="0" i="1" smtClean="0">
                        <a:latin typeface="Cambria Math" panose="02040503050406030204" pitchFamily="18" charset="0"/>
                      </a:rPr>
                      <m:t>.</m:t>
                    </m:r>
                  </m:oMath>
                </a14:m>
                <a:r>
                  <a:rPr lang="en-US" dirty="0"/>
                  <a:t> Why?</a:t>
                </a:r>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xfrm>
                <a:off x="152400" y="838200"/>
                <a:ext cx="8763000" cy="5410200"/>
              </a:xfrm>
              <a:blipFill>
                <a:blip r:embed="rId2"/>
                <a:stretch>
                  <a:fillRect l="-1599" t="-135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Divide &amp; Conquer</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315789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Quick sort</a:t>
            </a:r>
            <a:endParaRPr lang="en-US" dirty="0"/>
          </a:p>
        </p:txBody>
      </p:sp>
      <p:sp>
        <p:nvSpPr>
          <p:cNvPr id="7" name="Content Placeholder 6"/>
          <p:cNvSpPr>
            <a:spLocks noGrp="1"/>
          </p:cNvSpPr>
          <p:nvPr>
            <p:ph idx="1"/>
          </p:nvPr>
        </p:nvSpPr>
        <p:spPr>
          <a:xfrm>
            <a:off x="533400" y="1295400"/>
            <a:ext cx="7924800" cy="4267200"/>
          </a:xfrm>
        </p:spPr>
        <p:txBody>
          <a:bodyPr>
            <a:normAutofit lnSpcReduction="10000"/>
          </a:bodyPr>
          <a:lstStyle/>
          <a:p>
            <a:r>
              <a:rPr lang="en-GB" sz="2000" dirty="0">
                <a:solidFill>
                  <a:srgbClr val="0000FF"/>
                </a:solidFill>
                <a:latin typeface="Consolas" panose="020B0609020204030204" pitchFamily="49" charset="0"/>
                <a:cs typeface="Consolas" panose="020B0609020204030204" pitchFamily="49" charset="0"/>
              </a:rPr>
              <a:t>def</a:t>
            </a:r>
            <a:r>
              <a:rPr lang="en-GB" sz="2000" dirty="0">
                <a:latin typeface="Consolas" panose="020B0609020204030204" pitchFamily="49" charset="0"/>
                <a:cs typeface="Consolas" panose="020B0609020204030204" pitchFamily="49" charset="0"/>
              </a:rPr>
              <a:t> </a:t>
            </a:r>
            <a:r>
              <a:rPr lang="en-GB" sz="2000" dirty="0" err="1">
                <a:latin typeface="Consolas" panose="020B0609020204030204" pitchFamily="49" charset="0"/>
                <a:cs typeface="Consolas" panose="020B0609020204030204" pitchFamily="49" charset="0"/>
              </a:rPr>
              <a:t>quick_sort</a:t>
            </a:r>
            <a:r>
              <a:rPr lang="en-GB" sz="2000" dirty="0">
                <a:latin typeface="Consolas" panose="020B0609020204030204" pitchFamily="49" charset="0"/>
                <a:cs typeface="Consolas" panose="020B0609020204030204" pitchFamily="49" charset="0"/>
              </a:rPr>
              <a:t>(a: </a:t>
            </a:r>
            <a:r>
              <a:rPr lang="en-GB" sz="2000" dirty="0">
                <a:solidFill>
                  <a:srgbClr val="0000FF"/>
                </a:solidFill>
                <a:latin typeface="Consolas" panose="020B0609020204030204" pitchFamily="49" charset="0"/>
                <a:cs typeface="Consolas" panose="020B0609020204030204" pitchFamily="49" charset="0"/>
              </a:rPr>
              <a:t>list</a:t>
            </a:r>
            <a:r>
              <a:rPr lang="en-GB" sz="2000" dirty="0">
                <a:latin typeface="Consolas" panose="020B0609020204030204" pitchFamily="49" charset="0"/>
                <a:cs typeface="Consolas" panose="020B0609020204030204" pitchFamily="49" charset="0"/>
              </a:rPr>
              <a:t>[</a:t>
            </a:r>
            <a:r>
              <a:rPr lang="en-GB" sz="2000" dirty="0">
                <a:solidFill>
                  <a:srgbClr val="0000FF"/>
                </a:solidFill>
                <a:latin typeface="Consolas" panose="020B0609020204030204" pitchFamily="49" charset="0"/>
                <a:cs typeface="Consolas" panose="020B0609020204030204" pitchFamily="49" charset="0"/>
              </a:rPr>
              <a:t>T</a:t>
            </a:r>
            <a:r>
              <a:rPr lang="en-GB" sz="2000" dirty="0">
                <a:latin typeface="Consolas" panose="020B0609020204030204" pitchFamily="49" charset="0"/>
                <a:cs typeface="Consolas" panose="020B0609020204030204" pitchFamily="49" charset="0"/>
              </a:rPr>
              <a:t>],</a:t>
            </a:r>
            <a:br>
              <a:rPr lang="en-GB" sz="2000" dirty="0">
                <a:latin typeface="Consolas" panose="020B0609020204030204" pitchFamily="49" charset="0"/>
                <a:cs typeface="Consolas" panose="020B0609020204030204" pitchFamily="49" charset="0"/>
              </a:rPr>
            </a:br>
            <a:r>
              <a:rPr lang="en-GB" sz="2000" dirty="0">
                <a:latin typeface="Consolas" panose="020B0609020204030204" pitchFamily="49" charset="0"/>
                <a:cs typeface="Consolas" panose="020B0609020204030204" pitchFamily="49" charset="0"/>
              </a:rPr>
              <a:t>               left: </a:t>
            </a:r>
            <a:r>
              <a:rPr lang="en-GB" sz="2000" dirty="0">
                <a:solidFill>
                  <a:srgbClr val="0000FF"/>
                </a:solidFill>
                <a:latin typeface="Consolas" panose="020B0609020204030204" pitchFamily="49" charset="0"/>
                <a:cs typeface="Consolas" panose="020B0609020204030204" pitchFamily="49" charset="0"/>
              </a:rPr>
              <a:t>int </a:t>
            </a:r>
            <a:r>
              <a:rPr lang="en-GB" sz="2000" dirty="0">
                <a:latin typeface="Consolas" panose="020B0609020204030204" pitchFamily="49" charset="0"/>
                <a:cs typeface="Consolas" panose="020B0609020204030204" pitchFamily="49" charset="0"/>
              </a:rPr>
              <a:t>= 0, right: </a:t>
            </a:r>
            <a:r>
              <a:rPr lang="en-GB" sz="2000" dirty="0">
                <a:solidFill>
                  <a:srgbClr val="0000FF"/>
                </a:solidFill>
                <a:latin typeface="Consolas" panose="020B0609020204030204" pitchFamily="49" charset="0"/>
                <a:cs typeface="Consolas" panose="020B0609020204030204" pitchFamily="49" charset="0"/>
              </a:rPr>
              <a:t>int </a:t>
            </a:r>
            <a:r>
              <a:rPr lang="en-GB" sz="2000" dirty="0">
                <a:latin typeface="Consolas" panose="020B0609020204030204" pitchFamily="49" charset="0"/>
                <a:cs typeface="Consolas" panose="020B0609020204030204" pitchFamily="49" charset="0"/>
              </a:rPr>
              <a:t>= -1) -&gt; </a:t>
            </a:r>
            <a:r>
              <a:rPr lang="en-GB" sz="2000" dirty="0">
                <a:solidFill>
                  <a:srgbClr val="0000FF"/>
                </a:solidFill>
                <a:latin typeface="Consolas" panose="020B0609020204030204" pitchFamily="49" charset="0"/>
                <a:cs typeface="Consolas" panose="020B0609020204030204" pitchFamily="49" charset="0"/>
              </a:rPr>
              <a:t>None</a:t>
            </a:r>
            <a:r>
              <a:rPr lang="en-GB" sz="2000" dirty="0">
                <a:latin typeface="Consolas" panose="020B0609020204030204" pitchFamily="49" charset="0"/>
                <a:cs typeface="Consolas" panose="020B0609020204030204" pitchFamily="49" charset="0"/>
              </a:rPr>
              <a:t>:</a:t>
            </a:r>
            <a:br>
              <a:rPr lang="en-GB" sz="2000" dirty="0">
                <a:latin typeface="Consolas" panose="020B0609020204030204" pitchFamily="49" charset="0"/>
                <a:cs typeface="Consolas" panose="020B0609020204030204" pitchFamily="49" charset="0"/>
              </a:rPr>
            </a:br>
            <a:r>
              <a:rPr lang="en-GB" sz="2000" dirty="0">
                <a:latin typeface="Consolas" panose="020B0609020204030204" pitchFamily="49" charset="0"/>
                <a:cs typeface="Consolas" panose="020B0609020204030204" pitchFamily="49" charset="0"/>
              </a:rPr>
              <a:t>    </a:t>
            </a:r>
            <a:r>
              <a:rPr lang="en-GB" sz="2000" dirty="0">
                <a:solidFill>
                  <a:srgbClr val="C00000"/>
                </a:solidFill>
                <a:latin typeface="Consolas" panose="020B0609020204030204" pitchFamily="49" charset="0"/>
                <a:cs typeface="Consolas" panose="020B0609020204030204" pitchFamily="49" charset="0"/>
              </a:rPr>
              <a:t>"""sorts a[</a:t>
            </a:r>
            <a:r>
              <a:rPr lang="en-GB" sz="2000" dirty="0" err="1">
                <a:solidFill>
                  <a:srgbClr val="C00000"/>
                </a:solidFill>
                <a:latin typeface="Consolas" panose="020B0609020204030204" pitchFamily="49" charset="0"/>
                <a:cs typeface="Consolas" panose="020B0609020204030204" pitchFamily="49" charset="0"/>
              </a:rPr>
              <a:t>left..right</a:t>
            </a:r>
            <a:r>
              <a:rPr lang="en-GB" sz="2000" dirty="0">
                <a:solidFill>
                  <a:srgbClr val="C00000"/>
                </a:solidFill>
                <a:latin typeface="Consolas" panose="020B0609020204030204" pitchFamily="49" charset="0"/>
                <a:cs typeface="Consolas" panose="020B0609020204030204" pitchFamily="49" charset="0"/>
              </a:rPr>
              <a:t>].</a:t>
            </a:r>
            <a:br>
              <a:rPr lang="en-GB" sz="2000" dirty="0">
                <a:solidFill>
                  <a:srgbClr val="C00000"/>
                </a:solidFill>
                <a:latin typeface="Consolas" panose="020B0609020204030204" pitchFamily="49" charset="0"/>
                <a:cs typeface="Consolas" panose="020B0609020204030204" pitchFamily="49" charset="0"/>
              </a:rPr>
            </a:br>
            <a:r>
              <a:rPr lang="en-GB" sz="2000" dirty="0">
                <a:solidFill>
                  <a:srgbClr val="C00000"/>
                </a:solidFill>
                <a:latin typeface="Consolas" panose="020B0609020204030204" pitchFamily="49" charset="0"/>
                <a:cs typeface="Consolas" panose="020B0609020204030204" pitchFamily="49" charset="0"/>
              </a:rPr>
              <a:t>       If right &lt; 0, it sorts the whole list.</a:t>
            </a:r>
            <a:br>
              <a:rPr lang="en-GB" sz="2000" dirty="0">
                <a:solidFill>
                  <a:srgbClr val="C00000"/>
                </a:solidFill>
                <a:latin typeface="Consolas" panose="020B0609020204030204" pitchFamily="49" charset="0"/>
                <a:cs typeface="Consolas" panose="020B0609020204030204" pitchFamily="49" charset="0"/>
              </a:rPr>
            </a:br>
            <a:r>
              <a:rPr lang="en-GB" sz="2000" dirty="0">
                <a:solidFill>
                  <a:srgbClr val="C00000"/>
                </a:solidFill>
                <a:latin typeface="Consolas" panose="020B0609020204030204" pitchFamily="49" charset="0"/>
                <a:cs typeface="Consolas" panose="020B0609020204030204" pitchFamily="49" charset="0"/>
              </a:rPr>
              <a:t>       The initial call can be invoked as </a:t>
            </a:r>
            <a:r>
              <a:rPr lang="en-GB" sz="2000" dirty="0" err="1">
                <a:solidFill>
                  <a:srgbClr val="C00000"/>
                </a:solidFill>
                <a:latin typeface="Consolas" panose="020B0609020204030204" pitchFamily="49" charset="0"/>
                <a:cs typeface="Consolas" panose="020B0609020204030204" pitchFamily="49" charset="0"/>
              </a:rPr>
              <a:t>quick_sort</a:t>
            </a:r>
            <a:r>
              <a:rPr lang="en-GB" sz="2000" dirty="0">
                <a:solidFill>
                  <a:srgbClr val="C00000"/>
                </a:solidFill>
                <a:latin typeface="Consolas" panose="020B0609020204030204" pitchFamily="49" charset="0"/>
                <a:cs typeface="Consolas" panose="020B0609020204030204" pitchFamily="49" charset="0"/>
              </a:rPr>
              <a:t>(a)</a:t>
            </a:r>
            <a:br>
              <a:rPr lang="en-GB" sz="2000" dirty="0">
                <a:solidFill>
                  <a:srgbClr val="C00000"/>
                </a:solidFill>
                <a:latin typeface="Consolas" panose="020B0609020204030204" pitchFamily="49" charset="0"/>
                <a:cs typeface="Consolas" panose="020B0609020204030204" pitchFamily="49" charset="0"/>
              </a:rPr>
            </a:br>
            <a:r>
              <a:rPr lang="en-GB" sz="2000" dirty="0">
                <a:solidFill>
                  <a:srgbClr val="C00000"/>
                </a:solidFill>
                <a:latin typeface="Consolas" panose="020B0609020204030204" pitchFamily="49" charset="0"/>
                <a:cs typeface="Consolas" panose="020B0609020204030204" pitchFamily="49" charset="0"/>
              </a:rPr>
              <a:t>    """</a:t>
            </a:r>
            <a:r>
              <a:rPr lang="en-GB" sz="2000" dirty="0">
                <a:latin typeface="Consolas" panose="020B0609020204030204" pitchFamily="49" charset="0"/>
                <a:cs typeface="Consolas" panose="020B0609020204030204" pitchFamily="49" charset="0"/>
              </a:rPr>
              <a:t> </a:t>
            </a:r>
            <a:br>
              <a:rPr lang="en-GB" sz="2000" dirty="0">
                <a:latin typeface="Consolas" panose="020B0609020204030204" pitchFamily="49" charset="0"/>
                <a:cs typeface="Consolas" panose="020B0609020204030204" pitchFamily="49" charset="0"/>
              </a:rPr>
            </a:br>
            <a:endParaRPr lang="en-GB" sz="2000" dirty="0">
              <a:latin typeface="Consolas" panose="020B0609020204030204" pitchFamily="49" charset="0"/>
              <a:cs typeface="Consolas" panose="020B0609020204030204" pitchFamily="49" charset="0"/>
            </a:endParaRPr>
          </a:p>
          <a:p>
            <a:r>
              <a:rPr lang="en-GB" sz="2000" dirty="0">
                <a:solidFill>
                  <a:srgbClr val="C00000"/>
                </a:solidFill>
                <a:latin typeface="Consolas" panose="020B0609020204030204" pitchFamily="49" charset="0"/>
                <a:cs typeface="Consolas" panose="020B0609020204030204" pitchFamily="49" charset="0"/>
              </a:rPr>
              <a:t>    </a:t>
            </a:r>
            <a:r>
              <a:rPr lang="en-GB" sz="2000" dirty="0">
                <a:solidFill>
                  <a:srgbClr val="0000FF"/>
                </a:solidFill>
                <a:latin typeface="Consolas" panose="020B0609020204030204" pitchFamily="49" charset="0"/>
                <a:cs typeface="Consolas" panose="020B0609020204030204" pitchFamily="49" charset="0"/>
              </a:rPr>
              <a:t>if</a:t>
            </a:r>
            <a:r>
              <a:rPr lang="en-GB" sz="2000" dirty="0">
                <a:solidFill>
                  <a:srgbClr val="C00000"/>
                </a:solidFill>
                <a:latin typeface="Consolas" panose="020B0609020204030204" pitchFamily="49" charset="0"/>
                <a:cs typeface="Consolas" panose="020B0609020204030204" pitchFamily="49" charset="0"/>
              </a:rPr>
              <a:t> </a:t>
            </a:r>
            <a:r>
              <a:rPr lang="en-GB" sz="2000" dirty="0">
                <a:latin typeface="Consolas" panose="020B0609020204030204" pitchFamily="49" charset="0"/>
                <a:cs typeface="Consolas" panose="020B0609020204030204" pitchFamily="49" charset="0"/>
              </a:rPr>
              <a:t>right &lt; 0: </a:t>
            </a:r>
            <a:r>
              <a:rPr lang="en-GB" sz="2000" dirty="0">
                <a:solidFill>
                  <a:srgbClr val="C00000"/>
                </a:solidFill>
                <a:latin typeface="Consolas" panose="020B0609020204030204" pitchFamily="49" charset="0"/>
                <a:cs typeface="Consolas" panose="020B0609020204030204" pitchFamily="49" charset="0"/>
              </a:rPr>
              <a:t># initial call (sort the whole list)</a:t>
            </a:r>
            <a:br>
              <a:rPr lang="en-GB" sz="2000" dirty="0">
                <a:latin typeface="Consolas" panose="020B0609020204030204" pitchFamily="49" charset="0"/>
                <a:cs typeface="Consolas" panose="020B0609020204030204" pitchFamily="49" charset="0"/>
              </a:rPr>
            </a:br>
            <a:r>
              <a:rPr lang="en-GB" sz="2000" dirty="0">
                <a:latin typeface="Consolas" panose="020B0609020204030204" pitchFamily="49" charset="0"/>
                <a:cs typeface="Consolas" panose="020B0609020204030204" pitchFamily="49" charset="0"/>
              </a:rPr>
              <a:t>        right = </a:t>
            </a:r>
            <a:r>
              <a:rPr lang="en-GB" sz="2000" dirty="0" err="1">
                <a:solidFill>
                  <a:srgbClr val="0000FF"/>
                </a:solidFill>
                <a:latin typeface="Consolas" panose="020B0609020204030204" pitchFamily="49" charset="0"/>
                <a:cs typeface="Consolas" panose="020B0609020204030204" pitchFamily="49" charset="0"/>
              </a:rPr>
              <a:t>len</a:t>
            </a:r>
            <a:r>
              <a:rPr lang="en-GB" sz="2000" dirty="0">
                <a:latin typeface="Consolas" panose="020B0609020204030204" pitchFamily="49" charset="0"/>
                <a:cs typeface="Consolas" panose="020B0609020204030204" pitchFamily="49" charset="0"/>
              </a:rPr>
              <a:t>(a)-1</a:t>
            </a:r>
          </a:p>
          <a:p>
            <a:br>
              <a:rPr lang="en-GB" sz="2000" dirty="0">
                <a:solidFill>
                  <a:srgbClr val="C00000"/>
                </a:solidFill>
                <a:latin typeface="Consolas" panose="020B0609020204030204" pitchFamily="49" charset="0"/>
                <a:cs typeface="Consolas" panose="020B0609020204030204" pitchFamily="49" charset="0"/>
              </a:rPr>
            </a:br>
            <a:r>
              <a:rPr lang="en-GB" sz="2000" dirty="0">
                <a:solidFill>
                  <a:srgbClr val="C00000"/>
                </a:solidFill>
                <a:latin typeface="Consolas" panose="020B0609020204030204" pitchFamily="49" charset="0"/>
                <a:cs typeface="Consolas" panose="020B0609020204030204" pitchFamily="49" charset="0"/>
              </a:rPr>
              <a:t>    </a:t>
            </a:r>
            <a:r>
              <a:rPr lang="en-GB" sz="2000" dirty="0">
                <a:solidFill>
                  <a:srgbClr val="0000FF"/>
                </a:solidFill>
                <a:latin typeface="Consolas" panose="020B0609020204030204" pitchFamily="49" charset="0"/>
                <a:cs typeface="Consolas" panose="020B0609020204030204" pitchFamily="49" charset="0"/>
              </a:rPr>
              <a:t>if</a:t>
            </a:r>
            <a:r>
              <a:rPr lang="en-GB" sz="2000" dirty="0">
                <a:solidFill>
                  <a:srgbClr val="C00000"/>
                </a:solidFill>
                <a:latin typeface="Consolas" panose="020B0609020204030204" pitchFamily="49" charset="0"/>
                <a:cs typeface="Consolas" panose="020B0609020204030204" pitchFamily="49" charset="0"/>
              </a:rPr>
              <a:t> </a:t>
            </a:r>
            <a:r>
              <a:rPr lang="en-GB" sz="2000" dirty="0">
                <a:latin typeface="Consolas" panose="020B0609020204030204" pitchFamily="49" charset="0"/>
                <a:cs typeface="Consolas" panose="020B0609020204030204" pitchFamily="49" charset="0"/>
              </a:rPr>
              <a:t>left &lt; right:</a:t>
            </a:r>
            <a:br>
              <a:rPr lang="en-GB" sz="2000" dirty="0">
                <a:solidFill>
                  <a:srgbClr val="C00000"/>
                </a:solidFill>
                <a:latin typeface="Consolas" panose="020B0609020204030204" pitchFamily="49" charset="0"/>
                <a:cs typeface="Consolas" panose="020B0609020204030204" pitchFamily="49" charset="0"/>
              </a:rPr>
            </a:br>
            <a:r>
              <a:rPr lang="en-GB" sz="2000" dirty="0">
                <a:solidFill>
                  <a:srgbClr val="C00000"/>
                </a:solidFill>
                <a:latin typeface="Consolas" panose="020B0609020204030204" pitchFamily="49" charset="0"/>
                <a:cs typeface="Consolas" panose="020B0609020204030204" pitchFamily="49" charset="0"/>
              </a:rPr>
              <a:t>        </a:t>
            </a:r>
            <a:r>
              <a:rPr lang="en-GB" sz="2000" dirty="0">
                <a:latin typeface="Consolas" panose="020B0609020204030204" pitchFamily="49" charset="0"/>
                <a:cs typeface="Consolas" panose="020B0609020204030204" pitchFamily="49" charset="0"/>
              </a:rPr>
              <a:t>mid = partition(a, left, right)</a:t>
            </a:r>
            <a:br>
              <a:rPr lang="en-GB" sz="2000" dirty="0">
                <a:latin typeface="Consolas" panose="020B0609020204030204" pitchFamily="49" charset="0"/>
                <a:cs typeface="Consolas" panose="020B0609020204030204" pitchFamily="49" charset="0"/>
              </a:rPr>
            </a:br>
            <a:r>
              <a:rPr lang="en-GB" sz="2000" dirty="0">
                <a:latin typeface="Consolas" panose="020B0609020204030204" pitchFamily="49" charset="0"/>
                <a:cs typeface="Consolas" panose="020B0609020204030204" pitchFamily="49" charset="0"/>
              </a:rPr>
              <a:t>        </a:t>
            </a:r>
            <a:r>
              <a:rPr lang="en-GB" sz="2000" dirty="0" err="1">
                <a:latin typeface="Consolas" panose="020B0609020204030204" pitchFamily="49" charset="0"/>
                <a:cs typeface="Consolas" panose="020B0609020204030204" pitchFamily="49" charset="0"/>
              </a:rPr>
              <a:t>quick_sort</a:t>
            </a:r>
            <a:r>
              <a:rPr lang="en-GB" sz="2000" dirty="0">
                <a:latin typeface="Consolas" panose="020B0609020204030204" pitchFamily="49" charset="0"/>
                <a:cs typeface="Consolas" panose="020B0609020204030204" pitchFamily="49" charset="0"/>
              </a:rPr>
              <a:t>(a, left, mid)</a:t>
            </a:r>
            <a:br>
              <a:rPr lang="en-GB" sz="2000" dirty="0">
                <a:latin typeface="Consolas" panose="020B0609020204030204" pitchFamily="49" charset="0"/>
                <a:cs typeface="Consolas" panose="020B0609020204030204" pitchFamily="49" charset="0"/>
              </a:rPr>
            </a:br>
            <a:r>
              <a:rPr lang="en-GB" sz="2000" dirty="0">
                <a:latin typeface="Consolas" panose="020B0609020204030204" pitchFamily="49" charset="0"/>
                <a:cs typeface="Consolas" panose="020B0609020204030204" pitchFamily="49" charset="0"/>
              </a:rPr>
              <a:t>        </a:t>
            </a:r>
            <a:r>
              <a:rPr lang="en-GB" sz="2000" dirty="0" err="1">
                <a:latin typeface="Consolas" panose="020B0609020204030204" pitchFamily="49" charset="0"/>
                <a:cs typeface="Consolas" panose="020B0609020204030204" pitchFamily="49" charset="0"/>
              </a:rPr>
              <a:t>quick_sort</a:t>
            </a:r>
            <a:r>
              <a:rPr lang="en-GB" sz="2000" dirty="0">
                <a:latin typeface="Consolas" panose="020B0609020204030204" pitchFamily="49" charset="0"/>
                <a:cs typeface="Consolas" panose="020B0609020204030204" pitchFamily="49" charset="0"/>
              </a:rPr>
              <a:t>(a, mid+1, right)</a:t>
            </a:r>
            <a:endParaRPr lang="en-US" sz="2000" dirty="0">
              <a:latin typeface="Consolas" panose="020B0609020204030204" pitchFamily="49" charset="0"/>
              <a:cs typeface="Consolas" panose="020B0609020204030204" pitchFamily="49" charset="0"/>
            </a:endParaRPr>
          </a:p>
        </p:txBody>
      </p:sp>
      <p:sp>
        <p:nvSpPr>
          <p:cNvPr id="4" name="Date Placeholder 3"/>
          <p:cNvSpPr>
            <a:spLocks noGrp="1"/>
          </p:cNvSpPr>
          <p:nvPr>
            <p:ph type="dt" sz="half" idx="10"/>
          </p:nvPr>
        </p:nvSpPr>
        <p:spPr/>
        <p:txBody>
          <a:bodyPr/>
          <a:lstStyle/>
          <a:p>
            <a:r>
              <a:rPr lang="en-US"/>
              <a:t>Divide &amp; Conquer</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3418383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Quick select</a:t>
            </a:r>
            <a:endParaRPr lang="en-US" dirty="0"/>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304800" y="914400"/>
                <a:ext cx="8610600" cy="5334000"/>
              </a:xfrm>
            </p:spPr>
            <p:txBody>
              <a:bodyPr>
                <a:normAutofit lnSpcReduction="10000"/>
              </a:bodyPr>
              <a:lstStyle/>
              <a:p>
                <a:r>
                  <a:rPr lang="en-GB" sz="2000" dirty="0">
                    <a:solidFill>
                      <a:srgbClr val="0000FF"/>
                    </a:solidFill>
                    <a:latin typeface="Consolas" panose="020B0609020204030204" pitchFamily="49" charset="0"/>
                    <a:cs typeface="Consolas" panose="020B0609020204030204" pitchFamily="49" charset="0"/>
                  </a:rPr>
                  <a:t>def</a:t>
                </a:r>
                <a:r>
                  <a:rPr lang="en-GB" sz="2000" dirty="0">
                    <a:latin typeface="Consolas" panose="020B0609020204030204" pitchFamily="49" charset="0"/>
                    <a:cs typeface="Consolas" panose="020B0609020204030204" pitchFamily="49" charset="0"/>
                  </a:rPr>
                  <a:t> </a:t>
                </a:r>
                <a:r>
                  <a:rPr lang="en-GB" sz="2000" dirty="0" err="1">
                    <a:latin typeface="Consolas" panose="020B0609020204030204" pitchFamily="49" charset="0"/>
                    <a:cs typeface="Consolas" panose="020B0609020204030204" pitchFamily="49" charset="0"/>
                  </a:rPr>
                  <a:t>quick_select</a:t>
                </a:r>
                <a:r>
                  <a:rPr lang="en-GB" sz="2000" dirty="0">
                    <a:latin typeface="Consolas" panose="020B0609020204030204" pitchFamily="49" charset="0"/>
                    <a:cs typeface="Consolas" panose="020B0609020204030204" pitchFamily="49" charset="0"/>
                  </a:rPr>
                  <a:t>(a: </a:t>
                </a:r>
                <a:r>
                  <a:rPr lang="en-GB" sz="2000" dirty="0">
                    <a:solidFill>
                      <a:srgbClr val="0000FF"/>
                    </a:solidFill>
                    <a:latin typeface="Consolas" panose="020B0609020204030204" pitchFamily="49" charset="0"/>
                    <a:cs typeface="Consolas" panose="020B0609020204030204" pitchFamily="49" charset="0"/>
                  </a:rPr>
                  <a:t>list</a:t>
                </a:r>
                <a:r>
                  <a:rPr lang="en-GB" sz="2000" dirty="0">
                    <a:latin typeface="Consolas" panose="020B0609020204030204" pitchFamily="49" charset="0"/>
                    <a:cs typeface="Consolas" panose="020B0609020204030204" pitchFamily="49" charset="0"/>
                  </a:rPr>
                  <a:t>[</a:t>
                </a:r>
                <a:r>
                  <a:rPr lang="en-GB" sz="2000" dirty="0">
                    <a:solidFill>
                      <a:srgbClr val="0000FF"/>
                    </a:solidFill>
                    <a:latin typeface="Consolas" panose="020B0609020204030204" pitchFamily="49" charset="0"/>
                    <a:cs typeface="Consolas" panose="020B0609020204030204" pitchFamily="49" charset="0"/>
                  </a:rPr>
                  <a:t>T</a:t>
                </a:r>
                <a:r>
                  <a:rPr lang="en-GB" sz="2000" dirty="0">
                    <a:latin typeface="Consolas" panose="020B0609020204030204" pitchFamily="49" charset="0"/>
                    <a:cs typeface="Consolas" panose="020B0609020204030204" pitchFamily="49" charset="0"/>
                  </a:rPr>
                  <a:t>], k: </a:t>
                </a:r>
                <a:r>
                  <a:rPr lang="en-GB" sz="2000" dirty="0">
                    <a:solidFill>
                      <a:srgbClr val="0000FF"/>
                    </a:solidFill>
                    <a:latin typeface="Consolas" panose="020B0609020204030204" pitchFamily="49" charset="0"/>
                    <a:cs typeface="Consolas" panose="020B0609020204030204" pitchFamily="49" charset="0"/>
                  </a:rPr>
                  <a:t>int</a:t>
                </a:r>
                <a:r>
                  <a:rPr lang="en-GB" sz="2000" dirty="0">
                    <a:latin typeface="Consolas" panose="020B0609020204030204" pitchFamily="49" charset="0"/>
                    <a:cs typeface="Consolas" panose="020B0609020204030204" pitchFamily="49" charset="0"/>
                  </a:rPr>
                  <a:t>,</a:t>
                </a:r>
                <a:br>
                  <a:rPr lang="en-GB" sz="2000" dirty="0">
                    <a:latin typeface="Consolas" panose="020B0609020204030204" pitchFamily="49" charset="0"/>
                    <a:cs typeface="Consolas" panose="020B0609020204030204" pitchFamily="49" charset="0"/>
                  </a:rPr>
                </a:br>
                <a:r>
                  <a:rPr lang="en-GB" sz="2000" dirty="0">
                    <a:latin typeface="Consolas" panose="020B0609020204030204" pitchFamily="49" charset="0"/>
                    <a:cs typeface="Consolas" panose="020B0609020204030204" pitchFamily="49" charset="0"/>
                  </a:rPr>
                  <a:t>                 left: </a:t>
                </a:r>
                <a:r>
                  <a:rPr lang="en-GB" sz="2000" dirty="0">
                    <a:solidFill>
                      <a:srgbClr val="0000FF"/>
                    </a:solidFill>
                    <a:latin typeface="Consolas" panose="020B0609020204030204" pitchFamily="49" charset="0"/>
                    <a:cs typeface="Consolas" panose="020B0609020204030204" pitchFamily="49" charset="0"/>
                  </a:rPr>
                  <a:t>int </a:t>
                </a:r>
                <a:r>
                  <a:rPr lang="en-GB" sz="2000" dirty="0">
                    <a:latin typeface="Consolas" panose="020B0609020204030204" pitchFamily="49" charset="0"/>
                    <a:cs typeface="Consolas" panose="020B0609020204030204" pitchFamily="49" charset="0"/>
                  </a:rPr>
                  <a:t>= 0, right: </a:t>
                </a:r>
                <a:r>
                  <a:rPr lang="en-GB" sz="2000" dirty="0">
                    <a:solidFill>
                      <a:srgbClr val="0000FF"/>
                    </a:solidFill>
                    <a:latin typeface="Consolas" panose="020B0609020204030204" pitchFamily="49" charset="0"/>
                    <a:cs typeface="Consolas" panose="020B0609020204030204" pitchFamily="49" charset="0"/>
                  </a:rPr>
                  <a:t>int </a:t>
                </a:r>
                <a:r>
                  <a:rPr lang="en-GB" sz="2000" dirty="0">
                    <a:latin typeface="Consolas" panose="020B0609020204030204" pitchFamily="49" charset="0"/>
                    <a:cs typeface="Consolas" panose="020B0609020204030204" pitchFamily="49" charset="0"/>
                  </a:rPr>
                  <a:t>= -1) -&gt; </a:t>
                </a:r>
                <a:r>
                  <a:rPr lang="en-GB" sz="2000" dirty="0">
                    <a:solidFill>
                      <a:srgbClr val="0000FF"/>
                    </a:solidFill>
                    <a:latin typeface="Consolas" panose="020B0609020204030204" pitchFamily="49" charset="0"/>
                    <a:cs typeface="Consolas" panose="020B0609020204030204" pitchFamily="49" charset="0"/>
                  </a:rPr>
                  <a:t>T</a:t>
                </a:r>
                <a:r>
                  <a:rPr lang="en-GB" sz="2000" dirty="0">
                    <a:latin typeface="Consolas" panose="020B0609020204030204" pitchFamily="49" charset="0"/>
                    <a:cs typeface="Consolas" panose="020B0609020204030204" pitchFamily="49" charset="0"/>
                  </a:rPr>
                  <a:t>:</a:t>
                </a:r>
                <a:br>
                  <a:rPr lang="en-GB" sz="2000" dirty="0">
                    <a:latin typeface="Consolas" panose="020B0609020204030204" pitchFamily="49" charset="0"/>
                    <a:cs typeface="Consolas" panose="020B0609020204030204" pitchFamily="49" charset="0"/>
                  </a:rPr>
                </a:br>
                <a:r>
                  <a:rPr lang="en-GB" sz="2000" dirty="0">
                    <a:latin typeface="Consolas" panose="020B0609020204030204" pitchFamily="49" charset="0"/>
                    <a:cs typeface="Consolas" panose="020B0609020204030204" pitchFamily="49" charset="0"/>
                  </a:rPr>
                  <a:t>    </a:t>
                </a:r>
                <a:r>
                  <a:rPr lang="en-GB" sz="2000" dirty="0">
                    <a:solidFill>
                      <a:srgbClr val="C00000"/>
                    </a:solidFill>
                    <a:latin typeface="Consolas" panose="020B0609020204030204" pitchFamily="49" charset="0"/>
                    <a:cs typeface="Consolas" panose="020B0609020204030204" pitchFamily="49" charset="0"/>
                  </a:rPr>
                  <a:t>"""Returns the element at location k assuming</a:t>
                </a:r>
                <a:br>
                  <a:rPr lang="en-GB" sz="2000" dirty="0">
                    <a:solidFill>
                      <a:srgbClr val="C00000"/>
                    </a:solidFill>
                    <a:latin typeface="Consolas" panose="020B0609020204030204" pitchFamily="49" charset="0"/>
                    <a:cs typeface="Consolas" panose="020B0609020204030204" pitchFamily="49" charset="0"/>
                  </a:rPr>
                </a:br>
                <a:r>
                  <a:rPr lang="en-GB" sz="2000" dirty="0">
                    <a:solidFill>
                      <a:srgbClr val="C00000"/>
                    </a:solidFill>
                    <a:latin typeface="Consolas" panose="020B0609020204030204" pitchFamily="49" charset="0"/>
                    <a:cs typeface="Consolas" panose="020B0609020204030204" pitchFamily="49" charset="0"/>
                  </a:rPr>
                  <a:t>       a[</a:t>
                </a:r>
                <a:r>
                  <a:rPr lang="en-GB" sz="2000" dirty="0" err="1">
                    <a:solidFill>
                      <a:srgbClr val="C00000"/>
                    </a:solidFill>
                    <a:latin typeface="Consolas" panose="020B0609020204030204" pitchFamily="49" charset="0"/>
                    <a:cs typeface="Consolas" panose="020B0609020204030204" pitchFamily="49" charset="0"/>
                  </a:rPr>
                  <a:t>left..right</a:t>
                </a:r>
                <a:r>
                  <a:rPr lang="en-GB" sz="2000" dirty="0">
                    <a:solidFill>
                      <a:srgbClr val="C00000"/>
                    </a:solidFill>
                    <a:latin typeface="Consolas" panose="020B0609020204030204" pitchFamily="49" charset="0"/>
                    <a:cs typeface="Consolas" panose="020B0609020204030204" pitchFamily="49" charset="0"/>
                  </a:rPr>
                  <a:t>] would be sorted.</a:t>
                </a:r>
                <a:br>
                  <a:rPr lang="en-GB" sz="2000" dirty="0">
                    <a:solidFill>
                      <a:srgbClr val="C00000"/>
                    </a:solidFill>
                    <a:latin typeface="Consolas" panose="020B0609020204030204" pitchFamily="49" charset="0"/>
                    <a:cs typeface="Consolas" panose="020B0609020204030204" pitchFamily="49" charset="0"/>
                  </a:rPr>
                </a:br>
                <a:r>
                  <a:rPr lang="en-GB" sz="2000" dirty="0">
                    <a:solidFill>
                      <a:srgbClr val="C00000"/>
                    </a:solidFill>
                    <a:latin typeface="Consolas" panose="020B0609020204030204" pitchFamily="49" charset="0"/>
                    <a:cs typeface="Consolas" panose="020B0609020204030204" pitchFamily="49" charset="0"/>
                  </a:rPr>
                  <a:t>       Pre: left </a:t>
                </a:r>
                <a14:m>
                  <m:oMath xmlns:m="http://schemas.openxmlformats.org/officeDocument/2006/math">
                    <m:r>
                      <a:rPr lang="en-US" sz="2000" b="1" i="1" smtClean="0">
                        <a:solidFill>
                          <a:srgbClr val="C00000"/>
                        </a:solidFill>
                        <a:latin typeface="Cambria Math" panose="02040503050406030204" pitchFamily="18" charset="0"/>
                        <a:cs typeface="Consolas" panose="020B0609020204030204" pitchFamily="49" charset="0"/>
                      </a:rPr>
                      <m:t>≤</m:t>
                    </m:r>
                  </m:oMath>
                </a14:m>
                <a:r>
                  <a:rPr lang="en-GB" sz="2000" dirty="0">
                    <a:solidFill>
                      <a:srgbClr val="C00000"/>
                    </a:solidFill>
                    <a:latin typeface="Consolas" panose="020B0609020204030204" pitchFamily="49" charset="0"/>
                    <a:cs typeface="Consolas" panose="020B0609020204030204" pitchFamily="49" charset="0"/>
                  </a:rPr>
                  <a:t> k </a:t>
                </a:r>
                <a14:m>
                  <m:oMath xmlns:m="http://schemas.openxmlformats.org/officeDocument/2006/math">
                    <m:r>
                      <a:rPr lang="en-US" sz="2000" b="1" i="1" smtClean="0">
                        <a:solidFill>
                          <a:srgbClr val="C00000"/>
                        </a:solidFill>
                        <a:latin typeface="Cambria Math" panose="02040503050406030204" pitchFamily="18" charset="0"/>
                        <a:cs typeface="Consolas" panose="020B0609020204030204" pitchFamily="49" charset="0"/>
                      </a:rPr>
                      <m:t>≤</m:t>
                    </m:r>
                  </m:oMath>
                </a14:m>
                <a:r>
                  <a:rPr lang="en-GB" sz="2000" dirty="0">
                    <a:solidFill>
                      <a:srgbClr val="C00000"/>
                    </a:solidFill>
                    <a:latin typeface="Consolas" panose="020B0609020204030204" pitchFamily="49" charset="0"/>
                    <a:cs typeface="Consolas" panose="020B0609020204030204" pitchFamily="49" charset="0"/>
                  </a:rPr>
                  <a:t> right.</a:t>
                </a:r>
                <a:br>
                  <a:rPr lang="en-GB" sz="2000" dirty="0">
                    <a:solidFill>
                      <a:srgbClr val="C00000"/>
                    </a:solidFill>
                    <a:latin typeface="Consolas" panose="020B0609020204030204" pitchFamily="49" charset="0"/>
                    <a:cs typeface="Consolas" panose="020B0609020204030204" pitchFamily="49" charset="0"/>
                  </a:rPr>
                </a:br>
                <a:r>
                  <a:rPr lang="en-GB" sz="2000" dirty="0">
                    <a:solidFill>
                      <a:srgbClr val="C00000"/>
                    </a:solidFill>
                    <a:latin typeface="Consolas" panose="020B0609020204030204" pitchFamily="49" charset="0"/>
                    <a:cs typeface="Consolas" panose="020B0609020204030204" pitchFamily="49" charset="0"/>
                  </a:rPr>
                  <a:t>       Post: the elements of a have changed their locations.</a:t>
                </a:r>
                <a:br>
                  <a:rPr lang="en-GB" sz="2000" dirty="0">
                    <a:solidFill>
                      <a:srgbClr val="C00000"/>
                    </a:solidFill>
                    <a:latin typeface="Consolas" panose="020B0609020204030204" pitchFamily="49" charset="0"/>
                    <a:cs typeface="Consolas" panose="020B0609020204030204" pitchFamily="49" charset="0"/>
                  </a:rPr>
                </a:br>
                <a:r>
                  <a:rPr lang="en-GB" sz="2000" dirty="0">
                    <a:solidFill>
                      <a:srgbClr val="C00000"/>
                    </a:solidFill>
                    <a:latin typeface="Consolas" panose="020B0609020204030204" pitchFamily="49" charset="0"/>
                    <a:cs typeface="Consolas" panose="020B0609020204030204" pitchFamily="49" charset="0"/>
                  </a:rPr>
                  <a:t>       The initial call can be invoked as </a:t>
                </a:r>
                <a:r>
                  <a:rPr lang="en-GB" sz="2000" dirty="0" err="1">
                    <a:solidFill>
                      <a:srgbClr val="C00000"/>
                    </a:solidFill>
                    <a:latin typeface="Consolas" panose="020B0609020204030204" pitchFamily="49" charset="0"/>
                    <a:cs typeface="Consolas" panose="020B0609020204030204" pitchFamily="49" charset="0"/>
                  </a:rPr>
                  <a:t>quick_select</a:t>
                </a:r>
                <a:r>
                  <a:rPr lang="en-GB" sz="2000" dirty="0">
                    <a:solidFill>
                      <a:srgbClr val="C00000"/>
                    </a:solidFill>
                    <a:latin typeface="Consolas" panose="020B0609020204030204" pitchFamily="49" charset="0"/>
                    <a:cs typeface="Consolas" panose="020B0609020204030204" pitchFamily="49" charset="0"/>
                  </a:rPr>
                  <a:t>(a, k)</a:t>
                </a:r>
                <a:br>
                  <a:rPr lang="en-GB" sz="2000" dirty="0">
                    <a:solidFill>
                      <a:srgbClr val="C00000"/>
                    </a:solidFill>
                    <a:latin typeface="Consolas" panose="020B0609020204030204" pitchFamily="49" charset="0"/>
                    <a:cs typeface="Consolas" panose="020B0609020204030204" pitchFamily="49" charset="0"/>
                  </a:rPr>
                </a:br>
                <a:r>
                  <a:rPr lang="en-GB" sz="2000" dirty="0">
                    <a:solidFill>
                      <a:srgbClr val="C00000"/>
                    </a:solidFill>
                    <a:latin typeface="Consolas" panose="020B0609020204030204" pitchFamily="49" charset="0"/>
                    <a:cs typeface="Consolas" panose="020B0609020204030204" pitchFamily="49" charset="0"/>
                  </a:rPr>
                  <a:t>    """</a:t>
                </a:r>
                <a:r>
                  <a:rPr lang="en-GB" sz="2000" dirty="0">
                    <a:latin typeface="Consolas" panose="020B0609020204030204" pitchFamily="49" charset="0"/>
                    <a:cs typeface="Consolas" panose="020B0609020204030204" pitchFamily="49" charset="0"/>
                  </a:rPr>
                  <a:t> </a:t>
                </a:r>
              </a:p>
              <a:p>
                <a:r>
                  <a:rPr lang="en-GB" sz="2000" dirty="0">
                    <a:solidFill>
                      <a:srgbClr val="C00000"/>
                    </a:solidFill>
                    <a:latin typeface="Consolas" panose="020B0609020204030204" pitchFamily="49" charset="0"/>
                    <a:cs typeface="Consolas" panose="020B0609020204030204" pitchFamily="49" charset="0"/>
                  </a:rPr>
                  <a:t>    </a:t>
                </a:r>
                <a:r>
                  <a:rPr lang="en-GB" sz="2000" dirty="0">
                    <a:solidFill>
                      <a:srgbClr val="0000FF"/>
                    </a:solidFill>
                    <a:latin typeface="Consolas" panose="020B0609020204030204" pitchFamily="49" charset="0"/>
                    <a:cs typeface="Consolas" panose="020B0609020204030204" pitchFamily="49" charset="0"/>
                  </a:rPr>
                  <a:t>if</a:t>
                </a:r>
                <a:r>
                  <a:rPr lang="en-GB" sz="2000" dirty="0">
                    <a:solidFill>
                      <a:srgbClr val="C00000"/>
                    </a:solidFill>
                    <a:latin typeface="Consolas" panose="020B0609020204030204" pitchFamily="49" charset="0"/>
                    <a:cs typeface="Consolas" panose="020B0609020204030204" pitchFamily="49" charset="0"/>
                  </a:rPr>
                  <a:t> </a:t>
                </a:r>
                <a:r>
                  <a:rPr lang="en-GB" sz="2000" dirty="0">
                    <a:latin typeface="Consolas" panose="020B0609020204030204" pitchFamily="49" charset="0"/>
                    <a:cs typeface="Consolas" panose="020B0609020204030204" pitchFamily="49" charset="0"/>
                  </a:rPr>
                  <a:t>right &lt; 0: </a:t>
                </a:r>
                <a:r>
                  <a:rPr lang="en-GB" sz="2000" dirty="0">
                    <a:solidFill>
                      <a:srgbClr val="C00000"/>
                    </a:solidFill>
                    <a:latin typeface="Consolas" panose="020B0609020204030204" pitchFamily="49" charset="0"/>
                    <a:cs typeface="Consolas" panose="020B0609020204030204" pitchFamily="49" charset="0"/>
                  </a:rPr>
                  <a:t># initial call (use the whole list)</a:t>
                </a:r>
                <a:br>
                  <a:rPr lang="en-GB" sz="2000" dirty="0">
                    <a:latin typeface="Consolas" panose="020B0609020204030204" pitchFamily="49" charset="0"/>
                    <a:cs typeface="Consolas" panose="020B0609020204030204" pitchFamily="49" charset="0"/>
                  </a:rPr>
                </a:br>
                <a:r>
                  <a:rPr lang="en-GB" sz="2000" dirty="0">
                    <a:latin typeface="Consolas" panose="020B0609020204030204" pitchFamily="49" charset="0"/>
                    <a:cs typeface="Consolas" panose="020B0609020204030204" pitchFamily="49" charset="0"/>
                  </a:rPr>
                  <a:t>        right = </a:t>
                </a:r>
                <a:r>
                  <a:rPr lang="en-GB" sz="2000" dirty="0" err="1">
                    <a:solidFill>
                      <a:srgbClr val="0000FF"/>
                    </a:solidFill>
                    <a:latin typeface="Consolas" panose="020B0609020204030204" pitchFamily="49" charset="0"/>
                    <a:cs typeface="Consolas" panose="020B0609020204030204" pitchFamily="49" charset="0"/>
                  </a:rPr>
                  <a:t>len</a:t>
                </a:r>
                <a:r>
                  <a:rPr lang="en-GB" sz="2000" dirty="0">
                    <a:latin typeface="Consolas" panose="020B0609020204030204" pitchFamily="49" charset="0"/>
                    <a:cs typeface="Consolas" panose="020B0609020204030204" pitchFamily="49" charset="0"/>
                  </a:rPr>
                  <a:t>(a)-1</a:t>
                </a:r>
              </a:p>
              <a:p>
                <a:br>
                  <a:rPr lang="en-GB" sz="2000" dirty="0">
                    <a:solidFill>
                      <a:srgbClr val="C00000"/>
                    </a:solidFill>
                    <a:latin typeface="Consolas" panose="020B0609020204030204" pitchFamily="49" charset="0"/>
                    <a:cs typeface="Consolas" panose="020B0609020204030204" pitchFamily="49" charset="0"/>
                  </a:rPr>
                </a:br>
                <a:r>
                  <a:rPr lang="en-GB" sz="2000" dirty="0">
                    <a:solidFill>
                      <a:srgbClr val="C00000"/>
                    </a:solidFill>
                    <a:latin typeface="Consolas" panose="020B0609020204030204" pitchFamily="49" charset="0"/>
                    <a:cs typeface="Consolas" panose="020B0609020204030204" pitchFamily="49" charset="0"/>
                  </a:rPr>
                  <a:t>    </a:t>
                </a:r>
                <a:r>
                  <a:rPr lang="en-GB" sz="2000" dirty="0">
                    <a:solidFill>
                      <a:srgbClr val="0000FF"/>
                    </a:solidFill>
                    <a:latin typeface="Consolas" panose="020B0609020204030204" pitchFamily="49" charset="0"/>
                    <a:cs typeface="Consolas" panose="020B0609020204030204" pitchFamily="49" charset="0"/>
                  </a:rPr>
                  <a:t>if</a:t>
                </a:r>
                <a:r>
                  <a:rPr lang="en-GB" sz="2000" dirty="0">
                    <a:solidFill>
                      <a:srgbClr val="C00000"/>
                    </a:solidFill>
                    <a:latin typeface="Consolas" panose="020B0609020204030204" pitchFamily="49" charset="0"/>
                    <a:cs typeface="Consolas" panose="020B0609020204030204" pitchFamily="49" charset="0"/>
                  </a:rPr>
                  <a:t> </a:t>
                </a:r>
                <a:r>
                  <a:rPr lang="en-GB" sz="2000" dirty="0">
                    <a:latin typeface="Consolas" panose="020B0609020204030204" pitchFamily="49" charset="0"/>
                    <a:cs typeface="Consolas" panose="020B0609020204030204" pitchFamily="49" charset="0"/>
                  </a:rPr>
                  <a:t>left == right:</a:t>
                </a:r>
                <a:br>
                  <a:rPr lang="en-GB" sz="2000" dirty="0">
                    <a:latin typeface="Consolas" panose="020B0609020204030204" pitchFamily="49" charset="0"/>
                    <a:cs typeface="Consolas" panose="020B0609020204030204" pitchFamily="49" charset="0"/>
                  </a:rPr>
                </a:br>
                <a:r>
                  <a:rPr lang="en-GB" sz="2000" dirty="0">
                    <a:latin typeface="Consolas" panose="020B0609020204030204" pitchFamily="49" charset="0"/>
                    <a:cs typeface="Consolas" panose="020B0609020204030204" pitchFamily="49" charset="0"/>
                  </a:rPr>
                  <a:t>        </a:t>
                </a:r>
                <a:r>
                  <a:rPr lang="en-GB" sz="2000" dirty="0">
                    <a:solidFill>
                      <a:srgbClr val="0000FF"/>
                    </a:solidFill>
                    <a:latin typeface="Consolas" panose="020B0609020204030204" pitchFamily="49" charset="0"/>
                    <a:cs typeface="Consolas" panose="020B0609020204030204" pitchFamily="49" charset="0"/>
                  </a:rPr>
                  <a:t>return</a:t>
                </a:r>
                <a:r>
                  <a:rPr lang="en-GB" sz="2000" dirty="0">
                    <a:latin typeface="Consolas" panose="020B0609020204030204" pitchFamily="49" charset="0"/>
                    <a:cs typeface="Consolas" panose="020B0609020204030204" pitchFamily="49" charset="0"/>
                  </a:rPr>
                  <a:t> a[left]</a:t>
                </a:r>
              </a:p>
              <a:p>
                <a:br>
                  <a:rPr lang="en-GB" sz="2000" dirty="0">
                    <a:solidFill>
                      <a:srgbClr val="C00000"/>
                    </a:solidFill>
                    <a:latin typeface="Consolas" panose="020B0609020204030204" pitchFamily="49" charset="0"/>
                    <a:cs typeface="Consolas" panose="020B0609020204030204" pitchFamily="49" charset="0"/>
                  </a:rPr>
                </a:br>
                <a:r>
                  <a:rPr lang="en-GB" sz="2000" dirty="0">
                    <a:solidFill>
                      <a:srgbClr val="C00000"/>
                    </a:solidFill>
                    <a:latin typeface="Consolas" panose="020B0609020204030204" pitchFamily="49" charset="0"/>
                    <a:cs typeface="Consolas" panose="020B0609020204030204" pitchFamily="49" charset="0"/>
                  </a:rPr>
                  <a:t>    </a:t>
                </a:r>
                <a:r>
                  <a:rPr lang="en-GB" sz="2000" dirty="0">
                    <a:latin typeface="Consolas" panose="020B0609020204030204" pitchFamily="49" charset="0"/>
                    <a:cs typeface="Consolas" panose="020B0609020204030204" pitchFamily="49" charset="0"/>
                  </a:rPr>
                  <a:t>mid = partition(a, left, right)</a:t>
                </a:r>
                <a:br>
                  <a:rPr lang="en-GB" sz="2000" dirty="0">
                    <a:latin typeface="Consolas" panose="020B0609020204030204" pitchFamily="49" charset="0"/>
                    <a:cs typeface="Consolas" panose="020B0609020204030204" pitchFamily="49" charset="0"/>
                  </a:rPr>
                </a:br>
                <a:r>
                  <a:rPr lang="en-GB" sz="2000" dirty="0">
                    <a:latin typeface="Consolas" panose="020B0609020204030204" pitchFamily="49" charset="0"/>
                    <a:cs typeface="Consolas" panose="020B0609020204030204" pitchFamily="49" charset="0"/>
                  </a:rPr>
                  <a:t>    </a:t>
                </a:r>
                <a:r>
                  <a:rPr lang="en-GB" sz="2000" dirty="0">
                    <a:solidFill>
                      <a:srgbClr val="0000FF"/>
                    </a:solidFill>
                    <a:latin typeface="Consolas" panose="020B0609020204030204" pitchFamily="49" charset="0"/>
                    <a:cs typeface="Consolas" panose="020B0609020204030204" pitchFamily="49" charset="0"/>
                  </a:rPr>
                  <a:t>if</a:t>
                </a:r>
                <a:r>
                  <a:rPr lang="en-GB" sz="2000" dirty="0">
                    <a:latin typeface="Consolas" panose="020B0609020204030204" pitchFamily="49" charset="0"/>
                    <a:cs typeface="Consolas" panose="020B0609020204030204" pitchFamily="49" charset="0"/>
                  </a:rPr>
                  <a:t> k &lt;= mid:</a:t>
                </a:r>
                <a:br>
                  <a:rPr lang="en-GB" sz="2000" dirty="0">
                    <a:latin typeface="Consolas" panose="020B0609020204030204" pitchFamily="49" charset="0"/>
                    <a:cs typeface="Consolas" panose="020B0609020204030204" pitchFamily="49" charset="0"/>
                  </a:rPr>
                </a:br>
                <a:r>
                  <a:rPr lang="en-GB" sz="2000" dirty="0">
                    <a:latin typeface="Consolas" panose="020B0609020204030204" pitchFamily="49" charset="0"/>
                    <a:cs typeface="Consolas" panose="020B0609020204030204" pitchFamily="49" charset="0"/>
                  </a:rPr>
                  <a:t>        </a:t>
                </a:r>
                <a:r>
                  <a:rPr lang="en-GB" sz="2000" dirty="0">
                    <a:solidFill>
                      <a:srgbClr val="0000FF"/>
                    </a:solidFill>
                    <a:latin typeface="Consolas" panose="020B0609020204030204" pitchFamily="49" charset="0"/>
                    <a:cs typeface="Consolas" panose="020B0609020204030204" pitchFamily="49" charset="0"/>
                  </a:rPr>
                  <a:t>return</a:t>
                </a:r>
                <a:r>
                  <a:rPr lang="en-GB" sz="2000" dirty="0">
                    <a:latin typeface="Consolas" panose="020B0609020204030204" pitchFamily="49" charset="0"/>
                    <a:cs typeface="Consolas" panose="020B0609020204030204" pitchFamily="49" charset="0"/>
                  </a:rPr>
                  <a:t> </a:t>
                </a:r>
                <a:r>
                  <a:rPr lang="en-GB" sz="2000" dirty="0" err="1">
                    <a:latin typeface="Consolas" panose="020B0609020204030204" pitchFamily="49" charset="0"/>
                    <a:cs typeface="Consolas" panose="020B0609020204030204" pitchFamily="49" charset="0"/>
                  </a:rPr>
                  <a:t>quick_select</a:t>
                </a:r>
                <a:r>
                  <a:rPr lang="en-GB" sz="2000" dirty="0">
                    <a:latin typeface="Consolas" panose="020B0609020204030204" pitchFamily="49" charset="0"/>
                    <a:cs typeface="Consolas" panose="020B0609020204030204" pitchFamily="49" charset="0"/>
                  </a:rPr>
                  <a:t>(a, k, left, mid)</a:t>
                </a:r>
                <a:br>
                  <a:rPr lang="en-GB" sz="2000" dirty="0">
                    <a:latin typeface="Consolas" panose="020B0609020204030204" pitchFamily="49" charset="0"/>
                    <a:cs typeface="Consolas" panose="020B0609020204030204" pitchFamily="49" charset="0"/>
                  </a:rPr>
                </a:br>
                <a:r>
                  <a:rPr lang="en-GB" sz="2000" dirty="0">
                    <a:latin typeface="Consolas" panose="020B0609020204030204" pitchFamily="49" charset="0"/>
                    <a:cs typeface="Consolas" panose="020B0609020204030204" pitchFamily="49" charset="0"/>
                  </a:rPr>
                  <a:t>    </a:t>
                </a:r>
                <a:r>
                  <a:rPr lang="en-GB" sz="2000" dirty="0">
                    <a:solidFill>
                      <a:srgbClr val="0000FF"/>
                    </a:solidFill>
                    <a:latin typeface="Consolas" panose="020B0609020204030204" pitchFamily="49" charset="0"/>
                    <a:cs typeface="Consolas" panose="020B0609020204030204" pitchFamily="49" charset="0"/>
                  </a:rPr>
                  <a:t>return</a:t>
                </a:r>
                <a:r>
                  <a:rPr lang="en-GB" sz="2000" dirty="0">
                    <a:latin typeface="Consolas" panose="020B0609020204030204" pitchFamily="49" charset="0"/>
                    <a:cs typeface="Consolas" panose="020B0609020204030204" pitchFamily="49" charset="0"/>
                  </a:rPr>
                  <a:t> </a:t>
                </a:r>
                <a:r>
                  <a:rPr lang="en-GB" sz="2000" dirty="0" err="1">
                    <a:latin typeface="Consolas" panose="020B0609020204030204" pitchFamily="49" charset="0"/>
                    <a:cs typeface="Consolas" panose="020B0609020204030204" pitchFamily="49" charset="0"/>
                  </a:rPr>
                  <a:t>quick_select</a:t>
                </a:r>
                <a:r>
                  <a:rPr lang="en-GB" sz="2000" dirty="0">
                    <a:latin typeface="Consolas" panose="020B0609020204030204" pitchFamily="49" charset="0"/>
                    <a:cs typeface="Consolas" panose="020B0609020204030204" pitchFamily="49" charset="0"/>
                  </a:rPr>
                  <a:t>(a, k, mid+1, right)</a:t>
                </a:r>
                <a:endParaRPr lang="en-US" sz="2000" dirty="0">
                  <a:latin typeface="Consolas" panose="020B0609020204030204" pitchFamily="49" charset="0"/>
                  <a:cs typeface="Consolas" panose="020B0609020204030204" pitchFamily="49" charset="0"/>
                </a:endParaRPr>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304800" y="914400"/>
                <a:ext cx="8610600" cy="5334000"/>
              </a:xfrm>
              <a:blipFill>
                <a:blip r:embed="rId2"/>
                <a:stretch>
                  <a:fillRect l="-708" t="-1143" r="-142"/>
                </a:stretch>
              </a:blipFill>
            </p:spPr>
            <p:txBody>
              <a:bodyPr/>
              <a:lstStyle/>
              <a:p>
                <a:r>
                  <a:rPr lang="ca-ES">
                    <a:noFill/>
                  </a:rPr>
                  <a:t> </a:t>
                </a:r>
              </a:p>
            </p:txBody>
          </p:sp>
        </mc:Fallback>
      </mc:AlternateContent>
      <p:sp>
        <p:nvSpPr>
          <p:cNvPr id="4" name="Date Placeholder 3"/>
          <p:cNvSpPr>
            <a:spLocks noGrp="1"/>
          </p:cNvSpPr>
          <p:nvPr>
            <p:ph type="dt" sz="half" idx="10"/>
          </p:nvPr>
        </p:nvSpPr>
        <p:spPr/>
        <p:txBody>
          <a:bodyPr/>
          <a:lstStyle/>
          <a:p>
            <a:r>
              <a:rPr lang="en-US"/>
              <a:t>Divide &amp; Conquer</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1407911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Quick Select: complexity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838199"/>
                <a:ext cx="8458200" cy="5654675"/>
              </a:xfrm>
            </p:spPr>
            <p:txBody>
              <a:bodyPr>
                <a:normAutofit fontScale="92500" lnSpcReduction="10000"/>
              </a:bodyPr>
              <a:lstStyle/>
              <a:p>
                <a:r>
                  <a:rPr lang="en-GB" sz="2800" dirty="0"/>
                  <a:t>Master theorem:</a:t>
                </a:r>
                <a:br>
                  <a:rPr lang="en-GB" sz="2800" dirty="0"/>
                </a:br>
                <a:br>
                  <a:rPr lang="en-GB" sz="2800" dirty="0"/>
                </a:br>
                <a14:m>
                  <m:oMath xmlns:m="http://schemas.openxmlformats.org/officeDocument/2006/math">
                    <m:r>
                      <a:rPr lang="en-GB" sz="2800" i="1">
                        <a:latin typeface="Cambria Math" panose="02040503050406030204" pitchFamily="18" charset="0"/>
                      </a:rPr>
                      <m:t>𝑇</m:t>
                    </m:r>
                    <m:d>
                      <m:dPr>
                        <m:ctrlPr>
                          <a:rPr lang="en-GB" sz="2800" i="1">
                            <a:latin typeface="Cambria Math" panose="02040503050406030204" pitchFamily="18" charset="0"/>
                          </a:rPr>
                        </m:ctrlPr>
                      </m:dPr>
                      <m:e>
                        <m:r>
                          <a:rPr lang="en-GB" sz="2800" i="1">
                            <a:latin typeface="Cambria Math" panose="02040503050406030204" pitchFamily="18" charset="0"/>
                          </a:rPr>
                          <m:t>𝑛</m:t>
                        </m:r>
                      </m:e>
                    </m:d>
                    <m:r>
                      <a:rPr lang="en-GB" sz="2800" i="1">
                        <a:latin typeface="Cambria Math" panose="02040503050406030204" pitchFamily="18" charset="0"/>
                      </a:rPr>
                      <m:t>=</m:t>
                    </m:r>
                    <m:d>
                      <m:dPr>
                        <m:begChr m:val="{"/>
                        <m:endChr m:val=""/>
                        <m:ctrlPr>
                          <a:rPr lang="en-GB" sz="2800" i="1">
                            <a:latin typeface="Cambria Math" panose="02040503050406030204" pitchFamily="18" charset="0"/>
                          </a:rPr>
                        </m:ctrlPr>
                      </m:dPr>
                      <m:e>
                        <m:m>
                          <m:mPr>
                            <m:mcs>
                              <m:mc>
                                <m:mcPr>
                                  <m:count m:val="2"/>
                                  <m:mcJc m:val="center"/>
                                </m:mcPr>
                              </m:mc>
                            </m:mcs>
                            <m:ctrlPr>
                              <a:rPr lang="en-GB" sz="2800" i="1">
                                <a:latin typeface="Cambria Math" panose="02040503050406030204" pitchFamily="18" charset="0"/>
                              </a:rPr>
                            </m:ctrlPr>
                          </m:mPr>
                          <m:mr>
                            <m:e>
                              <m:r>
                                <m:rPr>
                                  <m:nor/>
                                  <m:brk m:alnAt="7"/>
                                </m:rPr>
                                <a:rPr lang="en-GB" sz="2800">
                                  <a:latin typeface="Cambria Math" panose="02040503050406030204" pitchFamily="18" charset="0"/>
                                </a:rPr>
                                <m:t>O</m:t>
                              </m:r>
                              <m:d>
                                <m:dPr>
                                  <m:ctrlPr>
                                    <a:rPr lang="en-GB" sz="2800" i="1">
                                      <a:latin typeface="Cambria Math" panose="02040503050406030204" pitchFamily="18" charset="0"/>
                                    </a:rPr>
                                  </m:ctrlPr>
                                </m:dPr>
                                <m:e>
                                  <m:sSup>
                                    <m:sSupPr>
                                      <m:ctrlPr>
                                        <a:rPr lang="en-GB" sz="2800" i="1">
                                          <a:latin typeface="Cambria Math" panose="02040503050406030204" pitchFamily="18" charset="0"/>
                                        </a:rPr>
                                      </m:ctrlPr>
                                    </m:sSupPr>
                                    <m:e>
                                      <m:r>
                                        <m:rPr>
                                          <m:brk m:alnAt="7"/>
                                        </m:rPr>
                                        <a:rPr lang="en-GB" sz="2800" i="1">
                                          <a:latin typeface="Cambria Math" panose="02040503050406030204" pitchFamily="18" charset="0"/>
                                        </a:rPr>
                                        <m:t>𝑛</m:t>
                                      </m:r>
                                    </m:e>
                                    <m:sup>
                                      <m:r>
                                        <a:rPr lang="en-US" sz="2800" i="1">
                                          <a:latin typeface="Cambria Math" panose="02040503050406030204" pitchFamily="18" charset="0"/>
                                        </a:rPr>
                                        <m:t>𝑐</m:t>
                                      </m:r>
                                    </m:sup>
                                  </m:sSup>
                                </m:e>
                              </m:d>
                              <m:r>
                                <m:rPr>
                                  <m:brk m:alnAt="7"/>
                                </m:rPr>
                                <a:rPr lang="en-GB" sz="2800" i="1">
                                  <a:latin typeface="Cambria Math" panose="02040503050406030204" pitchFamily="18" charset="0"/>
                                </a:rPr>
                                <m:t> </m:t>
                              </m:r>
                              <m:r>
                                <a:rPr lang="en-GB" sz="2800" i="1">
                                  <a:latin typeface="Cambria Math" panose="02040503050406030204" pitchFamily="18" charset="0"/>
                                </a:rPr>
                                <m:t>         </m:t>
                              </m:r>
                            </m:e>
                            <m:e>
                              <m:r>
                                <m:rPr>
                                  <m:nor/>
                                </m:rPr>
                                <a:rPr lang="en-GB" sz="2800">
                                  <a:latin typeface="Cambria Math" panose="02040503050406030204" pitchFamily="18" charset="0"/>
                                </a:rPr>
                                <m:t>    </m:t>
                              </m:r>
                              <m:r>
                                <m:rPr>
                                  <m:nor/>
                                </m:rPr>
                                <a:rPr lang="en-GB" sz="2800">
                                  <a:latin typeface="Cambria Math" panose="02040503050406030204" pitchFamily="18" charset="0"/>
                                </a:rPr>
                                <m:t>if</m:t>
                              </m:r>
                              <m:r>
                                <a:rPr lang="en-GB" sz="2800" i="1">
                                  <a:latin typeface="Cambria Math" panose="02040503050406030204" pitchFamily="18" charset="0"/>
                                </a:rPr>
                                <m:t> </m:t>
                              </m:r>
                              <m:r>
                                <a:rPr lang="en-US" sz="2800" i="1">
                                  <a:latin typeface="Cambria Math" panose="02040503050406030204" pitchFamily="18" charset="0"/>
                                </a:rPr>
                                <m:t>𝑐</m:t>
                              </m:r>
                              <m:r>
                                <a:rPr lang="en-GB" sz="2800" i="1">
                                  <a:latin typeface="Cambria Math" panose="02040503050406030204" pitchFamily="18" charset="0"/>
                                </a:rPr>
                                <m:t>&gt;</m:t>
                              </m:r>
                              <m:func>
                                <m:funcPr>
                                  <m:ctrlPr>
                                    <a:rPr lang="en-GB" sz="2800" i="1">
                                      <a:latin typeface="Cambria Math" panose="02040503050406030204" pitchFamily="18" charset="0"/>
                                    </a:rPr>
                                  </m:ctrlPr>
                                </m:funcPr>
                                <m:fName>
                                  <m:sSub>
                                    <m:sSubPr>
                                      <m:ctrlPr>
                                        <a:rPr lang="en-GB" sz="2800" i="1">
                                          <a:latin typeface="Cambria Math" panose="02040503050406030204" pitchFamily="18" charset="0"/>
                                        </a:rPr>
                                      </m:ctrlPr>
                                    </m:sSubPr>
                                    <m:e>
                                      <m:r>
                                        <m:rPr>
                                          <m:sty m:val="p"/>
                                        </m:rPr>
                                        <a:rPr lang="en-GB" sz="2800">
                                          <a:latin typeface="Cambria Math" panose="02040503050406030204" pitchFamily="18" charset="0"/>
                                        </a:rPr>
                                        <m:t>log</m:t>
                                      </m:r>
                                    </m:e>
                                    <m:sub>
                                      <m:r>
                                        <a:rPr lang="en-GB" sz="2800" i="1">
                                          <a:latin typeface="Cambria Math" panose="02040503050406030204" pitchFamily="18" charset="0"/>
                                        </a:rPr>
                                        <m:t>𝑏</m:t>
                                      </m:r>
                                    </m:sub>
                                  </m:sSub>
                                </m:fName>
                                <m:e>
                                  <m:r>
                                    <a:rPr lang="en-GB" sz="2800" i="1">
                                      <a:latin typeface="Cambria Math" panose="02040503050406030204" pitchFamily="18" charset="0"/>
                                    </a:rPr>
                                    <m:t>𝑎</m:t>
                                  </m:r>
                                  <m:r>
                                    <a:rPr lang="en-US" sz="2800" i="1">
                                      <a:latin typeface="Cambria Math" panose="02040503050406030204" pitchFamily="18" charset="0"/>
                                    </a:rPr>
                                    <m:t>          (</m:t>
                                  </m:r>
                                  <m:r>
                                    <a:rPr lang="en-US" sz="2800" i="1">
                                      <a:latin typeface="Cambria Math" panose="02040503050406030204" pitchFamily="18" charset="0"/>
                                    </a:rPr>
                                    <m:t>𝑎</m:t>
                                  </m:r>
                                  <m:r>
                                    <a:rPr lang="en-US" sz="2800" i="1">
                                      <a:latin typeface="Cambria Math" panose="02040503050406030204" pitchFamily="18" charset="0"/>
                                    </a:rPr>
                                    <m:t>&lt;</m:t>
                                  </m:r>
                                  <m:sSup>
                                    <m:sSupPr>
                                      <m:ctrlPr>
                                        <a:rPr lang="en-US" sz="2800" i="1">
                                          <a:latin typeface="Cambria Math" panose="02040503050406030204" pitchFamily="18" charset="0"/>
                                        </a:rPr>
                                      </m:ctrlPr>
                                    </m:sSupPr>
                                    <m:e>
                                      <m:r>
                                        <a:rPr lang="en-US" sz="2800" i="1">
                                          <a:latin typeface="Cambria Math" panose="02040503050406030204" pitchFamily="18" charset="0"/>
                                        </a:rPr>
                                        <m:t>𝑏</m:t>
                                      </m:r>
                                    </m:e>
                                    <m:sup>
                                      <m:r>
                                        <a:rPr lang="en-US" sz="2800" i="1">
                                          <a:latin typeface="Cambria Math" panose="02040503050406030204" pitchFamily="18" charset="0"/>
                                        </a:rPr>
                                        <m:t>𝑐</m:t>
                                      </m:r>
                                    </m:sup>
                                  </m:sSup>
                                  <m:r>
                                    <a:rPr lang="en-US" sz="2800" i="1">
                                      <a:latin typeface="Cambria Math" panose="02040503050406030204" pitchFamily="18" charset="0"/>
                                    </a:rPr>
                                    <m:t>)</m:t>
                                  </m:r>
                                </m:e>
                              </m:func>
                            </m:e>
                          </m:mr>
                          <m:mr>
                            <m:e>
                              <m:r>
                                <m:rPr>
                                  <m:nor/>
                                </m:rPr>
                                <a:rPr lang="en-GB" sz="2800">
                                  <a:latin typeface="Cambria Math" panose="02040503050406030204" pitchFamily="18" charset="0"/>
                                </a:rPr>
                                <m:t>O</m:t>
                              </m:r>
                              <m:d>
                                <m:dPr>
                                  <m:ctrlPr>
                                    <a:rPr lang="en-GB" sz="2800" i="1">
                                      <a:latin typeface="Cambria Math" panose="02040503050406030204" pitchFamily="18" charset="0"/>
                                    </a:rPr>
                                  </m:ctrlPr>
                                </m:dPr>
                                <m:e>
                                  <m:sSup>
                                    <m:sSupPr>
                                      <m:ctrlPr>
                                        <a:rPr lang="en-GB" sz="2800" i="1">
                                          <a:latin typeface="Cambria Math" panose="02040503050406030204" pitchFamily="18" charset="0"/>
                                        </a:rPr>
                                      </m:ctrlPr>
                                    </m:sSupPr>
                                    <m:e>
                                      <m:r>
                                        <a:rPr lang="en-GB" sz="2800" i="1">
                                          <a:latin typeface="Cambria Math" panose="02040503050406030204" pitchFamily="18" charset="0"/>
                                        </a:rPr>
                                        <m:t>𝑛</m:t>
                                      </m:r>
                                    </m:e>
                                    <m:sup>
                                      <m:r>
                                        <a:rPr lang="en-US" sz="2800" i="1">
                                          <a:latin typeface="Cambria Math" panose="02040503050406030204" pitchFamily="18" charset="0"/>
                                        </a:rPr>
                                        <m:t>𝑐</m:t>
                                      </m:r>
                                    </m:sup>
                                  </m:sSup>
                                  <m:func>
                                    <m:funcPr>
                                      <m:ctrlPr>
                                        <a:rPr lang="en-GB" sz="2800" i="1">
                                          <a:latin typeface="Cambria Math" panose="02040503050406030204" pitchFamily="18" charset="0"/>
                                        </a:rPr>
                                      </m:ctrlPr>
                                    </m:funcPr>
                                    <m:fName>
                                      <m:r>
                                        <m:rPr>
                                          <m:sty m:val="p"/>
                                        </m:rPr>
                                        <a:rPr lang="en-GB" sz="2800">
                                          <a:latin typeface="Cambria Math" panose="02040503050406030204" pitchFamily="18" charset="0"/>
                                        </a:rPr>
                                        <m:t>log</m:t>
                                      </m:r>
                                    </m:fName>
                                    <m:e>
                                      <m:r>
                                        <a:rPr lang="en-GB" sz="2800" i="1">
                                          <a:latin typeface="Cambria Math" panose="02040503050406030204" pitchFamily="18" charset="0"/>
                                        </a:rPr>
                                        <m:t>𝑛</m:t>
                                      </m:r>
                                    </m:e>
                                  </m:func>
                                </m:e>
                              </m:d>
                            </m:e>
                            <m:e>
                              <m:r>
                                <a:rPr lang="en-GB" sz="2800" i="1">
                                  <a:latin typeface="Cambria Math" panose="02040503050406030204" pitchFamily="18" charset="0"/>
                                </a:rPr>
                                <m:t>    </m:t>
                              </m:r>
                              <m:r>
                                <m:rPr>
                                  <m:nor/>
                                </m:rPr>
                                <a:rPr lang="en-GB" sz="2800">
                                  <a:latin typeface="Cambria Math" panose="02040503050406030204" pitchFamily="18" charset="0"/>
                                </a:rPr>
                                <m:t>if</m:t>
                              </m:r>
                              <m:r>
                                <a:rPr lang="en-GB" sz="2800" i="1">
                                  <a:latin typeface="Cambria Math" panose="02040503050406030204" pitchFamily="18" charset="0"/>
                                </a:rPr>
                                <m:t> </m:t>
                              </m:r>
                              <m:r>
                                <a:rPr lang="en-US" sz="2800" i="1">
                                  <a:latin typeface="Cambria Math" panose="02040503050406030204" pitchFamily="18" charset="0"/>
                                </a:rPr>
                                <m:t>𝑐</m:t>
                              </m:r>
                              <m:r>
                                <a:rPr lang="en-GB" sz="2800" i="1">
                                  <a:latin typeface="Cambria Math" panose="02040503050406030204" pitchFamily="18" charset="0"/>
                                </a:rPr>
                                <m:t>=</m:t>
                              </m:r>
                              <m:func>
                                <m:funcPr>
                                  <m:ctrlPr>
                                    <a:rPr lang="en-GB" sz="2800" i="1">
                                      <a:latin typeface="Cambria Math" panose="02040503050406030204" pitchFamily="18" charset="0"/>
                                    </a:rPr>
                                  </m:ctrlPr>
                                </m:funcPr>
                                <m:fName>
                                  <m:sSub>
                                    <m:sSubPr>
                                      <m:ctrlPr>
                                        <a:rPr lang="en-GB" sz="2800" i="1">
                                          <a:latin typeface="Cambria Math" panose="02040503050406030204" pitchFamily="18" charset="0"/>
                                        </a:rPr>
                                      </m:ctrlPr>
                                    </m:sSubPr>
                                    <m:e>
                                      <m:r>
                                        <m:rPr>
                                          <m:sty m:val="p"/>
                                        </m:rPr>
                                        <a:rPr lang="en-GB" sz="2800">
                                          <a:latin typeface="Cambria Math" panose="02040503050406030204" pitchFamily="18" charset="0"/>
                                        </a:rPr>
                                        <m:t>log</m:t>
                                      </m:r>
                                    </m:e>
                                    <m:sub>
                                      <m:r>
                                        <a:rPr lang="en-GB" sz="2800" i="1">
                                          <a:latin typeface="Cambria Math" panose="02040503050406030204" pitchFamily="18" charset="0"/>
                                        </a:rPr>
                                        <m:t>𝑏</m:t>
                                      </m:r>
                                    </m:sub>
                                  </m:sSub>
                                </m:fName>
                                <m:e>
                                  <m:r>
                                    <a:rPr lang="en-GB" sz="2800" i="1">
                                      <a:latin typeface="Cambria Math" panose="02040503050406030204" pitchFamily="18" charset="0"/>
                                    </a:rPr>
                                    <m:t>𝑎</m:t>
                                  </m:r>
                                </m:e>
                              </m:func>
                              <m:r>
                                <a:rPr lang="en-US" sz="2800" i="1">
                                  <a:latin typeface="Cambria Math" panose="02040503050406030204" pitchFamily="18" charset="0"/>
                                </a:rPr>
                                <m:t>         (</m:t>
                              </m:r>
                              <m:r>
                                <a:rPr lang="en-US" sz="2800" i="1">
                                  <a:latin typeface="Cambria Math" panose="02040503050406030204" pitchFamily="18" charset="0"/>
                                </a:rPr>
                                <m:t>𝑎</m:t>
                              </m:r>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𝑏</m:t>
                                  </m:r>
                                </m:e>
                                <m:sup>
                                  <m:r>
                                    <a:rPr lang="en-US" sz="2800" i="1">
                                      <a:latin typeface="Cambria Math" panose="02040503050406030204" pitchFamily="18" charset="0"/>
                                    </a:rPr>
                                    <m:t>𝑐</m:t>
                                  </m:r>
                                </m:sup>
                              </m:sSup>
                              <m:r>
                                <a:rPr lang="en-US" sz="2800" i="1">
                                  <a:latin typeface="Cambria Math" panose="02040503050406030204" pitchFamily="18" charset="0"/>
                                </a:rPr>
                                <m:t>)</m:t>
                              </m:r>
                            </m:e>
                          </m:mr>
                          <m:mr>
                            <m:e>
                              <m:r>
                                <m:rPr>
                                  <m:nor/>
                                </m:rPr>
                                <a:rPr lang="en-GB" sz="2800">
                                  <a:latin typeface="Cambria Math" panose="02040503050406030204" pitchFamily="18" charset="0"/>
                                </a:rPr>
                                <m:t>O</m:t>
                              </m:r>
                              <m:d>
                                <m:dPr>
                                  <m:ctrlPr>
                                    <a:rPr lang="en-GB" sz="2800" i="1">
                                      <a:latin typeface="Cambria Math" panose="02040503050406030204" pitchFamily="18" charset="0"/>
                                    </a:rPr>
                                  </m:ctrlPr>
                                </m:dPr>
                                <m:e>
                                  <m:sSup>
                                    <m:sSupPr>
                                      <m:ctrlPr>
                                        <a:rPr lang="en-GB" sz="2800" i="1">
                                          <a:latin typeface="Cambria Math" panose="02040503050406030204" pitchFamily="18" charset="0"/>
                                        </a:rPr>
                                      </m:ctrlPr>
                                    </m:sSupPr>
                                    <m:e>
                                      <m:r>
                                        <a:rPr lang="en-GB" sz="2800" i="1">
                                          <a:latin typeface="Cambria Math" panose="02040503050406030204" pitchFamily="18" charset="0"/>
                                        </a:rPr>
                                        <m:t>𝑛</m:t>
                                      </m:r>
                                    </m:e>
                                    <m:sup>
                                      <m:func>
                                        <m:funcPr>
                                          <m:ctrlPr>
                                            <a:rPr lang="en-GB" sz="2800" i="1">
                                              <a:latin typeface="Cambria Math" panose="02040503050406030204" pitchFamily="18" charset="0"/>
                                            </a:rPr>
                                          </m:ctrlPr>
                                        </m:funcPr>
                                        <m:fName>
                                          <m:sSub>
                                            <m:sSubPr>
                                              <m:ctrlPr>
                                                <a:rPr lang="en-GB" sz="2800" i="1">
                                                  <a:latin typeface="Cambria Math" panose="02040503050406030204" pitchFamily="18" charset="0"/>
                                                </a:rPr>
                                              </m:ctrlPr>
                                            </m:sSubPr>
                                            <m:e>
                                              <m:r>
                                                <m:rPr>
                                                  <m:sty m:val="p"/>
                                                </m:rPr>
                                                <a:rPr lang="en-GB" sz="2800">
                                                  <a:latin typeface="Cambria Math" panose="02040503050406030204" pitchFamily="18" charset="0"/>
                                                </a:rPr>
                                                <m:t>log</m:t>
                                              </m:r>
                                            </m:e>
                                            <m:sub>
                                              <m:r>
                                                <a:rPr lang="en-GB" sz="2800" i="1">
                                                  <a:latin typeface="Cambria Math" panose="02040503050406030204" pitchFamily="18" charset="0"/>
                                                </a:rPr>
                                                <m:t>𝑏</m:t>
                                              </m:r>
                                            </m:sub>
                                          </m:sSub>
                                        </m:fName>
                                        <m:e>
                                          <m:r>
                                            <a:rPr lang="en-GB" sz="2800" i="1">
                                              <a:latin typeface="Cambria Math" panose="02040503050406030204" pitchFamily="18" charset="0"/>
                                            </a:rPr>
                                            <m:t>𝑎</m:t>
                                          </m:r>
                                        </m:e>
                                      </m:func>
                                    </m:sup>
                                  </m:sSup>
                                </m:e>
                              </m:d>
                              <m:r>
                                <a:rPr lang="en-GB" sz="2800" i="1">
                                  <a:latin typeface="Cambria Math" panose="02040503050406030204" pitchFamily="18" charset="0"/>
                                </a:rPr>
                                <m:t>  </m:t>
                              </m:r>
                            </m:e>
                            <m:e>
                              <m:r>
                                <a:rPr lang="en-GB" sz="2800" i="1">
                                  <a:latin typeface="Cambria Math" panose="02040503050406030204" pitchFamily="18" charset="0"/>
                                </a:rPr>
                                <m:t>    </m:t>
                              </m:r>
                              <m:r>
                                <m:rPr>
                                  <m:nor/>
                                </m:rPr>
                                <a:rPr lang="en-GB" sz="2800">
                                  <a:latin typeface="Cambria Math" panose="02040503050406030204" pitchFamily="18" charset="0"/>
                                </a:rPr>
                                <m:t>if</m:t>
                              </m:r>
                              <m:r>
                                <a:rPr lang="en-GB" sz="2800" i="1">
                                  <a:latin typeface="Cambria Math" panose="02040503050406030204" pitchFamily="18" charset="0"/>
                                </a:rPr>
                                <m:t> </m:t>
                              </m:r>
                              <m:r>
                                <a:rPr lang="en-US" sz="2800" i="1">
                                  <a:latin typeface="Cambria Math" panose="02040503050406030204" pitchFamily="18" charset="0"/>
                                </a:rPr>
                                <m:t>𝑐</m:t>
                              </m:r>
                              <m:r>
                                <a:rPr lang="en-GB" sz="2800" i="1">
                                  <a:latin typeface="Cambria Math" panose="02040503050406030204" pitchFamily="18" charset="0"/>
                                </a:rPr>
                                <m:t>&lt;</m:t>
                              </m:r>
                              <m:func>
                                <m:funcPr>
                                  <m:ctrlPr>
                                    <a:rPr lang="en-GB" sz="2800" i="1">
                                      <a:latin typeface="Cambria Math" panose="02040503050406030204" pitchFamily="18" charset="0"/>
                                    </a:rPr>
                                  </m:ctrlPr>
                                </m:funcPr>
                                <m:fName>
                                  <m:sSub>
                                    <m:sSubPr>
                                      <m:ctrlPr>
                                        <a:rPr lang="en-GB" sz="2800" i="1">
                                          <a:latin typeface="Cambria Math" panose="02040503050406030204" pitchFamily="18" charset="0"/>
                                        </a:rPr>
                                      </m:ctrlPr>
                                    </m:sSubPr>
                                    <m:e>
                                      <m:r>
                                        <m:rPr>
                                          <m:sty m:val="p"/>
                                        </m:rPr>
                                        <a:rPr lang="en-GB" sz="2800">
                                          <a:latin typeface="Cambria Math" panose="02040503050406030204" pitchFamily="18" charset="0"/>
                                        </a:rPr>
                                        <m:t>log</m:t>
                                      </m:r>
                                    </m:e>
                                    <m:sub>
                                      <m:r>
                                        <a:rPr lang="en-GB" sz="2800" i="1">
                                          <a:latin typeface="Cambria Math" panose="02040503050406030204" pitchFamily="18" charset="0"/>
                                        </a:rPr>
                                        <m:t>𝑏</m:t>
                                      </m:r>
                                    </m:sub>
                                  </m:sSub>
                                </m:fName>
                                <m:e>
                                  <m:r>
                                    <a:rPr lang="en-GB" sz="2800" i="1">
                                      <a:latin typeface="Cambria Math" panose="02040503050406030204" pitchFamily="18" charset="0"/>
                                    </a:rPr>
                                    <m:t>𝑎</m:t>
                                  </m:r>
                                </m:e>
                              </m:func>
                              <m:r>
                                <a:rPr lang="en-US" sz="2800" i="1">
                                  <a:latin typeface="Cambria Math" panose="02040503050406030204" pitchFamily="18" charset="0"/>
                                </a:rPr>
                                <m:t>         (</m:t>
                              </m:r>
                              <m:r>
                                <a:rPr lang="en-US" sz="2800" i="1">
                                  <a:latin typeface="Cambria Math" panose="02040503050406030204" pitchFamily="18" charset="0"/>
                                </a:rPr>
                                <m:t>𝑎</m:t>
                              </m:r>
                              <m:r>
                                <a:rPr lang="en-US" sz="2800" i="1">
                                  <a:latin typeface="Cambria Math" panose="02040503050406030204" pitchFamily="18" charset="0"/>
                                </a:rPr>
                                <m:t>&gt;</m:t>
                              </m:r>
                              <m:sSup>
                                <m:sSupPr>
                                  <m:ctrlPr>
                                    <a:rPr lang="en-US" sz="2800" i="1">
                                      <a:latin typeface="Cambria Math" panose="02040503050406030204" pitchFamily="18" charset="0"/>
                                    </a:rPr>
                                  </m:ctrlPr>
                                </m:sSupPr>
                                <m:e>
                                  <m:r>
                                    <a:rPr lang="en-US" sz="2800" i="1">
                                      <a:latin typeface="Cambria Math" panose="02040503050406030204" pitchFamily="18" charset="0"/>
                                    </a:rPr>
                                    <m:t>𝑏</m:t>
                                  </m:r>
                                </m:e>
                                <m:sup>
                                  <m:r>
                                    <a:rPr lang="en-US" sz="2800" i="1">
                                      <a:latin typeface="Cambria Math" panose="02040503050406030204" pitchFamily="18" charset="0"/>
                                    </a:rPr>
                                    <m:t>𝑐</m:t>
                                  </m:r>
                                </m:sup>
                              </m:sSup>
                              <m:r>
                                <a:rPr lang="en-US" sz="2800" i="1">
                                  <a:latin typeface="Cambria Math" panose="02040503050406030204" pitchFamily="18" charset="0"/>
                                </a:rPr>
                                <m:t>)</m:t>
                              </m:r>
                            </m:e>
                          </m:mr>
                        </m:m>
                      </m:e>
                    </m:d>
                  </m:oMath>
                </a14:m>
                <a:endParaRPr lang="en-GB" sz="2800" dirty="0"/>
              </a:p>
              <a:p>
                <a:endParaRPr lang="en-GB" sz="2800" dirty="0"/>
              </a:p>
              <a:p>
                <a:r>
                  <a:rPr lang="en-GB" sz="2800" dirty="0"/>
                  <a:t>Assume that the partition is balanced:</a:t>
                </a:r>
              </a:p>
              <a:p>
                <a:pPr lvl="1"/>
                <a:r>
                  <a:rPr lang="en-GB" sz="2400" dirty="0"/>
                  <a:t>Quick sort: </a:t>
                </a:r>
                <a14:m>
                  <m:oMath xmlns:m="http://schemas.openxmlformats.org/officeDocument/2006/math">
                    <m:r>
                      <a:rPr lang="en-GB" sz="2400" b="0" i="1" smtClean="0">
                        <a:latin typeface="Cambria Math" panose="02040503050406030204" pitchFamily="18" charset="0"/>
                      </a:rPr>
                      <m:t>𝑇</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𝑛</m:t>
                        </m:r>
                      </m:e>
                    </m:d>
                    <m:r>
                      <a:rPr lang="en-GB" sz="2400" b="0" i="1" smtClean="0">
                        <a:latin typeface="Cambria Math" panose="02040503050406030204" pitchFamily="18" charset="0"/>
                      </a:rPr>
                      <m:t>=2</m:t>
                    </m:r>
                    <m:r>
                      <a:rPr lang="en-GB" sz="2400" b="0" i="1" smtClean="0">
                        <a:latin typeface="Cambria Math" panose="02040503050406030204" pitchFamily="18" charset="0"/>
                      </a:rPr>
                      <m:t>𝑇</m:t>
                    </m:r>
                    <m:r>
                      <a:rPr lang="en-GB" sz="2400" b="0" i="1" smtClean="0">
                        <a:latin typeface="Cambria Math" panose="02040503050406030204" pitchFamily="18" charset="0"/>
                      </a:rPr>
                      <m:t>(</m:t>
                    </m:r>
                    <m:f>
                      <m:fPr>
                        <m:type m:val="lin"/>
                        <m:ctrlPr>
                          <a:rPr lang="en-GB" sz="2400" b="0" i="1" smtClean="0">
                            <a:latin typeface="Cambria Math" panose="02040503050406030204" pitchFamily="18" charset="0"/>
                          </a:rPr>
                        </m:ctrlPr>
                      </m:fPr>
                      <m:num>
                        <m:r>
                          <a:rPr lang="en-GB" sz="2400" b="0" i="1" smtClean="0">
                            <a:latin typeface="Cambria Math" panose="02040503050406030204" pitchFamily="18" charset="0"/>
                          </a:rPr>
                          <m:t>𝑛</m:t>
                        </m:r>
                      </m:num>
                      <m:den>
                        <m:r>
                          <a:rPr lang="en-GB" sz="2400" b="0" i="1" smtClean="0">
                            <a:latin typeface="Cambria Math" panose="02040503050406030204" pitchFamily="18" charset="0"/>
                          </a:rPr>
                          <m:t>2)+</m:t>
                        </m:r>
                        <m:r>
                          <m:rPr>
                            <m:nor/>
                          </m:rPr>
                          <a:rPr lang="en-GB" sz="2400" b="0" i="0" smtClean="0">
                            <a:latin typeface="Cambria Math" panose="02040503050406030204" pitchFamily="18" charset="0"/>
                          </a:rPr>
                          <m:t>O</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𝑛</m:t>
                            </m:r>
                          </m:e>
                        </m:d>
                        <m:r>
                          <a:rPr lang="en-GB" sz="2400" b="0" i="1" smtClean="0">
                            <a:latin typeface="Cambria Math" panose="02040503050406030204" pitchFamily="18" charset="0"/>
                          </a:rPr>
                          <m:t>=</m:t>
                        </m:r>
                        <m:r>
                          <m:rPr>
                            <m:nor/>
                          </m:rPr>
                          <a:rPr lang="en-GB" sz="2400" b="0" i="0" smtClean="0">
                            <a:latin typeface="Cambria Math" panose="02040503050406030204" pitchFamily="18" charset="0"/>
                          </a:rPr>
                          <m:t>O</m:t>
                        </m:r>
                        <m:r>
                          <a:rPr lang="en-GB" sz="2400" b="0" i="1" smtClean="0">
                            <a:latin typeface="Cambria Math" panose="02040503050406030204" pitchFamily="18" charset="0"/>
                          </a:rPr>
                          <m:t>(</m:t>
                        </m:r>
                        <m:r>
                          <a:rPr lang="en-GB" sz="2400" b="0" i="1" smtClean="0">
                            <a:latin typeface="Cambria Math" panose="02040503050406030204" pitchFamily="18" charset="0"/>
                          </a:rPr>
                          <m:t>𝑛</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log</m:t>
                            </m:r>
                          </m:fName>
                          <m:e>
                            <m:r>
                              <a:rPr lang="en-GB" sz="2400" b="0" i="1" smtClean="0">
                                <a:latin typeface="Cambria Math" panose="02040503050406030204" pitchFamily="18" charset="0"/>
                              </a:rPr>
                              <m:t>𝑛</m:t>
                            </m:r>
                            <m:r>
                              <a:rPr lang="en-GB" sz="2400" b="0" i="1" smtClean="0">
                                <a:latin typeface="Cambria Math" panose="02040503050406030204" pitchFamily="18" charset="0"/>
                              </a:rPr>
                              <m:t>)</m:t>
                            </m:r>
                          </m:e>
                        </m:func>
                      </m:den>
                    </m:f>
                  </m:oMath>
                </a14:m>
                <a:endParaRPr lang="en-US" sz="2400" dirty="0"/>
              </a:p>
              <a:p>
                <a:pPr lvl="1"/>
                <a:r>
                  <a:rPr lang="en-GB" sz="2400" dirty="0"/>
                  <a:t>Quick select: </a:t>
                </a:r>
                <a14:m>
                  <m:oMath xmlns:m="http://schemas.openxmlformats.org/officeDocument/2006/math">
                    <m:r>
                      <a:rPr lang="en-GB" sz="2400" b="0" i="1" smtClean="0">
                        <a:latin typeface="Cambria Math" panose="02040503050406030204" pitchFamily="18" charset="0"/>
                      </a:rPr>
                      <m:t>𝑇</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𝑛</m:t>
                        </m:r>
                      </m:e>
                    </m:d>
                    <m:r>
                      <a:rPr lang="en-GB" sz="2400" b="0" i="1" smtClean="0">
                        <a:latin typeface="Cambria Math" panose="02040503050406030204" pitchFamily="18" charset="0"/>
                      </a:rPr>
                      <m:t>=</m:t>
                    </m:r>
                    <m:r>
                      <a:rPr lang="en-GB" sz="2400" b="0" i="1" smtClean="0">
                        <a:latin typeface="Cambria Math" panose="02040503050406030204" pitchFamily="18" charset="0"/>
                      </a:rPr>
                      <m:t>𝑇</m:t>
                    </m:r>
                    <m:r>
                      <a:rPr lang="en-GB" sz="2400" b="0" i="1" smtClean="0">
                        <a:latin typeface="Cambria Math" panose="02040503050406030204" pitchFamily="18" charset="0"/>
                      </a:rPr>
                      <m:t>(</m:t>
                    </m:r>
                    <m:f>
                      <m:fPr>
                        <m:type m:val="lin"/>
                        <m:ctrlPr>
                          <a:rPr lang="en-GB" sz="2400" b="0" i="1" smtClean="0">
                            <a:latin typeface="Cambria Math" panose="02040503050406030204" pitchFamily="18" charset="0"/>
                          </a:rPr>
                        </m:ctrlPr>
                      </m:fPr>
                      <m:num>
                        <m:r>
                          <a:rPr lang="en-GB" sz="2400" b="0" i="1" smtClean="0">
                            <a:latin typeface="Cambria Math" panose="02040503050406030204" pitchFamily="18" charset="0"/>
                          </a:rPr>
                          <m:t>𝑛</m:t>
                        </m:r>
                      </m:num>
                      <m:den>
                        <m:r>
                          <a:rPr lang="en-GB" sz="2400" b="0" i="1" smtClean="0">
                            <a:latin typeface="Cambria Math" panose="02040503050406030204" pitchFamily="18" charset="0"/>
                          </a:rPr>
                          <m:t>2)+</m:t>
                        </m:r>
                        <m:r>
                          <m:rPr>
                            <m:nor/>
                          </m:rPr>
                          <a:rPr lang="en-GB" sz="2400" b="0" i="0" smtClean="0">
                            <a:latin typeface="Cambria Math" panose="02040503050406030204" pitchFamily="18" charset="0"/>
                          </a:rPr>
                          <m:t>O</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𝑛</m:t>
                            </m:r>
                          </m:e>
                        </m:d>
                        <m:r>
                          <a:rPr lang="en-GB" sz="2400" b="0" i="1" smtClean="0">
                            <a:latin typeface="Cambria Math" panose="02040503050406030204" pitchFamily="18" charset="0"/>
                          </a:rPr>
                          <m:t>=</m:t>
                        </m:r>
                        <m:r>
                          <m:rPr>
                            <m:nor/>
                          </m:rPr>
                          <a:rPr lang="en-GB" sz="2400" b="0" i="0" smtClean="0">
                            <a:latin typeface="Cambria Math" panose="02040503050406030204" pitchFamily="18" charset="0"/>
                          </a:rPr>
                          <m:t>O</m:t>
                        </m:r>
                        <m:r>
                          <a:rPr lang="en-GB" sz="2400" b="0" i="1" smtClean="0">
                            <a:latin typeface="Cambria Math" panose="02040503050406030204" pitchFamily="18" charset="0"/>
                          </a:rPr>
                          <m:t>(</m:t>
                        </m:r>
                        <m:r>
                          <a:rPr lang="en-GB" sz="2400" b="0" i="1" smtClean="0">
                            <a:latin typeface="Cambria Math" panose="02040503050406030204" pitchFamily="18" charset="0"/>
                          </a:rPr>
                          <m:t>𝑛</m:t>
                        </m:r>
                        <m:r>
                          <a:rPr lang="en-GB" sz="2400" b="0" i="1" smtClean="0">
                            <a:latin typeface="Cambria Math" panose="02040503050406030204" pitchFamily="18" charset="0"/>
                          </a:rPr>
                          <m:t>)</m:t>
                        </m:r>
                      </m:den>
                    </m:f>
                  </m:oMath>
                </a14:m>
                <a:endParaRPr lang="en-US" sz="2400" dirty="0"/>
              </a:p>
              <a:p>
                <a:pPr lvl="1"/>
                <a:endParaRPr lang="en-GB" sz="2400" dirty="0"/>
              </a:p>
              <a:p>
                <a:r>
                  <a:rPr lang="en-GB" sz="2800" dirty="0"/>
                  <a:t>The average linear time complexity can be achieved by choosing good pivots (similar strategy and complexity computation to </a:t>
                </a:r>
                <a:r>
                  <a:rPr lang="en-GB" sz="2800" dirty="0" err="1"/>
                  <a:t>quick_sort</a:t>
                </a:r>
                <a:r>
                  <a:rPr lang="en-GB" sz="2800" dirty="0"/>
                  <a:t>).</a:t>
                </a: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838199"/>
                <a:ext cx="8458200" cy="5654675"/>
              </a:xfrm>
              <a:blipFill>
                <a:blip r:embed="rId2"/>
                <a:stretch>
                  <a:fillRect l="-1081" t="-1616"/>
                </a:stretch>
              </a:blipFill>
            </p:spPr>
            <p:txBody>
              <a:bodyPr/>
              <a:lstStyle/>
              <a:p>
                <a:r>
                  <a:rPr lang="ca-ES">
                    <a:noFill/>
                  </a:rPr>
                  <a:t> </a:t>
                </a:r>
              </a:p>
            </p:txBody>
          </p:sp>
        </mc:Fallback>
      </mc:AlternateContent>
      <p:sp>
        <p:nvSpPr>
          <p:cNvPr id="4" name="Date Placeholder 3"/>
          <p:cNvSpPr>
            <a:spLocks noGrp="1"/>
          </p:cNvSpPr>
          <p:nvPr>
            <p:ph type="dt" sz="half" idx="10"/>
          </p:nvPr>
        </p:nvSpPr>
        <p:spPr/>
        <p:txBody>
          <a:bodyPr/>
          <a:lstStyle/>
          <a:p>
            <a:r>
              <a:rPr lang="en-US"/>
              <a:t>Divide &amp; Conquer</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2980941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914400" y="3336925"/>
            <a:ext cx="7467600" cy="314007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209800" y="36417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238500" y="345948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600200" y="530288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086100" y="547020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505960" y="48609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581400" y="50133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901940" y="48990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657600" y="43656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524000" y="43275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334000" y="50895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791200" y="380936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7048500" y="457612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838700" y="35655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7086600" y="546004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590800" y="511460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829300" y="473360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871210" y="587660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705600" y="38703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371600" y="59277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781300" y="622744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4838700" y="539400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467100" y="59963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6591300" y="619696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4038600" y="58515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4495800" y="63087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7467600" y="58515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209800" y="56229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7863840" y="377094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991100" y="595280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819400" y="42513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286000" y="449992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553200" y="493204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6553200" y="531304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4343400" y="4073843"/>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4876800" y="4165283"/>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8153400" y="609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GB" dirty="0"/>
              <a:t>The Closest-Points problem</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14400" y="874713"/>
                <a:ext cx="7772400" cy="2173287"/>
              </a:xfrm>
            </p:spPr>
            <p:txBody>
              <a:bodyPr>
                <a:normAutofit fontScale="92500" lnSpcReduction="10000"/>
              </a:bodyPr>
              <a:lstStyle/>
              <a:p>
                <a:r>
                  <a:rPr lang="en-US" sz="2800" b="1" dirty="0"/>
                  <a:t>Input:</a:t>
                </a:r>
                <a:r>
                  <a:rPr lang="en-US" sz="2800" dirty="0"/>
                  <a:t> A list of </a:t>
                </a:r>
                <a14:m>
                  <m:oMath xmlns:m="http://schemas.openxmlformats.org/officeDocument/2006/math">
                    <m:r>
                      <a:rPr lang="en-US" sz="2800" b="0" i="1" smtClean="0">
                        <a:latin typeface="Cambria Math" panose="02040503050406030204" pitchFamily="18" charset="0"/>
                      </a:rPr>
                      <m:t>𝑛</m:t>
                    </m:r>
                  </m:oMath>
                </a14:m>
                <a:r>
                  <a:rPr lang="en-US" sz="2800" dirty="0"/>
                  <a:t> points in the plane</a:t>
                </a:r>
                <a:br>
                  <a:rPr lang="en-US" sz="2800" dirty="0"/>
                </a:br>
                <a14:m>
                  <m:oMath xmlns:m="http://schemas.openxmlformats.org/officeDocument/2006/math">
                    <m:d>
                      <m:dPr>
                        <m:begChr m:val="{"/>
                        <m:endChr m:val="}"/>
                        <m:ctrlPr>
                          <a:rPr lang="en-US" sz="2800" b="0" i="1" smtClean="0">
                            <a:latin typeface="Cambria Math" panose="02040503050406030204" pitchFamily="18" charset="0"/>
                          </a:rPr>
                        </m:ctrlPr>
                      </m:dPr>
                      <m:e>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1</m:t>
                                </m:r>
                              </m:sub>
                            </m:sSub>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2</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2</m:t>
                                </m:r>
                              </m:sub>
                            </m:sSub>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𝑛</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𝑛</m:t>
                                </m:r>
                              </m:sub>
                            </m:sSub>
                          </m:e>
                        </m:d>
                      </m:e>
                    </m:d>
                  </m:oMath>
                </a14:m>
                <a:br>
                  <a:rPr lang="en-US" sz="2800" b="0" dirty="0"/>
                </a:br>
                <a:endParaRPr lang="en-US" sz="2800" b="1" dirty="0"/>
              </a:p>
              <a:p>
                <a:r>
                  <a:rPr lang="en-US" sz="2800" b="1" dirty="0"/>
                  <a:t>Output:</a:t>
                </a:r>
                <a:r>
                  <a:rPr lang="en-US" sz="2800" dirty="0"/>
                  <a:t> The pair of closest points</a:t>
                </a:r>
              </a:p>
              <a:p>
                <a:r>
                  <a:rPr lang="en-US" sz="2800" b="1" dirty="0"/>
                  <a:t>Simple approach:</a:t>
                </a:r>
                <a:r>
                  <a:rPr lang="en-US" sz="2800" dirty="0"/>
                  <a:t> check all pairs </a:t>
                </a:r>
                <a:r>
                  <a:rPr lang="en-US" sz="2800" dirty="0">
                    <a:sym typeface="Wingdings" panose="05000000000000000000" pitchFamily="2" charset="2"/>
                  </a:rPr>
                  <a:t> </a:t>
                </a:r>
                <a14:m>
                  <m:oMath xmlns:m="http://schemas.openxmlformats.org/officeDocument/2006/math">
                    <m:r>
                      <m:rPr>
                        <m:nor/>
                      </m:rPr>
                      <a:rPr lang="en-US" sz="2800" b="0" i="0" smtClean="0">
                        <a:latin typeface="Cambria Math" panose="02040503050406030204" pitchFamily="18" charset="0"/>
                        <a:sym typeface="Wingdings" panose="05000000000000000000" pitchFamily="2" charset="2"/>
                      </a:rPr>
                      <m:t>O</m:t>
                    </m:r>
                    <m:r>
                      <a:rPr lang="en-US" sz="2800" b="0" i="1" smtClean="0">
                        <a:latin typeface="Cambria Math" panose="02040503050406030204" pitchFamily="18" charset="0"/>
                        <a:sym typeface="Wingdings" panose="05000000000000000000" pitchFamily="2" charset="2"/>
                      </a:rPr>
                      <m:t>(</m:t>
                    </m:r>
                    <m:sSup>
                      <m:sSupPr>
                        <m:ctrlPr>
                          <a:rPr lang="en-US" sz="2800" b="0" i="1" smtClean="0">
                            <a:latin typeface="Cambria Math" panose="02040503050406030204" pitchFamily="18" charset="0"/>
                            <a:sym typeface="Wingdings" panose="05000000000000000000" pitchFamily="2" charset="2"/>
                          </a:rPr>
                        </m:ctrlPr>
                      </m:sSupPr>
                      <m:e>
                        <m:r>
                          <a:rPr lang="en-US" sz="2800" b="0" i="1" smtClean="0">
                            <a:latin typeface="Cambria Math" panose="02040503050406030204" pitchFamily="18" charset="0"/>
                            <a:sym typeface="Wingdings" panose="05000000000000000000" pitchFamily="2" charset="2"/>
                          </a:rPr>
                          <m:t>𝑛</m:t>
                        </m:r>
                      </m:e>
                      <m:sup>
                        <m:r>
                          <a:rPr lang="en-US" sz="2800" b="0" i="1" smtClean="0">
                            <a:latin typeface="Cambria Math" panose="02040503050406030204" pitchFamily="18" charset="0"/>
                            <a:sym typeface="Wingdings" panose="05000000000000000000" pitchFamily="2" charset="2"/>
                          </a:rPr>
                          <m:t>2</m:t>
                        </m:r>
                      </m:sup>
                    </m:sSup>
                    <m:r>
                      <a:rPr lang="en-US" sz="2800" b="0" i="1" smtClean="0">
                        <a:latin typeface="Cambria Math" panose="02040503050406030204" pitchFamily="18" charset="0"/>
                        <a:sym typeface="Wingdings" panose="05000000000000000000" pitchFamily="2" charset="2"/>
                      </a:rPr>
                      <m:t>)</m:t>
                    </m:r>
                  </m:oMath>
                </a14:m>
                <a:endParaRPr lang="en-US" sz="2800" dirty="0"/>
              </a:p>
              <a:p>
                <a:r>
                  <a:rPr lang="en-US" sz="2800" dirty="0"/>
                  <a:t>We want an </a:t>
                </a:r>
                <a14:m>
                  <m:oMath xmlns:m="http://schemas.openxmlformats.org/officeDocument/2006/math">
                    <m:r>
                      <m:rPr>
                        <m:nor/>
                      </m:rPr>
                      <a:rPr lang="en-US" sz="2800" b="0" i="0" smtClean="0">
                        <a:latin typeface="Cambria Math" panose="02040503050406030204" pitchFamily="18" charset="0"/>
                      </a:rPr>
                      <m:t>O</m:t>
                    </m:r>
                    <m:r>
                      <a:rPr lang="en-US" sz="2800" b="0" i="1" smtClean="0">
                        <a:latin typeface="Cambria Math" panose="02040503050406030204" pitchFamily="18" charset="0"/>
                      </a:rPr>
                      <m:t>(</m:t>
                    </m:r>
                    <m:r>
                      <a:rPr lang="en-US" sz="2800" b="0" i="1" smtClean="0">
                        <a:latin typeface="Cambria Math" panose="02040503050406030204" pitchFamily="18" charset="0"/>
                      </a:rPr>
                      <m:t>𝑛</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r>
                          <a:rPr lang="en-US" sz="2800" b="0" i="1" smtClean="0">
                            <a:latin typeface="Cambria Math" panose="02040503050406030204" pitchFamily="18" charset="0"/>
                          </a:rPr>
                          <m:t>)</m:t>
                        </m:r>
                      </m:e>
                    </m:func>
                  </m:oMath>
                </a14:m>
                <a:r>
                  <a:rPr lang="en-US" sz="2800" dirty="0"/>
                  <a:t> solution !</a:t>
                </a:r>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14400" y="874713"/>
                <a:ext cx="7772400" cy="2173287"/>
              </a:xfrm>
              <a:blipFill>
                <a:blip r:embed="rId2"/>
                <a:stretch>
                  <a:fillRect l="-1176" t="-4202" b="-448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Divide &amp; Conquer</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a:p>
        </p:txBody>
      </p:sp>
      <p:sp>
        <p:nvSpPr>
          <p:cNvPr id="33" name="Oval 32"/>
          <p:cNvSpPr/>
          <p:nvPr/>
        </p:nvSpPr>
        <p:spPr>
          <a:xfrm>
            <a:off x="6401719" y="4800600"/>
            <a:ext cx="374175" cy="724630"/>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375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Closest-Points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805149"/>
                <a:ext cx="8763000" cy="2509402"/>
              </a:xfrm>
            </p:spPr>
            <p:txBody>
              <a:bodyPr>
                <a:normAutofit fontScale="62500" lnSpcReduction="20000"/>
              </a:bodyPr>
              <a:lstStyle/>
              <a:p>
                <a:r>
                  <a:rPr lang="en-US" dirty="0"/>
                  <a:t>We can assume that the points are sorted by the </a:t>
                </a:r>
                <a14:m>
                  <m:oMath xmlns:m="http://schemas.openxmlformats.org/officeDocument/2006/math">
                    <m:r>
                      <a:rPr lang="en-US" b="0" i="1" smtClean="0">
                        <a:latin typeface="Cambria Math" panose="02040503050406030204" pitchFamily="18" charset="0"/>
                      </a:rPr>
                      <m:t>𝑥</m:t>
                    </m:r>
                  </m:oMath>
                </a14:m>
                <a:r>
                  <a:rPr lang="en-US" dirty="0"/>
                  <a:t>-coordinate. Sorting the points is free from the complexity standpoint (</a:t>
                </a:r>
                <a14:m>
                  <m:oMath xmlns:m="http://schemas.openxmlformats.org/officeDocument/2006/math">
                    <m:r>
                      <m:rPr>
                        <m:nor/>
                      </m:rPr>
                      <a:rPr lang="en-US" b="0" i="0" smtClean="0">
                        <a:latin typeface="Cambria Math" panose="02040503050406030204" pitchFamily="18" charset="0"/>
                      </a:rPr>
                      <m:t>O</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r>
                          <a:rPr lang="en-US" b="0" i="1" smtClean="0">
                            <a:latin typeface="Cambria Math" panose="02040503050406030204" pitchFamily="18" charset="0"/>
                          </a:rPr>
                          <m:t>)</m:t>
                        </m:r>
                      </m:e>
                    </m:func>
                  </m:oMath>
                </a14:m>
                <a:r>
                  <a:rPr lang="en-US" dirty="0"/>
                  <a:t>).</a:t>
                </a:r>
              </a:p>
              <a:p>
                <a:endParaRPr lang="en-US" dirty="0"/>
              </a:p>
              <a:p>
                <a:r>
                  <a:rPr lang="en-US" dirty="0"/>
                  <a:t>Split the list into two halves. The closest points can be both at the left, both at the right or one at the left and the other at the right (center).</a:t>
                </a:r>
              </a:p>
              <a:p>
                <a:endParaRPr lang="en-US" dirty="0"/>
              </a:p>
              <a:p>
                <a:r>
                  <a:rPr lang="en-US" dirty="0"/>
                  <a:t>The left and right pairs are easy to find (recursively).</a:t>
                </a:r>
                <a:br>
                  <a:rPr lang="en-US" dirty="0"/>
                </a:br>
                <a:r>
                  <a:rPr lang="en-US" dirty="0"/>
                  <a:t>How about the pairs in the center?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805149"/>
                <a:ext cx="8763000" cy="2509402"/>
              </a:xfrm>
              <a:blipFill>
                <a:blip r:embed="rId2"/>
                <a:stretch>
                  <a:fillRect l="-626" t="-3398"/>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Divide &amp; Conquer</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sp>
        <p:nvSpPr>
          <p:cNvPr id="9" name="Rectangle 8"/>
          <p:cNvSpPr/>
          <p:nvPr/>
        </p:nvSpPr>
        <p:spPr>
          <a:xfrm>
            <a:off x="914400" y="3336925"/>
            <a:ext cx="7467600" cy="314007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209800" y="36417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238500" y="345948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600200" y="530288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086100" y="547020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05960" y="48609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581400" y="50133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901940" y="48990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657600" y="43656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524000" y="43275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34000" y="50895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791200" y="380936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48500" y="457612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838700" y="35655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86600" y="546004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590800" y="511460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829300" y="473360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871210" y="587660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705600" y="38703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371600" y="59277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781300" y="622744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838700" y="539400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467100" y="59963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591300" y="619696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038600" y="58515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495800" y="63087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467600" y="58515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209800" y="56229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863840" y="377094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991100" y="595280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9" idx="0"/>
            <a:endCxn id="9" idx="2"/>
          </p:cNvCxnSpPr>
          <p:nvPr/>
        </p:nvCxnSpPr>
        <p:spPr>
          <a:xfrm>
            <a:off x="4648200" y="3336925"/>
            <a:ext cx="0" cy="3140075"/>
          </a:xfrm>
          <a:prstGeom prst="line">
            <a:avLst/>
          </a:prstGeom>
          <a:ln w="28575">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2362200" y="4305373"/>
            <a:ext cx="457200" cy="2105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819400" y="42513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286000" y="449992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a:stCxn id="17" idx="4"/>
            <a:endCxn id="37" idx="0"/>
          </p:cNvCxnSpPr>
          <p:nvPr/>
        </p:nvCxnSpPr>
        <p:spPr>
          <a:xfrm>
            <a:off x="6591300" y="5008245"/>
            <a:ext cx="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6553200" y="493204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553200" y="531304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a:stCxn id="19" idx="6"/>
            <a:endCxn id="15" idx="2"/>
          </p:cNvCxnSpPr>
          <p:nvPr/>
        </p:nvCxnSpPr>
        <p:spPr>
          <a:xfrm>
            <a:off x="4419600" y="4111943"/>
            <a:ext cx="457200" cy="914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343400" y="4073843"/>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876800" y="4165283"/>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2" name="TextBox 61"/>
              <p:cNvSpPr txBox="1"/>
              <p:nvPr/>
            </p:nvSpPr>
            <p:spPr>
              <a:xfrm>
                <a:off x="2334117" y="4018717"/>
                <a:ext cx="45967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𝛿</m:t>
                          </m:r>
                        </m:e>
                        <m:sub>
                          <m:r>
                            <a:rPr lang="en-US" b="0" i="1" smtClean="0">
                              <a:latin typeface="Cambria Math" panose="02040503050406030204" pitchFamily="18" charset="0"/>
                            </a:rPr>
                            <m:t>𝐿</m:t>
                          </m:r>
                        </m:sub>
                      </m:sSub>
                    </m:oMath>
                  </m:oMathPara>
                </a14:m>
                <a:endParaRPr lang="en-US" dirty="0"/>
              </a:p>
            </p:txBody>
          </p:sp>
        </mc:Choice>
        <mc:Fallback xmlns="">
          <p:sp>
            <p:nvSpPr>
              <p:cNvPr id="62" name="TextBox 61"/>
              <p:cNvSpPr txBox="1">
                <a:spLocks noRot="1" noChangeAspect="1" noMove="1" noResize="1" noEditPoints="1" noAdjustHandles="1" noChangeArrowheads="1" noChangeShapeType="1" noTextEdit="1"/>
              </p:cNvSpPr>
              <p:nvPr/>
            </p:nvSpPr>
            <p:spPr>
              <a:xfrm>
                <a:off x="2334117" y="4018717"/>
                <a:ext cx="459678"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6591300" y="4974384"/>
                <a:ext cx="4794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𝛿</m:t>
                          </m:r>
                        </m:e>
                        <m:sub>
                          <m:r>
                            <a:rPr lang="en-US" b="0" i="1" smtClean="0">
                              <a:latin typeface="Cambria Math" panose="02040503050406030204" pitchFamily="18" charset="0"/>
                            </a:rPr>
                            <m:t>𝑅</m:t>
                          </m:r>
                        </m:sub>
                      </m:sSub>
                    </m:oMath>
                  </m:oMathPara>
                </a14:m>
                <a:endParaRPr lang="en-US" dirty="0"/>
              </a:p>
            </p:txBody>
          </p:sp>
        </mc:Choice>
        <mc:Fallback xmlns="">
          <p:sp>
            <p:nvSpPr>
              <p:cNvPr id="63" name="TextBox 62"/>
              <p:cNvSpPr txBox="1">
                <a:spLocks noRot="1" noChangeAspect="1" noMove="1" noResize="1" noEditPoints="1" noAdjustHandles="1" noChangeArrowheads="1" noChangeShapeType="1" noTextEdit="1"/>
              </p:cNvSpPr>
              <p:nvPr/>
            </p:nvSpPr>
            <p:spPr>
              <a:xfrm>
                <a:off x="6591300" y="4974384"/>
                <a:ext cx="479490"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4572000" y="3788704"/>
                <a:ext cx="4737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𝛿</m:t>
                          </m:r>
                        </m:e>
                        <m:sub>
                          <m:r>
                            <a:rPr lang="en-US" b="0" i="1" smtClean="0">
                              <a:latin typeface="Cambria Math" panose="02040503050406030204" pitchFamily="18" charset="0"/>
                            </a:rPr>
                            <m:t>𝐶</m:t>
                          </m:r>
                        </m:sub>
                      </m:sSub>
                    </m:oMath>
                  </m:oMathPara>
                </a14:m>
                <a:endParaRPr lang="en-US" dirty="0"/>
              </a:p>
            </p:txBody>
          </p:sp>
        </mc:Choice>
        <mc:Fallback xmlns="">
          <p:sp>
            <p:nvSpPr>
              <p:cNvPr id="64" name="TextBox 63"/>
              <p:cNvSpPr txBox="1">
                <a:spLocks noRot="1" noChangeAspect="1" noMove="1" noResize="1" noEditPoints="1" noAdjustHandles="1" noChangeArrowheads="1" noChangeShapeType="1" noTextEdit="1"/>
              </p:cNvSpPr>
              <p:nvPr/>
            </p:nvSpPr>
            <p:spPr>
              <a:xfrm>
                <a:off x="4572000" y="3788704"/>
                <a:ext cx="473784" cy="369332"/>
              </a:xfrm>
              <a:prstGeom prst="rect">
                <a:avLst/>
              </a:prstGeom>
              <a:blipFill>
                <a:blip r:embed="rId5"/>
                <a:stretch>
                  <a:fillRect/>
                </a:stretch>
              </a:blipFill>
            </p:spPr>
            <p:txBody>
              <a:bodyPr/>
              <a:lstStyle/>
              <a:p>
                <a:r>
                  <a:rPr lang="en-US">
                    <a:noFill/>
                  </a:rPr>
                  <a:t> </a:t>
                </a:r>
              </a:p>
            </p:txBody>
          </p:sp>
        </mc:Fallback>
      </mc:AlternateContent>
      <p:sp>
        <p:nvSpPr>
          <p:cNvPr id="65" name="Oval 64"/>
          <p:cNvSpPr/>
          <p:nvPr/>
        </p:nvSpPr>
        <p:spPr>
          <a:xfrm>
            <a:off x="8153400" y="609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007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Closest-Points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805149"/>
                <a:ext cx="8763000" cy="2509402"/>
              </a:xfrm>
            </p:spPr>
            <p:txBody>
              <a:bodyPr>
                <a:normAutofit fontScale="62500" lnSpcReduction="20000"/>
              </a:bodyPr>
              <a:lstStyle/>
              <a:p>
                <a:r>
                  <a:rPr lang="en-US" dirty="0"/>
                  <a:t>Let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r>
                      <a:rPr lang="en-US" b="0" i="1" smtClean="0">
                        <a:latin typeface="Cambria Math" panose="02040503050406030204" pitchFamily="18" charset="0"/>
                      </a:rPr>
                      <m:t>𝑚𝑖𝑛</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𝛿</m:t>
                            </m:r>
                          </m:e>
                          <m:sub>
                            <m:r>
                              <a:rPr lang="en-US" b="0" i="1" smtClean="0">
                                <a:latin typeface="Cambria Math" panose="02040503050406030204" pitchFamily="18" charset="0"/>
                              </a:rPr>
                              <m:t>𝐿</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𝛿</m:t>
                            </m:r>
                          </m:e>
                          <m:sub>
                            <m:r>
                              <a:rPr lang="en-US" b="0" i="1" smtClean="0">
                                <a:latin typeface="Cambria Math" panose="02040503050406030204" pitchFamily="18" charset="0"/>
                              </a:rPr>
                              <m:t>𝑅</m:t>
                            </m:r>
                          </m:sub>
                        </m:sSub>
                      </m:e>
                    </m:d>
                  </m:oMath>
                </a14:m>
                <a:r>
                  <a:rPr lang="en-US" dirty="0"/>
                  <a:t>. We only need to compute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𝛿</m:t>
                        </m:r>
                      </m:e>
                      <m:sub>
                        <m:r>
                          <a:rPr lang="en-US" b="0" i="1" smtClean="0">
                            <a:latin typeface="Cambria Math" panose="02040503050406030204" pitchFamily="18" charset="0"/>
                          </a:rPr>
                          <m:t>𝐶</m:t>
                        </m:r>
                      </m:sub>
                    </m:sSub>
                  </m:oMath>
                </a14:m>
                <a:r>
                  <a:rPr lang="en-US" dirty="0"/>
                  <a:t> if it improves </a:t>
                </a:r>
                <a14:m>
                  <m:oMath xmlns:m="http://schemas.openxmlformats.org/officeDocument/2006/math">
                    <m:r>
                      <a:rPr lang="en-US" b="0" i="1" smtClean="0">
                        <a:latin typeface="Cambria Math" panose="02040503050406030204" pitchFamily="18" charset="0"/>
                      </a:rPr>
                      <m:t>𝛿</m:t>
                    </m:r>
                  </m:oMath>
                </a14:m>
                <a:r>
                  <a:rPr lang="en-US" dirty="0"/>
                  <a:t>.</a:t>
                </a:r>
              </a:p>
              <a:p>
                <a:endParaRPr lang="en-US" dirty="0"/>
              </a:p>
              <a:p>
                <a:r>
                  <a:rPr lang="en-US" dirty="0"/>
                  <a:t>We can define a strip around de center with distance </a:t>
                </a:r>
                <a14:m>
                  <m:oMath xmlns:m="http://schemas.openxmlformats.org/officeDocument/2006/math">
                    <m:r>
                      <a:rPr lang="en-US" b="0" i="1" smtClean="0">
                        <a:latin typeface="Cambria Math" panose="02040503050406030204" pitchFamily="18" charset="0"/>
                      </a:rPr>
                      <m:t>𝛿</m:t>
                    </m:r>
                  </m:oMath>
                </a14:m>
                <a:r>
                  <a:rPr lang="en-US" dirty="0"/>
                  <a:t> at the left and right. 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𝛿</m:t>
                        </m:r>
                      </m:e>
                      <m:sub>
                        <m:r>
                          <a:rPr lang="en-US" b="0" i="1" smtClean="0">
                            <a:latin typeface="Cambria Math" panose="02040503050406030204" pitchFamily="18" charset="0"/>
                          </a:rPr>
                          <m:t>𝐶</m:t>
                        </m:r>
                      </m:sub>
                    </m:sSub>
                  </m:oMath>
                </a14:m>
                <a:r>
                  <a:rPr lang="en-US" dirty="0"/>
                  <a:t> improves </a:t>
                </a:r>
                <a14:m>
                  <m:oMath xmlns:m="http://schemas.openxmlformats.org/officeDocument/2006/math">
                    <m:r>
                      <a:rPr lang="en-US" b="0" i="1" smtClean="0">
                        <a:latin typeface="Cambria Math" panose="02040503050406030204" pitchFamily="18" charset="0"/>
                      </a:rPr>
                      <m:t>𝛿</m:t>
                    </m:r>
                  </m:oMath>
                </a14:m>
                <a:r>
                  <a:rPr lang="en-US" dirty="0"/>
                  <a:t>, then the points must be within the strip.</a:t>
                </a:r>
              </a:p>
              <a:p>
                <a:endParaRPr lang="en-US" dirty="0"/>
              </a:p>
              <a:p>
                <a:r>
                  <a:rPr lang="en-US" dirty="0"/>
                  <a:t>In the worst case, all points can still reside in the strip.</a:t>
                </a:r>
              </a:p>
              <a:p>
                <a:endParaRPr lang="en-US" dirty="0"/>
              </a:p>
              <a:p>
                <a:r>
                  <a:rPr lang="en-US" dirty="0"/>
                  <a:t>But how many points do we really have to consider?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805149"/>
                <a:ext cx="8763000" cy="2509402"/>
              </a:xfrm>
              <a:blipFill>
                <a:blip r:embed="rId2"/>
                <a:stretch>
                  <a:fillRect l="-626" t="-3398" b="-48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Divide &amp; Conquer</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19</a:t>
            </a:fld>
            <a:endParaRPr lang="en-US"/>
          </a:p>
        </p:txBody>
      </p:sp>
      <p:sp>
        <p:nvSpPr>
          <p:cNvPr id="9" name="Rectangle 8"/>
          <p:cNvSpPr/>
          <p:nvPr/>
        </p:nvSpPr>
        <p:spPr>
          <a:xfrm>
            <a:off x="914400" y="3336925"/>
            <a:ext cx="7467600" cy="314007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209800" y="36417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238500" y="345948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600200" y="530288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086100" y="547020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05960" y="48609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581400" y="50133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901940" y="48990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657600" y="43656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524000" y="43275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34000" y="50895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791200" y="380936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48500" y="457612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838700" y="35655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86600" y="546004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590800" y="511460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829300" y="473360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871210" y="587660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705600" y="38703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371600" y="59277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781300" y="622744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838700" y="539400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467100" y="599630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591300" y="619696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038600" y="58515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495800" y="63087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467600" y="58515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209800" y="56229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863840" y="377094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991100" y="595280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a:stCxn id="9" idx="0"/>
            <a:endCxn id="9" idx="2"/>
          </p:cNvCxnSpPr>
          <p:nvPr/>
        </p:nvCxnSpPr>
        <p:spPr>
          <a:xfrm>
            <a:off x="4648200" y="3336925"/>
            <a:ext cx="0" cy="3140075"/>
          </a:xfrm>
          <a:prstGeom prst="line">
            <a:avLst/>
          </a:prstGeom>
          <a:ln w="28575">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2362200" y="4305373"/>
            <a:ext cx="457200" cy="21050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819400" y="425132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286000" y="4499927"/>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a:stCxn id="17" idx="4"/>
            <a:endCxn id="37" idx="0"/>
          </p:cNvCxnSpPr>
          <p:nvPr/>
        </p:nvCxnSpPr>
        <p:spPr>
          <a:xfrm>
            <a:off x="6591300" y="5008245"/>
            <a:ext cx="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6553200" y="493204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553200" y="5313045"/>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343400" y="4073843"/>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876800" y="4165283"/>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2" name="TextBox 61"/>
              <p:cNvSpPr txBox="1"/>
              <p:nvPr/>
            </p:nvSpPr>
            <p:spPr>
              <a:xfrm>
                <a:off x="2334117" y="4018717"/>
                <a:ext cx="45967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𝛿</m:t>
                          </m:r>
                        </m:e>
                        <m:sub>
                          <m:r>
                            <a:rPr lang="en-US" b="0" i="1" smtClean="0">
                              <a:latin typeface="Cambria Math" panose="02040503050406030204" pitchFamily="18" charset="0"/>
                            </a:rPr>
                            <m:t>𝐿</m:t>
                          </m:r>
                        </m:sub>
                      </m:sSub>
                    </m:oMath>
                  </m:oMathPara>
                </a14:m>
                <a:endParaRPr lang="en-US" dirty="0"/>
              </a:p>
            </p:txBody>
          </p:sp>
        </mc:Choice>
        <mc:Fallback xmlns="">
          <p:sp>
            <p:nvSpPr>
              <p:cNvPr id="62" name="TextBox 61"/>
              <p:cNvSpPr txBox="1">
                <a:spLocks noRot="1" noChangeAspect="1" noMove="1" noResize="1" noEditPoints="1" noAdjustHandles="1" noChangeArrowheads="1" noChangeShapeType="1" noTextEdit="1"/>
              </p:cNvSpPr>
              <p:nvPr/>
            </p:nvSpPr>
            <p:spPr>
              <a:xfrm>
                <a:off x="2334117" y="4018717"/>
                <a:ext cx="459678"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6591300" y="4974384"/>
                <a:ext cx="4794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𝛿</m:t>
                          </m:r>
                        </m:e>
                        <m:sub>
                          <m:r>
                            <a:rPr lang="en-US" b="0" i="1" smtClean="0">
                              <a:latin typeface="Cambria Math" panose="02040503050406030204" pitchFamily="18" charset="0"/>
                            </a:rPr>
                            <m:t>𝑅</m:t>
                          </m:r>
                        </m:sub>
                      </m:sSub>
                    </m:oMath>
                  </m:oMathPara>
                </a14:m>
                <a:endParaRPr lang="en-US" dirty="0"/>
              </a:p>
            </p:txBody>
          </p:sp>
        </mc:Choice>
        <mc:Fallback xmlns="">
          <p:sp>
            <p:nvSpPr>
              <p:cNvPr id="63" name="TextBox 62"/>
              <p:cNvSpPr txBox="1">
                <a:spLocks noRot="1" noChangeAspect="1" noMove="1" noResize="1" noEditPoints="1" noAdjustHandles="1" noChangeArrowheads="1" noChangeShapeType="1" noTextEdit="1"/>
              </p:cNvSpPr>
              <p:nvPr/>
            </p:nvSpPr>
            <p:spPr>
              <a:xfrm>
                <a:off x="6591300" y="4974384"/>
                <a:ext cx="479490" cy="369332"/>
              </a:xfrm>
              <a:prstGeom prst="rect">
                <a:avLst/>
              </a:prstGeom>
              <a:blipFill>
                <a:blip r:embed="rId4"/>
                <a:stretch>
                  <a:fillRect/>
                </a:stretch>
              </a:blipFill>
            </p:spPr>
            <p:txBody>
              <a:bodyPr/>
              <a:lstStyle/>
              <a:p>
                <a:r>
                  <a:rPr lang="en-US">
                    <a:noFill/>
                  </a:rPr>
                  <a:t> </a:t>
                </a:r>
              </a:p>
            </p:txBody>
          </p:sp>
        </mc:Fallback>
      </mc:AlternateContent>
      <p:sp>
        <p:nvSpPr>
          <p:cNvPr id="65" name="Oval 64"/>
          <p:cNvSpPr/>
          <p:nvPr/>
        </p:nvSpPr>
        <p:spPr>
          <a:xfrm>
            <a:off x="8153400" y="6096000"/>
            <a:ext cx="76200" cy="76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p:nvPr/>
        </p:nvCxnSpPr>
        <p:spPr>
          <a:xfrm>
            <a:off x="5105400" y="3352800"/>
            <a:ext cx="0" cy="3140075"/>
          </a:xfrm>
          <a:prstGeom prst="line">
            <a:avLst/>
          </a:prstGeom>
          <a:ln w="28575">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191000" y="3341783"/>
            <a:ext cx="0" cy="3140075"/>
          </a:xfrm>
          <a:prstGeom prst="line">
            <a:avLst/>
          </a:prstGeom>
          <a:ln w="28575">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191000" y="6248400"/>
            <a:ext cx="457200" cy="0"/>
          </a:xfrm>
          <a:prstGeom prst="straightConnector1">
            <a:avLst/>
          </a:prstGeom>
          <a:ln w="28575">
            <a:solidFill>
              <a:srgbClr val="00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4648200" y="6248400"/>
            <a:ext cx="457200" cy="0"/>
          </a:xfrm>
          <a:prstGeom prst="straightConnector1">
            <a:avLst/>
          </a:prstGeom>
          <a:ln w="28575">
            <a:solidFill>
              <a:srgbClr val="0000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49"/>
              <p:cNvSpPr txBox="1"/>
              <p:nvPr/>
            </p:nvSpPr>
            <p:spPr>
              <a:xfrm>
                <a:off x="4701502" y="5949434"/>
                <a:ext cx="37003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0000FF"/>
                          </a:solidFill>
                          <a:latin typeface="Cambria Math" panose="02040503050406030204" pitchFamily="18" charset="0"/>
                        </a:rPr>
                        <m:t>𝜹</m:t>
                      </m:r>
                    </m:oMath>
                  </m:oMathPara>
                </a14:m>
                <a:endParaRPr lang="en-US" b="1" dirty="0">
                  <a:solidFill>
                    <a:srgbClr val="0000FF"/>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4701502" y="5949434"/>
                <a:ext cx="370037"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4233231" y="5949434"/>
                <a:ext cx="37003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0000FF"/>
                          </a:solidFill>
                          <a:latin typeface="Cambria Math" panose="02040503050406030204" pitchFamily="18" charset="0"/>
                        </a:rPr>
                        <m:t>𝜹</m:t>
                      </m:r>
                    </m:oMath>
                  </m:oMathPara>
                </a14:m>
                <a:endParaRPr lang="en-US" b="1" dirty="0">
                  <a:solidFill>
                    <a:srgbClr val="0000FF"/>
                  </a:solidFill>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4233231" y="5949434"/>
                <a:ext cx="370037" cy="369332"/>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24682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a:t>
            </a:r>
          </a:p>
        </p:txBody>
      </p:sp>
      <p:sp>
        <p:nvSpPr>
          <p:cNvPr id="3" name="Content Placeholder 2"/>
          <p:cNvSpPr>
            <a:spLocks noGrp="1"/>
          </p:cNvSpPr>
          <p:nvPr>
            <p:ph idx="1"/>
          </p:nvPr>
        </p:nvSpPr>
        <p:spPr>
          <a:xfrm>
            <a:off x="1524000" y="1447800"/>
            <a:ext cx="7162800" cy="4800600"/>
          </a:xfrm>
        </p:spPr>
        <p:txBody>
          <a:bodyPr/>
          <a:lstStyle/>
          <a:p>
            <a:r>
              <a:rPr lang="en-US" dirty="0"/>
              <a:t>Quick sort</a:t>
            </a:r>
          </a:p>
          <a:p>
            <a:endParaRPr lang="en-US" dirty="0"/>
          </a:p>
          <a:p>
            <a:r>
              <a:rPr lang="en-US" dirty="0"/>
              <a:t>The selection problem</a:t>
            </a:r>
          </a:p>
          <a:p>
            <a:endParaRPr lang="en-US" dirty="0"/>
          </a:p>
          <a:p>
            <a:r>
              <a:rPr lang="en-US" dirty="0"/>
              <a:t>The closest-points problem</a:t>
            </a:r>
          </a:p>
          <a:p>
            <a:endParaRPr lang="en-US" dirty="0"/>
          </a:p>
        </p:txBody>
      </p:sp>
      <p:sp>
        <p:nvSpPr>
          <p:cNvPr id="4" name="Date Placeholder 3"/>
          <p:cNvSpPr>
            <a:spLocks noGrp="1"/>
          </p:cNvSpPr>
          <p:nvPr>
            <p:ph type="dt" sz="half" idx="10"/>
          </p:nvPr>
        </p:nvSpPr>
        <p:spPr/>
        <p:txBody>
          <a:bodyPr/>
          <a:lstStyle/>
          <a:p>
            <a:r>
              <a:rPr lang="en-US"/>
              <a:t>Divide &amp; Conquer</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1768133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Closest-Points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3048000"/>
                <a:ext cx="8229600" cy="2895600"/>
              </a:xfrm>
              <a:solidFill>
                <a:schemeClr val="accent5">
                  <a:lumMod val="20000"/>
                  <a:lumOff val="80000"/>
                </a:schemeClr>
              </a:solidFill>
              <a:ln w="19050">
                <a:solidFill>
                  <a:schemeClr val="accent1"/>
                </a:solidFill>
              </a:ln>
            </p:spPr>
            <p:txBody>
              <a:bodyPr>
                <a:normAutofit/>
              </a:bodyPr>
              <a:lstStyle/>
              <a:p>
                <a:r>
                  <a:rPr lang="en-US" dirty="0">
                    <a:solidFill>
                      <a:srgbClr val="0000FF"/>
                    </a:solidFill>
                    <a:latin typeface="Consolas" panose="020B0609020204030204" pitchFamily="49" charset="0"/>
                    <a:cs typeface="Consolas" panose="020B0609020204030204" pitchFamily="49" charset="0"/>
                  </a:rPr>
                  <a:t>for</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i</a:t>
                </a:r>
                <a:r>
                  <a:rPr lang="en-US" dirty="0">
                    <a:latin typeface="Consolas" panose="020B0609020204030204" pitchFamily="49" charset="0"/>
                    <a:cs typeface="Consolas" panose="020B0609020204030204" pitchFamily="49" charset="0"/>
                  </a:rPr>
                  <a:t> </a:t>
                </a:r>
                <a:r>
                  <a:rPr lang="en-US" dirty="0">
                    <a:solidFill>
                      <a:srgbClr val="0000FF"/>
                    </a:solidFill>
                    <a:latin typeface="Consolas" panose="020B0609020204030204" pitchFamily="49" charset="0"/>
                    <a:cs typeface="Consolas" panose="020B0609020204030204" pitchFamily="49" charset="0"/>
                  </a:rPr>
                  <a:t>in range</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NumPointsInStrip</a:t>
                </a:r>
                <a:r>
                  <a:rPr lang="en-US" dirty="0">
                    <a:latin typeface="Consolas" panose="020B0609020204030204" pitchFamily="49" charset="0"/>
                    <a:cs typeface="Consolas" panose="020B0609020204030204" pitchFamily="49" charset="0"/>
                  </a:rPr>
                  <a:t>):</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a:t>
                </a:r>
                <a:r>
                  <a:rPr lang="en-US" dirty="0">
                    <a:solidFill>
                      <a:srgbClr val="0000FF"/>
                    </a:solidFill>
                    <a:latin typeface="Consolas" panose="020B0609020204030204" pitchFamily="49" charset="0"/>
                    <a:cs typeface="Consolas" panose="020B0609020204030204" pitchFamily="49" charset="0"/>
                  </a:rPr>
                  <a:t>for</a:t>
                </a:r>
                <a:r>
                  <a:rPr lang="en-US" dirty="0">
                    <a:latin typeface="Consolas" panose="020B0609020204030204" pitchFamily="49" charset="0"/>
                    <a:cs typeface="Consolas" panose="020B0609020204030204" pitchFamily="49" charset="0"/>
                  </a:rPr>
                  <a:t> j in </a:t>
                </a:r>
                <a:r>
                  <a:rPr lang="en-US" dirty="0">
                    <a:solidFill>
                      <a:srgbClr val="0000FF"/>
                    </a:solidFill>
                    <a:latin typeface="Consolas" panose="020B0609020204030204" pitchFamily="49" charset="0"/>
                    <a:cs typeface="Consolas" panose="020B0609020204030204" pitchFamily="49" charset="0"/>
                  </a:rPr>
                  <a:t>range</a:t>
                </a:r>
                <a:r>
                  <a:rPr lang="en-US" dirty="0">
                    <a:latin typeface="Consolas" panose="020B0609020204030204" pitchFamily="49" charset="0"/>
                    <a:cs typeface="Consolas" panose="020B0609020204030204" pitchFamily="49" charset="0"/>
                  </a:rPr>
                  <a:t>(i+1, </a:t>
                </a:r>
                <a:r>
                  <a:rPr lang="en-US" dirty="0" err="1">
                    <a:latin typeface="Consolas" panose="020B0609020204030204" pitchFamily="49" charset="0"/>
                    <a:cs typeface="Consolas" panose="020B0609020204030204" pitchFamily="49" charset="0"/>
                  </a:rPr>
                  <a:t>NumPointsInStrip</a:t>
                </a:r>
                <a:r>
                  <a:rPr lang="en-US" dirty="0">
                    <a:latin typeface="Consolas" panose="020B0609020204030204" pitchFamily="49" charset="0"/>
                    <a:cs typeface="Consolas" panose="020B0609020204030204" pitchFamily="49" charset="0"/>
                  </a:rPr>
                  <a:t>):</a:t>
                </a:r>
                <a:br>
                  <a:rPr lang="en-US" dirty="0">
                    <a:latin typeface="Consolas" panose="020B0609020204030204" pitchFamily="49" charset="0"/>
                    <a:cs typeface="Consolas" panose="020B0609020204030204" pitchFamily="49" charset="0"/>
                  </a:rPr>
                </a:b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a:t>
                </a:r>
                <a:r>
                  <a:rPr lang="en-US" dirty="0">
                    <a:solidFill>
                      <a:srgbClr val="0000FF"/>
                    </a:solidFill>
                    <a:latin typeface="Consolas" panose="020B0609020204030204" pitchFamily="49" charset="0"/>
                    <a:cs typeface="Consolas" panose="020B0609020204030204" pitchFamily="49" charset="0"/>
                  </a:rPr>
                  <a:t>if</a:t>
                </a:r>
                <a:r>
                  <a:rPr lang="en-US" dirty="0">
                    <a:latin typeface="Consolas" panose="020B0609020204030204" pitchFamily="49" charset="0"/>
                    <a:cs typeface="Consolas" panose="020B0609020204030204" pitchFamily="49" charset="0"/>
                  </a:rPr>
                  <a:t>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𝒑</m:t>
                        </m:r>
                      </m:e>
                      <m:sub>
                        <m:r>
                          <a:rPr lang="en-US" b="1" i="1" smtClean="0">
                            <a:latin typeface="Cambria Math" panose="02040503050406030204" pitchFamily="18" charset="0"/>
                          </a:rPr>
                          <m:t>𝒊</m:t>
                        </m:r>
                      </m:sub>
                    </m:sSub>
                  </m:oMath>
                </a14:m>
                <a:r>
                  <a:rPr lang="en-US" dirty="0">
                    <a:latin typeface="Consolas" panose="020B0609020204030204" pitchFamily="49" charset="0"/>
                    <a:cs typeface="Consolas" panose="020B0609020204030204" pitchFamily="49" charset="0"/>
                  </a:rPr>
                  <a:t> and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𝒑</m:t>
                        </m:r>
                      </m:e>
                      <m:sub>
                        <m:r>
                          <a:rPr lang="en-US" b="1" i="1" smtClean="0">
                            <a:latin typeface="Cambria Math" panose="02040503050406030204" pitchFamily="18" charset="0"/>
                          </a:rPr>
                          <m:t>𝒋</m:t>
                        </m:r>
                      </m:sub>
                    </m:sSub>
                  </m:oMath>
                </a14:m>
                <a:r>
                  <a:rPr lang="en-US" dirty="0">
                    <a:latin typeface="Consolas" panose="020B0609020204030204" pitchFamily="49" charset="0"/>
                    <a:cs typeface="Consolas" panose="020B0609020204030204" pitchFamily="49" charset="0"/>
                  </a:rPr>
                  <a:t>’s </a:t>
                </a:r>
                <a14:m>
                  <m:oMath xmlns:m="http://schemas.openxmlformats.org/officeDocument/2006/math">
                    <m:r>
                      <a:rPr lang="en-US" b="1" i="1" smtClean="0">
                        <a:latin typeface="Cambria Math" panose="02040503050406030204" pitchFamily="18" charset="0"/>
                      </a:rPr>
                      <m:t>𝒚</m:t>
                    </m:r>
                  </m:oMath>
                </a14:m>
                <a:r>
                  <a:rPr lang="en-US" dirty="0">
                    <a:latin typeface="Consolas" panose="020B0609020204030204" pitchFamily="49" charset="0"/>
                    <a:cs typeface="Consolas" panose="020B0609020204030204" pitchFamily="49" charset="0"/>
                  </a:rPr>
                  <a:t>-coordinate differ by </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more than </a:t>
                </a:r>
                <a14:m>
                  <m:oMath xmlns:m="http://schemas.openxmlformats.org/officeDocument/2006/math">
                    <m:r>
                      <a:rPr lang="en-US" b="1" i="1" smtClean="0">
                        <a:latin typeface="Cambria Math" panose="02040503050406030204" pitchFamily="18" charset="0"/>
                      </a:rPr>
                      <m:t>𝜹</m:t>
                    </m:r>
                  </m:oMath>
                </a14:m>
                <a:r>
                  <a:rPr lang="en-US" dirty="0">
                    <a:latin typeface="Consolas" panose="020B0609020204030204" pitchFamily="49" charset="0"/>
                    <a:cs typeface="Consolas" panose="020B0609020204030204" pitchFamily="49" charset="0"/>
                  </a:rPr>
                  <a:t>): </a:t>
                </a:r>
                <a:r>
                  <a:rPr lang="en-US" dirty="0">
                    <a:solidFill>
                      <a:srgbClr val="0000FF"/>
                    </a:solidFill>
                    <a:latin typeface="Consolas" panose="020B0609020204030204" pitchFamily="49" charset="0"/>
                    <a:cs typeface="Consolas" panose="020B0609020204030204" pitchFamily="49" charset="0"/>
                  </a:rPr>
                  <a:t>break</a:t>
                </a:r>
                <a:r>
                  <a:rPr lang="en-US" dirty="0">
                    <a:latin typeface="Consolas" panose="020B0609020204030204" pitchFamily="49" charset="0"/>
                    <a:cs typeface="Consolas" panose="020B0609020204030204" pitchFamily="49" charset="0"/>
                  </a:rPr>
                  <a:t> </a:t>
                </a:r>
                <a:r>
                  <a:rPr lang="en-US" dirty="0">
                    <a:solidFill>
                      <a:srgbClr val="C00000"/>
                    </a:solidFill>
                    <a:latin typeface="Consolas" panose="020B0609020204030204" pitchFamily="49" charset="0"/>
                    <a:cs typeface="Consolas" panose="020B0609020204030204" pitchFamily="49" charset="0"/>
                  </a:rPr>
                  <a:t>// Go to next </a:t>
                </a:r>
                <a14:m>
                  <m:oMath xmlns:m="http://schemas.openxmlformats.org/officeDocument/2006/math">
                    <m:sSub>
                      <m:sSubPr>
                        <m:ctrlPr>
                          <a:rPr lang="en-US" b="1" i="1" smtClean="0">
                            <a:solidFill>
                              <a:srgbClr val="C00000"/>
                            </a:solidFill>
                            <a:latin typeface="Cambria Math" panose="02040503050406030204" pitchFamily="18" charset="0"/>
                          </a:rPr>
                        </m:ctrlPr>
                      </m:sSubPr>
                      <m:e>
                        <m:r>
                          <a:rPr lang="en-US" b="1" i="1" smtClean="0">
                            <a:solidFill>
                              <a:srgbClr val="C00000"/>
                            </a:solidFill>
                            <a:latin typeface="Cambria Math" panose="02040503050406030204" pitchFamily="18" charset="0"/>
                          </a:rPr>
                          <m:t>𝒑</m:t>
                        </m:r>
                      </m:e>
                      <m:sub>
                        <m:r>
                          <a:rPr lang="en-US" b="1" i="1" smtClean="0">
                            <a:solidFill>
                              <a:srgbClr val="C00000"/>
                            </a:solidFill>
                            <a:latin typeface="Cambria Math" panose="02040503050406030204" pitchFamily="18" charset="0"/>
                          </a:rPr>
                          <m:t>𝒊</m:t>
                        </m:r>
                      </m:sub>
                    </m:sSub>
                  </m:oMath>
                </a14:m>
                <a:br>
                  <a:rPr lang="en-US" dirty="0">
                    <a:solidFill>
                      <a:srgbClr val="C00000"/>
                    </a:solidFill>
                    <a:latin typeface="Consolas" panose="020B0609020204030204" pitchFamily="49" charset="0"/>
                    <a:cs typeface="Consolas" panose="020B0609020204030204" pitchFamily="49" charset="0"/>
                  </a:rPr>
                </a:br>
                <a:br>
                  <a:rPr lang="en-US" dirty="0">
                    <a:solidFill>
                      <a:srgbClr val="C00000"/>
                    </a:solidFill>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a:t>
                </a:r>
                <a:r>
                  <a:rPr lang="en-US" dirty="0">
                    <a:solidFill>
                      <a:srgbClr val="0000FF"/>
                    </a:solidFill>
                    <a:latin typeface="Consolas" panose="020B0609020204030204" pitchFamily="49" charset="0"/>
                    <a:cs typeface="Consolas" panose="020B0609020204030204" pitchFamily="49" charset="0"/>
                  </a:rPr>
                  <a:t>if</a:t>
                </a:r>
                <a:r>
                  <a:rPr lang="en-US" dirty="0">
                    <a:latin typeface="Consolas" panose="020B0609020204030204" pitchFamily="49" charset="0"/>
                    <a:cs typeface="Consolas" panose="020B0609020204030204" pitchFamily="49" charset="0"/>
                  </a:rPr>
                  <a:t> </a:t>
                </a:r>
                <a14:m>
                  <m:oMath xmlns:m="http://schemas.openxmlformats.org/officeDocument/2006/math">
                    <m:r>
                      <a:rPr lang="en-US" b="1" i="1" smtClean="0">
                        <a:latin typeface="Cambria Math" panose="02040503050406030204" pitchFamily="18" charset="0"/>
                      </a:rPr>
                      <m:t>𝒅𝒊𝒔𝒕</m:t>
                    </m:r>
                    <m:d>
                      <m:dPr>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𝒑</m:t>
                            </m:r>
                          </m:e>
                          <m:sub>
                            <m:r>
                              <a:rPr lang="en-US" b="1" i="1" smtClean="0">
                                <a:latin typeface="Cambria Math" panose="02040503050406030204" pitchFamily="18" charset="0"/>
                              </a:rPr>
                              <m:t>𝒊</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𝒑</m:t>
                            </m:r>
                          </m:e>
                          <m:sub>
                            <m:r>
                              <a:rPr lang="en-US" b="1" i="1" smtClean="0">
                                <a:latin typeface="Cambria Math" panose="02040503050406030204" pitchFamily="18" charset="0"/>
                              </a:rPr>
                              <m:t>𝒋</m:t>
                            </m:r>
                          </m:sub>
                        </m:sSub>
                      </m:e>
                    </m:d>
                    <m:r>
                      <a:rPr lang="en-US" b="1" i="1" smtClean="0">
                        <a:latin typeface="Cambria Math" panose="02040503050406030204" pitchFamily="18" charset="0"/>
                      </a:rPr>
                      <m:t>&lt;</m:t>
                    </m:r>
                    <m:r>
                      <a:rPr lang="en-US" b="1" i="1" smtClean="0">
                        <a:latin typeface="Cambria Math" panose="02040503050406030204" pitchFamily="18" charset="0"/>
                      </a:rPr>
                      <m:t>𝜹</m:t>
                    </m:r>
                  </m:oMath>
                </a14:m>
                <a:r>
                  <a:rPr lang="en-US" dirty="0">
                    <a:latin typeface="Consolas" panose="020B0609020204030204" pitchFamily="49" charset="0"/>
                    <a:cs typeface="Consolas" panose="020B0609020204030204" pitchFamily="49" charset="0"/>
                  </a:rPr>
                  <a:t>: </a:t>
                </a:r>
                <a14:m>
                  <m:oMath xmlns:m="http://schemas.openxmlformats.org/officeDocument/2006/math">
                    <m:r>
                      <a:rPr lang="en-US" b="1" i="1" dirty="0" smtClean="0">
                        <a:latin typeface="Cambria Math" panose="02040503050406030204" pitchFamily="18" charset="0"/>
                      </a:rPr>
                      <m:t>𝜹</m:t>
                    </m:r>
                    <m:r>
                      <a:rPr lang="en-US" b="1" i="1" dirty="0" smtClean="0">
                        <a:latin typeface="Cambria Math" panose="02040503050406030204" pitchFamily="18" charset="0"/>
                      </a:rPr>
                      <m:t>=</m:t>
                    </m:r>
                    <m:r>
                      <a:rPr lang="en-US" i="1">
                        <a:latin typeface="Cambria Math" panose="02040503050406030204" pitchFamily="18" charset="0"/>
                      </a:rPr>
                      <m:t>𝒅𝒊𝒔𝒕</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𝒑</m:t>
                            </m:r>
                          </m:e>
                          <m:sub>
                            <m:r>
                              <a:rPr lang="en-US" i="1">
                                <a:latin typeface="Cambria Math" panose="02040503050406030204" pitchFamily="18" charset="0"/>
                              </a:rPr>
                              <m:t>𝒊</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𝒑</m:t>
                            </m:r>
                          </m:e>
                          <m:sub>
                            <m:r>
                              <a:rPr lang="en-US" i="1">
                                <a:latin typeface="Cambria Math" panose="02040503050406030204" pitchFamily="18" charset="0"/>
                              </a:rPr>
                              <m:t>𝒋</m:t>
                            </m:r>
                          </m:sub>
                        </m:sSub>
                      </m:e>
                    </m:d>
                  </m:oMath>
                </a14:m>
                <a:r>
                  <a:rPr lang="en-US" dirty="0">
                    <a:latin typeface="Consolas" panose="020B0609020204030204" pitchFamily="49" charset="0"/>
                    <a:cs typeface="Consolas" panose="020B0609020204030204" pitchFamily="49"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3048000"/>
                <a:ext cx="8229600" cy="2895600"/>
              </a:xfrm>
              <a:blipFill>
                <a:blip r:embed="rId2"/>
                <a:stretch>
                  <a:fillRect l="-1035" t="-1464"/>
                </a:stretch>
              </a:blipFill>
              <a:ln w="19050">
                <a:solidFill>
                  <a:schemeClr val="accent1"/>
                </a:solidFill>
              </a:ln>
            </p:spPr>
            <p:txBody>
              <a:bodyPr/>
              <a:lstStyle/>
              <a:p>
                <a:r>
                  <a:rPr lang="ca-ES">
                    <a:noFill/>
                  </a:rPr>
                  <a:t> </a:t>
                </a:r>
              </a:p>
            </p:txBody>
          </p:sp>
        </mc:Fallback>
      </mc:AlternateContent>
      <p:sp>
        <p:nvSpPr>
          <p:cNvPr id="4" name="Date Placeholder 3"/>
          <p:cNvSpPr>
            <a:spLocks noGrp="1"/>
          </p:cNvSpPr>
          <p:nvPr>
            <p:ph type="dt" sz="half" idx="10"/>
          </p:nvPr>
        </p:nvSpPr>
        <p:spPr/>
        <p:txBody>
          <a:bodyPr/>
          <a:lstStyle/>
          <a:p>
            <a:r>
              <a:rPr lang="en-US"/>
              <a:t>Divide &amp; Conquer</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20</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228600" y="945515"/>
                <a:ext cx="8839200" cy="1968744"/>
              </a:xfrm>
              <a:prstGeom prst="rect">
                <a:avLst/>
              </a:prstGeom>
              <a:noFill/>
            </p:spPr>
            <p:txBody>
              <a:bodyPr wrap="square" rtlCol="0">
                <a:spAutoFit/>
              </a:bodyPr>
              <a:lstStyle/>
              <a:p>
                <a:r>
                  <a:rPr lang="en-US" sz="2400" dirty="0"/>
                  <a:t>Let us take all points in the strip and sort them by the </a:t>
                </a:r>
                <a14:m>
                  <m:oMath xmlns:m="http://schemas.openxmlformats.org/officeDocument/2006/math">
                    <m:r>
                      <a:rPr lang="en-US" sz="2400" i="1">
                        <a:latin typeface="Cambria Math" panose="02040503050406030204" pitchFamily="18" charset="0"/>
                      </a:rPr>
                      <m:t>𝑦</m:t>
                    </m:r>
                  </m:oMath>
                </a14:m>
                <a:r>
                  <a:rPr lang="en-US" sz="2400" dirty="0"/>
                  <a:t>-coordinate. We only need to consider pairs of points with distance smaller than </a:t>
                </a:r>
                <a14:m>
                  <m:oMath xmlns:m="http://schemas.openxmlformats.org/officeDocument/2006/math">
                    <m:r>
                      <a:rPr lang="en-US" sz="2400" i="1">
                        <a:latin typeface="Cambria Math" panose="02040503050406030204" pitchFamily="18" charset="0"/>
                      </a:rPr>
                      <m:t>𝛿</m:t>
                    </m:r>
                  </m:oMath>
                </a14:m>
                <a:r>
                  <a:rPr lang="en-US" sz="2400" dirty="0"/>
                  <a:t>.</a:t>
                </a:r>
                <a:br>
                  <a:rPr lang="en-US" sz="2400" dirty="0"/>
                </a:br>
                <a:br>
                  <a:rPr lang="en-US" sz="2400" dirty="0"/>
                </a:br>
                <a:r>
                  <a:rPr lang="en-US" sz="2400" dirty="0"/>
                  <a:t>Once we find a pair </a:t>
                </a:r>
                <a14:m>
                  <m:oMath xmlns:m="http://schemas.openxmlformats.org/officeDocument/2006/math">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𝑗</m:t>
                        </m:r>
                      </m:sub>
                    </m:sSub>
                    <m:r>
                      <a:rPr lang="en-US" sz="2400" b="0" i="1" smtClean="0">
                        <a:latin typeface="Cambria Math" panose="02040503050406030204" pitchFamily="18" charset="0"/>
                      </a:rPr>
                      <m:t>)</m:t>
                    </m:r>
                  </m:oMath>
                </a14:m>
                <a:r>
                  <a:rPr lang="en-US" sz="2400" dirty="0"/>
                  <a:t> with </a:t>
                </a:r>
                <a14:m>
                  <m:oMath xmlns:m="http://schemas.openxmlformats.org/officeDocument/2006/math">
                    <m:r>
                      <a:rPr lang="en-US" sz="2400" b="0" i="1" smtClean="0">
                        <a:latin typeface="Cambria Math" panose="02040503050406030204" pitchFamily="18" charset="0"/>
                      </a:rPr>
                      <m:t>𝑦</m:t>
                    </m:r>
                  </m:oMath>
                </a14:m>
                <a:r>
                  <a:rPr lang="en-US" sz="2400" dirty="0"/>
                  <a:t>-coordinates that differ by more than </a:t>
                </a:r>
                <a14:m>
                  <m:oMath xmlns:m="http://schemas.openxmlformats.org/officeDocument/2006/math">
                    <m:r>
                      <a:rPr lang="en-US" sz="2400" b="0" i="1" smtClean="0">
                        <a:latin typeface="Cambria Math" panose="02040503050406030204" pitchFamily="18" charset="0"/>
                      </a:rPr>
                      <m:t>𝛿</m:t>
                    </m:r>
                  </m:oMath>
                </a14:m>
                <a:r>
                  <a:rPr lang="en-US" sz="2400" dirty="0"/>
                  <a:t>, we can move to the next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𝑖</m:t>
                        </m:r>
                      </m:sub>
                    </m:sSub>
                  </m:oMath>
                </a14:m>
                <a:r>
                  <a:rPr lang="en-US" sz="2400" dirty="0"/>
                  <a:t>.</a:t>
                </a:r>
              </a:p>
            </p:txBody>
          </p:sp>
        </mc:Choice>
        <mc:Fallback xmlns="">
          <p:sp>
            <p:nvSpPr>
              <p:cNvPr id="8" name="TextBox 7"/>
              <p:cNvSpPr txBox="1">
                <a:spLocks noRot="1" noChangeAspect="1" noMove="1" noResize="1" noEditPoints="1" noAdjustHandles="1" noChangeArrowheads="1" noChangeShapeType="1" noTextEdit="1"/>
              </p:cNvSpPr>
              <p:nvPr/>
            </p:nvSpPr>
            <p:spPr>
              <a:xfrm>
                <a:off x="228600" y="945515"/>
                <a:ext cx="8839200" cy="1968744"/>
              </a:xfrm>
              <a:prstGeom prst="rect">
                <a:avLst/>
              </a:prstGeom>
              <a:blipFill>
                <a:blip r:embed="rId3"/>
                <a:stretch>
                  <a:fillRect l="-1103" t="-2477" r="-759" b="-6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688232" y="6076438"/>
                <a:ext cx="5769208" cy="446917"/>
              </a:xfrm>
              <a:prstGeom prst="rect">
                <a:avLst/>
              </a:prstGeom>
              <a:solidFill>
                <a:srgbClr val="FFFF00"/>
              </a:solidFill>
            </p:spPr>
            <p:txBody>
              <a:bodyPr wrap="none" rtlCol="0">
                <a:spAutoFit/>
              </a:bodyPr>
              <a:lstStyle/>
              <a:p>
                <a:r>
                  <a:rPr lang="en-US" sz="2000" dirty="0">
                    <a:solidFill>
                      <a:srgbClr val="0000FF"/>
                    </a:solidFill>
                  </a:rPr>
                  <a:t>But, how many pairs </a:t>
                </a:r>
                <a14:m>
                  <m:oMath xmlns:m="http://schemas.openxmlformats.org/officeDocument/2006/math">
                    <m:d>
                      <m:dPr>
                        <m:ctrlPr>
                          <a:rPr lang="en-US" sz="2000" b="0" i="1" smtClean="0">
                            <a:solidFill>
                              <a:srgbClr val="0000FF"/>
                            </a:solidFill>
                            <a:latin typeface="Cambria Math" panose="02040503050406030204" pitchFamily="18" charset="0"/>
                          </a:rPr>
                        </m:ctrlPr>
                      </m:dPr>
                      <m:e>
                        <m:sSub>
                          <m:sSubPr>
                            <m:ctrlPr>
                              <a:rPr lang="en-US" sz="2000" b="0" i="1" smtClean="0">
                                <a:solidFill>
                                  <a:srgbClr val="0000FF"/>
                                </a:solidFill>
                                <a:latin typeface="Cambria Math" panose="02040503050406030204" pitchFamily="18" charset="0"/>
                              </a:rPr>
                            </m:ctrlPr>
                          </m:sSubPr>
                          <m:e>
                            <m:r>
                              <a:rPr lang="en-US" sz="2000" b="0" i="1" smtClean="0">
                                <a:solidFill>
                                  <a:srgbClr val="0000FF"/>
                                </a:solidFill>
                                <a:latin typeface="Cambria Math" panose="02040503050406030204" pitchFamily="18" charset="0"/>
                              </a:rPr>
                              <m:t>𝑝</m:t>
                            </m:r>
                          </m:e>
                          <m:sub>
                            <m:r>
                              <a:rPr lang="en-US" sz="2000" b="0" i="1" smtClean="0">
                                <a:solidFill>
                                  <a:srgbClr val="0000FF"/>
                                </a:solidFill>
                                <a:latin typeface="Cambria Math" panose="02040503050406030204" pitchFamily="18" charset="0"/>
                              </a:rPr>
                              <m:t>𝑖</m:t>
                            </m:r>
                          </m:sub>
                        </m:sSub>
                        <m:r>
                          <a:rPr lang="en-US" sz="2000" b="0" i="1" smtClean="0">
                            <a:solidFill>
                              <a:srgbClr val="0000FF"/>
                            </a:solidFill>
                            <a:latin typeface="Cambria Math" panose="02040503050406030204" pitchFamily="18" charset="0"/>
                          </a:rPr>
                          <m:t>,</m:t>
                        </m:r>
                        <m:sSub>
                          <m:sSubPr>
                            <m:ctrlPr>
                              <a:rPr lang="en-US" sz="2000" b="0" i="1" smtClean="0">
                                <a:solidFill>
                                  <a:srgbClr val="0000FF"/>
                                </a:solidFill>
                                <a:latin typeface="Cambria Math" panose="02040503050406030204" pitchFamily="18" charset="0"/>
                              </a:rPr>
                            </m:ctrlPr>
                          </m:sSubPr>
                          <m:e>
                            <m:r>
                              <a:rPr lang="en-US" sz="2000" b="0" i="1" smtClean="0">
                                <a:solidFill>
                                  <a:srgbClr val="0000FF"/>
                                </a:solidFill>
                                <a:latin typeface="Cambria Math" panose="02040503050406030204" pitchFamily="18" charset="0"/>
                              </a:rPr>
                              <m:t>𝑝</m:t>
                            </m:r>
                          </m:e>
                          <m:sub>
                            <m:r>
                              <a:rPr lang="en-US" sz="2000" b="0" i="1" smtClean="0">
                                <a:solidFill>
                                  <a:srgbClr val="0000FF"/>
                                </a:solidFill>
                                <a:latin typeface="Cambria Math" panose="02040503050406030204" pitchFamily="18" charset="0"/>
                              </a:rPr>
                              <m:t>𝑗</m:t>
                            </m:r>
                          </m:sub>
                        </m:sSub>
                      </m:e>
                    </m:d>
                  </m:oMath>
                </a14:m>
                <a:r>
                  <a:rPr lang="en-US" sz="2000" dirty="0">
                    <a:solidFill>
                      <a:srgbClr val="0000FF"/>
                    </a:solidFill>
                  </a:rPr>
                  <a:t> do we need to consider?</a:t>
                </a:r>
              </a:p>
            </p:txBody>
          </p:sp>
        </mc:Choice>
        <mc:Fallback xmlns="">
          <p:sp>
            <p:nvSpPr>
              <p:cNvPr id="10" name="TextBox 9"/>
              <p:cNvSpPr txBox="1">
                <a:spLocks noRot="1" noChangeAspect="1" noMove="1" noResize="1" noEditPoints="1" noAdjustHandles="1" noChangeArrowheads="1" noChangeShapeType="1" noTextEdit="1"/>
              </p:cNvSpPr>
              <p:nvPr/>
            </p:nvSpPr>
            <p:spPr>
              <a:xfrm>
                <a:off x="1688232" y="6076438"/>
                <a:ext cx="5769208" cy="446917"/>
              </a:xfrm>
              <a:prstGeom prst="rect">
                <a:avLst/>
              </a:prstGeom>
              <a:blipFill>
                <a:blip r:embed="rId4"/>
                <a:stretch>
                  <a:fillRect l="-1163" t="-2740" r="-317" b="-19178"/>
                </a:stretch>
              </a:blipFill>
            </p:spPr>
            <p:txBody>
              <a:bodyPr/>
              <a:lstStyle/>
              <a:p>
                <a:r>
                  <a:rPr lang="en-US">
                    <a:noFill/>
                  </a:rPr>
                  <a:t> </a:t>
                </a:r>
              </a:p>
            </p:txBody>
          </p:sp>
        </mc:Fallback>
      </mc:AlternateContent>
    </p:spTree>
    <p:extLst>
      <p:ext uri="{BB962C8B-B14F-4D97-AF65-F5344CB8AC3E}">
        <p14:creationId xmlns:p14="http://schemas.microsoft.com/office/powerpoint/2010/main" val="4231780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5486400" y="1726566"/>
            <a:ext cx="2895600" cy="14579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The Closest-Points problem</a:t>
            </a:r>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457199" y="1311275"/>
                <a:ext cx="8534401" cy="5089525"/>
              </a:xfrm>
            </p:spPr>
            <p:txBody>
              <a:bodyPr>
                <a:normAutofit/>
              </a:bodyPr>
              <a:lstStyle/>
              <a:p>
                <a:r>
                  <a:rPr lang="en-US" sz="2800" dirty="0"/>
                  <a:t>For every point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𝑝</m:t>
                        </m:r>
                      </m:e>
                      <m:sub>
                        <m:r>
                          <a:rPr lang="en-US" sz="2800" b="0" i="1" smtClean="0">
                            <a:latin typeface="Cambria Math" panose="02040503050406030204" pitchFamily="18" charset="0"/>
                          </a:rPr>
                          <m:t>𝑖</m:t>
                        </m:r>
                      </m:sub>
                    </m:sSub>
                  </m:oMath>
                </a14:m>
                <a:r>
                  <a:rPr lang="en-US" sz="2800" dirty="0"/>
                  <a:t> at one</a:t>
                </a:r>
                <a:br>
                  <a:rPr lang="en-US" sz="2800" dirty="0"/>
                </a:br>
                <a:r>
                  <a:rPr lang="en-US" sz="2800" dirty="0"/>
                  <a:t>side of the strip, we only </a:t>
                </a:r>
                <a:br>
                  <a:rPr lang="en-US" sz="2800" dirty="0"/>
                </a:br>
                <a:r>
                  <a:rPr lang="en-US" sz="2800" dirty="0"/>
                  <a:t>need to consider points </a:t>
                </a:r>
                <a:br>
                  <a:rPr lang="en-US" sz="2800" dirty="0"/>
                </a:br>
                <a:r>
                  <a:rPr lang="en-US" sz="2800" dirty="0"/>
                  <a:t>from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𝑝</m:t>
                        </m:r>
                      </m:e>
                      <m:sub>
                        <m:r>
                          <a:rPr lang="en-US" sz="2800" b="0" i="1" smtClean="0">
                            <a:latin typeface="Cambria Math" panose="02040503050406030204" pitchFamily="18" charset="0"/>
                          </a:rPr>
                          <m:t>𝑖</m:t>
                        </m:r>
                        <m:r>
                          <a:rPr lang="en-US" sz="2800" b="0" i="1" smtClean="0">
                            <a:latin typeface="Cambria Math" panose="02040503050406030204" pitchFamily="18" charset="0"/>
                          </a:rPr>
                          <m:t>+1</m:t>
                        </m:r>
                      </m:sub>
                    </m:sSub>
                  </m:oMath>
                </a14:m>
                <a:r>
                  <a:rPr lang="en-US" sz="2800" dirty="0"/>
                  <a:t>.</a:t>
                </a:r>
              </a:p>
              <a:p>
                <a:endParaRPr lang="en-US" sz="2800" dirty="0"/>
              </a:p>
              <a:p>
                <a:r>
                  <a:rPr lang="en-US" sz="2800" dirty="0"/>
                  <a:t>The relevant points only reside in the </a:t>
                </a:r>
                <a14:m>
                  <m:oMath xmlns:m="http://schemas.openxmlformats.org/officeDocument/2006/math">
                    <m:r>
                      <a:rPr lang="en-US" sz="2800" b="0" i="1" smtClean="0">
                        <a:latin typeface="Cambria Math" panose="02040503050406030204" pitchFamily="18" charset="0"/>
                      </a:rPr>
                      <m:t>2</m:t>
                    </m:r>
                    <m:r>
                      <a:rPr lang="en-US" sz="2800" b="0" i="1" smtClean="0">
                        <a:latin typeface="Cambria Math" panose="02040503050406030204" pitchFamily="18" charset="0"/>
                      </a:rPr>
                      <m:t>𝛿</m:t>
                    </m:r>
                    <m:r>
                      <a:rPr lang="en-US" sz="2800" b="0" i="1" smtClean="0">
                        <a:latin typeface="Cambria Math" panose="02040503050406030204" pitchFamily="18" charset="0"/>
                      </a:rPr>
                      <m:t>×</m:t>
                    </m:r>
                    <m:r>
                      <a:rPr lang="en-US" sz="2800" b="0" i="1" smtClean="0">
                        <a:latin typeface="Cambria Math" panose="02040503050406030204" pitchFamily="18" charset="0"/>
                      </a:rPr>
                      <m:t>𝛿</m:t>
                    </m:r>
                  </m:oMath>
                </a14:m>
                <a:r>
                  <a:rPr lang="en-US" sz="2800" dirty="0"/>
                  <a:t> rectangle below point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𝑝</m:t>
                        </m:r>
                      </m:e>
                      <m:sub>
                        <m:r>
                          <a:rPr lang="en-US" sz="2800" b="0" i="1" smtClean="0">
                            <a:latin typeface="Cambria Math" panose="02040503050406030204" pitchFamily="18" charset="0"/>
                          </a:rPr>
                          <m:t>𝑖</m:t>
                        </m:r>
                      </m:sub>
                    </m:sSub>
                  </m:oMath>
                </a14:m>
                <a:r>
                  <a:rPr lang="en-US" sz="2800" dirty="0"/>
                  <a:t>. There can only be 8 points at most in this rectangle (4 at the left and 4 at the right). Some points may have the same coordinates.</a:t>
                </a:r>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457199" y="1311275"/>
                <a:ext cx="8534401" cy="5089525"/>
              </a:xfrm>
              <a:blipFill>
                <a:blip r:embed="rId2"/>
                <a:stretch>
                  <a:fillRect l="-1286" t="-1078" r="-714"/>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Divide &amp; Conquer</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21</a:t>
            </a:fld>
            <a:endParaRPr lang="en-US"/>
          </a:p>
        </p:txBody>
      </p:sp>
      <p:cxnSp>
        <p:nvCxnSpPr>
          <p:cNvPr id="9" name="Straight Connector 8"/>
          <p:cNvCxnSpPr/>
          <p:nvPr/>
        </p:nvCxnSpPr>
        <p:spPr>
          <a:xfrm>
            <a:off x="5486400" y="1066800"/>
            <a:ext cx="0" cy="2346326"/>
          </a:xfrm>
          <a:prstGeom prst="line">
            <a:avLst/>
          </a:prstGeom>
          <a:ln w="28575">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934200" y="1066800"/>
            <a:ext cx="5080" cy="234632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82000" y="1066800"/>
            <a:ext cx="0" cy="2346326"/>
          </a:xfrm>
          <a:prstGeom prst="line">
            <a:avLst/>
          </a:prstGeom>
          <a:ln w="28575">
            <a:solidFill>
              <a:srgbClr val="0000FF"/>
            </a:solidFill>
            <a:prstDash val="sysDot"/>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410200" y="1650366"/>
            <a:ext cx="152400" cy="152400"/>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868160" y="310832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305800" y="310832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23" idx="6"/>
            <a:endCxn id="22" idx="2"/>
          </p:cNvCxnSpPr>
          <p:nvPr/>
        </p:nvCxnSpPr>
        <p:spPr>
          <a:xfrm>
            <a:off x="7020560" y="1726566"/>
            <a:ext cx="1285240" cy="0"/>
          </a:xfrm>
          <a:prstGeom prst="straightConnector1">
            <a:avLst/>
          </a:prstGeom>
          <a:ln w="952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7503161" y="1427480"/>
                <a:ext cx="37003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𝛿</m:t>
                      </m:r>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7503161" y="1427480"/>
                <a:ext cx="370037" cy="369332"/>
              </a:xfrm>
              <a:prstGeom prst="rect">
                <a:avLst/>
              </a:prstGeom>
              <a:blipFill>
                <a:blip r:embed="rId3"/>
                <a:stretch>
                  <a:fillRect/>
                </a:stretch>
              </a:blipFill>
            </p:spPr>
            <p:txBody>
              <a:bodyPr/>
              <a:lstStyle/>
              <a:p>
                <a:r>
                  <a:rPr lang="en-US">
                    <a:noFill/>
                  </a:rPr>
                  <a:t> </a:t>
                </a:r>
              </a:p>
            </p:txBody>
          </p:sp>
        </mc:Fallback>
      </mc:AlternateContent>
      <p:sp>
        <p:nvSpPr>
          <p:cNvPr id="22" name="Oval 21"/>
          <p:cNvSpPr/>
          <p:nvPr/>
        </p:nvSpPr>
        <p:spPr>
          <a:xfrm>
            <a:off x="8305800" y="165036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868160" y="165036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p:cNvSpPr txBox="1"/>
              <p:nvPr/>
            </p:nvSpPr>
            <p:spPr>
              <a:xfrm>
                <a:off x="8337083" y="2270880"/>
                <a:ext cx="37003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𝛿</m:t>
                      </m:r>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8337083" y="2270880"/>
                <a:ext cx="370037" cy="369332"/>
              </a:xfrm>
              <a:prstGeom prst="rect">
                <a:avLst/>
              </a:prstGeom>
              <a:blipFill>
                <a:blip r:embed="rId4"/>
                <a:stretch>
                  <a:fillRect/>
                </a:stretch>
              </a:blipFill>
            </p:spPr>
            <p:txBody>
              <a:bodyPr/>
              <a:lstStyle/>
              <a:p>
                <a:r>
                  <a:rPr lang="en-US">
                    <a:noFill/>
                  </a:rPr>
                  <a:t> </a:t>
                </a:r>
              </a:p>
            </p:txBody>
          </p:sp>
        </mc:Fallback>
      </mc:AlternateContent>
      <p:cxnSp>
        <p:nvCxnSpPr>
          <p:cNvPr id="46" name="Straight Arrow Connector 45"/>
          <p:cNvCxnSpPr>
            <a:stCxn id="12" idx="6"/>
            <a:endCxn id="23" idx="2"/>
          </p:cNvCxnSpPr>
          <p:nvPr/>
        </p:nvCxnSpPr>
        <p:spPr>
          <a:xfrm>
            <a:off x="5562600" y="1726566"/>
            <a:ext cx="1305560" cy="0"/>
          </a:xfrm>
          <a:prstGeom prst="straightConnector1">
            <a:avLst/>
          </a:prstGeom>
          <a:ln w="952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5415280" y="310832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2" name="TextBox 51"/>
              <p:cNvSpPr txBox="1"/>
              <p:nvPr/>
            </p:nvSpPr>
            <p:spPr>
              <a:xfrm>
                <a:off x="6096000" y="1428114"/>
                <a:ext cx="37003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𝛿</m:t>
                      </m:r>
                    </m:oMath>
                  </m:oMathPara>
                </a14:m>
                <a:endParaRPr lang="en-US" dirty="0"/>
              </a:p>
            </p:txBody>
          </p:sp>
        </mc:Choice>
        <mc:Fallback xmlns="">
          <p:sp>
            <p:nvSpPr>
              <p:cNvPr id="52" name="TextBox 51"/>
              <p:cNvSpPr txBox="1">
                <a:spLocks noRot="1" noChangeAspect="1" noMove="1" noResize="1" noEditPoints="1" noAdjustHandles="1" noChangeArrowheads="1" noChangeShapeType="1" noTextEdit="1"/>
              </p:cNvSpPr>
              <p:nvPr/>
            </p:nvSpPr>
            <p:spPr>
              <a:xfrm>
                <a:off x="6096000" y="1428114"/>
                <a:ext cx="370037" cy="36933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629553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dirty="0"/>
              <a:t>The Closest-Points problem: algorithm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762000"/>
                <a:ext cx="8534400" cy="5654675"/>
              </a:xfrm>
            </p:spPr>
            <p:txBody>
              <a:bodyPr>
                <a:noAutofit/>
              </a:bodyPr>
              <a:lstStyle/>
              <a:p>
                <a:r>
                  <a:rPr lang="en-US" sz="2400" dirty="0"/>
                  <a:t>Sort the points according to their </a:t>
                </a:r>
                <a14:m>
                  <m:oMath xmlns:m="http://schemas.openxmlformats.org/officeDocument/2006/math">
                    <m:r>
                      <a:rPr lang="en-US" sz="2400" b="0" i="1" smtClean="0">
                        <a:latin typeface="Cambria Math" panose="02040503050406030204" pitchFamily="18" charset="0"/>
                      </a:rPr>
                      <m:t>𝑥</m:t>
                    </m:r>
                  </m:oMath>
                </a14:m>
                <a:r>
                  <a:rPr lang="en-US" sz="2400" dirty="0"/>
                  <a:t>-coordinates.</a:t>
                </a:r>
              </a:p>
              <a:p>
                <a:endParaRPr lang="en-US" sz="2400" dirty="0"/>
              </a:p>
              <a:p>
                <a:r>
                  <a:rPr lang="en-US" sz="2400" dirty="0"/>
                  <a:t>Divide the set into two equal-sized parts.</a:t>
                </a:r>
              </a:p>
              <a:p>
                <a:endParaRPr lang="en-US" sz="2400" dirty="0"/>
              </a:p>
              <a:p>
                <a:r>
                  <a:rPr lang="en-US" sz="2400" dirty="0"/>
                  <a:t>Compute the min distance at each part (recursively).</a:t>
                </a:r>
                <a:br>
                  <a:rPr lang="en-US" sz="2400" dirty="0"/>
                </a:br>
                <a:r>
                  <a:rPr lang="en-US" sz="2400" dirty="0"/>
                  <a:t>Let </a:t>
                </a:r>
                <a14:m>
                  <m:oMath xmlns:m="http://schemas.openxmlformats.org/officeDocument/2006/math">
                    <m:r>
                      <a:rPr lang="en-US" sz="2400" b="0" i="1" smtClean="0">
                        <a:latin typeface="Cambria Math" panose="02040503050406030204" pitchFamily="18" charset="0"/>
                      </a:rPr>
                      <m:t>𝛿</m:t>
                    </m:r>
                  </m:oMath>
                </a14:m>
                <a:r>
                  <a:rPr lang="en-US" sz="2400" dirty="0"/>
                  <a:t> be the minimal of the two minimal distances.</a:t>
                </a:r>
              </a:p>
              <a:p>
                <a:endParaRPr lang="en-US" sz="2400" dirty="0"/>
              </a:p>
              <a:p>
                <a:r>
                  <a:rPr lang="en-US" sz="2400" dirty="0"/>
                  <a:t>Eliminate points that are farther than </a:t>
                </a:r>
                <a14:m>
                  <m:oMath xmlns:m="http://schemas.openxmlformats.org/officeDocument/2006/math">
                    <m:r>
                      <a:rPr lang="en-US" sz="2400" b="0" i="1" smtClean="0">
                        <a:latin typeface="Cambria Math" panose="02040503050406030204" pitchFamily="18" charset="0"/>
                      </a:rPr>
                      <m:t>𝛿</m:t>
                    </m:r>
                  </m:oMath>
                </a14:m>
                <a:r>
                  <a:rPr lang="en-US" sz="2400" dirty="0"/>
                  <a:t> from the separation line.</a:t>
                </a:r>
              </a:p>
              <a:p>
                <a:endParaRPr lang="en-US" sz="2400" dirty="0"/>
              </a:p>
              <a:p>
                <a:r>
                  <a:rPr lang="en-US" sz="2400" dirty="0"/>
                  <a:t>Sort the remaining points according to their </a:t>
                </a:r>
                <a14:m>
                  <m:oMath xmlns:m="http://schemas.openxmlformats.org/officeDocument/2006/math">
                    <m:r>
                      <a:rPr lang="en-US" sz="2400" b="0" i="1" smtClean="0">
                        <a:latin typeface="Cambria Math" panose="02040503050406030204" pitchFamily="18" charset="0"/>
                      </a:rPr>
                      <m:t>𝑦</m:t>
                    </m:r>
                  </m:oMath>
                </a14:m>
                <a:r>
                  <a:rPr lang="en-US" sz="2400" dirty="0"/>
                  <a:t>-coordinates.</a:t>
                </a:r>
              </a:p>
              <a:p>
                <a:endParaRPr lang="en-US" sz="2400" dirty="0"/>
              </a:p>
              <a:p>
                <a:r>
                  <a:rPr lang="en-US" sz="2400" dirty="0"/>
                  <a:t>Scan the remaining points in the </a:t>
                </a:r>
                <a14:m>
                  <m:oMath xmlns:m="http://schemas.openxmlformats.org/officeDocument/2006/math">
                    <m:r>
                      <a:rPr lang="en-US" sz="2400" b="0" i="1" smtClean="0">
                        <a:latin typeface="Cambria Math" panose="02040503050406030204" pitchFamily="18" charset="0"/>
                      </a:rPr>
                      <m:t>𝑦</m:t>
                    </m:r>
                  </m:oMath>
                </a14:m>
                <a:r>
                  <a:rPr lang="en-US" sz="2400" dirty="0"/>
                  <a:t> order and compute the distances of each point to its 7 neighbors.</a:t>
                </a:r>
              </a:p>
              <a:p>
                <a:endParaRPr lang="en-US" sz="2400" dirty="0"/>
              </a:p>
              <a:p>
                <a:r>
                  <a:rPr lang="en-US" sz="2400" dirty="0"/>
                  <a:t>If any of these distances is smaller than </a:t>
                </a:r>
                <a14:m>
                  <m:oMath xmlns:m="http://schemas.openxmlformats.org/officeDocument/2006/math">
                    <m:r>
                      <a:rPr lang="en-US" sz="2400" b="0" i="1" smtClean="0">
                        <a:latin typeface="Cambria Math" panose="02040503050406030204" pitchFamily="18" charset="0"/>
                      </a:rPr>
                      <m:t>𝛿</m:t>
                    </m:r>
                  </m:oMath>
                </a14:m>
                <a:r>
                  <a:rPr lang="en-US" sz="2400" dirty="0"/>
                  <a:t>, update </a:t>
                </a:r>
                <a14:m>
                  <m:oMath xmlns:m="http://schemas.openxmlformats.org/officeDocument/2006/math">
                    <m:r>
                      <a:rPr lang="en-US" sz="2400" b="0" i="1" smtClean="0">
                        <a:latin typeface="Cambria Math" panose="02040503050406030204" pitchFamily="18" charset="0"/>
                      </a:rPr>
                      <m:t>𝛿</m:t>
                    </m:r>
                  </m:oMath>
                </a14:m>
                <a:r>
                  <a:rPr lang="en-US" sz="24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762000"/>
                <a:ext cx="8534400" cy="5654675"/>
              </a:xfrm>
              <a:blipFill>
                <a:blip r:embed="rId2"/>
                <a:stretch>
                  <a:fillRect l="-929" t="-862" r="-643" b="-1659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Divide &amp; Conquer</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3747666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dirty="0"/>
              <a:t>The Closest-Points problem: complexity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838200"/>
                <a:ext cx="8763000" cy="5410200"/>
              </a:xfrm>
            </p:spPr>
            <p:txBody>
              <a:bodyPr>
                <a:normAutofit lnSpcReduction="10000"/>
              </a:bodyPr>
              <a:lstStyle/>
              <a:p>
                <a:r>
                  <a:rPr lang="en-US" sz="2800" dirty="0"/>
                  <a:t>Initial sort using </a:t>
                </a:r>
                <a14:m>
                  <m:oMath xmlns:m="http://schemas.openxmlformats.org/officeDocument/2006/math">
                    <m:r>
                      <a:rPr lang="en-US" sz="2800" b="0" i="1" smtClean="0">
                        <a:latin typeface="Cambria Math" panose="02040503050406030204" pitchFamily="18" charset="0"/>
                      </a:rPr>
                      <m:t>𝑥</m:t>
                    </m:r>
                  </m:oMath>
                </a14:m>
                <a:r>
                  <a:rPr lang="en-US" sz="2800" dirty="0"/>
                  <a:t>-coordinates: </a:t>
                </a:r>
                <a14:m>
                  <m:oMath xmlns:m="http://schemas.openxmlformats.org/officeDocument/2006/math">
                    <m:r>
                      <m:rPr>
                        <m:nor/>
                      </m:rPr>
                      <a:rPr lang="en-US" sz="2800" b="0" i="0" smtClean="0">
                        <a:latin typeface="Cambria Math" panose="02040503050406030204" pitchFamily="18" charset="0"/>
                      </a:rPr>
                      <m:t>O</m:t>
                    </m:r>
                    <m:r>
                      <a:rPr lang="en-US" sz="2800" b="0" i="1" smtClean="0">
                        <a:latin typeface="Cambria Math" panose="02040503050406030204" pitchFamily="18" charset="0"/>
                      </a:rPr>
                      <m:t>(</m:t>
                    </m:r>
                    <m:r>
                      <a:rPr lang="en-US" sz="2800" b="0" i="1" smtClean="0">
                        <a:latin typeface="Cambria Math" panose="02040503050406030204" pitchFamily="18" charset="0"/>
                      </a:rPr>
                      <m:t>𝑛</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r>
                          <a:rPr lang="en-US" sz="2800" b="0" i="1" smtClean="0">
                            <a:latin typeface="Cambria Math" panose="02040503050406030204" pitchFamily="18" charset="0"/>
                          </a:rPr>
                          <m:t>)</m:t>
                        </m:r>
                      </m:e>
                    </m:func>
                  </m:oMath>
                </a14:m>
                <a:r>
                  <a:rPr lang="en-US" sz="2800" b="0" dirty="0"/>
                  <a:t>.</a:t>
                </a:r>
                <a:br>
                  <a:rPr lang="en-US" sz="2800" dirty="0"/>
                </a:br>
                <a:r>
                  <a:rPr lang="en-US" sz="2800" dirty="0">
                    <a:sym typeface="Wingdings" panose="05000000000000000000" pitchFamily="2" charset="2"/>
                  </a:rPr>
                  <a:t>It comes for free.</a:t>
                </a:r>
                <a:endParaRPr lang="en-US" sz="2800" dirty="0"/>
              </a:p>
              <a:p>
                <a:endParaRPr lang="en-US" sz="2800" dirty="0"/>
              </a:p>
              <a:p>
                <a:r>
                  <a:rPr lang="en-US" sz="2800" dirty="0"/>
                  <a:t>Divide and conquer:</a:t>
                </a:r>
              </a:p>
              <a:p>
                <a:pPr lvl="1"/>
                <a:r>
                  <a:rPr lang="en-US" sz="2400" dirty="0"/>
                  <a:t>Solve for each part recursively: </a:t>
                </a:r>
                <a14:m>
                  <m:oMath xmlns:m="http://schemas.openxmlformats.org/officeDocument/2006/math">
                    <m:r>
                      <a:rPr lang="en-US" sz="2400" b="0" i="1" smtClean="0">
                        <a:latin typeface="Cambria Math" panose="02040503050406030204" pitchFamily="18" charset="0"/>
                      </a:rPr>
                      <m:t>2</m:t>
                    </m:r>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f>
                          <m:fPr>
                            <m:type m:val="lin"/>
                            <m:ctrlPr>
                              <a:rPr lang="en-US" sz="2400" b="0" i="1" smtClean="0">
                                <a:latin typeface="Cambria Math" panose="02040503050406030204" pitchFamily="18" charset="0"/>
                              </a:rPr>
                            </m:ctrlPr>
                          </m:fPr>
                          <m:num>
                            <m:r>
                              <a:rPr lang="en-US" sz="2400" b="0" i="1" smtClean="0">
                                <a:latin typeface="Cambria Math" panose="02040503050406030204" pitchFamily="18" charset="0"/>
                              </a:rPr>
                              <m:t>𝑛</m:t>
                            </m:r>
                          </m:num>
                          <m:den>
                            <m:r>
                              <a:rPr lang="en-US" sz="2400" b="0" i="1" smtClean="0">
                                <a:latin typeface="Cambria Math" panose="02040503050406030204" pitchFamily="18" charset="0"/>
                              </a:rPr>
                              <m:t>2</m:t>
                            </m:r>
                          </m:den>
                        </m:f>
                      </m:e>
                    </m:d>
                  </m:oMath>
                </a14:m>
                <a:endParaRPr lang="en-US" sz="2400" dirty="0"/>
              </a:p>
              <a:p>
                <a:pPr lvl="1"/>
                <a:r>
                  <a:rPr lang="en-US" sz="2400" dirty="0"/>
                  <a:t>Eliminate points farther than </a:t>
                </a:r>
                <a14:m>
                  <m:oMath xmlns:m="http://schemas.openxmlformats.org/officeDocument/2006/math">
                    <m:r>
                      <a:rPr lang="en-US" sz="2400" b="0" i="1" smtClean="0">
                        <a:latin typeface="Cambria Math" panose="02040503050406030204" pitchFamily="18" charset="0"/>
                      </a:rPr>
                      <m:t>𝛿</m:t>
                    </m:r>
                  </m:oMath>
                </a14:m>
                <a:r>
                  <a:rPr lang="en-US" sz="2400" dirty="0"/>
                  <a:t>: </a:t>
                </a:r>
                <a14:m>
                  <m:oMath xmlns:m="http://schemas.openxmlformats.org/officeDocument/2006/math">
                    <m:r>
                      <m:rPr>
                        <m:nor/>
                      </m:rPr>
                      <a:rPr lang="en-US" sz="2400" b="0" i="0" smtClean="0">
                        <a:latin typeface="Cambria Math" panose="02040503050406030204" pitchFamily="18" charset="0"/>
                      </a:rPr>
                      <m:t>O</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oMath>
                </a14:m>
                <a:endParaRPr lang="en-US" sz="2400" dirty="0"/>
              </a:p>
              <a:p>
                <a:pPr lvl="1"/>
                <a:r>
                  <a:rPr lang="en-US" sz="2400" dirty="0"/>
                  <a:t>Sort remaining points using </a:t>
                </a:r>
                <a14:m>
                  <m:oMath xmlns:m="http://schemas.openxmlformats.org/officeDocument/2006/math">
                    <m:r>
                      <a:rPr lang="en-US" sz="2400" b="0" i="1" smtClean="0">
                        <a:latin typeface="Cambria Math" panose="02040503050406030204" pitchFamily="18" charset="0"/>
                      </a:rPr>
                      <m:t>𝑦</m:t>
                    </m:r>
                  </m:oMath>
                </a14:m>
                <a:r>
                  <a:rPr lang="en-US" sz="2400" dirty="0"/>
                  <a:t>-coordinates: </a:t>
                </a:r>
                <a14:m>
                  <m:oMath xmlns:m="http://schemas.openxmlformats.org/officeDocument/2006/math">
                    <m:r>
                      <m:rPr>
                        <m:nor/>
                      </m:rPr>
                      <a:rPr lang="en-US" sz="2400" b="0" i="0" smtClean="0">
                        <a:solidFill>
                          <a:srgbClr val="0000FF"/>
                        </a:solidFill>
                        <a:latin typeface="Cambria Math" panose="02040503050406030204" pitchFamily="18" charset="0"/>
                      </a:rPr>
                      <m:t>O</m:t>
                    </m:r>
                    <m:d>
                      <m:dPr>
                        <m:ctrlPr>
                          <a:rPr lang="en-US" sz="2400" b="0" i="1" smtClean="0">
                            <a:solidFill>
                              <a:srgbClr val="0000FF"/>
                            </a:solidFill>
                            <a:latin typeface="Cambria Math" panose="02040503050406030204" pitchFamily="18" charset="0"/>
                          </a:rPr>
                        </m:ctrlPr>
                      </m:dPr>
                      <m:e>
                        <m:r>
                          <a:rPr lang="en-US" sz="2400" b="0" i="1" smtClean="0">
                            <a:solidFill>
                              <a:srgbClr val="0000FF"/>
                            </a:solidFill>
                            <a:latin typeface="Cambria Math" panose="02040503050406030204" pitchFamily="18" charset="0"/>
                          </a:rPr>
                          <m:t>𝑛</m:t>
                        </m:r>
                        <m:func>
                          <m:funcPr>
                            <m:ctrlPr>
                              <a:rPr lang="en-US" sz="2400" b="0" i="1" smtClean="0">
                                <a:solidFill>
                                  <a:srgbClr val="0000FF"/>
                                </a:solidFill>
                                <a:latin typeface="Cambria Math" panose="02040503050406030204" pitchFamily="18" charset="0"/>
                              </a:rPr>
                            </m:ctrlPr>
                          </m:funcPr>
                          <m:fName>
                            <m:r>
                              <m:rPr>
                                <m:sty m:val="p"/>
                              </m:rPr>
                              <a:rPr lang="en-US" sz="2400" b="0" i="0" smtClean="0">
                                <a:solidFill>
                                  <a:srgbClr val="0000FF"/>
                                </a:solidFill>
                                <a:latin typeface="Cambria Math" panose="02040503050406030204" pitchFamily="18" charset="0"/>
                              </a:rPr>
                              <m:t>log</m:t>
                            </m:r>
                          </m:fName>
                          <m:e>
                            <m:r>
                              <a:rPr lang="en-US" sz="2400" b="0" i="1" smtClean="0">
                                <a:solidFill>
                                  <a:srgbClr val="0000FF"/>
                                </a:solidFill>
                                <a:latin typeface="Cambria Math" panose="02040503050406030204" pitchFamily="18" charset="0"/>
                              </a:rPr>
                              <m:t>𝑛</m:t>
                            </m:r>
                          </m:e>
                        </m:func>
                      </m:e>
                    </m:d>
                  </m:oMath>
                </a14:m>
                <a:endParaRPr lang="en-US" sz="2400" dirty="0"/>
              </a:p>
              <a:p>
                <a:pPr lvl="1"/>
                <a:r>
                  <a:rPr lang="en-US" sz="2400" dirty="0"/>
                  <a:t>Scan the remaining points in </a:t>
                </a:r>
                <a14:m>
                  <m:oMath xmlns:m="http://schemas.openxmlformats.org/officeDocument/2006/math">
                    <m:r>
                      <a:rPr lang="en-US" sz="2400" b="0" i="1" smtClean="0">
                        <a:latin typeface="Cambria Math" panose="02040503050406030204" pitchFamily="18" charset="0"/>
                      </a:rPr>
                      <m:t>𝑦</m:t>
                    </m:r>
                  </m:oMath>
                </a14:m>
                <a:r>
                  <a:rPr lang="en-US" sz="2400" dirty="0"/>
                  <a:t> order: </a:t>
                </a:r>
                <a14:m>
                  <m:oMath xmlns:m="http://schemas.openxmlformats.org/officeDocument/2006/math">
                    <m:r>
                      <m:rPr>
                        <m:nor/>
                      </m:rPr>
                      <a:rPr lang="en-US" sz="2400" b="0" i="0" smtClean="0">
                        <a:latin typeface="Cambria Math" panose="02040503050406030204" pitchFamily="18" charset="0"/>
                      </a:rPr>
                      <m:t>O</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oMath>
                </a14:m>
                <a:br>
                  <a:rPr lang="en-US" sz="2400" dirty="0"/>
                </a:br>
                <a:br>
                  <a:rPr lang="en-US" sz="2400" dirty="0"/>
                </a:br>
                <a14:m>
                  <m:oMath xmlns:m="http://schemas.openxmlformats.org/officeDocument/2006/math">
                    <m:r>
                      <a:rPr lang="en-GB" sz="2400" b="0" i="1" smtClean="0">
                        <a:latin typeface="Cambria Math" panose="02040503050406030204" pitchFamily="18" charset="0"/>
                      </a:rPr>
                      <m:t>𝑇</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𝑛</m:t>
                        </m:r>
                      </m:e>
                    </m:d>
                    <m:r>
                      <a:rPr lang="en-GB" sz="2400" b="0" i="1" smtClean="0">
                        <a:latin typeface="Cambria Math" panose="02040503050406030204" pitchFamily="18" charset="0"/>
                      </a:rPr>
                      <m:t>=2</m:t>
                    </m:r>
                    <m:r>
                      <a:rPr lang="en-GB" sz="2400" b="0" i="1" smtClean="0">
                        <a:latin typeface="Cambria Math" panose="02040503050406030204" pitchFamily="18" charset="0"/>
                      </a:rPr>
                      <m:t>𝑇</m:t>
                    </m:r>
                    <m:d>
                      <m:dPr>
                        <m:ctrlPr>
                          <a:rPr lang="en-GB" sz="2400" b="0" i="1" smtClean="0">
                            <a:latin typeface="Cambria Math" panose="02040503050406030204" pitchFamily="18" charset="0"/>
                          </a:rPr>
                        </m:ctrlPr>
                      </m:dPr>
                      <m:e>
                        <m:f>
                          <m:fPr>
                            <m:type m:val="lin"/>
                            <m:ctrlPr>
                              <a:rPr lang="en-GB" sz="2400" b="0" i="1" smtClean="0">
                                <a:latin typeface="Cambria Math" panose="02040503050406030204" pitchFamily="18" charset="0"/>
                              </a:rPr>
                            </m:ctrlPr>
                          </m:fPr>
                          <m:num>
                            <m:r>
                              <a:rPr lang="en-GB" sz="2400" b="0" i="1" smtClean="0">
                                <a:latin typeface="Cambria Math" panose="02040503050406030204" pitchFamily="18" charset="0"/>
                              </a:rPr>
                              <m:t>𝑛</m:t>
                            </m:r>
                          </m:num>
                          <m:den>
                            <m:r>
                              <a:rPr lang="en-GB" sz="2400" b="0" i="1" smtClean="0">
                                <a:latin typeface="Cambria Math" panose="02040503050406030204" pitchFamily="18" charset="0"/>
                              </a:rPr>
                              <m:t>2</m:t>
                            </m:r>
                          </m:den>
                        </m:f>
                      </m:e>
                    </m:d>
                    <m:r>
                      <a:rPr lang="en-GB" sz="2400" b="0" i="1" smtClean="0">
                        <a:latin typeface="Cambria Math" panose="02040503050406030204" pitchFamily="18" charset="0"/>
                      </a:rPr>
                      <m:t>+</m:t>
                    </m:r>
                    <m:r>
                      <m:rPr>
                        <m:nor/>
                      </m:rPr>
                      <a:rPr lang="en-GB" sz="2400" b="0" i="0" smtClean="0">
                        <a:latin typeface="Cambria Math" panose="02040503050406030204" pitchFamily="18" charset="0"/>
                      </a:rPr>
                      <m:t>O</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𝑛</m:t>
                        </m:r>
                      </m:e>
                    </m:d>
                    <m:r>
                      <a:rPr lang="en-GB" sz="2400" b="0" i="1" smtClean="0">
                        <a:latin typeface="Cambria Math" panose="02040503050406030204" pitchFamily="18" charset="0"/>
                      </a:rPr>
                      <m:t>+</m:t>
                    </m:r>
                    <m:r>
                      <m:rPr>
                        <m:nor/>
                      </m:rPr>
                      <a:rPr lang="en-GB" sz="2400" b="0" i="0" smtClean="0">
                        <a:solidFill>
                          <a:srgbClr val="0000FF"/>
                        </a:solidFill>
                        <a:latin typeface="Cambria Math" panose="02040503050406030204" pitchFamily="18" charset="0"/>
                      </a:rPr>
                      <m:t>O</m:t>
                    </m:r>
                    <m:d>
                      <m:dPr>
                        <m:ctrlPr>
                          <a:rPr lang="en-GB" sz="2400" b="0" i="1" smtClean="0">
                            <a:solidFill>
                              <a:srgbClr val="0000FF"/>
                            </a:solidFill>
                            <a:latin typeface="Cambria Math" panose="02040503050406030204" pitchFamily="18" charset="0"/>
                          </a:rPr>
                        </m:ctrlPr>
                      </m:dPr>
                      <m:e>
                        <m:r>
                          <a:rPr lang="en-GB" sz="2400" b="0" i="1" smtClean="0">
                            <a:solidFill>
                              <a:srgbClr val="0000FF"/>
                            </a:solidFill>
                            <a:latin typeface="Cambria Math" panose="02040503050406030204" pitchFamily="18" charset="0"/>
                          </a:rPr>
                          <m:t>𝑛</m:t>
                        </m:r>
                        <m:func>
                          <m:funcPr>
                            <m:ctrlPr>
                              <a:rPr lang="en-GB" sz="2400" b="0" i="1" smtClean="0">
                                <a:solidFill>
                                  <a:srgbClr val="0000FF"/>
                                </a:solidFill>
                                <a:latin typeface="Cambria Math" panose="02040503050406030204" pitchFamily="18" charset="0"/>
                              </a:rPr>
                            </m:ctrlPr>
                          </m:funcPr>
                          <m:fName>
                            <m:r>
                              <m:rPr>
                                <m:sty m:val="p"/>
                              </m:rPr>
                              <a:rPr lang="en-GB" sz="2400" b="0" i="0" smtClean="0">
                                <a:solidFill>
                                  <a:srgbClr val="0000FF"/>
                                </a:solidFill>
                                <a:latin typeface="Cambria Math" panose="02040503050406030204" pitchFamily="18" charset="0"/>
                              </a:rPr>
                              <m:t>log</m:t>
                            </m:r>
                          </m:fName>
                          <m:e>
                            <m:r>
                              <a:rPr lang="en-GB" sz="2400" b="0" i="1" smtClean="0">
                                <a:solidFill>
                                  <a:srgbClr val="0000FF"/>
                                </a:solidFill>
                                <a:latin typeface="Cambria Math" panose="02040503050406030204" pitchFamily="18" charset="0"/>
                              </a:rPr>
                              <m:t>𝑛</m:t>
                            </m:r>
                          </m:e>
                        </m:func>
                      </m:e>
                    </m:d>
                    <m:r>
                      <a:rPr lang="en-GB" sz="2400" b="0" i="1" smtClean="0">
                        <a:latin typeface="Cambria Math" panose="02040503050406030204" pitchFamily="18" charset="0"/>
                      </a:rPr>
                      <m:t>=</m:t>
                    </m:r>
                    <m:r>
                      <m:rPr>
                        <m:nor/>
                      </m:rPr>
                      <a:rPr lang="en-GB" sz="2400" b="0" i="0" smtClean="0">
                        <a:latin typeface="Cambria Math" panose="02040503050406030204" pitchFamily="18" charset="0"/>
                      </a:rPr>
                      <m:t>O</m:t>
                    </m:r>
                    <m:r>
                      <a:rPr lang="en-GB" sz="2400" b="0" i="1" smtClean="0">
                        <a:latin typeface="Cambria Math" panose="02040503050406030204" pitchFamily="18" charset="0"/>
                      </a:rPr>
                      <m:t>(</m:t>
                    </m:r>
                    <m:r>
                      <a:rPr lang="en-GB" sz="2400" b="0" i="1" smtClean="0">
                        <a:latin typeface="Cambria Math" panose="02040503050406030204" pitchFamily="18" charset="0"/>
                      </a:rPr>
                      <m:t>𝑛</m:t>
                    </m:r>
                    <m:func>
                      <m:funcPr>
                        <m:ctrlPr>
                          <a:rPr lang="en-GB" sz="2400" b="0" i="1" smtClean="0">
                            <a:latin typeface="Cambria Math" panose="02040503050406030204" pitchFamily="18" charset="0"/>
                          </a:rPr>
                        </m:ctrlPr>
                      </m:funcPr>
                      <m:fName>
                        <m:sSup>
                          <m:sSupPr>
                            <m:ctrlPr>
                              <a:rPr lang="en-GB" sz="2400" b="0" i="1" smtClean="0">
                                <a:latin typeface="Cambria Math" panose="02040503050406030204" pitchFamily="18" charset="0"/>
                              </a:rPr>
                            </m:ctrlPr>
                          </m:sSupPr>
                          <m:e>
                            <m:r>
                              <m:rPr>
                                <m:sty m:val="p"/>
                              </m:rPr>
                              <a:rPr lang="en-GB" sz="2400" b="0" i="0" smtClean="0">
                                <a:latin typeface="Cambria Math" panose="02040503050406030204" pitchFamily="18" charset="0"/>
                              </a:rPr>
                              <m:t>log</m:t>
                            </m:r>
                          </m:e>
                          <m:sup>
                            <m:r>
                              <a:rPr lang="en-GB" sz="2400" b="0" i="1" smtClean="0">
                                <a:latin typeface="Cambria Math" panose="02040503050406030204" pitchFamily="18" charset="0"/>
                              </a:rPr>
                              <m:t>2</m:t>
                            </m:r>
                          </m:sup>
                        </m:sSup>
                      </m:fName>
                      <m:e>
                        <m:r>
                          <a:rPr lang="en-GB" sz="2400" b="0" i="1" smtClean="0">
                            <a:latin typeface="Cambria Math" panose="02040503050406030204" pitchFamily="18" charset="0"/>
                          </a:rPr>
                          <m:t>𝑛</m:t>
                        </m:r>
                      </m:e>
                    </m:func>
                    <m:r>
                      <a:rPr lang="en-GB" sz="2400" b="0" i="1" smtClean="0">
                        <a:latin typeface="Cambria Math" panose="02040503050406030204" pitchFamily="18" charset="0"/>
                      </a:rPr>
                      <m:t>)</m:t>
                    </m:r>
                  </m:oMath>
                </a14:m>
                <a:endParaRPr lang="en-US" sz="2400" dirty="0"/>
              </a:p>
              <a:p>
                <a:pPr lvl="1"/>
                <a:endParaRPr lang="en-GB" sz="2400" dirty="0"/>
              </a:p>
              <a:p>
                <a:r>
                  <a:rPr lang="en-GB" sz="2800" dirty="0"/>
                  <a:t>Can we do it in </a:t>
                </a:r>
                <a14:m>
                  <m:oMath xmlns:m="http://schemas.openxmlformats.org/officeDocument/2006/math">
                    <m:r>
                      <m:rPr>
                        <m:nor/>
                      </m:rPr>
                      <a:rPr lang="en-GB" sz="2800" b="0" i="0" smtClean="0">
                        <a:latin typeface="Cambria Math" panose="02040503050406030204" pitchFamily="18" charset="0"/>
                      </a:rPr>
                      <m:t>O</m:t>
                    </m:r>
                    <m:r>
                      <a:rPr lang="en-GB" sz="2800" b="0" i="1" smtClean="0">
                        <a:latin typeface="Cambria Math" panose="02040503050406030204" pitchFamily="18" charset="0"/>
                      </a:rPr>
                      <m:t>(</m:t>
                    </m:r>
                    <m:r>
                      <a:rPr lang="en-GB" sz="2800" b="0" i="1" smtClean="0">
                        <a:latin typeface="Cambria Math" panose="02040503050406030204" pitchFamily="18" charset="0"/>
                      </a:rPr>
                      <m:t>𝑛</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log</m:t>
                        </m:r>
                      </m:fName>
                      <m:e>
                        <m:r>
                          <a:rPr lang="en-GB" sz="2800" b="0" i="1" smtClean="0">
                            <a:latin typeface="Cambria Math" panose="02040503050406030204" pitchFamily="18" charset="0"/>
                          </a:rPr>
                          <m:t>𝑛</m:t>
                        </m:r>
                      </m:e>
                    </m:func>
                    <m:r>
                      <a:rPr lang="en-GB" sz="2800" b="0" i="1" smtClean="0">
                        <a:latin typeface="Cambria Math" panose="02040503050406030204" pitchFamily="18" charset="0"/>
                      </a:rPr>
                      <m:t>)</m:t>
                    </m:r>
                  </m:oMath>
                </a14:m>
                <a:r>
                  <a:rPr lang="en-US" sz="2800" dirty="0"/>
                  <a:t>? Yes, we need to sort by </a:t>
                </a:r>
                <a14:m>
                  <m:oMath xmlns:m="http://schemas.openxmlformats.org/officeDocument/2006/math">
                    <m:r>
                      <a:rPr lang="en-GB" sz="2800" b="0" i="1" smtClean="0">
                        <a:latin typeface="Cambria Math" panose="02040503050406030204" pitchFamily="18" charset="0"/>
                      </a:rPr>
                      <m:t>𝑦</m:t>
                    </m:r>
                  </m:oMath>
                </a14:m>
                <a:r>
                  <a:rPr lang="en-US" sz="2800" dirty="0"/>
                  <a:t> </a:t>
                </a:r>
                <a:br>
                  <a:rPr lang="en-US" sz="2800" dirty="0"/>
                </a:br>
                <a:r>
                  <a:rPr lang="en-US" sz="2800" dirty="0"/>
                  <a:t>in a smart way.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838200"/>
                <a:ext cx="8763000" cy="5410200"/>
              </a:xfrm>
              <a:blipFill>
                <a:blip r:embed="rId2"/>
                <a:stretch>
                  <a:fillRect l="-1253" t="-1917" b="-1578"/>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Divide &amp; Conquer</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23</a:t>
            </a:fld>
            <a:endParaRPr lang="en-US"/>
          </a:p>
        </p:txBody>
      </p:sp>
      <p:cxnSp>
        <p:nvCxnSpPr>
          <p:cNvPr id="8" name="Straight Arrow Connector 7"/>
          <p:cNvCxnSpPr/>
          <p:nvPr/>
        </p:nvCxnSpPr>
        <p:spPr>
          <a:xfrm>
            <a:off x="7279640" y="3845560"/>
            <a:ext cx="0" cy="60960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4437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3ED4E-CFF3-46AC-8A01-FFC9B20EECAB}"/>
              </a:ext>
            </a:extLst>
          </p:cNvPr>
          <p:cNvSpPr>
            <a:spLocks noGrp="1"/>
          </p:cNvSpPr>
          <p:nvPr>
            <p:ph type="title"/>
          </p:nvPr>
        </p:nvSpPr>
        <p:spPr>
          <a:xfrm>
            <a:off x="0" y="0"/>
            <a:ext cx="9144000" cy="685800"/>
          </a:xfrm>
        </p:spPr>
        <p:txBody>
          <a:bodyPr>
            <a:noAutofit/>
          </a:bodyPr>
          <a:lstStyle/>
          <a:p>
            <a:r>
              <a:rPr lang="en-US" sz="3600" dirty="0"/>
              <a:t>Partitioning and sorting the points (visually)</a:t>
            </a:r>
            <a:endParaRPr lang="ca-ES" sz="3600" dirty="0"/>
          </a:p>
        </p:txBody>
      </p:sp>
      <p:sp>
        <p:nvSpPr>
          <p:cNvPr id="3" name="Date Placeholder 2">
            <a:extLst>
              <a:ext uri="{FF2B5EF4-FFF2-40B4-BE49-F238E27FC236}">
                <a16:creationId xmlns:a16="http://schemas.microsoft.com/office/drawing/2014/main" id="{B962F071-22BA-4CC5-B78B-FCD2387DF049}"/>
              </a:ext>
            </a:extLst>
          </p:cNvPr>
          <p:cNvSpPr>
            <a:spLocks noGrp="1"/>
          </p:cNvSpPr>
          <p:nvPr>
            <p:ph type="dt" sz="half" idx="10"/>
          </p:nvPr>
        </p:nvSpPr>
        <p:spPr/>
        <p:txBody>
          <a:bodyPr/>
          <a:lstStyle/>
          <a:p>
            <a:r>
              <a:rPr lang="en-US"/>
              <a:t>Divide &amp; Conquer</a:t>
            </a:r>
          </a:p>
        </p:txBody>
      </p:sp>
      <p:sp>
        <p:nvSpPr>
          <p:cNvPr id="4" name="Footer Placeholder 3">
            <a:extLst>
              <a:ext uri="{FF2B5EF4-FFF2-40B4-BE49-F238E27FC236}">
                <a16:creationId xmlns:a16="http://schemas.microsoft.com/office/drawing/2014/main" id="{54AC75B6-1A54-44A1-9291-C743C7AFB9BD}"/>
              </a:ext>
            </a:extLst>
          </p:cNvPr>
          <p:cNvSpPr>
            <a:spLocks noGrp="1"/>
          </p:cNvSpPr>
          <p:nvPr>
            <p:ph type="ftr" sz="quarter" idx="11"/>
          </p:nvPr>
        </p:nvSpPr>
        <p:spPr/>
        <p:txBody>
          <a:bodyPr/>
          <a:lstStyle/>
          <a:p>
            <a:r>
              <a:rPr lang="en-US"/>
              <a:t>© Dept. CS, UPC</a:t>
            </a:r>
          </a:p>
        </p:txBody>
      </p:sp>
      <p:sp>
        <p:nvSpPr>
          <p:cNvPr id="5" name="Slide Number Placeholder 4">
            <a:extLst>
              <a:ext uri="{FF2B5EF4-FFF2-40B4-BE49-F238E27FC236}">
                <a16:creationId xmlns:a16="http://schemas.microsoft.com/office/drawing/2014/main" id="{AD0B0F41-893D-4741-A70D-645DB71F6C4C}"/>
              </a:ext>
            </a:extLst>
          </p:cNvPr>
          <p:cNvSpPr>
            <a:spLocks noGrp="1"/>
          </p:cNvSpPr>
          <p:nvPr>
            <p:ph type="sldNum" sz="quarter" idx="12"/>
          </p:nvPr>
        </p:nvSpPr>
        <p:spPr/>
        <p:txBody>
          <a:bodyPr/>
          <a:lstStyle/>
          <a:p>
            <a:fld id="{B6F15528-21DE-4FAA-801E-634DDDAF4B2B}" type="slidenum">
              <a:rPr lang="en-US" smtClean="0"/>
              <a:pPr/>
              <a:t>24</a:t>
            </a:fld>
            <a:endParaRPr lang="en-US"/>
          </a:p>
        </p:txBody>
      </p: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87B07431-41F8-44C6-B4C4-A05200363C12}"/>
                  </a:ext>
                </a:extLst>
              </p:cNvPr>
              <p:cNvSpPr txBox="1"/>
              <p:nvPr/>
            </p:nvSpPr>
            <p:spPr>
              <a:xfrm>
                <a:off x="3505200" y="6302712"/>
                <a:ext cx="2143151" cy="369332"/>
              </a:xfrm>
              <a:prstGeom prst="rect">
                <a:avLst/>
              </a:prstGeom>
              <a:noFill/>
            </p:spPr>
            <p:txBody>
              <a:bodyPr wrap="none" rtlCol="0">
                <a:spAutoFit/>
              </a:bodyPr>
              <a:lstStyle/>
              <a:p>
                <a:r>
                  <a:rPr lang="en-US" dirty="0"/>
                  <a:t>s</a:t>
                </a:r>
                <a:r>
                  <a:rPr lang="en-US" b="0" dirty="0"/>
                  <a:t>orted </a:t>
                </a:r>
                <a14:m>
                  <m:oMath xmlns:m="http://schemas.openxmlformats.org/officeDocument/2006/math">
                    <m:r>
                      <a:rPr lang="en-US" b="0" i="1" smtClean="0">
                        <a:latin typeface="Cambria Math" panose="02040503050406030204" pitchFamily="18" charset="0"/>
                      </a:rPr>
                      <m:t>𝑥</m:t>
                    </m:r>
                  </m:oMath>
                </a14:m>
                <a:r>
                  <a:rPr lang="ca-ES" b="0" dirty="0"/>
                  <a:t>-</a:t>
                </a:r>
                <a:r>
                  <a:rPr lang="ca-ES" b="0" dirty="0" err="1"/>
                  <a:t>coordinates</a:t>
                </a:r>
                <a:endParaRPr lang="ca-ES" b="0" dirty="0"/>
              </a:p>
            </p:txBody>
          </p:sp>
        </mc:Choice>
        <mc:Fallback>
          <p:sp>
            <p:nvSpPr>
              <p:cNvPr id="30" name="TextBox 29">
                <a:extLst>
                  <a:ext uri="{FF2B5EF4-FFF2-40B4-BE49-F238E27FC236}">
                    <a16:creationId xmlns:a16="http://schemas.microsoft.com/office/drawing/2014/main" id="{87B07431-41F8-44C6-B4C4-A05200363C12}"/>
                  </a:ext>
                </a:extLst>
              </p:cNvPr>
              <p:cNvSpPr txBox="1">
                <a:spLocks noRot="1" noChangeAspect="1" noMove="1" noResize="1" noEditPoints="1" noAdjustHandles="1" noChangeArrowheads="1" noChangeShapeType="1" noTextEdit="1"/>
              </p:cNvSpPr>
              <p:nvPr/>
            </p:nvSpPr>
            <p:spPr>
              <a:xfrm>
                <a:off x="3505200" y="6302712"/>
                <a:ext cx="2143151" cy="369332"/>
              </a:xfrm>
              <a:prstGeom prst="rect">
                <a:avLst/>
              </a:prstGeom>
              <a:blipFill>
                <a:blip r:embed="rId2"/>
                <a:stretch>
                  <a:fillRect l="-2273" t="-10000" r="-1989" b="-26667"/>
                </a:stretch>
              </a:blipFill>
            </p:spPr>
            <p:txBody>
              <a:bodyPr/>
              <a:lstStyle/>
              <a:p>
                <a:r>
                  <a:rPr lang="ca-ES">
                    <a:noFill/>
                  </a:rPr>
                  <a:t> </a:t>
                </a:r>
              </a:p>
            </p:txBody>
          </p:sp>
        </mc:Fallback>
      </mc:AlternateContent>
      <p:grpSp>
        <p:nvGrpSpPr>
          <p:cNvPr id="33" name="Group 32">
            <a:extLst>
              <a:ext uri="{FF2B5EF4-FFF2-40B4-BE49-F238E27FC236}">
                <a16:creationId xmlns:a16="http://schemas.microsoft.com/office/drawing/2014/main" id="{E5A85368-1BD8-485E-9149-ACB14C2509B5}"/>
              </a:ext>
            </a:extLst>
          </p:cNvPr>
          <p:cNvGrpSpPr/>
          <p:nvPr/>
        </p:nvGrpSpPr>
        <p:grpSpPr>
          <a:xfrm>
            <a:off x="914400" y="6061630"/>
            <a:ext cx="7315200" cy="339170"/>
            <a:chOff x="914400" y="5716836"/>
            <a:chExt cx="7315200" cy="339170"/>
          </a:xfrm>
        </p:grpSpPr>
        <p:sp>
          <p:nvSpPr>
            <p:cNvPr id="6" name="Rectangle 5">
              <a:extLst>
                <a:ext uri="{FF2B5EF4-FFF2-40B4-BE49-F238E27FC236}">
                  <a16:creationId xmlns:a16="http://schemas.microsoft.com/office/drawing/2014/main" id="{C5506862-BEC5-4B32-BABD-23CDA26E2EF5}"/>
                </a:ext>
              </a:extLst>
            </p:cNvPr>
            <p:cNvSpPr/>
            <p:nvPr/>
          </p:nvSpPr>
          <p:spPr>
            <a:xfrm>
              <a:off x="914400" y="5726668"/>
              <a:ext cx="304800" cy="304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7" name="Rectangle 6">
              <a:extLst>
                <a:ext uri="{FF2B5EF4-FFF2-40B4-BE49-F238E27FC236}">
                  <a16:creationId xmlns:a16="http://schemas.microsoft.com/office/drawing/2014/main" id="{5F115DB1-5388-43DB-94CE-BEE283B74535}"/>
                </a:ext>
              </a:extLst>
            </p:cNvPr>
            <p:cNvSpPr/>
            <p:nvPr/>
          </p:nvSpPr>
          <p:spPr>
            <a:xfrm>
              <a:off x="1219200" y="5726668"/>
              <a:ext cx="304800" cy="304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8" name="Rectangle 7">
              <a:extLst>
                <a:ext uri="{FF2B5EF4-FFF2-40B4-BE49-F238E27FC236}">
                  <a16:creationId xmlns:a16="http://schemas.microsoft.com/office/drawing/2014/main" id="{F7E11EA7-7CFC-4350-825E-DE4BCE813BF6}"/>
                </a:ext>
              </a:extLst>
            </p:cNvPr>
            <p:cNvSpPr/>
            <p:nvPr/>
          </p:nvSpPr>
          <p:spPr>
            <a:xfrm>
              <a:off x="1524000" y="5726668"/>
              <a:ext cx="304800" cy="304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9" name="Rectangle 8">
              <a:extLst>
                <a:ext uri="{FF2B5EF4-FFF2-40B4-BE49-F238E27FC236}">
                  <a16:creationId xmlns:a16="http://schemas.microsoft.com/office/drawing/2014/main" id="{20014770-6A7E-4163-99FD-E34FBB989744}"/>
                </a:ext>
              </a:extLst>
            </p:cNvPr>
            <p:cNvSpPr/>
            <p:nvPr/>
          </p:nvSpPr>
          <p:spPr>
            <a:xfrm>
              <a:off x="1828800" y="5726668"/>
              <a:ext cx="304800" cy="304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0" name="Rectangle 9">
              <a:extLst>
                <a:ext uri="{FF2B5EF4-FFF2-40B4-BE49-F238E27FC236}">
                  <a16:creationId xmlns:a16="http://schemas.microsoft.com/office/drawing/2014/main" id="{E773B9DC-15EB-4E06-85B0-774F9E374055}"/>
                </a:ext>
              </a:extLst>
            </p:cNvPr>
            <p:cNvSpPr/>
            <p:nvPr/>
          </p:nvSpPr>
          <p:spPr>
            <a:xfrm>
              <a:off x="2133600" y="5726668"/>
              <a:ext cx="304800" cy="304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1" name="Rectangle 10">
              <a:extLst>
                <a:ext uri="{FF2B5EF4-FFF2-40B4-BE49-F238E27FC236}">
                  <a16:creationId xmlns:a16="http://schemas.microsoft.com/office/drawing/2014/main" id="{4AB675C7-2F6F-492D-93A3-EEAF14150DF0}"/>
                </a:ext>
              </a:extLst>
            </p:cNvPr>
            <p:cNvSpPr/>
            <p:nvPr/>
          </p:nvSpPr>
          <p:spPr>
            <a:xfrm>
              <a:off x="2438400" y="5726668"/>
              <a:ext cx="304800" cy="304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2" name="Rectangle 11">
              <a:extLst>
                <a:ext uri="{FF2B5EF4-FFF2-40B4-BE49-F238E27FC236}">
                  <a16:creationId xmlns:a16="http://schemas.microsoft.com/office/drawing/2014/main" id="{CFF63CF8-2B0A-48C9-ACD7-3884FC549ECB}"/>
                </a:ext>
              </a:extLst>
            </p:cNvPr>
            <p:cNvSpPr/>
            <p:nvPr/>
          </p:nvSpPr>
          <p:spPr>
            <a:xfrm>
              <a:off x="2743200" y="5726668"/>
              <a:ext cx="304800" cy="304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3" name="Rectangle 12">
              <a:extLst>
                <a:ext uri="{FF2B5EF4-FFF2-40B4-BE49-F238E27FC236}">
                  <a16:creationId xmlns:a16="http://schemas.microsoft.com/office/drawing/2014/main" id="{3F1E4340-25F6-49FE-96FF-1F94B8F8DF38}"/>
                </a:ext>
              </a:extLst>
            </p:cNvPr>
            <p:cNvSpPr/>
            <p:nvPr/>
          </p:nvSpPr>
          <p:spPr>
            <a:xfrm>
              <a:off x="3048000" y="5726668"/>
              <a:ext cx="304800" cy="304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4" name="Rectangle 13">
              <a:extLst>
                <a:ext uri="{FF2B5EF4-FFF2-40B4-BE49-F238E27FC236}">
                  <a16:creationId xmlns:a16="http://schemas.microsoft.com/office/drawing/2014/main" id="{18CBCC7E-606A-4E39-8064-9B7A9D4A5C1A}"/>
                </a:ext>
              </a:extLst>
            </p:cNvPr>
            <p:cNvSpPr/>
            <p:nvPr/>
          </p:nvSpPr>
          <p:spPr>
            <a:xfrm>
              <a:off x="3352800" y="5726668"/>
              <a:ext cx="304800" cy="304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5" name="Rectangle 14">
              <a:extLst>
                <a:ext uri="{FF2B5EF4-FFF2-40B4-BE49-F238E27FC236}">
                  <a16:creationId xmlns:a16="http://schemas.microsoft.com/office/drawing/2014/main" id="{7AD3A42E-859F-46A1-99C4-C493355A90C9}"/>
                </a:ext>
              </a:extLst>
            </p:cNvPr>
            <p:cNvSpPr/>
            <p:nvPr/>
          </p:nvSpPr>
          <p:spPr>
            <a:xfrm>
              <a:off x="3657600" y="5726668"/>
              <a:ext cx="304800" cy="304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6" name="Rectangle 15">
              <a:extLst>
                <a:ext uri="{FF2B5EF4-FFF2-40B4-BE49-F238E27FC236}">
                  <a16:creationId xmlns:a16="http://schemas.microsoft.com/office/drawing/2014/main" id="{12BD4FA6-D7FB-4FA4-8229-0695D3A30E91}"/>
                </a:ext>
              </a:extLst>
            </p:cNvPr>
            <p:cNvSpPr/>
            <p:nvPr/>
          </p:nvSpPr>
          <p:spPr>
            <a:xfrm>
              <a:off x="3962400" y="5726668"/>
              <a:ext cx="304800" cy="304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7" name="Rectangle 16">
              <a:extLst>
                <a:ext uri="{FF2B5EF4-FFF2-40B4-BE49-F238E27FC236}">
                  <a16:creationId xmlns:a16="http://schemas.microsoft.com/office/drawing/2014/main" id="{C96827F5-644F-42EF-9A18-3D2B79644C7B}"/>
                </a:ext>
              </a:extLst>
            </p:cNvPr>
            <p:cNvSpPr/>
            <p:nvPr/>
          </p:nvSpPr>
          <p:spPr>
            <a:xfrm>
              <a:off x="4267200" y="5726668"/>
              <a:ext cx="304800" cy="304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8" name="Rectangle 17">
              <a:extLst>
                <a:ext uri="{FF2B5EF4-FFF2-40B4-BE49-F238E27FC236}">
                  <a16:creationId xmlns:a16="http://schemas.microsoft.com/office/drawing/2014/main" id="{80C95A67-449F-4EF8-9618-747E28E53E85}"/>
                </a:ext>
              </a:extLst>
            </p:cNvPr>
            <p:cNvSpPr/>
            <p:nvPr/>
          </p:nvSpPr>
          <p:spPr>
            <a:xfrm>
              <a:off x="4572000" y="5726668"/>
              <a:ext cx="304800" cy="304800"/>
            </a:xfrm>
            <a:prstGeom prst="rect">
              <a:avLst/>
            </a:prstGeom>
            <a:solidFill>
              <a:srgbClr val="B7D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9" name="Rectangle 18">
              <a:extLst>
                <a:ext uri="{FF2B5EF4-FFF2-40B4-BE49-F238E27FC236}">
                  <a16:creationId xmlns:a16="http://schemas.microsoft.com/office/drawing/2014/main" id="{FCA2F125-7032-4409-A4CA-154DCFD296AD}"/>
                </a:ext>
              </a:extLst>
            </p:cNvPr>
            <p:cNvSpPr/>
            <p:nvPr/>
          </p:nvSpPr>
          <p:spPr>
            <a:xfrm>
              <a:off x="4876800" y="5726668"/>
              <a:ext cx="304800" cy="304800"/>
            </a:xfrm>
            <a:prstGeom prst="rect">
              <a:avLst/>
            </a:prstGeom>
            <a:solidFill>
              <a:srgbClr val="B7D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0" name="Rectangle 19">
              <a:extLst>
                <a:ext uri="{FF2B5EF4-FFF2-40B4-BE49-F238E27FC236}">
                  <a16:creationId xmlns:a16="http://schemas.microsoft.com/office/drawing/2014/main" id="{F1A53695-F8C6-4D01-8D11-5813921AC3A6}"/>
                </a:ext>
              </a:extLst>
            </p:cNvPr>
            <p:cNvSpPr/>
            <p:nvPr/>
          </p:nvSpPr>
          <p:spPr>
            <a:xfrm>
              <a:off x="5181600" y="5726668"/>
              <a:ext cx="304800" cy="304800"/>
            </a:xfrm>
            <a:prstGeom prst="rect">
              <a:avLst/>
            </a:prstGeom>
            <a:solidFill>
              <a:srgbClr val="B7D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1" name="Rectangle 20">
              <a:extLst>
                <a:ext uri="{FF2B5EF4-FFF2-40B4-BE49-F238E27FC236}">
                  <a16:creationId xmlns:a16="http://schemas.microsoft.com/office/drawing/2014/main" id="{23F40069-567E-4DEE-8F5A-65C1728BD590}"/>
                </a:ext>
              </a:extLst>
            </p:cNvPr>
            <p:cNvSpPr/>
            <p:nvPr/>
          </p:nvSpPr>
          <p:spPr>
            <a:xfrm>
              <a:off x="5486400" y="5726668"/>
              <a:ext cx="304800" cy="304800"/>
            </a:xfrm>
            <a:prstGeom prst="rect">
              <a:avLst/>
            </a:prstGeom>
            <a:solidFill>
              <a:srgbClr val="B7D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2" name="Rectangle 21">
              <a:extLst>
                <a:ext uri="{FF2B5EF4-FFF2-40B4-BE49-F238E27FC236}">
                  <a16:creationId xmlns:a16="http://schemas.microsoft.com/office/drawing/2014/main" id="{60E7CE79-D34E-4ECB-B2B9-EF0E54A1144C}"/>
                </a:ext>
              </a:extLst>
            </p:cNvPr>
            <p:cNvSpPr/>
            <p:nvPr/>
          </p:nvSpPr>
          <p:spPr>
            <a:xfrm>
              <a:off x="5791200" y="5726668"/>
              <a:ext cx="304800" cy="304800"/>
            </a:xfrm>
            <a:prstGeom prst="rect">
              <a:avLst/>
            </a:prstGeom>
            <a:solidFill>
              <a:srgbClr val="B7D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3" name="Rectangle 22">
              <a:extLst>
                <a:ext uri="{FF2B5EF4-FFF2-40B4-BE49-F238E27FC236}">
                  <a16:creationId xmlns:a16="http://schemas.microsoft.com/office/drawing/2014/main" id="{C142E7C9-3858-431B-BD06-AC9E9F1FDC45}"/>
                </a:ext>
              </a:extLst>
            </p:cNvPr>
            <p:cNvSpPr/>
            <p:nvPr/>
          </p:nvSpPr>
          <p:spPr>
            <a:xfrm>
              <a:off x="6096000" y="5726668"/>
              <a:ext cx="304800" cy="304800"/>
            </a:xfrm>
            <a:prstGeom prst="rect">
              <a:avLst/>
            </a:prstGeom>
            <a:solidFill>
              <a:srgbClr val="B7D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4" name="Rectangle 23">
              <a:extLst>
                <a:ext uri="{FF2B5EF4-FFF2-40B4-BE49-F238E27FC236}">
                  <a16:creationId xmlns:a16="http://schemas.microsoft.com/office/drawing/2014/main" id="{0BCDDBE1-B042-4D93-9086-165EABAFEF40}"/>
                </a:ext>
              </a:extLst>
            </p:cNvPr>
            <p:cNvSpPr/>
            <p:nvPr/>
          </p:nvSpPr>
          <p:spPr>
            <a:xfrm>
              <a:off x="6400800" y="5726668"/>
              <a:ext cx="304800" cy="304800"/>
            </a:xfrm>
            <a:prstGeom prst="rect">
              <a:avLst/>
            </a:prstGeom>
            <a:solidFill>
              <a:srgbClr val="B7D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5" name="Rectangle 24">
              <a:extLst>
                <a:ext uri="{FF2B5EF4-FFF2-40B4-BE49-F238E27FC236}">
                  <a16:creationId xmlns:a16="http://schemas.microsoft.com/office/drawing/2014/main" id="{423407C5-1D40-4437-8838-4C536447951E}"/>
                </a:ext>
              </a:extLst>
            </p:cNvPr>
            <p:cNvSpPr/>
            <p:nvPr/>
          </p:nvSpPr>
          <p:spPr>
            <a:xfrm>
              <a:off x="6705600" y="5726668"/>
              <a:ext cx="304800" cy="304800"/>
            </a:xfrm>
            <a:prstGeom prst="rect">
              <a:avLst/>
            </a:prstGeom>
            <a:solidFill>
              <a:srgbClr val="B7D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6" name="Rectangle 25">
              <a:extLst>
                <a:ext uri="{FF2B5EF4-FFF2-40B4-BE49-F238E27FC236}">
                  <a16:creationId xmlns:a16="http://schemas.microsoft.com/office/drawing/2014/main" id="{8FD8D6B9-A028-4D33-813A-3AA88911EEE6}"/>
                </a:ext>
              </a:extLst>
            </p:cNvPr>
            <p:cNvSpPr/>
            <p:nvPr/>
          </p:nvSpPr>
          <p:spPr>
            <a:xfrm>
              <a:off x="7010400" y="5726668"/>
              <a:ext cx="304800" cy="304800"/>
            </a:xfrm>
            <a:prstGeom prst="rect">
              <a:avLst/>
            </a:prstGeom>
            <a:solidFill>
              <a:srgbClr val="B7D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7" name="Rectangle 26">
              <a:extLst>
                <a:ext uri="{FF2B5EF4-FFF2-40B4-BE49-F238E27FC236}">
                  <a16:creationId xmlns:a16="http://schemas.microsoft.com/office/drawing/2014/main" id="{036E0E2E-229C-4575-91DD-BAE74AE4B0C4}"/>
                </a:ext>
              </a:extLst>
            </p:cNvPr>
            <p:cNvSpPr/>
            <p:nvPr/>
          </p:nvSpPr>
          <p:spPr>
            <a:xfrm>
              <a:off x="7315200" y="5726668"/>
              <a:ext cx="304800" cy="304800"/>
            </a:xfrm>
            <a:prstGeom prst="rect">
              <a:avLst/>
            </a:prstGeom>
            <a:solidFill>
              <a:srgbClr val="B7D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8" name="Rectangle 27">
              <a:extLst>
                <a:ext uri="{FF2B5EF4-FFF2-40B4-BE49-F238E27FC236}">
                  <a16:creationId xmlns:a16="http://schemas.microsoft.com/office/drawing/2014/main" id="{DBD013F0-C8AF-4BB3-AFCC-58A216231D59}"/>
                </a:ext>
              </a:extLst>
            </p:cNvPr>
            <p:cNvSpPr/>
            <p:nvPr/>
          </p:nvSpPr>
          <p:spPr>
            <a:xfrm>
              <a:off x="7620000" y="5726668"/>
              <a:ext cx="304800" cy="304800"/>
            </a:xfrm>
            <a:prstGeom prst="rect">
              <a:avLst/>
            </a:prstGeom>
            <a:solidFill>
              <a:srgbClr val="B7D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9" name="Rectangle 28">
              <a:extLst>
                <a:ext uri="{FF2B5EF4-FFF2-40B4-BE49-F238E27FC236}">
                  <a16:creationId xmlns:a16="http://schemas.microsoft.com/office/drawing/2014/main" id="{91D61E05-3397-4C7C-8712-827435A86871}"/>
                </a:ext>
              </a:extLst>
            </p:cNvPr>
            <p:cNvSpPr/>
            <p:nvPr/>
          </p:nvSpPr>
          <p:spPr>
            <a:xfrm>
              <a:off x="7924800" y="5726668"/>
              <a:ext cx="304800" cy="304800"/>
            </a:xfrm>
            <a:prstGeom prst="rect">
              <a:avLst/>
            </a:prstGeom>
            <a:solidFill>
              <a:srgbClr val="B7D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cxnSp>
          <p:nvCxnSpPr>
            <p:cNvPr id="32" name="Straight Connector 31">
              <a:extLst>
                <a:ext uri="{FF2B5EF4-FFF2-40B4-BE49-F238E27FC236}">
                  <a16:creationId xmlns:a16="http://schemas.microsoft.com/office/drawing/2014/main" id="{5FDBE6F1-2D86-43F2-A19C-FEF4B129CB4A}"/>
                </a:ext>
              </a:extLst>
            </p:cNvPr>
            <p:cNvCxnSpPr>
              <a:cxnSpLocks/>
            </p:cNvCxnSpPr>
            <p:nvPr/>
          </p:nvCxnSpPr>
          <p:spPr>
            <a:xfrm>
              <a:off x="4572000" y="5716836"/>
              <a:ext cx="0" cy="339170"/>
            </a:xfrm>
            <a:prstGeom prst="line">
              <a:avLst/>
            </a:prstGeom>
            <a:ln w="76200" cap="flat">
              <a:solidFill>
                <a:srgbClr val="FF0000"/>
              </a:solidFill>
              <a:round/>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88202E80-2AB8-47A6-BE4A-31F690ACC504}"/>
              </a:ext>
            </a:extLst>
          </p:cNvPr>
          <p:cNvGrpSpPr/>
          <p:nvPr/>
        </p:nvGrpSpPr>
        <p:grpSpPr>
          <a:xfrm>
            <a:off x="4257368" y="1219200"/>
            <a:ext cx="609600" cy="4581840"/>
            <a:chOff x="4257368" y="781664"/>
            <a:chExt cx="609600" cy="4581840"/>
          </a:xfrm>
        </p:grpSpPr>
        <mc:AlternateContent xmlns:mc="http://schemas.openxmlformats.org/markup-compatibility/2006">
          <mc:Choice xmlns:a14="http://schemas.microsoft.com/office/drawing/2010/main" Requires="a14">
            <p:sp>
              <p:nvSpPr>
                <p:cNvPr id="35" name="Rectangle 34">
                  <a:extLst>
                    <a:ext uri="{FF2B5EF4-FFF2-40B4-BE49-F238E27FC236}">
                      <a16:creationId xmlns:a16="http://schemas.microsoft.com/office/drawing/2014/main" id="{16832BD9-D035-4D23-A97A-84B38B27BBAC}"/>
                    </a:ext>
                  </a:extLst>
                </p:cNvPr>
                <p:cNvSpPr/>
                <p:nvPr/>
              </p:nvSpPr>
              <p:spPr>
                <a:xfrm>
                  <a:off x="4257368" y="781664"/>
                  <a:ext cx="304800" cy="304800"/>
                </a:xfrm>
                <a:prstGeom prst="rect">
                  <a:avLst/>
                </a:prstGeom>
                <a:solidFill>
                  <a:srgbClr val="B7D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𝑥</m:t>
                        </m:r>
                      </m:oMath>
                    </m:oMathPara>
                  </a14:m>
                  <a:endParaRPr lang="ca-ES" dirty="0">
                    <a:solidFill>
                      <a:schemeClr val="tx1"/>
                    </a:solidFill>
                  </a:endParaRPr>
                </a:p>
              </p:txBody>
            </p:sp>
          </mc:Choice>
          <mc:Fallback>
            <p:sp>
              <p:nvSpPr>
                <p:cNvPr id="35" name="Rectangle 34">
                  <a:extLst>
                    <a:ext uri="{FF2B5EF4-FFF2-40B4-BE49-F238E27FC236}">
                      <a16:creationId xmlns:a16="http://schemas.microsoft.com/office/drawing/2014/main" id="{16832BD9-D035-4D23-A97A-84B38B27BBAC}"/>
                    </a:ext>
                  </a:extLst>
                </p:cNvPr>
                <p:cNvSpPr>
                  <a:spLocks noRot="1" noChangeAspect="1" noMove="1" noResize="1" noEditPoints="1" noAdjustHandles="1" noChangeArrowheads="1" noChangeShapeType="1" noTextEdit="1"/>
                </p:cNvSpPr>
                <p:nvPr/>
              </p:nvSpPr>
              <p:spPr>
                <a:xfrm>
                  <a:off x="4257368" y="781664"/>
                  <a:ext cx="304800" cy="304800"/>
                </a:xfrm>
                <a:prstGeom prst="rect">
                  <a:avLst/>
                </a:prstGeom>
                <a:blipFill>
                  <a:blip r:embed="rId3"/>
                  <a:stretch>
                    <a:fillRect/>
                  </a:stretch>
                </a:blipFill>
                <a:ln>
                  <a:solidFill>
                    <a:schemeClr val="tx1"/>
                  </a:solidFill>
                </a:ln>
              </p:spPr>
              <p:txBody>
                <a:bodyPr/>
                <a:lstStyle/>
                <a:p>
                  <a:r>
                    <a:rPr lang="ca-ES">
                      <a:noFill/>
                    </a:rPr>
                    <a:t> </a:t>
                  </a:r>
                </a:p>
              </p:txBody>
            </p:sp>
          </mc:Fallback>
        </mc:AlternateContent>
        <mc:AlternateContent xmlns:mc="http://schemas.openxmlformats.org/markup-compatibility/2006">
          <mc:Choice xmlns:a14="http://schemas.microsoft.com/office/drawing/2010/main" Requires="a14">
            <p:sp>
              <p:nvSpPr>
                <p:cNvPr id="36" name="Rectangle 35">
                  <a:extLst>
                    <a:ext uri="{FF2B5EF4-FFF2-40B4-BE49-F238E27FC236}">
                      <a16:creationId xmlns:a16="http://schemas.microsoft.com/office/drawing/2014/main" id="{E7459079-571E-4C61-B939-AF6C5EF99441}"/>
                    </a:ext>
                  </a:extLst>
                </p:cNvPr>
                <p:cNvSpPr/>
                <p:nvPr/>
              </p:nvSpPr>
              <p:spPr>
                <a:xfrm>
                  <a:off x="4562168" y="781664"/>
                  <a:ext cx="304800" cy="304800"/>
                </a:xfrm>
                <a:prstGeom prst="rect">
                  <a:avLst/>
                </a:prstGeom>
                <a:solidFill>
                  <a:srgbClr val="B7D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𝑦</m:t>
                        </m:r>
                      </m:oMath>
                    </m:oMathPara>
                  </a14:m>
                  <a:endParaRPr lang="ca-ES" dirty="0">
                    <a:solidFill>
                      <a:schemeClr val="tx1"/>
                    </a:solidFill>
                  </a:endParaRPr>
                </a:p>
              </p:txBody>
            </p:sp>
          </mc:Choice>
          <mc:Fallback>
            <p:sp>
              <p:nvSpPr>
                <p:cNvPr id="36" name="Rectangle 35">
                  <a:extLst>
                    <a:ext uri="{FF2B5EF4-FFF2-40B4-BE49-F238E27FC236}">
                      <a16:creationId xmlns:a16="http://schemas.microsoft.com/office/drawing/2014/main" id="{E7459079-571E-4C61-B939-AF6C5EF99441}"/>
                    </a:ext>
                  </a:extLst>
                </p:cNvPr>
                <p:cNvSpPr>
                  <a:spLocks noRot="1" noChangeAspect="1" noMove="1" noResize="1" noEditPoints="1" noAdjustHandles="1" noChangeArrowheads="1" noChangeShapeType="1" noTextEdit="1"/>
                </p:cNvSpPr>
                <p:nvPr/>
              </p:nvSpPr>
              <p:spPr>
                <a:xfrm>
                  <a:off x="4562168" y="781664"/>
                  <a:ext cx="304800" cy="304800"/>
                </a:xfrm>
                <a:prstGeom prst="rect">
                  <a:avLst/>
                </a:prstGeom>
                <a:blipFill>
                  <a:blip r:embed="rId4"/>
                  <a:stretch>
                    <a:fillRect b="-12963"/>
                  </a:stretch>
                </a:blipFill>
                <a:ln>
                  <a:solidFill>
                    <a:schemeClr val="tx1"/>
                  </a:solidFill>
                </a:ln>
              </p:spPr>
              <p:txBody>
                <a:bodyPr/>
                <a:lstStyle/>
                <a:p>
                  <a:r>
                    <a:rPr lang="ca-ES">
                      <a:noFill/>
                    </a:rPr>
                    <a:t> </a:t>
                  </a:r>
                </a:p>
              </p:txBody>
            </p:sp>
          </mc:Fallback>
        </mc:AlternateContent>
        <p:sp>
          <p:nvSpPr>
            <p:cNvPr id="39" name="Rectangle 38">
              <a:extLst>
                <a:ext uri="{FF2B5EF4-FFF2-40B4-BE49-F238E27FC236}">
                  <a16:creationId xmlns:a16="http://schemas.microsoft.com/office/drawing/2014/main" id="{C9E270CB-74E6-4F42-8370-3C8ACE386A83}"/>
                </a:ext>
              </a:extLst>
            </p:cNvPr>
            <p:cNvSpPr/>
            <p:nvPr/>
          </p:nvSpPr>
          <p:spPr>
            <a:xfrm>
              <a:off x="4257368" y="1066800"/>
              <a:ext cx="304800" cy="304800"/>
            </a:xfrm>
            <a:prstGeom prst="rect">
              <a:avLst/>
            </a:prstGeom>
            <a:solidFill>
              <a:srgbClr val="B7D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40" name="Rectangle 39">
              <a:extLst>
                <a:ext uri="{FF2B5EF4-FFF2-40B4-BE49-F238E27FC236}">
                  <a16:creationId xmlns:a16="http://schemas.microsoft.com/office/drawing/2014/main" id="{DE943279-5D7E-4B49-A56E-CEA093D0DAE6}"/>
                </a:ext>
              </a:extLst>
            </p:cNvPr>
            <p:cNvSpPr/>
            <p:nvPr/>
          </p:nvSpPr>
          <p:spPr>
            <a:xfrm>
              <a:off x="4562168" y="1066800"/>
              <a:ext cx="304800" cy="304800"/>
            </a:xfrm>
            <a:prstGeom prst="rect">
              <a:avLst/>
            </a:prstGeom>
            <a:solidFill>
              <a:srgbClr val="B7D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41" name="Rectangle 40">
              <a:extLst>
                <a:ext uri="{FF2B5EF4-FFF2-40B4-BE49-F238E27FC236}">
                  <a16:creationId xmlns:a16="http://schemas.microsoft.com/office/drawing/2014/main" id="{BEFD8828-B4A6-4D15-B44F-C7BBD92B2392}"/>
                </a:ext>
              </a:extLst>
            </p:cNvPr>
            <p:cNvSpPr/>
            <p:nvPr/>
          </p:nvSpPr>
          <p:spPr>
            <a:xfrm>
              <a:off x="4257368" y="1351936"/>
              <a:ext cx="304800" cy="304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42" name="Rectangle 41">
              <a:extLst>
                <a:ext uri="{FF2B5EF4-FFF2-40B4-BE49-F238E27FC236}">
                  <a16:creationId xmlns:a16="http://schemas.microsoft.com/office/drawing/2014/main" id="{84EDBEE1-CB4E-447B-9FAA-4F25F165B4B9}"/>
                </a:ext>
              </a:extLst>
            </p:cNvPr>
            <p:cNvSpPr/>
            <p:nvPr/>
          </p:nvSpPr>
          <p:spPr>
            <a:xfrm>
              <a:off x="4562168" y="1351936"/>
              <a:ext cx="304800" cy="304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43" name="Rectangle 42">
              <a:extLst>
                <a:ext uri="{FF2B5EF4-FFF2-40B4-BE49-F238E27FC236}">
                  <a16:creationId xmlns:a16="http://schemas.microsoft.com/office/drawing/2014/main" id="{F1947037-BA29-4B02-A706-BEEAD96ACF1F}"/>
                </a:ext>
              </a:extLst>
            </p:cNvPr>
            <p:cNvSpPr/>
            <p:nvPr/>
          </p:nvSpPr>
          <p:spPr>
            <a:xfrm>
              <a:off x="4257368" y="1637072"/>
              <a:ext cx="304800" cy="304800"/>
            </a:xfrm>
            <a:prstGeom prst="rect">
              <a:avLst/>
            </a:prstGeom>
            <a:solidFill>
              <a:srgbClr val="B7D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44" name="Rectangle 43">
              <a:extLst>
                <a:ext uri="{FF2B5EF4-FFF2-40B4-BE49-F238E27FC236}">
                  <a16:creationId xmlns:a16="http://schemas.microsoft.com/office/drawing/2014/main" id="{072C912D-6615-4B61-9D7C-23B73A732941}"/>
                </a:ext>
              </a:extLst>
            </p:cNvPr>
            <p:cNvSpPr/>
            <p:nvPr/>
          </p:nvSpPr>
          <p:spPr>
            <a:xfrm>
              <a:off x="4562168" y="1637072"/>
              <a:ext cx="304800" cy="304800"/>
            </a:xfrm>
            <a:prstGeom prst="rect">
              <a:avLst/>
            </a:prstGeom>
            <a:solidFill>
              <a:srgbClr val="B7D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45" name="Rectangle 44">
              <a:extLst>
                <a:ext uri="{FF2B5EF4-FFF2-40B4-BE49-F238E27FC236}">
                  <a16:creationId xmlns:a16="http://schemas.microsoft.com/office/drawing/2014/main" id="{1C1547F9-5CF2-498A-BAE9-757E4BBE43EC}"/>
                </a:ext>
              </a:extLst>
            </p:cNvPr>
            <p:cNvSpPr/>
            <p:nvPr/>
          </p:nvSpPr>
          <p:spPr>
            <a:xfrm>
              <a:off x="4257368" y="1922208"/>
              <a:ext cx="304800" cy="304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46" name="Rectangle 45">
              <a:extLst>
                <a:ext uri="{FF2B5EF4-FFF2-40B4-BE49-F238E27FC236}">
                  <a16:creationId xmlns:a16="http://schemas.microsoft.com/office/drawing/2014/main" id="{713DAAEF-CF61-402B-8169-E0049430A888}"/>
                </a:ext>
              </a:extLst>
            </p:cNvPr>
            <p:cNvSpPr/>
            <p:nvPr/>
          </p:nvSpPr>
          <p:spPr>
            <a:xfrm>
              <a:off x="4562168" y="1922208"/>
              <a:ext cx="304800" cy="304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47" name="Rectangle 46">
              <a:extLst>
                <a:ext uri="{FF2B5EF4-FFF2-40B4-BE49-F238E27FC236}">
                  <a16:creationId xmlns:a16="http://schemas.microsoft.com/office/drawing/2014/main" id="{E0F79E0F-4B76-4C5B-9884-DC9CAD37C914}"/>
                </a:ext>
              </a:extLst>
            </p:cNvPr>
            <p:cNvSpPr/>
            <p:nvPr/>
          </p:nvSpPr>
          <p:spPr>
            <a:xfrm>
              <a:off x="4257368" y="2207344"/>
              <a:ext cx="304800" cy="304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48" name="Rectangle 47">
              <a:extLst>
                <a:ext uri="{FF2B5EF4-FFF2-40B4-BE49-F238E27FC236}">
                  <a16:creationId xmlns:a16="http://schemas.microsoft.com/office/drawing/2014/main" id="{12091FD8-CC49-45FE-816A-3FB5B525DED5}"/>
                </a:ext>
              </a:extLst>
            </p:cNvPr>
            <p:cNvSpPr/>
            <p:nvPr/>
          </p:nvSpPr>
          <p:spPr>
            <a:xfrm>
              <a:off x="4562168" y="2207344"/>
              <a:ext cx="304800" cy="304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49" name="Rectangle 48">
              <a:extLst>
                <a:ext uri="{FF2B5EF4-FFF2-40B4-BE49-F238E27FC236}">
                  <a16:creationId xmlns:a16="http://schemas.microsoft.com/office/drawing/2014/main" id="{93194EE3-FCD9-4F18-85A5-E386B8FACD2E}"/>
                </a:ext>
              </a:extLst>
            </p:cNvPr>
            <p:cNvSpPr/>
            <p:nvPr/>
          </p:nvSpPr>
          <p:spPr>
            <a:xfrm>
              <a:off x="4257368" y="2492480"/>
              <a:ext cx="304800" cy="304800"/>
            </a:xfrm>
            <a:prstGeom prst="rect">
              <a:avLst/>
            </a:prstGeom>
            <a:solidFill>
              <a:srgbClr val="B7D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0" name="Rectangle 49">
              <a:extLst>
                <a:ext uri="{FF2B5EF4-FFF2-40B4-BE49-F238E27FC236}">
                  <a16:creationId xmlns:a16="http://schemas.microsoft.com/office/drawing/2014/main" id="{78169487-A127-4604-A386-6F34B5CCFFB2}"/>
                </a:ext>
              </a:extLst>
            </p:cNvPr>
            <p:cNvSpPr/>
            <p:nvPr/>
          </p:nvSpPr>
          <p:spPr>
            <a:xfrm>
              <a:off x="4562168" y="2492480"/>
              <a:ext cx="304800" cy="304800"/>
            </a:xfrm>
            <a:prstGeom prst="rect">
              <a:avLst/>
            </a:prstGeom>
            <a:solidFill>
              <a:srgbClr val="B7D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1" name="Rectangle 50">
              <a:extLst>
                <a:ext uri="{FF2B5EF4-FFF2-40B4-BE49-F238E27FC236}">
                  <a16:creationId xmlns:a16="http://schemas.microsoft.com/office/drawing/2014/main" id="{55BDA340-4A0B-40F1-A083-168A79290BA6}"/>
                </a:ext>
              </a:extLst>
            </p:cNvPr>
            <p:cNvSpPr/>
            <p:nvPr/>
          </p:nvSpPr>
          <p:spPr>
            <a:xfrm>
              <a:off x="4257368" y="2777616"/>
              <a:ext cx="304800" cy="304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2" name="Rectangle 51">
              <a:extLst>
                <a:ext uri="{FF2B5EF4-FFF2-40B4-BE49-F238E27FC236}">
                  <a16:creationId xmlns:a16="http://schemas.microsoft.com/office/drawing/2014/main" id="{54C7E1B9-CE41-4B82-BE3F-04C86B17D278}"/>
                </a:ext>
              </a:extLst>
            </p:cNvPr>
            <p:cNvSpPr/>
            <p:nvPr/>
          </p:nvSpPr>
          <p:spPr>
            <a:xfrm>
              <a:off x="4562168" y="2777616"/>
              <a:ext cx="304800" cy="304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3" name="Rectangle 52">
              <a:extLst>
                <a:ext uri="{FF2B5EF4-FFF2-40B4-BE49-F238E27FC236}">
                  <a16:creationId xmlns:a16="http://schemas.microsoft.com/office/drawing/2014/main" id="{7DC48B69-EB89-4FCF-9D96-654D116E320C}"/>
                </a:ext>
              </a:extLst>
            </p:cNvPr>
            <p:cNvSpPr/>
            <p:nvPr/>
          </p:nvSpPr>
          <p:spPr>
            <a:xfrm>
              <a:off x="4257368" y="3062752"/>
              <a:ext cx="304800" cy="304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4" name="Rectangle 53">
              <a:extLst>
                <a:ext uri="{FF2B5EF4-FFF2-40B4-BE49-F238E27FC236}">
                  <a16:creationId xmlns:a16="http://schemas.microsoft.com/office/drawing/2014/main" id="{5141110A-6690-4A75-BAC7-8005169FC11A}"/>
                </a:ext>
              </a:extLst>
            </p:cNvPr>
            <p:cNvSpPr/>
            <p:nvPr/>
          </p:nvSpPr>
          <p:spPr>
            <a:xfrm>
              <a:off x="4562168" y="3062752"/>
              <a:ext cx="304800" cy="304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5" name="Rectangle 54">
              <a:extLst>
                <a:ext uri="{FF2B5EF4-FFF2-40B4-BE49-F238E27FC236}">
                  <a16:creationId xmlns:a16="http://schemas.microsoft.com/office/drawing/2014/main" id="{75538E5B-19D5-4444-A9EB-3B9904A44EC9}"/>
                </a:ext>
              </a:extLst>
            </p:cNvPr>
            <p:cNvSpPr/>
            <p:nvPr/>
          </p:nvSpPr>
          <p:spPr>
            <a:xfrm>
              <a:off x="4257368" y="3347888"/>
              <a:ext cx="304800" cy="304800"/>
            </a:xfrm>
            <a:prstGeom prst="rect">
              <a:avLst/>
            </a:prstGeom>
            <a:solidFill>
              <a:srgbClr val="B7D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6" name="Rectangle 55">
              <a:extLst>
                <a:ext uri="{FF2B5EF4-FFF2-40B4-BE49-F238E27FC236}">
                  <a16:creationId xmlns:a16="http://schemas.microsoft.com/office/drawing/2014/main" id="{ED1437FB-6AB8-4892-B4DE-3BCEEE6A43AD}"/>
                </a:ext>
              </a:extLst>
            </p:cNvPr>
            <p:cNvSpPr/>
            <p:nvPr/>
          </p:nvSpPr>
          <p:spPr>
            <a:xfrm>
              <a:off x="4562168" y="3347888"/>
              <a:ext cx="304800" cy="304800"/>
            </a:xfrm>
            <a:prstGeom prst="rect">
              <a:avLst/>
            </a:prstGeom>
            <a:solidFill>
              <a:srgbClr val="B7D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7" name="Rectangle 56">
              <a:extLst>
                <a:ext uri="{FF2B5EF4-FFF2-40B4-BE49-F238E27FC236}">
                  <a16:creationId xmlns:a16="http://schemas.microsoft.com/office/drawing/2014/main" id="{100CA3E2-A334-4EC6-9668-F1CAF0FF5E4E}"/>
                </a:ext>
              </a:extLst>
            </p:cNvPr>
            <p:cNvSpPr/>
            <p:nvPr/>
          </p:nvSpPr>
          <p:spPr>
            <a:xfrm>
              <a:off x="4257368" y="3633024"/>
              <a:ext cx="304800" cy="304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8" name="Rectangle 57">
              <a:extLst>
                <a:ext uri="{FF2B5EF4-FFF2-40B4-BE49-F238E27FC236}">
                  <a16:creationId xmlns:a16="http://schemas.microsoft.com/office/drawing/2014/main" id="{42E877C7-DB86-475D-A244-AC7CE5BE5E0D}"/>
                </a:ext>
              </a:extLst>
            </p:cNvPr>
            <p:cNvSpPr/>
            <p:nvPr/>
          </p:nvSpPr>
          <p:spPr>
            <a:xfrm>
              <a:off x="4562168" y="3633024"/>
              <a:ext cx="304800" cy="304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9" name="Rectangle 58">
              <a:extLst>
                <a:ext uri="{FF2B5EF4-FFF2-40B4-BE49-F238E27FC236}">
                  <a16:creationId xmlns:a16="http://schemas.microsoft.com/office/drawing/2014/main" id="{C0E3577D-98DE-4F4C-810C-28BBE8182197}"/>
                </a:ext>
              </a:extLst>
            </p:cNvPr>
            <p:cNvSpPr/>
            <p:nvPr/>
          </p:nvSpPr>
          <p:spPr>
            <a:xfrm>
              <a:off x="4257368" y="3918160"/>
              <a:ext cx="304800" cy="304800"/>
            </a:xfrm>
            <a:prstGeom prst="rect">
              <a:avLst/>
            </a:prstGeom>
            <a:solidFill>
              <a:srgbClr val="B7D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60" name="Rectangle 59">
              <a:extLst>
                <a:ext uri="{FF2B5EF4-FFF2-40B4-BE49-F238E27FC236}">
                  <a16:creationId xmlns:a16="http://schemas.microsoft.com/office/drawing/2014/main" id="{FC925A73-8161-4507-83EC-0447B7E198E2}"/>
                </a:ext>
              </a:extLst>
            </p:cNvPr>
            <p:cNvSpPr/>
            <p:nvPr/>
          </p:nvSpPr>
          <p:spPr>
            <a:xfrm>
              <a:off x="4562168" y="3918160"/>
              <a:ext cx="304800" cy="304800"/>
            </a:xfrm>
            <a:prstGeom prst="rect">
              <a:avLst/>
            </a:prstGeom>
            <a:solidFill>
              <a:srgbClr val="B7D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61" name="Rectangle 60">
              <a:extLst>
                <a:ext uri="{FF2B5EF4-FFF2-40B4-BE49-F238E27FC236}">
                  <a16:creationId xmlns:a16="http://schemas.microsoft.com/office/drawing/2014/main" id="{D6B8B272-583E-4B52-BE83-8451EBC3F9BE}"/>
                </a:ext>
              </a:extLst>
            </p:cNvPr>
            <p:cNvSpPr/>
            <p:nvPr/>
          </p:nvSpPr>
          <p:spPr>
            <a:xfrm>
              <a:off x="4257368" y="4203296"/>
              <a:ext cx="304800" cy="304800"/>
            </a:xfrm>
            <a:prstGeom prst="rect">
              <a:avLst/>
            </a:prstGeom>
            <a:solidFill>
              <a:srgbClr val="B7D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62" name="Rectangle 61">
              <a:extLst>
                <a:ext uri="{FF2B5EF4-FFF2-40B4-BE49-F238E27FC236}">
                  <a16:creationId xmlns:a16="http://schemas.microsoft.com/office/drawing/2014/main" id="{BB829421-3BCA-4F65-AF69-96749F0BA619}"/>
                </a:ext>
              </a:extLst>
            </p:cNvPr>
            <p:cNvSpPr/>
            <p:nvPr/>
          </p:nvSpPr>
          <p:spPr>
            <a:xfrm>
              <a:off x="4562168" y="4203296"/>
              <a:ext cx="304800" cy="304800"/>
            </a:xfrm>
            <a:prstGeom prst="rect">
              <a:avLst/>
            </a:prstGeom>
            <a:solidFill>
              <a:srgbClr val="B7D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63" name="Rectangle 62">
              <a:extLst>
                <a:ext uri="{FF2B5EF4-FFF2-40B4-BE49-F238E27FC236}">
                  <a16:creationId xmlns:a16="http://schemas.microsoft.com/office/drawing/2014/main" id="{0033B3F7-D56B-447A-BA86-996CAA04A7FD}"/>
                </a:ext>
              </a:extLst>
            </p:cNvPr>
            <p:cNvSpPr/>
            <p:nvPr/>
          </p:nvSpPr>
          <p:spPr>
            <a:xfrm>
              <a:off x="4257368" y="4488432"/>
              <a:ext cx="304800" cy="304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64" name="Rectangle 63">
              <a:extLst>
                <a:ext uri="{FF2B5EF4-FFF2-40B4-BE49-F238E27FC236}">
                  <a16:creationId xmlns:a16="http://schemas.microsoft.com/office/drawing/2014/main" id="{7A25C793-3D3F-421E-AD89-6B262CDBA758}"/>
                </a:ext>
              </a:extLst>
            </p:cNvPr>
            <p:cNvSpPr/>
            <p:nvPr/>
          </p:nvSpPr>
          <p:spPr>
            <a:xfrm>
              <a:off x="4562168" y="4488432"/>
              <a:ext cx="304800" cy="304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65" name="Rectangle 64">
              <a:extLst>
                <a:ext uri="{FF2B5EF4-FFF2-40B4-BE49-F238E27FC236}">
                  <a16:creationId xmlns:a16="http://schemas.microsoft.com/office/drawing/2014/main" id="{B7959D57-8071-49BF-A9A4-67A042B1C364}"/>
                </a:ext>
              </a:extLst>
            </p:cNvPr>
            <p:cNvSpPr/>
            <p:nvPr/>
          </p:nvSpPr>
          <p:spPr>
            <a:xfrm>
              <a:off x="4257368" y="4773568"/>
              <a:ext cx="304800" cy="304800"/>
            </a:xfrm>
            <a:prstGeom prst="rect">
              <a:avLst/>
            </a:prstGeom>
            <a:solidFill>
              <a:srgbClr val="B7D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66" name="Rectangle 65">
              <a:extLst>
                <a:ext uri="{FF2B5EF4-FFF2-40B4-BE49-F238E27FC236}">
                  <a16:creationId xmlns:a16="http://schemas.microsoft.com/office/drawing/2014/main" id="{655615C4-C646-413F-90F3-65375BB8B5F9}"/>
                </a:ext>
              </a:extLst>
            </p:cNvPr>
            <p:cNvSpPr/>
            <p:nvPr/>
          </p:nvSpPr>
          <p:spPr>
            <a:xfrm>
              <a:off x="4562168" y="4773568"/>
              <a:ext cx="304800" cy="304800"/>
            </a:xfrm>
            <a:prstGeom prst="rect">
              <a:avLst/>
            </a:prstGeom>
            <a:solidFill>
              <a:srgbClr val="B7D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67" name="Rectangle 66">
              <a:extLst>
                <a:ext uri="{FF2B5EF4-FFF2-40B4-BE49-F238E27FC236}">
                  <a16:creationId xmlns:a16="http://schemas.microsoft.com/office/drawing/2014/main" id="{813E3097-27BB-437F-B815-868384F2099E}"/>
                </a:ext>
              </a:extLst>
            </p:cNvPr>
            <p:cNvSpPr/>
            <p:nvPr/>
          </p:nvSpPr>
          <p:spPr>
            <a:xfrm>
              <a:off x="4257368" y="5058704"/>
              <a:ext cx="304800" cy="304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68" name="Rectangle 67">
              <a:extLst>
                <a:ext uri="{FF2B5EF4-FFF2-40B4-BE49-F238E27FC236}">
                  <a16:creationId xmlns:a16="http://schemas.microsoft.com/office/drawing/2014/main" id="{E36214A3-0277-4388-95CA-A5D07C5839AA}"/>
                </a:ext>
              </a:extLst>
            </p:cNvPr>
            <p:cNvSpPr/>
            <p:nvPr/>
          </p:nvSpPr>
          <p:spPr>
            <a:xfrm>
              <a:off x="4562168" y="5058704"/>
              <a:ext cx="304800" cy="304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grpSp>
      <mc:AlternateContent xmlns:mc="http://schemas.openxmlformats.org/markup-compatibility/2006">
        <mc:Choice xmlns:a14="http://schemas.microsoft.com/office/drawing/2010/main" Requires="a14">
          <p:sp>
            <p:nvSpPr>
              <p:cNvPr id="69" name="TextBox 68">
                <a:extLst>
                  <a:ext uri="{FF2B5EF4-FFF2-40B4-BE49-F238E27FC236}">
                    <a16:creationId xmlns:a16="http://schemas.microsoft.com/office/drawing/2014/main" id="{8CB30CB1-4EAE-4E77-9141-2013C0229A77}"/>
                  </a:ext>
                </a:extLst>
              </p:cNvPr>
              <p:cNvSpPr txBox="1"/>
              <p:nvPr/>
            </p:nvSpPr>
            <p:spPr>
              <a:xfrm>
                <a:off x="2513692" y="1192703"/>
                <a:ext cx="1678216" cy="646331"/>
              </a:xfrm>
              <a:prstGeom prst="rect">
                <a:avLst/>
              </a:prstGeom>
              <a:noFill/>
            </p:spPr>
            <p:txBody>
              <a:bodyPr wrap="none" rtlCol="0">
                <a:spAutoFit/>
              </a:bodyPr>
              <a:lstStyle/>
              <a:p>
                <a:pPr algn="ctr"/>
                <a:r>
                  <a:rPr lang="en-US" b="0" dirty="0"/>
                  <a:t>Points sorted</a:t>
                </a:r>
                <a:br>
                  <a:rPr lang="en-US" b="0" dirty="0"/>
                </a:br>
                <a:r>
                  <a:rPr lang="en-US" b="0" dirty="0"/>
                  <a:t>by </a:t>
                </a:r>
                <a14:m>
                  <m:oMath xmlns:m="http://schemas.openxmlformats.org/officeDocument/2006/math">
                    <m:r>
                      <a:rPr lang="en-US" b="0" i="1" dirty="0" smtClean="0">
                        <a:latin typeface="Cambria Math" panose="02040503050406030204" pitchFamily="18" charset="0"/>
                      </a:rPr>
                      <m:t>𝑦</m:t>
                    </m:r>
                  </m:oMath>
                </a14:m>
                <a:r>
                  <a:rPr lang="en-US" b="0" dirty="0"/>
                  <a:t>-coordinate</a:t>
                </a:r>
                <a:endParaRPr lang="ca-ES" b="0" dirty="0"/>
              </a:p>
            </p:txBody>
          </p:sp>
        </mc:Choice>
        <mc:Fallback>
          <p:sp>
            <p:nvSpPr>
              <p:cNvPr id="69" name="TextBox 68">
                <a:extLst>
                  <a:ext uri="{FF2B5EF4-FFF2-40B4-BE49-F238E27FC236}">
                    <a16:creationId xmlns:a16="http://schemas.microsoft.com/office/drawing/2014/main" id="{8CB30CB1-4EAE-4E77-9141-2013C0229A77}"/>
                  </a:ext>
                </a:extLst>
              </p:cNvPr>
              <p:cNvSpPr txBox="1">
                <a:spLocks noRot="1" noChangeAspect="1" noMove="1" noResize="1" noEditPoints="1" noAdjustHandles="1" noChangeArrowheads="1" noChangeShapeType="1" noTextEdit="1"/>
              </p:cNvSpPr>
              <p:nvPr/>
            </p:nvSpPr>
            <p:spPr>
              <a:xfrm>
                <a:off x="2513692" y="1192703"/>
                <a:ext cx="1678216" cy="646331"/>
              </a:xfrm>
              <a:prstGeom prst="rect">
                <a:avLst/>
              </a:prstGeom>
              <a:blipFill>
                <a:blip r:embed="rId5"/>
                <a:stretch>
                  <a:fillRect l="-2899" t="-5660" r="-3261" b="-14151"/>
                </a:stretch>
              </a:blipFill>
            </p:spPr>
            <p:txBody>
              <a:bodyPr/>
              <a:lstStyle/>
              <a:p>
                <a:r>
                  <a:rPr lang="ca-ES">
                    <a:noFill/>
                  </a:rPr>
                  <a:t> </a:t>
                </a:r>
              </a:p>
            </p:txBody>
          </p:sp>
        </mc:Fallback>
      </mc:AlternateContent>
      <mc:AlternateContent xmlns:mc="http://schemas.openxmlformats.org/markup-compatibility/2006">
        <mc:Choice xmlns:a14="http://schemas.microsoft.com/office/drawing/2010/main" Requires="a14">
          <p:sp>
            <p:nvSpPr>
              <p:cNvPr id="104" name="TextBox 103">
                <a:extLst>
                  <a:ext uri="{FF2B5EF4-FFF2-40B4-BE49-F238E27FC236}">
                    <a16:creationId xmlns:a16="http://schemas.microsoft.com/office/drawing/2014/main" id="{5BF73D0C-B7BA-478B-A870-119625EE3280}"/>
                  </a:ext>
                </a:extLst>
              </p:cNvPr>
              <p:cNvSpPr txBox="1"/>
              <p:nvPr/>
            </p:nvSpPr>
            <p:spPr>
              <a:xfrm>
                <a:off x="4348381" y="772180"/>
                <a:ext cx="494046" cy="5232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rPr>
                        <m:t>𝒀</m:t>
                      </m:r>
                    </m:oMath>
                  </m:oMathPara>
                </a14:m>
                <a:endParaRPr lang="ca-ES" sz="2800" b="1" dirty="0"/>
              </a:p>
            </p:txBody>
          </p:sp>
        </mc:Choice>
        <mc:Fallback>
          <p:sp>
            <p:nvSpPr>
              <p:cNvPr id="104" name="TextBox 103">
                <a:extLst>
                  <a:ext uri="{FF2B5EF4-FFF2-40B4-BE49-F238E27FC236}">
                    <a16:creationId xmlns:a16="http://schemas.microsoft.com/office/drawing/2014/main" id="{5BF73D0C-B7BA-478B-A870-119625EE3280}"/>
                  </a:ext>
                </a:extLst>
              </p:cNvPr>
              <p:cNvSpPr txBox="1">
                <a:spLocks noRot="1" noChangeAspect="1" noMove="1" noResize="1" noEditPoints="1" noAdjustHandles="1" noChangeArrowheads="1" noChangeShapeType="1" noTextEdit="1"/>
              </p:cNvSpPr>
              <p:nvPr/>
            </p:nvSpPr>
            <p:spPr>
              <a:xfrm>
                <a:off x="4348381" y="772180"/>
                <a:ext cx="494046" cy="523220"/>
              </a:xfrm>
              <a:prstGeom prst="rect">
                <a:avLst/>
              </a:prstGeom>
              <a:blipFill>
                <a:blip r:embed="rId6"/>
                <a:stretch>
                  <a:fillRect/>
                </a:stretch>
              </a:blipFill>
            </p:spPr>
            <p:txBody>
              <a:bodyPr/>
              <a:lstStyle/>
              <a:p>
                <a:r>
                  <a:rPr lang="ca-ES">
                    <a:noFill/>
                  </a:rPr>
                  <a:t> </a:t>
                </a:r>
              </a:p>
            </p:txBody>
          </p:sp>
        </mc:Fallback>
      </mc:AlternateContent>
      <p:grpSp>
        <p:nvGrpSpPr>
          <p:cNvPr id="116" name="Group 115">
            <a:extLst>
              <a:ext uri="{FF2B5EF4-FFF2-40B4-BE49-F238E27FC236}">
                <a16:creationId xmlns:a16="http://schemas.microsoft.com/office/drawing/2014/main" id="{1DAB232A-3350-4A10-901A-DEEA2BA56E43}"/>
              </a:ext>
            </a:extLst>
          </p:cNvPr>
          <p:cNvGrpSpPr/>
          <p:nvPr/>
        </p:nvGrpSpPr>
        <p:grpSpPr>
          <a:xfrm>
            <a:off x="2438400" y="1941872"/>
            <a:ext cx="1818968" cy="3864080"/>
            <a:chOff x="2438400" y="1941872"/>
            <a:chExt cx="1818968" cy="3864080"/>
          </a:xfrm>
        </p:grpSpPr>
        <p:sp>
          <p:nvSpPr>
            <p:cNvPr id="86" name="Rectangle 85">
              <a:extLst>
                <a:ext uri="{FF2B5EF4-FFF2-40B4-BE49-F238E27FC236}">
                  <a16:creationId xmlns:a16="http://schemas.microsoft.com/office/drawing/2014/main" id="{491C1AFD-4716-4BEE-B169-80AF3A0139B7}"/>
                </a:ext>
              </a:extLst>
            </p:cNvPr>
            <p:cNvSpPr/>
            <p:nvPr/>
          </p:nvSpPr>
          <p:spPr>
            <a:xfrm>
              <a:off x="2438400" y="3505200"/>
              <a:ext cx="304800" cy="304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87" name="Rectangle 86">
              <a:extLst>
                <a:ext uri="{FF2B5EF4-FFF2-40B4-BE49-F238E27FC236}">
                  <a16:creationId xmlns:a16="http://schemas.microsoft.com/office/drawing/2014/main" id="{1D5ABD16-A461-488A-B11E-AD2217558FF4}"/>
                </a:ext>
              </a:extLst>
            </p:cNvPr>
            <p:cNvSpPr/>
            <p:nvPr/>
          </p:nvSpPr>
          <p:spPr>
            <a:xfrm>
              <a:off x="2743200" y="3505200"/>
              <a:ext cx="304800" cy="304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88" name="Rectangle 87">
              <a:extLst>
                <a:ext uri="{FF2B5EF4-FFF2-40B4-BE49-F238E27FC236}">
                  <a16:creationId xmlns:a16="http://schemas.microsoft.com/office/drawing/2014/main" id="{6F1082FF-C108-4484-A09E-0703B82F57BA}"/>
                </a:ext>
              </a:extLst>
            </p:cNvPr>
            <p:cNvSpPr/>
            <p:nvPr/>
          </p:nvSpPr>
          <p:spPr>
            <a:xfrm>
              <a:off x="2438400" y="3790336"/>
              <a:ext cx="304800" cy="304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89" name="Rectangle 88">
              <a:extLst>
                <a:ext uri="{FF2B5EF4-FFF2-40B4-BE49-F238E27FC236}">
                  <a16:creationId xmlns:a16="http://schemas.microsoft.com/office/drawing/2014/main" id="{4520D586-06B8-4939-98EC-2DB9E86C699E}"/>
                </a:ext>
              </a:extLst>
            </p:cNvPr>
            <p:cNvSpPr/>
            <p:nvPr/>
          </p:nvSpPr>
          <p:spPr>
            <a:xfrm>
              <a:off x="2743200" y="3790336"/>
              <a:ext cx="304800" cy="304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90" name="Rectangle 89">
              <a:extLst>
                <a:ext uri="{FF2B5EF4-FFF2-40B4-BE49-F238E27FC236}">
                  <a16:creationId xmlns:a16="http://schemas.microsoft.com/office/drawing/2014/main" id="{B3F3D041-730B-4D01-8028-C91E6B787C63}"/>
                </a:ext>
              </a:extLst>
            </p:cNvPr>
            <p:cNvSpPr/>
            <p:nvPr/>
          </p:nvSpPr>
          <p:spPr>
            <a:xfrm>
              <a:off x="2438400" y="4075472"/>
              <a:ext cx="304800" cy="304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91" name="Rectangle 90">
              <a:extLst>
                <a:ext uri="{FF2B5EF4-FFF2-40B4-BE49-F238E27FC236}">
                  <a16:creationId xmlns:a16="http://schemas.microsoft.com/office/drawing/2014/main" id="{87F5FB36-1E52-40CF-8E17-7E9FDB6ABA18}"/>
                </a:ext>
              </a:extLst>
            </p:cNvPr>
            <p:cNvSpPr/>
            <p:nvPr/>
          </p:nvSpPr>
          <p:spPr>
            <a:xfrm>
              <a:off x="2743200" y="4075472"/>
              <a:ext cx="304800" cy="304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92" name="Rectangle 91">
              <a:extLst>
                <a:ext uri="{FF2B5EF4-FFF2-40B4-BE49-F238E27FC236}">
                  <a16:creationId xmlns:a16="http://schemas.microsoft.com/office/drawing/2014/main" id="{D81BF7A2-4EC2-434D-B9D6-B105160E51F3}"/>
                </a:ext>
              </a:extLst>
            </p:cNvPr>
            <p:cNvSpPr/>
            <p:nvPr/>
          </p:nvSpPr>
          <p:spPr>
            <a:xfrm>
              <a:off x="2438400" y="4360608"/>
              <a:ext cx="304800" cy="304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93" name="Rectangle 92">
              <a:extLst>
                <a:ext uri="{FF2B5EF4-FFF2-40B4-BE49-F238E27FC236}">
                  <a16:creationId xmlns:a16="http://schemas.microsoft.com/office/drawing/2014/main" id="{A1F841A2-6FAA-4837-AA2A-0733BBA1A777}"/>
                </a:ext>
              </a:extLst>
            </p:cNvPr>
            <p:cNvSpPr/>
            <p:nvPr/>
          </p:nvSpPr>
          <p:spPr>
            <a:xfrm>
              <a:off x="2743200" y="4360608"/>
              <a:ext cx="304800" cy="304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94" name="Rectangle 93">
              <a:extLst>
                <a:ext uri="{FF2B5EF4-FFF2-40B4-BE49-F238E27FC236}">
                  <a16:creationId xmlns:a16="http://schemas.microsoft.com/office/drawing/2014/main" id="{BE95C85D-0C71-4341-8785-107EF7EBAF05}"/>
                </a:ext>
              </a:extLst>
            </p:cNvPr>
            <p:cNvSpPr/>
            <p:nvPr/>
          </p:nvSpPr>
          <p:spPr>
            <a:xfrm>
              <a:off x="2438400" y="4645744"/>
              <a:ext cx="304800" cy="304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95" name="Rectangle 94">
              <a:extLst>
                <a:ext uri="{FF2B5EF4-FFF2-40B4-BE49-F238E27FC236}">
                  <a16:creationId xmlns:a16="http://schemas.microsoft.com/office/drawing/2014/main" id="{52A9164E-3C69-4892-B895-6E2DDEC0B7C4}"/>
                </a:ext>
              </a:extLst>
            </p:cNvPr>
            <p:cNvSpPr/>
            <p:nvPr/>
          </p:nvSpPr>
          <p:spPr>
            <a:xfrm>
              <a:off x="2743200" y="4645744"/>
              <a:ext cx="304800" cy="304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96" name="Rectangle 95">
              <a:extLst>
                <a:ext uri="{FF2B5EF4-FFF2-40B4-BE49-F238E27FC236}">
                  <a16:creationId xmlns:a16="http://schemas.microsoft.com/office/drawing/2014/main" id="{2D818137-ED3A-457A-9DBD-0457F8BD5677}"/>
                </a:ext>
              </a:extLst>
            </p:cNvPr>
            <p:cNvSpPr/>
            <p:nvPr/>
          </p:nvSpPr>
          <p:spPr>
            <a:xfrm>
              <a:off x="2438400" y="4930880"/>
              <a:ext cx="304800" cy="304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97" name="Rectangle 96">
              <a:extLst>
                <a:ext uri="{FF2B5EF4-FFF2-40B4-BE49-F238E27FC236}">
                  <a16:creationId xmlns:a16="http://schemas.microsoft.com/office/drawing/2014/main" id="{E59FA8B2-7653-4C9C-BA57-9BF9A36022AD}"/>
                </a:ext>
              </a:extLst>
            </p:cNvPr>
            <p:cNvSpPr/>
            <p:nvPr/>
          </p:nvSpPr>
          <p:spPr>
            <a:xfrm>
              <a:off x="2743200" y="4930880"/>
              <a:ext cx="304800" cy="304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98" name="Rectangle 97">
              <a:extLst>
                <a:ext uri="{FF2B5EF4-FFF2-40B4-BE49-F238E27FC236}">
                  <a16:creationId xmlns:a16="http://schemas.microsoft.com/office/drawing/2014/main" id="{107AA1DE-2E98-4057-8A5C-3F99DBBF84E8}"/>
                </a:ext>
              </a:extLst>
            </p:cNvPr>
            <p:cNvSpPr/>
            <p:nvPr/>
          </p:nvSpPr>
          <p:spPr>
            <a:xfrm>
              <a:off x="2438400" y="5216016"/>
              <a:ext cx="304800" cy="304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99" name="Rectangle 98">
              <a:extLst>
                <a:ext uri="{FF2B5EF4-FFF2-40B4-BE49-F238E27FC236}">
                  <a16:creationId xmlns:a16="http://schemas.microsoft.com/office/drawing/2014/main" id="{0E34260E-8206-4B7F-92FC-0DCE5153DF4B}"/>
                </a:ext>
              </a:extLst>
            </p:cNvPr>
            <p:cNvSpPr/>
            <p:nvPr/>
          </p:nvSpPr>
          <p:spPr>
            <a:xfrm>
              <a:off x="2743200" y="5216016"/>
              <a:ext cx="304800" cy="304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00" name="Rectangle 99">
              <a:extLst>
                <a:ext uri="{FF2B5EF4-FFF2-40B4-BE49-F238E27FC236}">
                  <a16:creationId xmlns:a16="http://schemas.microsoft.com/office/drawing/2014/main" id="{D509E8F9-3259-45CD-93F3-2A82A791FAC1}"/>
                </a:ext>
              </a:extLst>
            </p:cNvPr>
            <p:cNvSpPr/>
            <p:nvPr/>
          </p:nvSpPr>
          <p:spPr>
            <a:xfrm>
              <a:off x="2438400" y="5501152"/>
              <a:ext cx="304800" cy="304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01" name="Rectangle 100">
              <a:extLst>
                <a:ext uri="{FF2B5EF4-FFF2-40B4-BE49-F238E27FC236}">
                  <a16:creationId xmlns:a16="http://schemas.microsoft.com/office/drawing/2014/main" id="{C4CECB7E-3CDF-42FD-A094-F679BD4539E1}"/>
                </a:ext>
              </a:extLst>
            </p:cNvPr>
            <p:cNvSpPr/>
            <p:nvPr/>
          </p:nvSpPr>
          <p:spPr>
            <a:xfrm>
              <a:off x="2743200" y="5501152"/>
              <a:ext cx="304800" cy="3048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cxnSp>
          <p:nvCxnSpPr>
            <p:cNvPr id="108" name="Connector: Elbow 107">
              <a:extLst>
                <a:ext uri="{FF2B5EF4-FFF2-40B4-BE49-F238E27FC236}">
                  <a16:creationId xmlns:a16="http://schemas.microsoft.com/office/drawing/2014/main" id="{941C49F0-1185-4BB6-9E39-CA8449B60107}"/>
                </a:ext>
              </a:extLst>
            </p:cNvPr>
            <p:cNvCxnSpPr>
              <a:stCxn id="41" idx="1"/>
              <a:endCxn id="87" idx="3"/>
            </p:cNvCxnSpPr>
            <p:nvPr/>
          </p:nvCxnSpPr>
          <p:spPr>
            <a:xfrm rot="10800000" flipV="1">
              <a:off x="3048000" y="1941872"/>
              <a:ext cx="1209368" cy="1715728"/>
            </a:xfrm>
            <a:prstGeom prst="bentConnector3">
              <a:avLst>
                <a:gd name="adj1" fmla="val 83296"/>
              </a:avLst>
            </a:prstGeom>
            <a:ln w="19050" cap="flat">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17" name="Connector: Elbow 116">
              <a:extLst>
                <a:ext uri="{FF2B5EF4-FFF2-40B4-BE49-F238E27FC236}">
                  <a16:creationId xmlns:a16="http://schemas.microsoft.com/office/drawing/2014/main" id="{AD20A387-2167-4D67-875E-EE0711494F9D}"/>
                </a:ext>
              </a:extLst>
            </p:cNvPr>
            <p:cNvCxnSpPr>
              <a:stCxn id="45" idx="1"/>
              <a:endCxn id="89" idx="3"/>
            </p:cNvCxnSpPr>
            <p:nvPr/>
          </p:nvCxnSpPr>
          <p:spPr>
            <a:xfrm rot="10800000" flipV="1">
              <a:off x="3048000" y="2512144"/>
              <a:ext cx="1209368" cy="1430592"/>
            </a:xfrm>
            <a:prstGeom prst="bentConnector3">
              <a:avLst>
                <a:gd name="adj1" fmla="val 74972"/>
              </a:avLst>
            </a:prstGeom>
            <a:ln w="19050" cap="flat">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21" name="Connector: Elbow 120">
              <a:extLst>
                <a:ext uri="{FF2B5EF4-FFF2-40B4-BE49-F238E27FC236}">
                  <a16:creationId xmlns:a16="http://schemas.microsoft.com/office/drawing/2014/main" id="{3A7E28B5-900D-4E29-AC3B-6D87F7368D74}"/>
                </a:ext>
              </a:extLst>
            </p:cNvPr>
            <p:cNvCxnSpPr>
              <a:stCxn id="47" idx="1"/>
              <a:endCxn id="91" idx="3"/>
            </p:cNvCxnSpPr>
            <p:nvPr/>
          </p:nvCxnSpPr>
          <p:spPr>
            <a:xfrm rot="10800000" flipV="1">
              <a:off x="3048000" y="2797280"/>
              <a:ext cx="1209368" cy="1430592"/>
            </a:xfrm>
            <a:prstGeom prst="bentConnector3">
              <a:avLst>
                <a:gd name="adj1" fmla="val 66648"/>
              </a:avLst>
            </a:prstGeom>
            <a:ln w="19050" cap="flat">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29" name="Connector: Elbow 128">
              <a:extLst>
                <a:ext uri="{FF2B5EF4-FFF2-40B4-BE49-F238E27FC236}">
                  <a16:creationId xmlns:a16="http://schemas.microsoft.com/office/drawing/2014/main" id="{432E1027-C50F-4957-AC23-C5306FFA4448}"/>
                </a:ext>
              </a:extLst>
            </p:cNvPr>
            <p:cNvCxnSpPr>
              <a:stCxn id="51" idx="1"/>
              <a:endCxn id="93" idx="3"/>
            </p:cNvCxnSpPr>
            <p:nvPr/>
          </p:nvCxnSpPr>
          <p:spPr>
            <a:xfrm rot="10800000" flipV="1">
              <a:off x="3048000" y="3367552"/>
              <a:ext cx="1209368" cy="1145456"/>
            </a:xfrm>
            <a:prstGeom prst="bentConnector3">
              <a:avLst>
                <a:gd name="adj1" fmla="val 57630"/>
              </a:avLst>
            </a:prstGeom>
            <a:ln w="19050" cap="flat">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32" name="Connector: Elbow 131">
              <a:extLst>
                <a:ext uri="{FF2B5EF4-FFF2-40B4-BE49-F238E27FC236}">
                  <a16:creationId xmlns:a16="http://schemas.microsoft.com/office/drawing/2014/main" id="{75BECC34-D072-4ED0-B561-1C003159D5E0}"/>
                </a:ext>
              </a:extLst>
            </p:cNvPr>
            <p:cNvCxnSpPr>
              <a:stCxn id="53" idx="1"/>
              <a:endCxn id="95" idx="3"/>
            </p:cNvCxnSpPr>
            <p:nvPr/>
          </p:nvCxnSpPr>
          <p:spPr>
            <a:xfrm rot="10800000" flipV="1">
              <a:off x="3048000" y="3652688"/>
              <a:ext cx="1209368" cy="1145456"/>
            </a:xfrm>
            <a:prstGeom prst="bentConnector3">
              <a:avLst>
                <a:gd name="adj1" fmla="val 46532"/>
              </a:avLst>
            </a:prstGeom>
            <a:ln w="19050" cap="flat">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38" name="Connector: Elbow 137">
              <a:extLst>
                <a:ext uri="{FF2B5EF4-FFF2-40B4-BE49-F238E27FC236}">
                  <a16:creationId xmlns:a16="http://schemas.microsoft.com/office/drawing/2014/main" id="{57872F8B-84A6-46CA-834B-F6FD7470C669}"/>
                </a:ext>
              </a:extLst>
            </p:cNvPr>
            <p:cNvCxnSpPr>
              <a:stCxn id="57" idx="1"/>
              <a:endCxn id="97" idx="3"/>
            </p:cNvCxnSpPr>
            <p:nvPr/>
          </p:nvCxnSpPr>
          <p:spPr>
            <a:xfrm rot="10800000" flipV="1">
              <a:off x="3048000" y="4222960"/>
              <a:ext cx="1209368" cy="860320"/>
            </a:xfrm>
            <a:prstGeom prst="bentConnector3">
              <a:avLst>
                <a:gd name="adj1" fmla="val 36820"/>
              </a:avLst>
            </a:prstGeom>
            <a:ln w="19050" cap="flat">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47" name="Connector: Elbow 146">
              <a:extLst>
                <a:ext uri="{FF2B5EF4-FFF2-40B4-BE49-F238E27FC236}">
                  <a16:creationId xmlns:a16="http://schemas.microsoft.com/office/drawing/2014/main" id="{97D19D74-42E6-47CC-AA08-9A39D354A133}"/>
                </a:ext>
              </a:extLst>
            </p:cNvPr>
            <p:cNvCxnSpPr>
              <a:stCxn id="63" idx="1"/>
              <a:endCxn id="99" idx="3"/>
            </p:cNvCxnSpPr>
            <p:nvPr/>
          </p:nvCxnSpPr>
          <p:spPr>
            <a:xfrm rot="10800000" flipV="1">
              <a:off x="3048000" y="5078368"/>
              <a:ext cx="1209368" cy="290048"/>
            </a:xfrm>
            <a:prstGeom prst="bentConnector3">
              <a:avLst>
                <a:gd name="adj1" fmla="val 27803"/>
              </a:avLst>
            </a:prstGeom>
            <a:ln w="19050" cap="flat">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4496E54E-57B8-4132-993D-142EE5E62A94}"/>
                </a:ext>
              </a:extLst>
            </p:cNvPr>
            <p:cNvCxnSpPr>
              <a:stCxn id="67" idx="1"/>
              <a:endCxn id="101" idx="3"/>
            </p:cNvCxnSpPr>
            <p:nvPr/>
          </p:nvCxnSpPr>
          <p:spPr>
            <a:xfrm flipH="1">
              <a:off x="3048000" y="5648640"/>
              <a:ext cx="1209368" cy="4912"/>
            </a:xfrm>
            <a:prstGeom prst="straightConnector1">
              <a:avLst/>
            </a:prstGeom>
            <a:ln w="19050" cap="flat">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2" name="TextBox 121">
                  <a:extLst>
                    <a:ext uri="{FF2B5EF4-FFF2-40B4-BE49-F238E27FC236}">
                      <a16:creationId xmlns:a16="http://schemas.microsoft.com/office/drawing/2014/main" id="{EE52E017-DD99-4A1E-A4C7-DAC4FF2ED480}"/>
                    </a:ext>
                  </a:extLst>
                </p:cNvPr>
                <p:cNvSpPr txBox="1"/>
                <p:nvPr/>
              </p:nvSpPr>
              <p:spPr>
                <a:xfrm>
                  <a:off x="2438400" y="3007147"/>
                  <a:ext cx="658001" cy="5232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𝒀</m:t>
                            </m:r>
                          </m:e>
                          <m:sub>
                            <m:r>
                              <a:rPr lang="en-US" sz="2800" b="1" i="1" smtClean="0">
                                <a:latin typeface="Cambria Math" panose="02040503050406030204" pitchFamily="18" charset="0"/>
                              </a:rPr>
                              <m:t>𝑳</m:t>
                            </m:r>
                          </m:sub>
                        </m:sSub>
                      </m:oMath>
                    </m:oMathPara>
                  </a14:m>
                  <a:endParaRPr lang="ca-ES" sz="2800" b="1" dirty="0"/>
                </a:p>
              </p:txBody>
            </p:sp>
          </mc:Choice>
          <mc:Fallback>
            <p:sp>
              <p:nvSpPr>
                <p:cNvPr id="122" name="TextBox 121">
                  <a:extLst>
                    <a:ext uri="{FF2B5EF4-FFF2-40B4-BE49-F238E27FC236}">
                      <a16:creationId xmlns:a16="http://schemas.microsoft.com/office/drawing/2014/main" id="{EE52E017-DD99-4A1E-A4C7-DAC4FF2ED480}"/>
                    </a:ext>
                  </a:extLst>
                </p:cNvPr>
                <p:cNvSpPr txBox="1">
                  <a:spLocks noRot="1" noChangeAspect="1" noMove="1" noResize="1" noEditPoints="1" noAdjustHandles="1" noChangeArrowheads="1" noChangeShapeType="1" noTextEdit="1"/>
                </p:cNvSpPr>
                <p:nvPr/>
              </p:nvSpPr>
              <p:spPr>
                <a:xfrm>
                  <a:off x="2438400" y="3007147"/>
                  <a:ext cx="658001" cy="523220"/>
                </a:xfrm>
                <a:prstGeom prst="rect">
                  <a:avLst/>
                </a:prstGeom>
                <a:blipFill>
                  <a:blip r:embed="rId7"/>
                  <a:stretch>
                    <a:fillRect/>
                  </a:stretch>
                </a:blipFill>
              </p:spPr>
              <p:txBody>
                <a:bodyPr/>
                <a:lstStyle/>
                <a:p>
                  <a:r>
                    <a:rPr lang="ca-ES">
                      <a:noFill/>
                    </a:rPr>
                    <a:t> </a:t>
                  </a:r>
                </a:p>
              </p:txBody>
            </p:sp>
          </mc:Fallback>
        </mc:AlternateContent>
      </p:grpSp>
      <p:grpSp>
        <p:nvGrpSpPr>
          <p:cNvPr id="131" name="Group 130">
            <a:extLst>
              <a:ext uri="{FF2B5EF4-FFF2-40B4-BE49-F238E27FC236}">
                <a16:creationId xmlns:a16="http://schemas.microsoft.com/office/drawing/2014/main" id="{D07D6B2B-6BAE-4DB6-8E8A-1C30CC514D8E}"/>
              </a:ext>
            </a:extLst>
          </p:cNvPr>
          <p:cNvGrpSpPr/>
          <p:nvPr/>
        </p:nvGrpSpPr>
        <p:grpSpPr>
          <a:xfrm>
            <a:off x="4866968" y="1371600"/>
            <a:ext cx="1920696" cy="4434352"/>
            <a:chOff x="4866968" y="1371600"/>
            <a:chExt cx="1920696" cy="4434352"/>
          </a:xfrm>
        </p:grpSpPr>
        <p:sp>
          <p:nvSpPr>
            <p:cNvPr id="70" name="Rectangle 69">
              <a:extLst>
                <a:ext uri="{FF2B5EF4-FFF2-40B4-BE49-F238E27FC236}">
                  <a16:creationId xmlns:a16="http://schemas.microsoft.com/office/drawing/2014/main" id="{9593A155-78D8-498C-9E3B-288AB06F10A9}"/>
                </a:ext>
              </a:extLst>
            </p:cNvPr>
            <p:cNvSpPr/>
            <p:nvPr/>
          </p:nvSpPr>
          <p:spPr>
            <a:xfrm>
              <a:off x="6105832" y="3505200"/>
              <a:ext cx="304800" cy="304800"/>
            </a:xfrm>
            <a:prstGeom prst="rect">
              <a:avLst/>
            </a:prstGeom>
            <a:solidFill>
              <a:srgbClr val="B7D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71" name="Rectangle 70">
              <a:extLst>
                <a:ext uri="{FF2B5EF4-FFF2-40B4-BE49-F238E27FC236}">
                  <a16:creationId xmlns:a16="http://schemas.microsoft.com/office/drawing/2014/main" id="{6B2B98E7-BD2A-487B-A408-2F58F3D6BA9F}"/>
                </a:ext>
              </a:extLst>
            </p:cNvPr>
            <p:cNvSpPr/>
            <p:nvPr/>
          </p:nvSpPr>
          <p:spPr>
            <a:xfrm>
              <a:off x="6410632" y="3505200"/>
              <a:ext cx="304800" cy="304800"/>
            </a:xfrm>
            <a:prstGeom prst="rect">
              <a:avLst/>
            </a:prstGeom>
            <a:solidFill>
              <a:srgbClr val="B7D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72" name="Rectangle 71">
              <a:extLst>
                <a:ext uri="{FF2B5EF4-FFF2-40B4-BE49-F238E27FC236}">
                  <a16:creationId xmlns:a16="http://schemas.microsoft.com/office/drawing/2014/main" id="{7BB8DE02-1F3B-4AE2-BEE1-14EDDA3FBC43}"/>
                </a:ext>
              </a:extLst>
            </p:cNvPr>
            <p:cNvSpPr/>
            <p:nvPr/>
          </p:nvSpPr>
          <p:spPr>
            <a:xfrm>
              <a:off x="6105832" y="3790336"/>
              <a:ext cx="304800" cy="304800"/>
            </a:xfrm>
            <a:prstGeom prst="rect">
              <a:avLst/>
            </a:prstGeom>
            <a:solidFill>
              <a:srgbClr val="B7D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73" name="Rectangle 72">
              <a:extLst>
                <a:ext uri="{FF2B5EF4-FFF2-40B4-BE49-F238E27FC236}">
                  <a16:creationId xmlns:a16="http://schemas.microsoft.com/office/drawing/2014/main" id="{5A6DE12D-C2DB-4F65-A060-A073585839E0}"/>
                </a:ext>
              </a:extLst>
            </p:cNvPr>
            <p:cNvSpPr/>
            <p:nvPr/>
          </p:nvSpPr>
          <p:spPr>
            <a:xfrm>
              <a:off x="6410632" y="3790336"/>
              <a:ext cx="304800" cy="304800"/>
            </a:xfrm>
            <a:prstGeom prst="rect">
              <a:avLst/>
            </a:prstGeom>
            <a:solidFill>
              <a:srgbClr val="B7D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74" name="Rectangle 73">
              <a:extLst>
                <a:ext uri="{FF2B5EF4-FFF2-40B4-BE49-F238E27FC236}">
                  <a16:creationId xmlns:a16="http://schemas.microsoft.com/office/drawing/2014/main" id="{1E09C437-7510-48D0-B128-EFE9C39CDCAA}"/>
                </a:ext>
              </a:extLst>
            </p:cNvPr>
            <p:cNvSpPr/>
            <p:nvPr/>
          </p:nvSpPr>
          <p:spPr>
            <a:xfrm>
              <a:off x="6105832" y="4075472"/>
              <a:ext cx="304800" cy="304800"/>
            </a:xfrm>
            <a:prstGeom prst="rect">
              <a:avLst/>
            </a:prstGeom>
            <a:solidFill>
              <a:srgbClr val="B7D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75" name="Rectangle 74">
              <a:extLst>
                <a:ext uri="{FF2B5EF4-FFF2-40B4-BE49-F238E27FC236}">
                  <a16:creationId xmlns:a16="http://schemas.microsoft.com/office/drawing/2014/main" id="{B99E57C5-2FCF-43B5-A863-3AF55F2D82D5}"/>
                </a:ext>
              </a:extLst>
            </p:cNvPr>
            <p:cNvSpPr/>
            <p:nvPr/>
          </p:nvSpPr>
          <p:spPr>
            <a:xfrm>
              <a:off x="6410632" y="4075472"/>
              <a:ext cx="304800" cy="304800"/>
            </a:xfrm>
            <a:prstGeom prst="rect">
              <a:avLst/>
            </a:prstGeom>
            <a:solidFill>
              <a:srgbClr val="B7D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76" name="Rectangle 75">
              <a:extLst>
                <a:ext uri="{FF2B5EF4-FFF2-40B4-BE49-F238E27FC236}">
                  <a16:creationId xmlns:a16="http://schemas.microsoft.com/office/drawing/2014/main" id="{E6B9F000-8EF1-4DD0-B28A-0BBA484AB06F}"/>
                </a:ext>
              </a:extLst>
            </p:cNvPr>
            <p:cNvSpPr/>
            <p:nvPr/>
          </p:nvSpPr>
          <p:spPr>
            <a:xfrm>
              <a:off x="6105832" y="4360608"/>
              <a:ext cx="304800" cy="304800"/>
            </a:xfrm>
            <a:prstGeom prst="rect">
              <a:avLst/>
            </a:prstGeom>
            <a:solidFill>
              <a:srgbClr val="B7D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77" name="Rectangle 76">
              <a:extLst>
                <a:ext uri="{FF2B5EF4-FFF2-40B4-BE49-F238E27FC236}">
                  <a16:creationId xmlns:a16="http://schemas.microsoft.com/office/drawing/2014/main" id="{F9CD084B-0E1A-4590-99BF-C7F20876FD9C}"/>
                </a:ext>
              </a:extLst>
            </p:cNvPr>
            <p:cNvSpPr/>
            <p:nvPr/>
          </p:nvSpPr>
          <p:spPr>
            <a:xfrm>
              <a:off x="6410632" y="4360608"/>
              <a:ext cx="304800" cy="304800"/>
            </a:xfrm>
            <a:prstGeom prst="rect">
              <a:avLst/>
            </a:prstGeom>
            <a:solidFill>
              <a:srgbClr val="B7D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78" name="Rectangle 77">
              <a:extLst>
                <a:ext uri="{FF2B5EF4-FFF2-40B4-BE49-F238E27FC236}">
                  <a16:creationId xmlns:a16="http://schemas.microsoft.com/office/drawing/2014/main" id="{3E4010AD-E007-4AE6-BBBA-CF268D736326}"/>
                </a:ext>
              </a:extLst>
            </p:cNvPr>
            <p:cNvSpPr/>
            <p:nvPr/>
          </p:nvSpPr>
          <p:spPr>
            <a:xfrm>
              <a:off x="6105832" y="4645744"/>
              <a:ext cx="304800" cy="304800"/>
            </a:xfrm>
            <a:prstGeom prst="rect">
              <a:avLst/>
            </a:prstGeom>
            <a:solidFill>
              <a:srgbClr val="B7D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79" name="Rectangle 78">
              <a:extLst>
                <a:ext uri="{FF2B5EF4-FFF2-40B4-BE49-F238E27FC236}">
                  <a16:creationId xmlns:a16="http://schemas.microsoft.com/office/drawing/2014/main" id="{B5A53A03-C283-49A6-A6A0-C4D089912083}"/>
                </a:ext>
              </a:extLst>
            </p:cNvPr>
            <p:cNvSpPr/>
            <p:nvPr/>
          </p:nvSpPr>
          <p:spPr>
            <a:xfrm>
              <a:off x="6410632" y="4645744"/>
              <a:ext cx="304800" cy="304800"/>
            </a:xfrm>
            <a:prstGeom prst="rect">
              <a:avLst/>
            </a:prstGeom>
            <a:solidFill>
              <a:srgbClr val="B7D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80" name="Rectangle 79">
              <a:extLst>
                <a:ext uri="{FF2B5EF4-FFF2-40B4-BE49-F238E27FC236}">
                  <a16:creationId xmlns:a16="http://schemas.microsoft.com/office/drawing/2014/main" id="{9430530F-7B86-4328-AA04-CFB282F23793}"/>
                </a:ext>
              </a:extLst>
            </p:cNvPr>
            <p:cNvSpPr/>
            <p:nvPr/>
          </p:nvSpPr>
          <p:spPr>
            <a:xfrm>
              <a:off x="6105832" y="4930880"/>
              <a:ext cx="304800" cy="304800"/>
            </a:xfrm>
            <a:prstGeom prst="rect">
              <a:avLst/>
            </a:prstGeom>
            <a:solidFill>
              <a:srgbClr val="B7D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81" name="Rectangle 80">
              <a:extLst>
                <a:ext uri="{FF2B5EF4-FFF2-40B4-BE49-F238E27FC236}">
                  <a16:creationId xmlns:a16="http://schemas.microsoft.com/office/drawing/2014/main" id="{D4F6B9A6-EE87-4F1D-B668-A87D5B458AD9}"/>
                </a:ext>
              </a:extLst>
            </p:cNvPr>
            <p:cNvSpPr/>
            <p:nvPr/>
          </p:nvSpPr>
          <p:spPr>
            <a:xfrm>
              <a:off x="6410632" y="4930880"/>
              <a:ext cx="304800" cy="304800"/>
            </a:xfrm>
            <a:prstGeom prst="rect">
              <a:avLst/>
            </a:prstGeom>
            <a:solidFill>
              <a:srgbClr val="B7D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82" name="Rectangle 81">
              <a:extLst>
                <a:ext uri="{FF2B5EF4-FFF2-40B4-BE49-F238E27FC236}">
                  <a16:creationId xmlns:a16="http://schemas.microsoft.com/office/drawing/2014/main" id="{32826F63-587F-43A8-B97F-2123C759E039}"/>
                </a:ext>
              </a:extLst>
            </p:cNvPr>
            <p:cNvSpPr/>
            <p:nvPr/>
          </p:nvSpPr>
          <p:spPr>
            <a:xfrm>
              <a:off x="6105832" y="5216016"/>
              <a:ext cx="304800" cy="304800"/>
            </a:xfrm>
            <a:prstGeom prst="rect">
              <a:avLst/>
            </a:prstGeom>
            <a:solidFill>
              <a:srgbClr val="B7D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83" name="Rectangle 82">
              <a:extLst>
                <a:ext uri="{FF2B5EF4-FFF2-40B4-BE49-F238E27FC236}">
                  <a16:creationId xmlns:a16="http://schemas.microsoft.com/office/drawing/2014/main" id="{BFE01FF4-A462-442E-B80F-AC907E9A0CEE}"/>
                </a:ext>
              </a:extLst>
            </p:cNvPr>
            <p:cNvSpPr/>
            <p:nvPr/>
          </p:nvSpPr>
          <p:spPr>
            <a:xfrm>
              <a:off x="6410632" y="5216016"/>
              <a:ext cx="304800" cy="304800"/>
            </a:xfrm>
            <a:prstGeom prst="rect">
              <a:avLst/>
            </a:prstGeom>
            <a:solidFill>
              <a:srgbClr val="B7D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84" name="Rectangle 83">
              <a:extLst>
                <a:ext uri="{FF2B5EF4-FFF2-40B4-BE49-F238E27FC236}">
                  <a16:creationId xmlns:a16="http://schemas.microsoft.com/office/drawing/2014/main" id="{75839F84-9291-4884-AF5A-6BF9C1CB51C2}"/>
                </a:ext>
              </a:extLst>
            </p:cNvPr>
            <p:cNvSpPr/>
            <p:nvPr/>
          </p:nvSpPr>
          <p:spPr>
            <a:xfrm>
              <a:off x="6105832" y="5501152"/>
              <a:ext cx="304800" cy="304800"/>
            </a:xfrm>
            <a:prstGeom prst="rect">
              <a:avLst/>
            </a:prstGeom>
            <a:solidFill>
              <a:srgbClr val="B7D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85" name="Rectangle 84">
              <a:extLst>
                <a:ext uri="{FF2B5EF4-FFF2-40B4-BE49-F238E27FC236}">
                  <a16:creationId xmlns:a16="http://schemas.microsoft.com/office/drawing/2014/main" id="{9EA27978-C63F-4530-815D-8154EE91A3BC}"/>
                </a:ext>
              </a:extLst>
            </p:cNvPr>
            <p:cNvSpPr/>
            <p:nvPr/>
          </p:nvSpPr>
          <p:spPr>
            <a:xfrm>
              <a:off x="6410632" y="5501152"/>
              <a:ext cx="304800" cy="304800"/>
            </a:xfrm>
            <a:prstGeom prst="rect">
              <a:avLst/>
            </a:prstGeom>
            <a:solidFill>
              <a:srgbClr val="B7DE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cxnSp>
          <p:nvCxnSpPr>
            <p:cNvPr id="103" name="Connector: Elbow 102">
              <a:extLst>
                <a:ext uri="{FF2B5EF4-FFF2-40B4-BE49-F238E27FC236}">
                  <a16:creationId xmlns:a16="http://schemas.microsoft.com/office/drawing/2014/main" id="{C52B2F32-8439-441B-BC36-373DA20B37D6}"/>
                </a:ext>
              </a:extLst>
            </p:cNvPr>
            <p:cNvCxnSpPr>
              <a:stCxn id="36" idx="3"/>
              <a:endCxn id="70" idx="1"/>
            </p:cNvCxnSpPr>
            <p:nvPr/>
          </p:nvCxnSpPr>
          <p:spPr>
            <a:xfrm>
              <a:off x="4866968" y="1371600"/>
              <a:ext cx="1238864" cy="2286000"/>
            </a:xfrm>
            <a:prstGeom prst="bentConnector3">
              <a:avLst>
                <a:gd name="adj1" fmla="val 84535"/>
              </a:avLst>
            </a:prstGeom>
            <a:ln w="19050" cap="flat">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05" name="Connector: Elbow 104">
              <a:extLst>
                <a:ext uri="{FF2B5EF4-FFF2-40B4-BE49-F238E27FC236}">
                  <a16:creationId xmlns:a16="http://schemas.microsoft.com/office/drawing/2014/main" id="{4BF3B0F6-A29C-4707-8179-8B85AB9689C1}"/>
                </a:ext>
              </a:extLst>
            </p:cNvPr>
            <p:cNvCxnSpPr>
              <a:stCxn id="40" idx="3"/>
              <a:endCxn id="72" idx="1"/>
            </p:cNvCxnSpPr>
            <p:nvPr/>
          </p:nvCxnSpPr>
          <p:spPr>
            <a:xfrm>
              <a:off x="4866968" y="1656736"/>
              <a:ext cx="1238864" cy="2286000"/>
            </a:xfrm>
            <a:prstGeom prst="bentConnector3">
              <a:avLst>
                <a:gd name="adj1" fmla="val 74377"/>
              </a:avLst>
            </a:prstGeom>
            <a:ln w="19050" cap="flat">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10" name="Connector: Elbow 109">
              <a:extLst>
                <a:ext uri="{FF2B5EF4-FFF2-40B4-BE49-F238E27FC236}">
                  <a16:creationId xmlns:a16="http://schemas.microsoft.com/office/drawing/2014/main" id="{ECBDCEC2-41E1-40CC-BAE8-544550DFE31C}"/>
                </a:ext>
              </a:extLst>
            </p:cNvPr>
            <p:cNvCxnSpPr>
              <a:stCxn id="44" idx="3"/>
              <a:endCxn id="74" idx="1"/>
            </p:cNvCxnSpPr>
            <p:nvPr/>
          </p:nvCxnSpPr>
          <p:spPr>
            <a:xfrm>
              <a:off x="4866968" y="2227008"/>
              <a:ext cx="1238864" cy="2000864"/>
            </a:xfrm>
            <a:prstGeom prst="bentConnector3">
              <a:avLst>
                <a:gd name="adj1" fmla="val 64897"/>
              </a:avLst>
            </a:prstGeom>
            <a:ln w="19050" cap="flat">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24" name="Connector: Elbow 123">
              <a:extLst>
                <a:ext uri="{FF2B5EF4-FFF2-40B4-BE49-F238E27FC236}">
                  <a16:creationId xmlns:a16="http://schemas.microsoft.com/office/drawing/2014/main" id="{6E643B0F-BA75-4F3F-902B-6A886C6A0552}"/>
                </a:ext>
              </a:extLst>
            </p:cNvPr>
            <p:cNvCxnSpPr>
              <a:stCxn id="50" idx="3"/>
              <a:endCxn id="76" idx="1"/>
            </p:cNvCxnSpPr>
            <p:nvPr/>
          </p:nvCxnSpPr>
          <p:spPr>
            <a:xfrm>
              <a:off x="4866968" y="3082416"/>
              <a:ext cx="1238864" cy="1430592"/>
            </a:xfrm>
            <a:prstGeom prst="bentConnector3">
              <a:avLst>
                <a:gd name="adj1" fmla="val 55417"/>
              </a:avLst>
            </a:prstGeom>
            <a:ln w="19050" cap="flat">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35" name="Connector: Elbow 134">
              <a:extLst>
                <a:ext uri="{FF2B5EF4-FFF2-40B4-BE49-F238E27FC236}">
                  <a16:creationId xmlns:a16="http://schemas.microsoft.com/office/drawing/2014/main" id="{7F1A9B8E-9C0C-4C5E-83C5-0EBD4B95953B}"/>
                </a:ext>
              </a:extLst>
            </p:cNvPr>
            <p:cNvCxnSpPr>
              <a:stCxn id="56" idx="3"/>
              <a:endCxn id="78" idx="1"/>
            </p:cNvCxnSpPr>
            <p:nvPr/>
          </p:nvCxnSpPr>
          <p:spPr>
            <a:xfrm>
              <a:off x="4866968" y="3937824"/>
              <a:ext cx="1238864" cy="860320"/>
            </a:xfrm>
            <a:prstGeom prst="bentConnector3">
              <a:avLst>
                <a:gd name="adj1" fmla="val 46614"/>
              </a:avLst>
            </a:prstGeom>
            <a:ln w="19050" cap="flat">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41" name="Connector: Elbow 140">
              <a:extLst>
                <a:ext uri="{FF2B5EF4-FFF2-40B4-BE49-F238E27FC236}">
                  <a16:creationId xmlns:a16="http://schemas.microsoft.com/office/drawing/2014/main" id="{B86A935A-3922-4464-AE2C-C40468C8EAD6}"/>
                </a:ext>
              </a:extLst>
            </p:cNvPr>
            <p:cNvCxnSpPr>
              <a:stCxn id="60" idx="3"/>
              <a:endCxn id="80" idx="1"/>
            </p:cNvCxnSpPr>
            <p:nvPr/>
          </p:nvCxnSpPr>
          <p:spPr>
            <a:xfrm>
              <a:off x="4866968" y="4508096"/>
              <a:ext cx="1238864" cy="575184"/>
            </a:xfrm>
            <a:prstGeom prst="bentConnector3">
              <a:avLst>
                <a:gd name="adj1" fmla="val 39166"/>
              </a:avLst>
            </a:prstGeom>
            <a:ln w="19050" cap="flat">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44" name="Connector: Elbow 143">
              <a:extLst>
                <a:ext uri="{FF2B5EF4-FFF2-40B4-BE49-F238E27FC236}">
                  <a16:creationId xmlns:a16="http://schemas.microsoft.com/office/drawing/2014/main" id="{002005AE-D1F8-456D-A9E1-C49F119CCC55}"/>
                </a:ext>
              </a:extLst>
            </p:cNvPr>
            <p:cNvCxnSpPr>
              <a:stCxn id="62" idx="3"/>
              <a:endCxn id="82" idx="1"/>
            </p:cNvCxnSpPr>
            <p:nvPr/>
          </p:nvCxnSpPr>
          <p:spPr>
            <a:xfrm>
              <a:off x="4866968" y="4793232"/>
              <a:ext cx="1238864" cy="575184"/>
            </a:xfrm>
            <a:prstGeom prst="bentConnector3">
              <a:avLst>
                <a:gd name="adj1" fmla="val 31717"/>
              </a:avLst>
            </a:prstGeom>
            <a:ln w="19050" cap="flat">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50" name="Connector: Elbow 149">
              <a:extLst>
                <a:ext uri="{FF2B5EF4-FFF2-40B4-BE49-F238E27FC236}">
                  <a16:creationId xmlns:a16="http://schemas.microsoft.com/office/drawing/2014/main" id="{A498B0C9-E296-43BD-B2BA-A7062447EFC8}"/>
                </a:ext>
              </a:extLst>
            </p:cNvPr>
            <p:cNvCxnSpPr>
              <a:stCxn id="66" idx="3"/>
              <a:endCxn id="84" idx="1"/>
            </p:cNvCxnSpPr>
            <p:nvPr/>
          </p:nvCxnSpPr>
          <p:spPr>
            <a:xfrm>
              <a:off x="4866968" y="5363504"/>
              <a:ext cx="1238864" cy="290048"/>
            </a:xfrm>
            <a:prstGeom prst="bentConnector3">
              <a:avLst>
                <a:gd name="adj1" fmla="val 23591"/>
              </a:avLst>
            </a:prstGeom>
            <a:ln w="19050" cap="flat">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3" name="TextBox 122">
                  <a:extLst>
                    <a:ext uri="{FF2B5EF4-FFF2-40B4-BE49-F238E27FC236}">
                      <a16:creationId xmlns:a16="http://schemas.microsoft.com/office/drawing/2014/main" id="{E24181EB-E0AA-44E7-BDA0-3510695C3A8B}"/>
                    </a:ext>
                  </a:extLst>
                </p:cNvPr>
                <p:cNvSpPr txBox="1"/>
                <p:nvPr/>
              </p:nvSpPr>
              <p:spPr>
                <a:xfrm>
                  <a:off x="6096000" y="3007147"/>
                  <a:ext cx="691664" cy="523220"/>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sz="2800" b="1" i="1" smtClean="0">
                                <a:latin typeface="Cambria Math" panose="02040503050406030204" pitchFamily="18" charset="0"/>
                              </a:rPr>
                            </m:ctrlPr>
                          </m:sSubPr>
                          <m:e>
                            <m:r>
                              <a:rPr lang="en-US" sz="2800" b="1" i="1" smtClean="0">
                                <a:latin typeface="Cambria Math" panose="02040503050406030204" pitchFamily="18" charset="0"/>
                              </a:rPr>
                              <m:t>𝒀</m:t>
                            </m:r>
                          </m:e>
                          <m:sub>
                            <m:r>
                              <a:rPr lang="en-US" sz="2800" b="1" i="1" smtClean="0">
                                <a:latin typeface="Cambria Math" panose="02040503050406030204" pitchFamily="18" charset="0"/>
                              </a:rPr>
                              <m:t>𝑹</m:t>
                            </m:r>
                          </m:sub>
                        </m:sSub>
                      </m:oMath>
                    </m:oMathPara>
                  </a14:m>
                  <a:endParaRPr lang="ca-ES" sz="2800" b="1" dirty="0"/>
                </a:p>
              </p:txBody>
            </p:sp>
          </mc:Choice>
          <mc:Fallback>
            <p:sp>
              <p:nvSpPr>
                <p:cNvPr id="123" name="TextBox 122">
                  <a:extLst>
                    <a:ext uri="{FF2B5EF4-FFF2-40B4-BE49-F238E27FC236}">
                      <a16:creationId xmlns:a16="http://schemas.microsoft.com/office/drawing/2014/main" id="{E24181EB-E0AA-44E7-BDA0-3510695C3A8B}"/>
                    </a:ext>
                  </a:extLst>
                </p:cNvPr>
                <p:cNvSpPr txBox="1">
                  <a:spLocks noRot="1" noChangeAspect="1" noMove="1" noResize="1" noEditPoints="1" noAdjustHandles="1" noChangeArrowheads="1" noChangeShapeType="1" noTextEdit="1"/>
                </p:cNvSpPr>
                <p:nvPr/>
              </p:nvSpPr>
              <p:spPr>
                <a:xfrm>
                  <a:off x="6096000" y="3007147"/>
                  <a:ext cx="691664" cy="523220"/>
                </a:xfrm>
                <a:prstGeom prst="rect">
                  <a:avLst/>
                </a:prstGeom>
                <a:blipFill>
                  <a:blip r:embed="rId8"/>
                  <a:stretch>
                    <a:fillRect/>
                  </a:stretch>
                </a:blipFill>
              </p:spPr>
              <p:txBody>
                <a:bodyPr/>
                <a:lstStyle/>
                <a:p>
                  <a:r>
                    <a:rPr lang="ca-ES">
                      <a:noFill/>
                    </a:rPr>
                    <a:t> </a:t>
                  </a:r>
                </a:p>
              </p:txBody>
            </p:sp>
          </mc:Fallback>
        </mc:AlternateContent>
      </p:grpSp>
    </p:spTree>
    <p:extLst>
      <p:ext uri="{BB962C8B-B14F-4D97-AF65-F5344CB8AC3E}">
        <p14:creationId xmlns:p14="http://schemas.microsoft.com/office/powerpoint/2010/main" val="57243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wipe(right)">
                                      <p:cBhvr>
                                        <p:cTn id="17" dur="500"/>
                                        <p:tgtEl>
                                          <p:spTgt spid="116"/>
                                        </p:tgtEl>
                                      </p:cBhvr>
                                    </p:animEffect>
                                  </p:childTnLst>
                                </p:cTn>
                              </p:par>
                              <p:par>
                                <p:cTn id="18" presetID="22" presetClass="entr" presetSubtype="8" fill="hold" nodeType="withEffect">
                                  <p:stCondLst>
                                    <p:cond delay="0"/>
                                  </p:stCondLst>
                                  <p:childTnLst>
                                    <p:set>
                                      <p:cBhvr>
                                        <p:cTn id="19" dur="1" fill="hold">
                                          <p:stCondLst>
                                            <p:cond delay="0"/>
                                          </p:stCondLst>
                                        </p:cTn>
                                        <p:tgtEl>
                                          <p:spTgt spid="131"/>
                                        </p:tgtEl>
                                        <p:attrNameLst>
                                          <p:attrName>style.visibility</p:attrName>
                                        </p:attrNameLst>
                                      </p:cBhvr>
                                      <p:to>
                                        <p:strVal val="visible"/>
                                      </p:to>
                                    </p:set>
                                    <p:animEffect transition="in" filter="wipe(left)">
                                      <p:cBhvr>
                                        <p:cTn id="20"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0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dirty="0"/>
              <a:t>The Closest-Points problem: complexity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838199"/>
                <a:ext cx="8763000" cy="5654675"/>
              </a:xfrm>
            </p:spPr>
            <p:txBody>
              <a:bodyPr>
                <a:normAutofit fontScale="92500" lnSpcReduction="20000"/>
              </a:bodyPr>
              <a:lstStyle/>
              <a:p>
                <a:r>
                  <a:rPr lang="en-GB" sz="2800" dirty="0"/>
                  <a:t>Let </a:t>
                </a:r>
                <a14:m>
                  <m:oMath xmlns:m="http://schemas.openxmlformats.org/officeDocument/2006/math">
                    <m:r>
                      <a:rPr lang="en-GB" sz="2800" b="0" i="1" smtClean="0">
                        <a:latin typeface="Cambria Math" panose="02040503050406030204" pitchFamily="18" charset="0"/>
                      </a:rPr>
                      <m:t>𝑌</m:t>
                    </m:r>
                  </m:oMath>
                </a14:m>
                <a:r>
                  <a:rPr lang="en-GB" sz="2800" dirty="0"/>
                  <a:t> a vector with the points sorted by the </a:t>
                </a:r>
                <a:br>
                  <a:rPr lang="en-GB" sz="2800" dirty="0"/>
                </a:br>
                <a14:m>
                  <m:oMath xmlns:m="http://schemas.openxmlformats.org/officeDocument/2006/math">
                    <m:r>
                      <a:rPr lang="en-GB" sz="2800" b="0" i="1" smtClean="0">
                        <a:latin typeface="Cambria Math" panose="02040503050406030204" pitchFamily="18" charset="0"/>
                      </a:rPr>
                      <m:t>𝑦</m:t>
                    </m:r>
                  </m:oMath>
                </a14:m>
                <a:r>
                  <a:rPr lang="en-US" sz="2800" dirty="0"/>
                  <a:t>-coordinates. This can be done initially for free.</a:t>
                </a:r>
              </a:p>
              <a:p>
                <a:endParaRPr lang="en-GB" sz="2800" dirty="0"/>
              </a:p>
              <a:p>
                <a:r>
                  <a:rPr lang="en-GB" sz="2800" dirty="0"/>
                  <a:t>Each time we partition the set of points by the </a:t>
                </a:r>
                <a14:m>
                  <m:oMath xmlns:m="http://schemas.openxmlformats.org/officeDocument/2006/math">
                    <m:r>
                      <a:rPr lang="en-GB" sz="2800" b="0" i="1" smtClean="0">
                        <a:latin typeface="Cambria Math" panose="02040503050406030204" pitchFamily="18" charset="0"/>
                      </a:rPr>
                      <m:t>𝑥</m:t>
                    </m:r>
                  </m:oMath>
                </a14:m>
                <a:r>
                  <a:rPr lang="en-US" sz="2800" dirty="0"/>
                  <a:t>-coordinate, we also partition </a:t>
                </a:r>
                <a14:m>
                  <m:oMath xmlns:m="http://schemas.openxmlformats.org/officeDocument/2006/math">
                    <m:r>
                      <a:rPr lang="en-GB" sz="2800" b="0" i="1" smtClean="0">
                        <a:latin typeface="Cambria Math" panose="02040503050406030204" pitchFamily="18" charset="0"/>
                      </a:rPr>
                      <m:t>𝑌</m:t>
                    </m:r>
                  </m:oMath>
                </a14:m>
                <a:r>
                  <a:rPr lang="en-US" sz="2800" dirty="0"/>
                  <a:t> into two sorted vectors</a:t>
                </a:r>
                <a:br>
                  <a:rPr lang="en-US" sz="2800" dirty="0"/>
                </a:br>
                <a:r>
                  <a:rPr lang="en-US" sz="2800" dirty="0"/>
                  <a:t>(using an “</a:t>
                </a:r>
                <a:r>
                  <a:rPr lang="en-US" sz="2800" i="1" dirty="0"/>
                  <a:t>unmerging</a:t>
                </a:r>
                <a:r>
                  <a:rPr lang="en-US" sz="2800" dirty="0"/>
                  <a:t>” procedure with linear complexity)</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Now, sorting the points by the </a:t>
                </a:r>
                <a14:m>
                  <m:oMath xmlns:m="http://schemas.openxmlformats.org/officeDocument/2006/math">
                    <m:r>
                      <a:rPr lang="en-GB" sz="2800" b="0" i="1" smtClean="0">
                        <a:latin typeface="Cambria Math" panose="02040503050406030204" pitchFamily="18" charset="0"/>
                      </a:rPr>
                      <m:t>𝑦</m:t>
                    </m:r>
                  </m:oMath>
                </a14:m>
                <a:r>
                  <a:rPr lang="en-US" sz="2800" dirty="0"/>
                  <a:t>-coordinate at each iteration can be done in linear time, and the problem can be solved in </a:t>
                </a:r>
                <a14:m>
                  <m:oMath xmlns:m="http://schemas.openxmlformats.org/officeDocument/2006/math">
                    <m:r>
                      <m:rPr>
                        <m:nor/>
                      </m:rPr>
                      <a:rPr lang="en-GB" sz="2800" b="0" i="0" smtClean="0">
                        <a:latin typeface="Cambria Math" panose="02040503050406030204" pitchFamily="18" charset="0"/>
                      </a:rPr>
                      <m:t>O</m:t>
                    </m:r>
                    <m:r>
                      <a:rPr lang="en-GB" sz="2800" b="0" i="1" smtClean="0">
                        <a:latin typeface="Cambria Math" panose="02040503050406030204" pitchFamily="18" charset="0"/>
                      </a:rPr>
                      <m:t>(</m:t>
                    </m:r>
                    <m:r>
                      <a:rPr lang="en-GB" sz="2800" b="0" i="1" smtClean="0">
                        <a:latin typeface="Cambria Math" panose="02040503050406030204" pitchFamily="18" charset="0"/>
                      </a:rPr>
                      <m:t>𝑛</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log</m:t>
                        </m:r>
                      </m:fName>
                      <m:e>
                        <m:r>
                          <a:rPr lang="en-GB" sz="2800" b="0" i="1" smtClean="0">
                            <a:latin typeface="Cambria Math" panose="02040503050406030204" pitchFamily="18" charset="0"/>
                          </a:rPr>
                          <m:t>𝑛</m:t>
                        </m:r>
                      </m:e>
                    </m:func>
                    <m:r>
                      <a:rPr lang="en-GB" sz="2800" b="0" i="1" smtClean="0">
                        <a:latin typeface="Cambria Math" panose="02040503050406030204" pitchFamily="18" charset="0"/>
                      </a:rPr>
                      <m:t>)</m:t>
                    </m:r>
                  </m:oMath>
                </a14:m>
                <a:endParaRPr lang="en-US" sz="2800" dirty="0"/>
              </a:p>
              <a:p>
                <a:pPr marL="0" indent="0">
                  <a:buNone/>
                </a:pPr>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838199"/>
                <a:ext cx="8763000" cy="5654675"/>
              </a:xfrm>
              <a:blipFill>
                <a:blip r:embed="rId2"/>
                <a:stretch>
                  <a:fillRect l="-1113" t="-2155" r="-69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Divide &amp; Conquer</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25</a:t>
            </a:fld>
            <a:endParaRPr lang="en-US"/>
          </a:p>
        </p:txBody>
      </p:sp>
      <mc:AlternateContent xmlns:mc="http://schemas.openxmlformats.org/markup-compatibility/2006" xmlns:a14="http://schemas.microsoft.com/office/drawing/2010/main">
        <mc:Choice Requires="a14">
          <p:sp>
            <p:nvSpPr>
              <p:cNvPr id="7" name="TextBox 6"/>
              <p:cNvSpPr txBox="1"/>
              <p:nvPr/>
            </p:nvSpPr>
            <p:spPr>
              <a:xfrm>
                <a:off x="495216" y="3378200"/>
                <a:ext cx="8060027" cy="1569660"/>
              </a:xfrm>
              <a:prstGeom prst="rect">
                <a:avLst/>
              </a:prstGeom>
              <a:solidFill>
                <a:schemeClr val="bg1">
                  <a:lumMod val="85000"/>
                </a:schemeClr>
              </a:solidFill>
            </p:spPr>
            <p:txBody>
              <a:bodyPr wrap="none" rtlCol="0">
                <a:spAutoFit/>
              </a:bodyPr>
              <a:lstStyle/>
              <a:p>
                <a14:m>
                  <m:oMath xmlns:m="http://schemas.openxmlformats.org/officeDocument/2006/math">
                    <m:sSub>
                      <m:sSubPr>
                        <m:ctrlPr>
                          <a:rPr lang="en-GB" sz="2400" b="1" i="1" smtClean="0">
                            <a:latin typeface="Cambria Math" panose="02040503050406030204" pitchFamily="18" charset="0"/>
                            <a:cs typeface="Consolas" panose="020B0609020204030204" pitchFamily="49" charset="0"/>
                          </a:rPr>
                        </m:ctrlPr>
                      </m:sSubPr>
                      <m:e>
                        <m:r>
                          <a:rPr lang="en-GB" sz="2400" b="1" i="1" smtClean="0">
                            <a:latin typeface="Cambria Math" panose="02040503050406030204" pitchFamily="18" charset="0"/>
                            <a:cs typeface="Consolas" panose="020B0609020204030204" pitchFamily="49" charset="0"/>
                          </a:rPr>
                          <m:t>𝒀</m:t>
                        </m:r>
                      </m:e>
                      <m:sub>
                        <m:r>
                          <a:rPr lang="en-GB" sz="2400" b="1" i="1" smtClean="0">
                            <a:latin typeface="Cambria Math" panose="02040503050406030204" pitchFamily="18" charset="0"/>
                            <a:cs typeface="Consolas" panose="020B0609020204030204" pitchFamily="49" charset="0"/>
                          </a:rPr>
                          <m:t>𝑳</m:t>
                        </m:r>
                      </m:sub>
                    </m:sSub>
                    <m:r>
                      <a:rPr lang="en-GB" sz="2400" b="1" i="1" smtClean="0">
                        <a:latin typeface="Cambria Math" panose="02040503050406030204" pitchFamily="18" charset="0"/>
                        <a:cs typeface="Consolas" panose="020B0609020204030204" pitchFamily="49" charset="0"/>
                      </a:rPr>
                      <m:t>=</m:t>
                    </m:r>
                    <m:sSub>
                      <m:sSubPr>
                        <m:ctrlPr>
                          <a:rPr lang="en-GB" sz="2400" b="1" i="1" smtClean="0">
                            <a:latin typeface="Cambria Math" panose="02040503050406030204" pitchFamily="18" charset="0"/>
                            <a:cs typeface="Consolas" panose="020B0609020204030204" pitchFamily="49" charset="0"/>
                          </a:rPr>
                        </m:ctrlPr>
                      </m:sSubPr>
                      <m:e>
                        <m:r>
                          <a:rPr lang="en-GB" sz="2400" b="1" i="1" smtClean="0">
                            <a:latin typeface="Cambria Math" panose="02040503050406030204" pitchFamily="18" charset="0"/>
                            <a:cs typeface="Consolas" panose="020B0609020204030204" pitchFamily="49" charset="0"/>
                          </a:rPr>
                          <m:t>𝒀</m:t>
                        </m:r>
                      </m:e>
                      <m:sub>
                        <m:r>
                          <a:rPr lang="en-GB" sz="2400" b="1" i="1" smtClean="0">
                            <a:latin typeface="Cambria Math" panose="02040503050406030204" pitchFamily="18" charset="0"/>
                            <a:cs typeface="Consolas" panose="020B0609020204030204" pitchFamily="49" charset="0"/>
                          </a:rPr>
                          <m:t>𝑹</m:t>
                        </m:r>
                      </m:sub>
                    </m:sSub>
                    <m:r>
                      <a:rPr lang="en-GB" sz="2400" b="1" i="1" smtClean="0">
                        <a:latin typeface="Cambria Math" panose="02040503050406030204" pitchFamily="18" charset="0"/>
                        <a:cs typeface="Consolas" panose="020B0609020204030204" pitchFamily="49" charset="0"/>
                      </a:rPr>
                      <m:t>=∅</m:t>
                    </m:r>
                  </m:oMath>
                </a14:m>
                <a:r>
                  <a:rPr lang="en-GB" sz="2400" b="1" dirty="0">
                    <a:latin typeface="Consolas" panose="020B0609020204030204" pitchFamily="49" charset="0"/>
                    <a:cs typeface="Consolas" panose="020B0609020204030204" pitchFamily="49" charset="0"/>
                  </a:rPr>
                  <a:t>  </a:t>
                </a:r>
                <a:r>
                  <a:rPr lang="en-GB" sz="2400" b="1" dirty="0">
                    <a:solidFill>
                      <a:srgbClr val="C00000"/>
                    </a:solidFill>
                    <a:latin typeface="Consolas" panose="020B0609020204030204" pitchFamily="49" charset="0"/>
                    <a:cs typeface="Consolas" panose="020B0609020204030204" pitchFamily="49" charset="0"/>
                  </a:rPr>
                  <a:t>// Initial lists of points</a:t>
                </a:r>
              </a:p>
              <a:p>
                <a:r>
                  <a:rPr lang="en-GB" sz="2400" b="1" dirty="0">
                    <a:solidFill>
                      <a:srgbClr val="0000FF"/>
                    </a:solidFill>
                    <a:latin typeface="Consolas" panose="020B0609020204030204" pitchFamily="49" charset="0"/>
                    <a:cs typeface="Consolas" panose="020B0609020204030204" pitchFamily="49" charset="0"/>
                  </a:rPr>
                  <a:t>for each</a:t>
                </a:r>
                <a:r>
                  <a:rPr lang="en-GB" sz="2400" b="1" dirty="0">
                    <a:latin typeface="Consolas" panose="020B0609020204030204" pitchFamily="49" charset="0"/>
                    <a:cs typeface="Consolas" panose="020B0609020204030204" pitchFamily="49" charset="0"/>
                  </a:rPr>
                  <a:t> </a:t>
                </a:r>
                <a14:m>
                  <m:oMath xmlns:m="http://schemas.openxmlformats.org/officeDocument/2006/math">
                    <m:sSub>
                      <m:sSubPr>
                        <m:ctrlPr>
                          <a:rPr lang="en-GB" sz="2400" b="1" i="1" smtClean="0">
                            <a:latin typeface="Cambria Math" panose="02040503050406030204" pitchFamily="18" charset="0"/>
                            <a:cs typeface="Consolas" panose="020B0609020204030204" pitchFamily="49" charset="0"/>
                          </a:rPr>
                        </m:ctrlPr>
                      </m:sSubPr>
                      <m:e>
                        <m:r>
                          <a:rPr lang="en-GB" sz="2400" b="1" i="1" smtClean="0">
                            <a:latin typeface="Cambria Math" panose="02040503050406030204" pitchFamily="18" charset="0"/>
                            <a:cs typeface="Consolas" panose="020B0609020204030204" pitchFamily="49" charset="0"/>
                          </a:rPr>
                          <m:t>𝒑</m:t>
                        </m:r>
                      </m:e>
                      <m:sub>
                        <m:r>
                          <a:rPr lang="en-GB" sz="2400" b="1" i="1" smtClean="0">
                            <a:latin typeface="Cambria Math" panose="02040503050406030204" pitchFamily="18" charset="0"/>
                            <a:cs typeface="Consolas" panose="020B0609020204030204" pitchFamily="49" charset="0"/>
                          </a:rPr>
                          <m:t>𝒊</m:t>
                        </m:r>
                      </m:sub>
                    </m:sSub>
                    <m:r>
                      <a:rPr lang="en-GB" sz="2400" b="1" i="1" smtClean="0">
                        <a:latin typeface="Cambria Math" panose="02040503050406030204" pitchFamily="18" charset="0"/>
                        <a:cs typeface="Consolas" panose="020B0609020204030204" pitchFamily="49" charset="0"/>
                      </a:rPr>
                      <m:t>∈</m:t>
                    </m:r>
                    <m:r>
                      <a:rPr lang="en-GB" sz="2400" b="1" i="1" smtClean="0">
                        <a:latin typeface="Cambria Math" panose="02040503050406030204" pitchFamily="18" charset="0"/>
                        <a:cs typeface="Consolas" panose="020B0609020204030204" pitchFamily="49" charset="0"/>
                      </a:rPr>
                      <m:t>𝒀</m:t>
                    </m:r>
                  </m:oMath>
                </a14:m>
                <a:r>
                  <a:rPr lang="en-GB" sz="2400" b="1" dirty="0">
                    <a:latin typeface="Consolas" panose="020B0609020204030204" pitchFamily="49" charset="0"/>
                    <a:cs typeface="Consolas" panose="020B0609020204030204" pitchFamily="49" charset="0"/>
                  </a:rPr>
                  <a:t> </a:t>
                </a:r>
                <a:r>
                  <a:rPr lang="en-GB" sz="2400" dirty="0">
                    <a:latin typeface="Consolas" panose="020B0609020204030204" pitchFamily="49" charset="0"/>
                    <a:cs typeface="Consolas" panose="020B0609020204030204" pitchFamily="49" charset="0"/>
                  </a:rPr>
                  <a:t>in ascending order of</a:t>
                </a:r>
                <a:r>
                  <a:rPr lang="en-GB" sz="2400" b="1" dirty="0">
                    <a:latin typeface="Consolas" panose="020B0609020204030204" pitchFamily="49" charset="0"/>
                    <a:cs typeface="Consolas" panose="020B0609020204030204" pitchFamily="49" charset="0"/>
                  </a:rPr>
                  <a:t> </a:t>
                </a:r>
                <a14:m>
                  <m:oMath xmlns:m="http://schemas.openxmlformats.org/officeDocument/2006/math">
                    <m:r>
                      <a:rPr lang="en-GB" sz="2400" b="1" i="1" smtClean="0">
                        <a:latin typeface="Cambria Math" panose="02040503050406030204" pitchFamily="18" charset="0"/>
                        <a:cs typeface="Consolas" panose="020B0609020204030204" pitchFamily="49" charset="0"/>
                      </a:rPr>
                      <m:t>𝒚</m:t>
                    </m:r>
                  </m:oMath>
                </a14:m>
                <a:r>
                  <a:rPr lang="en-GB" sz="2400" b="1" dirty="0">
                    <a:latin typeface="Consolas" panose="020B0609020204030204" pitchFamily="49" charset="0"/>
                    <a:cs typeface="Consolas" panose="020B0609020204030204" pitchFamily="49" charset="0"/>
                  </a:rPr>
                  <a:t>:</a:t>
                </a:r>
                <a:br>
                  <a:rPr lang="en-GB" sz="2400" b="1" dirty="0">
                    <a:solidFill>
                      <a:srgbClr val="0000FF"/>
                    </a:solidFill>
                    <a:latin typeface="Consolas" panose="020B0609020204030204" pitchFamily="49" charset="0"/>
                    <a:cs typeface="Consolas" panose="020B0609020204030204" pitchFamily="49" charset="0"/>
                  </a:rPr>
                </a:br>
                <a:r>
                  <a:rPr lang="en-GB" sz="2400" b="1" dirty="0">
                    <a:solidFill>
                      <a:srgbClr val="0000FF"/>
                    </a:solidFill>
                    <a:latin typeface="Consolas" panose="020B0609020204030204" pitchFamily="49" charset="0"/>
                    <a:cs typeface="Consolas" panose="020B0609020204030204" pitchFamily="49" charset="0"/>
                  </a:rPr>
                  <a:t>    if </a:t>
                </a:r>
                <a14:m>
                  <m:oMath xmlns:m="http://schemas.openxmlformats.org/officeDocument/2006/math">
                    <m:sSub>
                      <m:sSubPr>
                        <m:ctrlPr>
                          <a:rPr lang="en-GB" sz="2400" b="1" i="1" smtClean="0">
                            <a:solidFill>
                              <a:schemeClr val="tx1"/>
                            </a:solidFill>
                            <a:latin typeface="Cambria Math" panose="02040503050406030204" pitchFamily="18" charset="0"/>
                            <a:cs typeface="Consolas" panose="020B0609020204030204" pitchFamily="49" charset="0"/>
                          </a:rPr>
                        </m:ctrlPr>
                      </m:sSubPr>
                      <m:e>
                        <m:r>
                          <a:rPr lang="en-GB" sz="2400" b="1" i="1" smtClean="0">
                            <a:solidFill>
                              <a:schemeClr val="tx1"/>
                            </a:solidFill>
                            <a:latin typeface="Cambria Math" panose="02040503050406030204" pitchFamily="18" charset="0"/>
                            <a:cs typeface="Consolas" panose="020B0609020204030204" pitchFamily="49" charset="0"/>
                          </a:rPr>
                          <m:t>𝒑</m:t>
                        </m:r>
                      </m:e>
                      <m:sub>
                        <m:r>
                          <a:rPr lang="en-GB" sz="2400" b="1" i="1" smtClean="0">
                            <a:solidFill>
                              <a:schemeClr val="tx1"/>
                            </a:solidFill>
                            <a:latin typeface="Cambria Math" panose="02040503050406030204" pitchFamily="18" charset="0"/>
                            <a:cs typeface="Consolas" panose="020B0609020204030204" pitchFamily="49" charset="0"/>
                          </a:rPr>
                          <m:t>𝒊</m:t>
                        </m:r>
                      </m:sub>
                    </m:sSub>
                  </m:oMath>
                </a14:m>
                <a:r>
                  <a:rPr lang="en-GB" sz="2400" b="1" dirty="0">
                    <a:solidFill>
                      <a:schemeClr val="tx1"/>
                    </a:solidFill>
                    <a:latin typeface="Consolas" panose="020B0609020204030204" pitchFamily="49" charset="0"/>
                    <a:cs typeface="Consolas" panose="020B0609020204030204" pitchFamily="49" charset="0"/>
                  </a:rPr>
                  <a:t> </a:t>
                </a:r>
                <a:r>
                  <a:rPr lang="en-GB" sz="2400" dirty="0">
                    <a:latin typeface="Consolas" panose="020B0609020204030204" pitchFamily="49" charset="0"/>
                    <a:cs typeface="Consolas" panose="020B0609020204030204" pitchFamily="49" charset="0"/>
                  </a:rPr>
                  <a:t>is at the left part</a:t>
                </a:r>
                <a:r>
                  <a:rPr lang="en-GB" sz="2400" b="1" dirty="0">
                    <a:latin typeface="Consolas" panose="020B0609020204030204" pitchFamily="49" charset="0"/>
                    <a:cs typeface="Consolas" panose="020B0609020204030204" pitchFamily="49" charset="0"/>
                  </a:rPr>
                  <a:t>: </a:t>
                </a:r>
                <a14:m>
                  <m:oMath xmlns:m="http://schemas.openxmlformats.org/officeDocument/2006/math">
                    <m:sSub>
                      <m:sSubPr>
                        <m:ctrlPr>
                          <a:rPr lang="en-GB" sz="2400" b="1" i="1" smtClean="0">
                            <a:latin typeface="Cambria Math" panose="02040503050406030204" pitchFamily="18" charset="0"/>
                            <a:cs typeface="Consolas" panose="020B0609020204030204" pitchFamily="49" charset="0"/>
                          </a:rPr>
                        </m:ctrlPr>
                      </m:sSubPr>
                      <m:e>
                        <m:r>
                          <a:rPr lang="en-GB" sz="2400" b="1" i="1" smtClean="0">
                            <a:latin typeface="Cambria Math" panose="02040503050406030204" pitchFamily="18" charset="0"/>
                            <a:cs typeface="Consolas" panose="020B0609020204030204" pitchFamily="49" charset="0"/>
                          </a:rPr>
                          <m:t>𝒀</m:t>
                        </m:r>
                      </m:e>
                      <m:sub>
                        <m:r>
                          <a:rPr lang="en-GB" sz="2400" b="1" i="1" smtClean="0">
                            <a:latin typeface="Cambria Math" panose="02040503050406030204" pitchFamily="18" charset="0"/>
                            <a:cs typeface="Consolas" panose="020B0609020204030204" pitchFamily="49" charset="0"/>
                          </a:rPr>
                          <m:t>𝑳</m:t>
                        </m:r>
                      </m:sub>
                    </m:sSub>
                  </m:oMath>
                </a14:m>
                <a:r>
                  <a:rPr lang="en-GB" sz="2400" b="1" dirty="0">
                    <a:latin typeface="Consolas" panose="020B0609020204030204" pitchFamily="49" charset="0"/>
                    <a:cs typeface="Consolas" panose="020B0609020204030204" pitchFamily="49" charset="0"/>
                  </a:rPr>
                  <a:t>.</a:t>
                </a:r>
                <a:r>
                  <a:rPr lang="en-GB" sz="2400" b="1" dirty="0" err="1">
                    <a:latin typeface="Consolas" panose="020B0609020204030204" pitchFamily="49" charset="0"/>
                    <a:cs typeface="Consolas" panose="020B0609020204030204" pitchFamily="49" charset="0"/>
                  </a:rPr>
                  <a:t>push_back</a:t>
                </a:r>
                <a:r>
                  <a:rPr lang="en-GB" sz="2400" b="1" dirty="0">
                    <a:latin typeface="Consolas" panose="020B0609020204030204" pitchFamily="49" charset="0"/>
                    <a:cs typeface="Consolas" panose="020B0609020204030204" pitchFamily="49" charset="0"/>
                  </a:rPr>
                  <a:t>(</a:t>
                </a:r>
                <a14:m>
                  <m:oMath xmlns:m="http://schemas.openxmlformats.org/officeDocument/2006/math">
                    <m:sSub>
                      <m:sSubPr>
                        <m:ctrlPr>
                          <a:rPr lang="en-GB" sz="2400" b="1" i="1" smtClean="0">
                            <a:latin typeface="Cambria Math" panose="02040503050406030204" pitchFamily="18" charset="0"/>
                            <a:cs typeface="Consolas" panose="020B0609020204030204" pitchFamily="49" charset="0"/>
                          </a:rPr>
                        </m:ctrlPr>
                      </m:sSubPr>
                      <m:e>
                        <m:r>
                          <a:rPr lang="en-GB" sz="2400" b="1" i="1" smtClean="0">
                            <a:latin typeface="Cambria Math" panose="02040503050406030204" pitchFamily="18" charset="0"/>
                            <a:cs typeface="Consolas" panose="020B0609020204030204" pitchFamily="49" charset="0"/>
                          </a:rPr>
                          <m:t>𝒑</m:t>
                        </m:r>
                      </m:e>
                      <m:sub>
                        <m:r>
                          <a:rPr lang="en-GB" sz="2400" b="1" i="1" smtClean="0">
                            <a:latin typeface="Cambria Math" panose="02040503050406030204" pitchFamily="18" charset="0"/>
                            <a:cs typeface="Consolas" panose="020B0609020204030204" pitchFamily="49" charset="0"/>
                          </a:rPr>
                          <m:t>𝒊</m:t>
                        </m:r>
                      </m:sub>
                    </m:sSub>
                  </m:oMath>
                </a14:m>
                <a:r>
                  <a:rPr lang="en-GB" sz="2400" b="1" dirty="0">
                    <a:latin typeface="Consolas" panose="020B0609020204030204" pitchFamily="49" charset="0"/>
                    <a:cs typeface="Consolas" panose="020B0609020204030204" pitchFamily="49" charset="0"/>
                  </a:rPr>
                  <a:t>)</a:t>
                </a:r>
                <a:br>
                  <a:rPr lang="en-GB" sz="2400" b="1" dirty="0">
                    <a:latin typeface="Consolas" panose="020B0609020204030204" pitchFamily="49" charset="0"/>
                    <a:cs typeface="Consolas" panose="020B0609020204030204" pitchFamily="49" charset="0"/>
                  </a:rPr>
                </a:br>
                <a:r>
                  <a:rPr lang="en-GB" sz="2400" b="1" dirty="0">
                    <a:latin typeface="Consolas" panose="020B0609020204030204" pitchFamily="49" charset="0"/>
                    <a:cs typeface="Consolas" panose="020B0609020204030204" pitchFamily="49" charset="0"/>
                  </a:rPr>
                  <a:t>    </a:t>
                </a:r>
                <a:r>
                  <a:rPr lang="en-GB" sz="2400" b="1" dirty="0">
                    <a:solidFill>
                      <a:srgbClr val="0000FF"/>
                    </a:solidFill>
                    <a:latin typeface="Consolas" panose="020B0609020204030204" pitchFamily="49" charset="0"/>
                    <a:cs typeface="Consolas" panose="020B0609020204030204" pitchFamily="49" charset="0"/>
                  </a:rPr>
                  <a:t>else</a:t>
                </a:r>
                <a:r>
                  <a:rPr lang="en-GB" sz="2400" b="1" dirty="0">
                    <a:latin typeface="Consolas" panose="020B0609020204030204" pitchFamily="49" charset="0"/>
                    <a:cs typeface="Consolas" panose="020B0609020204030204" pitchFamily="49" charset="0"/>
                  </a:rPr>
                  <a:t>: </a:t>
                </a:r>
                <a14:m>
                  <m:oMath xmlns:m="http://schemas.openxmlformats.org/officeDocument/2006/math">
                    <m:sSub>
                      <m:sSubPr>
                        <m:ctrlPr>
                          <a:rPr lang="en-GB" sz="2400" b="1" i="1">
                            <a:latin typeface="Cambria Math" panose="02040503050406030204" pitchFamily="18" charset="0"/>
                            <a:cs typeface="Consolas" panose="020B0609020204030204" pitchFamily="49" charset="0"/>
                          </a:rPr>
                        </m:ctrlPr>
                      </m:sSubPr>
                      <m:e>
                        <m:r>
                          <a:rPr lang="en-GB" sz="2400" b="1" i="1">
                            <a:latin typeface="Cambria Math" panose="02040503050406030204" pitchFamily="18" charset="0"/>
                            <a:cs typeface="Consolas" panose="020B0609020204030204" pitchFamily="49" charset="0"/>
                          </a:rPr>
                          <m:t>𝒀</m:t>
                        </m:r>
                      </m:e>
                      <m:sub>
                        <m:r>
                          <a:rPr lang="en-GB" sz="2400" b="1" i="1" smtClean="0">
                            <a:latin typeface="Cambria Math" panose="02040503050406030204" pitchFamily="18" charset="0"/>
                            <a:cs typeface="Consolas" panose="020B0609020204030204" pitchFamily="49" charset="0"/>
                          </a:rPr>
                          <m:t>𝑹</m:t>
                        </m:r>
                      </m:sub>
                    </m:sSub>
                  </m:oMath>
                </a14:m>
                <a:r>
                  <a:rPr lang="en-GB" sz="2400" b="1" dirty="0">
                    <a:latin typeface="Consolas" panose="020B0609020204030204" pitchFamily="49" charset="0"/>
                    <a:cs typeface="Consolas" panose="020B0609020204030204" pitchFamily="49" charset="0"/>
                  </a:rPr>
                  <a:t>.</a:t>
                </a:r>
                <a:r>
                  <a:rPr lang="en-GB" sz="2400" b="1" dirty="0" err="1">
                    <a:latin typeface="Consolas" panose="020B0609020204030204" pitchFamily="49" charset="0"/>
                    <a:cs typeface="Consolas" panose="020B0609020204030204" pitchFamily="49" charset="0"/>
                  </a:rPr>
                  <a:t>push_back</a:t>
                </a:r>
                <a:r>
                  <a:rPr lang="en-GB" sz="2400" b="1" dirty="0">
                    <a:latin typeface="Consolas" panose="020B0609020204030204" pitchFamily="49" charset="0"/>
                    <a:cs typeface="Consolas" panose="020B0609020204030204" pitchFamily="49" charset="0"/>
                  </a:rPr>
                  <a:t>(</a:t>
                </a:r>
                <a14:m>
                  <m:oMath xmlns:m="http://schemas.openxmlformats.org/officeDocument/2006/math">
                    <m:sSub>
                      <m:sSubPr>
                        <m:ctrlPr>
                          <a:rPr lang="en-GB" sz="2400" b="1" i="1">
                            <a:latin typeface="Cambria Math" panose="02040503050406030204" pitchFamily="18" charset="0"/>
                            <a:cs typeface="Consolas" panose="020B0609020204030204" pitchFamily="49" charset="0"/>
                          </a:rPr>
                        </m:ctrlPr>
                      </m:sSubPr>
                      <m:e>
                        <m:r>
                          <a:rPr lang="en-GB" sz="2400" b="1" i="1">
                            <a:latin typeface="Cambria Math" panose="02040503050406030204" pitchFamily="18" charset="0"/>
                            <a:cs typeface="Consolas" panose="020B0609020204030204" pitchFamily="49" charset="0"/>
                          </a:rPr>
                          <m:t>𝒑</m:t>
                        </m:r>
                      </m:e>
                      <m:sub>
                        <m:r>
                          <a:rPr lang="en-GB" sz="2400" b="1" i="1">
                            <a:latin typeface="Cambria Math" panose="02040503050406030204" pitchFamily="18" charset="0"/>
                            <a:cs typeface="Consolas" panose="020B0609020204030204" pitchFamily="49" charset="0"/>
                          </a:rPr>
                          <m:t>𝒊</m:t>
                        </m:r>
                      </m:sub>
                    </m:sSub>
                  </m:oMath>
                </a14:m>
                <a:r>
                  <a:rPr lang="en-GB" sz="2400" b="1" dirty="0">
                    <a:latin typeface="Consolas" panose="020B0609020204030204" pitchFamily="49" charset="0"/>
                    <a:cs typeface="Consolas" panose="020B0609020204030204" pitchFamily="49" charset="0"/>
                  </a:rPr>
                  <a:t>)</a:t>
                </a:r>
                <a:endParaRPr lang="en-US" sz="2400" b="1" dirty="0">
                  <a:latin typeface="Consolas" panose="020B0609020204030204" pitchFamily="49" charset="0"/>
                  <a:cs typeface="Consolas" panose="020B0609020204030204" pitchFamily="49"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95216" y="3378200"/>
                <a:ext cx="8060027" cy="1569660"/>
              </a:xfrm>
              <a:prstGeom prst="rect">
                <a:avLst/>
              </a:prstGeom>
              <a:blipFill>
                <a:blip r:embed="rId3"/>
                <a:stretch>
                  <a:fillRect l="-1135" t="-3101" r="-227" b="-7752"/>
                </a:stretch>
              </a:blipFill>
            </p:spPr>
            <p:txBody>
              <a:bodyPr/>
              <a:lstStyle/>
              <a:p>
                <a:r>
                  <a:rPr lang="ca-ES">
                    <a:noFill/>
                  </a:rPr>
                  <a:t> </a:t>
                </a:r>
              </a:p>
            </p:txBody>
          </p:sp>
        </mc:Fallback>
      </mc:AlternateContent>
    </p:spTree>
    <p:extLst>
      <p:ext uri="{BB962C8B-B14F-4D97-AF65-F5344CB8AC3E}">
        <p14:creationId xmlns:p14="http://schemas.microsoft.com/office/powerpoint/2010/main" val="3382490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Subtract and Conquer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838200"/>
                <a:ext cx="8305800" cy="5654675"/>
              </a:xfrm>
            </p:spPr>
            <p:txBody>
              <a:bodyPr>
                <a:normAutofit fontScale="77500" lnSpcReduction="20000"/>
              </a:bodyPr>
              <a:lstStyle/>
              <a:p>
                <a:r>
                  <a:rPr lang="en-GB" dirty="0"/>
                  <a:t>Sometimes we may find recurrences with the following structure:</a:t>
                </a:r>
                <a:br>
                  <a:rPr lang="en-GB" dirty="0"/>
                </a:br>
                <a:br>
                  <a:rPr lang="en-GB" dirty="0"/>
                </a:br>
                <a14:m>
                  <m:oMath xmlns:m="http://schemas.openxmlformats.org/officeDocument/2006/math">
                    <m:r>
                      <a:rPr lang="en-GB" b="0" i="1" smtClean="0">
                        <a:latin typeface="Cambria Math" panose="02040503050406030204" pitchFamily="18" charset="0"/>
                      </a:rPr>
                      <m:t>𝑇</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r>
                      <a:rPr lang="en-GB" b="0" i="1" smtClean="0">
                        <a:latin typeface="Cambria Math" panose="02040503050406030204" pitchFamily="18" charset="0"/>
                      </a:rPr>
                      <m:t>=</m:t>
                    </m:r>
                    <m:r>
                      <a:rPr lang="en-GB" b="0" i="1" smtClean="0">
                        <a:latin typeface="Cambria Math" panose="02040503050406030204" pitchFamily="18" charset="0"/>
                      </a:rPr>
                      <m:t>𝑎</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rPr>
                      <m:t>𝑇</m:t>
                    </m:r>
                    <m:d>
                      <m:dPr>
                        <m:ctrlPr>
                          <a:rPr lang="en-GB"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𝑏</m:t>
                        </m:r>
                      </m:e>
                    </m:d>
                    <m:r>
                      <a:rPr lang="en-GB" b="0" i="1" smtClean="0">
                        <a:latin typeface="Cambria Math" panose="02040503050406030204" pitchFamily="18" charset="0"/>
                      </a:rPr>
                      <m:t>+</m:t>
                    </m:r>
                    <m:r>
                      <m:rPr>
                        <m:nor/>
                      </m:rPr>
                      <a:rPr lang="en-GB" b="0" i="0" smtClean="0">
                        <a:latin typeface="Cambria Math" panose="02040503050406030204" pitchFamily="18" charset="0"/>
                      </a:rPr>
                      <m:t>O</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𝑛</m:t>
                        </m:r>
                      </m:e>
                      <m:sup>
                        <m:r>
                          <a:rPr lang="en-US" b="0" i="1" smtClean="0">
                            <a:latin typeface="Cambria Math" panose="02040503050406030204" pitchFamily="18" charset="0"/>
                          </a:rPr>
                          <m:t>𝑐</m:t>
                        </m:r>
                      </m:sup>
                    </m:sSup>
                    <m:r>
                      <a:rPr lang="en-GB" b="0" i="1" smtClean="0">
                        <a:latin typeface="Cambria Math" panose="02040503050406030204" pitchFamily="18" charset="0"/>
                      </a:rPr>
                      <m:t>)</m:t>
                    </m:r>
                  </m:oMath>
                </a14:m>
                <a:endParaRPr lang="en-GB" dirty="0"/>
              </a:p>
              <a:p>
                <a:pPr>
                  <a:lnSpc>
                    <a:spcPct val="170000"/>
                  </a:lnSpc>
                </a:pPr>
                <a:r>
                  <a:rPr lang="en-GB" dirty="0"/>
                  <a:t>Examples:</a:t>
                </a:r>
                <a:br>
                  <a:rPr lang="en-GB" dirty="0"/>
                </a:br>
                <a14:m>
                  <m:oMath xmlns:m="http://schemas.openxmlformats.org/officeDocument/2006/math">
                    <m:r>
                      <m:rPr>
                        <m:nor/>
                      </m:rPr>
                      <a:rPr lang="en-US" b="0" i="0" smtClean="0">
                        <a:latin typeface="Cambria Math" panose="02040503050406030204" pitchFamily="18" charset="0"/>
                      </a:rPr>
                      <m:t>Hanoi</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=2⋅</m:t>
                    </m:r>
                    <m:r>
                      <m:rPr>
                        <m:nor/>
                      </m:rPr>
                      <a:rPr lang="en-US" b="0" i="0" smtClean="0">
                        <a:latin typeface="Cambria Math" panose="02040503050406030204" pitchFamily="18" charset="0"/>
                      </a:rPr>
                      <m:t>Hanoi</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r>
                      <a:rPr lang="en-US" b="0" i="1" smtClean="0">
                        <a:latin typeface="Cambria Math" panose="02040503050406030204" pitchFamily="18" charset="0"/>
                      </a:rPr>
                      <m:t>+</m:t>
                    </m:r>
                    <m:r>
                      <m:rPr>
                        <m:nor/>
                      </m:rPr>
                      <a:rPr lang="en-US" b="0" i="0" smtClean="0">
                        <a:latin typeface="Cambria Math" panose="02040503050406030204" pitchFamily="18" charset="0"/>
                      </a:rPr>
                      <m:t>O</m:t>
                    </m:r>
                    <m:d>
                      <m:dPr>
                        <m:ctrlPr>
                          <a:rPr lang="en-US" b="0" i="1" smtClean="0">
                            <a:latin typeface="Cambria Math" panose="02040503050406030204" pitchFamily="18" charset="0"/>
                          </a:rPr>
                        </m:ctrlPr>
                      </m:dPr>
                      <m:e>
                        <m:r>
                          <a:rPr lang="en-US" b="0" i="1" smtClean="0">
                            <a:latin typeface="Cambria Math" panose="02040503050406030204" pitchFamily="18" charset="0"/>
                          </a:rPr>
                          <m:t>1</m:t>
                        </m:r>
                      </m:e>
                    </m:d>
                  </m:oMath>
                </a14:m>
                <a:br>
                  <a:rPr lang="en-US" b="0" dirty="0"/>
                </a:br>
                <a14:m>
                  <m:oMath xmlns:m="http://schemas.openxmlformats.org/officeDocument/2006/math">
                    <m:r>
                      <a:rPr lang="en-US" b="0" i="0" smtClean="0">
                        <a:latin typeface="Cambria Math" panose="02040503050406030204" pitchFamily="18" charset="0"/>
                      </a:rPr>
                      <m:t>    </m:t>
                    </m:r>
                    <m:r>
                      <m:rPr>
                        <m:nor/>
                      </m:rPr>
                      <a:rPr lang="en-GB" b="0" i="0" smtClean="0">
                        <a:latin typeface="Cambria Math" panose="02040503050406030204" pitchFamily="18" charset="0"/>
                      </a:rPr>
                      <m:t>Sort</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m:rPr>
                        <m:nor/>
                      </m:rPr>
                      <a:rPr lang="en-GB" b="0" i="0" smtClean="0">
                        <a:latin typeface="Cambria Math" panose="02040503050406030204" pitchFamily="18" charset="0"/>
                      </a:rPr>
                      <m:t>Sort</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r>
                      <a:rPr lang="en-US" b="0" i="1" smtClean="0">
                        <a:latin typeface="Cambria Math" panose="02040503050406030204" pitchFamily="18" charset="0"/>
                      </a:rPr>
                      <m:t>+</m:t>
                    </m:r>
                    <m:r>
                      <m:rPr>
                        <m:sty m:val="p"/>
                      </m:rPr>
                      <a:rPr lang="en-US" b="0" i="0" smtClean="0">
                        <a:latin typeface="Cambria Math" panose="02040503050406030204" pitchFamily="18" charset="0"/>
                      </a:rPr>
                      <m:t>O</m:t>
                    </m:r>
                    <m:d>
                      <m:dPr>
                        <m:ctrlPr>
                          <a:rPr lang="en-US" b="0" i="1" smtClean="0">
                            <a:latin typeface="Cambria Math" panose="02040503050406030204" pitchFamily="18" charset="0"/>
                          </a:rPr>
                        </m:ctrlPr>
                      </m:dPr>
                      <m:e>
                        <m:r>
                          <a:rPr lang="en-GB" b="0" i="1" smtClean="0">
                            <a:latin typeface="Cambria Math" panose="02040503050406030204" pitchFamily="18" charset="0"/>
                          </a:rPr>
                          <m:t>𝑛</m:t>
                        </m:r>
                      </m:e>
                    </m:d>
                    <m:r>
                      <a:rPr lang="en-GB" b="0" i="1" smtClean="0">
                        <a:latin typeface="Cambria Math" panose="02040503050406030204" pitchFamily="18" charset="0"/>
                      </a:rPr>
                      <m:t>  </m:t>
                    </m:r>
                  </m:oMath>
                </a14:m>
                <a:endParaRPr lang="en-GB" dirty="0"/>
              </a:p>
              <a:p>
                <a:endParaRPr lang="en-GB" dirty="0"/>
              </a:p>
              <a:p>
                <a:r>
                  <a:rPr lang="en-GB" i="1" dirty="0"/>
                  <a:t>Muster</a:t>
                </a:r>
                <a:r>
                  <a:rPr lang="en-GB" dirty="0"/>
                  <a:t> theorem:</a:t>
                </a:r>
                <a:br>
                  <a:rPr lang="en-GB" dirty="0"/>
                </a:br>
                <a:br>
                  <a:rPr lang="en-GB" dirty="0"/>
                </a:br>
                <a14:m>
                  <m:oMath xmlns:m="http://schemas.openxmlformats.org/officeDocument/2006/math">
                    <m:r>
                      <a:rPr lang="en-GB" b="0" i="1" smtClean="0">
                        <a:latin typeface="Cambria Math" panose="02040503050406030204" pitchFamily="18" charset="0"/>
                      </a:rPr>
                      <m:t>𝑇</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m>
                          <m:mPr>
                            <m:mcs>
                              <m:mc>
                                <m:mcPr>
                                  <m:count m:val="2"/>
                                  <m:mcJc m:val="center"/>
                                </m:mcPr>
                              </m:mc>
                            </m:mcs>
                            <m:ctrlPr>
                              <a:rPr lang="en-GB" b="0" i="1" smtClean="0">
                                <a:latin typeface="Cambria Math" panose="02040503050406030204" pitchFamily="18" charset="0"/>
                              </a:rPr>
                            </m:ctrlPr>
                          </m:mPr>
                          <m:mr>
                            <m:e>
                              <m:r>
                                <m:rPr>
                                  <m:nor/>
                                  <m:brk m:alnAt="7"/>
                                </m:rPr>
                                <a:rPr lang="en-GB" b="0" i="0" smtClean="0">
                                  <a:latin typeface="Cambria Math" panose="02040503050406030204" pitchFamily="18" charset="0"/>
                                </a:rPr>
                                <m:t>O</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m:rPr>
                                          <m:brk m:alnAt="7"/>
                                        </m:rPr>
                                        <a:rPr lang="en-GB" b="0" i="1" smtClean="0">
                                          <a:latin typeface="Cambria Math" panose="02040503050406030204" pitchFamily="18" charset="0"/>
                                        </a:rPr>
                                        <m:t>𝑛</m:t>
                                      </m:r>
                                    </m:e>
                                    <m:sup>
                                      <m:r>
                                        <a:rPr lang="en-US" b="0" i="1" smtClean="0">
                                          <a:latin typeface="Cambria Math" panose="02040503050406030204" pitchFamily="18" charset="0"/>
                                        </a:rPr>
                                        <m:t>𝑐</m:t>
                                      </m:r>
                                    </m:sup>
                                  </m:sSup>
                                </m:e>
                              </m:d>
                              <m:r>
                                <m:rPr>
                                  <m:brk m:alnAt="7"/>
                                </m:rPr>
                                <a:rPr lang="en-GB" b="0" i="1" smtClean="0">
                                  <a:latin typeface="Cambria Math" panose="02040503050406030204" pitchFamily="18" charset="0"/>
                                </a:rPr>
                                <m:t> </m:t>
                              </m:r>
                              <m:r>
                                <a:rPr lang="en-GB" b="0" i="1" smtClean="0">
                                  <a:latin typeface="Cambria Math" panose="02040503050406030204" pitchFamily="18" charset="0"/>
                                </a:rPr>
                                <m:t>         </m:t>
                              </m:r>
                              <m:r>
                                <a:rPr lang="en-US" b="0" i="1" smtClean="0">
                                  <a:latin typeface="Cambria Math" panose="02040503050406030204" pitchFamily="18" charset="0"/>
                                </a:rPr>
                                <m:t> </m:t>
                              </m:r>
                            </m:e>
                            <m:e>
                              <m:r>
                                <m:rPr>
                                  <m:nor/>
                                </m:rPr>
                                <a:rPr lang="en-GB" b="0" i="0" smtClean="0">
                                  <a:latin typeface="Cambria Math" panose="02040503050406030204" pitchFamily="18" charset="0"/>
                                </a:rPr>
                                <m:t>    </m:t>
                              </m:r>
                              <m:r>
                                <m:rPr>
                                  <m:nor/>
                                </m:rPr>
                                <a:rPr lang="en-GB" b="0" i="0" smtClean="0">
                                  <a:latin typeface="Cambria Math" panose="02040503050406030204" pitchFamily="18" charset="0"/>
                                </a:rPr>
                                <m:t>if</m:t>
                              </m:r>
                              <m:r>
                                <a:rPr lang="en-GB" b="0" i="1" smtClean="0">
                                  <a:latin typeface="Cambria Math" panose="02040503050406030204" pitchFamily="18" charset="0"/>
                                </a:rPr>
                                <m:t> </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&lt;1     </m:t>
                              </m:r>
                              <m:r>
                                <m:rPr>
                                  <m:nor/>
                                </m:rPr>
                                <a:rPr lang="en-US" b="0" i="0" smtClean="0">
                                  <a:latin typeface="Cambria Math" panose="02040503050406030204" pitchFamily="18" charset="0"/>
                                </a:rPr>
                                <m:t>(</m:t>
                              </m:r>
                              <m:r>
                                <m:rPr>
                                  <m:nor/>
                                </m:rPr>
                                <a:rPr lang="en-US" b="0" i="0" smtClean="0">
                                  <a:latin typeface="Cambria Math" panose="02040503050406030204" pitchFamily="18" charset="0"/>
                                </a:rPr>
                                <m:t>never</m:t>
                              </m:r>
                              <m:r>
                                <m:rPr>
                                  <m:nor/>
                                </m:rPr>
                                <a:rPr lang="en-US" b="0" i="0" smtClean="0">
                                  <a:latin typeface="Cambria Math" panose="02040503050406030204" pitchFamily="18" charset="0"/>
                                </a:rPr>
                                <m:t> </m:t>
                              </m:r>
                              <m:r>
                                <m:rPr>
                                  <m:nor/>
                                </m:rPr>
                                <a:rPr lang="en-US" b="0" i="0" smtClean="0">
                                  <a:latin typeface="Cambria Math" panose="02040503050406030204" pitchFamily="18" charset="0"/>
                                </a:rPr>
                                <m:t>occurs</m:t>
                              </m:r>
                              <m:r>
                                <m:rPr>
                                  <m:nor/>
                                </m:rPr>
                                <a:rPr lang="en-US" b="0" i="0" smtClean="0">
                                  <a:latin typeface="Cambria Math" panose="02040503050406030204" pitchFamily="18" charset="0"/>
                                </a:rPr>
                                <m:t>)</m:t>
                              </m:r>
                            </m:e>
                          </m:mr>
                          <m:mr>
                            <m:e>
                              <m:r>
                                <m:rPr>
                                  <m:nor/>
                                </m:rPr>
                                <a:rPr lang="en-GB" b="0" i="0" smtClean="0">
                                  <a:latin typeface="Cambria Math" panose="02040503050406030204" pitchFamily="18" charset="0"/>
                                </a:rPr>
                                <m:t>O</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𝑛</m:t>
                                      </m:r>
                                    </m:e>
                                    <m:sup>
                                      <m:r>
                                        <a:rPr lang="en-US" b="0" i="1" smtClean="0">
                                          <a:latin typeface="Cambria Math" panose="02040503050406030204" pitchFamily="18" charset="0"/>
                                        </a:rPr>
                                        <m:t>𝑐</m:t>
                                      </m:r>
                                      <m:r>
                                        <a:rPr lang="en-US" b="0" i="1" smtClean="0">
                                          <a:latin typeface="Cambria Math" panose="02040503050406030204" pitchFamily="18" charset="0"/>
                                        </a:rPr>
                                        <m:t>+1</m:t>
                                      </m:r>
                                    </m:sup>
                                  </m:sSup>
                                </m:e>
                              </m:d>
                              <m:r>
                                <a:rPr lang="en-US" b="0" i="1" smtClean="0">
                                  <a:latin typeface="Cambria Math" panose="02040503050406030204" pitchFamily="18" charset="0"/>
                                </a:rPr>
                                <m:t>       </m:t>
                              </m:r>
                            </m:e>
                            <m:e>
                              <m:r>
                                <a:rPr lang="en-GB" b="0" i="1" smtClean="0">
                                  <a:latin typeface="Cambria Math" panose="02040503050406030204" pitchFamily="18" charset="0"/>
                                </a:rPr>
                                <m:t>  </m:t>
                              </m:r>
                              <m:r>
                                <m:rPr>
                                  <m:nor/>
                                </m:rPr>
                                <a:rPr lang="en-GB">
                                  <a:latin typeface="Cambria Math" panose="02040503050406030204" pitchFamily="18" charset="0"/>
                                </a:rPr>
                                <m:t>if</m:t>
                              </m:r>
                              <m:r>
                                <a:rPr lang="en-GB" i="1">
                                  <a:latin typeface="Cambria Math" panose="02040503050406030204" pitchFamily="18" charset="0"/>
                                </a:rPr>
                                <m:t> </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=1                                </m:t>
                              </m:r>
                            </m:e>
                          </m:mr>
                          <m:mr>
                            <m:e>
                              <m:r>
                                <m:rPr>
                                  <m:nor/>
                                </m:rPr>
                                <a:rPr lang="en-GB" b="0" i="0" smtClean="0">
                                  <a:latin typeface="Cambria Math" panose="02040503050406030204" pitchFamily="18" charset="0"/>
                                </a:rPr>
                                <m:t>O</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𝑛</m:t>
                                      </m:r>
                                    </m:e>
                                    <m:sup>
                                      <m:r>
                                        <a:rPr lang="en-US" b="0" i="1" smtClean="0">
                                          <a:latin typeface="Cambria Math" panose="02040503050406030204" pitchFamily="18" charset="0"/>
                                        </a:rPr>
                                        <m:t>𝑐</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f>
                                        <m:fPr>
                                          <m:type m:val="lin"/>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𝑏</m:t>
                                          </m:r>
                                        </m:den>
                                      </m:f>
                                    </m:sup>
                                  </m:sSup>
                                </m:e>
                              </m:d>
                              <m:r>
                                <a:rPr lang="en-GB" b="0" i="1" smtClean="0">
                                  <a:latin typeface="Cambria Math" panose="02040503050406030204" pitchFamily="18" charset="0"/>
                                </a:rPr>
                                <m:t>  </m:t>
                              </m:r>
                            </m:e>
                            <m:e>
                              <m:r>
                                <a:rPr lang="en-GB" b="0" i="1" smtClean="0">
                                  <a:latin typeface="Cambria Math" panose="02040503050406030204" pitchFamily="18" charset="0"/>
                                </a:rPr>
                                <m:t>    </m:t>
                              </m:r>
                              <m:r>
                                <m:rPr>
                                  <m:nor/>
                                </m:rPr>
                                <a:rPr lang="en-GB">
                                  <a:latin typeface="Cambria Math" panose="02040503050406030204" pitchFamily="18" charset="0"/>
                                </a:rPr>
                                <m:t>if</m:t>
                              </m:r>
                              <m:r>
                                <a:rPr lang="en-GB" i="1">
                                  <a:latin typeface="Cambria Math" panose="02040503050406030204" pitchFamily="18" charset="0"/>
                                </a:rPr>
                                <m:t> </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&gt;1                                  </m:t>
                              </m:r>
                            </m:e>
                          </m:mr>
                        </m:m>
                      </m:e>
                    </m:d>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838200"/>
                <a:ext cx="8305800" cy="5654675"/>
              </a:xfrm>
              <a:blipFill>
                <a:blip r:embed="rId2"/>
                <a:stretch>
                  <a:fillRect l="-1101" t="-2050"/>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Divide &amp; Conquer</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1459432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Muster theorem: recursion tree</a:t>
            </a:r>
          </a:p>
        </p:txBody>
      </p:sp>
      <p:sp>
        <p:nvSpPr>
          <p:cNvPr id="3" name="Date Placeholder 2"/>
          <p:cNvSpPr>
            <a:spLocks noGrp="1"/>
          </p:cNvSpPr>
          <p:nvPr>
            <p:ph type="dt" sz="half" idx="10"/>
          </p:nvPr>
        </p:nvSpPr>
        <p:spPr/>
        <p:txBody>
          <a:bodyPr/>
          <a:lstStyle/>
          <a:p>
            <a:r>
              <a:rPr lang="en-US"/>
              <a:t>Divide &amp; Conquer</a:t>
            </a:r>
          </a:p>
        </p:txBody>
      </p:sp>
      <p:sp>
        <p:nvSpPr>
          <p:cNvPr id="4" name="Footer Placeholder 3"/>
          <p:cNvSpPr>
            <a:spLocks noGrp="1"/>
          </p:cNvSpPr>
          <p:nvPr>
            <p:ph type="ftr" sz="quarter" idx="11"/>
          </p:nvPr>
        </p:nvSpPr>
        <p:spPr/>
        <p:txBody>
          <a:bodyPr/>
          <a:lstStyle/>
          <a:p>
            <a:r>
              <a:rPr lang="en-US"/>
              <a:t>© Dept. CS, UPC</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sp>
        <p:nvSpPr>
          <p:cNvPr id="6" name="Oval 5"/>
          <p:cNvSpPr>
            <a:spLocks noChangeAspect="1"/>
          </p:cNvSpPr>
          <p:nvPr/>
        </p:nvSpPr>
        <p:spPr>
          <a:xfrm>
            <a:off x="4495800" y="1134568"/>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p:nvSpPr>
        <p:spPr>
          <a:xfrm>
            <a:off x="2286000" y="2132788"/>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stCxn id="6" idx="2"/>
            <a:endCxn id="7" idx="7"/>
          </p:cNvCxnSpPr>
          <p:nvPr/>
        </p:nvCxnSpPr>
        <p:spPr>
          <a:xfrm flipH="1">
            <a:off x="2364049" y="1180288"/>
            <a:ext cx="2131751" cy="965891"/>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 idx="3"/>
          </p:cNvCxnSpPr>
          <p:nvPr/>
        </p:nvCxnSpPr>
        <p:spPr>
          <a:xfrm flipH="1">
            <a:off x="3850640" y="1212617"/>
            <a:ext cx="658551" cy="920171"/>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6" idx="5"/>
            <a:endCxn id="59" idx="1"/>
          </p:cNvCxnSpPr>
          <p:nvPr/>
        </p:nvCxnSpPr>
        <p:spPr>
          <a:xfrm>
            <a:off x="4573849" y="1212617"/>
            <a:ext cx="758302" cy="925942"/>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6" idx="6"/>
            <a:endCxn id="68" idx="1"/>
          </p:cNvCxnSpPr>
          <p:nvPr/>
        </p:nvCxnSpPr>
        <p:spPr>
          <a:xfrm>
            <a:off x="4587240" y="1180288"/>
            <a:ext cx="2268911" cy="958271"/>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25" name="Oval 24"/>
          <p:cNvSpPr>
            <a:spLocks noChangeAspect="1"/>
          </p:cNvSpPr>
          <p:nvPr/>
        </p:nvSpPr>
        <p:spPr>
          <a:xfrm>
            <a:off x="1676400" y="2948128"/>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2184400" y="2948128"/>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1930400" y="2948128"/>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2438400" y="2948128"/>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a:stCxn id="7" idx="2"/>
            <a:endCxn id="25" idx="0"/>
          </p:cNvCxnSpPr>
          <p:nvPr/>
        </p:nvCxnSpPr>
        <p:spPr>
          <a:xfrm flipH="1">
            <a:off x="1722120" y="2178508"/>
            <a:ext cx="563880" cy="76962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7" idx="0"/>
            <a:endCxn id="27" idx="0"/>
          </p:cNvCxnSpPr>
          <p:nvPr/>
        </p:nvCxnSpPr>
        <p:spPr>
          <a:xfrm flipH="1">
            <a:off x="1976120" y="2132788"/>
            <a:ext cx="355600" cy="815340"/>
          </a:xfrm>
          <a:prstGeom prst="line">
            <a:avLst/>
          </a:prstGeom>
          <a:ln w="19050" cap="flat">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7" idx="0"/>
            <a:endCxn id="26" idx="0"/>
          </p:cNvCxnSpPr>
          <p:nvPr/>
        </p:nvCxnSpPr>
        <p:spPr>
          <a:xfrm flipH="1">
            <a:off x="2230120" y="2132788"/>
            <a:ext cx="101600" cy="815340"/>
          </a:xfrm>
          <a:prstGeom prst="line">
            <a:avLst/>
          </a:prstGeom>
          <a:ln w="19050" cap="flat">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7" idx="0"/>
            <a:endCxn id="28" idx="0"/>
          </p:cNvCxnSpPr>
          <p:nvPr/>
        </p:nvCxnSpPr>
        <p:spPr>
          <a:xfrm>
            <a:off x="2331720" y="2132788"/>
            <a:ext cx="152400" cy="815340"/>
          </a:xfrm>
          <a:prstGeom prst="line">
            <a:avLst/>
          </a:prstGeom>
          <a:ln w="19050" cap="flat">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41" name="Oval 40"/>
          <p:cNvSpPr>
            <a:spLocks noChangeAspect="1"/>
          </p:cNvSpPr>
          <p:nvPr/>
        </p:nvSpPr>
        <p:spPr>
          <a:xfrm>
            <a:off x="3794760" y="2125168"/>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a:off x="3337560" y="2940508"/>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a:off x="3845560" y="2940508"/>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a:off x="3591560" y="2940508"/>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4099560" y="2940508"/>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a:stCxn id="41" idx="0"/>
            <a:endCxn id="42" idx="0"/>
          </p:cNvCxnSpPr>
          <p:nvPr/>
        </p:nvCxnSpPr>
        <p:spPr>
          <a:xfrm flipH="1">
            <a:off x="3383280" y="2125168"/>
            <a:ext cx="457200" cy="815340"/>
          </a:xfrm>
          <a:prstGeom prst="line">
            <a:avLst/>
          </a:prstGeom>
          <a:ln w="19050" cap="flat">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1" idx="0"/>
            <a:endCxn id="44" idx="0"/>
          </p:cNvCxnSpPr>
          <p:nvPr/>
        </p:nvCxnSpPr>
        <p:spPr>
          <a:xfrm flipH="1">
            <a:off x="3637280" y="2125168"/>
            <a:ext cx="203200" cy="815340"/>
          </a:xfrm>
          <a:prstGeom prst="line">
            <a:avLst/>
          </a:prstGeom>
          <a:ln w="19050" cap="flat">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1" idx="4"/>
            <a:endCxn id="43" idx="0"/>
          </p:cNvCxnSpPr>
          <p:nvPr/>
        </p:nvCxnSpPr>
        <p:spPr>
          <a:xfrm>
            <a:off x="3840480" y="2216608"/>
            <a:ext cx="50800" cy="72390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1" idx="5"/>
            <a:endCxn id="45" idx="0"/>
          </p:cNvCxnSpPr>
          <p:nvPr/>
        </p:nvCxnSpPr>
        <p:spPr>
          <a:xfrm>
            <a:off x="3872809" y="2203217"/>
            <a:ext cx="272471" cy="737291"/>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59" name="Oval 58"/>
          <p:cNvSpPr>
            <a:spLocks noChangeAspect="1"/>
          </p:cNvSpPr>
          <p:nvPr/>
        </p:nvSpPr>
        <p:spPr>
          <a:xfrm>
            <a:off x="5318760" y="2125168"/>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937760" y="2940508"/>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5445760" y="2940508"/>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a:off x="5191760" y="2940508"/>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a:off x="5699760" y="2940508"/>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a:stCxn id="59" idx="3"/>
            <a:endCxn id="60" idx="0"/>
          </p:cNvCxnSpPr>
          <p:nvPr/>
        </p:nvCxnSpPr>
        <p:spPr>
          <a:xfrm flipH="1">
            <a:off x="4983480" y="2203217"/>
            <a:ext cx="348671" cy="737291"/>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9" idx="0"/>
            <a:endCxn id="62" idx="0"/>
          </p:cNvCxnSpPr>
          <p:nvPr/>
        </p:nvCxnSpPr>
        <p:spPr>
          <a:xfrm flipH="1">
            <a:off x="5237480" y="2125168"/>
            <a:ext cx="127000" cy="815340"/>
          </a:xfrm>
          <a:prstGeom prst="line">
            <a:avLst/>
          </a:prstGeom>
          <a:ln w="19050" cap="flat">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59" idx="0"/>
            <a:endCxn id="61" idx="0"/>
          </p:cNvCxnSpPr>
          <p:nvPr/>
        </p:nvCxnSpPr>
        <p:spPr>
          <a:xfrm>
            <a:off x="5364480" y="2125168"/>
            <a:ext cx="127000" cy="815340"/>
          </a:xfrm>
          <a:prstGeom prst="line">
            <a:avLst/>
          </a:prstGeom>
          <a:ln w="19050" cap="flat">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59" idx="5"/>
            <a:endCxn id="63" idx="0"/>
          </p:cNvCxnSpPr>
          <p:nvPr/>
        </p:nvCxnSpPr>
        <p:spPr>
          <a:xfrm>
            <a:off x="5396809" y="2203217"/>
            <a:ext cx="348671" cy="737291"/>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68" name="Oval 67"/>
          <p:cNvSpPr>
            <a:spLocks noChangeAspect="1"/>
          </p:cNvSpPr>
          <p:nvPr/>
        </p:nvSpPr>
        <p:spPr>
          <a:xfrm>
            <a:off x="6842760" y="2125168"/>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6614160" y="2940508"/>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7122160" y="2940508"/>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a:spLocks noChangeAspect="1"/>
          </p:cNvSpPr>
          <p:nvPr/>
        </p:nvSpPr>
        <p:spPr>
          <a:xfrm>
            <a:off x="6868160" y="2940508"/>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376160" y="2940508"/>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a:stCxn id="68" idx="3"/>
            <a:endCxn id="69" idx="0"/>
          </p:cNvCxnSpPr>
          <p:nvPr/>
        </p:nvCxnSpPr>
        <p:spPr>
          <a:xfrm flipH="1">
            <a:off x="6659880" y="2203217"/>
            <a:ext cx="196271" cy="737291"/>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68" idx="0"/>
            <a:endCxn id="71" idx="0"/>
          </p:cNvCxnSpPr>
          <p:nvPr/>
        </p:nvCxnSpPr>
        <p:spPr>
          <a:xfrm>
            <a:off x="6888480" y="2125168"/>
            <a:ext cx="25400" cy="815340"/>
          </a:xfrm>
          <a:prstGeom prst="line">
            <a:avLst/>
          </a:prstGeom>
          <a:ln w="19050" cap="flat">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68" idx="0"/>
            <a:endCxn id="70" idx="0"/>
          </p:cNvCxnSpPr>
          <p:nvPr/>
        </p:nvCxnSpPr>
        <p:spPr>
          <a:xfrm>
            <a:off x="6888480" y="2125168"/>
            <a:ext cx="279400" cy="815340"/>
          </a:xfrm>
          <a:prstGeom prst="line">
            <a:avLst/>
          </a:prstGeom>
          <a:ln w="19050" cap="flat">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68" idx="0"/>
            <a:endCxn id="72" idx="0"/>
          </p:cNvCxnSpPr>
          <p:nvPr/>
        </p:nvCxnSpPr>
        <p:spPr>
          <a:xfrm>
            <a:off x="6888480" y="2125168"/>
            <a:ext cx="533400" cy="815340"/>
          </a:xfrm>
          <a:prstGeom prst="line">
            <a:avLst/>
          </a:prstGeom>
          <a:ln w="19050" cap="flat">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119" name="Group 118"/>
          <p:cNvGrpSpPr/>
          <p:nvPr/>
        </p:nvGrpSpPr>
        <p:grpSpPr>
          <a:xfrm>
            <a:off x="1127760" y="4647388"/>
            <a:ext cx="853440" cy="906780"/>
            <a:chOff x="4099560" y="3810000"/>
            <a:chExt cx="853440" cy="906780"/>
          </a:xfrm>
        </p:grpSpPr>
        <p:sp>
          <p:nvSpPr>
            <p:cNvPr id="99" name="Oval 98"/>
            <p:cNvSpPr>
              <a:spLocks noChangeAspect="1"/>
            </p:cNvSpPr>
            <p:nvPr/>
          </p:nvSpPr>
          <p:spPr>
            <a:xfrm>
              <a:off x="4480560" y="38100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099560" y="462534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a:spLocks noChangeAspect="1"/>
            </p:cNvSpPr>
            <p:nvPr/>
          </p:nvSpPr>
          <p:spPr>
            <a:xfrm>
              <a:off x="4607560" y="462534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a:spLocks noChangeAspect="1"/>
            </p:cNvSpPr>
            <p:nvPr/>
          </p:nvSpPr>
          <p:spPr>
            <a:xfrm>
              <a:off x="4353560" y="462534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a:spLocks noChangeAspect="1"/>
            </p:cNvSpPr>
            <p:nvPr/>
          </p:nvSpPr>
          <p:spPr>
            <a:xfrm>
              <a:off x="4861560" y="462534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p:cNvCxnSpPr>
              <a:stCxn id="99" idx="3"/>
              <a:endCxn id="100" idx="0"/>
            </p:cNvCxnSpPr>
            <p:nvPr/>
          </p:nvCxnSpPr>
          <p:spPr>
            <a:xfrm flipH="1">
              <a:off x="4145280" y="3888049"/>
              <a:ext cx="348671" cy="737291"/>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99" idx="0"/>
              <a:endCxn id="102" idx="0"/>
            </p:cNvCxnSpPr>
            <p:nvPr/>
          </p:nvCxnSpPr>
          <p:spPr>
            <a:xfrm flipH="1">
              <a:off x="4399280" y="3810000"/>
              <a:ext cx="127000" cy="815340"/>
            </a:xfrm>
            <a:prstGeom prst="line">
              <a:avLst/>
            </a:prstGeom>
            <a:ln w="19050" cap="flat">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99" idx="0"/>
              <a:endCxn id="101" idx="0"/>
            </p:cNvCxnSpPr>
            <p:nvPr/>
          </p:nvCxnSpPr>
          <p:spPr>
            <a:xfrm>
              <a:off x="4526280" y="3810000"/>
              <a:ext cx="127000" cy="815340"/>
            </a:xfrm>
            <a:prstGeom prst="line">
              <a:avLst/>
            </a:prstGeom>
            <a:ln w="19050" cap="flat">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99" idx="5"/>
              <a:endCxn id="103" idx="0"/>
            </p:cNvCxnSpPr>
            <p:nvPr/>
          </p:nvCxnSpPr>
          <p:spPr>
            <a:xfrm>
              <a:off x="4558609" y="3888049"/>
              <a:ext cx="348671" cy="737291"/>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120" name="Group 119"/>
          <p:cNvGrpSpPr/>
          <p:nvPr/>
        </p:nvGrpSpPr>
        <p:grpSpPr>
          <a:xfrm>
            <a:off x="2575560" y="4649496"/>
            <a:ext cx="853440" cy="906780"/>
            <a:chOff x="4099560" y="3810000"/>
            <a:chExt cx="853440" cy="906780"/>
          </a:xfrm>
        </p:grpSpPr>
        <p:sp>
          <p:nvSpPr>
            <p:cNvPr id="121" name="Oval 120"/>
            <p:cNvSpPr>
              <a:spLocks noChangeAspect="1"/>
            </p:cNvSpPr>
            <p:nvPr/>
          </p:nvSpPr>
          <p:spPr>
            <a:xfrm>
              <a:off x="4480560" y="38100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a:spLocks noChangeAspect="1"/>
            </p:cNvSpPr>
            <p:nvPr/>
          </p:nvSpPr>
          <p:spPr>
            <a:xfrm>
              <a:off x="4099560" y="462534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a:spLocks noChangeAspect="1"/>
            </p:cNvSpPr>
            <p:nvPr/>
          </p:nvSpPr>
          <p:spPr>
            <a:xfrm>
              <a:off x="4607560" y="462534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a:spLocks noChangeAspect="1"/>
            </p:cNvSpPr>
            <p:nvPr/>
          </p:nvSpPr>
          <p:spPr>
            <a:xfrm>
              <a:off x="4353560" y="462534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a:spLocks noChangeAspect="1"/>
            </p:cNvSpPr>
            <p:nvPr/>
          </p:nvSpPr>
          <p:spPr>
            <a:xfrm>
              <a:off x="4861560" y="462534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6" name="Straight Connector 125"/>
            <p:cNvCxnSpPr>
              <a:stCxn id="121" idx="3"/>
              <a:endCxn id="122" idx="0"/>
            </p:cNvCxnSpPr>
            <p:nvPr/>
          </p:nvCxnSpPr>
          <p:spPr>
            <a:xfrm flipH="1">
              <a:off x="4145280" y="3888049"/>
              <a:ext cx="348671" cy="737291"/>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21" idx="0"/>
              <a:endCxn id="124" idx="0"/>
            </p:cNvCxnSpPr>
            <p:nvPr/>
          </p:nvCxnSpPr>
          <p:spPr>
            <a:xfrm flipH="1">
              <a:off x="4399280" y="3810000"/>
              <a:ext cx="127000" cy="815340"/>
            </a:xfrm>
            <a:prstGeom prst="line">
              <a:avLst/>
            </a:prstGeom>
            <a:ln w="19050" cap="flat">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21" idx="0"/>
              <a:endCxn id="123" idx="0"/>
            </p:cNvCxnSpPr>
            <p:nvPr/>
          </p:nvCxnSpPr>
          <p:spPr>
            <a:xfrm>
              <a:off x="4526280" y="3810000"/>
              <a:ext cx="127000" cy="815340"/>
            </a:xfrm>
            <a:prstGeom prst="line">
              <a:avLst/>
            </a:prstGeom>
            <a:ln w="19050" cap="flat">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121" idx="5"/>
              <a:endCxn id="125" idx="0"/>
            </p:cNvCxnSpPr>
            <p:nvPr/>
          </p:nvCxnSpPr>
          <p:spPr>
            <a:xfrm>
              <a:off x="4558609" y="3888049"/>
              <a:ext cx="348671" cy="737291"/>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4023360" y="4651604"/>
            <a:ext cx="853440" cy="906780"/>
            <a:chOff x="4099560" y="3810000"/>
            <a:chExt cx="853440" cy="906780"/>
          </a:xfrm>
        </p:grpSpPr>
        <p:sp>
          <p:nvSpPr>
            <p:cNvPr id="131" name="Oval 130"/>
            <p:cNvSpPr>
              <a:spLocks noChangeAspect="1"/>
            </p:cNvSpPr>
            <p:nvPr/>
          </p:nvSpPr>
          <p:spPr>
            <a:xfrm>
              <a:off x="4480560" y="38100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099560" y="462534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a:spLocks noChangeAspect="1"/>
            </p:cNvSpPr>
            <p:nvPr/>
          </p:nvSpPr>
          <p:spPr>
            <a:xfrm>
              <a:off x="4607560" y="462534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a:spLocks noChangeAspect="1"/>
            </p:cNvSpPr>
            <p:nvPr/>
          </p:nvSpPr>
          <p:spPr>
            <a:xfrm>
              <a:off x="4353560" y="462534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a:spLocks noChangeAspect="1"/>
            </p:cNvSpPr>
            <p:nvPr/>
          </p:nvSpPr>
          <p:spPr>
            <a:xfrm>
              <a:off x="4861560" y="462534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 name="Straight Connector 135"/>
            <p:cNvCxnSpPr>
              <a:stCxn id="131" idx="3"/>
              <a:endCxn id="132" idx="0"/>
            </p:cNvCxnSpPr>
            <p:nvPr/>
          </p:nvCxnSpPr>
          <p:spPr>
            <a:xfrm flipH="1">
              <a:off x="4145280" y="3888049"/>
              <a:ext cx="348671" cy="737291"/>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131" idx="0"/>
              <a:endCxn id="134" idx="0"/>
            </p:cNvCxnSpPr>
            <p:nvPr/>
          </p:nvCxnSpPr>
          <p:spPr>
            <a:xfrm flipH="1">
              <a:off x="4399280" y="3810000"/>
              <a:ext cx="127000" cy="815340"/>
            </a:xfrm>
            <a:prstGeom prst="line">
              <a:avLst/>
            </a:prstGeom>
            <a:ln w="19050" cap="flat">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31" idx="0"/>
              <a:endCxn id="133" idx="0"/>
            </p:cNvCxnSpPr>
            <p:nvPr/>
          </p:nvCxnSpPr>
          <p:spPr>
            <a:xfrm>
              <a:off x="4526280" y="3810000"/>
              <a:ext cx="127000" cy="815340"/>
            </a:xfrm>
            <a:prstGeom prst="line">
              <a:avLst/>
            </a:prstGeom>
            <a:ln w="19050" cap="flat">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31" idx="5"/>
              <a:endCxn id="135" idx="0"/>
            </p:cNvCxnSpPr>
            <p:nvPr/>
          </p:nvCxnSpPr>
          <p:spPr>
            <a:xfrm>
              <a:off x="4558609" y="3888049"/>
              <a:ext cx="348671" cy="737291"/>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a:off x="5699760" y="4653712"/>
            <a:ext cx="853440" cy="906780"/>
            <a:chOff x="4099560" y="3810000"/>
            <a:chExt cx="853440" cy="906780"/>
          </a:xfrm>
        </p:grpSpPr>
        <p:sp>
          <p:nvSpPr>
            <p:cNvPr id="141" name="Oval 140"/>
            <p:cNvSpPr>
              <a:spLocks noChangeAspect="1"/>
            </p:cNvSpPr>
            <p:nvPr/>
          </p:nvSpPr>
          <p:spPr>
            <a:xfrm>
              <a:off x="4480560" y="38100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a:spLocks noChangeAspect="1"/>
            </p:cNvSpPr>
            <p:nvPr/>
          </p:nvSpPr>
          <p:spPr>
            <a:xfrm>
              <a:off x="4099560" y="462534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a:spLocks noChangeAspect="1"/>
            </p:cNvSpPr>
            <p:nvPr/>
          </p:nvSpPr>
          <p:spPr>
            <a:xfrm>
              <a:off x="4607560" y="462534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a:spLocks noChangeAspect="1"/>
            </p:cNvSpPr>
            <p:nvPr/>
          </p:nvSpPr>
          <p:spPr>
            <a:xfrm>
              <a:off x="4353560" y="462534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a:spLocks noChangeAspect="1"/>
            </p:cNvSpPr>
            <p:nvPr/>
          </p:nvSpPr>
          <p:spPr>
            <a:xfrm>
              <a:off x="4861560" y="462534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6" name="Straight Connector 145"/>
            <p:cNvCxnSpPr>
              <a:stCxn id="141" idx="3"/>
              <a:endCxn id="142" idx="0"/>
            </p:cNvCxnSpPr>
            <p:nvPr/>
          </p:nvCxnSpPr>
          <p:spPr>
            <a:xfrm flipH="1">
              <a:off x="4145280" y="3888049"/>
              <a:ext cx="348671" cy="737291"/>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stCxn id="141" idx="0"/>
              <a:endCxn id="144" idx="0"/>
            </p:cNvCxnSpPr>
            <p:nvPr/>
          </p:nvCxnSpPr>
          <p:spPr>
            <a:xfrm flipH="1">
              <a:off x="4399280" y="3810000"/>
              <a:ext cx="127000" cy="815340"/>
            </a:xfrm>
            <a:prstGeom prst="line">
              <a:avLst/>
            </a:prstGeom>
            <a:ln w="19050" cap="flat">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141" idx="0"/>
              <a:endCxn id="143" idx="0"/>
            </p:cNvCxnSpPr>
            <p:nvPr/>
          </p:nvCxnSpPr>
          <p:spPr>
            <a:xfrm>
              <a:off x="4526280" y="3810000"/>
              <a:ext cx="127000" cy="815340"/>
            </a:xfrm>
            <a:prstGeom prst="line">
              <a:avLst/>
            </a:prstGeom>
            <a:ln w="19050" cap="flat">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141" idx="5"/>
              <a:endCxn id="145" idx="0"/>
            </p:cNvCxnSpPr>
            <p:nvPr/>
          </p:nvCxnSpPr>
          <p:spPr>
            <a:xfrm>
              <a:off x="4558609" y="3888049"/>
              <a:ext cx="348671" cy="737291"/>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grpSp>
      <p:grpSp>
        <p:nvGrpSpPr>
          <p:cNvPr id="150" name="Group 149"/>
          <p:cNvGrpSpPr/>
          <p:nvPr/>
        </p:nvGrpSpPr>
        <p:grpSpPr>
          <a:xfrm>
            <a:off x="7147560" y="4655820"/>
            <a:ext cx="853440" cy="906780"/>
            <a:chOff x="4099560" y="3810000"/>
            <a:chExt cx="853440" cy="906780"/>
          </a:xfrm>
        </p:grpSpPr>
        <p:sp>
          <p:nvSpPr>
            <p:cNvPr id="151" name="Oval 150"/>
            <p:cNvSpPr>
              <a:spLocks noChangeAspect="1"/>
            </p:cNvSpPr>
            <p:nvPr/>
          </p:nvSpPr>
          <p:spPr>
            <a:xfrm>
              <a:off x="4480560" y="381000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a:spLocks noChangeAspect="1"/>
            </p:cNvSpPr>
            <p:nvPr/>
          </p:nvSpPr>
          <p:spPr>
            <a:xfrm>
              <a:off x="4099560" y="462534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a:spLocks noChangeAspect="1"/>
            </p:cNvSpPr>
            <p:nvPr/>
          </p:nvSpPr>
          <p:spPr>
            <a:xfrm>
              <a:off x="4607560" y="462534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a:spLocks noChangeAspect="1"/>
            </p:cNvSpPr>
            <p:nvPr/>
          </p:nvSpPr>
          <p:spPr>
            <a:xfrm>
              <a:off x="4353560" y="462534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a:spLocks noChangeAspect="1"/>
            </p:cNvSpPr>
            <p:nvPr/>
          </p:nvSpPr>
          <p:spPr>
            <a:xfrm>
              <a:off x="4861560" y="4625340"/>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6" name="Straight Connector 155"/>
            <p:cNvCxnSpPr>
              <a:stCxn id="151" idx="3"/>
              <a:endCxn id="152" idx="0"/>
            </p:cNvCxnSpPr>
            <p:nvPr/>
          </p:nvCxnSpPr>
          <p:spPr>
            <a:xfrm flipH="1">
              <a:off x="4145280" y="3888049"/>
              <a:ext cx="348671" cy="737291"/>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151" idx="0"/>
              <a:endCxn id="154" idx="0"/>
            </p:cNvCxnSpPr>
            <p:nvPr/>
          </p:nvCxnSpPr>
          <p:spPr>
            <a:xfrm flipH="1">
              <a:off x="4399280" y="3810000"/>
              <a:ext cx="127000" cy="815340"/>
            </a:xfrm>
            <a:prstGeom prst="line">
              <a:avLst/>
            </a:prstGeom>
            <a:ln w="19050" cap="flat">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a:stCxn id="151" idx="0"/>
              <a:endCxn id="153" idx="0"/>
            </p:cNvCxnSpPr>
            <p:nvPr/>
          </p:nvCxnSpPr>
          <p:spPr>
            <a:xfrm>
              <a:off x="4526280" y="3810000"/>
              <a:ext cx="127000" cy="815340"/>
            </a:xfrm>
            <a:prstGeom prst="line">
              <a:avLst/>
            </a:prstGeom>
            <a:ln w="19050" cap="flat">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a:stCxn id="151" idx="5"/>
              <a:endCxn id="155" idx="0"/>
            </p:cNvCxnSpPr>
            <p:nvPr/>
          </p:nvCxnSpPr>
          <p:spPr>
            <a:xfrm>
              <a:off x="4558609" y="3888049"/>
              <a:ext cx="348671" cy="737291"/>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grpSp>
      <p:sp>
        <p:nvSpPr>
          <p:cNvPr id="160" name="TextBox 159"/>
          <p:cNvSpPr txBox="1"/>
          <p:nvPr/>
        </p:nvSpPr>
        <p:spPr>
          <a:xfrm>
            <a:off x="5099984" y="4655820"/>
            <a:ext cx="494046" cy="584775"/>
          </a:xfrm>
          <a:prstGeom prst="rect">
            <a:avLst/>
          </a:prstGeom>
          <a:noFill/>
        </p:spPr>
        <p:txBody>
          <a:bodyPr wrap="none" rtlCol="0">
            <a:spAutoFit/>
          </a:bodyPr>
          <a:lstStyle/>
          <a:p>
            <a:r>
              <a:rPr lang="en-US" sz="3200" b="0" dirty="0">
                <a:latin typeface="Cambria Math" panose="02040503050406030204" pitchFamily="18" charset="0"/>
              </a:rPr>
              <a:t>…</a:t>
            </a:r>
          </a:p>
        </p:txBody>
      </p:sp>
      <p:sp>
        <p:nvSpPr>
          <p:cNvPr id="161" name="TextBox 160"/>
          <p:cNvSpPr txBox="1"/>
          <p:nvPr/>
        </p:nvSpPr>
        <p:spPr>
          <a:xfrm rot="5400000">
            <a:off x="4265946" y="3541509"/>
            <a:ext cx="888385" cy="584775"/>
          </a:xfrm>
          <a:prstGeom prst="rect">
            <a:avLst/>
          </a:prstGeom>
          <a:noFill/>
        </p:spPr>
        <p:txBody>
          <a:bodyPr wrap="none" rtlCol="0">
            <a:spAutoFit/>
          </a:bodyPr>
          <a:lstStyle/>
          <a:p>
            <a:r>
              <a:rPr lang="en-US" sz="3200" b="0" dirty="0">
                <a:latin typeface="Cambria Math" panose="02040503050406030204" pitchFamily="18" charset="0"/>
              </a:rPr>
              <a:t>…….</a:t>
            </a:r>
          </a:p>
        </p:txBody>
      </p:sp>
      <p:sp>
        <p:nvSpPr>
          <p:cNvPr id="162" name="Freeform 161"/>
          <p:cNvSpPr/>
          <p:nvPr/>
        </p:nvSpPr>
        <p:spPr>
          <a:xfrm>
            <a:off x="3336587" y="1308045"/>
            <a:ext cx="2441643" cy="496118"/>
          </a:xfrm>
          <a:custGeom>
            <a:avLst/>
            <a:gdLst>
              <a:gd name="connsiteX0" fmla="*/ 0 w 2441643"/>
              <a:gd name="connsiteY0" fmla="*/ 0 h 496118"/>
              <a:gd name="connsiteX1" fmla="*/ 1245141 w 2441643"/>
              <a:gd name="connsiteY1" fmla="*/ 496110 h 496118"/>
              <a:gd name="connsiteX2" fmla="*/ 2441643 w 2441643"/>
              <a:gd name="connsiteY2" fmla="*/ 9727 h 496118"/>
            </a:gdLst>
            <a:ahLst/>
            <a:cxnLst>
              <a:cxn ang="0">
                <a:pos x="connsiteX0" y="connsiteY0"/>
              </a:cxn>
              <a:cxn ang="0">
                <a:pos x="connsiteX1" y="connsiteY1"/>
              </a:cxn>
              <a:cxn ang="0">
                <a:pos x="connsiteX2" y="connsiteY2"/>
              </a:cxn>
            </a:cxnLst>
            <a:rect l="l" t="t" r="r" b="b"/>
            <a:pathLst>
              <a:path w="2441643" h="496118">
                <a:moveTo>
                  <a:pt x="0" y="0"/>
                </a:moveTo>
                <a:cubicBezTo>
                  <a:pt x="419100" y="247244"/>
                  <a:pt x="838201" y="494489"/>
                  <a:pt x="1245141" y="496110"/>
                </a:cubicBezTo>
                <a:cubicBezTo>
                  <a:pt x="1652081" y="497731"/>
                  <a:pt x="2046862" y="253729"/>
                  <a:pt x="2441643" y="9727"/>
                </a:cubicBez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3" name="TextBox 162"/>
              <p:cNvSpPr txBox="1"/>
              <p:nvPr/>
            </p:nvSpPr>
            <p:spPr>
              <a:xfrm>
                <a:off x="282114" y="970487"/>
                <a:ext cx="767326" cy="369332"/>
              </a:xfrm>
              <a:prstGeom prst="rect">
                <a:avLst/>
              </a:prstGeom>
              <a:noFill/>
            </p:spPr>
            <p:txBody>
              <a:bodyPr wrap="none" rtlCol="0">
                <a:spAutoFit/>
              </a:bodyPr>
              <a:lstStyle/>
              <a:p>
                <a:r>
                  <a:rPr lang="en-US" b="1" dirty="0">
                    <a:solidFill>
                      <a:srgbClr val="FF0000"/>
                    </a:solidFill>
                    <a:latin typeface="Cambria Math" panose="02040503050406030204" pitchFamily="18" charset="0"/>
                  </a:rPr>
                  <a:t>Size </a:t>
                </a:r>
                <a14:m>
                  <m:oMath xmlns:m="http://schemas.openxmlformats.org/officeDocument/2006/math">
                    <m:r>
                      <a:rPr lang="en-US" b="1" i="1" smtClean="0">
                        <a:solidFill>
                          <a:srgbClr val="FF0000"/>
                        </a:solidFill>
                        <a:latin typeface="Cambria Math" panose="02040503050406030204" pitchFamily="18" charset="0"/>
                      </a:rPr>
                      <m:t>𝒏</m:t>
                    </m:r>
                  </m:oMath>
                </a14:m>
                <a:endParaRPr lang="en-US" b="1" i="1" dirty="0">
                  <a:solidFill>
                    <a:srgbClr val="FF0000"/>
                  </a:solidFill>
                  <a:latin typeface="Cambria Math" panose="02040503050406030204" pitchFamily="18" charset="0"/>
                </a:endParaRPr>
              </a:p>
            </p:txBody>
          </p:sp>
        </mc:Choice>
        <mc:Fallback xmlns="">
          <p:sp>
            <p:nvSpPr>
              <p:cNvPr id="163" name="TextBox 162"/>
              <p:cNvSpPr txBox="1">
                <a:spLocks noRot="1" noChangeAspect="1" noMove="1" noResize="1" noEditPoints="1" noAdjustHandles="1" noChangeArrowheads="1" noChangeShapeType="1" noTextEdit="1"/>
              </p:cNvSpPr>
              <p:nvPr/>
            </p:nvSpPr>
            <p:spPr>
              <a:xfrm>
                <a:off x="282114" y="970487"/>
                <a:ext cx="767326" cy="369332"/>
              </a:xfrm>
              <a:prstGeom prst="rect">
                <a:avLst/>
              </a:prstGeom>
              <a:blipFill>
                <a:blip r:embed="rId2"/>
                <a:stretch>
                  <a:fillRect l="-6349" t="-9836" b="-229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4" name="TextBox 163"/>
              <p:cNvSpPr txBox="1"/>
              <p:nvPr/>
            </p:nvSpPr>
            <p:spPr>
              <a:xfrm>
                <a:off x="282114" y="1922668"/>
                <a:ext cx="1186543" cy="369332"/>
              </a:xfrm>
              <a:prstGeom prst="rect">
                <a:avLst/>
              </a:prstGeom>
              <a:noFill/>
            </p:spPr>
            <p:txBody>
              <a:bodyPr wrap="none" rtlCol="0">
                <a:spAutoFit/>
              </a:bodyPr>
              <a:lstStyle/>
              <a:p>
                <a:r>
                  <a:rPr lang="en-US" b="1" dirty="0">
                    <a:solidFill>
                      <a:srgbClr val="FF0000"/>
                    </a:solidFill>
                    <a:latin typeface="Cambria Math" panose="02040503050406030204" pitchFamily="18" charset="0"/>
                  </a:rPr>
                  <a:t>Size </a:t>
                </a:r>
                <a14:m>
                  <m:oMath xmlns:m="http://schemas.openxmlformats.org/officeDocument/2006/math">
                    <m:r>
                      <a:rPr lang="en-US" b="1" i="1" smtClean="0">
                        <a:solidFill>
                          <a:srgbClr val="FF0000"/>
                        </a:solidFill>
                        <a:latin typeface="Cambria Math" panose="02040503050406030204" pitchFamily="18" charset="0"/>
                      </a:rPr>
                      <m:t>𝒏</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𝒃</m:t>
                    </m:r>
                  </m:oMath>
                </a14:m>
                <a:endParaRPr lang="en-US" b="1" i="1" dirty="0">
                  <a:solidFill>
                    <a:srgbClr val="FF0000"/>
                  </a:solidFill>
                  <a:latin typeface="Cambria Math" panose="02040503050406030204" pitchFamily="18" charset="0"/>
                </a:endParaRPr>
              </a:p>
            </p:txBody>
          </p:sp>
        </mc:Choice>
        <mc:Fallback xmlns="">
          <p:sp>
            <p:nvSpPr>
              <p:cNvPr id="164" name="TextBox 163"/>
              <p:cNvSpPr txBox="1">
                <a:spLocks noRot="1" noChangeAspect="1" noMove="1" noResize="1" noEditPoints="1" noAdjustHandles="1" noChangeArrowheads="1" noChangeShapeType="1" noTextEdit="1"/>
              </p:cNvSpPr>
              <p:nvPr/>
            </p:nvSpPr>
            <p:spPr>
              <a:xfrm>
                <a:off x="282114" y="1922668"/>
                <a:ext cx="1186543" cy="369332"/>
              </a:xfrm>
              <a:prstGeom prst="rect">
                <a:avLst/>
              </a:prstGeom>
              <a:blipFill>
                <a:blip r:embed="rId3"/>
                <a:stretch>
                  <a:fillRect l="-4103" t="-9836" b="-229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5" name="TextBox 164"/>
              <p:cNvSpPr txBox="1"/>
              <p:nvPr/>
            </p:nvSpPr>
            <p:spPr>
              <a:xfrm>
                <a:off x="282114" y="2809672"/>
                <a:ext cx="1324402" cy="369332"/>
              </a:xfrm>
              <a:prstGeom prst="rect">
                <a:avLst/>
              </a:prstGeom>
              <a:noFill/>
            </p:spPr>
            <p:txBody>
              <a:bodyPr wrap="none" rtlCol="0">
                <a:spAutoFit/>
              </a:bodyPr>
              <a:lstStyle/>
              <a:p>
                <a:r>
                  <a:rPr lang="en-US" b="1" dirty="0">
                    <a:solidFill>
                      <a:srgbClr val="FF0000"/>
                    </a:solidFill>
                    <a:latin typeface="Cambria Math" panose="02040503050406030204" pitchFamily="18" charset="0"/>
                  </a:rPr>
                  <a:t>Size </a:t>
                </a:r>
                <a14:m>
                  <m:oMath xmlns:m="http://schemas.openxmlformats.org/officeDocument/2006/math">
                    <m:r>
                      <a:rPr lang="en-US" b="1" i="1" smtClean="0">
                        <a:solidFill>
                          <a:srgbClr val="FF0000"/>
                        </a:solidFill>
                        <a:latin typeface="Cambria Math" panose="02040503050406030204" pitchFamily="18" charset="0"/>
                      </a:rPr>
                      <m:t>𝒏</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𝟐</m:t>
                    </m:r>
                    <m:r>
                      <a:rPr lang="en-US" b="1" i="1" smtClean="0">
                        <a:solidFill>
                          <a:srgbClr val="FF0000"/>
                        </a:solidFill>
                        <a:latin typeface="Cambria Math" panose="02040503050406030204" pitchFamily="18" charset="0"/>
                      </a:rPr>
                      <m:t>𝒃</m:t>
                    </m:r>
                  </m:oMath>
                </a14:m>
                <a:endParaRPr lang="en-US" b="1" i="1" dirty="0">
                  <a:solidFill>
                    <a:srgbClr val="FF0000"/>
                  </a:solidFill>
                  <a:latin typeface="Cambria Math" panose="02040503050406030204" pitchFamily="18" charset="0"/>
                </a:endParaRPr>
              </a:p>
            </p:txBody>
          </p:sp>
        </mc:Choice>
        <mc:Fallback xmlns="">
          <p:sp>
            <p:nvSpPr>
              <p:cNvPr id="165" name="TextBox 164"/>
              <p:cNvSpPr txBox="1">
                <a:spLocks noRot="1" noChangeAspect="1" noMove="1" noResize="1" noEditPoints="1" noAdjustHandles="1" noChangeArrowheads="1" noChangeShapeType="1" noTextEdit="1"/>
              </p:cNvSpPr>
              <p:nvPr/>
            </p:nvSpPr>
            <p:spPr>
              <a:xfrm>
                <a:off x="282114" y="2809672"/>
                <a:ext cx="1324402" cy="369332"/>
              </a:xfrm>
              <a:prstGeom prst="rect">
                <a:avLst/>
              </a:prstGeom>
              <a:blipFill>
                <a:blip r:embed="rId4"/>
                <a:stretch>
                  <a:fillRect l="-3670" t="-11667"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6" name="TextBox 165"/>
              <p:cNvSpPr txBox="1"/>
              <p:nvPr/>
            </p:nvSpPr>
            <p:spPr>
              <a:xfrm>
                <a:off x="282114" y="5317860"/>
                <a:ext cx="758541" cy="369332"/>
              </a:xfrm>
              <a:prstGeom prst="rect">
                <a:avLst/>
              </a:prstGeom>
              <a:noFill/>
            </p:spPr>
            <p:txBody>
              <a:bodyPr wrap="none" rtlCol="0">
                <a:spAutoFit/>
              </a:bodyPr>
              <a:lstStyle/>
              <a:p>
                <a:r>
                  <a:rPr lang="en-US" b="1" dirty="0">
                    <a:solidFill>
                      <a:srgbClr val="FF0000"/>
                    </a:solidFill>
                    <a:latin typeface="Cambria Math" panose="02040503050406030204" pitchFamily="18" charset="0"/>
                  </a:rPr>
                  <a:t>Size </a:t>
                </a:r>
                <a14:m>
                  <m:oMath xmlns:m="http://schemas.openxmlformats.org/officeDocument/2006/math">
                    <m:r>
                      <a:rPr lang="en-US" b="1" i="1" smtClean="0">
                        <a:solidFill>
                          <a:srgbClr val="FF0000"/>
                        </a:solidFill>
                        <a:latin typeface="Cambria Math" panose="02040503050406030204" pitchFamily="18" charset="0"/>
                      </a:rPr>
                      <m:t>𝟏</m:t>
                    </m:r>
                  </m:oMath>
                </a14:m>
                <a:endParaRPr lang="en-US" b="1" i="1" dirty="0">
                  <a:solidFill>
                    <a:srgbClr val="FF0000"/>
                  </a:solidFill>
                  <a:latin typeface="Cambria Math" panose="02040503050406030204" pitchFamily="18" charset="0"/>
                </a:endParaRPr>
              </a:p>
            </p:txBody>
          </p:sp>
        </mc:Choice>
        <mc:Fallback xmlns="">
          <p:sp>
            <p:nvSpPr>
              <p:cNvPr id="166" name="TextBox 165"/>
              <p:cNvSpPr txBox="1">
                <a:spLocks noRot="1" noChangeAspect="1" noMove="1" noResize="1" noEditPoints="1" noAdjustHandles="1" noChangeArrowheads="1" noChangeShapeType="1" noTextEdit="1"/>
              </p:cNvSpPr>
              <p:nvPr/>
            </p:nvSpPr>
            <p:spPr>
              <a:xfrm>
                <a:off x="282114" y="5317860"/>
                <a:ext cx="758541" cy="369332"/>
              </a:xfrm>
              <a:prstGeom prst="rect">
                <a:avLst/>
              </a:prstGeom>
              <a:blipFill>
                <a:blip r:embed="rId5"/>
                <a:stretch>
                  <a:fillRect l="-6400" t="-9836" b="-22951"/>
                </a:stretch>
              </a:blipFill>
            </p:spPr>
            <p:txBody>
              <a:bodyPr/>
              <a:lstStyle/>
              <a:p>
                <a:r>
                  <a:rPr lang="en-US">
                    <a:noFill/>
                  </a:rPr>
                  <a:t> </a:t>
                </a:r>
              </a:p>
            </p:txBody>
          </p:sp>
        </mc:Fallback>
      </mc:AlternateContent>
      <p:cxnSp>
        <p:nvCxnSpPr>
          <p:cNvPr id="168" name="Straight Arrow Connector 167"/>
          <p:cNvCxnSpPr/>
          <p:nvPr/>
        </p:nvCxnSpPr>
        <p:spPr>
          <a:xfrm>
            <a:off x="8229600" y="1134568"/>
            <a:ext cx="0" cy="4375988"/>
          </a:xfrm>
          <a:prstGeom prst="straightConnector1">
            <a:avLst/>
          </a:prstGeom>
          <a:ln w="19050" cap="flat">
            <a:solidFill>
              <a:srgbClr val="FF0000"/>
            </a:solidFill>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9" name="TextBox 168"/>
              <p:cNvSpPr txBox="1"/>
              <p:nvPr/>
            </p:nvSpPr>
            <p:spPr>
              <a:xfrm>
                <a:off x="8269955" y="3105834"/>
                <a:ext cx="785343" cy="646331"/>
              </a:xfrm>
              <a:prstGeom prst="rect">
                <a:avLst/>
              </a:prstGeom>
              <a:noFill/>
            </p:spPr>
            <p:txBody>
              <a:bodyPr wrap="none" rtlCol="0">
                <a:spAutoFit/>
              </a:bodyPr>
              <a:lstStyle/>
              <a:p>
                <a:pPr algn="ctr"/>
                <a:r>
                  <a:rPr lang="en-US" b="1" dirty="0">
                    <a:solidFill>
                      <a:srgbClr val="FF0000"/>
                    </a:solidFill>
                    <a:latin typeface="Cambria Math" panose="02040503050406030204" pitchFamily="18" charset="0"/>
                  </a:rPr>
                  <a:t>Depth</a:t>
                </a:r>
                <a:br>
                  <a:rPr lang="en-US" b="1" dirty="0">
                    <a:solidFill>
                      <a:srgbClr val="FF0000"/>
                    </a:solidFill>
                    <a:latin typeface="Cambria Math" panose="02040503050406030204" pitchFamily="18" charset="0"/>
                  </a:rPr>
                </a:br>
                <a14:m>
                  <m:oMath xmlns:m="http://schemas.openxmlformats.org/officeDocument/2006/math">
                    <m:f>
                      <m:fPr>
                        <m:type m:val="lin"/>
                        <m:ctrlPr>
                          <a:rPr lang="en-US"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𝒏</m:t>
                        </m:r>
                      </m:num>
                      <m:den>
                        <m:r>
                          <a:rPr lang="en-US" b="1" i="1" smtClean="0">
                            <a:solidFill>
                              <a:srgbClr val="FF0000"/>
                            </a:solidFill>
                            <a:latin typeface="Cambria Math" panose="02040503050406030204" pitchFamily="18" charset="0"/>
                          </a:rPr>
                          <m:t>𝒃</m:t>
                        </m:r>
                      </m:den>
                    </m:f>
                  </m:oMath>
                </a14:m>
                <a:r>
                  <a:rPr lang="en-US" b="1" dirty="0">
                    <a:solidFill>
                      <a:srgbClr val="FF0000"/>
                    </a:solidFill>
                    <a:latin typeface="Cambria Math" panose="02040503050406030204" pitchFamily="18" charset="0"/>
                  </a:rPr>
                  <a:t> </a:t>
                </a:r>
              </a:p>
            </p:txBody>
          </p:sp>
        </mc:Choice>
        <mc:Fallback xmlns="">
          <p:sp>
            <p:nvSpPr>
              <p:cNvPr id="169" name="TextBox 168"/>
              <p:cNvSpPr txBox="1">
                <a:spLocks noRot="1" noChangeAspect="1" noMove="1" noResize="1" noEditPoints="1" noAdjustHandles="1" noChangeArrowheads="1" noChangeShapeType="1" noTextEdit="1"/>
              </p:cNvSpPr>
              <p:nvPr/>
            </p:nvSpPr>
            <p:spPr>
              <a:xfrm>
                <a:off x="8269955" y="3105834"/>
                <a:ext cx="785343" cy="646331"/>
              </a:xfrm>
              <a:prstGeom prst="rect">
                <a:avLst/>
              </a:prstGeom>
              <a:blipFill>
                <a:blip r:embed="rId6"/>
                <a:stretch>
                  <a:fillRect l="-14844" t="-23364" r="-48438" b="-10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0" name="TextBox 169"/>
              <p:cNvSpPr txBox="1"/>
              <p:nvPr/>
            </p:nvSpPr>
            <p:spPr>
              <a:xfrm>
                <a:off x="5170098" y="963293"/>
                <a:ext cx="2004203" cy="369332"/>
              </a:xfrm>
              <a:prstGeom prst="rect">
                <a:avLst/>
              </a:prstGeom>
              <a:noFill/>
            </p:spPr>
            <p:txBody>
              <a:bodyPr wrap="none" rtlCol="0">
                <a:spAutoFit/>
              </a:bodyPr>
              <a:lstStyle/>
              <a:p>
                <a:r>
                  <a:rPr lang="en-US" b="0" dirty="0">
                    <a:solidFill>
                      <a:srgbClr val="FF0000"/>
                    </a:solidFill>
                    <a:latin typeface="Cambria Math" panose="02040503050406030204" pitchFamily="18" charset="0"/>
                  </a:rPr>
                  <a:t>Branching factor </a:t>
                </a:r>
                <a14:m>
                  <m:oMath xmlns:m="http://schemas.openxmlformats.org/officeDocument/2006/math">
                    <m:r>
                      <a:rPr lang="en-US" b="0" i="1" smtClean="0">
                        <a:solidFill>
                          <a:srgbClr val="FF0000"/>
                        </a:solidFill>
                        <a:latin typeface="Cambria Math" panose="02040503050406030204" pitchFamily="18" charset="0"/>
                      </a:rPr>
                      <m:t>𝑎</m:t>
                    </m:r>
                  </m:oMath>
                </a14:m>
                <a:endParaRPr lang="en-US" b="0" dirty="0">
                  <a:solidFill>
                    <a:srgbClr val="FF0000"/>
                  </a:solidFill>
                  <a:latin typeface="Cambria Math" panose="02040503050406030204" pitchFamily="18" charset="0"/>
                </a:endParaRPr>
              </a:p>
            </p:txBody>
          </p:sp>
        </mc:Choice>
        <mc:Fallback xmlns="">
          <p:sp>
            <p:nvSpPr>
              <p:cNvPr id="170" name="TextBox 169"/>
              <p:cNvSpPr txBox="1">
                <a:spLocks noRot="1" noChangeAspect="1" noMove="1" noResize="1" noEditPoints="1" noAdjustHandles="1" noChangeArrowheads="1" noChangeShapeType="1" noTextEdit="1"/>
              </p:cNvSpPr>
              <p:nvPr/>
            </p:nvSpPr>
            <p:spPr>
              <a:xfrm>
                <a:off x="5170098" y="963293"/>
                <a:ext cx="2004203" cy="369332"/>
              </a:xfrm>
              <a:prstGeom prst="rect">
                <a:avLst/>
              </a:prstGeom>
              <a:blipFill>
                <a:blip r:embed="rId7"/>
                <a:stretch>
                  <a:fillRect l="-2432" t="-9836" b="-22951"/>
                </a:stretch>
              </a:blipFill>
            </p:spPr>
            <p:txBody>
              <a:bodyPr/>
              <a:lstStyle/>
              <a:p>
                <a:r>
                  <a:rPr lang="en-US">
                    <a:noFill/>
                  </a:rPr>
                  <a:t> </a:t>
                </a:r>
              </a:p>
            </p:txBody>
          </p:sp>
        </mc:Fallback>
      </mc:AlternateContent>
      <p:cxnSp>
        <p:nvCxnSpPr>
          <p:cNvPr id="171" name="Straight Arrow Connector 170"/>
          <p:cNvCxnSpPr/>
          <p:nvPr/>
        </p:nvCxnSpPr>
        <p:spPr>
          <a:xfrm flipH="1">
            <a:off x="1127760" y="5838856"/>
            <a:ext cx="6873240" cy="28544"/>
          </a:xfrm>
          <a:prstGeom prst="straightConnector1">
            <a:avLst/>
          </a:prstGeom>
          <a:ln w="19050" cap="flat">
            <a:solidFill>
              <a:srgbClr val="FF0000"/>
            </a:solidFill>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4" name="TextBox 173"/>
              <p:cNvSpPr txBox="1"/>
              <p:nvPr/>
            </p:nvSpPr>
            <p:spPr>
              <a:xfrm>
                <a:off x="3363932" y="5867400"/>
                <a:ext cx="1339085" cy="386452"/>
              </a:xfrm>
              <a:prstGeom prst="rect">
                <a:avLst/>
              </a:prstGeom>
              <a:noFill/>
            </p:spPr>
            <p:txBody>
              <a:bodyPr wrap="none" rtlCol="0">
                <a:spAutoFit/>
              </a:bodyPr>
              <a:lstStyle/>
              <a:p>
                <a:r>
                  <a:rPr lang="en-US" b="1">
                    <a:solidFill>
                      <a:srgbClr val="FF0000"/>
                    </a:solidFill>
                    <a:latin typeface="Cambria Math" panose="02040503050406030204" pitchFamily="18" charset="0"/>
                  </a:rPr>
                  <a:t>Width  </a:t>
                </a:r>
                <a14:m>
                  <m:oMath xmlns:m="http://schemas.openxmlformats.org/officeDocument/2006/math">
                    <m:sSup>
                      <m:sSupPr>
                        <m:ctrlPr>
                          <a:rPr lang="en-US" b="1" i="1" smtClean="0">
                            <a:solidFill>
                              <a:srgbClr val="FF0000"/>
                            </a:solidFill>
                            <a:latin typeface="Cambria Math" panose="02040503050406030204" pitchFamily="18" charset="0"/>
                          </a:rPr>
                        </m:ctrlPr>
                      </m:sSupPr>
                      <m:e>
                        <m:r>
                          <a:rPr lang="en-US" b="1" i="1" smtClean="0">
                            <a:solidFill>
                              <a:srgbClr val="FF0000"/>
                            </a:solidFill>
                            <a:latin typeface="Cambria Math" panose="02040503050406030204" pitchFamily="18" charset="0"/>
                          </a:rPr>
                          <m:t>𝒂</m:t>
                        </m:r>
                      </m:e>
                      <m:sup>
                        <m:f>
                          <m:fPr>
                            <m:type m:val="lin"/>
                            <m:ctrlPr>
                              <a:rPr lang="en-US" b="1" i="1" smtClean="0">
                                <a:solidFill>
                                  <a:srgbClr val="FF0000"/>
                                </a:solidFill>
                                <a:latin typeface="Cambria Math" panose="02040503050406030204" pitchFamily="18" charset="0"/>
                              </a:rPr>
                            </m:ctrlPr>
                          </m:fPr>
                          <m:num>
                            <m:r>
                              <a:rPr lang="en-US" b="1" i="1" smtClean="0">
                                <a:solidFill>
                                  <a:srgbClr val="FF0000"/>
                                </a:solidFill>
                                <a:latin typeface="Cambria Math" panose="02040503050406030204" pitchFamily="18" charset="0"/>
                              </a:rPr>
                              <m:t>𝒏</m:t>
                            </m:r>
                          </m:num>
                          <m:den>
                            <m:r>
                              <a:rPr lang="en-US" b="1" i="1" smtClean="0">
                                <a:solidFill>
                                  <a:srgbClr val="FF0000"/>
                                </a:solidFill>
                                <a:latin typeface="Cambria Math" panose="02040503050406030204" pitchFamily="18" charset="0"/>
                              </a:rPr>
                              <m:t>𝒃</m:t>
                            </m:r>
                          </m:den>
                        </m:f>
                      </m:sup>
                    </m:sSup>
                  </m:oMath>
                </a14:m>
                <a:endParaRPr lang="en-US" b="1" dirty="0">
                  <a:solidFill>
                    <a:srgbClr val="FF0000"/>
                  </a:solidFill>
                  <a:latin typeface="Cambria Math" panose="02040503050406030204" pitchFamily="18" charset="0"/>
                </a:endParaRPr>
              </a:p>
            </p:txBody>
          </p:sp>
        </mc:Choice>
        <mc:Fallback xmlns="">
          <p:sp>
            <p:nvSpPr>
              <p:cNvPr id="174" name="TextBox 173"/>
              <p:cNvSpPr txBox="1">
                <a:spLocks noRot="1" noChangeAspect="1" noMove="1" noResize="1" noEditPoints="1" noAdjustHandles="1" noChangeArrowheads="1" noChangeShapeType="1" noTextEdit="1"/>
              </p:cNvSpPr>
              <p:nvPr/>
            </p:nvSpPr>
            <p:spPr>
              <a:xfrm>
                <a:off x="3363932" y="5867400"/>
                <a:ext cx="1339085" cy="386452"/>
              </a:xfrm>
              <a:prstGeom prst="rect">
                <a:avLst/>
              </a:prstGeom>
              <a:blipFill>
                <a:blip r:embed="rId8"/>
                <a:stretch>
                  <a:fillRect l="-4110" t="-79365" r="-24658" b="-98413"/>
                </a:stretch>
              </a:blipFill>
            </p:spPr>
            <p:txBody>
              <a:bodyPr/>
              <a:lstStyle/>
              <a:p>
                <a:r>
                  <a:rPr lang="en-US">
                    <a:noFill/>
                  </a:rPr>
                  <a:t> </a:t>
                </a:r>
              </a:p>
            </p:txBody>
          </p:sp>
        </mc:Fallback>
      </mc:AlternateContent>
    </p:spTree>
    <p:extLst>
      <p:ext uri="{BB962C8B-B14F-4D97-AF65-F5344CB8AC3E}">
        <p14:creationId xmlns:p14="http://schemas.microsoft.com/office/powerpoint/2010/main" val="3520914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Muster theorem: examples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143000"/>
                <a:ext cx="8458200" cy="5349874"/>
              </a:xfrm>
            </p:spPr>
            <p:txBody>
              <a:bodyPr>
                <a:normAutofit fontScale="92500"/>
              </a:bodyPr>
              <a:lstStyle/>
              <a:p>
                <a:pPr>
                  <a:lnSpc>
                    <a:spcPts val="3000"/>
                  </a:lnSpc>
                </a:pPr>
                <a:r>
                  <a:rPr lang="en-GB" b="1" dirty="0"/>
                  <a:t>Hanoi</a:t>
                </a:r>
                <a:r>
                  <a:rPr lang="en-GB" dirty="0"/>
                  <a:t>:    </a:t>
                </a:r>
                <a14:m>
                  <m:oMath xmlns:m="http://schemas.openxmlformats.org/officeDocument/2006/math">
                    <m:r>
                      <a:rPr lang="en-GB" b="0" i="1" smtClean="0">
                        <a:latin typeface="Cambria Math" panose="02040503050406030204" pitchFamily="18" charset="0"/>
                      </a:rPr>
                      <m:t>𝑇</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r>
                      <a:rPr lang="en-GB" b="0" i="1" smtClean="0">
                        <a:latin typeface="Cambria Math" panose="02040503050406030204" pitchFamily="18" charset="0"/>
                      </a:rPr>
                      <m:t>=2</m:t>
                    </m:r>
                    <m:r>
                      <a:rPr lang="en-GB" b="0" i="1" smtClean="0">
                        <a:latin typeface="Cambria Math" panose="02040503050406030204" pitchFamily="18" charset="0"/>
                      </a:rPr>
                      <m:t>𝑇</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−1</m:t>
                        </m:r>
                      </m:e>
                    </m:d>
                    <m:r>
                      <a:rPr lang="en-GB" b="0" i="1" smtClean="0">
                        <a:latin typeface="Cambria Math" panose="02040503050406030204" pitchFamily="18" charset="0"/>
                      </a:rPr>
                      <m:t>+</m:t>
                    </m:r>
                    <m:r>
                      <m:rPr>
                        <m:nor/>
                      </m:rPr>
                      <a:rPr lang="en-GB" b="0" i="0" smtClean="0">
                        <a:latin typeface="Cambria Math" panose="02040503050406030204" pitchFamily="18" charset="0"/>
                      </a:rPr>
                      <m:t>O</m:t>
                    </m:r>
                    <m:r>
                      <a:rPr lang="en-GB" b="0" i="1" smtClean="0">
                        <a:latin typeface="Cambria Math" panose="02040503050406030204" pitchFamily="18" charset="0"/>
                      </a:rPr>
                      <m:t>(1)</m:t>
                    </m:r>
                  </m:oMath>
                </a14:m>
                <a:br>
                  <a:rPr lang="en-GB" dirty="0"/>
                </a:br>
                <a:br>
                  <a:rPr lang="en-GB" dirty="0"/>
                </a:br>
                <a:r>
                  <a:rPr lang="en-GB" dirty="0"/>
                  <a:t>We have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=2</m:t>
                    </m:r>
                  </m:oMath>
                </a14:m>
                <a:r>
                  <a:rPr lang="en-US" dirty="0"/>
                  <a:t> and </a:t>
                </a:r>
                <a14:m>
                  <m:oMath xmlns:m="http://schemas.openxmlformats.org/officeDocument/2006/math">
                    <m:r>
                      <a:rPr lang="en-GB" b="0" i="1" smtClean="0">
                        <a:latin typeface="Cambria Math" panose="02040503050406030204" pitchFamily="18" charset="0"/>
                      </a:rPr>
                      <m:t>𝑐</m:t>
                    </m:r>
                    <m:r>
                      <a:rPr lang="en-GB" b="0" i="1" smtClean="0">
                        <a:latin typeface="Cambria Math" panose="02040503050406030204" pitchFamily="18" charset="0"/>
                      </a:rPr>
                      <m:t>=0</m:t>
                    </m:r>
                  </m:oMath>
                </a14:m>
                <a:r>
                  <a:rPr lang="en-US" dirty="0"/>
                  <a:t>, thus </a:t>
                </a:r>
                <a14:m>
                  <m:oMath xmlns:m="http://schemas.openxmlformats.org/officeDocument/2006/math">
                    <m:r>
                      <a:rPr lang="en-GB" b="0" i="1" smtClean="0">
                        <a:latin typeface="Cambria Math" panose="02040503050406030204" pitchFamily="18" charset="0"/>
                      </a:rPr>
                      <m:t>𝑇</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r>
                      <a:rPr lang="en-GB" b="0" i="1" smtClean="0">
                        <a:latin typeface="Cambria Math" panose="02040503050406030204" pitchFamily="18" charset="0"/>
                      </a:rPr>
                      <m:t>=</m:t>
                    </m:r>
                    <m:r>
                      <m:rPr>
                        <m:nor/>
                      </m:rPr>
                      <a:rPr lang="en-GB" b="0" i="0" smtClean="0">
                        <a:latin typeface="Cambria Math" panose="02040503050406030204" pitchFamily="18" charset="0"/>
                      </a:rPr>
                      <m:t>O</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𝑛</m:t>
                        </m:r>
                      </m:sup>
                    </m:sSup>
                    <m:r>
                      <a:rPr lang="en-GB" b="0" i="1" smtClean="0">
                        <a:latin typeface="Cambria Math" panose="02040503050406030204" pitchFamily="18" charset="0"/>
                      </a:rPr>
                      <m:t>)</m:t>
                    </m:r>
                  </m:oMath>
                </a14:m>
                <a:r>
                  <a:rPr lang="en-US" dirty="0"/>
                  <a:t>.</a:t>
                </a:r>
              </a:p>
              <a:p>
                <a:endParaRPr lang="en-GB" dirty="0"/>
              </a:p>
              <a:p>
                <a:r>
                  <a:rPr lang="en-GB" b="1" dirty="0"/>
                  <a:t>Selection sort </a:t>
                </a:r>
                <a:r>
                  <a:rPr lang="en-GB" dirty="0"/>
                  <a:t>(recursive version):</a:t>
                </a:r>
              </a:p>
              <a:p>
                <a:pPr lvl="1"/>
                <a:r>
                  <a:rPr lang="en-GB" dirty="0"/>
                  <a:t>Select the min element and move it to the first location</a:t>
                </a:r>
              </a:p>
              <a:p>
                <a:pPr lvl="1"/>
                <a:r>
                  <a:rPr lang="en-GB" dirty="0"/>
                  <a:t>Sort the remaining elements</a:t>
                </a:r>
                <a:br>
                  <a:rPr lang="en-GB" dirty="0"/>
                </a:br>
                <a:br>
                  <a:rPr lang="en-GB" dirty="0"/>
                </a:br>
                <a14:m>
                  <m:oMath xmlns:m="http://schemas.openxmlformats.org/officeDocument/2006/math">
                    <m:r>
                      <a:rPr lang="en-GB" b="0" i="1" smtClean="0">
                        <a:latin typeface="Cambria Math" panose="02040503050406030204" pitchFamily="18" charset="0"/>
                      </a:rPr>
                      <m:t>𝑇</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r>
                      <a:rPr lang="en-GB" b="0" i="1" smtClean="0">
                        <a:latin typeface="Cambria Math" panose="02040503050406030204" pitchFamily="18" charset="0"/>
                      </a:rPr>
                      <m:t>=</m:t>
                    </m:r>
                    <m:r>
                      <a:rPr lang="en-GB" b="0" i="1" smtClean="0">
                        <a:latin typeface="Cambria Math" panose="02040503050406030204" pitchFamily="18" charset="0"/>
                      </a:rPr>
                      <m:t>𝑇</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−1</m:t>
                        </m:r>
                      </m:e>
                    </m:d>
                    <m:r>
                      <a:rPr lang="en-GB" b="0" i="1" smtClean="0">
                        <a:latin typeface="Cambria Math" panose="02040503050406030204" pitchFamily="18" charset="0"/>
                      </a:rPr>
                      <m:t>+</m:t>
                    </m:r>
                    <m:r>
                      <m:rPr>
                        <m:nor/>
                      </m:rPr>
                      <a:rPr lang="en-GB" b="0" i="0" smtClean="0">
                        <a:latin typeface="Cambria Math" panose="02040503050406030204" pitchFamily="18" charset="0"/>
                      </a:rPr>
                      <m:t>O</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oMath>
                </a14:m>
                <a:r>
                  <a:rPr lang="en-GB" dirty="0"/>
                  <a:t>          </a:t>
                </a:r>
                <a14:m>
                  <m:oMath xmlns:m="http://schemas.openxmlformats.org/officeDocument/2006/math">
                    <m:r>
                      <a:rPr lang="en-GB" b="0" i="1" dirty="0" smtClean="0">
                        <a:latin typeface="Cambria Math" panose="02040503050406030204" pitchFamily="18" charset="0"/>
                      </a:rPr>
                      <m:t>  (</m:t>
                    </m:r>
                    <m:r>
                      <a:rPr lang="en-GB" b="0" i="1" dirty="0" smtClean="0">
                        <a:latin typeface="Cambria Math" panose="02040503050406030204" pitchFamily="18" charset="0"/>
                      </a:rPr>
                      <m:t>𝑎</m:t>
                    </m:r>
                    <m:r>
                      <a:rPr lang="en-GB" b="0" i="1" dirty="0" smtClean="0">
                        <a:latin typeface="Cambria Math" panose="02040503050406030204" pitchFamily="18" charset="0"/>
                      </a:rPr>
                      <m:t>=</m:t>
                    </m:r>
                    <m:r>
                      <a:rPr lang="en-GB" b="0" i="1" dirty="0" smtClean="0">
                        <a:latin typeface="Cambria Math" panose="02040503050406030204" pitchFamily="18" charset="0"/>
                      </a:rPr>
                      <m:t>𝑐</m:t>
                    </m:r>
                    <m:r>
                      <a:rPr lang="en-GB" b="0" i="1" dirty="0" smtClean="0">
                        <a:latin typeface="Cambria Math" panose="02040503050406030204" pitchFamily="18" charset="0"/>
                      </a:rPr>
                      <m:t>=1)</m:t>
                    </m:r>
                  </m:oMath>
                </a14:m>
                <a:br>
                  <a:rPr lang="en-GB" dirty="0"/>
                </a:br>
                <a:br>
                  <a:rPr lang="en-GB" dirty="0"/>
                </a:br>
                <a:r>
                  <a:rPr lang="en-GB" dirty="0"/>
                  <a:t>Thus,         </a:t>
                </a:r>
                <a14:m>
                  <m:oMath xmlns:m="http://schemas.openxmlformats.org/officeDocument/2006/math">
                    <m:r>
                      <m:rPr>
                        <m:nor/>
                      </m:rPr>
                      <a:rPr lang="en-US">
                        <a:latin typeface="Cambria Math" panose="02040503050406030204" pitchFamily="18" charset="0"/>
                      </a:rPr>
                      <m:t> </m:t>
                    </m:r>
                    <m:r>
                      <m:rPr>
                        <m:nor/>
                      </m:rPr>
                      <a:rPr lang="en-GB" b="0" i="0" smtClean="0">
                        <a:latin typeface="Cambria Math" panose="02040503050406030204" pitchFamily="18" charset="0"/>
                      </a:rPr>
                      <m:t>         </m:t>
                    </m:r>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GB" b="0" i="1" smtClean="0">
                        <a:latin typeface="Cambria Math" panose="02040503050406030204" pitchFamily="18" charset="0"/>
                      </a:rPr>
                      <m:t>=</m:t>
                    </m:r>
                    <m:r>
                      <m:rPr>
                        <m:nor/>
                      </m:rPr>
                      <a:rPr lang="en-US" b="0" i="0" smtClean="0">
                        <a:latin typeface="Cambria Math" panose="02040503050406030204" pitchFamily="18" charset="0"/>
                      </a:rPr>
                      <m:t>O</m:t>
                    </m:r>
                    <m:r>
                      <a:rPr lang="en-US"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𝑛</m:t>
                        </m:r>
                      </m:e>
                      <m:sup>
                        <m:r>
                          <a:rPr lang="en-GB" b="0" i="1" smtClean="0">
                            <a:latin typeface="Cambria Math" panose="02040503050406030204" pitchFamily="18" charset="0"/>
                          </a:rPr>
                          <m:t>2</m:t>
                        </m:r>
                      </m:sup>
                    </m:sSup>
                    <m:r>
                      <a:rPr lang="en-US" b="0" i="1" smtClean="0">
                        <a:latin typeface="Cambria Math" panose="02040503050406030204" pitchFamily="18" charset="0"/>
                      </a:rPr>
                      <m:t>)</m:t>
                    </m:r>
                  </m:oMath>
                </a14:m>
                <a:br>
                  <a:rPr lang="en-GB" dirty="0"/>
                </a:b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143000"/>
                <a:ext cx="8458200" cy="5349874"/>
              </a:xfrm>
              <a:blipFill>
                <a:blip r:embed="rId2"/>
                <a:stretch>
                  <a:fillRect l="-1441" t="-273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Divide &amp; Conquer</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13974959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Muster theorem: examples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838199"/>
                <a:ext cx="8229600" cy="2362201"/>
              </a:xfrm>
            </p:spPr>
            <p:txBody>
              <a:bodyPr>
                <a:normAutofit fontScale="77500" lnSpcReduction="20000"/>
              </a:bodyPr>
              <a:lstStyle/>
              <a:p>
                <a:pPr marL="0" indent="0">
                  <a:buNone/>
                </a:pPr>
                <a:r>
                  <a:rPr lang="en-GB" b="1" dirty="0"/>
                  <a:t>Fibonacci:</a:t>
                </a:r>
                <a:r>
                  <a:rPr lang="en-GB" dirty="0"/>
                  <a:t> </a:t>
                </a:r>
                <a14:m>
                  <m:oMath xmlns:m="http://schemas.openxmlformats.org/officeDocument/2006/math">
                    <m:r>
                      <a:rPr lang="en-GB" b="0" i="1" smtClean="0">
                        <a:latin typeface="Cambria Math" panose="02040503050406030204" pitchFamily="18" charset="0"/>
                      </a:rPr>
                      <m:t>𝑇</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r>
                      <a:rPr lang="en-GB" b="0" i="1" smtClean="0">
                        <a:latin typeface="Cambria Math" panose="02040503050406030204" pitchFamily="18" charset="0"/>
                      </a:rPr>
                      <m:t>=</m:t>
                    </m:r>
                    <m:r>
                      <a:rPr lang="en-GB" b="0" i="1" smtClean="0">
                        <a:latin typeface="Cambria Math" panose="02040503050406030204" pitchFamily="18" charset="0"/>
                      </a:rPr>
                      <m:t>𝑇</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−1</m:t>
                        </m:r>
                      </m:e>
                    </m:d>
                    <m:r>
                      <a:rPr lang="en-GB" b="0" i="1" smtClean="0">
                        <a:latin typeface="Cambria Math" panose="02040503050406030204" pitchFamily="18" charset="0"/>
                      </a:rPr>
                      <m:t>+</m:t>
                    </m:r>
                    <m:r>
                      <a:rPr lang="en-GB" b="0" i="1" smtClean="0">
                        <a:latin typeface="Cambria Math" panose="02040503050406030204" pitchFamily="18" charset="0"/>
                      </a:rPr>
                      <m:t>𝑇</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−2</m:t>
                        </m:r>
                      </m:e>
                    </m:d>
                    <m:r>
                      <a:rPr lang="en-GB" b="0" i="1" smtClean="0">
                        <a:latin typeface="Cambria Math" panose="02040503050406030204" pitchFamily="18" charset="0"/>
                      </a:rPr>
                      <m:t>+</m:t>
                    </m:r>
                    <m:r>
                      <m:rPr>
                        <m:nor/>
                      </m:rPr>
                      <a:rPr lang="en-GB" b="0" i="0" smtClean="0">
                        <a:latin typeface="Cambria Math" panose="02040503050406030204" pitchFamily="18" charset="0"/>
                      </a:rPr>
                      <m:t>O</m:t>
                    </m:r>
                    <m:d>
                      <m:dPr>
                        <m:ctrlPr>
                          <a:rPr lang="en-GB" b="0" i="1" smtClean="0">
                            <a:latin typeface="Cambria Math" panose="02040503050406030204" pitchFamily="18" charset="0"/>
                          </a:rPr>
                        </m:ctrlPr>
                      </m:dPr>
                      <m:e>
                        <m:r>
                          <a:rPr lang="en-GB" b="0" i="1" smtClean="0">
                            <a:latin typeface="Cambria Math" panose="02040503050406030204" pitchFamily="18" charset="0"/>
                          </a:rPr>
                          <m:t>1</m:t>
                        </m:r>
                      </m:e>
                    </m:d>
                  </m:oMath>
                </a14:m>
                <a:br>
                  <a:rPr lang="en-GB" dirty="0"/>
                </a:br>
                <a:br>
                  <a:rPr lang="en-GB" dirty="0"/>
                </a:br>
                <a:r>
                  <a:rPr lang="en-GB" dirty="0"/>
                  <a:t>We can compute bounds:</a:t>
                </a:r>
                <a:br>
                  <a:rPr lang="en-GB" dirty="0"/>
                </a:br>
                <a:br>
                  <a:rPr lang="en-GB" dirty="0"/>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𝑇</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−2</m:t>
                          </m:r>
                        </m:e>
                      </m:d>
                      <m:r>
                        <a:rPr lang="en-GB" b="0" i="1" smtClean="0">
                          <a:latin typeface="Cambria Math" panose="02040503050406030204" pitchFamily="18" charset="0"/>
                        </a:rPr>
                        <m:t>+</m:t>
                      </m:r>
                      <m:r>
                        <m:rPr>
                          <m:nor/>
                        </m:rPr>
                        <a:rPr lang="en-GB" b="0" i="0" smtClean="0">
                          <a:latin typeface="Cambria Math" panose="02040503050406030204" pitchFamily="18" charset="0"/>
                        </a:rPr>
                        <m:t>O</m:t>
                      </m:r>
                      <m:d>
                        <m:dPr>
                          <m:ctrlPr>
                            <a:rPr lang="en-GB" b="0" i="1" smtClean="0">
                              <a:latin typeface="Cambria Math" panose="02040503050406030204" pitchFamily="18" charset="0"/>
                            </a:rPr>
                          </m:ctrlPr>
                        </m:dPr>
                        <m:e>
                          <m:r>
                            <a:rPr lang="en-GB" b="0" i="1" smtClean="0">
                              <a:latin typeface="Cambria Math" panose="02040503050406030204" pitchFamily="18" charset="0"/>
                            </a:rPr>
                            <m:t>1</m:t>
                          </m:r>
                        </m:e>
                      </m:d>
                      <m:r>
                        <a:rPr lang="en-GB" b="0" i="1" smtClean="0">
                          <a:latin typeface="Cambria Math" panose="02040503050406030204" pitchFamily="18" charset="0"/>
                        </a:rPr>
                        <m:t>≤</m:t>
                      </m:r>
                      <m:r>
                        <a:rPr lang="en-GB" b="0" i="1" smtClean="0">
                          <a:latin typeface="Cambria Math" panose="02040503050406030204" pitchFamily="18" charset="0"/>
                        </a:rPr>
                        <m:t>𝑇</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r>
                        <a:rPr lang="en-GB" b="0" i="1" smtClean="0">
                          <a:latin typeface="Cambria Math" panose="02040503050406030204" pitchFamily="18" charset="0"/>
                        </a:rPr>
                        <m:t>≤2</m:t>
                      </m:r>
                      <m:r>
                        <a:rPr lang="en-GB" b="0" i="1" smtClean="0">
                          <a:latin typeface="Cambria Math" panose="02040503050406030204" pitchFamily="18" charset="0"/>
                        </a:rPr>
                        <m:t>𝑇</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−1</m:t>
                          </m:r>
                        </m:e>
                      </m:d>
                      <m:r>
                        <a:rPr lang="en-GB" b="0" i="1" smtClean="0">
                          <a:latin typeface="Cambria Math" panose="02040503050406030204" pitchFamily="18" charset="0"/>
                        </a:rPr>
                        <m:t>+</m:t>
                      </m:r>
                      <m:r>
                        <m:rPr>
                          <m:nor/>
                        </m:rPr>
                        <a:rPr lang="en-GB" b="0" i="0" smtClean="0">
                          <a:latin typeface="Cambria Math" panose="02040503050406030204" pitchFamily="18" charset="0"/>
                        </a:rPr>
                        <m:t>O</m:t>
                      </m:r>
                      <m:d>
                        <m:dPr>
                          <m:ctrlPr>
                            <a:rPr lang="en-GB" b="0" i="1" smtClean="0">
                              <a:latin typeface="Cambria Math" panose="02040503050406030204" pitchFamily="18" charset="0"/>
                            </a:rPr>
                          </m:ctrlPr>
                        </m:dPr>
                        <m:e>
                          <m:r>
                            <a:rPr lang="en-GB" b="0" i="1" smtClean="0">
                              <a:latin typeface="Cambria Math" panose="02040503050406030204" pitchFamily="18" charset="0"/>
                            </a:rPr>
                            <m:t>1</m:t>
                          </m:r>
                        </m:e>
                      </m:d>
                    </m:oMath>
                  </m:oMathPara>
                </a14:m>
                <a:br>
                  <a:rPr lang="en-GB" dirty="0"/>
                </a:br>
                <a:br>
                  <a:rPr lang="en-GB" dirty="0"/>
                </a:br>
                <a:r>
                  <a:rPr lang="en-GB" dirty="0"/>
                  <a:t>Thus,         </a:t>
                </a:r>
                <a14:m>
                  <m:oMath xmlns:m="http://schemas.openxmlformats.org/officeDocument/2006/math">
                    <m:r>
                      <m:rPr>
                        <m:nor/>
                      </m:rPr>
                      <a:rPr lang="en-US" b="0" i="0" smtClean="0">
                        <a:latin typeface="Cambria Math" panose="02040503050406030204" pitchFamily="18" charset="0"/>
                      </a:rPr>
                      <m:t>O</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f>
                              <m:fPr>
                                <m:type m:val="lin"/>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sup>
                        </m:sSup>
                      </m:e>
                    </m:d>
                    <m:r>
                      <a:rPr lang="en-US" b="0" i="1" smtClean="0">
                        <a:latin typeface="Cambria Math" panose="02040503050406030204" pitchFamily="18" charset="0"/>
                      </a:rPr>
                      <m:t>≤</m:t>
                    </m:r>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m:rPr>
                        <m:nor/>
                      </m:rPr>
                      <a:rPr lang="en-US" b="0" i="0" smtClean="0">
                        <a:latin typeface="Cambria Math" panose="02040503050406030204" pitchFamily="18" charset="0"/>
                      </a:rPr>
                      <m:t>O</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838199"/>
                <a:ext cx="8229600" cy="2362201"/>
              </a:xfrm>
              <a:blipFill>
                <a:blip r:embed="rId2"/>
                <a:stretch>
                  <a:fillRect l="-1185" t="-4639" b="-206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Divide &amp; Conquer</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29</a:t>
            </a:fld>
            <a:endParaRPr lang="en-US"/>
          </a:p>
        </p:txBody>
      </p:sp>
      <p:grpSp>
        <p:nvGrpSpPr>
          <p:cNvPr id="11" name="Group 10"/>
          <p:cNvGrpSpPr/>
          <p:nvPr/>
        </p:nvGrpSpPr>
        <p:grpSpPr>
          <a:xfrm>
            <a:off x="2514600" y="3271519"/>
            <a:ext cx="3302001" cy="3302001"/>
            <a:chOff x="2514600" y="3195637"/>
            <a:chExt cx="3302001" cy="3302001"/>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3195637"/>
              <a:ext cx="3302001" cy="3302001"/>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3792529" y="4497942"/>
                  <a:ext cx="4872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oMath>
                    </m:oMathPara>
                  </a14:m>
                  <a:endParaRPr lang="en-US" b="0" dirty="0"/>
                </a:p>
              </p:txBody>
            </p:sp>
          </mc:Choice>
          <mc:Fallback xmlns="">
            <p:sp>
              <p:nvSpPr>
                <p:cNvPr id="8" name="TextBox 7"/>
                <p:cNvSpPr txBox="1">
                  <a:spLocks noRot="1" noChangeAspect="1" noMove="1" noResize="1" noEditPoints="1" noAdjustHandles="1" noChangeArrowheads="1" noChangeShapeType="1" noTextEdit="1"/>
                </p:cNvSpPr>
                <p:nvPr/>
              </p:nvSpPr>
              <p:spPr>
                <a:xfrm>
                  <a:off x="3792529" y="4497942"/>
                  <a:ext cx="487249"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132763" y="4480822"/>
                  <a:ext cx="678327" cy="3864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f>
                              <m:fPr>
                                <m:type m:val="lin"/>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sup>
                        </m:sSup>
                      </m:oMath>
                    </m:oMathPara>
                  </a14:m>
                  <a:endParaRPr lang="en-US" b="0" dirty="0"/>
                </a:p>
              </p:txBody>
            </p:sp>
          </mc:Choice>
          <mc:Fallback xmlns="">
            <p:sp>
              <p:nvSpPr>
                <p:cNvPr id="9" name="TextBox 8"/>
                <p:cNvSpPr txBox="1">
                  <a:spLocks noRot="1" noChangeAspect="1" noMove="1" noResize="1" noEditPoints="1" noAdjustHandles="1" noChangeArrowheads="1" noChangeShapeType="1" noTextEdit="1"/>
                </p:cNvSpPr>
                <p:nvPr/>
              </p:nvSpPr>
              <p:spPr>
                <a:xfrm>
                  <a:off x="5132763" y="4480822"/>
                  <a:ext cx="678327" cy="386452"/>
                </a:xfrm>
                <a:prstGeom prst="rect">
                  <a:avLst/>
                </a:prstGeom>
                <a:blipFill>
                  <a:blip r:embed="rId5"/>
                  <a:stretch>
                    <a:fillRect t="-79688" r="-48649" b="-95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401180" y="4497942"/>
                  <a:ext cx="66358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1.6</m:t>
                            </m:r>
                          </m:e>
                          <m:sup>
                            <m:r>
                              <a:rPr lang="en-US" b="0" i="1" smtClean="0">
                                <a:latin typeface="Cambria Math" panose="02040503050406030204" pitchFamily="18" charset="0"/>
                              </a:rPr>
                              <m:t>𝑛</m:t>
                            </m:r>
                          </m:sup>
                        </m:sSup>
                      </m:oMath>
                    </m:oMathPara>
                  </a14:m>
                  <a:endParaRPr lang="en-US" b="0" dirty="0"/>
                </a:p>
              </p:txBody>
            </p:sp>
          </mc:Choice>
          <mc:Fallback xmlns="">
            <p:sp>
              <p:nvSpPr>
                <p:cNvPr id="10" name="TextBox 9"/>
                <p:cNvSpPr txBox="1">
                  <a:spLocks noRot="1" noChangeAspect="1" noMove="1" noResize="1" noEditPoints="1" noAdjustHandles="1" noChangeArrowheads="1" noChangeShapeType="1" noTextEdit="1"/>
                </p:cNvSpPr>
                <p:nvPr/>
              </p:nvSpPr>
              <p:spPr>
                <a:xfrm>
                  <a:off x="4401180" y="4497942"/>
                  <a:ext cx="663580" cy="369332"/>
                </a:xfrm>
                <a:prstGeom prst="rect">
                  <a:avLst/>
                </a:prstGeom>
                <a:blipFill>
                  <a:blip r:embed="rId6"/>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911687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Quick sort (Tony Hoare, 1959)</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GB" dirty="0"/>
                  <a:t>Suppose that we know a number </a:t>
                </a:r>
                <a14:m>
                  <m:oMath xmlns:m="http://schemas.openxmlformats.org/officeDocument/2006/math">
                    <m:r>
                      <a:rPr lang="en-GB" b="0" i="1" smtClean="0">
                        <a:latin typeface="Cambria Math" panose="02040503050406030204" pitchFamily="18" charset="0"/>
                      </a:rPr>
                      <m:t>𝑥</m:t>
                    </m:r>
                  </m:oMath>
                </a14:m>
                <a:r>
                  <a:rPr lang="en-US" dirty="0"/>
                  <a:t> such that one-half of the elements of a vector are greater than or equal to </a:t>
                </a:r>
                <a14:m>
                  <m:oMath xmlns:m="http://schemas.openxmlformats.org/officeDocument/2006/math">
                    <m:r>
                      <a:rPr lang="en-GB" b="0" i="1" smtClean="0">
                        <a:latin typeface="Cambria Math" panose="02040503050406030204" pitchFamily="18" charset="0"/>
                      </a:rPr>
                      <m:t>𝑥</m:t>
                    </m:r>
                  </m:oMath>
                </a14:m>
                <a:r>
                  <a:rPr lang="en-US" dirty="0"/>
                  <a:t> and one-half of the elements are smaller than </a:t>
                </a:r>
                <a14:m>
                  <m:oMath xmlns:m="http://schemas.openxmlformats.org/officeDocument/2006/math">
                    <m:r>
                      <a:rPr lang="en-GB" b="0" i="1" smtClean="0">
                        <a:latin typeface="Cambria Math" panose="02040503050406030204" pitchFamily="18" charset="0"/>
                      </a:rPr>
                      <m:t>𝑥</m:t>
                    </m:r>
                  </m:oMath>
                </a14:m>
                <a:r>
                  <a:rPr lang="en-US" dirty="0"/>
                  <a:t>.</a:t>
                </a:r>
              </a:p>
              <a:p>
                <a:pPr lvl="1"/>
                <a:r>
                  <a:rPr lang="en-GB" dirty="0"/>
                  <a:t>Partition the vector into two equal parts</a:t>
                </a:r>
                <a:br>
                  <a:rPr lang="en-GB" dirty="0"/>
                </a:br>
                <a:r>
                  <a:rPr lang="en-GB" dirty="0"/>
                  <a:t>(</a:t>
                </a:r>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−1</m:t>
                    </m:r>
                  </m:oMath>
                </a14:m>
                <a:r>
                  <a:rPr lang="en-US" dirty="0"/>
                  <a:t> comparisons)</a:t>
                </a:r>
              </a:p>
              <a:p>
                <a:pPr lvl="1"/>
                <a:r>
                  <a:rPr lang="en-GB" dirty="0"/>
                  <a:t>Sort each part recursively</a:t>
                </a:r>
              </a:p>
              <a:p>
                <a:pPr lvl="1"/>
                <a:endParaRPr lang="en-GB" dirty="0"/>
              </a:p>
              <a:p>
                <a:r>
                  <a:rPr lang="en-GB" dirty="0"/>
                  <a:t>Problem: we do not know </a:t>
                </a:r>
                <a14:m>
                  <m:oMath xmlns:m="http://schemas.openxmlformats.org/officeDocument/2006/math">
                    <m:r>
                      <a:rPr lang="en-GB" b="0" i="1" smtClean="0">
                        <a:latin typeface="Cambria Math" panose="02040503050406030204" pitchFamily="18" charset="0"/>
                      </a:rPr>
                      <m:t>𝑥</m:t>
                    </m:r>
                  </m:oMath>
                </a14:m>
                <a:r>
                  <a:rPr lang="en-US" dirty="0"/>
                  <a:t>.</a:t>
                </a:r>
              </a:p>
              <a:p>
                <a:endParaRPr lang="en-GB" dirty="0"/>
              </a:p>
              <a:p>
                <a:r>
                  <a:rPr lang="en-GB" dirty="0"/>
                  <a:t>The algorithm also works no matter which </a:t>
                </a:r>
                <a14:m>
                  <m:oMath xmlns:m="http://schemas.openxmlformats.org/officeDocument/2006/math">
                    <m:r>
                      <a:rPr lang="en-GB" b="0" i="1" smtClean="0">
                        <a:latin typeface="Cambria Math" panose="02040503050406030204" pitchFamily="18" charset="0"/>
                      </a:rPr>
                      <m:t>𝑥</m:t>
                    </m:r>
                  </m:oMath>
                </a14:m>
                <a:r>
                  <a:rPr lang="en-US" dirty="0"/>
                  <a:t> we pick for the partition. We call this number the </a:t>
                </a:r>
                <a:r>
                  <a:rPr lang="en-US" b="1" dirty="0"/>
                  <a:t>pivot</a:t>
                </a:r>
                <a:r>
                  <a:rPr lang="en-US" dirty="0"/>
                  <a:t>.</a:t>
                </a:r>
              </a:p>
              <a:p>
                <a:endParaRPr lang="en-GB" dirty="0"/>
              </a:p>
              <a:p>
                <a:r>
                  <a:rPr lang="en-GB" b="1" dirty="0"/>
                  <a:t>Observation:</a:t>
                </a:r>
                <a:r>
                  <a:rPr lang="en-GB" dirty="0"/>
                  <a:t> the partition may be unbalanced.</a:t>
                </a:r>
                <a:endParaRPr lang="en-US" dirty="0"/>
              </a:p>
              <a:p>
                <a:endParaRPr lang="en-GB" dirty="0"/>
              </a:p>
              <a:p>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59" t="-1804" r="-2000" b="-225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Divide &amp; Conquer</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2461783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exercices</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a:t>Divide &amp; Conquer</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1726172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skyline problem</a:t>
            </a:r>
          </a:p>
        </p:txBody>
      </p:sp>
      <p:sp>
        <p:nvSpPr>
          <p:cNvPr id="3" name="Content Placeholder 2"/>
          <p:cNvSpPr>
            <a:spLocks noGrp="1"/>
          </p:cNvSpPr>
          <p:nvPr>
            <p:ph idx="1"/>
          </p:nvPr>
        </p:nvSpPr>
        <p:spPr>
          <a:xfrm>
            <a:off x="228600" y="762000"/>
            <a:ext cx="8686800" cy="838200"/>
          </a:xfrm>
          <a:ln>
            <a:solidFill>
              <a:schemeClr val="tx1"/>
            </a:solidFill>
          </a:ln>
        </p:spPr>
        <p:txBody>
          <a:bodyPr>
            <a:normAutofit fontScale="62500" lnSpcReduction="20000"/>
          </a:bodyPr>
          <a:lstStyle/>
          <a:p>
            <a:pPr marL="0" indent="0">
              <a:buNone/>
            </a:pPr>
            <a:r>
              <a:rPr lang="en-US" dirty="0"/>
              <a:t>Given the exact locations and shapes of several rectangular buildings in a city, draw the skyline (in two dimensions) of these buildings, eliminating hidden lines (source: Udi Manber, </a:t>
            </a:r>
            <a:r>
              <a:rPr lang="en-US" i="1" dirty="0"/>
              <a:t>Introduction to Algorithms</a:t>
            </a:r>
            <a:r>
              <a:rPr lang="en-US" dirty="0"/>
              <a:t>, Addison-Wesley, 1989).</a:t>
            </a:r>
          </a:p>
        </p:txBody>
      </p:sp>
      <p:sp>
        <p:nvSpPr>
          <p:cNvPr id="4" name="Date Placeholder 3"/>
          <p:cNvSpPr>
            <a:spLocks noGrp="1"/>
          </p:cNvSpPr>
          <p:nvPr>
            <p:ph type="dt" sz="half" idx="10"/>
          </p:nvPr>
        </p:nvSpPr>
        <p:spPr/>
        <p:txBody>
          <a:bodyPr/>
          <a:lstStyle/>
          <a:p>
            <a:r>
              <a:rPr lang="en-US"/>
              <a:t>Divide &amp; Conquer</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31</a:t>
            </a:fld>
            <a:endParaRPr lang="en-US"/>
          </a:p>
        </p:txBody>
      </p:sp>
      <p:sp>
        <p:nvSpPr>
          <p:cNvPr id="7" name="Rectangle 6"/>
          <p:cNvSpPr/>
          <p:nvPr/>
        </p:nvSpPr>
        <p:spPr>
          <a:xfrm>
            <a:off x="609600" y="3505200"/>
            <a:ext cx="457200" cy="1219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38200" y="3276600"/>
            <a:ext cx="685800" cy="1447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21360" y="4114800"/>
            <a:ext cx="574040" cy="609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864360" y="3962400"/>
            <a:ext cx="421640" cy="7620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057400" y="4419600"/>
            <a:ext cx="1219200" cy="304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590800" y="2743200"/>
            <a:ext cx="304800" cy="1981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54680" y="4267200"/>
            <a:ext cx="42164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037840" y="3276600"/>
            <a:ext cx="685800" cy="14478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47040" y="4724400"/>
            <a:ext cx="301686" cy="369332"/>
          </a:xfrm>
          <a:prstGeom prst="rect">
            <a:avLst/>
          </a:prstGeom>
          <a:noFill/>
        </p:spPr>
        <p:txBody>
          <a:bodyPr wrap="none" rtlCol="0">
            <a:spAutoFit/>
          </a:bodyPr>
          <a:lstStyle/>
          <a:p>
            <a:r>
              <a:rPr lang="en-US" b="0" dirty="0"/>
              <a:t>1</a:t>
            </a:r>
          </a:p>
        </p:txBody>
      </p:sp>
      <p:sp>
        <p:nvSpPr>
          <p:cNvPr id="16" name="TextBox 15"/>
          <p:cNvSpPr txBox="1"/>
          <p:nvPr/>
        </p:nvSpPr>
        <p:spPr>
          <a:xfrm>
            <a:off x="917514" y="4724400"/>
            <a:ext cx="301686" cy="369332"/>
          </a:xfrm>
          <a:prstGeom prst="rect">
            <a:avLst/>
          </a:prstGeom>
          <a:noFill/>
        </p:spPr>
        <p:txBody>
          <a:bodyPr wrap="none" rtlCol="0">
            <a:spAutoFit/>
          </a:bodyPr>
          <a:lstStyle/>
          <a:p>
            <a:r>
              <a:rPr lang="en-US" dirty="0"/>
              <a:t>5</a:t>
            </a:r>
            <a:endParaRPr lang="en-US" b="0" dirty="0"/>
          </a:p>
        </p:txBody>
      </p:sp>
      <p:sp>
        <p:nvSpPr>
          <p:cNvPr id="17" name="TextBox 16"/>
          <p:cNvSpPr txBox="1"/>
          <p:nvPr/>
        </p:nvSpPr>
        <p:spPr>
          <a:xfrm>
            <a:off x="1379794" y="4724400"/>
            <a:ext cx="418704" cy="369332"/>
          </a:xfrm>
          <a:prstGeom prst="rect">
            <a:avLst/>
          </a:prstGeom>
          <a:noFill/>
        </p:spPr>
        <p:txBody>
          <a:bodyPr wrap="none" rtlCol="0">
            <a:spAutoFit/>
          </a:bodyPr>
          <a:lstStyle/>
          <a:p>
            <a:r>
              <a:rPr lang="en-US" dirty="0"/>
              <a:t>10</a:t>
            </a:r>
            <a:endParaRPr lang="en-US" b="0" dirty="0"/>
          </a:p>
        </p:txBody>
      </p:sp>
      <p:sp>
        <p:nvSpPr>
          <p:cNvPr id="18" name="TextBox 17"/>
          <p:cNvSpPr txBox="1"/>
          <p:nvPr/>
        </p:nvSpPr>
        <p:spPr>
          <a:xfrm>
            <a:off x="1913194" y="4724400"/>
            <a:ext cx="418704" cy="369332"/>
          </a:xfrm>
          <a:prstGeom prst="rect">
            <a:avLst/>
          </a:prstGeom>
          <a:noFill/>
        </p:spPr>
        <p:txBody>
          <a:bodyPr wrap="none" rtlCol="0">
            <a:spAutoFit/>
          </a:bodyPr>
          <a:lstStyle/>
          <a:p>
            <a:r>
              <a:rPr lang="en-US" dirty="0"/>
              <a:t>15</a:t>
            </a:r>
            <a:endParaRPr lang="en-US" b="0" dirty="0"/>
          </a:p>
        </p:txBody>
      </p:sp>
      <p:sp>
        <p:nvSpPr>
          <p:cNvPr id="19" name="TextBox 18"/>
          <p:cNvSpPr txBox="1"/>
          <p:nvPr/>
        </p:nvSpPr>
        <p:spPr>
          <a:xfrm>
            <a:off x="2446594" y="4724400"/>
            <a:ext cx="418704" cy="369332"/>
          </a:xfrm>
          <a:prstGeom prst="rect">
            <a:avLst/>
          </a:prstGeom>
          <a:noFill/>
        </p:spPr>
        <p:txBody>
          <a:bodyPr wrap="none" rtlCol="0">
            <a:spAutoFit/>
          </a:bodyPr>
          <a:lstStyle/>
          <a:p>
            <a:r>
              <a:rPr lang="en-US" dirty="0"/>
              <a:t>20</a:t>
            </a:r>
            <a:endParaRPr lang="en-US" b="0" dirty="0"/>
          </a:p>
        </p:txBody>
      </p:sp>
      <p:sp>
        <p:nvSpPr>
          <p:cNvPr id="20" name="TextBox 19"/>
          <p:cNvSpPr txBox="1"/>
          <p:nvPr/>
        </p:nvSpPr>
        <p:spPr>
          <a:xfrm>
            <a:off x="3048000" y="4724400"/>
            <a:ext cx="418704" cy="369332"/>
          </a:xfrm>
          <a:prstGeom prst="rect">
            <a:avLst/>
          </a:prstGeom>
          <a:noFill/>
        </p:spPr>
        <p:txBody>
          <a:bodyPr wrap="none" rtlCol="0">
            <a:spAutoFit/>
          </a:bodyPr>
          <a:lstStyle/>
          <a:p>
            <a:r>
              <a:rPr lang="en-US" dirty="0"/>
              <a:t>25</a:t>
            </a:r>
            <a:endParaRPr lang="en-US" b="0" dirty="0"/>
          </a:p>
        </p:txBody>
      </p:sp>
      <p:sp>
        <p:nvSpPr>
          <p:cNvPr id="21" name="TextBox 20"/>
          <p:cNvSpPr txBox="1"/>
          <p:nvPr/>
        </p:nvSpPr>
        <p:spPr>
          <a:xfrm>
            <a:off x="3619896" y="4724400"/>
            <a:ext cx="418704" cy="369332"/>
          </a:xfrm>
          <a:prstGeom prst="rect">
            <a:avLst/>
          </a:prstGeom>
          <a:noFill/>
        </p:spPr>
        <p:txBody>
          <a:bodyPr wrap="none" rtlCol="0">
            <a:spAutoFit/>
          </a:bodyPr>
          <a:lstStyle/>
          <a:p>
            <a:r>
              <a:rPr lang="en-US" dirty="0"/>
              <a:t>30</a:t>
            </a:r>
            <a:endParaRPr lang="en-US" b="0" dirty="0"/>
          </a:p>
        </p:txBody>
      </p:sp>
      <p:cxnSp>
        <p:nvCxnSpPr>
          <p:cNvPr id="25" name="Straight Connector 24"/>
          <p:cNvCxnSpPr>
            <a:stCxn id="21" idx="0"/>
          </p:cNvCxnSpPr>
          <p:nvPr/>
        </p:nvCxnSpPr>
        <p:spPr>
          <a:xfrm flipH="1">
            <a:off x="447040" y="4724400"/>
            <a:ext cx="3382208" cy="0"/>
          </a:xfrm>
          <a:prstGeom prst="line">
            <a:avLst/>
          </a:prstGeom>
          <a:ln w="57150" cap="flat">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095240" y="4724400"/>
            <a:ext cx="301686" cy="369332"/>
          </a:xfrm>
          <a:prstGeom prst="rect">
            <a:avLst/>
          </a:prstGeom>
          <a:noFill/>
        </p:spPr>
        <p:txBody>
          <a:bodyPr wrap="none" rtlCol="0">
            <a:spAutoFit/>
          </a:bodyPr>
          <a:lstStyle/>
          <a:p>
            <a:r>
              <a:rPr lang="en-US" b="0" dirty="0"/>
              <a:t>1</a:t>
            </a:r>
          </a:p>
        </p:txBody>
      </p:sp>
      <p:sp>
        <p:nvSpPr>
          <p:cNvPr id="35" name="TextBox 34"/>
          <p:cNvSpPr txBox="1"/>
          <p:nvPr/>
        </p:nvSpPr>
        <p:spPr>
          <a:xfrm>
            <a:off x="5565714" y="4724400"/>
            <a:ext cx="301686" cy="369332"/>
          </a:xfrm>
          <a:prstGeom prst="rect">
            <a:avLst/>
          </a:prstGeom>
          <a:noFill/>
        </p:spPr>
        <p:txBody>
          <a:bodyPr wrap="none" rtlCol="0">
            <a:spAutoFit/>
          </a:bodyPr>
          <a:lstStyle/>
          <a:p>
            <a:r>
              <a:rPr lang="en-US" dirty="0"/>
              <a:t>5</a:t>
            </a:r>
            <a:endParaRPr lang="en-US" b="0" dirty="0"/>
          </a:p>
        </p:txBody>
      </p:sp>
      <p:sp>
        <p:nvSpPr>
          <p:cNvPr id="36" name="TextBox 35"/>
          <p:cNvSpPr txBox="1"/>
          <p:nvPr/>
        </p:nvSpPr>
        <p:spPr>
          <a:xfrm>
            <a:off x="6027994" y="4724400"/>
            <a:ext cx="418704" cy="369332"/>
          </a:xfrm>
          <a:prstGeom prst="rect">
            <a:avLst/>
          </a:prstGeom>
          <a:noFill/>
        </p:spPr>
        <p:txBody>
          <a:bodyPr wrap="none" rtlCol="0">
            <a:spAutoFit/>
          </a:bodyPr>
          <a:lstStyle/>
          <a:p>
            <a:r>
              <a:rPr lang="en-US" dirty="0"/>
              <a:t>10</a:t>
            </a:r>
            <a:endParaRPr lang="en-US" b="0" dirty="0"/>
          </a:p>
        </p:txBody>
      </p:sp>
      <p:sp>
        <p:nvSpPr>
          <p:cNvPr id="37" name="TextBox 36"/>
          <p:cNvSpPr txBox="1"/>
          <p:nvPr/>
        </p:nvSpPr>
        <p:spPr>
          <a:xfrm>
            <a:off x="6561394" y="4724400"/>
            <a:ext cx="418704" cy="369332"/>
          </a:xfrm>
          <a:prstGeom prst="rect">
            <a:avLst/>
          </a:prstGeom>
          <a:noFill/>
        </p:spPr>
        <p:txBody>
          <a:bodyPr wrap="none" rtlCol="0">
            <a:spAutoFit/>
          </a:bodyPr>
          <a:lstStyle/>
          <a:p>
            <a:r>
              <a:rPr lang="en-US" dirty="0"/>
              <a:t>15</a:t>
            </a:r>
            <a:endParaRPr lang="en-US" b="0" dirty="0"/>
          </a:p>
        </p:txBody>
      </p:sp>
      <p:sp>
        <p:nvSpPr>
          <p:cNvPr id="38" name="TextBox 37"/>
          <p:cNvSpPr txBox="1"/>
          <p:nvPr/>
        </p:nvSpPr>
        <p:spPr>
          <a:xfrm>
            <a:off x="7094794" y="4724400"/>
            <a:ext cx="418704" cy="369332"/>
          </a:xfrm>
          <a:prstGeom prst="rect">
            <a:avLst/>
          </a:prstGeom>
          <a:noFill/>
        </p:spPr>
        <p:txBody>
          <a:bodyPr wrap="none" rtlCol="0">
            <a:spAutoFit/>
          </a:bodyPr>
          <a:lstStyle/>
          <a:p>
            <a:r>
              <a:rPr lang="en-US" dirty="0"/>
              <a:t>20</a:t>
            </a:r>
            <a:endParaRPr lang="en-US" b="0" dirty="0"/>
          </a:p>
        </p:txBody>
      </p:sp>
      <p:sp>
        <p:nvSpPr>
          <p:cNvPr id="39" name="TextBox 38"/>
          <p:cNvSpPr txBox="1"/>
          <p:nvPr/>
        </p:nvSpPr>
        <p:spPr>
          <a:xfrm>
            <a:off x="7696200" y="4724400"/>
            <a:ext cx="418704" cy="369332"/>
          </a:xfrm>
          <a:prstGeom prst="rect">
            <a:avLst/>
          </a:prstGeom>
          <a:noFill/>
        </p:spPr>
        <p:txBody>
          <a:bodyPr wrap="none" rtlCol="0">
            <a:spAutoFit/>
          </a:bodyPr>
          <a:lstStyle/>
          <a:p>
            <a:r>
              <a:rPr lang="en-US" dirty="0"/>
              <a:t>25</a:t>
            </a:r>
            <a:endParaRPr lang="en-US" b="0" dirty="0"/>
          </a:p>
        </p:txBody>
      </p:sp>
      <p:sp>
        <p:nvSpPr>
          <p:cNvPr id="40" name="TextBox 39"/>
          <p:cNvSpPr txBox="1"/>
          <p:nvPr/>
        </p:nvSpPr>
        <p:spPr>
          <a:xfrm>
            <a:off x="8268096" y="4724400"/>
            <a:ext cx="418704" cy="369332"/>
          </a:xfrm>
          <a:prstGeom prst="rect">
            <a:avLst/>
          </a:prstGeom>
          <a:noFill/>
        </p:spPr>
        <p:txBody>
          <a:bodyPr wrap="none" rtlCol="0">
            <a:spAutoFit/>
          </a:bodyPr>
          <a:lstStyle/>
          <a:p>
            <a:r>
              <a:rPr lang="en-US" dirty="0"/>
              <a:t>30</a:t>
            </a:r>
            <a:endParaRPr lang="en-US" b="0" dirty="0"/>
          </a:p>
        </p:txBody>
      </p:sp>
      <p:sp>
        <p:nvSpPr>
          <p:cNvPr id="43" name="Freeform 42"/>
          <p:cNvSpPr/>
          <p:nvPr/>
        </p:nvSpPr>
        <p:spPr>
          <a:xfrm>
            <a:off x="5257800" y="3274325"/>
            <a:ext cx="914400" cy="1450075"/>
          </a:xfrm>
          <a:custGeom>
            <a:avLst/>
            <a:gdLst>
              <a:gd name="connsiteX0" fmla="*/ 0 w 914400"/>
              <a:gd name="connsiteY0" fmla="*/ 1450075 h 1450075"/>
              <a:gd name="connsiteX1" fmla="*/ 0 w 914400"/>
              <a:gd name="connsiteY1" fmla="*/ 228600 h 1450075"/>
              <a:gd name="connsiteX2" fmla="*/ 232012 w 914400"/>
              <a:gd name="connsiteY2" fmla="*/ 228600 h 1450075"/>
              <a:gd name="connsiteX3" fmla="*/ 232012 w 914400"/>
              <a:gd name="connsiteY3" fmla="*/ 0 h 1450075"/>
              <a:gd name="connsiteX4" fmla="*/ 914400 w 914400"/>
              <a:gd name="connsiteY4" fmla="*/ 0 h 1450075"/>
              <a:gd name="connsiteX5" fmla="*/ 914400 w 914400"/>
              <a:gd name="connsiteY5" fmla="*/ 1450075 h 145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1450075">
                <a:moveTo>
                  <a:pt x="0" y="1450075"/>
                </a:moveTo>
                <a:lnTo>
                  <a:pt x="0" y="228600"/>
                </a:lnTo>
                <a:lnTo>
                  <a:pt x="232012" y="228600"/>
                </a:lnTo>
                <a:lnTo>
                  <a:pt x="232012" y="0"/>
                </a:lnTo>
                <a:lnTo>
                  <a:pt x="914400" y="0"/>
                </a:lnTo>
                <a:lnTo>
                  <a:pt x="914400" y="1450075"/>
                </a:lnTo>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6514123" y="2743200"/>
            <a:ext cx="1860062" cy="1981200"/>
          </a:xfrm>
          <a:custGeom>
            <a:avLst/>
            <a:gdLst>
              <a:gd name="connsiteX0" fmla="*/ 0 w 1860062"/>
              <a:gd name="connsiteY0" fmla="*/ 1981200 h 1981200"/>
              <a:gd name="connsiteX1" fmla="*/ 0 w 1860062"/>
              <a:gd name="connsiteY1" fmla="*/ 1215292 h 1981200"/>
              <a:gd name="connsiteX2" fmla="*/ 425939 w 1860062"/>
              <a:gd name="connsiteY2" fmla="*/ 1219200 h 1981200"/>
              <a:gd name="connsiteX3" fmla="*/ 425939 w 1860062"/>
              <a:gd name="connsiteY3" fmla="*/ 1676400 h 1981200"/>
              <a:gd name="connsiteX4" fmla="*/ 730739 w 1860062"/>
              <a:gd name="connsiteY4" fmla="*/ 1680308 h 1981200"/>
              <a:gd name="connsiteX5" fmla="*/ 726831 w 1860062"/>
              <a:gd name="connsiteY5" fmla="*/ 0 h 1981200"/>
              <a:gd name="connsiteX6" fmla="*/ 1035539 w 1860062"/>
              <a:gd name="connsiteY6" fmla="*/ 0 h 1981200"/>
              <a:gd name="connsiteX7" fmla="*/ 1031631 w 1860062"/>
              <a:gd name="connsiteY7" fmla="*/ 1680308 h 1981200"/>
              <a:gd name="connsiteX8" fmla="*/ 1176215 w 1860062"/>
              <a:gd name="connsiteY8" fmla="*/ 1676400 h 1981200"/>
              <a:gd name="connsiteX9" fmla="*/ 1172308 w 1860062"/>
              <a:gd name="connsiteY9" fmla="*/ 531446 h 1981200"/>
              <a:gd name="connsiteX10" fmla="*/ 1860062 w 1860062"/>
              <a:gd name="connsiteY10" fmla="*/ 531446 h 1981200"/>
              <a:gd name="connsiteX11" fmla="*/ 1860062 w 1860062"/>
              <a:gd name="connsiteY11" fmla="*/ 1977292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0062" h="1981200">
                <a:moveTo>
                  <a:pt x="0" y="1981200"/>
                </a:moveTo>
                <a:lnTo>
                  <a:pt x="0" y="1215292"/>
                </a:lnTo>
                <a:lnTo>
                  <a:pt x="425939" y="1219200"/>
                </a:lnTo>
                <a:lnTo>
                  <a:pt x="425939" y="1676400"/>
                </a:lnTo>
                <a:lnTo>
                  <a:pt x="730739" y="1680308"/>
                </a:lnTo>
                <a:cubicBezTo>
                  <a:pt x="729436" y="1120205"/>
                  <a:pt x="728134" y="560103"/>
                  <a:pt x="726831" y="0"/>
                </a:cubicBezTo>
                <a:lnTo>
                  <a:pt x="1035539" y="0"/>
                </a:lnTo>
                <a:cubicBezTo>
                  <a:pt x="1034236" y="560103"/>
                  <a:pt x="1032934" y="1120205"/>
                  <a:pt x="1031631" y="1680308"/>
                </a:cubicBezTo>
                <a:lnTo>
                  <a:pt x="1176215" y="1676400"/>
                </a:lnTo>
                <a:cubicBezTo>
                  <a:pt x="1174913" y="1294749"/>
                  <a:pt x="1173610" y="913097"/>
                  <a:pt x="1172308" y="531446"/>
                </a:cubicBezTo>
                <a:lnTo>
                  <a:pt x="1860062" y="531446"/>
                </a:lnTo>
                <a:lnTo>
                  <a:pt x="1860062" y="1977292"/>
                </a:lnTo>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stCxn id="40" idx="0"/>
          </p:cNvCxnSpPr>
          <p:nvPr/>
        </p:nvCxnSpPr>
        <p:spPr>
          <a:xfrm flipH="1">
            <a:off x="5095240" y="4724400"/>
            <a:ext cx="3382208" cy="0"/>
          </a:xfrm>
          <a:prstGeom prst="line">
            <a:avLst/>
          </a:prstGeom>
          <a:ln w="57150" cap="flat">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52400" y="1688068"/>
            <a:ext cx="4136069" cy="923330"/>
          </a:xfrm>
          <a:prstGeom prst="rect">
            <a:avLst/>
          </a:prstGeom>
          <a:noFill/>
        </p:spPr>
        <p:txBody>
          <a:bodyPr wrap="none" rtlCol="0">
            <a:spAutoFit/>
          </a:bodyPr>
          <a:lstStyle/>
          <a:p>
            <a:r>
              <a:rPr lang="en-US" b="1" dirty="0"/>
              <a:t>Input:</a:t>
            </a:r>
          </a:p>
          <a:p>
            <a:r>
              <a:rPr lang="en-US" dirty="0"/>
              <a:t>(1,</a:t>
            </a:r>
            <a:r>
              <a:rPr lang="en-US" b="1" dirty="0"/>
              <a:t>11</a:t>
            </a:r>
            <a:r>
              <a:rPr lang="en-US" dirty="0"/>
              <a:t>,5) (2,</a:t>
            </a:r>
            <a:r>
              <a:rPr lang="en-US" b="1" dirty="0"/>
              <a:t>6</a:t>
            </a:r>
            <a:r>
              <a:rPr lang="en-US" dirty="0"/>
              <a:t>,7) (3,</a:t>
            </a:r>
            <a:r>
              <a:rPr lang="en-US" b="1" dirty="0"/>
              <a:t>13</a:t>
            </a:r>
            <a:r>
              <a:rPr lang="en-US" dirty="0"/>
              <a:t>,9) (12,</a:t>
            </a:r>
            <a:r>
              <a:rPr lang="en-US" b="1" dirty="0"/>
              <a:t>7</a:t>
            </a:r>
            <a:r>
              <a:rPr lang="en-US" dirty="0"/>
              <a:t>,16) (14,</a:t>
            </a:r>
            <a:r>
              <a:rPr lang="en-US" b="1" dirty="0"/>
              <a:t>3</a:t>
            </a:r>
            <a:r>
              <a:rPr lang="en-US" dirty="0"/>
              <a:t>,25)</a:t>
            </a:r>
            <a:br>
              <a:rPr lang="en-US" dirty="0"/>
            </a:br>
            <a:r>
              <a:rPr lang="en-US" dirty="0"/>
              <a:t>(19,</a:t>
            </a:r>
            <a:r>
              <a:rPr lang="en-US" b="1" dirty="0"/>
              <a:t>18</a:t>
            </a:r>
            <a:r>
              <a:rPr lang="en-US" dirty="0"/>
              <a:t>,22) (23,</a:t>
            </a:r>
            <a:r>
              <a:rPr lang="en-US" b="1" dirty="0"/>
              <a:t>13</a:t>
            </a:r>
            <a:r>
              <a:rPr lang="en-US" dirty="0"/>
              <a:t>,29) (24,</a:t>
            </a:r>
            <a:r>
              <a:rPr lang="en-US" b="1" dirty="0"/>
              <a:t>4</a:t>
            </a:r>
            <a:r>
              <a:rPr lang="en-US" dirty="0"/>
              <a:t>,28)</a:t>
            </a:r>
            <a:r>
              <a:rPr lang="en-US" b="1" dirty="0"/>
              <a:t> </a:t>
            </a:r>
          </a:p>
        </p:txBody>
      </p:sp>
      <p:sp>
        <p:nvSpPr>
          <p:cNvPr id="47" name="TextBox 46"/>
          <p:cNvSpPr txBox="1"/>
          <p:nvPr/>
        </p:nvSpPr>
        <p:spPr>
          <a:xfrm>
            <a:off x="4648200" y="1676400"/>
            <a:ext cx="4583306" cy="646331"/>
          </a:xfrm>
          <a:prstGeom prst="rect">
            <a:avLst/>
          </a:prstGeom>
          <a:noFill/>
        </p:spPr>
        <p:txBody>
          <a:bodyPr wrap="none" rtlCol="0">
            <a:spAutoFit/>
          </a:bodyPr>
          <a:lstStyle/>
          <a:p>
            <a:r>
              <a:rPr lang="en-US" b="1" dirty="0"/>
              <a:t>Output:</a:t>
            </a:r>
          </a:p>
          <a:p>
            <a:r>
              <a:rPr lang="en-US" dirty="0"/>
              <a:t>(1,</a:t>
            </a:r>
            <a:r>
              <a:rPr lang="en-US" b="1" dirty="0"/>
              <a:t>11</a:t>
            </a:r>
            <a:r>
              <a:rPr lang="en-US" dirty="0"/>
              <a:t>,3,</a:t>
            </a:r>
            <a:r>
              <a:rPr lang="en-US" b="1" dirty="0"/>
              <a:t>13</a:t>
            </a:r>
            <a:r>
              <a:rPr lang="en-US" dirty="0"/>
              <a:t>,9,</a:t>
            </a:r>
            <a:r>
              <a:rPr lang="en-US" b="1" dirty="0"/>
              <a:t>0</a:t>
            </a:r>
            <a:r>
              <a:rPr lang="en-US" dirty="0"/>
              <a:t>,12,</a:t>
            </a:r>
            <a:r>
              <a:rPr lang="en-US" b="1" dirty="0"/>
              <a:t>7</a:t>
            </a:r>
            <a:r>
              <a:rPr lang="en-US" dirty="0"/>
              <a:t>,16,</a:t>
            </a:r>
            <a:r>
              <a:rPr lang="en-US" b="1" dirty="0"/>
              <a:t>3</a:t>
            </a:r>
            <a:r>
              <a:rPr lang="en-US" dirty="0"/>
              <a:t>,19,</a:t>
            </a:r>
            <a:r>
              <a:rPr lang="en-US" b="1" dirty="0"/>
              <a:t>18</a:t>
            </a:r>
            <a:r>
              <a:rPr lang="en-US" dirty="0"/>
              <a:t>,22,</a:t>
            </a:r>
            <a:r>
              <a:rPr lang="en-US" b="1" dirty="0"/>
              <a:t>3</a:t>
            </a:r>
            <a:r>
              <a:rPr lang="en-US" dirty="0"/>
              <a:t>,23,</a:t>
            </a:r>
            <a:r>
              <a:rPr lang="en-US" b="1" dirty="0"/>
              <a:t>13</a:t>
            </a:r>
            <a:r>
              <a:rPr lang="en-US" dirty="0"/>
              <a:t>,29,</a:t>
            </a:r>
            <a:r>
              <a:rPr lang="en-US" b="1" dirty="0"/>
              <a:t>0</a:t>
            </a:r>
            <a:r>
              <a:rPr lang="en-US" dirty="0"/>
              <a:t>)</a:t>
            </a:r>
            <a:endParaRPr lang="en-US" b="1" dirty="0"/>
          </a:p>
        </p:txBody>
      </p:sp>
      <p:sp>
        <p:nvSpPr>
          <p:cNvPr id="48" name="TextBox 47"/>
          <p:cNvSpPr txBox="1"/>
          <p:nvPr/>
        </p:nvSpPr>
        <p:spPr>
          <a:xfrm>
            <a:off x="4631635" y="2278309"/>
            <a:ext cx="3945824" cy="369332"/>
          </a:xfrm>
          <a:prstGeom prst="rect">
            <a:avLst/>
          </a:prstGeom>
          <a:noFill/>
        </p:spPr>
        <p:txBody>
          <a:bodyPr wrap="none" rtlCol="0">
            <a:spAutoFit/>
          </a:bodyPr>
          <a:lstStyle/>
          <a:p>
            <a:r>
              <a:rPr lang="en-US" b="0" dirty="0"/>
              <a:t>(numbers in boldface represent heights)</a:t>
            </a:r>
          </a:p>
        </p:txBody>
      </p:sp>
      <mc:AlternateContent xmlns:mc="http://schemas.openxmlformats.org/markup-compatibility/2006" xmlns:a14="http://schemas.microsoft.com/office/drawing/2010/main">
        <mc:Choice Requires="a14">
          <p:sp>
            <p:nvSpPr>
              <p:cNvPr id="49" name="TextBox 48"/>
              <p:cNvSpPr txBox="1"/>
              <p:nvPr/>
            </p:nvSpPr>
            <p:spPr>
              <a:xfrm>
                <a:off x="304800" y="5181600"/>
                <a:ext cx="8194103" cy="1200329"/>
              </a:xfrm>
              <a:prstGeom prst="rect">
                <a:avLst/>
              </a:prstGeom>
              <a:noFill/>
            </p:spPr>
            <p:txBody>
              <a:bodyPr wrap="none" rtlCol="0">
                <a:spAutoFit/>
              </a:bodyPr>
              <a:lstStyle/>
              <a:p>
                <a:r>
                  <a:rPr lang="en-US" b="0" dirty="0"/>
                  <a:t>Describe (in natural language) two different algorithms to solve the skyline problem:</a:t>
                </a:r>
              </a:p>
              <a:p>
                <a:pPr marL="742950" lvl="1" indent="-285750">
                  <a:buFont typeface="Arial" panose="020B0604020202020204" pitchFamily="34" charset="0"/>
                  <a:buChar char="•"/>
                </a:pPr>
                <a:r>
                  <a:rPr lang="en-US" dirty="0"/>
                  <a:t>By induction: assume that you know how to solve it for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b="0" dirty="0"/>
                  <a:t> buildings.</a:t>
                </a:r>
              </a:p>
              <a:p>
                <a:pPr marL="742950" lvl="1" indent="-285750">
                  <a:buFont typeface="Arial" panose="020B0604020202020204" pitchFamily="34" charset="0"/>
                  <a:buChar char="•"/>
                </a:pPr>
                <a:r>
                  <a:rPr lang="en-US" dirty="0"/>
                  <a:t>Using </a:t>
                </a:r>
                <a:r>
                  <a:rPr lang="en-US" dirty="0" err="1"/>
                  <a:t>Divide&amp;Conquer</a:t>
                </a:r>
                <a:r>
                  <a:rPr lang="en-US" dirty="0"/>
                  <a:t>: solve the problem for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b="0" dirty="0"/>
                  <a:t> buildings and combine.</a:t>
                </a:r>
              </a:p>
              <a:p>
                <a:r>
                  <a:rPr lang="en-US" b="0" dirty="0"/>
                  <a:t>Analyze the cost of each solution.</a:t>
                </a:r>
              </a:p>
            </p:txBody>
          </p:sp>
        </mc:Choice>
        <mc:Fallback xmlns="">
          <p:sp>
            <p:nvSpPr>
              <p:cNvPr id="49" name="TextBox 48"/>
              <p:cNvSpPr txBox="1">
                <a:spLocks noRot="1" noChangeAspect="1" noMove="1" noResize="1" noEditPoints="1" noAdjustHandles="1" noChangeArrowheads="1" noChangeShapeType="1" noTextEdit="1"/>
              </p:cNvSpPr>
              <p:nvPr/>
            </p:nvSpPr>
            <p:spPr>
              <a:xfrm>
                <a:off x="304800" y="5181600"/>
                <a:ext cx="8194103" cy="1200329"/>
              </a:xfrm>
              <a:prstGeom prst="rect">
                <a:avLst/>
              </a:prstGeom>
              <a:blipFill>
                <a:blip r:embed="rId2"/>
                <a:stretch>
                  <a:fillRect l="-595" t="-2538" b="-7107"/>
                </a:stretch>
              </a:blipFill>
            </p:spPr>
            <p:txBody>
              <a:bodyPr/>
              <a:lstStyle/>
              <a:p>
                <a:r>
                  <a:rPr lang="en-US">
                    <a:noFill/>
                  </a:rPr>
                  <a:t> </a:t>
                </a:r>
              </a:p>
            </p:txBody>
          </p:sp>
        </mc:Fallback>
      </mc:AlternateContent>
    </p:spTree>
    <p:extLst>
      <p:ext uri="{BB962C8B-B14F-4D97-AF65-F5344CB8AC3E}">
        <p14:creationId xmlns:p14="http://schemas.microsoft.com/office/powerpoint/2010/main" val="4087962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A, B or C?</a:t>
            </a:r>
          </a:p>
        </p:txBody>
      </p:sp>
      <mc:AlternateContent xmlns:mc="http://schemas.openxmlformats.org/markup-compatibility/2006" xmlns:a14="http://schemas.microsoft.com/office/drawing/2010/main">
        <mc:Choice Requires="a14">
          <p:sp>
            <p:nvSpPr>
              <p:cNvPr id="8" name="Content Placeholder 7"/>
              <p:cNvSpPr>
                <a:spLocks noGrp="1"/>
              </p:cNvSpPr>
              <p:nvPr>
                <p:ph idx="1"/>
              </p:nvPr>
            </p:nvSpPr>
            <p:spPr>
              <a:xfrm>
                <a:off x="274320" y="838200"/>
                <a:ext cx="8686800" cy="5791200"/>
              </a:xfrm>
            </p:spPr>
            <p:txBody>
              <a:bodyPr>
                <a:normAutofit fontScale="70000" lnSpcReduction="20000"/>
              </a:bodyPr>
              <a:lstStyle/>
              <a:p>
                <a:pPr marL="0" indent="0">
                  <a:buNone/>
                </a:pPr>
                <a:r>
                  <a:rPr lang="en-US" dirty="0"/>
                  <a:t>Suppose you are choosing between the following three algorithms:</a:t>
                </a:r>
              </a:p>
              <a:p>
                <a:pPr marL="0" indent="0">
                  <a:buNone/>
                </a:pPr>
                <a:endParaRPr lang="en-US" dirty="0"/>
              </a:p>
              <a:p>
                <a:r>
                  <a:rPr lang="en-US" dirty="0"/>
                  <a:t>Algorithm </a:t>
                </a:r>
                <a:r>
                  <a:rPr lang="en-US" b="1" dirty="0"/>
                  <a:t>A</a:t>
                </a:r>
                <a:r>
                  <a:rPr lang="en-US" dirty="0"/>
                  <a:t> solves problems by dividing them into five </a:t>
                </a:r>
                <a:r>
                  <a:rPr lang="en-US" dirty="0" err="1"/>
                  <a:t>subproblems</a:t>
                </a:r>
                <a:r>
                  <a:rPr lang="en-US" dirty="0"/>
                  <a:t> of half the size, recursively solving each </a:t>
                </a:r>
                <a:r>
                  <a:rPr lang="en-US" dirty="0" err="1"/>
                  <a:t>subproblem</a:t>
                </a:r>
                <a:r>
                  <a:rPr lang="en-US" dirty="0"/>
                  <a:t>, and then combining the solutions in linear time.</a:t>
                </a:r>
                <a:br>
                  <a:rPr lang="en-US" dirty="0"/>
                </a:br>
                <a:endParaRPr lang="en-US" dirty="0"/>
              </a:p>
              <a:p>
                <a:r>
                  <a:rPr lang="en-US" dirty="0"/>
                  <a:t>Algorithm </a:t>
                </a:r>
                <a:r>
                  <a:rPr lang="en-US" b="1" dirty="0"/>
                  <a:t>B</a:t>
                </a:r>
                <a:r>
                  <a:rPr lang="en-US" dirty="0"/>
                  <a:t> solves problems of size </a:t>
                </a:r>
                <a14:m>
                  <m:oMath xmlns:m="http://schemas.openxmlformats.org/officeDocument/2006/math">
                    <m:r>
                      <a:rPr lang="en-US" b="0" i="1" smtClean="0">
                        <a:latin typeface="Cambria Math" panose="02040503050406030204" pitchFamily="18" charset="0"/>
                      </a:rPr>
                      <m:t>𝑛</m:t>
                    </m:r>
                  </m:oMath>
                </a14:m>
                <a:r>
                  <a:rPr lang="en-US" dirty="0"/>
                  <a:t> by recursively solving two </a:t>
                </a:r>
                <a:r>
                  <a:rPr lang="en-US" dirty="0" err="1"/>
                  <a:t>subproblems</a:t>
                </a:r>
                <a:r>
                  <a:rPr lang="en-US" dirty="0"/>
                  <a:t> of size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and them combining the solutions in constant time.</a:t>
                </a:r>
              </a:p>
              <a:p>
                <a:endParaRPr lang="en-US" dirty="0"/>
              </a:p>
              <a:p>
                <a:r>
                  <a:rPr lang="en-US" dirty="0"/>
                  <a:t>Algorithm </a:t>
                </a:r>
                <a:r>
                  <a:rPr lang="en-US" b="1" dirty="0"/>
                  <a:t>C</a:t>
                </a:r>
                <a:r>
                  <a:rPr lang="en-US" dirty="0"/>
                  <a:t> solves problems of size </a:t>
                </a:r>
                <a14:m>
                  <m:oMath xmlns:m="http://schemas.openxmlformats.org/officeDocument/2006/math">
                    <m:r>
                      <a:rPr lang="en-US" b="0" i="1" smtClean="0">
                        <a:latin typeface="Cambria Math" panose="02040503050406030204" pitchFamily="18" charset="0"/>
                      </a:rPr>
                      <m:t>𝑛</m:t>
                    </m:r>
                  </m:oMath>
                </a14:m>
                <a:r>
                  <a:rPr lang="en-US" dirty="0"/>
                  <a:t> by dividing them into nine </a:t>
                </a:r>
                <a:r>
                  <a:rPr lang="en-US" dirty="0" err="1"/>
                  <a:t>subproblems</a:t>
                </a:r>
                <a:r>
                  <a:rPr lang="en-US" dirty="0"/>
                  <a:t> of size </a:t>
                </a:r>
                <a14:m>
                  <m:oMath xmlns:m="http://schemas.openxmlformats.org/officeDocument/2006/math">
                    <m:f>
                      <m:fPr>
                        <m:type m:val="lin"/>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3</m:t>
                        </m:r>
                      </m:den>
                    </m:f>
                  </m:oMath>
                </a14:m>
                <a:r>
                  <a:rPr lang="en-US" dirty="0"/>
                  <a:t>, recursively solving each </a:t>
                </a:r>
                <a:r>
                  <a:rPr lang="en-US" dirty="0" err="1"/>
                  <a:t>subproblem</a:t>
                </a:r>
                <a:r>
                  <a:rPr lang="en-US" dirty="0"/>
                  <a:t>, and then combining the solutions in </a:t>
                </a:r>
                <a14:m>
                  <m:oMath xmlns:m="http://schemas.openxmlformats.org/officeDocument/2006/math">
                    <m:r>
                      <m:rPr>
                        <m:nor/>
                      </m:rPr>
                      <a:rPr lang="en-US" b="0" i="0" smtClean="0">
                        <a:latin typeface="Cambria Math" panose="02040503050406030204" pitchFamily="18" charset="0"/>
                      </a:rPr>
                      <m:t>O</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time.</a:t>
                </a:r>
              </a:p>
              <a:p>
                <a:endParaRPr lang="en-US" dirty="0"/>
              </a:p>
              <a:p>
                <a:pPr marL="0" indent="0">
                  <a:buNone/>
                </a:pPr>
                <a:r>
                  <a:rPr lang="en-US" dirty="0"/>
                  <a:t>What are the running times of each of these algorithms (in big-O notation), and which one would you choose?</a:t>
                </a:r>
              </a:p>
              <a:p>
                <a:pPr marL="0" indent="0">
                  <a:buNone/>
                </a:pPr>
                <a:br>
                  <a:rPr lang="en-GB" dirty="0"/>
                </a:br>
                <a:endParaRPr lang="en-GB" dirty="0"/>
              </a:p>
              <a:p>
                <a:pPr marL="0" indent="0">
                  <a:buNone/>
                </a:pPr>
                <a:r>
                  <a:rPr lang="en-GB" sz="2600" b="1" dirty="0"/>
                  <a:t>Source:</a:t>
                </a:r>
                <a:r>
                  <a:rPr lang="en-GB" sz="2600" dirty="0"/>
                  <a:t> </a:t>
                </a:r>
                <a:r>
                  <a:rPr lang="en-GB" sz="2600" dirty="0" err="1"/>
                  <a:t>Dasgupta</a:t>
                </a:r>
                <a:r>
                  <a:rPr lang="en-GB" sz="2600" dirty="0"/>
                  <a:t>, Papadimitriou and </a:t>
                </a:r>
                <a:r>
                  <a:rPr lang="en-GB" sz="2600" dirty="0" err="1"/>
                  <a:t>Vazirani</a:t>
                </a:r>
                <a:r>
                  <a:rPr lang="en-GB" sz="2600" dirty="0"/>
                  <a:t>, </a:t>
                </a:r>
                <a:r>
                  <a:rPr lang="en-GB" sz="2600" i="1" dirty="0"/>
                  <a:t>Algorithms</a:t>
                </a:r>
                <a:r>
                  <a:rPr lang="en-GB" sz="2600" dirty="0"/>
                  <a:t>, McGraw-Hill, 2008.</a:t>
                </a:r>
                <a:endParaRPr lang="en-US" sz="2900" dirty="0"/>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xfrm>
                <a:off x="274320" y="838200"/>
                <a:ext cx="8686800" cy="5791200"/>
              </a:xfrm>
              <a:blipFill>
                <a:blip r:embed="rId2"/>
                <a:stretch>
                  <a:fillRect l="-912" t="-1789" r="-1614" b="-63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Divide &amp; Conquer</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3911878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Crazy sorting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838199"/>
                <a:ext cx="8229600" cy="5654675"/>
              </a:xfrm>
            </p:spPr>
            <p:txBody>
              <a:bodyPr>
                <a:normAutofit fontScale="77500" lnSpcReduction="20000"/>
              </a:bodyPr>
              <a:lstStyle/>
              <a:p>
                <a:pPr marL="0" indent="0">
                  <a:lnSpc>
                    <a:spcPct val="120000"/>
                  </a:lnSpc>
                  <a:buNone/>
                </a:pPr>
                <a:r>
                  <a:rPr lang="en-US" dirty="0"/>
                  <a:t>Let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be a vector with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elements. Consider the following sorting algorithm:</a:t>
                </a:r>
              </a:p>
              <a:p>
                <a:pPr marL="0" indent="0">
                  <a:lnSpc>
                    <a:spcPct val="120000"/>
                  </a:lnSpc>
                  <a:buNone/>
                </a:pPr>
                <a:endParaRPr lang="en-US" dirty="0"/>
              </a:p>
              <a:p>
                <a:pPr marL="514350" indent="-514350">
                  <a:lnSpc>
                    <a:spcPct val="120000"/>
                  </a:lnSpc>
                  <a:buFont typeface="+mj-lt"/>
                  <a:buAutoNum type="alphaLcParenR"/>
                </a:pPr>
                <a:r>
                  <a:rPr lang="en-US" dirty="0"/>
                  <a:t>If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en-US" dirty="0"/>
                  <a:t> the vector is easily sorted (constant time).</a:t>
                </a:r>
              </a:p>
              <a:p>
                <a:pPr marL="514350" indent="-514350">
                  <a:lnSpc>
                    <a:spcPct val="120000"/>
                  </a:lnSpc>
                  <a:buFont typeface="+mj-lt"/>
                  <a:buAutoNum type="alphaLcParenR"/>
                </a:pPr>
                <a:endParaRPr lang="en-US" dirty="0"/>
              </a:p>
              <a:p>
                <a:pPr marL="514350" indent="-514350">
                  <a:lnSpc>
                    <a:spcPct val="120000"/>
                  </a:lnSpc>
                  <a:buFont typeface="+mj-lt"/>
                  <a:buAutoNum type="alphaLcParenR"/>
                </a:pPr>
                <a:r>
                  <a:rPr lang="en-US" dirty="0"/>
                  <a:t>If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≥3</m:t>
                    </m:r>
                  </m:oMath>
                </a14:m>
                <a:r>
                  <a:rPr lang="en-US" dirty="0"/>
                  <a:t>, divide the vector into three intervals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oMath>
                </a14:m>
                <a:r>
                  <a:rPr lang="en-US" dirty="0"/>
                  <a:t>, </a:t>
                </a:r>
                <a14:m>
                  <m:oMath xmlns:m="http://schemas.openxmlformats.org/officeDocument/2006/math">
                    <m:r>
                      <a:rPr lang="en-US" b="0" i="1" dirty="0" smtClean="0">
                        <a:latin typeface="Cambria Math" panose="02040503050406030204" pitchFamily="18" charset="0"/>
                      </a:rPr>
                      <m:t>𝑇</m:t>
                    </m:r>
                    <m:r>
                      <a:rPr lang="en-US" b="0" i="1" dirty="0" smtClean="0">
                        <a:latin typeface="Cambria Math" panose="02040503050406030204" pitchFamily="18" charset="0"/>
                      </a:rPr>
                      <m:t>[</m:t>
                    </m:r>
                    <m:r>
                      <a:rPr lang="en-US" b="0" i="1" dirty="0" smtClean="0">
                        <a:latin typeface="Cambria Math" panose="02040503050406030204" pitchFamily="18" charset="0"/>
                      </a:rPr>
                      <m:t>𝑘</m:t>
                    </m:r>
                    <m:r>
                      <a:rPr lang="en-US" b="0" i="1" dirty="0" smtClean="0">
                        <a:latin typeface="Cambria Math" panose="02040503050406030204" pitchFamily="18" charset="0"/>
                      </a:rPr>
                      <m:t>..</m:t>
                    </m:r>
                    <m:r>
                      <a:rPr lang="en-US" b="0" i="1" dirty="0" smtClean="0">
                        <a:latin typeface="Cambria Math" panose="02040503050406030204" pitchFamily="18" charset="0"/>
                      </a:rPr>
                      <m:t>𝑙</m:t>
                    </m:r>
                    <m:r>
                      <a:rPr lang="en-US" b="0" i="1" dirty="0"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𝑙</m:t>
                    </m:r>
                    <m:r>
                      <a:rPr lang="en-US" b="0" i="1" smtClean="0">
                        <a:latin typeface="Cambria Math" panose="02040503050406030204" pitchFamily="18" charset="0"/>
                      </a:rPr>
                      <m:t>+1..</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where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f>
                      <m:fPr>
                        <m:type m:val="lin"/>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3</m:t>
                        </m:r>
                      </m:den>
                    </m:f>
                    <m:r>
                      <a:rPr lang="en-US" b="0" i="1" smtClean="0">
                        <a:latin typeface="Cambria Math" panose="02040503050406030204" pitchFamily="18" charset="0"/>
                      </a:rPr>
                      <m:t>⌋</m:t>
                    </m:r>
                  </m:oMath>
                </a14:m>
                <a:r>
                  <a:rPr lang="en-US" dirty="0"/>
                  <a:t> and </a:t>
                </a:r>
                <a:br>
                  <a:rPr lang="en-US" dirty="0"/>
                </a:br>
                <a14:m>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f>
                      <m:fPr>
                        <m:type m:val="lin"/>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3</m:t>
                        </m:r>
                      </m:den>
                    </m:f>
                    <m:r>
                      <a:rPr lang="en-US" b="0" i="1" smtClean="0">
                        <a:latin typeface="Cambria Math" panose="02040503050406030204" pitchFamily="18" charset="0"/>
                      </a:rPr>
                      <m:t>⌋</m:t>
                    </m:r>
                  </m:oMath>
                </a14:m>
                <a:r>
                  <a:rPr lang="en-US" dirty="0"/>
                  <a:t>. The algorithm recursively sorts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𝑙</m:t>
                    </m:r>
                    <m:r>
                      <a:rPr lang="en-US" b="0" i="1" smtClean="0">
                        <a:latin typeface="Cambria Math" panose="02040503050406030204" pitchFamily="18" charset="0"/>
                      </a:rPr>
                      <m:t>]</m:t>
                    </m:r>
                  </m:oMath>
                </a14:m>
                <a:r>
                  <a:rPr lang="en-US" dirty="0"/>
                  <a:t>, then it sorts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and finally sorts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𝑙</m:t>
                    </m:r>
                    <m:r>
                      <a:rPr lang="en-US" b="0" i="1" smtClean="0">
                        <a:latin typeface="Cambria Math" panose="02040503050406030204" pitchFamily="18" charset="0"/>
                      </a:rPr>
                      <m:t>]</m:t>
                    </m:r>
                  </m:oMath>
                </a14:m>
                <a:r>
                  <a:rPr lang="en-US" dirty="0"/>
                  <a:t>.</a:t>
                </a:r>
              </a:p>
              <a:p>
                <a:pPr marL="514350" indent="-514350">
                  <a:lnSpc>
                    <a:spcPct val="120000"/>
                  </a:lnSpc>
                  <a:buFont typeface="+mj-lt"/>
                  <a:buAutoNum type="alphaLcParenR"/>
                </a:pPr>
                <a:endParaRPr lang="en-US" dirty="0"/>
              </a:p>
              <a:p>
                <a:pPr>
                  <a:lnSpc>
                    <a:spcPct val="120000"/>
                  </a:lnSpc>
                </a:pPr>
                <a:r>
                  <a:rPr lang="en-US"/>
                  <a:t>Prove </a:t>
                </a:r>
                <a:r>
                  <a:rPr lang="en-US" dirty="0"/>
                  <a:t>the correctness of the algorithm.</a:t>
                </a:r>
              </a:p>
              <a:p>
                <a:pPr>
                  <a:lnSpc>
                    <a:spcPct val="120000"/>
                  </a:lnSpc>
                </a:pPr>
                <a:r>
                  <a:rPr lang="en-US" dirty="0"/>
                  <a:t>Analyze the asymptotic complexity of the algorithm</a:t>
                </a:r>
                <a:br>
                  <a:rPr lang="en-US" dirty="0"/>
                </a:br>
                <a:r>
                  <a:rPr lang="en-US" dirty="0"/>
                  <a:t>(give a recurrence of the runtime and solve it).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838199"/>
                <a:ext cx="8229600" cy="5654675"/>
              </a:xfrm>
              <a:blipFill>
                <a:blip r:embed="rId2"/>
                <a:stretch>
                  <a:fillRect l="-1259" t="-754" r="-1852" b="-1185"/>
                </a:stretch>
              </a:blipFill>
            </p:spPr>
            <p:txBody>
              <a:bodyPr/>
              <a:lstStyle/>
              <a:p>
                <a:r>
                  <a:rPr lang="ca-ES">
                    <a:noFill/>
                  </a:rPr>
                  <a:t> </a:t>
                </a:r>
              </a:p>
            </p:txBody>
          </p:sp>
        </mc:Fallback>
      </mc:AlternateContent>
      <p:sp>
        <p:nvSpPr>
          <p:cNvPr id="4" name="Date Placeholder 3"/>
          <p:cNvSpPr>
            <a:spLocks noGrp="1"/>
          </p:cNvSpPr>
          <p:nvPr>
            <p:ph type="dt" sz="half" idx="10"/>
          </p:nvPr>
        </p:nvSpPr>
        <p:spPr/>
        <p:txBody>
          <a:bodyPr/>
          <a:lstStyle/>
          <a:p>
            <a:r>
              <a:rPr lang="en-US"/>
              <a:t>Divide &amp; Conquer</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2920666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BBD6A-603C-40D5-8847-B532C36332AA}"/>
              </a:ext>
            </a:extLst>
          </p:cNvPr>
          <p:cNvSpPr>
            <a:spLocks noGrp="1"/>
          </p:cNvSpPr>
          <p:nvPr>
            <p:ph type="title"/>
          </p:nvPr>
        </p:nvSpPr>
        <p:spPr/>
        <p:txBody>
          <a:bodyPr>
            <a:normAutofit fontScale="90000"/>
          </a:bodyPr>
          <a:lstStyle/>
          <a:p>
            <a:r>
              <a:rPr lang="en-US"/>
              <a:t>VLSI chip </a:t>
            </a:r>
            <a:r>
              <a:rPr lang="en-US" dirty="0"/>
              <a:t>testing</a:t>
            </a:r>
            <a:endParaRPr lang="ca-E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1E0D4C4-39CC-4A21-BAD6-0E7248494A49}"/>
                  </a:ext>
                </a:extLst>
              </p:cNvPr>
              <p:cNvSpPr>
                <a:spLocks noGrp="1"/>
              </p:cNvSpPr>
              <p:nvPr>
                <p:ph idx="1"/>
              </p:nvPr>
            </p:nvSpPr>
            <p:spPr>
              <a:xfrm>
                <a:off x="152400" y="762000"/>
                <a:ext cx="8839200" cy="6019800"/>
              </a:xfrm>
            </p:spPr>
            <p:txBody>
              <a:bodyPr>
                <a:normAutofit fontScale="55000" lnSpcReduction="20000"/>
              </a:bodyPr>
              <a:lstStyle/>
              <a:p>
                <a:pPr marL="0" indent="0" algn="just">
                  <a:buNone/>
                </a:pPr>
                <a:r>
                  <a:rPr lang="en-US" dirty="0"/>
                  <a:t>Professor Diogenes has </a:t>
                </a:r>
                <a14:m>
                  <m:oMath xmlns:m="http://schemas.openxmlformats.org/officeDocument/2006/math">
                    <m:r>
                      <a:rPr lang="en-US" b="0" i="1" smtClean="0">
                        <a:latin typeface="Cambria Math" panose="02040503050406030204" pitchFamily="18" charset="0"/>
                      </a:rPr>
                      <m:t>𝑛</m:t>
                    </m:r>
                  </m:oMath>
                </a14:m>
                <a:r>
                  <a:rPr lang="ca-ES" dirty="0"/>
                  <a:t> </a:t>
                </a:r>
                <a:r>
                  <a:rPr lang="ca-ES" dirty="0" err="1"/>
                  <a:t>supposedly</a:t>
                </a:r>
                <a:r>
                  <a:rPr lang="ca-ES" dirty="0"/>
                  <a:t> </a:t>
                </a:r>
                <a:r>
                  <a:rPr lang="ca-ES" dirty="0" err="1"/>
                  <a:t>identical</a:t>
                </a:r>
                <a:r>
                  <a:rPr lang="ca-ES" dirty="0"/>
                  <a:t> VLSI (</a:t>
                </a:r>
                <a:r>
                  <a:rPr lang="ca-ES" dirty="0" err="1"/>
                  <a:t>Very-Large-Scale</a:t>
                </a:r>
                <a:r>
                  <a:rPr lang="ca-ES" dirty="0"/>
                  <a:t> Integration) chips </a:t>
                </a:r>
                <a:r>
                  <a:rPr lang="ca-ES" dirty="0" err="1"/>
                  <a:t>that</a:t>
                </a:r>
                <a:r>
                  <a:rPr lang="ca-ES" dirty="0"/>
                  <a:t> in </a:t>
                </a:r>
                <a:r>
                  <a:rPr lang="ca-ES" dirty="0" err="1"/>
                  <a:t>principle</a:t>
                </a:r>
                <a:r>
                  <a:rPr lang="ca-ES" dirty="0"/>
                  <a:t> </a:t>
                </a:r>
                <a:r>
                  <a:rPr lang="ca-ES" dirty="0" err="1"/>
                  <a:t>are</a:t>
                </a:r>
                <a:r>
                  <a:rPr lang="ca-ES" dirty="0"/>
                  <a:t> </a:t>
                </a:r>
                <a:r>
                  <a:rPr lang="ca-ES" dirty="0" err="1"/>
                  <a:t>capable</a:t>
                </a:r>
                <a:r>
                  <a:rPr lang="ca-ES" dirty="0"/>
                  <a:t> of </a:t>
                </a:r>
                <a:r>
                  <a:rPr lang="ca-ES" dirty="0" err="1"/>
                  <a:t>testing</a:t>
                </a:r>
                <a:r>
                  <a:rPr lang="ca-ES" dirty="0"/>
                  <a:t> </a:t>
                </a:r>
                <a:r>
                  <a:rPr lang="ca-ES" dirty="0" err="1"/>
                  <a:t>each</a:t>
                </a:r>
                <a:r>
                  <a:rPr lang="ca-ES" dirty="0"/>
                  <a:t> </a:t>
                </a:r>
                <a:r>
                  <a:rPr lang="ca-ES" dirty="0" err="1"/>
                  <a:t>other</a:t>
                </a:r>
                <a:r>
                  <a:rPr lang="ca-ES" dirty="0"/>
                  <a:t>. </a:t>
                </a:r>
                <a:r>
                  <a:rPr lang="ca-ES" dirty="0" err="1"/>
                  <a:t>The</a:t>
                </a:r>
                <a:r>
                  <a:rPr lang="ca-ES" dirty="0"/>
                  <a:t> </a:t>
                </a:r>
                <a:r>
                  <a:rPr lang="ca-ES" dirty="0" err="1"/>
                  <a:t>professor's</a:t>
                </a:r>
                <a:r>
                  <a:rPr lang="ca-ES" dirty="0"/>
                  <a:t> test </a:t>
                </a:r>
                <a:r>
                  <a:rPr lang="ca-ES" dirty="0" err="1"/>
                  <a:t>jig</a:t>
                </a:r>
                <a:r>
                  <a:rPr lang="ca-ES" dirty="0"/>
                  <a:t> </a:t>
                </a:r>
                <a:r>
                  <a:rPr lang="ca-ES" dirty="0" err="1"/>
                  <a:t>accommodates</a:t>
                </a:r>
                <a:r>
                  <a:rPr lang="ca-ES" dirty="0"/>
                  <a:t> </a:t>
                </a:r>
                <a:r>
                  <a:rPr lang="ca-ES" dirty="0" err="1"/>
                  <a:t>two</a:t>
                </a:r>
                <a:r>
                  <a:rPr lang="ca-ES" dirty="0"/>
                  <a:t> chips </a:t>
                </a:r>
                <a:r>
                  <a:rPr lang="ca-ES" dirty="0" err="1"/>
                  <a:t>at</a:t>
                </a:r>
                <a:r>
                  <a:rPr lang="ca-ES" dirty="0"/>
                  <a:t> a </a:t>
                </a:r>
                <a:r>
                  <a:rPr lang="ca-ES" dirty="0" err="1"/>
                  <a:t>time</a:t>
                </a:r>
                <a:r>
                  <a:rPr lang="ca-ES" dirty="0"/>
                  <a:t>. </a:t>
                </a:r>
                <a:r>
                  <a:rPr lang="ca-ES" dirty="0" err="1"/>
                  <a:t>When</a:t>
                </a:r>
                <a:r>
                  <a:rPr lang="ca-ES" dirty="0"/>
                  <a:t> </a:t>
                </a:r>
                <a:r>
                  <a:rPr lang="ca-ES" dirty="0" err="1"/>
                  <a:t>the</a:t>
                </a:r>
                <a:r>
                  <a:rPr lang="ca-ES" dirty="0"/>
                  <a:t> </a:t>
                </a:r>
                <a:r>
                  <a:rPr lang="ca-ES" dirty="0" err="1"/>
                  <a:t>jig</a:t>
                </a:r>
                <a:r>
                  <a:rPr lang="ca-ES" dirty="0"/>
                  <a:t> is </a:t>
                </a:r>
                <a:r>
                  <a:rPr lang="ca-ES" dirty="0" err="1"/>
                  <a:t>loaded</a:t>
                </a:r>
                <a:r>
                  <a:rPr lang="ca-ES" dirty="0"/>
                  <a:t>, </a:t>
                </a:r>
                <a:r>
                  <a:rPr lang="ca-ES" dirty="0" err="1"/>
                  <a:t>each</a:t>
                </a:r>
                <a:r>
                  <a:rPr lang="ca-ES" dirty="0"/>
                  <a:t> chip tests </a:t>
                </a:r>
                <a:r>
                  <a:rPr lang="ca-ES" dirty="0" err="1"/>
                  <a:t>the</a:t>
                </a:r>
                <a:r>
                  <a:rPr lang="ca-ES" dirty="0"/>
                  <a:t> </a:t>
                </a:r>
                <a:r>
                  <a:rPr lang="ca-ES" dirty="0" err="1"/>
                  <a:t>other</a:t>
                </a:r>
                <a:r>
                  <a:rPr lang="ca-ES" dirty="0"/>
                  <a:t> </a:t>
                </a:r>
                <a:r>
                  <a:rPr lang="ca-ES" dirty="0" err="1"/>
                  <a:t>and</a:t>
                </a:r>
                <a:r>
                  <a:rPr lang="ca-ES" dirty="0"/>
                  <a:t> reports </a:t>
                </a:r>
                <a:r>
                  <a:rPr lang="ca-ES" dirty="0" err="1"/>
                  <a:t>whether</a:t>
                </a:r>
                <a:r>
                  <a:rPr lang="ca-ES" dirty="0"/>
                  <a:t> </a:t>
                </a:r>
                <a:r>
                  <a:rPr lang="ca-ES" dirty="0" err="1"/>
                  <a:t>it</a:t>
                </a:r>
                <a:r>
                  <a:rPr lang="ca-ES" dirty="0"/>
                  <a:t> is </a:t>
                </a:r>
                <a:r>
                  <a:rPr lang="ca-ES" dirty="0" err="1"/>
                  <a:t>good</a:t>
                </a:r>
                <a:r>
                  <a:rPr lang="ca-ES" dirty="0"/>
                  <a:t> or </a:t>
                </a:r>
                <a:r>
                  <a:rPr lang="ca-ES" dirty="0" err="1"/>
                  <a:t>bad</a:t>
                </a:r>
                <a:r>
                  <a:rPr lang="ca-ES" dirty="0"/>
                  <a:t>, </a:t>
                </a:r>
                <a:r>
                  <a:rPr lang="ca-ES" dirty="0" err="1"/>
                  <a:t>but</a:t>
                </a:r>
                <a:r>
                  <a:rPr lang="ca-ES" dirty="0"/>
                  <a:t> </a:t>
                </a:r>
                <a:r>
                  <a:rPr lang="ca-ES" dirty="0" err="1"/>
                  <a:t>the</a:t>
                </a:r>
                <a:r>
                  <a:rPr lang="ca-ES" dirty="0"/>
                  <a:t> </a:t>
                </a:r>
                <a:r>
                  <a:rPr lang="ca-ES" dirty="0" err="1"/>
                  <a:t>answer</a:t>
                </a:r>
                <a:r>
                  <a:rPr lang="ca-ES" dirty="0"/>
                  <a:t> of a </a:t>
                </a:r>
                <a:r>
                  <a:rPr lang="ca-ES" dirty="0" err="1"/>
                  <a:t>bad</a:t>
                </a:r>
                <a:r>
                  <a:rPr lang="ca-ES" dirty="0"/>
                  <a:t> chip </a:t>
                </a:r>
                <a:r>
                  <a:rPr lang="ca-ES" dirty="0" err="1"/>
                  <a:t>cannot</a:t>
                </a:r>
                <a:r>
                  <a:rPr lang="ca-ES" dirty="0"/>
                  <a:t> be </a:t>
                </a:r>
                <a:r>
                  <a:rPr lang="ca-ES" dirty="0" err="1"/>
                  <a:t>trusted</a:t>
                </a:r>
                <a:r>
                  <a:rPr lang="ca-ES" dirty="0"/>
                  <a:t>. </a:t>
                </a:r>
                <a:r>
                  <a:rPr lang="ca-ES" dirty="0" err="1"/>
                  <a:t>Thus</a:t>
                </a:r>
                <a:r>
                  <a:rPr lang="ca-ES" dirty="0"/>
                  <a:t>, </a:t>
                </a:r>
                <a:r>
                  <a:rPr lang="ca-ES" dirty="0" err="1"/>
                  <a:t>the</a:t>
                </a:r>
                <a:r>
                  <a:rPr lang="ca-ES" dirty="0"/>
                  <a:t> </a:t>
                </a:r>
                <a:r>
                  <a:rPr lang="ca-ES" dirty="0" err="1"/>
                  <a:t>four</a:t>
                </a:r>
                <a:r>
                  <a:rPr lang="ca-ES" dirty="0"/>
                  <a:t> possible </a:t>
                </a:r>
                <a:r>
                  <a:rPr lang="ca-ES" dirty="0" err="1"/>
                  <a:t>outcomes</a:t>
                </a:r>
                <a:r>
                  <a:rPr lang="ca-ES" dirty="0"/>
                  <a:t> of a test </a:t>
                </a:r>
                <a:r>
                  <a:rPr lang="ca-ES" dirty="0" err="1"/>
                  <a:t>are</a:t>
                </a:r>
                <a:r>
                  <a:rPr lang="ca-ES" dirty="0"/>
                  <a:t> as </a:t>
                </a:r>
                <a:r>
                  <a:rPr lang="ca-ES" dirty="0" err="1"/>
                  <a:t>follows</a:t>
                </a:r>
                <a:r>
                  <a:rPr lang="ca-ES" dirty="0"/>
                  <a:t>:</a:t>
                </a:r>
              </a:p>
              <a:p>
                <a:pPr marL="0" indent="0" algn="just">
                  <a:buNone/>
                </a:pPr>
                <a:endParaRPr lang="ca-E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ca-ES" dirty="0"/>
              </a:p>
              <a:p>
                <a:pPr marL="0" indent="0" algn="just">
                  <a:buNone/>
                </a:pPr>
                <a:endParaRPr lang="ca-ES" dirty="0"/>
              </a:p>
              <a:p>
                <a:pPr marL="514350" indent="-514350" algn="just">
                  <a:buFont typeface="+mj-lt"/>
                  <a:buAutoNum type="alphaLcPeriod"/>
                </a:pPr>
                <a:r>
                  <a:rPr lang="ca-ES" dirty="0"/>
                  <a:t>Show </a:t>
                </a:r>
                <a:r>
                  <a:rPr lang="ca-ES" dirty="0" err="1"/>
                  <a:t>that</a:t>
                </a:r>
                <a:r>
                  <a:rPr lang="ca-ES" dirty="0"/>
                  <a:t> </a:t>
                </a:r>
                <a:r>
                  <a:rPr lang="ca-ES" dirty="0" err="1"/>
                  <a:t>if</a:t>
                </a:r>
                <a:r>
                  <a:rPr lang="ca-ES" dirty="0"/>
                  <a:t> </a:t>
                </a:r>
                <a:r>
                  <a:rPr lang="ca-ES" dirty="0" err="1"/>
                  <a:t>more</a:t>
                </a:r>
                <a:r>
                  <a:rPr lang="ca-ES" dirty="0"/>
                  <a:t> </a:t>
                </a:r>
                <a:r>
                  <a:rPr lang="ca-ES" dirty="0" err="1"/>
                  <a:t>than</a:t>
                </a:r>
                <a:r>
                  <a:rPr lang="ca-ES" dirty="0"/>
                  <a: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ca-ES" dirty="0"/>
                  <a:t> chips </a:t>
                </a:r>
                <a:r>
                  <a:rPr lang="ca-ES" dirty="0" err="1"/>
                  <a:t>are</a:t>
                </a:r>
                <a:r>
                  <a:rPr lang="ca-ES" dirty="0"/>
                  <a:t> </a:t>
                </a:r>
                <a:r>
                  <a:rPr lang="ca-ES" dirty="0" err="1"/>
                  <a:t>bad</a:t>
                </a:r>
                <a:r>
                  <a:rPr lang="ca-ES" dirty="0"/>
                  <a:t>, </a:t>
                </a:r>
                <a:r>
                  <a:rPr lang="ca-ES" dirty="0" err="1"/>
                  <a:t>the</a:t>
                </a:r>
                <a:r>
                  <a:rPr lang="ca-ES" dirty="0"/>
                  <a:t> professor </a:t>
                </a:r>
                <a:r>
                  <a:rPr lang="ca-ES" dirty="0" err="1"/>
                  <a:t>cannot</a:t>
                </a:r>
                <a:r>
                  <a:rPr lang="ca-ES" dirty="0"/>
                  <a:t> </a:t>
                </a:r>
                <a:r>
                  <a:rPr lang="ca-ES" dirty="0" err="1"/>
                  <a:t>necessarily</a:t>
                </a:r>
                <a:r>
                  <a:rPr lang="ca-ES" dirty="0"/>
                  <a:t> </a:t>
                </a:r>
                <a:r>
                  <a:rPr lang="ca-ES" dirty="0" err="1"/>
                  <a:t>determine</a:t>
                </a:r>
                <a:r>
                  <a:rPr lang="ca-ES" dirty="0"/>
                  <a:t> </a:t>
                </a:r>
                <a:r>
                  <a:rPr lang="ca-ES" dirty="0" err="1"/>
                  <a:t>which</a:t>
                </a:r>
                <a:r>
                  <a:rPr lang="ca-ES" dirty="0"/>
                  <a:t> chips </a:t>
                </a:r>
                <a:r>
                  <a:rPr lang="ca-ES" dirty="0" err="1"/>
                  <a:t>are</a:t>
                </a:r>
                <a:r>
                  <a:rPr lang="ca-ES" dirty="0"/>
                  <a:t> </a:t>
                </a:r>
                <a:r>
                  <a:rPr lang="ca-ES" dirty="0" err="1"/>
                  <a:t>good</a:t>
                </a:r>
                <a:r>
                  <a:rPr lang="ca-ES" dirty="0"/>
                  <a:t> </a:t>
                </a:r>
                <a:r>
                  <a:rPr lang="ca-ES" dirty="0" err="1"/>
                  <a:t>using</a:t>
                </a:r>
                <a:r>
                  <a:rPr lang="ca-ES" dirty="0"/>
                  <a:t> any </a:t>
                </a:r>
                <a:r>
                  <a:rPr lang="ca-ES" dirty="0" err="1"/>
                  <a:t>strategy</a:t>
                </a:r>
                <a:r>
                  <a:rPr lang="ca-ES" dirty="0"/>
                  <a:t> </a:t>
                </a:r>
                <a:r>
                  <a:rPr lang="ca-ES" dirty="0" err="1"/>
                  <a:t>based</a:t>
                </a:r>
                <a:r>
                  <a:rPr lang="ca-ES" dirty="0"/>
                  <a:t> on </a:t>
                </a:r>
                <a:r>
                  <a:rPr lang="ca-ES" dirty="0" err="1"/>
                  <a:t>this</a:t>
                </a:r>
                <a:r>
                  <a:rPr lang="ca-ES" dirty="0"/>
                  <a:t> </a:t>
                </a:r>
                <a:r>
                  <a:rPr lang="ca-ES" dirty="0" err="1"/>
                  <a:t>kind</a:t>
                </a:r>
                <a:r>
                  <a:rPr lang="ca-ES" dirty="0"/>
                  <a:t> of </a:t>
                </a:r>
                <a:r>
                  <a:rPr lang="ca-ES" dirty="0" err="1"/>
                  <a:t>pairwise</a:t>
                </a:r>
                <a:r>
                  <a:rPr lang="ca-ES" dirty="0"/>
                  <a:t> test. </a:t>
                </a:r>
                <a:r>
                  <a:rPr lang="ca-ES" dirty="0" err="1"/>
                  <a:t>Assume</a:t>
                </a:r>
                <a:r>
                  <a:rPr lang="ca-ES" dirty="0"/>
                  <a:t> </a:t>
                </a:r>
                <a:r>
                  <a:rPr lang="ca-ES" dirty="0" err="1"/>
                  <a:t>that</a:t>
                </a:r>
                <a:r>
                  <a:rPr lang="ca-ES" dirty="0"/>
                  <a:t> </a:t>
                </a:r>
                <a:r>
                  <a:rPr lang="ca-ES" dirty="0" err="1"/>
                  <a:t>the</a:t>
                </a:r>
                <a:r>
                  <a:rPr lang="ca-ES" dirty="0"/>
                  <a:t> </a:t>
                </a:r>
                <a:r>
                  <a:rPr lang="ca-ES" dirty="0" err="1"/>
                  <a:t>bad</a:t>
                </a:r>
                <a:r>
                  <a:rPr lang="ca-ES" dirty="0"/>
                  <a:t> chips can </a:t>
                </a:r>
                <a:r>
                  <a:rPr lang="ca-ES" dirty="0" err="1"/>
                  <a:t>conspire</a:t>
                </a:r>
                <a:r>
                  <a:rPr lang="ca-ES" dirty="0"/>
                  <a:t> to </a:t>
                </a:r>
                <a:r>
                  <a:rPr lang="ca-ES" dirty="0" err="1"/>
                  <a:t>fool</a:t>
                </a:r>
                <a:r>
                  <a:rPr lang="ca-ES" dirty="0"/>
                  <a:t> </a:t>
                </a:r>
                <a:r>
                  <a:rPr lang="ca-ES" dirty="0" err="1"/>
                  <a:t>the</a:t>
                </a:r>
                <a:r>
                  <a:rPr lang="ca-ES" dirty="0"/>
                  <a:t> professor.</a:t>
                </a:r>
              </a:p>
              <a:p>
                <a:pPr marL="514350" indent="-514350" algn="just">
                  <a:buFont typeface="+mj-lt"/>
                  <a:buAutoNum type="alphaLcPeriod"/>
                </a:pPr>
                <a:r>
                  <a:rPr lang="ca-ES" dirty="0" err="1"/>
                  <a:t>Consider</a:t>
                </a:r>
                <a:r>
                  <a:rPr lang="ca-ES" dirty="0"/>
                  <a:t> </a:t>
                </a:r>
                <a:r>
                  <a:rPr lang="ca-ES" dirty="0" err="1"/>
                  <a:t>the</a:t>
                </a:r>
                <a:r>
                  <a:rPr lang="ca-ES" dirty="0"/>
                  <a:t> </a:t>
                </a:r>
                <a:r>
                  <a:rPr lang="ca-ES" dirty="0" err="1"/>
                  <a:t>problem</a:t>
                </a:r>
                <a:r>
                  <a:rPr lang="ca-ES" dirty="0"/>
                  <a:t> of </a:t>
                </a:r>
                <a:r>
                  <a:rPr lang="ca-ES" dirty="0" err="1"/>
                  <a:t>finding</a:t>
                </a:r>
                <a:r>
                  <a:rPr lang="ca-ES" dirty="0"/>
                  <a:t> a single </a:t>
                </a:r>
                <a:r>
                  <a:rPr lang="ca-ES" dirty="0" err="1"/>
                  <a:t>good</a:t>
                </a:r>
                <a:r>
                  <a:rPr lang="ca-ES" dirty="0"/>
                  <a:t> chip </a:t>
                </a:r>
                <a:r>
                  <a:rPr lang="ca-ES" dirty="0" err="1"/>
                  <a:t>among</a:t>
                </a:r>
                <a:r>
                  <a:rPr lang="ca-ES" dirty="0"/>
                  <a:t> </a:t>
                </a:r>
                <a14:m>
                  <m:oMath xmlns:m="http://schemas.openxmlformats.org/officeDocument/2006/math">
                    <m:r>
                      <a:rPr lang="en-US" b="0" i="1" smtClean="0">
                        <a:latin typeface="Cambria Math" panose="02040503050406030204" pitchFamily="18" charset="0"/>
                      </a:rPr>
                      <m:t>𝑛</m:t>
                    </m:r>
                  </m:oMath>
                </a14:m>
                <a:r>
                  <a:rPr lang="ca-ES" dirty="0"/>
                  <a:t> chips, </a:t>
                </a:r>
                <a:r>
                  <a:rPr lang="ca-ES" dirty="0" err="1"/>
                  <a:t>assuming</a:t>
                </a:r>
                <a:r>
                  <a:rPr lang="ca-ES" dirty="0"/>
                  <a:t> </a:t>
                </a:r>
                <a:r>
                  <a:rPr lang="ca-ES" dirty="0" err="1"/>
                  <a:t>that</a:t>
                </a:r>
                <a:r>
                  <a:rPr lang="ca-ES" dirty="0"/>
                  <a:t> </a:t>
                </a:r>
                <a:r>
                  <a:rPr lang="ca-ES" dirty="0" err="1"/>
                  <a:t>more</a:t>
                </a:r>
                <a:r>
                  <a:rPr lang="ca-ES" dirty="0"/>
                  <a:t> </a:t>
                </a:r>
                <a:r>
                  <a:rPr lang="ca-ES" dirty="0" err="1"/>
                  <a:t>than</a:t>
                </a:r>
                <a:r>
                  <a:rPr lang="ca-ES" dirty="0"/>
                  <a: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ca-ES" dirty="0"/>
                  <a:t> of </a:t>
                </a:r>
                <a:r>
                  <a:rPr lang="ca-ES" dirty="0" err="1"/>
                  <a:t>the</a:t>
                </a:r>
                <a:r>
                  <a:rPr lang="ca-ES" dirty="0"/>
                  <a:t> chips </a:t>
                </a:r>
                <a:r>
                  <a:rPr lang="ca-ES" dirty="0" err="1"/>
                  <a:t>are</a:t>
                </a:r>
                <a:r>
                  <a:rPr lang="ca-ES" dirty="0"/>
                  <a:t> </a:t>
                </a:r>
                <a:r>
                  <a:rPr lang="ca-ES" dirty="0" err="1"/>
                  <a:t>good</a:t>
                </a:r>
                <a:r>
                  <a:rPr lang="ca-ES" dirty="0"/>
                  <a:t>. Show </a:t>
                </a:r>
                <a:r>
                  <a:rPr lang="ca-ES" dirty="0" err="1"/>
                  <a:t>that</a:t>
                </a:r>
                <a:r>
                  <a:rPr lang="ca-ES" dirty="0"/>
                  <a:t> </a:t>
                </a:r>
                <a14:m>
                  <m:oMath xmlns:m="http://schemas.openxmlformats.org/officeDocument/2006/math">
                    <m:d>
                      <m:dPr>
                        <m:begChr m:val="⌊"/>
                        <m:endChr m:val="⌋"/>
                        <m:ctrlPr>
                          <a:rPr lang="ca-ES"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/2</m:t>
                        </m:r>
                      </m:e>
                    </m:d>
                  </m:oMath>
                </a14:m>
                <a:r>
                  <a:rPr lang="ca-ES" dirty="0"/>
                  <a:t> </a:t>
                </a:r>
                <a:r>
                  <a:rPr lang="ca-ES" dirty="0" err="1"/>
                  <a:t>pairwise</a:t>
                </a:r>
                <a:r>
                  <a:rPr lang="ca-ES" dirty="0"/>
                  <a:t> tests </a:t>
                </a:r>
                <a:r>
                  <a:rPr lang="ca-ES" dirty="0" err="1"/>
                  <a:t>are</a:t>
                </a:r>
                <a:r>
                  <a:rPr lang="ca-ES" dirty="0"/>
                  <a:t> </a:t>
                </a:r>
                <a:r>
                  <a:rPr lang="ca-ES" dirty="0" err="1"/>
                  <a:t>sufficient</a:t>
                </a:r>
                <a:r>
                  <a:rPr lang="ca-ES" dirty="0"/>
                  <a:t> to </a:t>
                </a:r>
                <a:r>
                  <a:rPr lang="ca-ES" dirty="0" err="1"/>
                  <a:t>reduce</a:t>
                </a:r>
                <a:r>
                  <a:rPr lang="ca-ES" dirty="0"/>
                  <a:t> </a:t>
                </a:r>
                <a:r>
                  <a:rPr lang="ca-ES" dirty="0" err="1"/>
                  <a:t>the</a:t>
                </a:r>
                <a:r>
                  <a:rPr lang="ca-ES" dirty="0"/>
                  <a:t> </a:t>
                </a:r>
                <a:r>
                  <a:rPr lang="ca-ES" dirty="0" err="1"/>
                  <a:t>problem</a:t>
                </a:r>
                <a:r>
                  <a:rPr lang="ca-ES" dirty="0"/>
                  <a:t> to </a:t>
                </a:r>
                <a:r>
                  <a:rPr lang="ca-ES" dirty="0" err="1"/>
                  <a:t>one</a:t>
                </a:r>
                <a:r>
                  <a:rPr lang="ca-ES" dirty="0"/>
                  <a:t> of </a:t>
                </a:r>
                <a:r>
                  <a:rPr lang="ca-ES" dirty="0" err="1"/>
                  <a:t>nearly</a:t>
                </a:r>
                <a:r>
                  <a:rPr lang="ca-ES" dirty="0"/>
                  <a:t> </a:t>
                </a:r>
                <a:r>
                  <a:rPr lang="ca-ES" dirty="0" err="1"/>
                  <a:t>half</a:t>
                </a:r>
                <a:r>
                  <a:rPr lang="ca-ES" dirty="0"/>
                  <a:t> </a:t>
                </a:r>
                <a:r>
                  <a:rPr lang="ca-ES" dirty="0" err="1"/>
                  <a:t>the</a:t>
                </a:r>
                <a:r>
                  <a:rPr lang="ca-ES" dirty="0"/>
                  <a:t> </a:t>
                </a:r>
                <a:r>
                  <a:rPr lang="ca-ES" dirty="0" err="1"/>
                  <a:t>size</a:t>
                </a:r>
                <a:r>
                  <a:rPr lang="ca-ES" dirty="0"/>
                  <a:t>.</a:t>
                </a:r>
              </a:p>
              <a:p>
                <a:pPr marL="514350" indent="-514350" algn="just">
                  <a:buFont typeface="+mj-lt"/>
                  <a:buAutoNum type="alphaLcPeriod"/>
                </a:pPr>
                <a:r>
                  <a:rPr lang="ca-ES" dirty="0"/>
                  <a:t>Show </a:t>
                </a:r>
                <a:r>
                  <a:rPr lang="ca-ES" dirty="0" err="1"/>
                  <a:t>that</a:t>
                </a:r>
                <a:r>
                  <a:rPr lang="ca-ES" dirty="0"/>
                  <a:t> </a:t>
                </a:r>
                <a:r>
                  <a:rPr lang="ca-ES" dirty="0" err="1"/>
                  <a:t>the</a:t>
                </a:r>
                <a:r>
                  <a:rPr lang="ca-ES" dirty="0"/>
                  <a:t> </a:t>
                </a:r>
                <a:r>
                  <a:rPr lang="ca-ES" dirty="0" err="1"/>
                  <a:t>good</a:t>
                </a:r>
                <a:r>
                  <a:rPr lang="ca-ES" dirty="0"/>
                  <a:t> chips can be </a:t>
                </a:r>
                <a:r>
                  <a:rPr lang="ca-ES" dirty="0" err="1"/>
                  <a:t>identified</a:t>
                </a:r>
                <a:r>
                  <a:rPr lang="ca-ES" dirty="0"/>
                  <a:t> </a:t>
                </a:r>
                <a:r>
                  <a:rPr lang="ca-ES" dirty="0" err="1"/>
                  <a:t>with</a:t>
                </a:r>
                <a:r>
                  <a:rPr lang="ca-ES" dirty="0"/>
                  <a:t>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ca-ES" dirty="0"/>
                  <a:t> </a:t>
                </a:r>
                <a:r>
                  <a:rPr lang="ca-ES" dirty="0" err="1"/>
                  <a:t>pairwise</a:t>
                </a:r>
                <a:r>
                  <a:rPr lang="ca-ES" dirty="0"/>
                  <a:t> tests, </a:t>
                </a:r>
                <a:r>
                  <a:rPr lang="ca-ES" dirty="0" err="1"/>
                  <a:t>assuming</a:t>
                </a:r>
                <a:r>
                  <a:rPr lang="ca-ES" dirty="0"/>
                  <a:t> </a:t>
                </a:r>
                <a:r>
                  <a:rPr lang="ca-ES" dirty="0" err="1"/>
                  <a:t>that</a:t>
                </a:r>
                <a:r>
                  <a:rPr lang="ca-ES" dirty="0"/>
                  <a:t> </a:t>
                </a:r>
                <a:r>
                  <a:rPr lang="ca-ES" dirty="0" err="1"/>
                  <a:t>more</a:t>
                </a:r>
                <a:r>
                  <a:rPr lang="ca-ES" dirty="0"/>
                  <a:t> </a:t>
                </a:r>
                <a:r>
                  <a:rPr lang="ca-ES" dirty="0" err="1"/>
                  <a:t>than</a:t>
                </a:r>
                <a:r>
                  <a:rPr lang="ca-ES" dirty="0"/>
                  <a: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m:t>
                    </m:r>
                  </m:oMath>
                </a14:m>
                <a:r>
                  <a:rPr lang="ca-ES" dirty="0"/>
                  <a:t> of </a:t>
                </a:r>
                <a:r>
                  <a:rPr lang="ca-ES" dirty="0" err="1"/>
                  <a:t>the</a:t>
                </a:r>
                <a:r>
                  <a:rPr lang="ca-ES" dirty="0"/>
                  <a:t> chips </a:t>
                </a:r>
                <a:r>
                  <a:rPr lang="ca-ES" dirty="0" err="1"/>
                  <a:t>are</a:t>
                </a:r>
                <a:r>
                  <a:rPr lang="ca-ES" dirty="0"/>
                  <a:t> </a:t>
                </a:r>
                <a:r>
                  <a:rPr lang="ca-ES" dirty="0" err="1"/>
                  <a:t>good</a:t>
                </a:r>
                <a:r>
                  <a:rPr lang="ca-ES" dirty="0"/>
                  <a:t>. </a:t>
                </a:r>
                <a:r>
                  <a:rPr lang="ca-ES" dirty="0" err="1"/>
                  <a:t>Give</a:t>
                </a:r>
                <a:r>
                  <a:rPr lang="ca-ES" dirty="0"/>
                  <a:t> </a:t>
                </a:r>
                <a:r>
                  <a:rPr lang="ca-ES" dirty="0" err="1"/>
                  <a:t>and</a:t>
                </a:r>
                <a:r>
                  <a:rPr lang="ca-ES" dirty="0"/>
                  <a:t> </a:t>
                </a:r>
                <a:r>
                  <a:rPr lang="ca-ES" dirty="0" err="1"/>
                  <a:t>solve</a:t>
                </a:r>
                <a:r>
                  <a:rPr lang="ca-ES" dirty="0"/>
                  <a:t> </a:t>
                </a:r>
                <a:r>
                  <a:rPr lang="ca-ES" dirty="0" err="1"/>
                  <a:t>the</a:t>
                </a:r>
                <a:r>
                  <a:rPr lang="ca-ES" dirty="0"/>
                  <a:t> </a:t>
                </a:r>
                <a:r>
                  <a:rPr lang="ca-ES" dirty="0" err="1"/>
                  <a:t>recurrence</a:t>
                </a:r>
                <a:r>
                  <a:rPr lang="ca-ES" dirty="0"/>
                  <a:t> </a:t>
                </a:r>
                <a:r>
                  <a:rPr lang="ca-ES" dirty="0" err="1"/>
                  <a:t>that</a:t>
                </a:r>
                <a:r>
                  <a:rPr lang="ca-ES" dirty="0"/>
                  <a:t> </a:t>
                </a:r>
                <a:r>
                  <a:rPr lang="ca-ES" dirty="0" err="1"/>
                  <a:t>describes</a:t>
                </a:r>
                <a:r>
                  <a:rPr lang="ca-ES" dirty="0"/>
                  <a:t> </a:t>
                </a:r>
                <a:r>
                  <a:rPr lang="ca-ES" dirty="0" err="1"/>
                  <a:t>the</a:t>
                </a:r>
                <a:r>
                  <a:rPr lang="ca-ES" dirty="0"/>
                  <a:t> </a:t>
                </a:r>
                <a:r>
                  <a:rPr lang="ca-ES" dirty="0" err="1"/>
                  <a:t>number</a:t>
                </a:r>
                <a:r>
                  <a:rPr lang="ca-ES" dirty="0"/>
                  <a:t> of tests.</a:t>
                </a:r>
              </a:p>
              <a:p>
                <a:pPr marL="514350" indent="-514350" algn="just">
                  <a:buFont typeface="+mj-lt"/>
                  <a:buAutoNum type="alphaLcPeriod"/>
                </a:pPr>
                <a:endParaRPr lang="ca-ES" dirty="0"/>
              </a:p>
              <a:p>
                <a:pPr marL="0" indent="0" algn="just">
                  <a:buNone/>
                </a:pPr>
                <a:r>
                  <a:rPr lang="en-US" sz="2900" dirty="0"/>
                  <a:t>Source: </a:t>
                </a:r>
                <a:r>
                  <a:rPr lang="en-US" sz="2900" dirty="0" err="1"/>
                  <a:t>Cormen</a:t>
                </a:r>
                <a:r>
                  <a:rPr lang="en-US" sz="2900" dirty="0"/>
                  <a:t>, </a:t>
                </a:r>
                <a:r>
                  <a:rPr lang="en-US" sz="2900" dirty="0" err="1"/>
                  <a:t>Leiserson</a:t>
                </a:r>
                <a:r>
                  <a:rPr lang="en-US" sz="2900" dirty="0"/>
                  <a:t> and </a:t>
                </a:r>
                <a:r>
                  <a:rPr lang="en-US" sz="2900" dirty="0" err="1"/>
                  <a:t>Rivest</a:t>
                </a:r>
                <a:r>
                  <a:rPr lang="en-US" sz="2900" dirty="0"/>
                  <a:t>, Introduction to Algorithms, The MIT Press, 1989</a:t>
                </a:r>
                <a:endParaRPr lang="en-US" dirty="0"/>
              </a:p>
              <a:p>
                <a:pPr marL="0" indent="0" algn="just">
                  <a:buNone/>
                </a:pPr>
                <a:endParaRPr lang="ca-ES" dirty="0"/>
              </a:p>
            </p:txBody>
          </p:sp>
        </mc:Choice>
        <mc:Fallback xmlns="">
          <p:sp>
            <p:nvSpPr>
              <p:cNvPr id="3" name="Content Placeholder 2">
                <a:extLst>
                  <a:ext uri="{FF2B5EF4-FFF2-40B4-BE49-F238E27FC236}">
                    <a16:creationId xmlns:a16="http://schemas.microsoft.com/office/drawing/2014/main" id="{F1E0D4C4-39CC-4A21-BAD6-0E7248494A49}"/>
                  </a:ext>
                </a:extLst>
              </p:cNvPr>
              <p:cNvSpPr>
                <a:spLocks noGrp="1" noRot="1" noChangeAspect="1" noMove="1" noResize="1" noEditPoints="1" noAdjustHandles="1" noChangeArrowheads="1" noChangeShapeType="1" noTextEdit="1"/>
              </p:cNvSpPr>
              <p:nvPr>
                <p:ph idx="1"/>
              </p:nvPr>
            </p:nvSpPr>
            <p:spPr>
              <a:xfrm>
                <a:off x="152400" y="762000"/>
                <a:ext cx="8839200" cy="6019800"/>
              </a:xfrm>
              <a:blipFill>
                <a:blip r:embed="rId2"/>
                <a:stretch>
                  <a:fillRect l="-552" t="-1316" r="-552"/>
                </a:stretch>
              </a:blipFill>
            </p:spPr>
            <p:txBody>
              <a:bodyPr/>
              <a:lstStyle/>
              <a:p>
                <a:r>
                  <a:rPr lang="ca-ES">
                    <a:noFill/>
                  </a:rPr>
                  <a:t> </a:t>
                </a:r>
              </a:p>
            </p:txBody>
          </p:sp>
        </mc:Fallback>
      </mc:AlternateContent>
      <p:sp>
        <p:nvSpPr>
          <p:cNvPr id="4" name="Date Placeholder 3">
            <a:extLst>
              <a:ext uri="{FF2B5EF4-FFF2-40B4-BE49-F238E27FC236}">
                <a16:creationId xmlns:a16="http://schemas.microsoft.com/office/drawing/2014/main" id="{3B75441A-B0F4-4434-BA81-1CB1E3D2074B}"/>
              </a:ext>
            </a:extLst>
          </p:cNvPr>
          <p:cNvSpPr>
            <a:spLocks noGrp="1"/>
          </p:cNvSpPr>
          <p:nvPr>
            <p:ph type="dt" sz="half" idx="10"/>
          </p:nvPr>
        </p:nvSpPr>
        <p:spPr/>
        <p:txBody>
          <a:bodyPr/>
          <a:lstStyle/>
          <a:p>
            <a:r>
              <a:rPr lang="en-US"/>
              <a:t>Divide &amp; Conquer</a:t>
            </a:r>
          </a:p>
        </p:txBody>
      </p:sp>
      <p:sp>
        <p:nvSpPr>
          <p:cNvPr id="5" name="Footer Placeholder 4">
            <a:extLst>
              <a:ext uri="{FF2B5EF4-FFF2-40B4-BE49-F238E27FC236}">
                <a16:creationId xmlns:a16="http://schemas.microsoft.com/office/drawing/2014/main" id="{0A290CC7-17D9-40C7-A07A-1629B6D1146C}"/>
              </a:ext>
            </a:extLst>
          </p:cNvPr>
          <p:cNvSpPr>
            <a:spLocks noGrp="1"/>
          </p:cNvSpPr>
          <p:nvPr>
            <p:ph type="ftr" sz="quarter" idx="11"/>
          </p:nvPr>
        </p:nvSpPr>
        <p:spPr/>
        <p:txBody>
          <a:bodyPr/>
          <a:lstStyle/>
          <a:p>
            <a:r>
              <a:rPr lang="en-US"/>
              <a:t>© Dept. CS, UPC</a:t>
            </a:r>
          </a:p>
        </p:txBody>
      </p:sp>
      <p:sp>
        <p:nvSpPr>
          <p:cNvPr id="6" name="Slide Number Placeholder 5">
            <a:extLst>
              <a:ext uri="{FF2B5EF4-FFF2-40B4-BE49-F238E27FC236}">
                <a16:creationId xmlns:a16="http://schemas.microsoft.com/office/drawing/2014/main" id="{30095FA3-E41D-4D95-8EFF-4C4AC85128C9}"/>
              </a:ext>
            </a:extLst>
          </p:cNvPr>
          <p:cNvSpPr>
            <a:spLocks noGrp="1"/>
          </p:cNvSpPr>
          <p:nvPr>
            <p:ph type="sldNum" sz="quarter" idx="12"/>
          </p:nvPr>
        </p:nvSpPr>
        <p:spPr/>
        <p:txBody>
          <a:bodyPr/>
          <a:lstStyle/>
          <a:p>
            <a:fld id="{B6F15528-21DE-4FAA-801E-634DDDAF4B2B}" type="slidenum">
              <a:rPr lang="en-US" smtClean="0"/>
              <a:pPr/>
              <a:t>34</a:t>
            </a:fld>
            <a:endParaRPr lang="en-US"/>
          </a:p>
        </p:txBody>
      </p:sp>
      <p:graphicFrame>
        <p:nvGraphicFramePr>
          <p:cNvPr id="7" name="Table 6">
            <a:extLst>
              <a:ext uri="{FF2B5EF4-FFF2-40B4-BE49-F238E27FC236}">
                <a16:creationId xmlns:a16="http://schemas.microsoft.com/office/drawing/2014/main" id="{D91DA04D-E8B5-4C70-8C0E-5CA8575DA81F}"/>
              </a:ext>
            </a:extLst>
          </p:cNvPr>
          <p:cNvGraphicFramePr>
            <a:graphicFrameLocks noGrp="1"/>
          </p:cNvGraphicFramePr>
          <p:nvPr>
            <p:extLst>
              <p:ext uri="{D42A27DB-BD31-4B8C-83A1-F6EECF244321}">
                <p14:modId xmlns:p14="http://schemas.microsoft.com/office/powerpoint/2010/main" val="2509389247"/>
              </p:ext>
            </p:extLst>
          </p:nvPr>
        </p:nvGraphicFramePr>
        <p:xfrm>
          <a:off x="3581399" y="2057400"/>
          <a:ext cx="5334001" cy="1676400"/>
        </p:xfrm>
        <a:graphic>
          <a:graphicData uri="http://schemas.openxmlformats.org/drawingml/2006/table">
            <a:tbl>
              <a:tblPr firstRow="1" bandRow="1">
                <a:tableStyleId>{7E9639D4-E3E2-4D34-9284-5A2195B3D0D7}</a:tableStyleId>
              </a:tblPr>
              <a:tblGrid>
                <a:gridCol w="1143000">
                  <a:extLst>
                    <a:ext uri="{9D8B030D-6E8A-4147-A177-3AD203B41FA5}">
                      <a16:colId xmlns:a16="http://schemas.microsoft.com/office/drawing/2014/main" val="225080585"/>
                    </a:ext>
                  </a:extLst>
                </a:gridCol>
                <a:gridCol w="1375834">
                  <a:extLst>
                    <a:ext uri="{9D8B030D-6E8A-4147-A177-3AD203B41FA5}">
                      <a16:colId xmlns:a16="http://schemas.microsoft.com/office/drawing/2014/main" val="4000504292"/>
                    </a:ext>
                  </a:extLst>
                </a:gridCol>
                <a:gridCol w="2815167">
                  <a:extLst>
                    <a:ext uri="{9D8B030D-6E8A-4147-A177-3AD203B41FA5}">
                      <a16:colId xmlns:a16="http://schemas.microsoft.com/office/drawing/2014/main" val="3267373621"/>
                    </a:ext>
                  </a:extLst>
                </a:gridCol>
              </a:tblGrid>
              <a:tr h="306388">
                <a:tc>
                  <a:txBody>
                    <a:bodyPr/>
                    <a:lstStyle/>
                    <a:p>
                      <a:r>
                        <a:rPr lang="en-US" sz="1600" dirty="0"/>
                        <a:t>Chip A says</a:t>
                      </a:r>
                      <a:endParaRPr lang="ca-ES" sz="1600" dirty="0"/>
                    </a:p>
                  </a:txBody>
                  <a:tcPr/>
                </a:tc>
                <a:tc>
                  <a:txBody>
                    <a:bodyPr/>
                    <a:lstStyle/>
                    <a:p>
                      <a:r>
                        <a:rPr lang="en-US" sz="1600" dirty="0"/>
                        <a:t>Chip B says</a:t>
                      </a:r>
                      <a:endParaRPr lang="ca-ES" sz="1600" dirty="0"/>
                    </a:p>
                  </a:txBody>
                  <a:tcPr/>
                </a:tc>
                <a:tc>
                  <a:txBody>
                    <a:bodyPr/>
                    <a:lstStyle/>
                    <a:p>
                      <a:r>
                        <a:rPr lang="en-US" sz="1600" dirty="0"/>
                        <a:t>Conclusion</a:t>
                      </a:r>
                      <a:endParaRPr lang="ca-ES" sz="1600" dirty="0"/>
                    </a:p>
                  </a:txBody>
                  <a:tcPr/>
                </a:tc>
                <a:extLst>
                  <a:ext uri="{0D108BD9-81ED-4DB2-BD59-A6C34878D82A}">
                    <a16:rowId xmlns:a16="http://schemas.microsoft.com/office/drawing/2014/main" val="3153016825"/>
                  </a:ext>
                </a:extLst>
              </a:tr>
              <a:tr h="306388">
                <a:tc>
                  <a:txBody>
                    <a:bodyPr/>
                    <a:lstStyle/>
                    <a:p>
                      <a:r>
                        <a:rPr lang="en-US" sz="1600" dirty="0"/>
                        <a:t>B is good</a:t>
                      </a:r>
                      <a:endParaRPr lang="ca-ES" sz="1600" dirty="0"/>
                    </a:p>
                  </a:txBody>
                  <a:tcPr/>
                </a:tc>
                <a:tc>
                  <a:txBody>
                    <a:bodyPr/>
                    <a:lstStyle/>
                    <a:p>
                      <a:r>
                        <a:rPr lang="en-US" sz="1600" dirty="0"/>
                        <a:t>A is good</a:t>
                      </a:r>
                      <a:endParaRPr lang="ca-ES" sz="1600" dirty="0"/>
                    </a:p>
                  </a:txBody>
                  <a:tcPr/>
                </a:tc>
                <a:tc>
                  <a:txBody>
                    <a:bodyPr/>
                    <a:lstStyle/>
                    <a:p>
                      <a:r>
                        <a:rPr lang="en-US" sz="1600" dirty="0"/>
                        <a:t>Both are good, or both are bad</a:t>
                      </a:r>
                      <a:endParaRPr lang="ca-ES" sz="1600" dirty="0"/>
                    </a:p>
                  </a:txBody>
                  <a:tcPr/>
                </a:tc>
                <a:extLst>
                  <a:ext uri="{0D108BD9-81ED-4DB2-BD59-A6C34878D82A}">
                    <a16:rowId xmlns:a16="http://schemas.microsoft.com/office/drawing/2014/main" val="3451208068"/>
                  </a:ext>
                </a:extLst>
              </a:tr>
              <a:tr h="306388">
                <a:tc>
                  <a:txBody>
                    <a:bodyPr/>
                    <a:lstStyle/>
                    <a:p>
                      <a:r>
                        <a:rPr lang="en-US" sz="1600" dirty="0"/>
                        <a:t>B is good</a:t>
                      </a:r>
                      <a:endParaRPr lang="ca-ES" sz="1600" dirty="0"/>
                    </a:p>
                  </a:txBody>
                  <a:tcPr/>
                </a:tc>
                <a:tc>
                  <a:txBody>
                    <a:bodyPr/>
                    <a:lstStyle/>
                    <a:p>
                      <a:r>
                        <a:rPr lang="en-US" sz="1600" dirty="0"/>
                        <a:t>A is bad</a:t>
                      </a:r>
                      <a:endParaRPr lang="ca-ES" sz="1600" dirty="0"/>
                    </a:p>
                  </a:txBody>
                  <a:tcPr/>
                </a:tc>
                <a:tc>
                  <a:txBody>
                    <a:bodyPr/>
                    <a:lstStyle/>
                    <a:p>
                      <a:r>
                        <a:rPr lang="en-US" sz="1600" dirty="0"/>
                        <a:t>At least one is bad</a:t>
                      </a:r>
                      <a:endParaRPr lang="ca-ES" sz="1600" dirty="0"/>
                    </a:p>
                  </a:txBody>
                  <a:tcPr/>
                </a:tc>
                <a:extLst>
                  <a:ext uri="{0D108BD9-81ED-4DB2-BD59-A6C34878D82A}">
                    <a16:rowId xmlns:a16="http://schemas.microsoft.com/office/drawing/2014/main" val="1799124307"/>
                  </a:ext>
                </a:extLst>
              </a:tr>
              <a:tr h="306388">
                <a:tc>
                  <a:txBody>
                    <a:bodyPr/>
                    <a:lstStyle/>
                    <a:p>
                      <a:r>
                        <a:rPr lang="en-US" sz="1600" dirty="0"/>
                        <a:t>B is bad</a:t>
                      </a:r>
                      <a:endParaRPr lang="ca-ES" sz="1600" dirty="0"/>
                    </a:p>
                  </a:txBody>
                  <a:tcPr/>
                </a:tc>
                <a:tc>
                  <a:txBody>
                    <a:bodyPr/>
                    <a:lstStyle/>
                    <a:p>
                      <a:r>
                        <a:rPr lang="en-US" sz="1600" dirty="0"/>
                        <a:t>A is good</a:t>
                      </a:r>
                      <a:endParaRPr lang="ca-ES" sz="1600" dirty="0"/>
                    </a:p>
                  </a:txBody>
                  <a:tcPr/>
                </a:tc>
                <a:tc>
                  <a:txBody>
                    <a:bodyPr/>
                    <a:lstStyle/>
                    <a:p>
                      <a:r>
                        <a:rPr lang="en-US" sz="1600" dirty="0"/>
                        <a:t>At least one is bad</a:t>
                      </a:r>
                      <a:endParaRPr lang="ca-ES" sz="1600" dirty="0"/>
                    </a:p>
                  </a:txBody>
                  <a:tcPr/>
                </a:tc>
                <a:extLst>
                  <a:ext uri="{0D108BD9-81ED-4DB2-BD59-A6C34878D82A}">
                    <a16:rowId xmlns:a16="http://schemas.microsoft.com/office/drawing/2014/main" val="3631265684"/>
                  </a:ext>
                </a:extLst>
              </a:tr>
              <a:tr h="306388">
                <a:tc>
                  <a:txBody>
                    <a:bodyPr/>
                    <a:lstStyle/>
                    <a:p>
                      <a:r>
                        <a:rPr lang="en-US" sz="1600" dirty="0"/>
                        <a:t>B is bad</a:t>
                      </a:r>
                      <a:endParaRPr lang="ca-ES" sz="1600" dirty="0"/>
                    </a:p>
                  </a:txBody>
                  <a:tcPr/>
                </a:tc>
                <a:tc>
                  <a:txBody>
                    <a:bodyPr/>
                    <a:lstStyle/>
                    <a:p>
                      <a:r>
                        <a:rPr lang="en-US" sz="1600" dirty="0"/>
                        <a:t>A is bad</a:t>
                      </a:r>
                      <a:endParaRPr lang="ca-ES" sz="1600" dirty="0"/>
                    </a:p>
                  </a:txBody>
                  <a:tcPr/>
                </a:tc>
                <a:tc>
                  <a:txBody>
                    <a:bodyPr/>
                    <a:lstStyle/>
                    <a:p>
                      <a:r>
                        <a:rPr lang="en-US" sz="1600" dirty="0"/>
                        <a:t>At least one is bad</a:t>
                      </a:r>
                      <a:endParaRPr lang="ca-ES" sz="1600" dirty="0"/>
                    </a:p>
                  </a:txBody>
                  <a:tcPr/>
                </a:tc>
                <a:extLst>
                  <a:ext uri="{0D108BD9-81ED-4DB2-BD59-A6C34878D82A}">
                    <a16:rowId xmlns:a16="http://schemas.microsoft.com/office/drawing/2014/main" val="4198662224"/>
                  </a:ext>
                </a:extLst>
              </a:tr>
            </a:tbl>
          </a:graphicData>
        </a:graphic>
      </p:graphicFrame>
      <p:grpSp>
        <p:nvGrpSpPr>
          <p:cNvPr id="11" name="Group 10">
            <a:extLst>
              <a:ext uri="{FF2B5EF4-FFF2-40B4-BE49-F238E27FC236}">
                <a16:creationId xmlns:a16="http://schemas.microsoft.com/office/drawing/2014/main" id="{98535905-2878-4480-857A-10B0A1D17994}"/>
              </a:ext>
            </a:extLst>
          </p:cNvPr>
          <p:cNvGrpSpPr/>
          <p:nvPr/>
        </p:nvGrpSpPr>
        <p:grpSpPr>
          <a:xfrm>
            <a:off x="228600" y="2133600"/>
            <a:ext cx="2838481" cy="1676400"/>
            <a:chOff x="228600" y="2020824"/>
            <a:chExt cx="3158455" cy="1865376"/>
          </a:xfrm>
        </p:grpSpPr>
        <p:pic>
          <p:nvPicPr>
            <p:cNvPr id="9" name="Picture 8">
              <a:extLst>
                <a:ext uri="{FF2B5EF4-FFF2-40B4-BE49-F238E27FC236}">
                  <a16:creationId xmlns:a16="http://schemas.microsoft.com/office/drawing/2014/main" id="{8E3B4DEF-E3DF-447E-A52F-D5D4929FC6F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 y="2020824"/>
              <a:ext cx="1865376" cy="1865376"/>
            </a:xfrm>
            <a:prstGeom prst="rect">
              <a:avLst/>
            </a:prstGeom>
          </p:spPr>
        </p:pic>
        <p:pic>
          <p:nvPicPr>
            <p:cNvPr id="10" name="Picture 9">
              <a:extLst>
                <a:ext uri="{FF2B5EF4-FFF2-40B4-BE49-F238E27FC236}">
                  <a16:creationId xmlns:a16="http://schemas.microsoft.com/office/drawing/2014/main" id="{8D6EAE43-6C6C-4412-939C-19228F3EF2DE}"/>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1679" y="2020824"/>
              <a:ext cx="1865376" cy="1865376"/>
            </a:xfrm>
            <a:prstGeom prst="rect">
              <a:avLst/>
            </a:prstGeom>
          </p:spPr>
        </p:pic>
      </p:grpSp>
    </p:spTree>
    <p:extLst>
      <p:ext uri="{BB962C8B-B14F-4D97-AF65-F5344CB8AC3E}">
        <p14:creationId xmlns:p14="http://schemas.microsoft.com/office/powerpoint/2010/main" val="1894096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Breaking into pieces</a:t>
            </a:r>
          </a:p>
        </p:txBody>
      </p:sp>
      <p:sp>
        <p:nvSpPr>
          <p:cNvPr id="8" name="Content Placeholder 7"/>
          <p:cNvSpPr>
            <a:spLocks noGrp="1"/>
          </p:cNvSpPr>
          <p:nvPr>
            <p:ph idx="1"/>
          </p:nvPr>
        </p:nvSpPr>
        <p:spPr>
          <a:xfrm>
            <a:off x="457200" y="2590800"/>
            <a:ext cx="8229600" cy="3810000"/>
          </a:xfrm>
          <a:ln>
            <a:solidFill>
              <a:srgbClr val="0000FF"/>
            </a:solidFill>
          </a:ln>
        </p:spPr>
        <p:txBody>
          <a:bodyPr>
            <a:normAutofit fontScale="70000" lnSpcReduction="20000"/>
          </a:bodyPr>
          <a:lstStyle/>
          <a:p>
            <a:r>
              <a:rPr lang="en-US" dirty="0">
                <a:solidFill>
                  <a:srgbClr val="0000FF"/>
                </a:solidFill>
                <a:latin typeface="Consolas" panose="020B0609020204030204" pitchFamily="49" charset="0"/>
                <a:cs typeface="Consolas" panose="020B0609020204030204" pitchFamily="49" charset="0"/>
              </a:rPr>
              <a:t>def</a:t>
            </a:r>
            <a:r>
              <a:rPr lang="en-US" dirty="0">
                <a:latin typeface="Consolas" panose="020B0609020204030204" pitchFamily="49" charset="0"/>
                <a:cs typeface="Consolas" panose="020B0609020204030204" pitchFamily="49" charset="0"/>
              </a:rPr>
              <a:t> a(v: </a:t>
            </a:r>
            <a:r>
              <a:rPr lang="en-US" dirty="0">
                <a:solidFill>
                  <a:srgbClr val="0000FF"/>
                </a:solidFill>
                <a:latin typeface="Consolas" panose="020B0609020204030204" pitchFamily="49" charset="0"/>
                <a:cs typeface="Consolas" panose="020B0609020204030204" pitchFamily="49" charset="0"/>
              </a:rPr>
              <a:t>list</a:t>
            </a:r>
            <a:r>
              <a:rPr lang="en-US" dirty="0">
                <a:latin typeface="Consolas" panose="020B0609020204030204" pitchFamily="49" charset="0"/>
                <a:cs typeface="Consolas" panose="020B0609020204030204" pitchFamily="49" charset="0"/>
              </a:rPr>
              <a:t>[</a:t>
            </a:r>
            <a:r>
              <a:rPr lang="en-US" dirty="0">
                <a:solidFill>
                  <a:srgbClr val="0000FF"/>
                </a:solidFill>
                <a:latin typeface="Consolas" panose="020B0609020204030204" pitchFamily="49" charset="0"/>
                <a:cs typeface="Consolas" panose="020B0609020204030204" pitchFamily="49" charset="0"/>
              </a:rPr>
              <a:t>float</a:t>
            </a:r>
            <a:r>
              <a:rPr lang="en-US" dirty="0">
                <a:latin typeface="Consolas" panose="020B0609020204030204" pitchFamily="49" charset="0"/>
                <a:cs typeface="Consolas" panose="020B0609020204030204" pitchFamily="49" charset="0"/>
              </a:rPr>
              <a:t>], i: </a:t>
            </a:r>
            <a:r>
              <a:rPr lang="en-US" dirty="0">
                <a:solidFill>
                  <a:srgbClr val="0000FF"/>
                </a:solidFill>
                <a:latin typeface="Consolas" panose="020B0609020204030204" pitchFamily="49" charset="0"/>
                <a:cs typeface="Consolas" panose="020B0609020204030204" pitchFamily="49" charset="0"/>
              </a:rPr>
              <a:t>int</a:t>
            </a:r>
            <a:r>
              <a:rPr lang="en-US" dirty="0">
                <a:latin typeface="Consolas" panose="020B0609020204030204" pitchFamily="49" charset="0"/>
                <a:cs typeface="Consolas" panose="020B0609020204030204" pitchFamily="49" charset="0"/>
              </a:rPr>
              <a:t>, j: </a:t>
            </a:r>
            <a:r>
              <a:rPr lang="en-US" dirty="0">
                <a:solidFill>
                  <a:srgbClr val="0000FF"/>
                </a:solidFill>
                <a:latin typeface="Consolas" panose="020B0609020204030204" pitchFamily="49" charset="0"/>
                <a:cs typeface="Consolas" panose="020B0609020204030204" pitchFamily="49" charset="0"/>
              </a:rPr>
              <a:t>int</a:t>
            </a:r>
            <a:r>
              <a:rPr lang="en-US" dirty="0">
                <a:latin typeface="Consolas" panose="020B0609020204030204" pitchFamily="49" charset="0"/>
                <a:cs typeface="Consolas" panose="020B0609020204030204" pitchFamily="49" charset="0"/>
              </a:rPr>
              <a:t>) -&gt; </a:t>
            </a:r>
            <a:r>
              <a:rPr lang="en-US" dirty="0">
                <a:solidFill>
                  <a:srgbClr val="0000FF"/>
                </a:solidFill>
                <a:latin typeface="Consolas" panose="020B0609020204030204" pitchFamily="49" charset="0"/>
                <a:cs typeface="Consolas" panose="020B0609020204030204" pitchFamily="49" charset="0"/>
              </a:rPr>
              <a:t>float</a:t>
            </a:r>
            <a:r>
              <a:rPr lang="en-US" dirty="0">
                <a:latin typeface="Consolas" panose="020B0609020204030204" pitchFamily="49" charset="0"/>
                <a:cs typeface="Consolas" panose="020B0609020204030204" pitchFamily="49" charset="0"/>
              </a:rPr>
              <a:t>:</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a:t>
            </a:r>
            <a:r>
              <a:rPr lang="en-US" dirty="0">
                <a:solidFill>
                  <a:srgbClr val="0000FF"/>
                </a:solidFill>
                <a:latin typeface="Consolas" panose="020B0609020204030204" pitchFamily="49" charset="0"/>
                <a:cs typeface="Consolas" panose="020B0609020204030204" pitchFamily="49" charset="0"/>
              </a:rPr>
              <a:t>if</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i</a:t>
            </a:r>
            <a:r>
              <a:rPr lang="en-US" dirty="0">
                <a:latin typeface="Consolas" panose="020B0609020204030204" pitchFamily="49" charset="0"/>
                <a:cs typeface="Consolas" panose="020B0609020204030204" pitchFamily="49" charset="0"/>
              </a:rPr>
              <a:t> &lt; j:</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x = f(v, </a:t>
            </a:r>
            <a:r>
              <a:rPr lang="en-US" dirty="0" err="1">
                <a:latin typeface="Consolas" panose="020B0609020204030204" pitchFamily="49" charset="0"/>
                <a:cs typeface="Consolas" panose="020B0609020204030204" pitchFamily="49" charset="0"/>
              </a:rPr>
              <a:t>i</a:t>
            </a:r>
            <a:r>
              <a:rPr lang="en-US" dirty="0">
                <a:latin typeface="Consolas" panose="020B0609020204030204" pitchFamily="49" charset="0"/>
                <a:cs typeface="Consolas" panose="020B0609020204030204" pitchFamily="49" charset="0"/>
              </a:rPr>
              <a:t>, j)</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m = (</a:t>
            </a:r>
            <a:r>
              <a:rPr lang="en-US" dirty="0" err="1">
                <a:latin typeface="Consolas" panose="020B0609020204030204" pitchFamily="49" charset="0"/>
                <a:cs typeface="Consolas" panose="020B0609020204030204" pitchFamily="49" charset="0"/>
              </a:rPr>
              <a:t>i+j</a:t>
            </a:r>
            <a:r>
              <a:rPr lang="en-US" dirty="0">
                <a:latin typeface="Consolas" panose="020B0609020204030204" pitchFamily="49" charset="0"/>
                <a:cs typeface="Consolas" panose="020B0609020204030204" pitchFamily="49" charset="0"/>
              </a:rPr>
              <a:t>)//2</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a:t>
            </a:r>
            <a:r>
              <a:rPr lang="en-US" dirty="0">
                <a:solidFill>
                  <a:srgbClr val="0000FF"/>
                </a:solidFill>
                <a:latin typeface="Consolas" panose="020B0609020204030204" pitchFamily="49" charset="0"/>
                <a:cs typeface="Consolas" panose="020B0609020204030204" pitchFamily="49" charset="0"/>
              </a:rPr>
              <a:t>return</a:t>
            </a:r>
            <a:r>
              <a:rPr lang="en-US" dirty="0">
                <a:latin typeface="Consolas" panose="020B0609020204030204" pitchFamily="49" charset="0"/>
                <a:cs typeface="Consolas" panose="020B0609020204030204" pitchFamily="49" charset="0"/>
              </a:rPr>
              <a:t> a(v, </a:t>
            </a:r>
            <a:r>
              <a:rPr lang="en-US" dirty="0" err="1">
                <a:latin typeface="Consolas" panose="020B0609020204030204" pitchFamily="49" charset="0"/>
                <a:cs typeface="Consolas" panose="020B0609020204030204" pitchFamily="49" charset="0"/>
              </a:rPr>
              <a:t>i</a:t>
            </a:r>
            <a:r>
              <a:rPr lang="en-US" dirty="0">
                <a:latin typeface="Consolas" panose="020B0609020204030204" pitchFamily="49" charset="0"/>
                <a:cs typeface="Consolas" panose="020B0609020204030204" pitchFamily="49" charset="0"/>
              </a:rPr>
              <a:t>, m-1) + a(v, m, j) + a(v, i+1, m) + x</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a:t>
            </a:r>
            <a:r>
              <a:rPr lang="en-US" dirty="0">
                <a:solidFill>
                  <a:srgbClr val="0000FF"/>
                </a:solidFill>
                <a:latin typeface="Consolas" panose="020B0609020204030204" pitchFamily="49" charset="0"/>
                <a:cs typeface="Consolas" panose="020B0609020204030204" pitchFamily="49" charset="0"/>
              </a:rPr>
              <a:t>else</a:t>
            </a:r>
            <a:r>
              <a:rPr lang="en-US" dirty="0">
                <a:latin typeface="Consolas" panose="020B0609020204030204" pitchFamily="49" charset="0"/>
                <a:cs typeface="Consolas" panose="020B0609020204030204" pitchFamily="49" charset="0"/>
              </a:rPr>
              <a:t>:</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a:t>
            </a:r>
            <a:r>
              <a:rPr lang="en-US" dirty="0">
                <a:solidFill>
                  <a:srgbClr val="0000FF"/>
                </a:solidFill>
                <a:latin typeface="Consolas" panose="020B0609020204030204" pitchFamily="49" charset="0"/>
                <a:cs typeface="Consolas" panose="020B0609020204030204" pitchFamily="49" charset="0"/>
              </a:rPr>
              <a:t>return</a:t>
            </a:r>
            <a:r>
              <a:rPr lang="en-US" dirty="0">
                <a:latin typeface="Consolas" panose="020B0609020204030204" pitchFamily="49" charset="0"/>
                <a:cs typeface="Consolas" panose="020B0609020204030204" pitchFamily="49" charset="0"/>
              </a:rPr>
              <a:t> v[</a:t>
            </a:r>
            <a:r>
              <a:rPr lang="en-US" dirty="0" err="1">
                <a:latin typeface="Consolas" panose="020B0609020204030204" pitchFamily="49" charset="0"/>
                <a:cs typeface="Consolas" panose="020B0609020204030204" pitchFamily="49" charset="0"/>
              </a:rPr>
              <a:t>i</a:t>
            </a:r>
            <a:r>
              <a:rPr lang="en-US" dirty="0">
                <a:latin typeface="Consolas" panose="020B0609020204030204" pitchFamily="49" charset="0"/>
                <a:cs typeface="Consolas" panose="020B0609020204030204" pitchFamily="49" charset="0"/>
              </a:rPr>
              <a:t>]</a:t>
            </a:r>
          </a:p>
          <a:p>
            <a:endParaRPr lang="en-US" dirty="0">
              <a:latin typeface="Consolas" panose="020B0609020204030204" pitchFamily="49" charset="0"/>
              <a:cs typeface="Consolas" panose="020B0609020204030204" pitchFamily="49" charset="0"/>
            </a:endParaRPr>
          </a:p>
          <a:p>
            <a:endParaRPr lang="en-US" dirty="0">
              <a:latin typeface="Consolas" panose="020B0609020204030204" pitchFamily="49" charset="0"/>
              <a:cs typeface="Consolas" panose="020B0609020204030204" pitchFamily="49" charset="0"/>
            </a:endParaRPr>
          </a:p>
          <a:p>
            <a:r>
              <a:rPr lang="en-US" dirty="0">
                <a:solidFill>
                  <a:srgbClr val="0000FF"/>
                </a:solidFill>
                <a:latin typeface="Consolas" panose="020B0609020204030204" pitchFamily="49" charset="0"/>
                <a:cs typeface="Consolas" panose="020B0609020204030204" pitchFamily="49" charset="0"/>
              </a:rPr>
              <a:t>def</a:t>
            </a:r>
            <a:r>
              <a:rPr lang="en-US" dirty="0">
                <a:latin typeface="Consolas" panose="020B0609020204030204" pitchFamily="49" charset="0"/>
                <a:cs typeface="Consolas" panose="020B0609020204030204" pitchFamily="49" charset="0"/>
              </a:rPr>
              <a:t> b(v: </a:t>
            </a:r>
            <a:r>
              <a:rPr lang="en-US" dirty="0">
                <a:solidFill>
                  <a:srgbClr val="0000FF"/>
                </a:solidFill>
                <a:latin typeface="Consolas" panose="020B0609020204030204" pitchFamily="49" charset="0"/>
                <a:cs typeface="Consolas" panose="020B0609020204030204" pitchFamily="49" charset="0"/>
              </a:rPr>
              <a:t>list</a:t>
            </a:r>
            <a:r>
              <a:rPr lang="en-US" dirty="0">
                <a:latin typeface="Consolas" panose="020B0609020204030204" pitchFamily="49" charset="0"/>
                <a:cs typeface="Consolas" panose="020B0609020204030204" pitchFamily="49" charset="0"/>
              </a:rPr>
              <a:t>[</a:t>
            </a:r>
            <a:r>
              <a:rPr lang="en-US" dirty="0">
                <a:solidFill>
                  <a:srgbClr val="0000FF"/>
                </a:solidFill>
                <a:latin typeface="Consolas" panose="020B0609020204030204" pitchFamily="49" charset="0"/>
                <a:cs typeface="Consolas" panose="020B0609020204030204" pitchFamily="49" charset="0"/>
              </a:rPr>
              <a:t>float</a:t>
            </a:r>
            <a:r>
              <a:rPr lang="en-US" dirty="0">
                <a:latin typeface="Consolas" panose="020B0609020204030204" pitchFamily="49" charset="0"/>
                <a:cs typeface="Consolas" panose="020B0609020204030204" pitchFamily="49" charset="0"/>
              </a:rPr>
              <a:t>], i: </a:t>
            </a:r>
            <a:r>
              <a:rPr lang="en-US" dirty="0">
                <a:solidFill>
                  <a:srgbClr val="0000FF"/>
                </a:solidFill>
                <a:latin typeface="Consolas" panose="020B0609020204030204" pitchFamily="49" charset="0"/>
                <a:cs typeface="Consolas" panose="020B0609020204030204" pitchFamily="49" charset="0"/>
              </a:rPr>
              <a:t>int</a:t>
            </a:r>
            <a:r>
              <a:rPr lang="en-US" dirty="0">
                <a:latin typeface="Consolas" panose="020B0609020204030204" pitchFamily="49" charset="0"/>
                <a:cs typeface="Consolas" panose="020B0609020204030204" pitchFamily="49" charset="0"/>
              </a:rPr>
              <a:t>, j: </a:t>
            </a:r>
            <a:r>
              <a:rPr lang="en-US" dirty="0">
                <a:solidFill>
                  <a:srgbClr val="0000FF"/>
                </a:solidFill>
                <a:latin typeface="Consolas" panose="020B0609020204030204" pitchFamily="49" charset="0"/>
                <a:cs typeface="Consolas" panose="020B0609020204030204" pitchFamily="49" charset="0"/>
              </a:rPr>
              <a:t>int</a:t>
            </a:r>
            <a:r>
              <a:rPr lang="en-US" dirty="0">
                <a:latin typeface="Consolas" panose="020B0609020204030204" pitchFamily="49" charset="0"/>
                <a:cs typeface="Consolas" panose="020B0609020204030204" pitchFamily="49" charset="0"/>
              </a:rPr>
              <a:t>) -&gt; </a:t>
            </a:r>
            <a:r>
              <a:rPr lang="en-US" dirty="0">
                <a:solidFill>
                  <a:srgbClr val="0000FF"/>
                </a:solidFill>
                <a:latin typeface="Consolas" panose="020B0609020204030204" pitchFamily="49" charset="0"/>
                <a:cs typeface="Consolas" panose="020B0609020204030204" pitchFamily="49" charset="0"/>
              </a:rPr>
              <a:t>float</a:t>
            </a:r>
            <a:r>
              <a:rPr lang="en-US" dirty="0">
                <a:latin typeface="Consolas" panose="020B0609020204030204" pitchFamily="49" charset="0"/>
                <a:cs typeface="Consolas" panose="020B0609020204030204" pitchFamily="49" charset="0"/>
              </a:rPr>
              <a:t>:</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a:t>
            </a:r>
            <a:r>
              <a:rPr lang="en-US" dirty="0">
                <a:solidFill>
                  <a:srgbClr val="0000FF"/>
                </a:solidFill>
                <a:latin typeface="Consolas" panose="020B0609020204030204" pitchFamily="49" charset="0"/>
                <a:cs typeface="Consolas" panose="020B0609020204030204" pitchFamily="49" charset="0"/>
              </a:rPr>
              <a:t>if</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i</a:t>
            </a:r>
            <a:r>
              <a:rPr lang="en-US" dirty="0">
                <a:latin typeface="Consolas" panose="020B0609020204030204" pitchFamily="49" charset="0"/>
                <a:cs typeface="Consolas" panose="020B0609020204030204" pitchFamily="49" charset="0"/>
              </a:rPr>
              <a:t> &lt; j:</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x = g(v, </a:t>
            </a:r>
            <a:r>
              <a:rPr lang="en-US" dirty="0" err="1">
                <a:latin typeface="Consolas" panose="020B0609020204030204" pitchFamily="49" charset="0"/>
                <a:cs typeface="Consolas" panose="020B0609020204030204" pitchFamily="49" charset="0"/>
              </a:rPr>
              <a:t>i</a:t>
            </a:r>
            <a:r>
              <a:rPr lang="en-US" dirty="0">
                <a:latin typeface="Consolas" panose="020B0609020204030204" pitchFamily="49" charset="0"/>
                <a:cs typeface="Consolas" panose="020B0609020204030204" pitchFamily="49" charset="0"/>
              </a:rPr>
              <a:t>, j)</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m1 = </a:t>
            </a:r>
            <a:r>
              <a:rPr lang="en-US" dirty="0" err="1">
                <a:latin typeface="Consolas" panose="020B0609020204030204" pitchFamily="49" charset="0"/>
                <a:cs typeface="Consolas" panose="020B0609020204030204" pitchFamily="49" charset="0"/>
              </a:rPr>
              <a:t>i</a:t>
            </a:r>
            <a:r>
              <a:rPr lang="en-US" dirty="0">
                <a:latin typeface="Consolas" panose="020B0609020204030204" pitchFamily="49" charset="0"/>
                <a:cs typeface="Consolas" panose="020B0609020204030204" pitchFamily="49" charset="0"/>
              </a:rPr>
              <a:t> + (j-i+1)//3</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m2 = </a:t>
            </a:r>
            <a:r>
              <a:rPr lang="en-US" dirty="0" err="1">
                <a:latin typeface="Consolas" panose="020B0609020204030204" pitchFamily="49" charset="0"/>
                <a:cs typeface="Consolas" panose="020B0609020204030204" pitchFamily="49" charset="0"/>
              </a:rPr>
              <a:t>i</a:t>
            </a:r>
            <a:r>
              <a:rPr lang="en-US" dirty="0">
                <a:latin typeface="Consolas" panose="020B0609020204030204" pitchFamily="49" charset="0"/>
                <a:cs typeface="Consolas" panose="020B0609020204030204" pitchFamily="49" charset="0"/>
              </a:rPr>
              <a:t> + (j-i+1)</a:t>
            </a:r>
            <a:r>
              <a:rPr lang="en-US" dirty="0">
                <a:latin typeface="Consolas" panose="020B0609020204030204" pitchFamily="49" charset="0"/>
                <a:cs typeface="Consolas" panose="020B0609020204030204" pitchFamily="49" charset="0"/>
                <a:sym typeface="Symbol" panose="05050102010706020507" pitchFamily="18" charset="2"/>
              </a:rPr>
              <a:t></a:t>
            </a:r>
            <a:r>
              <a:rPr lang="en-US" dirty="0">
                <a:latin typeface="Consolas" panose="020B0609020204030204" pitchFamily="49" charset="0"/>
                <a:cs typeface="Consolas" panose="020B0609020204030204" pitchFamily="49" charset="0"/>
              </a:rPr>
              <a:t>2//3</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a:t>
            </a:r>
            <a:r>
              <a:rPr lang="en-US" dirty="0">
                <a:solidFill>
                  <a:srgbClr val="0000FF"/>
                </a:solidFill>
                <a:latin typeface="Consolas" panose="020B0609020204030204" pitchFamily="49" charset="0"/>
                <a:cs typeface="Consolas" panose="020B0609020204030204" pitchFamily="49" charset="0"/>
              </a:rPr>
              <a:t>return</a:t>
            </a:r>
            <a:r>
              <a:rPr lang="en-US" dirty="0">
                <a:latin typeface="Consolas" panose="020B0609020204030204" pitchFamily="49" charset="0"/>
                <a:cs typeface="Consolas" panose="020B0609020204030204" pitchFamily="49" charset="0"/>
              </a:rPr>
              <a:t> b(v, </a:t>
            </a:r>
            <a:r>
              <a:rPr lang="en-US" dirty="0" err="1">
                <a:latin typeface="Consolas" panose="020B0609020204030204" pitchFamily="49" charset="0"/>
                <a:cs typeface="Consolas" panose="020B0609020204030204" pitchFamily="49" charset="0"/>
              </a:rPr>
              <a:t>i</a:t>
            </a:r>
            <a:r>
              <a:rPr lang="en-US" dirty="0">
                <a:latin typeface="Consolas" panose="020B0609020204030204" pitchFamily="49" charset="0"/>
                <a:cs typeface="Consolas" panose="020B0609020204030204" pitchFamily="49" charset="0"/>
              </a:rPr>
              <a:t>, m1-1) + b(v, m1, m2-1) + b(v, m2, j) + x</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a:t>
            </a:r>
            <a:r>
              <a:rPr lang="en-US" dirty="0">
                <a:solidFill>
                  <a:srgbClr val="0000FF"/>
                </a:solidFill>
                <a:latin typeface="Consolas" panose="020B0609020204030204" pitchFamily="49" charset="0"/>
                <a:cs typeface="Consolas" panose="020B0609020204030204" pitchFamily="49" charset="0"/>
              </a:rPr>
              <a:t>else</a:t>
            </a:r>
            <a:r>
              <a:rPr lang="en-US" dirty="0">
                <a:latin typeface="Consolas" panose="020B0609020204030204" pitchFamily="49" charset="0"/>
                <a:cs typeface="Consolas" panose="020B0609020204030204" pitchFamily="49" charset="0"/>
              </a:rPr>
              <a:t>:</a:t>
            </a:r>
            <a:br>
              <a:rPr lang="en-US" dirty="0">
                <a:latin typeface="Consolas" panose="020B0609020204030204" pitchFamily="49" charset="0"/>
                <a:cs typeface="Consolas" panose="020B0609020204030204" pitchFamily="49" charset="0"/>
              </a:rPr>
            </a:br>
            <a:r>
              <a:rPr lang="en-US" dirty="0">
                <a:latin typeface="Consolas" panose="020B0609020204030204" pitchFamily="49" charset="0"/>
                <a:cs typeface="Consolas" panose="020B0609020204030204" pitchFamily="49" charset="0"/>
              </a:rPr>
              <a:t>        </a:t>
            </a:r>
            <a:r>
              <a:rPr lang="en-US" dirty="0">
                <a:solidFill>
                  <a:srgbClr val="0000FF"/>
                </a:solidFill>
                <a:latin typeface="Consolas" panose="020B0609020204030204" pitchFamily="49" charset="0"/>
                <a:cs typeface="Consolas" panose="020B0609020204030204" pitchFamily="49" charset="0"/>
              </a:rPr>
              <a:t>return</a:t>
            </a:r>
            <a:r>
              <a:rPr lang="en-US" dirty="0">
                <a:latin typeface="Consolas" panose="020B0609020204030204" pitchFamily="49" charset="0"/>
                <a:cs typeface="Consolas" panose="020B0609020204030204" pitchFamily="49" charset="0"/>
              </a:rPr>
              <a:t> v[</a:t>
            </a:r>
            <a:r>
              <a:rPr lang="en-US" dirty="0" err="1">
                <a:latin typeface="Consolas" panose="020B0609020204030204" pitchFamily="49" charset="0"/>
                <a:cs typeface="Consolas" panose="020B0609020204030204" pitchFamily="49" charset="0"/>
              </a:rPr>
              <a:t>i</a:t>
            </a:r>
            <a:r>
              <a:rPr lang="en-US" dirty="0">
                <a:latin typeface="Consolas" panose="020B0609020204030204" pitchFamily="49" charset="0"/>
                <a:cs typeface="Consolas" panose="020B0609020204030204" pitchFamily="49" charset="0"/>
              </a:rPr>
              <a:t>]</a:t>
            </a:r>
          </a:p>
        </p:txBody>
      </p:sp>
      <p:sp>
        <p:nvSpPr>
          <p:cNvPr id="4" name="Date Placeholder 3"/>
          <p:cNvSpPr>
            <a:spLocks noGrp="1"/>
          </p:cNvSpPr>
          <p:nvPr>
            <p:ph type="dt" sz="half" idx="10"/>
          </p:nvPr>
        </p:nvSpPr>
        <p:spPr/>
        <p:txBody>
          <a:bodyPr/>
          <a:lstStyle/>
          <a:p>
            <a:r>
              <a:rPr lang="en-US"/>
              <a:t>Divide &amp; Conquer</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35</a:t>
            </a:fld>
            <a:endParaRPr lang="en-US"/>
          </a:p>
        </p:txBody>
      </p:sp>
      <mc:AlternateContent xmlns:mc="http://schemas.openxmlformats.org/markup-compatibility/2006" xmlns:a14="http://schemas.microsoft.com/office/drawing/2010/main">
        <mc:Choice Requires="a14">
          <p:sp>
            <p:nvSpPr>
              <p:cNvPr id="9" name="TextBox 8"/>
              <p:cNvSpPr txBox="1"/>
              <p:nvPr/>
            </p:nvSpPr>
            <p:spPr>
              <a:xfrm>
                <a:off x="177976" y="914400"/>
                <a:ext cx="8783238" cy="1477328"/>
              </a:xfrm>
              <a:prstGeom prst="rect">
                <a:avLst/>
              </a:prstGeom>
              <a:noFill/>
            </p:spPr>
            <p:txBody>
              <a:bodyPr wrap="none" rtlCol="0">
                <a:spAutoFit/>
              </a:bodyPr>
              <a:lstStyle/>
              <a:p>
                <a:r>
                  <a:rPr lang="en-US" dirty="0"/>
                  <a:t>Let us assume that </a:t>
                </a:r>
                <a:r>
                  <a:rPr lang="en-US" dirty="0">
                    <a:latin typeface="Consolas" panose="020B0609020204030204" pitchFamily="49" charset="0"/>
                    <a:cs typeface="Consolas" panose="020B0609020204030204" pitchFamily="49" charset="0"/>
                  </a:rPr>
                  <a:t>f</a:t>
                </a:r>
                <a:r>
                  <a:rPr lang="en-US" dirty="0"/>
                  <a:t> is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(1)</m:t>
                    </m:r>
                  </m:oMath>
                </a14:m>
                <a:r>
                  <a:rPr lang="en-US" b="0" dirty="0"/>
                  <a:t> and </a:t>
                </a:r>
                <a:r>
                  <a:rPr lang="en-US" b="0" dirty="0">
                    <a:latin typeface="Consolas" panose="020B0609020204030204" pitchFamily="49" charset="0"/>
                    <a:cs typeface="Consolas" panose="020B0609020204030204" pitchFamily="49" charset="0"/>
                  </a:rPr>
                  <a:t>g</a:t>
                </a:r>
                <a:r>
                  <a:rPr lang="en-US" b="0" dirty="0"/>
                  <a:t> has a runtime proportional to the size of the vector it</a:t>
                </a:r>
                <a:br>
                  <a:rPr lang="en-US" b="0" dirty="0"/>
                </a:br>
                <a:r>
                  <a:rPr lang="en-US" b="0" dirty="0"/>
                  <a:t>has to process, i.e.,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b="0" dirty="0"/>
                  <a:t>.  What is the asymptotic cost of </a:t>
                </a:r>
                <a:r>
                  <a:rPr lang="en-US" b="0" dirty="0">
                    <a:latin typeface="Consolas" panose="020B0609020204030204" pitchFamily="49" charset="0"/>
                    <a:cs typeface="Consolas" panose="020B0609020204030204" pitchFamily="49" charset="0"/>
                  </a:rPr>
                  <a:t>A</a:t>
                </a:r>
                <a:r>
                  <a:rPr lang="en-US" b="0" dirty="0"/>
                  <a:t> and </a:t>
                </a:r>
                <a:r>
                  <a:rPr lang="en-US" b="0" dirty="0">
                    <a:latin typeface="Consolas" panose="020B0609020204030204" pitchFamily="49" charset="0"/>
                    <a:cs typeface="Consolas" panose="020B0609020204030204" pitchFamily="49" charset="0"/>
                  </a:rPr>
                  <a:t>B</a:t>
                </a:r>
                <a:r>
                  <a:rPr lang="en-US" b="0" dirty="0"/>
                  <a:t> as a function of </a:t>
                </a:r>
                <a14:m>
                  <m:oMath xmlns:m="http://schemas.openxmlformats.org/officeDocument/2006/math">
                    <m:r>
                      <a:rPr lang="en-US" b="0" i="1" smtClean="0">
                        <a:latin typeface="Cambria Math" panose="02040503050406030204" pitchFamily="18" charset="0"/>
                      </a:rPr>
                      <m:t>𝑛</m:t>
                    </m:r>
                  </m:oMath>
                </a14:m>
                <a:r>
                  <a:rPr lang="en-US" b="0" dirty="0"/>
                  <a:t>?</a:t>
                </a:r>
                <a:br>
                  <a:rPr lang="en-US" b="0" dirty="0"/>
                </a:br>
                <a:r>
                  <a:rPr lang="en-US" b="0" dirty="0"/>
                  <a:t>(</a:t>
                </a:r>
                <a14:m>
                  <m:oMath xmlns:m="http://schemas.openxmlformats.org/officeDocument/2006/math">
                    <m:r>
                      <a:rPr lang="en-US" b="0" i="1" smtClean="0">
                        <a:latin typeface="Cambria Math" panose="02040503050406030204" pitchFamily="18" charset="0"/>
                      </a:rPr>
                      <m:t>𝑛</m:t>
                    </m:r>
                  </m:oMath>
                </a14:m>
                <a:r>
                  <a:rPr lang="en-US" b="0" dirty="0"/>
                  <a:t> is the size of the vector).</a:t>
                </a:r>
              </a:p>
              <a:p>
                <a:endParaRPr lang="en-US" dirty="0"/>
              </a:p>
              <a:p>
                <a:r>
                  <a:rPr lang="en-US" b="0" dirty="0"/>
                  <a:t>If both functions do the same, which one would you choose?</a:t>
                </a:r>
              </a:p>
            </p:txBody>
          </p:sp>
        </mc:Choice>
        <mc:Fallback xmlns="">
          <p:sp>
            <p:nvSpPr>
              <p:cNvPr id="9" name="TextBox 8"/>
              <p:cNvSpPr txBox="1">
                <a:spLocks noRot="1" noChangeAspect="1" noMove="1" noResize="1" noEditPoints="1" noAdjustHandles="1" noChangeArrowheads="1" noChangeShapeType="1" noTextEdit="1"/>
              </p:cNvSpPr>
              <p:nvPr/>
            </p:nvSpPr>
            <p:spPr>
              <a:xfrm>
                <a:off x="177976" y="914400"/>
                <a:ext cx="8783238" cy="1477328"/>
              </a:xfrm>
              <a:prstGeom prst="rect">
                <a:avLst/>
              </a:prstGeom>
              <a:blipFill>
                <a:blip r:embed="rId2"/>
                <a:stretch>
                  <a:fillRect l="-555" t="-2066" b="-5785"/>
                </a:stretch>
              </a:blipFill>
            </p:spPr>
            <p:txBody>
              <a:bodyPr/>
              <a:lstStyle/>
              <a:p>
                <a:r>
                  <a:rPr lang="en-US">
                    <a:noFill/>
                  </a:rPr>
                  <a:t> </a:t>
                </a:r>
              </a:p>
            </p:txBody>
          </p:sp>
        </mc:Fallback>
      </mc:AlternateContent>
    </p:spTree>
    <p:extLst>
      <p:ext uri="{BB962C8B-B14F-4D97-AF65-F5344CB8AC3E}">
        <p14:creationId xmlns:p14="http://schemas.microsoft.com/office/powerpoint/2010/main" val="40580143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a:t>
            </a:r>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a:t>Divide &amp; Conquer</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3301288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Logarithmic identities</a:t>
            </a:r>
          </a:p>
        </p:txBody>
      </p:sp>
      <p:sp>
        <p:nvSpPr>
          <p:cNvPr id="4" name="Date Placeholder 3"/>
          <p:cNvSpPr>
            <a:spLocks noGrp="1"/>
          </p:cNvSpPr>
          <p:nvPr>
            <p:ph type="dt" sz="half" idx="10"/>
          </p:nvPr>
        </p:nvSpPr>
        <p:spPr/>
        <p:txBody>
          <a:bodyPr/>
          <a:lstStyle/>
          <a:p>
            <a:r>
              <a:rPr lang="en-US"/>
              <a:t>Divide &amp; Conquer</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37</a:t>
            </a:fld>
            <a:endParaRPr lang="en-US"/>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3772194240"/>
                  </p:ext>
                </p:extLst>
              </p:nvPr>
            </p:nvGraphicFramePr>
            <p:xfrm>
              <a:off x="233680" y="914400"/>
              <a:ext cx="4876800" cy="3491866"/>
            </p:xfrm>
            <a:graphic>
              <a:graphicData uri="http://schemas.openxmlformats.org/drawingml/2006/table">
                <a:tbl>
                  <a:tblPr firstRow="1" bandRow="1">
                    <a:tableStyleId>{D7AC3CCA-C797-4891-BE02-D94E43425B78}</a:tableStyleId>
                  </a:tblPr>
                  <a:tblGrid>
                    <a:gridCol w="4876800">
                      <a:extLst>
                        <a:ext uri="{9D8B030D-6E8A-4147-A177-3AD203B41FA5}">
                          <a16:colId xmlns:a16="http://schemas.microsoft.com/office/drawing/2014/main" val="2300145596"/>
                        </a:ext>
                      </a:extLst>
                    </a:gridCol>
                  </a:tblGrid>
                  <a:tr h="399143">
                    <a:tc>
                      <a:txBody>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sSub>
                                      <m:sSubPr>
                                        <m:ctrlPr>
                                          <a:rPr lang="en-US" sz="2400" b="0" i="1" smtClean="0">
                                            <a:latin typeface="Cambria Math" panose="02040503050406030204" pitchFamily="18" charset="0"/>
                                          </a:rPr>
                                        </m:ctrlPr>
                                      </m:sSub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𝑏</m:t>
                                            </m:r>
                                          </m:e>
                                          <m:sup>
                                            <m:func>
                                              <m:funcPr>
                                                <m:ctrlPr>
                                                  <a:rPr lang="en-US" sz="2400" b="0" i="1" smtClean="0">
                                                    <a:latin typeface="Cambria Math" panose="02040503050406030204" pitchFamily="18" charset="0"/>
                                                  </a:rPr>
                                                </m:ctrlPr>
                                              </m:funcPr>
                                              <m:fName>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log</m:t>
                                                    </m:r>
                                                  </m:e>
                                                  <m:sub>
                                                    <m:r>
                                                      <a:rPr lang="en-US" sz="2400" b="0" i="1" smtClean="0">
                                                        <a:latin typeface="Cambria Math" panose="02040503050406030204" pitchFamily="18" charset="0"/>
                                                      </a:rPr>
                                                      <m:t>𝑏</m:t>
                                                    </m:r>
                                                  </m:sub>
                                                </m:sSub>
                                              </m:fName>
                                              <m:e>
                                                <m:r>
                                                  <a:rPr lang="en-US" sz="2400" b="0" i="1" smtClean="0">
                                                    <a:latin typeface="Cambria Math" panose="02040503050406030204" pitchFamily="18" charset="0"/>
                                                  </a:rPr>
                                                  <m:t>𝑎</m:t>
                                                </m:r>
                                              </m:e>
                                            </m:func>
                                          </m:sup>
                                        </m:sSup>
                                        <m:r>
                                          <a:rPr lang="en-US" sz="2400" b="0" i="1" smtClean="0">
                                            <a:latin typeface="Cambria Math" panose="02040503050406030204" pitchFamily="18" charset="0"/>
                                          </a:rPr>
                                          <m:t>=</m:t>
                                        </m:r>
                                        <m:r>
                                          <m:rPr>
                                            <m:sty m:val="p"/>
                                          </m:rPr>
                                          <a:rPr lang="en-US" sz="2400" b="0" i="0" smtClean="0">
                                            <a:latin typeface="Cambria Math" panose="02040503050406030204" pitchFamily="18" charset="0"/>
                                          </a:rPr>
                                          <m:t>log</m:t>
                                        </m:r>
                                      </m:e>
                                      <m:sub>
                                        <m:r>
                                          <a:rPr lang="en-US" sz="2400" b="0" i="1" smtClean="0">
                                            <a:latin typeface="Cambria Math" panose="02040503050406030204" pitchFamily="18" charset="0"/>
                                          </a:rPr>
                                          <m:t>𝑏</m:t>
                                        </m:r>
                                      </m:sub>
                                    </m:sSub>
                                  </m:fName>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𝑏</m:t>
                                        </m:r>
                                      </m:e>
                                      <m:sup>
                                        <m:r>
                                          <a:rPr lang="en-US" sz="2400" b="0" i="1" smtClean="0">
                                            <a:latin typeface="Cambria Math" panose="02040503050406030204" pitchFamily="18" charset="0"/>
                                          </a:rPr>
                                          <m:t>𝑎</m:t>
                                        </m:r>
                                      </m:sup>
                                    </m:sSup>
                                  </m:e>
                                </m:func>
                                <m:r>
                                  <a:rPr lang="en-US" sz="2400" b="0" i="1" smtClean="0">
                                    <a:latin typeface="Cambria Math" panose="02040503050406030204" pitchFamily="18" charset="0"/>
                                  </a:rPr>
                                  <m:t>=</m:t>
                                </m:r>
                                <m:r>
                                  <a:rPr lang="en-US" sz="2400" b="0" i="1" smtClean="0">
                                    <a:latin typeface="Cambria Math" panose="02040503050406030204" pitchFamily="18" charset="0"/>
                                  </a:rPr>
                                  <m:t>𝑎</m:t>
                                </m:r>
                              </m:oMath>
                            </m:oMathPara>
                          </a14:m>
                          <a:endParaRPr lang="en-US" sz="2400" b="0" dirty="0"/>
                        </a:p>
                      </a:txBody>
                      <a:tcPr/>
                    </a:tc>
                    <a:extLst>
                      <a:ext uri="{0D108BD9-81ED-4DB2-BD59-A6C34878D82A}">
                        <a16:rowId xmlns:a16="http://schemas.microsoft.com/office/drawing/2014/main" val="1574845533"/>
                      </a:ext>
                    </a:extLst>
                  </a:tr>
                  <a:tr h="399143">
                    <a:tc>
                      <a:txBody>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sSub>
                                      <m:sSubPr>
                                        <m:ctrlPr>
                                          <a:rPr lang="en-US" sz="2400" i="1" smtClean="0">
                                            <a:latin typeface="Cambria Math" panose="02040503050406030204" pitchFamily="18" charset="0"/>
                                          </a:rPr>
                                        </m:ctrlPr>
                                      </m:sSubPr>
                                      <m:e>
                                        <m:r>
                                          <m:rPr>
                                            <m:sty m:val="p"/>
                                          </m:rPr>
                                          <a:rPr lang="en-US" sz="2400" i="0" smtClean="0">
                                            <a:latin typeface="Cambria Math" panose="02040503050406030204" pitchFamily="18" charset="0"/>
                                          </a:rPr>
                                          <m:t>log</m:t>
                                        </m:r>
                                      </m:e>
                                      <m:sub>
                                        <m:r>
                                          <a:rPr lang="en-US" sz="2400" b="0" i="1" smtClean="0">
                                            <a:latin typeface="Cambria Math" panose="02040503050406030204" pitchFamily="18" charset="0"/>
                                          </a:rPr>
                                          <m:t>𝑏</m:t>
                                        </m:r>
                                      </m:sub>
                                    </m:sSub>
                                  </m:fName>
                                  <m:e>
                                    <m:r>
                                      <a:rPr lang="en-US" sz="2400" b="0" i="1" smtClean="0">
                                        <a:latin typeface="Cambria Math" panose="02040503050406030204" pitchFamily="18" charset="0"/>
                                      </a:rPr>
                                      <m:t>(</m:t>
                                    </m:r>
                                    <m:r>
                                      <a:rPr lang="en-US" sz="2400" b="0" i="1" smtClean="0">
                                        <a:latin typeface="Cambria Math" panose="02040503050406030204" pitchFamily="18" charset="0"/>
                                      </a:rPr>
                                      <m:t>𝑥𝑦</m:t>
                                    </m:r>
                                    <m:r>
                                      <a:rPr lang="en-US" sz="2400" b="0" i="1" smtClean="0">
                                        <a:latin typeface="Cambria Math" panose="02040503050406030204" pitchFamily="18" charset="0"/>
                                      </a:rPr>
                                      <m:t>)</m:t>
                                    </m:r>
                                  </m:e>
                                </m:func>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log</m:t>
                                        </m:r>
                                      </m:e>
                                      <m:sub>
                                        <m:r>
                                          <a:rPr lang="en-US" sz="2400" b="0" i="1" smtClean="0">
                                            <a:latin typeface="Cambria Math" panose="02040503050406030204" pitchFamily="18" charset="0"/>
                                          </a:rPr>
                                          <m:t>𝑏</m:t>
                                        </m:r>
                                      </m:sub>
                                    </m:sSub>
                                  </m:fName>
                                  <m:e>
                                    <m:r>
                                      <a:rPr lang="en-US" sz="2400" b="0" i="1" smtClean="0">
                                        <a:latin typeface="Cambria Math" panose="02040503050406030204" pitchFamily="18" charset="0"/>
                                      </a:rPr>
                                      <m:t>𝑥</m:t>
                                    </m:r>
                                  </m:e>
                                </m:func>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log</m:t>
                                        </m:r>
                                      </m:e>
                                      <m:sub>
                                        <m:r>
                                          <a:rPr lang="en-US" sz="2400" b="0" i="1" smtClean="0">
                                            <a:latin typeface="Cambria Math" panose="02040503050406030204" pitchFamily="18" charset="0"/>
                                          </a:rPr>
                                          <m:t>𝑏</m:t>
                                        </m:r>
                                      </m:sub>
                                    </m:sSub>
                                  </m:fName>
                                  <m:e>
                                    <m:r>
                                      <a:rPr lang="en-US" sz="2400" b="0" i="1" smtClean="0">
                                        <a:latin typeface="Cambria Math" panose="02040503050406030204" pitchFamily="18" charset="0"/>
                                      </a:rPr>
                                      <m:t>𝑦</m:t>
                                    </m:r>
                                  </m:e>
                                </m:func>
                              </m:oMath>
                            </m:oMathPara>
                          </a14:m>
                          <a:endParaRPr lang="en-US" sz="2400" dirty="0"/>
                        </a:p>
                      </a:txBody>
                      <a:tcPr/>
                    </a:tc>
                    <a:extLst>
                      <a:ext uri="{0D108BD9-81ED-4DB2-BD59-A6C34878D82A}">
                        <a16:rowId xmlns:a16="http://schemas.microsoft.com/office/drawing/2014/main" val="2991987314"/>
                      </a:ext>
                    </a:extLst>
                  </a:tr>
                  <a:tr h="399143">
                    <a:tc>
                      <a:txBody>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sSub>
                                      <m:sSubPr>
                                        <m:ctrlPr>
                                          <a:rPr lang="en-US" sz="2400" i="1" smtClean="0">
                                            <a:latin typeface="Cambria Math" panose="02040503050406030204" pitchFamily="18" charset="0"/>
                                          </a:rPr>
                                        </m:ctrlPr>
                                      </m:sSubPr>
                                      <m:e>
                                        <m:r>
                                          <m:rPr>
                                            <m:sty m:val="p"/>
                                          </m:rPr>
                                          <a:rPr lang="en-US" sz="2400" i="0" smtClean="0">
                                            <a:latin typeface="Cambria Math" panose="02040503050406030204" pitchFamily="18" charset="0"/>
                                          </a:rPr>
                                          <m:t>log</m:t>
                                        </m:r>
                                      </m:e>
                                      <m:sub>
                                        <m:r>
                                          <a:rPr lang="en-US" sz="2400" b="0" i="1" smtClean="0">
                                            <a:latin typeface="Cambria Math" panose="02040503050406030204" pitchFamily="18" charset="0"/>
                                          </a:rPr>
                                          <m:t>𝑏</m:t>
                                        </m:r>
                                      </m:sub>
                                    </m:sSub>
                                  </m:fName>
                                  <m:e>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𝑥</m:t>
                                        </m:r>
                                      </m:num>
                                      <m:den>
                                        <m:r>
                                          <a:rPr lang="en-US" sz="2400" b="0" i="1" smtClean="0">
                                            <a:latin typeface="Cambria Math" panose="02040503050406030204" pitchFamily="18" charset="0"/>
                                          </a:rPr>
                                          <m:t>𝑦</m:t>
                                        </m:r>
                                      </m:den>
                                    </m:f>
                                  </m:e>
                                </m:func>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log</m:t>
                                        </m:r>
                                      </m:e>
                                      <m:sub>
                                        <m:r>
                                          <a:rPr lang="en-US" sz="2400" b="0" i="1" smtClean="0">
                                            <a:latin typeface="Cambria Math" panose="02040503050406030204" pitchFamily="18" charset="0"/>
                                          </a:rPr>
                                          <m:t>𝑏</m:t>
                                        </m:r>
                                      </m:sub>
                                    </m:sSub>
                                  </m:fName>
                                  <m:e>
                                    <m:r>
                                      <a:rPr lang="en-US" sz="2400" b="0" i="1" smtClean="0">
                                        <a:latin typeface="Cambria Math" panose="02040503050406030204" pitchFamily="18" charset="0"/>
                                      </a:rPr>
                                      <m:t>𝑥</m:t>
                                    </m:r>
                                  </m:e>
                                </m:func>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log</m:t>
                                        </m:r>
                                      </m:e>
                                      <m:sub>
                                        <m:r>
                                          <a:rPr lang="en-US" sz="2400" b="0" i="1" smtClean="0">
                                            <a:latin typeface="Cambria Math" panose="02040503050406030204" pitchFamily="18" charset="0"/>
                                          </a:rPr>
                                          <m:t>𝑏</m:t>
                                        </m:r>
                                      </m:sub>
                                    </m:sSub>
                                  </m:fName>
                                  <m:e>
                                    <m:r>
                                      <a:rPr lang="en-US" sz="2400" b="0" i="1" smtClean="0">
                                        <a:latin typeface="Cambria Math" panose="02040503050406030204" pitchFamily="18" charset="0"/>
                                      </a:rPr>
                                      <m:t>𝑦</m:t>
                                    </m:r>
                                  </m:e>
                                </m:func>
                              </m:oMath>
                            </m:oMathPara>
                          </a14:m>
                          <a:endParaRPr lang="en-US" sz="2400" dirty="0"/>
                        </a:p>
                      </a:txBody>
                      <a:tcPr/>
                    </a:tc>
                    <a:extLst>
                      <a:ext uri="{0D108BD9-81ED-4DB2-BD59-A6C34878D82A}">
                        <a16:rowId xmlns:a16="http://schemas.microsoft.com/office/drawing/2014/main" val="2198855435"/>
                      </a:ext>
                    </a:extLst>
                  </a:tr>
                  <a:tr h="399143">
                    <a:tc>
                      <a:txBody>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sSub>
                                      <m:sSubPr>
                                        <m:ctrlPr>
                                          <a:rPr lang="en-US" sz="2400" i="1" smtClean="0">
                                            <a:latin typeface="Cambria Math" panose="02040503050406030204" pitchFamily="18" charset="0"/>
                                          </a:rPr>
                                        </m:ctrlPr>
                                      </m:sSubPr>
                                      <m:e>
                                        <m:r>
                                          <m:rPr>
                                            <m:sty m:val="p"/>
                                          </m:rPr>
                                          <a:rPr lang="en-US" sz="2400" i="0" smtClean="0">
                                            <a:latin typeface="Cambria Math" panose="02040503050406030204" pitchFamily="18" charset="0"/>
                                          </a:rPr>
                                          <m:t>log</m:t>
                                        </m:r>
                                      </m:e>
                                      <m:sub>
                                        <m:r>
                                          <a:rPr lang="en-US" sz="2400" b="0" i="1" smtClean="0">
                                            <a:latin typeface="Cambria Math" panose="02040503050406030204" pitchFamily="18" charset="0"/>
                                          </a:rPr>
                                          <m:t>𝑏</m:t>
                                        </m:r>
                                      </m:sub>
                                    </m:sSub>
                                  </m:fName>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𝑐</m:t>
                                        </m:r>
                                      </m:sup>
                                    </m:sSup>
                                    <m:r>
                                      <a:rPr lang="en-US" sz="2400" b="0" i="1" smtClean="0">
                                        <a:latin typeface="Cambria Math" panose="02040503050406030204" pitchFamily="18" charset="0"/>
                                      </a:rPr>
                                      <m:t>=</m:t>
                                    </m:r>
                                    <m:r>
                                      <a:rPr lang="en-US" sz="2400" b="0" i="1" smtClean="0">
                                        <a:latin typeface="Cambria Math" panose="02040503050406030204" pitchFamily="18" charset="0"/>
                                      </a:rPr>
                                      <m:t>𝑐</m:t>
                                    </m:r>
                                    <m:func>
                                      <m:funcPr>
                                        <m:ctrlPr>
                                          <a:rPr lang="en-US" sz="2400" b="0" i="1" smtClean="0">
                                            <a:latin typeface="Cambria Math" panose="02040503050406030204" pitchFamily="18" charset="0"/>
                                          </a:rPr>
                                        </m:ctrlPr>
                                      </m:funcPr>
                                      <m:fName>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log</m:t>
                                            </m:r>
                                          </m:e>
                                          <m:sub>
                                            <m:r>
                                              <a:rPr lang="en-US" sz="2400" b="0" i="1" smtClean="0">
                                                <a:latin typeface="Cambria Math" panose="02040503050406030204" pitchFamily="18" charset="0"/>
                                              </a:rPr>
                                              <m:t>𝑏</m:t>
                                            </m:r>
                                          </m:sub>
                                        </m:sSub>
                                      </m:fName>
                                      <m:e>
                                        <m:r>
                                          <a:rPr lang="en-US" sz="2400" b="0" i="1" smtClean="0">
                                            <a:latin typeface="Cambria Math" panose="02040503050406030204" pitchFamily="18" charset="0"/>
                                          </a:rPr>
                                          <m:t>𝑥</m:t>
                                        </m:r>
                                      </m:e>
                                    </m:func>
                                  </m:e>
                                </m:func>
                              </m:oMath>
                            </m:oMathPara>
                          </a14:m>
                          <a:endParaRPr lang="en-US" sz="2400" dirty="0"/>
                        </a:p>
                      </a:txBody>
                      <a:tcPr/>
                    </a:tc>
                    <a:extLst>
                      <a:ext uri="{0D108BD9-81ED-4DB2-BD59-A6C34878D82A}">
                        <a16:rowId xmlns:a16="http://schemas.microsoft.com/office/drawing/2014/main" val="2139155930"/>
                      </a:ext>
                    </a:extLst>
                  </a:tr>
                  <a:tr h="399143">
                    <a:tc>
                      <a:txBody>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panose="02040503050406030204" pitchFamily="18" charset="0"/>
                                      </a:rPr>
                                    </m:ctrlPr>
                                  </m:funcPr>
                                  <m:fName>
                                    <m:sSub>
                                      <m:sSubPr>
                                        <m:ctrlPr>
                                          <a:rPr lang="en-US" sz="2400" i="1" smtClean="0">
                                            <a:latin typeface="Cambria Math" panose="02040503050406030204" pitchFamily="18" charset="0"/>
                                          </a:rPr>
                                        </m:ctrlPr>
                                      </m:sSubPr>
                                      <m:e>
                                        <m:r>
                                          <m:rPr>
                                            <m:sty m:val="p"/>
                                          </m:rPr>
                                          <a:rPr lang="en-US" sz="2400" i="0" smtClean="0">
                                            <a:latin typeface="Cambria Math" panose="02040503050406030204" pitchFamily="18" charset="0"/>
                                          </a:rPr>
                                          <m:t>log</m:t>
                                        </m:r>
                                      </m:e>
                                      <m:sub>
                                        <m:r>
                                          <a:rPr lang="en-US" sz="2400" b="0" i="1" smtClean="0">
                                            <a:latin typeface="Cambria Math" panose="02040503050406030204" pitchFamily="18" charset="0"/>
                                          </a:rPr>
                                          <m:t>𝑏</m:t>
                                        </m:r>
                                      </m:sub>
                                    </m:sSub>
                                  </m:fName>
                                  <m:e>
                                    <m:r>
                                      <a:rPr lang="en-US" sz="2400" b="0" i="1" smtClean="0">
                                        <a:latin typeface="Cambria Math" panose="02040503050406030204" pitchFamily="18" charset="0"/>
                                      </a:rPr>
                                      <m:t>𝑥</m:t>
                                    </m:r>
                                  </m:e>
                                </m:func>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func>
                                      <m:funcPr>
                                        <m:ctrlPr>
                                          <a:rPr lang="en-US" sz="2400" b="0" i="1" smtClean="0">
                                            <a:latin typeface="Cambria Math" panose="02040503050406030204" pitchFamily="18" charset="0"/>
                                          </a:rPr>
                                        </m:ctrlPr>
                                      </m:funcPr>
                                      <m:fName>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log</m:t>
                                            </m:r>
                                          </m:e>
                                          <m:sub>
                                            <m:r>
                                              <a:rPr lang="en-US" sz="2400" b="0" i="1" smtClean="0">
                                                <a:latin typeface="Cambria Math" panose="02040503050406030204" pitchFamily="18" charset="0"/>
                                              </a:rPr>
                                              <m:t>𝑐</m:t>
                                            </m:r>
                                          </m:sub>
                                        </m:sSub>
                                      </m:fName>
                                      <m:e>
                                        <m:r>
                                          <a:rPr lang="en-US" sz="2400" b="0" i="1" smtClean="0">
                                            <a:latin typeface="Cambria Math" panose="02040503050406030204" pitchFamily="18" charset="0"/>
                                          </a:rPr>
                                          <m:t>𝑥</m:t>
                                        </m:r>
                                      </m:e>
                                    </m:func>
                                  </m:num>
                                  <m:den>
                                    <m:func>
                                      <m:funcPr>
                                        <m:ctrlPr>
                                          <a:rPr lang="en-US" sz="2400" b="0" i="1" smtClean="0">
                                            <a:latin typeface="Cambria Math" panose="02040503050406030204" pitchFamily="18" charset="0"/>
                                          </a:rPr>
                                        </m:ctrlPr>
                                      </m:funcPr>
                                      <m:fName>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log</m:t>
                                            </m:r>
                                          </m:e>
                                          <m:sub>
                                            <m:r>
                                              <a:rPr lang="en-US" sz="2400" b="0" i="1" smtClean="0">
                                                <a:latin typeface="Cambria Math" panose="02040503050406030204" pitchFamily="18" charset="0"/>
                                              </a:rPr>
                                              <m:t>𝑐</m:t>
                                            </m:r>
                                          </m:sub>
                                        </m:sSub>
                                      </m:fName>
                                      <m:e>
                                        <m:r>
                                          <a:rPr lang="en-US" sz="2400" b="0" i="1" smtClean="0">
                                            <a:latin typeface="Cambria Math" panose="02040503050406030204" pitchFamily="18" charset="0"/>
                                          </a:rPr>
                                          <m:t>𝑏</m:t>
                                        </m:r>
                                      </m:e>
                                    </m:func>
                                  </m:den>
                                </m:f>
                              </m:oMath>
                            </m:oMathPara>
                          </a14:m>
                          <a:endParaRPr lang="en-US" sz="2400" dirty="0"/>
                        </a:p>
                      </a:txBody>
                      <a:tcPr/>
                    </a:tc>
                    <a:extLst>
                      <a:ext uri="{0D108BD9-81ED-4DB2-BD59-A6C34878D82A}">
                        <a16:rowId xmlns:a16="http://schemas.microsoft.com/office/drawing/2014/main" val="3755542819"/>
                      </a:ext>
                    </a:extLst>
                  </a:tr>
                  <a:tr h="399143">
                    <a:tc>
                      <a:txBody>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𝑥</m:t>
                                    </m:r>
                                  </m:e>
                                  <m:sup>
                                    <m:func>
                                      <m:funcPr>
                                        <m:ctrlPr>
                                          <a:rPr lang="en-US" sz="2400" i="1" smtClean="0">
                                            <a:latin typeface="Cambria Math" panose="02040503050406030204" pitchFamily="18" charset="0"/>
                                          </a:rPr>
                                        </m:ctrlPr>
                                      </m:funcPr>
                                      <m:fName>
                                        <m:sSub>
                                          <m:sSubPr>
                                            <m:ctrlPr>
                                              <a:rPr lang="en-US" sz="2400" i="1" smtClean="0">
                                                <a:latin typeface="Cambria Math" panose="02040503050406030204" pitchFamily="18" charset="0"/>
                                              </a:rPr>
                                            </m:ctrlPr>
                                          </m:sSubPr>
                                          <m:e>
                                            <m:r>
                                              <m:rPr>
                                                <m:sty m:val="p"/>
                                              </m:rPr>
                                              <a:rPr lang="en-US" sz="2400" i="0" smtClean="0">
                                                <a:latin typeface="Cambria Math" panose="02040503050406030204" pitchFamily="18" charset="0"/>
                                              </a:rPr>
                                              <m:t>log</m:t>
                                            </m:r>
                                          </m:e>
                                          <m:sub>
                                            <m:r>
                                              <a:rPr lang="en-US" sz="2400" b="0" i="1" smtClean="0">
                                                <a:latin typeface="Cambria Math" panose="02040503050406030204" pitchFamily="18" charset="0"/>
                                              </a:rPr>
                                              <m:t>𝑏</m:t>
                                            </m:r>
                                          </m:sub>
                                        </m:sSub>
                                      </m:fName>
                                      <m:e>
                                        <m:r>
                                          <a:rPr lang="en-US" sz="2400" b="0" i="1" smtClean="0">
                                            <a:latin typeface="Cambria Math" panose="02040503050406030204" pitchFamily="18" charset="0"/>
                                          </a:rPr>
                                          <m:t>𝑦</m:t>
                                        </m:r>
                                      </m:e>
                                    </m:func>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𝑦</m:t>
                                    </m:r>
                                  </m:e>
                                  <m:sup>
                                    <m:func>
                                      <m:funcPr>
                                        <m:ctrlPr>
                                          <a:rPr lang="en-US" sz="2400" b="0" i="1" smtClean="0">
                                            <a:latin typeface="Cambria Math" panose="02040503050406030204" pitchFamily="18" charset="0"/>
                                          </a:rPr>
                                        </m:ctrlPr>
                                      </m:funcPr>
                                      <m:fName>
                                        <m:sSub>
                                          <m:sSubPr>
                                            <m:ctrlPr>
                                              <a:rPr lang="en-US" sz="2400" b="0" i="1" smtClean="0">
                                                <a:latin typeface="Cambria Math" panose="02040503050406030204" pitchFamily="18" charset="0"/>
                                              </a:rPr>
                                            </m:ctrlPr>
                                          </m:sSubPr>
                                          <m:e>
                                            <m:r>
                                              <m:rPr>
                                                <m:sty m:val="p"/>
                                              </m:rPr>
                                              <a:rPr lang="en-US" sz="2400" b="0" i="0" smtClean="0">
                                                <a:latin typeface="Cambria Math" panose="02040503050406030204" pitchFamily="18" charset="0"/>
                                              </a:rPr>
                                              <m:t>log</m:t>
                                            </m:r>
                                          </m:e>
                                          <m:sub>
                                            <m:r>
                                              <a:rPr lang="en-US" sz="2400" b="0" i="1" smtClean="0">
                                                <a:latin typeface="Cambria Math" panose="02040503050406030204" pitchFamily="18" charset="0"/>
                                              </a:rPr>
                                              <m:t>𝑏</m:t>
                                            </m:r>
                                          </m:sub>
                                        </m:sSub>
                                      </m:fName>
                                      <m:e>
                                        <m:r>
                                          <a:rPr lang="en-US" sz="2400" b="0" i="1" smtClean="0">
                                            <a:latin typeface="Cambria Math" panose="02040503050406030204" pitchFamily="18" charset="0"/>
                                          </a:rPr>
                                          <m:t>𝑥</m:t>
                                        </m:r>
                                      </m:e>
                                    </m:func>
                                  </m:sup>
                                </m:sSup>
                              </m:oMath>
                            </m:oMathPara>
                          </a14:m>
                          <a:endParaRPr lang="en-US" sz="2400" dirty="0"/>
                        </a:p>
                      </a:txBody>
                      <a:tcPr/>
                    </a:tc>
                    <a:extLst>
                      <a:ext uri="{0D108BD9-81ED-4DB2-BD59-A6C34878D82A}">
                        <a16:rowId xmlns:a16="http://schemas.microsoft.com/office/drawing/2014/main" val="853484875"/>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3772194240"/>
                  </p:ext>
                </p:extLst>
              </p:nvPr>
            </p:nvGraphicFramePr>
            <p:xfrm>
              <a:off x="233680" y="914400"/>
              <a:ext cx="4876800" cy="3491866"/>
            </p:xfrm>
            <a:graphic>
              <a:graphicData uri="http://schemas.openxmlformats.org/drawingml/2006/table">
                <a:tbl>
                  <a:tblPr firstRow="1" bandRow="1">
                    <a:tableStyleId>{D7AC3CCA-C797-4891-BE02-D94E43425B78}</a:tableStyleId>
                  </a:tblPr>
                  <a:tblGrid>
                    <a:gridCol w="4876800">
                      <a:extLst>
                        <a:ext uri="{9D8B030D-6E8A-4147-A177-3AD203B41FA5}">
                          <a16:colId xmlns:a16="http://schemas.microsoft.com/office/drawing/2014/main" val="2300145596"/>
                        </a:ext>
                      </a:extLst>
                    </a:gridCol>
                  </a:tblGrid>
                  <a:tr h="473456">
                    <a:tc>
                      <a:txBody>
                        <a:bodyPr/>
                        <a:lstStyle/>
                        <a:p>
                          <a:endParaRPr lang="en-US"/>
                        </a:p>
                      </a:txBody>
                      <a:tcPr>
                        <a:blipFill>
                          <a:blip r:embed="rId2"/>
                          <a:stretch>
                            <a:fillRect l="-125" t="-2564" r="-250" b="-646154"/>
                          </a:stretch>
                        </a:blipFill>
                      </a:tcPr>
                    </a:tc>
                    <a:extLst>
                      <a:ext uri="{0D108BD9-81ED-4DB2-BD59-A6C34878D82A}">
                        <a16:rowId xmlns:a16="http://schemas.microsoft.com/office/drawing/2014/main" val="1574845533"/>
                      </a:ext>
                    </a:extLst>
                  </a:tr>
                  <a:tr h="457200">
                    <a:tc>
                      <a:txBody>
                        <a:bodyPr/>
                        <a:lstStyle/>
                        <a:p>
                          <a:endParaRPr lang="en-US"/>
                        </a:p>
                      </a:txBody>
                      <a:tcPr>
                        <a:blipFill>
                          <a:blip r:embed="rId2"/>
                          <a:stretch>
                            <a:fillRect l="-125" t="-106667" r="-250" b="-572000"/>
                          </a:stretch>
                        </a:blipFill>
                      </a:tcPr>
                    </a:tc>
                    <a:extLst>
                      <a:ext uri="{0D108BD9-81ED-4DB2-BD59-A6C34878D82A}">
                        <a16:rowId xmlns:a16="http://schemas.microsoft.com/office/drawing/2014/main" val="2991987314"/>
                      </a:ext>
                    </a:extLst>
                  </a:tr>
                  <a:tr h="780352">
                    <a:tc>
                      <a:txBody>
                        <a:bodyPr/>
                        <a:lstStyle/>
                        <a:p>
                          <a:endParaRPr lang="en-US"/>
                        </a:p>
                      </a:txBody>
                      <a:tcPr>
                        <a:blipFill>
                          <a:blip r:embed="rId2"/>
                          <a:stretch>
                            <a:fillRect l="-125" t="-121094" r="-250" b="-235156"/>
                          </a:stretch>
                        </a:blipFill>
                      </a:tcPr>
                    </a:tc>
                    <a:extLst>
                      <a:ext uri="{0D108BD9-81ED-4DB2-BD59-A6C34878D82A}">
                        <a16:rowId xmlns:a16="http://schemas.microsoft.com/office/drawing/2014/main" val="2198855435"/>
                      </a:ext>
                    </a:extLst>
                  </a:tr>
                  <a:tr h="457200">
                    <a:tc>
                      <a:txBody>
                        <a:bodyPr/>
                        <a:lstStyle/>
                        <a:p>
                          <a:endParaRPr lang="en-US"/>
                        </a:p>
                      </a:txBody>
                      <a:tcPr>
                        <a:blipFill>
                          <a:blip r:embed="rId2"/>
                          <a:stretch>
                            <a:fillRect l="-125" t="-377333" r="-250" b="-301333"/>
                          </a:stretch>
                        </a:blipFill>
                      </a:tcPr>
                    </a:tc>
                    <a:extLst>
                      <a:ext uri="{0D108BD9-81ED-4DB2-BD59-A6C34878D82A}">
                        <a16:rowId xmlns:a16="http://schemas.microsoft.com/office/drawing/2014/main" val="2139155930"/>
                      </a:ext>
                    </a:extLst>
                  </a:tr>
                  <a:tr h="850202">
                    <a:tc>
                      <a:txBody>
                        <a:bodyPr/>
                        <a:lstStyle/>
                        <a:p>
                          <a:endParaRPr lang="en-US"/>
                        </a:p>
                      </a:txBody>
                      <a:tcPr>
                        <a:blipFill>
                          <a:blip r:embed="rId2"/>
                          <a:stretch>
                            <a:fillRect l="-125" t="-257554" r="-250" b="-62590"/>
                          </a:stretch>
                        </a:blipFill>
                      </a:tcPr>
                    </a:tc>
                    <a:extLst>
                      <a:ext uri="{0D108BD9-81ED-4DB2-BD59-A6C34878D82A}">
                        <a16:rowId xmlns:a16="http://schemas.microsoft.com/office/drawing/2014/main" val="3755542819"/>
                      </a:ext>
                    </a:extLst>
                  </a:tr>
                  <a:tr h="473456">
                    <a:tc>
                      <a:txBody>
                        <a:bodyPr/>
                        <a:lstStyle/>
                        <a:p>
                          <a:endParaRPr lang="en-US"/>
                        </a:p>
                      </a:txBody>
                      <a:tcPr>
                        <a:blipFill>
                          <a:blip r:embed="rId2"/>
                          <a:stretch>
                            <a:fillRect l="-125" t="-637179" r="-250" b="-11538"/>
                          </a:stretch>
                        </a:blipFill>
                      </a:tcPr>
                    </a:tc>
                    <a:extLst>
                      <a:ext uri="{0D108BD9-81ED-4DB2-BD59-A6C34878D82A}">
                        <a16:rowId xmlns:a16="http://schemas.microsoft.com/office/drawing/2014/main" val="853484875"/>
                      </a:ext>
                    </a:extLst>
                  </a:tr>
                </a:tbl>
              </a:graphicData>
            </a:graphic>
          </p:graphicFrame>
        </mc:Fallback>
      </mc:AlternateContent>
      <p:pic>
        <p:nvPicPr>
          <p:cNvPr id="1026" name="Picture 2" descr="https://upload.wikimedia.org/wikipedia/commons/thumb/0/04/Gamma-area.svg/1280px-Gamma-area.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600200"/>
            <a:ext cx="3886200" cy="287061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TextBox 8"/>
              <p:cNvSpPr txBox="1"/>
              <p:nvPr/>
            </p:nvSpPr>
            <p:spPr>
              <a:xfrm>
                <a:off x="277078" y="4724400"/>
                <a:ext cx="4170244" cy="12685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𝛾</m:t>
                      </m:r>
                      <m:r>
                        <a:rPr lang="en-US" sz="2800" b="0" i="1" smtClean="0">
                          <a:latin typeface="Cambria Math" panose="02040503050406030204" pitchFamily="18" charset="0"/>
                          <a:ea typeface="Cambria Math" panose="02040503050406030204" pitchFamily="18" charset="0"/>
                        </a:rPr>
                        <m:t>=</m:t>
                      </m:r>
                      <m:func>
                        <m:funcPr>
                          <m:ctrlPr>
                            <a:rPr lang="en-US" sz="2800" b="0" i="1" smtClean="0">
                              <a:latin typeface="Cambria Math" panose="02040503050406030204" pitchFamily="18" charset="0"/>
                              <a:ea typeface="Cambria Math" panose="02040503050406030204" pitchFamily="18" charset="0"/>
                            </a:rPr>
                          </m:ctrlPr>
                        </m:funcPr>
                        <m:fName>
                          <m:limLow>
                            <m:limLowPr>
                              <m:ctrlPr>
                                <a:rPr lang="en-US" sz="2800" b="0" i="1" smtClean="0">
                                  <a:latin typeface="Cambria Math" panose="02040503050406030204" pitchFamily="18" charset="0"/>
                                  <a:ea typeface="Cambria Math" panose="02040503050406030204" pitchFamily="18" charset="0"/>
                                </a:rPr>
                              </m:ctrlPr>
                            </m:limLowPr>
                            <m:e>
                              <m:r>
                                <m:rPr>
                                  <m:sty m:val="p"/>
                                </m:rPr>
                                <a:rPr lang="en-US" sz="2800" b="0" i="0" smtClean="0">
                                  <a:latin typeface="Cambria Math" panose="02040503050406030204" pitchFamily="18" charset="0"/>
                                  <a:ea typeface="Cambria Math" panose="02040503050406030204" pitchFamily="18" charset="0"/>
                                </a:rPr>
                                <m:t>lim</m:t>
                              </m:r>
                            </m:e>
                            <m:lim>
                              <m:r>
                                <a:rPr lang="en-US" sz="2800" b="0" i="1" smtClean="0">
                                  <a:latin typeface="Cambria Math" panose="02040503050406030204" pitchFamily="18" charset="0"/>
                                  <a:ea typeface="Cambria Math" panose="02040503050406030204" pitchFamily="18" charset="0"/>
                                </a:rPr>
                                <m:t>𝑛</m:t>
                              </m:r>
                              <m:r>
                                <a:rPr lang="en-US" sz="2800" b="0" i="1" smtClean="0">
                                  <a:latin typeface="Cambria Math" panose="02040503050406030204" pitchFamily="18" charset="0"/>
                                  <a:ea typeface="Cambria Math" panose="02040503050406030204" pitchFamily="18" charset="0"/>
                                </a:rPr>
                                <m:t>→∞</m:t>
                              </m:r>
                            </m:lim>
                          </m:limLow>
                        </m:fName>
                        <m:e>
                          <m:d>
                            <m:dPr>
                              <m:ctrlPr>
                                <a:rPr lang="en-US" sz="2800" b="0" i="1" smtClean="0">
                                  <a:latin typeface="Cambria Math" panose="02040503050406030204" pitchFamily="18" charset="0"/>
                                  <a:ea typeface="Cambria Math" panose="02040503050406030204" pitchFamily="18" charset="0"/>
                                </a:rPr>
                              </m:ctrlPr>
                            </m:dPr>
                            <m:e>
                              <m:r>
                                <a:rPr lang="en-US" sz="2800" b="0" i="1" smtClean="0">
                                  <a:latin typeface="Cambria Math" panose="02040503050406030204" pitchFamily="18" charset="0"/>
                                  <a:ea typeface="Cambria Math" panose="02040503050406030204" pitchFamily="18" charset="0"/>
                                </a:rPr>
                                <m:t>−</m:t>
                              </m:r>
                              <m:func>
                                <m:funcPr>
                                  <m:ctrlPr>
                                    <a:rPr lang="en-US" sz="2800" b="0" i="1" smtClean="0">
                                      <a:latin typeface="Cambria Math" panose="02040503050406030204" pitchFamily="18" charset="0"/>
                                      <a:ea typeface="Cambria Math" panose="02040503050406030204" pitchFamily="18" charset="0"/>
                                    </a:rPr>
                                  </m:ctrlPr>
                                </m:funcPr>
                                <m:fName>
                                  <m:r>
                                    <m:rPr>
                                      <m:sty m:val="p"/>
                                    </m:rPr>
                                    <a:rPr lang="en-US" sz="2800" b="0" i="0" smtClean="0">
                                      <a:latin typeface="Cambria Math" panose="02040503050406030204" pitchFamily="18" charset="0"/>
                                      <a:ea typeface="Cambria Math" panose="02040503050406030204" pitchFamily="18" charset="0"/>
                                    </a:rPr>
                                    <m:t>ln</m:t>
                                  </m:r>
                                </m:fName>
                                <m:e>
                                  <m:r>
                                    <a:rPr lang="en-US" sz="2800" b="0" i="1" smtClean="0">
                                      <a:latin typeface="Cambria Math" panose="02040503050406030204" pitchFamily="18" charset="0"/>
                                      <a:ea typeface="Cambria Math" panose="02040503050406030204" pitchFamily="18" charset="0"/>
                                    </a:rPr>
                                    <m:t>𝑛</m:t>
                                  </m:r>
                                </m:e>
                              </m:func>
                              <m:r>
                                <a:rPr lang="en-US" sz="2800" b="0" i="1" smtClean="0">
                                  <a:latin typeface="Cambria Math" panose="02040503050406030204" pitchFamily="18" charset="0"/>
                                  <a:ea typeface="Cambria Math" panose="02040503050406030204" pitchFamily="18" charset="0"/>
                                </a:rPr>
                                <m:t>+</m:t>
                              </m:r>
                              <m:nary>
                                <m:naryPr>
                                  <m:chr m:val="∑"/>
                                  <m:ctrlPr>
                                    <a:rPr lang="en-US" sz="2800" b="0" i="1" smtClean="0">
                                      <a:latin typeface="Cambria Math" panose="02040503050406030204" pitchFamily="18" charset="0"/>
                                      <a:ea typeface="Cambria Math" panose="02040503050406030204" pitchFamily="18" charset="0"/>
                                    </a:rPr>
                                  </m:ctrlPr>
                                </m:naryPr>
                                <m:sub>
                                  <m:r>
                                    <m:rPr>
                                      <m:brk m:alnAt="23"/>
                                    </m:rPr>
                                    <a:rPr lang="en-US" sz="2800" b="0" i="1" smtClean="0">
                                      <a:latin typeface="Cambria Math" panose="02040503050406030204" pitchFamily="18" charset="0"/>
                                      <a:ea typeface="Cambria Math" panose="02040503050406030204" pitchFamily="18" charset="0"/>
                                    </a:rPr>
                                    <m:t>𝑘</m:t>
                                  </m:r>
                                  <m:r>
                                    <a:rPr lang="en-US" sz="2800" b="0" i="1" smtClean="0">
                                      <a:latin typeface="Cambria Math" panose="02040503050406030204" pitchFamily="18" charset="0"/>
                                      <a:ea typeface="Cambria Math" panose="02040503050406030204" pitchFamily="18" charset="0"/>
                                    </a:rPr>
                                    <m:t>=1</m:t>
                                  </m:r>
                                </m:sub>
                                <m:sup>
                                  <m:r>
                                    <a:rPr lang="en-US" sz="2800" b="0" i="1" smtClean="0">
                                      <a:latin typeface="Cambria Math" panose="02040503050406030204" pitchFamily="18" charset="0"/>
                                      <a:ea typeface="Cambria Math" panose="02040503050406030204" pitchFamily="18" charset="0"/>
                                    </a:rPr>
                                    <m:t>𝑛</m:t>
                                  </m:r>
                                </m:sup>
                                <m:e>
                                  <m:f>
                                    <m:fPr>
                                      <m:ctrlPr>
                                        <a:rPr lang="en-US" sz="2800" b="0" i="1" smtClean="0">
                                          <a:latin typeface="Cambria Math" panose="02040503050406030204" pitchFamily="18"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1</m:t>
                                      </m:r>
                                    </m:num>
                                    <m:den>
                                      <m:r>
                                        <a:rPr lang="en-US" sz="2800" b="0" i="1" smtClean="0">
                                          <a:latin typeface="Cambria Math" panose="02040503050406030204" pitchFamily="18" charset="0"/>
                                          <a:ea typeface="Cambria Math" panose="02040503050406030204" pitchFamily="18" charset="0"/>
                                        </a:rPr>
                                        <m:t>𝑘</m:t>
                                      </m:r>
                                    </m:den>
                                  </m:f>
                                </m:e>
                              </m:nary>
                            </m:e>
                          </m:d>
                        </m:e>
                      </m:func>
                    </m:oMath>
                  </m:oMathPara>
                </a14:m>
                <a:endParaRPr lang="en-US" sz="2800" b="0" dirty="0"/>
              </a:p>
            </p:txBody>
          </p:sp>
        </mc:Choice>
        <mc:Fallback xmlns="">
          <p:sp>
            <p:nvSpPr>
              <p:cNvPr id="9" name="TextBox 8"/>
              <p:cNvSpPr txBox="1">
                <a:spLocks noRot="1" noChangeAspect="1" noMove="1" noResize="1" noEditPoints="1" noAdjustHandles="1" noChangeArrowheads="1" noChangeShapeType="1" noTextEdit="1"/>
              </p:cNvSpPr>
              <p:nvPr/>
            </p:nvSpPr>
            <p:spPr>
              <a:xfrm>
                <a:off x="277078" y="4724400"/>
                <a:ext cx="4170244" cy="126855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77078" y="6076890"/>
                <a:ext cx="4680640" cy="400110"/>
              </a:xfrm>
              <a:prstGeom prst="rect">
                <a:avLst/>
              </a:prstGeom>
              <a:noFill/>
            </p:spPr>
            <p:txBody>
              <a:bodyPr wrap="none" rtlCol="0">
                <a:spAutoFit/>
              </a:bodyPr>
              <a:lstStyle/>
              <a:p>
                <a14:m>
                  <m:oMath xmlns:m="http://schemas.openxmlformats.org/officeDocument/2006/math">
                    <m:r>
                      <a:rPr lang="en-US" sz="2000" b="0" i="1" smtClean="0">
                        <a:latin typeface="Cambria Math" panose="02040503050406030204" pitchFamily="18" charset="0"/>
                        <a:ea typeface="Cambria Math" panose="02040503050406030204" pitchFamily="18" charset="0"/>
                      </a:rPr>
                      <m:t>𝛾</m:t>
                    </m:r>
                    <m:r>
                      <a:rPr lang="en-US" sz="2000" b="0" i="1" smtClean="0">
                        <a:latin typeface="Cambria Math" panose="02040503050406030204" pitchFamily="18" charset="0"/>
                        <a:ea typeface="Cambria Math" panose="02040503050406030204" pitchFamily="18" charset="0"/>
                      </a:rPr>
                      <m:t>=0.5772…</m:t>
                    </m:r>
                  </m:oMath>
                </a14:m>
                <a:r>
                  <a:rPr lang="en-US" sz="2000" b="0" dirty="0"/>
                  <a:t> (Euler-</a:t>
                </a:r>
                <a:r>
                  <a:rPr lang="en-US" sz="2000" b="0" dirty="0" err="1"/>
                  <a:t>Mascheroni</a:t>
                </a:r>
                <a:r>
                  <a:rPr lang="en-US" sz="2000" b="0" dirty="0"/>
                  <a:t> constant)</a:t>
                </a:r>
              </a:p>
            </p:txBody>
          </p:sp>
        </mc:Choice>
        <mc:Fallback xmlns="">
          <p:sp>
            <p:nvSpPr>
              <p:cNvPr id="10" name="TextBox 9"/>
              <p:cNvSpPr txBox="1">
                <a:spLocks noRot="1" noChangeAspect="1" noMove="1" noResize="1" noEditPoints="1" noAdjustHandles="1" noChangeArrowheads="1" noChangeShapeType="1" noTextEdit="1"/>
              </p:cNvSpPr>
              <p:nvPr/>
            </p:nvSpPr>
            <p:spPr>
              <a:xfrm>
                <a:off x="277078" y="6076890"/>
                <a:ext cx="4680640" cy="400110"/>
              </a:xfrm>
              <a:prstGeom prst="rect">
                <a:avLst/>
              </a:prstGeom>
              <a:blipFill>
                <a:blip r:embed="rId5"/>
                <a:stretch>
                  <a:fillRect t="-9091" r="-521" b="-25758"/>
                </a:stretch>
              </a:blipFill>
            </p:spPr>
            <p:txBody>
              <a:bodyPr/>
              <a:lstStyle/>
              <a:p>
                <a:r>
                  <a:rPr lang="en-US">
                    <a:noFill/>
                  </a:rPr>
                  <a:t> </a:t>
                </a:r>
              </a:p>
            </p:txBody>
          </p:sp>
        </mc:Fallback>
      </mc:AlternateContent>
      <p:sp>
        <p:nvSpPr>
          <p:cNvPr id="11" name="Right Arrow 10"/>
          <p:cNvSpPr/>
          <p:nvPr/>
        </p:nvSpPr>
        <p:spPr>
          <a:xfrm>
            <a:off x="4724400" y="5281792"/>
            <a:ext cx="685800" cy="280808"/>
          </a:xfrm>
          <a:prstGeom prst="righ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5830717" y="4737853"/>
                <a:ext cx="2740366" cy="12685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𝑘</m:t>
                          </m:r>
                          <m:r>
                            <a:rPr lang="en-US" sz="2800" b="0" i="1" smtClean="0">
                              <a:latin typeface="Cambria Math" panose="02040503050406030204" pitchFamily="18" charset="0"/>
                            </a:rPr>
                            <m:t>=1</m:t>
                          </m:r>
                        </m:sub>
                        <m:sup>
                          <m:r>
                            <a:rPr lang="en-US" sz="2800" b="0" i="1" smtClean="0">
                              <a:latin typeface="Cambria Math" panose="02040503050406030204" pitchFamily="18" charset="0"/>
                            </a:rPr>
                            <m:t>𝑛</m:t>
                          </m:r>
                        </m:sup>
                        <m:e>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𝑘</m:t>
                              </m:r>
                            </m:den>
                          </m:f>
                        </m:e>
                      </m:nary>
                      <m:r>
                        <a:rPr lang="en-US" sz="2800" b="0" i="1" smtClean="0">
                          <a:latin typeface="Cambria Math" panose="02040503050406030204" pitchFamily="18" charset="0"/>
                        </a:rPr>
                        <m:t>∈</m:t>
                      </m:r>
                      <m:r>
                        <m:rPr>
                          <m:sty m:val="p"/>
                        </m:rPr>
                        <a:rPr lang="en-US" sz="2800" b="0" i="0" smtClean="0">
                          <a:latin typeface="Cambria Math" panose="02040503050406030204" pitchFamily="18" charset="0"/>
                        </a:rPr>
                        <m:t>Θ</m:t>
                      </m:r>
                      <m:r>
                        <a:rPr lang="en-US" sz="2800" b="0" i="1" smtClean="0">
                          <a:latin typeface="Cambria Math" panose="02040503050406030204" pitchFamily="18" charset="0"/>
                        </a:rPr>
                        <m:t>(</m:t>
                      </m:r>
                      <m:func>
                        <m:funcPr>
                          <m:ctrlPr>
                            <a:rPr lang="en-US" sz="2800" b="0" i="1" smtClean="0">
                              <a:latin typeface="Cambria Math" panose="02040503050406030204" pitchFamily="18" charset="0"/>
                            </a:rPr>
                          </m:ctrlPr>
                        </m:funcPr>
                        <m:fName>
                          <m:r>
                            <m:rPr>
                              <m:sty m:val="p"/>
                            </m:rPr>
                            <a:rPr lang="en-US" sz="2800" b="0" i="0" smtClean="0">
                              <a:latin typeface="Cambria Math" panose="02040503050406030204" pitchFamily="18" charset="0"/>
                            </a:rPr>
                            <m:t>log</m:t>
                          </m:r>
                        </m:fName>
                        <m:e>
                          <m:r>
                            <a:rPr lang="en-US" sz="2800" b="0" i="1" smtClean="0">
                              <a:latin typeface="Cambria Math" panose="02040503050406030204" pitchFamily="18" charset="0"/>
                            </a:rPr>
                            <m:t>𝑛</m:t>
                          </m:r>
                        </m:e>
                      </m:func>
                      <m:r>
                        <a:rPr lang="en-US" sz="2800" b="0" i="1" smtClean="0">
                          <a:latin typeface="Cambria Math" panose="02040503050406030204" pitchFamily="18" charset="0"/>
                        </a:rPr>
                        <m:t>)</m:t>
                      </m:r>
                    </m:oMath>
                  </m:oMathPara>
                </a14:m>
                <a:endParaRPr lang="en-US" sz="2800" b="0" dirty="0"/>
              </a:p>
            </p:txBody>
          </p:sp>
        </mc:Choice>
        <mc:Fallback xmlns="">
          <p:sp>
            <p:nvSpPr>
              <p:cNvPr id="12" name="TextBox 11"/>
              <p:cNvSpPr txBox="1">
                <a:spLocks noRot="1" noChangeAspect="1" noMove="1" noResize="1" noEditPoints="1" noAdjustHandles="1" noChangeArrowheads="1" noChangeShapeType="1" noTextEdit="1"/>
              </p:cNvSpPr>
              <p:nvPr/>
            </p:nvSpPr>
            <p:spPr>
              <a:xfrm>
                <a:off x="5830717" y="4737853"/>
                <a:ext cx="2740366" cy="1268552"/>
              </a:xfrm>
              <a:prstGeom prst="rect">
                <a:avLst/>
              </a:prstGeom>
              <a:blipFill>
                <a:blip r:embed="rId6"/>
                <a:stretch>
                  <a:fillRect/>
                </a:stretch>
              </a:blipFill>
            </p:spPr>
            <p:txBody>
              <a:bodyPr/>
              <a:lstStyle/>
              <a:p>
                <a:r>
                  <a:rPr lang="en-US">
                    <a:noFill/>
                  </a:rPr>
                  <a:t> </a:t>
                </a:r>
              </a:p>
            </p:txBody>
          </p:sp>
        </mc:Fallback>
      </mc:AlternateContent>
      <p:sp>
        <p:nvSpPr>
          <p:cNvPr id="13" name="TextBox 12"/>
          <p:cNvSpPr txBox="1"/>
          <p:nvPr/>
        </p:nvSpPr>
        <p:spPr>
          <a:xfrm>
            <a:off x="6283020" y="6073378"/>
            <a:ext cx="2023311" cy="400110"/>
          </a:xfrm>
          <a:prstGeom prst="rect">
            <a:avLst/>
          </a:prstGeom>
          <a:noFill/>
        </p:spPr>
        <p:txBody>
          <a:bodyPr wrap="none" rtlCol="0">
            <a:spAutoFit/>
          </a:bodyPr>
          <a:lstStyle/>
          <a:p>
            <a:r>
              <a:rPr lang="en-US" sz="2000" b="0" dirty="0"/>
              <a:t>(Harmonic series)</a:t>
            </a:r>
          </a:p>
        </p:txBody>
      </p:sp>
      <mc:AlternateContent xmlns:mc="http://schemas.openxmlformats.org/markup-compatibility/2006" xmlns:a14="http://schemas.microsoft.com/office/drawing/2010/main">
        <mc:Choice Requires="a14">
          <p:sp>
            <p:nvSpPr>
              <p:cNvPr id="14" name="TextBox 13"/>
              <p:cNvSpPr txBox="1"/>
              <p:nvPr/>
            </p:nvSpPr>
            <p:spPr>
              <a:xfrm>
                <a:off x="5403356" y="1377001"/>
                <a:ext cx="3595087" cy="6705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𝐻</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𝑛</m:t>
                          </m:r>
                        </m:e>
                      </m:d>
                      <m:r>
                        <a:rPr lang="en-US" sz="2000" b="0" i="1" smtClean="0">
                          <a:latin typeface="Cambria Math" panose="02040503050406030204" pitchFamily="18" charset="0"/>
                        </a:rPr>
                        <m:t>=1+</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3</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4</m:t>
                          </m:r>
                        </m:den>
                      </m:f>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𝑛</m:t>
                          </m:r>
                        </m:den>
                      </m:f>
                    </m:oMath>
                  </m:oMathPara>
                </a14:m>
                <a:endParaRPr lang="en-US" sz="2000" b="0" dirty="0"/>
              </a:p>
            </p:txBody>
          </p:sp>
        </mc:Choice>
        <mc:Fallback xmlns="">
          <p:sp>
            <p:nvSpPr>
              <p:cNvPr id="14" name="TextBox 13"/>
              <p:cNvSpPr txBox="1">
                <a:spLocks noRot="1" noChangeAspect="1" noMove="1" noResize="1" noEditPoints="1" noAdjustHandles="1" noChangeArrowheads="1" noChangeShapeType="1" noTextEdit="1"/>
              </p:cNvSpPr>
              <p:nvPr/>
            </p:nvSpPr>
            <p:spPr>
              <a:xfrm>
                <a:off x="5403356" y="1377001"/>
                <a:ext cx="3595087" cy="670568"/>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299766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Full-history recurrence relation</a:t>
            </a:r>
          </a:p>
        </p:txBody>
      </p:sp>
      <p:sp>
        <p:nvSpPr>
          <p:cNvPr id="4" name="Date Placeholder 3"/>
          <p:cNvSpPr>
            <a:spLocks noGrp="1"/>
          </p:cNvSpPr>
          <p:nvPr>
            <p:ph type="dt" sz="half" idx="10"/>
          </p:nvPr>
        </p:nvSpPr>
        <p:spPr/>
        <p:txBody>
          <a:bodyPr/>
          <a:lstStyle/>
          <a:p>
            <a:r>
              <a:rPr lang="en-US"/>
              <a:t>Divide &amp; Conquer</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38</a:t>
            </a:fld>
            <a:endParaRPr lang="en-US"/>
          </a:p>
        </p:txBody>
      </p:sp>
      <mc:AlternateContent xmlns:mc="http://schemas.openxmlformats.org/markup-compatibility/2006" xmlns:a14="http://schemas.microsoft.com/office/drawing/2010/main">
        <mc:Choice Requires="a14">
          <p:sp>
            <p:nvSpPr>
              <p:cNvPr id="8" name="TextBox 7"/>
              <p:cNvSpPr txBox="1"/>
              <p:nvPr/>
            </p:nvSpPr>
            <p:spPr>
              <a:xfrm>
                <a:off x="318688" y="1687020"/>
                <a:ext cx="8080867" cy="8707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m:t>
                      </m:r>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−1)+2</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r>
                            <a:rPr lang="en-US" b="0" i="1" smtClean="0">
                              <a:latin typeface="Cambria Math" panose="02040503050406030204" pitchFamily="18" charset="0"/>
                            </a:rPr>
                            <m:t>−1</m:t>
                          </m:r>
                        </m:sup>
                        <m:e>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e>
                      </m:nary>
                      <m:r>
                        <a:rPr lang="en-US" b="0" i="1" smtClean="0">
                          <a:latin typeface="Cambria Math" panose="02040503050406030204" pitchFamily="18" charset="0"/>
                        </a:rPr>
                        <m:t>               </m:t>
                      </m:r>
                      <m:r>
                        <a:rPr lang="en-US" b="0" i="1" smtClean="0">
                          <a:latin typeface="Cambria Math" panose="02040503050406030204" pitchFamily="18" charset="0"/>
                        </a:rPr>
                        <m:t>𝑛𝑇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r>
                        <a:rPr lang="en-US" b="0" i="1" smtClean="0">
                          <a:latin typeface="Cambria Math" panose="02040503050406030204" pitchFamily="18" charset="0"/>
                        </a:rPr>
                        <m:t>𝑛</m:t>
                      </m:r>
                      <m:r>
                        <a:rPr lang="en-US" b="0" i="1" smtClean="0">
                          <a:latin typeface="Cambria Math" panose="02040503050406030204" pitchFamily="18" charset="0"/>
                        </a:rPr>
                        <m:t>+2</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e>
                      </m:nary>
                    </m:oMath>
                  </m:oMathPara>
                </a14:m>
                <a:endParaRPr lang="en-US" b="0" dirty="0"/>
              </a:p>
            </p:txBody>
          </p:sp>
        </mc:Choice>
        <mc:Fallback xmlns="">
          <p:sp>
            <p:nvSpPr>
              <p:cNvPr id="8" name="TextBox 7"/>
              <p:cNvSpPr txBox="1">
                <a:spLocks noRot="1" noChangeAspect="1" noMove="1" noResize="1" noEditPoints="1" noAdjustHandles="1" noChangeArrowheads="1" noChangeShapeType="1" noTextEdit="1"/>
              </p:cNvSpPr>
              <p:nvPr/>
            </p:nvSpPr>
            <p:spPr>
              <a:xfrm>
                <a:off x="318688" y="1687020"/>
                <a:ext cx="8080867" cy="870751"/>
              </a:xfrm>
              <a:prstGeom prst="rect">
                <a:avLst/>
              </a:prstGeom>
              <a:blipFill>
                <a:blip r:embed="rId2"/>
                <a:stretch>
                  <a:fillRect/>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18688" y="2612040"/>
                <a:ext cx="75344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−1)+2</m:t>
                      </m:r>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=2</m:t>
                      </m:r>
                      <m:r>
                        <a:rPr lang="en-US" b="0" i="1" smtClean="0">
                          <a:latin typeface="Cambria Math" panose="02040503050406030204" pitchFamily="18" charset="0"/>
                        </a:rPr>
                        <m:t>𝑛</m:t>
                      </m:r>
                      <m:r>
                        <a:rPr lang="en-US" b="0" i="1" smtClean="0">
                          <a:latin typeface="Cambria Math" panose="02040503050406030204" pitchFamily="18" charset="0"/>
                        </a:rPr>
                        <m:t>+2</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m:oMathPara>
                </a14:m>
                <a:endParaRPr lang="en-US" b="0" dirty="0"/>
              </a:p>
            </p:txBody>
          </p:sp>
        </mc:Choice>
        <mc:Fallback xmlns="">
          <p:sp>
            <p:nvSpPr>
              <p:cNvPr id="9" name="TextBox 8"/>
              <p:cNvSpPr txBox="1">
                <a:spLocks noRot="1" noChangeAspect="1" noMove="1" noResize="1" noEditPoints="1" noAdjustHandles="1" noChangeArrowheads="1" noChangeShapeType="1" noTextEdit="1"/>
              </p:cNvSpPr>
              <p:nvPr/>
            </p:nvSpPr>
            <p:spPr>
              <a:xfrm>
                <a:off x="318688" y="2612040"/>
                <a:ext cx="7534498" cy="369332"/>
              </a:xfrm>
              <a:prstGeom prst="rect">
                <a:avLst/>
              </a:prstGeom>
              <a:blipFill>
                <a:blip r:embed="rId3"/>
                <a:stretch>
                  <a:fillRect b="-13115"/>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18688" y="3035641"/>
                <a:ext cx="6753131"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+1</m:t>
                          </m:r>
                        </m:num>
                        <m:den>
                          <m:r>
                            <a:rPr lang="en-US" b="0" i="1" smtClean="0">
                              <a:latin typeface="Cambria Math" panose="02040503050406030204" pitchFamily="18" charset="0"/>
                            </a:rPr>
                            <m:t>𝑛</m:t>
                          </m:r>
                        </m:den>
                      </m:f>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+2            ⇒      </m:t>
                      </m:r>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𝑛</m:t>
                          </m:r>
                        </m:num>
                        <m:den>
                          <m:r>
                            <a:rPr lang="en-US" i="1">
                              <a:latin typeface="Cambria Math" panose="02040503050406030204" pitchFamily="18" charset="0"/>
                            </a:rPr>
                            <m:t>𝑛</m:t>
                          </m:r>
                          <m:r>
                            <a:rPr lang="en-US" b="0" i="1" smtClean="0">
                              <a:latin typeface="Cambria Math" panose="02040503050406030204" pitchFamily="18" charset="0"/>
                            </a:rPr>
                            <m:t>−1</m:t>
                          </m:r>
                        </m:den>
                      </m:f>
                      <m:r>
                        <a:rPr lang="en-US" i="1">
                          <a:latin typeface="Cambria Math" panose="02040503050406030204" pitchFamily="18" charset="0"/>
                        </a:rPr>
                        <m:t>𝑇</m:t>
                      </m:r>
                      <m:d>
                        <m:dPr>
                          <m:ctrlPr>
                            <a:rPr lang="en-US" i="1">
                              <a:latin typeface="Cambria Math" panose="02040503050406030204" pitchFamily="18" charset="0"/>
                            </a:rPr>
                          </m:ctrlPr>
                        </m:dPr>
                        <m:e>
                          <m:r>
                            <a:rPr lang="en-US" i="1">
                              <a:latin typeface="Cambria Math" panose="02040503050406030204" pitchFamily="18" charset="0"/>
                            </a:rPr>
                            <m:t>𝑛</m:t>
                          </m:r>
                          <m:r>
                            <a:rPr lang="en-US" b="0" i="1" smtClean="0">
                              <a:latin typeface="Cambria Math" panose="02040503050406030204" pitchFamily="18" charset="0"/>
                            </a:rPr>
                            <m:t>−1</m:t>
                          </m:r>
                        </m:e>
                      </m:d>
                      <m:r>
                        <a:rPr lang="en-US" i="1">
                          <a:latin typeface="Cambria Math" panose="02040503050406030204" pitchFamily="18" charset="0"/>
                        </a:rPr>
                        <m:t>+2</m:t>
                      </m:r>
                    </m:oMath>
                  </m:oMathPara>
                </a14:m>
                <a:endParaRPr lang="en-US" b="0" dirty="0"/>
              </a:p>
            </p:txBody>
          </p:sp>
        </mc:Choice>
        <mc:Fallback xmlns="">
          <p:sp>
            <p:nvSpPr>
              <p:cNvPr id="10" name="TextBox 9"/>
              <p:cNvSpPr txBox="1">
                <a:spLocks noRot="1" noChangeAspect="1" noMove="1" noResize="1" noEditPoints="1" noAdjustHandles="1" noChangeArrowheads="1" noChangeShapeType="1" noTextEdit="1"/>
              </p:cNvSpPr>
              <p:nvPr/>
            </p:nvSpPr>
            <p:spPr>
              <a:xfrm>
                <a:off x="318688" y="3035641"/>
                <a:ext cx="6753131" cy="612732"/>
              </a:xfrm>
              <a:prstGeom prst="rect">
                <a:avLst/>
              </a:prstGeom>
              <a:blipFill>
                <a:blip r:embed="rId4"/>
                <a:stretch>
                  <a:fillRect/>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18688" y="762000"/>
                <a:ext cx="2788199" cy="870751"/>
              </a:xfrm>
              <a:prstGeom prst="rect">
                <a:avLst/>
              </a:prstGeom>
              <a:solidFill>
                <a:schemeClr val="accent5">
                  <a:lumMod val="20000"/>
                  <a:lumOff val="80000"/>
                </a:schemeClr>
              </a:solid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𝑛</m:t>
                          </m:r>
                          <m:r>
                            <a:rPr lang="en-US" b="0" i="1" smtClean="0">
                              <a:latin typeface="Cambria Math" panose="02040503050406030204" pitchFamily="18" charset="0"/>
                            </a:rPr>
                            <m:t>−1</m:t>
                          </m:r>
                        </m:den>
                      </m:f>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r>
                            <a:rPr lang="en-US" b="0" i="1" smtClean="0">
                              <a:latin typeface="Cambria Math" panose="02040503050406030204" pitchFamily="18" charset="0"/>
                            </a:rPr>
                            <m:t>−1</m:t>
                          </m:r>
                        </m:sup>
                        <m:e>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e>
                      </m:nary>
                    </m:oMath>
                  </m:oMathPara>
                </a14:m>
                <a:endParaRPr lang="en-US" b="0" dirty="0"/>
              </a:p>
            </p:txBody>
          </p:sp>
        </mc:Choice>
        <mc:Fallback xmlns="">
          <p:sp>
            <p:nvSpPr>
              <p:cNvPr id="11" name="TextBox 10"/>
              <p:cNvSpPr txBox="1">
                <a:spLocks noRot="1" noChangeAspect="1" noMove="1" noResize="1" noEditPoints="1" noAdjustHandles="1" noChangeArrowheads="1" noChangeShapeType="1" noTextEdit="1"/>
              </p:cNvSpPr>
              <p:nvPr/>
            </p:nvSpPr>
            <p:spPr>
              <a:xfrm>
                <a:off x="318688" y="762000"/>
                <a:ext cx="2788199" cy="870751"/>
              </a:xfrm>
              <a:prstGeom prst="rect">
                <a:avLst/>
              </a:prstGeom>
              <a:blipFill>
                <a:blip r:embed="rId5"/>
                <a:stretch>
                  <a:fillRect/>
                </a:stretch>
              </a:blipFill>
              <a:ln>
                <a:solidFill>
                  <a:schemeClr val="tx1"/>
                </a:solidFill>
              </a:ln>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18688" y="3707258"/>
                <a:ext cx="5268815" cy="9840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=2+</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−1</m:t>
                          </m:r>
                        </m:den>
                      </m:f>
                      <m:d>
                        <m:dPr>
                          <m:ctrlPr>
                            <a:rPr lang="en-US" b="0" i="1" smtClean="0">
                              <a:latin typeface="Cambria Math" panose="02040503050406030204" pitchFamily="18" charset="0"/>
                            </a:rPr>
                          </m:ctrlPr>
                        </m:dPr>
                        <m:e>
                          <m:r>
                            <a:rPr lang="en-US" b="0" i="1" smtClean="0">
                              <a:latin typeface="Cambria Math" panose="02040503050406030204" pitchFamily="18" charset="0"/>
                            </a:rPr>
                            <m:t>2+</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−1</m:t>
                              </m:r>
                            </m:num>
                            <m:den>
                              <m:r>
                                <a:rPr lang="en-US" b="0" i="1" smtClean="0">
                                  <a:latin typeface="Cambria Math" panose="02040503050406030204" pitchFamily="18" charset="0"/>
                                </a:rPr>
                                <m:t>𝑛</m:t>
                              </m:r>
                              <m:r>
                                <a:rPr lang="en-US" b="0" i="1" smtClean="0">
                                  <a:latin typeface="Cambria Math" panose="02040503050406030204" pitchFamily="18" charset="0"/>
                                </a:rPr>
                                <m:t>−2</m:t>
                              </m:r>
                            </m:den>
                          </m:f>
                          <m:d>
                            <m:dPr>
                              <m:ctrlPr>
                                <a:rPr lang="en-US" b="0" i="1" smtClean="0">
                                  <a:latin typeface="Cambria Math" panose="02040503050406030204" pitchFamily="18" charset="0"/>
                                </a:rPr>
                              </m:ctrlPr>
                            </m:dPr>
                            <m:e>
                              <m:r>
                                <a:rPr lang="en-US" b="0" i="1" smtClean="0">
                                  <a:latin typeface="Cambria Math" panose="02040503050406030204" pitchFamily="18" charset="0"/>
                                </a:rPr>
                                <m:t>2+</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−2</m:t>
                                  </m:r>
                                </m:num>
                                <m:den>
                                  <m:r>
                                    <a:rPr lang="en-US" b="0" i="1" smtClean="0">
                                      <a:latin typeface="Cambria Math" panose="02040503050406030204" pitchFamily="18" charset="0"/>
                                    </a:rPr>
                                    <m:t>𝑛</m:t>
                                  </m:r>
                                  <m:r>
                                    <a:rPr lang="en-US" b="0" i="1" smtClean="0">
                                      <a:latin typeface="Cambria Math" panose="02040503050406030204" pitchFamily="18" charset="0"/>
                                    </a:rPr>
                                    <m:t>−3</m:t>
                                  </m:r>
                                </m:den>
                              </m:f>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num>
                                    <m:den>
                                      <m:r>
                                        <a:rPr lang="en-US" b="0" i="1" smtClean="0">
                                          <a:latin typeface="Cambria Math" panose="02040503050406030204" pitchFamily="18" charset="0"/>
                                          <a:ea typeface="Cambria Math" panose="02040503050406030204" pitchFamily="18" charset="0"/>
                                        </a:rPr>
                                        <m:t>1</m:t>
                                      </m:r>
                                    </m:den>
                                  </m:f>
                                </m:e>
                              </m:d>
                            </m:e>
                          </m:d>
                        </m:e>
                      </m:d>
                    </m:oMath>
                  </m:oMathPara>
                </a14:m>
                <a:endParaRPr lang="en-US" b="0" dirty="0"/>
              </a:p>
            </p:txBody>
          </p:sp>
        </mc:Choice>
        <mc:Fallback xmlns="">
          <p:sp>
            <p:nvSpPr>
              <p:cNvPr id="12" name="TextBox 11"/>
              <p:cNvSpPr txBox="1">
                <a:spLocks noRot="1" noChangeAspect="1" noMove="1" noResize="1" noEditPoints="1" noAdjustHandles="1" noChangeArrowheads="1" noChangeShapeType="1" noTextEdit="1"/>
              </p:cNvSpPr>
              <p:nvPr/>
            </p:nvSpPr>
            <p:spPr>
              <a:xfrm>
                <a:off x="318688" y="3707258"/>
                <a:ext cx="5268815" cy="984052"/>
              </a:xfrm>
              <a:prstGeom prst="rect">
                <a:avLst/>
              </a:prstGeom>
              <a:blipFill>
                <a:blip r:embed="rId6"/>
                <a:stretch>
                  <a:fillRect/>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18688" y="4569762"/>
                <a:ext cx="8596712"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−1</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−1</m:t>
                              </m:r>
                            </m:den>
                          </m:f>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−1</m:t>
                              </m:r>
                            </m:num>
                            <m:den>
                              <m:r>
                                <a:rPr lang="en-US" b="0" i="1" smtClean="0">
                                  <a:latin typeface="Cambria Math" panose="02040503050406030204" pitchFamily="18" charset="0"/>
                                </a:rPr>
                                <m:t>𝑛</m:t>
                              </m:r>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−1</m:t>
                              </m:r>
                            </m:den>
                          </m:f>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−1</m:t>
                              </m:r>
                            </m:num>
                            <m:den>
                              <m:r>
                                <a:rPr lang="en-US" b="0" i="1" smtClean="0">
                                  <a:latin typeface="Cambria Math" panose="02040503050406030204" pitchFamily="18" charset="0"/>
                                </a:rPr>
                                <m:t>𝑛</m:t>
                              </m:r>
                              <m:r>
                                <a:rPr lang="en-US" b="0" i="1" smtClean="0">
                                  <a:latin typeface="Cambria Math" panose="02040503050406030204" pitchFamily="18" charset="0"/>
                                </a:rPr>
                                <m:t>−2</m:t>
                              </m:r>
                            </m:den>
                          </m:f>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−2</m:t>
                              </m:r>
                            </m:num>
                            <m:den>
                              <m:r>
                                <a:rPr lang="en-US" b="0" i="1" smtClean="0">
                                  <a:latin typeface="Cambria Math" panose="02040503050406030204" pitchFamily="18" charset="0"/>
                                </a:rPr>
                                <m:t>𝑛</m:t>
                              </m:r>
                              <m:r>
                                <a:rPr lang="en-US" b="0" i="1" smtClean="0">
                                  <a:latin typeface="Cambria Math" panose="02040503050406030204" pitchFamily="18" charset="0"/>
                                </a:rPr>
                                <m:t>−3</m:t>
                              </m:r>
                            </m:den>
                          </m:f>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𝑛</m:t>
                              </m:r>
                            </m:num>
                            <m:den>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den>
                          </m:f>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−2</m:t>
                              </m:r>
                            </m:den>
                          </m:f>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−2</m:t>
                              </m:r>
                            </m:num>
                            <m:den>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−3</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num>
                            <m:den>
                              <m:r>
                                <a:rPr lang="en-US" b="0" i="1" smtClean="0">
                                  <a:latin typeface="Cambria Math" panose="02040503050406030204" pitchFamily="18" charset="0"/>
                                  <a:ea typeface="Cambria Math" panose="02040503050406030204" pitchFamily="18" charset="0"/>
                                </a:rPr>
                                <m:t>1</m:t>
                              </m:r>
                            </m:den>
                          </m:f>
                        </m:e>
                      </m:d>
                    </m:oMath>
                  </m:oMathPara>
                </a14:m>
                <a:endParaRPr lang="en-US" b="0" dirty="0"/>
              </a:p>
            </p:txBody>
          </p:sp>
        </mc:Choice>
        <mc:Fallback xmlns="">
          <p:sp>
            <p:nvSpPr>
              <p:cNvPr id="13" name="TextBox 12"/>
              <p:cNvSpPr txBox="1">
                <a:spLocks noRot="1" noChangeAspect="1" noMove="1" noResize="1" noEditPoints="1" noAdjustHandles="1" noChangeArrowheads="1" noChangeShapeType="1" noTextEdit="1"/>
              </p:cNvSpPr>
              <p:nvPr/>
            </p:nvSpPr>
            <p:spPr>
              <a:xfrm>
                <a:off x="318688" y="4569762"/>
                <a:ext cx="8596712" cy="714683"/>
              </a:xfrm>
              <a:prstGeom prst="rect">
                <a:avLst/>
              </a:prstGeom>
              <a:blipFill>
                <a:blip r:embed="rId7"/>
                <a:stretch>
                  <a:fillRect/>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18688" y="5338714"/>
                <a:ext cx="8442375"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−1</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−3</m:t>
                              </m:r>
                            </m:den>
                          </m:f>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𝑛</m:t>
                              </m:r>
                            </m:num>
                            <m:den>
                              <m:r>
                                <a:rPr lang="en-US" b="0" i="1" smtClean="0">
                                  <a:latin typeface="Cambria Math" panose="02040503050406030204" pitchFamily="18" charset="0"/>
                                  <a:ea typeface="Cambria Math" panose="02040503050406030204" pitchFamily="18" charset="0"/>
                                </a:rPr>
                                <m:t>1</m:t>
                              </m:r>
                            </m:den>
                          </m:f>
                        </m:e>
                      </m:d>
                      <m:r>
                        <a:rPr lang="en-US" b="0" i="1" smtClean="0">
                          <a:latin typeface="Cambria Math" panose="02040503050406030204" pitchFamily="18" charset="0"/>
                        </a:rPr>
                        <m:t>=2</m:t>
                      </m:r>
                      <m:r>
                        <a:rPr lang="en-US" b="0" i="1" smtClean="0">
                          <a:latin typeface="Cambria Math" panose="02040503050406030204" pitchFamily="18" charset="0"/>
                        </a:rPr>
                        <m:t>𝑛</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r>
                                <a:rPr lang="en-US" b="0" i="1" smtClean="0">
                                  <a:latin typeface="Cambria Math" panose="02040503050406030204" pitchFamily="18" charset="0"/>
                                </a:rPr>
                                <m:t>−1</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e>
                      </m:d>
                    </m:oMath>
                  </m:oMathPara>
                </a14:m>
                <a:endParaRPr lang="en-US" b="0" dirty="0"/>
              </a:p>
            </p:txBody>
          </p:sp>
        </mc:Choice>
        <mc:Fallback xmlns="">
          <p:sp>
            <p:nvSpPr>
              <p:cNvPr id="14" name="TextBox 13"/>
              <p:cNvSpPr txBox="1">
                <a:spLocks noRot="1" noChangeAspect="1" noMove="1" noResize="1" noEditPoints="1" noAdjustHandles="1" noChangeArrowheads="1" noChangeShapeType="1" noTextEdit="1"/>
              </p:cNvSpPr>
              <p:nvPr/>
            </p:nvSpPr>
            <p:spPr>
              <a:xfrm>
                <a:off x="318688" y="5338714"/>
                <a:ext cx="8442375" cy="714683"/>
              </a:xfrm>
              <a:prstGeom prst="rect">
                <a:avLst/>
              </a:prstGeom>
              <a:blipFill>
                <a:blip r:embed="rId8"/>
                <a:stretch>
                  <a:fillRect/>
                </a:stretch>
              </a:blipFill>
            </p:spPr>
            <p:txBody>
              <a:bodyPr/>
              <a:lstStyle/>
              <a:p>
                <a:r>
                  <a:rPr lang="ca-E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18688" y="6107668"/>
                <a:ext cx="3213187" cy="369332"/>
              </a:xfrm>
              <a:prstGeom prst="rect">
                <a:avLst/>
              </a:prstGeom>
              <a:solidFill>
                <a:schemeClr val="accent5">
                  <a:lumMod val="20000"/>
                  <a:lumOff val="80000"/>
                </a:schemeClr>
              </a:solid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=2</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𝐻</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𝑛</m:t>
                          </m:r>
                        </m:e>
                      </m:func>
                      <m:r>
                        <a:rPr lang="en-US" b="0" i="1" smtClean="0">
                          <a:latin typeface="Cambria Math" panose="02040503050406030204" pitchFamily="18" charset="0"/>
                        </a:rPr>
                        <m:t>)</m:t>
                      </m:r>
                    </m:oMath>
                  </m:oMathPara>
                </a14:m>
                <a:endParaRPr lang="en-US" b="0" dirty="0"/>
              </a:p>
            </p:txBody>
          </p:sp>
        </mc:Choice>
        <mc:Fallback xmlns="">
          <p:sp>
            <p:nvSpPr>
              <p:cNvPr id="15" name="TextBox 14"/>
              <p:cNvSpPr txBox="1">
                <a:spLocks noRot="1" noChangeAspect="1" noMove="1" noResize="1" noEditPoints="1" noAdjustHandles="1" noChangeArrowheads="1" noChangeShapeType="1" noTextEdit="1"/>
              </p:cNvSpPr>
              <p:nvPr/>
            </p:nvSpPr>
            <p:spPr>
              <a:xfrm>
                <a:off x="318688" y="6107668"/>
                <a:ext cx="3213187" cy="369332"/>
              </a:xfrm>
              <a:prstGeom prst="rect">
                <a:avLst/>
              </a:prstGeom>
              <a:blipFill>
                <a:blip r:embed="rId9"/>
                <a:stretch>
                  <a:fillRect b="-9524"/>
                </a:stretch>
              </a:blipFill>
              <a:ln>
                <a:solidFill>
                  <a:schemeClr val="tx1"/>
                </a:solidFill>
              </a:ln>
            </p:spPr>
            <p:txBody>
              <a:bodyPr/>
              <a:lstStyle/>
              <a:p>
                <a:r>
                  <a:rPr lang="ca-ES">
                    <a:noFill/>
                  </a:rPr>
                  <a:t> </a:t>
                </a:r>
              </a:p>
            </p:txBody>
          </p:sp>
        </mc:Fallback>
      </mc:AlternateContent>
      <p:sp>
        <p:nvSpPr>
          <p:cNvPr id="16" name="TextBox 15"/>
          <p:cNvSpPr txBox="1"/>
          <p:nvPr/>
        </p:nvSpPr>
        <p:spPr>
          <a:xfrm>
            <a:off x="3876068" y="917453"/>
            <a:ext cx="4478021" cy="646331"/>
          </a:xfrm>
          <a:prstGeom prst="rect">
            <a:avLst/>
          </a:prstGeom>
          <a:noFill/>
        </p:spPr>
        <p:txBody>
          <a:bodyPr wrap="none" rtlCol="0">
            <a:spAutoFit/>
          </a:bodyPr>
          <a:lstStyle/>
          <a:p>
            <a:r>
              <a:rPr lang="en-US" b="0" dirty="0"/>
              <a:t>A recurrence that depends on all the previous</a:t>
            </a:r>
            <a:br>
              <a:rPr lang="en-US" b="0" dirty="0"/>
            </a:br>
            <a:r>
              <a:rPr lang="en-US" b="0" dirty="0"/>
              <a:t>values of the function.</a:t>
            </a:r>
          </a:p>
        </p:txBody>
      </p:sp>
    </p:spTree>
    <p:extLst>
      <p:ext uri="{BB962C8B-B14F-4D97-AF65-F5344CB8AC3E}">
        <p14:creationId xmlns:p14="http://schemas.microsoft.com/office/powerpoint/2010/main" val="2384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P spid="14" grpId="0"/>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Muster theorem: proof</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762001"/>
                <a:ext cx="8229600" cy="5562599"/>
              </a:xfrm>
            </p:spPr>
            <p:txBody>
              <a:bodyPr>
                <a:normAutofit fontScale="47500" lnSpcReduction="20000"/>
              </a:bodyPr>
              <a:lstStyle/>
              <a:p>
                <a:pPr>
                  <a:lnSpc>
                    <a:spcPts val="3000"/>
                  </a:lnSpc>
                </a:pPr>
                <a:r>
                  <a:rPr lang="en-GB" dirty="0"/>
                  <a:t>Expanding the recursion (assume that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GB" dirty="0"/>
                  <a:t> is </a:t>
                </a:r>
                <a14:m>
                  <m:oMath xmlns:m="http://schemas.openxmlformats.org/officeDocument/2006/math">
                    <m:r>
                      <m:rPr>
                        <m:nor/>
                      </m:rPr>
                      <a:rPr lang="en-US" b="0" i="0" smtClean="0">
                        <a:latin typeface="Cambria Math" panose="02040503050406030204" pitchFamily="18" charset="0"/>
                      </a:rPr>
                      <m:t>O</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𝑐</m:t>
                        </m:r>
                      </m:sup>
                    </m:sSup>
                    <m:r>
                      <a:rPr lang="en-US" b="0" i="1" smtClean="0">
                        <a:latin typeface="Cambria Math" panose="02040503050406030204" pitchFamily="18" charset="0"/>
                      </a:rPr>
                      <m:t>)</m:t>
                    </m:r>
                  </m:oMath>
                </a14:m>
                <a:r>
                  <a:rPr lang="en-GB" dirty="0"/>
                  <a:t>)</a:t>
                </a:r>
                <a:br>
                  <a:rPr lang="en-GB" dirty="0"/>
                </a:br>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 =</m:t>
                    </m:r>
                    <m:r>
                      <a:rPr lang="en-US" b="0" i="1" smtClean="0">
                        <a:latin typeface="Cambria Math" panose="02040503050406030204" pitchFamily="18" charset="0"/>
                      </a:rPr>
                      <m:t>𝑎𝑇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𝑏</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br>
                  <a:rPr lang="en-US" b="0" dirty="0"/>
                </a:br>
                <a14:m>
                  <m:oMath xmlns:m="http://schemas.openxmlformats.org/officeDocument/2006/math">
                    <m:r>
                      <a:rPr lang="en-US" b="0" i="0" smtClean="0">
                        <a:latin typeface="Cambria Math" panose="02040503050406030204" pitchFamily="18" charset="0"/>
                      </a:rPr>
                      <m:t>           </m:t>
                    </m:r>
                    <m:r>
                      <a:rPr lang="en-GB" b="0" i="0" smtClean="0">
                        <a:latin typeface="Cambria Math" panose="02040503050406030204" pitchFamily="18" charset="0"/>
                      </a:rPr>
                      <m:t> </m:t>
                    </m:r>
                    <m:r>
                      <a:rPr lang="en-US" b="0" i="1" smtClean="0">
                        <a:latin typeface="Cambria Math" panose="02040503050406030204" pitchFamily="18" charset="0"/>
                      </a:rPr>
                      <m:t>=</m:t>
                    </m:r>
                    <m:r>
                      <a:rPr lang="en-US" b="0" i="1" smtClean="0">
                        <a:latin typeface="Cambria Math" panose="02040503050406030204" pitchFamily="18" charset="0"/>
                      </a:rPr>
                      <m:t>𝑎</m:t>
                    </m:r>
                    <m:d>
                      <m:dPr>
                        <m:ctrlPr>
                          <a:rPr lang="en-US" b="0" i="1" smtClean="0">
                            <a:latin typeface="Cambria Math" panose="02040503050406030204" pitchFamily="18" charset="0"/>
                          </a:rPr>
                        </m:ctrlPr>
                      </m:dPr>
                      <m:e>
                        <m:r>
                          <a:rPr lang="en-GB" b="0" i="1" smtClean="0">
                            <a:latin typeface="Cambria Math" panose="02040503050406030204" pitchFamily="18" charset="0"/>
                          </a:rPr>
                          <m:t>𝑎</m:t>
                        </m:r>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−2</m:t>
                            </m:r>
                            <m:r>
                              <a:rPr lang="en-US" b="0" i="1" smtClean="0">
                                <a:latin typeface="Cambria Math" panose="02040503050406030204" pitchFamily="18" charset="0"/>
                              </a:rPr>
                              <m:t>𝑏</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𝑏</m:t>
                            </m:r>
                          </m:e>
                        </m:d>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br>
                  <a:rPr lang="en-US" b="0" dirty="0"/>
                </a:br>
                <a14:m>
                  <m:oMath xmlns:m="http://schemas.openxmlformats.org/officeDocument/2006/math">
                    <m:r>
                      <a:rPr lang="en-US" b="0" i="0" smtClean="0">
                        <a:latin typeface="Cambria Math" panose="02040503050406030204" pitchFamily="18" charset="0"/>
                      </a:rPr>
                      <m:t>          </m:t>
                    </m:r>
                    <m:r>
                      <a:rPr lang="en-GB" b="0" i="0" smtClean="0">
                        <a:latin typeface="Cambria Math" panose="02040503050406030204" pitchFamily="18" charset="0"/>
                      </a:rPr>
                      <m:t> </m:t>
                    </m:r>
                    <m:r>
                      <a:rPr lang="en-US" b="0" i="0" smtClean="0">
                        <a:latin typeface="Cambria Math" panose="02040503050406030204" pitchFamily="18" charset="0"/>
                      </a:rPr>
                      <m:t> </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−2</m:t>
                        </m:r>
                        <m:r>
                          <a:rPr lang="en-US" b="0" i="1" smtClean="0">
                            <a:latin typeface="Cambria Math" panose="02040503050406030204" pitchFamily="18" charset="0"/>
                          </a:rPr>
                          <m:t>𝑏</m:t>
                        </m:r>
                      </m:e>
                    </m:d>
                    <m:r>
                      <a:rPr lang="en-US" b="0" i="1" smtClean="0">
                        <a:latin typeface="Cambria Math" panose="02040503050406030204" pitchFamily="18" charset="0"/>
                      </a:rPr>
                      <m:t>+</m:t>
                    </m:r>
                    <m:r>
                      <a:rPr lang="en-US" b="0" i="1" smtClean="0">
                        <a:latin typeface="Cambria Math" panose="02040503050406030204" pitchFamily="18" charset="0"/>
                      </a:rPr>
                      <m:t>𝑎𝑓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𝑏</m:t>
                        </m:r>
                      </m:e>
                    </m:d>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br>
                  <a:rPr lang="en-US" b="0" dirty="0"/>
                </a:br>
                <a:r>
                  <a:rPr lang="en-US" b="0" dirty="0"/>
                  <a:t>                                 </a:t>
                </a:r>
                <a14:m>
                  <m:oMath xmlns:m="http://schemas.openxmlformats.org/officeDocument/2006/math">
                    <m:r>
                      <a:rPr lang="en-GB" b="0" i="0" smtClean="0">
                        <a:latin typeface="Cambria Math" panose="02040503050406030204" pitchFamily="18" charset="0"/>
                      </a:rPr>
                      <m:t>                     </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3</m:t>
                        </m:r>
                      </m:sup>
                    </m:sSup>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−3</m:t>
                        </m:r>
                        <m:r>
                          <a:rPr lang="en-US" b="0" i="1" smtClean="0">
                            <a:latin typeface="Cambria Math" panose="02040503050406030204" pitchFamily="18" charset="0"/>
                          </a:rPr>
                          <m:t>𝑏</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2</m:t>
                        </m:r>
                      </m:sup>
                    </m:sSup>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−2</m:t>
                        </m:r>
                        <m:r>
                          <a:rPr lang="en-US" b="0" i="1" smtClean="0">
                            <a:latin typeface="Cambria Math" panose="02040503050406030204" pitchFamily="18" charset="0"/>
                          </a:rPr>
                          <m:t>𝑏</m:t>
                        </m:r>
                      </m:e>
                    </m:d>
                    <m:r>
                      <a:rPr lang="en-US" b="0" i="1" smtClean="0">
                        <a:latin typeface="Cambria Math" panose="02040503050406030204" pitchFamily="18" charset="0"/>
                      </a:rPr>
                      <m:t>+</m:t>
                    </m:r>
                    <m:r>
                      <a:rPr lang="en-US" b="0" i="1" smtClean="0">
                        <a:latin typeface="Cambria Math" panose="02040503050406030204" pitchFamily="18" charset="0"/>
                      </a:rPr>
                      <m:t>𝑎𝑓</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𝑏</m:t>
                        </m:r>
                      </m:e>
                    </m:d>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a:p>
                <a:r>
                  <a:rPr lang="en-GB" dirty="0"/>
                  <a:t>Hence</a:t>
                </a:r>
                <a:r>
                  <a:rPr lang="en-US" dirty="0"/>
                  <a:t>:</a:t>
                </a:r>
                <a:br>
                  <a:rPr lang="en-US" dirty="0"/>
                </a:br>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=0</m:t>
                        </m:r>
                      </m:sub>
                      <m:sup>
                        <m:f>
                          <m:fPr>
                            <m:type m:val="lin"/>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𝑏</m:t>
                            </m:r>
                          </m:den>
                        </m:f>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𝑖</m:t>
                            </m:r>
                          </m:sup>
                        </m:sSup>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𝑖𝑏</m:t>
                        </m:r>
                        <m:r>
                          <a:rPr lang="en-US" b="0" i="1" smtClean="0">
                            <a:latin typeface="Cambria Math" panose="02040503050406030204" pitchFamily="18" charset="0"/>
                          </a:rPr>
                          <m:t>)</m:t>
                        </m:r>
                      </m:e>
                    </m:nary>
                  </m:oMath>
                </a14:m>
                <a:endParaRPr lang="en-US" dirty="0"/>
              </a:p>
              <a:p>
                <a:endParaRPr lang="en-US" dirty="0"/>
              </a:p>
              <a:p>
                <a:r>
                  <a:rPr lang="en-US" dirty="0"/>
                  <a:t>Since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𝑖𝑏</m:t>
                    </m:r>
                    <m:r>
                      <a:rPr lang="en-US" b="0" i="1" smtClean="0">
                        <a:latin typeface="Cambria Math" panose="02040503050406030204" pitchFamily="18" charset="0"/>
                      </a:rPr>
                      <m:t>)</m:t>
                    </m:r>
                  </m:oMath>
                </a14:m>
                <a:r>
                  <a:rPr lang="en-US" dirty="0"/>
                  <a:t> is in </a:t>
                </a:r>
                <a14:m>
                  <m:oMath xmlns:m="http://schemas.openxmlformats.org/officeDocument/2006/math">
                    <m:r>
                      <m:rPr>
                        <m:nor/>
                      </m:rPr>
                      <a:rPr lang="en-US" b="0" i="0" smtClean="0">
                        <a:latin typeface="Cambria Math" panose="02040503050406030204" pitchFamily="18" charset="0"/>
                      </a:rPr>
                      <m:t>O</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𝑖𝑏</m:t>
                                </m:r>
                              </m:e>
                            </m:d>
                          </m:e>
                          <m:sup>
                            <m:r>
                              <a:rPr lang="en-US" b="0" i="1" smtClean="0">
                                <a:latin typeface="Cambria Math" panose="02040503050406030204" pitchFamily="18" charset="0"/>
                              </a:rPr>
                              <m:t>𝑐</m:t>
                            </m:r>
                          </m:sup>
                        </m:sSup>
                      </m:e>
                    </m:d>
                  </m:oMath>
                </a14:m>
                <a:r>
                  <a:rPr lang="en-US" dirty="0"/>
                  <a:t>, which is in </a:t>
                </a:r>
                <a14:m>
                  <m:oMath xmlns:m="http://schemas.openxmlformats.org/officeDocument/2006/math">
                    <m:r>
                      <m:rPr>
                        <m:nor/>
                      </m:rPr>
                      <a:rPr lang="en-US" b="0" i="0" smtClean="0">
                        <a:latin typeface="Cambria Math" panose="02040503050406030204" pitchFamily="18" charset="0"/>
                      </a:rPr>
                      <m:t>O</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𝑐</m:t>
                        </m:r>
                      </m:sup>
                    </m:sSup>
                    <m:r>
                      <a:rPr lang="en-US" b="0" i="1" smtClean="0">
                        <a:latin typeface="Cambria Math" panose="02040503050406030204" pitchFamily="18" charset="0"/>
                      </a:rPr>
                      <m:t>)</m:t>
                    </m:r>
                  </m:oMath>
                </a14:m>
                <a:r>
                  <a:rPr lang="en-US" dirty="0"/>
                  <a:t>, then</a:t>
                </a:r>
                <a:br>
                  <a:rPr lang="en-US" dirty="0"/>
                </a:br>
                <a:br>
                  <a:rPr lang="en-US" dirty="0"/>
                </a:br>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m:rPr>
                        <m:nor/>
                      </m:rPr>
                      <a:rPr lang="en-US" b="0" i="0" smtClean="0">
                        <a:latin typeface="Cambria Math" panose="02040503050406030204" pitchFamily="18" charset="0"/>
                      </a:rPr>
                      <m:t>O</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𝑐</m:t>
                            </m:r>
                          </m:sup>
                        </m:sSup>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=0</m:t>
                            </m:r>
                          </m:sub>
                          <m:sup>
                            <m:f>
                              <m:fPr>
                                <m:type m:val="lin"/>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𝑏</m:t>
                                </m:r>
                              </m:den>
                            </m:f>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𝑖</m:t>
                                </m:r>
                              </m:sup>
                            </m:sSup>
                          </m:e>
                        </m:nary>
                      </m:e>
                    </m:d>
                  </m:oMath>
                </a14:m>
                <a:endParaRPr lang="en-US" dirty="0"/>
              </a:p>
              <a:p>
                <a:r>
                  <a:rPr lang="en-US" dirty="0"/>
                  <a:t>The proof is completed by this property:</a:t>
                </a:r>
                <a:br>
                  <a:rPr lang="en-US" dirty="0"/>
                </a:br>
                <a:br>
                  <a:rPr lang="en-US" dirty="0"/>
                </a:br>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=0</m:t>
                        </m:r>
                      </m:sub>
                      <m:sup>
                        <m:f>
                          <m:fPr>
                            <m:type m:val="lin"/>
                            <m:ctrlPr>
                              <a:rPr lang="en-US"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𝑏</m:t>
                            </m:r>
                          </m:den>
                        </m:f>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𝑖</m:t>
                            </m:r>
                          </m:sup>
                        </m:sSup>
                      </m:e>
                    </m:nary>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eqArr>
                          <m:eqArrPr>
                            <m:ctrlPr>
                              <a:rPr lang="en-US" b="0" i="1" smtClean="0">
                                <a:latin typeface="Cambria Math" panose="02040503050406030204" pitchFamily="18" charset="0"/>
                              </a:rPr>
                            </m:ctrlPr>
                          </m:eqArrPr>
                          <m:e>
                            <m:m>
                              <m:mPr>
                                <m:mcs>
                                  <m:mc>
                                    <m:mcPr>
                                      <m:count m:val="2"/>
                                      <m:mcJc m:val="center"/>
                                    </m:mcPr>
                                  </m:mc>
                                </m:mcs>
                                <m:ctrlPr>
                                  <a:rPr lang="en-US" b="0" i="1" smtClean="0">
                                    <a:latin typeface="Cambria Math" panose="02040503050406030204" pitchFamily="18" charset="0"/>
                                  </a:rPr>
                                </m:ctrlPr>
                              </m:mPr>
                              <m:mr>
                                <m:e>
                                  <m:r>
                                    <m:rPr>
                                      <m:nor/>
                                      <m:brk m:alnAt="7"/>
                                    </m:rPr>
                                    <a:rPr lang="en-US" b="0" i="0" smtClean="0">
                                      <a:latin typeface="Cambria Math" panose="02040503050406030204" pitchFamily="18" charset="0"/>
                                    </a:rPr>
                                    <m:t>O</m:t>
                                  </m:r>
                                  <m:d>
                                    <m:dPr>
                                      <m:ctrlPr>
                                        <a:rPr lang="en-US" b="0" i="1" smtClean="0">
                                          <a:latin typeface="Cambria Math" panose="02040503050406030204" pitchFamily="18" charset="0"/>
                                        </a:rPr>
                                      </m:ctrlPr>
                                    </m:dPr>
                                    <m:e>
                                      <m:r>
                                        <m:rPr>
                                          <m:brk m:alnAt="7"/>
                                        </m:rPr>
                                        <a:rPr lang="en-US" b="0" i="1" smtClean="0">
                                          <a:latin typeface="Cambria Math" panose="02040503050406030204" pitchFamily="18" charset="0"/>
                                        </a:rPr>
                                        <m:t>1</m:t>
                                      </m:r>
                                    </m:e>
                                  </m:d>
                                  <m:r>
                                    <m:rPr>
                                      <m:brk m:alnAt="7"/>
                                    </m:rPr>
                                    <a:rPr lang="en-US" b="0" i="1" smtClean="0">
                                      <a:latin typeface="Cambria Math" panose="02040503050406030204" pitchFamily="18" charset="0"/>
                                    </a:rPr>
                                    <m:t>,</m:t>
                                  </m:r>
                                </m:e>
                                <m:e>
                                  <m:r>
                                    <m:rPr>
                                      <m:nor/>
                                    </m:rPr>
                                    <a:rPr lang="en-GB" b="0" i="0" smtClean="0">
                                      <a:latin typeface="Cambria Math" panose="02040503050406030204" pitchFamily="18" charset="0"/>
                                    </a:rPr>
                                    <m:t>       </m:t>
                                  </m:r>
                                  <m:r>
                                    <m:rPr>
                                      <m:nor/>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&lt;1</m:t>
                                  </m:r>
                                </m:e>
                              </m:mr>
                            </m:m>
                          </m:e>
                          <m:e>
                            <m:m>
                              <m:mPr>
                                <m:mcs>
                                  <m:mc>
                                    <m:mcPr>
                                      <m:count m:val="2"/>
                                      <m:mcJc m:val="center"/>
                                    </m:mcPr>
                                  </m:mc>
                                </m:mcs>
                                <m:ctrlPr>
                                  <a:rPr lang="en-US" b="0" i="1" smtClean="0">
                                    <a:latin typeface="Cambria Math" panose="02040503050406030204" pitchFamily="18" charset="0"/>
                                  </a:rPr>
                                </m:ctrlPr>
                              </m:mPr>
                              <m:mr>
                                <m:e>
                                  <m:r>
                                    <m:rPr>
                                      <m:nor/>
                                      <m:brk m:alnAt="7"/>
                                    </m:rPr>
                                    <a:rPr lang="en-US" b="0" i="0" smtClean="0">
                                      <a:latin typeface="Cambria Math" panose="02040503050406030204" pitchFamily="18" charset="0"/>
                                    </a:rPr>
                                    <m:t>O</m:t>
                                  </m:r>
                                  <m:d>
                                    <m:dPr>
                                      <m:ctrlPr>
                                        <a:rPr lang="en-US" b="0" i="1" smtClean="0">
                                          <a:latin typeface="Cambria Math" panose="02040503050406030204" pitchFamily="18" charset="0"/>
                                        </a:rPr>
                                      </m:ctrlPr>
                                    </m:dPr>
                                    <m:e>
                                      <m:r>
                                        <m:rPr>
                                          <m:brk m:alnAt="7"/>
                                        </m:rPr>
                                        <a:rPr lang="en-US" b="0" i="1" smtClean="0">
                                          <a:latin typeface="Cambria Math" panose="02040503050406030204" pitchFamily="18" charset="0"/>
                                        </a:rPr>
                                        <m:t>𝑛</m:t>
                                      </m:r>
                                    </m:e>
                                  </m:d>
                                  <m:r>
                                    <m:rPr>
                                      <m:brk m:alnAt="7"/>
                                    </m:rPr>
                                    <a:rPr lang="en-US" b="0" i="1" smtClean="0">
                                      <a:latin typeface="Cambria Math" panose="02040503050406030204" pitchFamily="18" charset="0"/>
                                    </a:rPr>
                                    <m:t>,</m:t>
                                  </m:r>
                                </m:e>
                                <m:e>
                                  <m:r>
                                    <m:rPr>
                                      <m:nor/>
                                    </m:rPr>
                                    <a:rPr lang="en-GB" b="0" i="0" smtClean="0">
                                      <a:latin typeface="Cambria Math" panose="02040503050406030204" pitchFamily="18" charset="0"/>
                                    </a:rPr>
                                    <m:t>       </m:t>
                                  </m:r>
                                  <m:r>
                                    <m:rPr>
                                      <m:nor/>
                                    </m:rPr>
                                    <a:rPr lang="en-US" b="0" i="0" smtClean="0">
                                      <a:latin typeface="Cambria Math" panose="02040503050406030204" pitchFamily="18" charset="0"/>
                                    </a:rPr>
                                    <m:t>if</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=1</m:t>
                                  </m:r>
                                </m:e>
                              </m:mr>
                            </m:m>
                          </m:e>
                          <m:e>
                            <m:m>
                              <m:mPr>
                                <m:mcs>
                                  <m:mc>
                                    <m:mcPr>
                                      <m:count m:val="2"/>
                                      <m:mcJc m:val="center"/>
                                    </m:mcPr>
                                  </m:mc>
                                </m:mcs>
                                <m:ctrlPr>
                                  <a:rPr lang="en-US" b="0" i="1" smtClean="0">
                                    <a:latin typeface="Cambria Math" panose="02040503050406030204" pitchFamily="18" charset="0"/>
                                  </a:rPr>
                                </m:ctrlPr>
                              </m:mPr>
                              <m:mr>
                                <m:e>
                                  <m:r>
                                    <m:rPr>
                                      <m:nor/>
                                      <m:brk m:alnAt="7"/>
                                    </m:rPr>
                                    <a:rPr lang="en-GB" b="0" i="0" smtClean="0">
                                      <a:latin typeface="Cambria Math" panose="02040503050406030204" pitchFamily="18" charset="0"/>
                                    </a:rPr>
                                    <m:t>O</m:t>
                                  </m:r>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m:rPr>
                                              <m:brk m:alnAt="7"/>
                                            </m:rPr>
                                            <a:rPr lang="en-GB" b="0" i="1" smtClean="0">
                                              <a:latin typeface="Cambria Math" panose="02040503050406030204" pitchFamily="18" charset="0"/>
                                            </a:rPr>
                                            <m:t>𝑎</m:t>
                                          </m:r>
                                        </m:e>
                                        <m:sup>
                                          <m:f>
                                            <m:fPr>
                                              <m:type m:val="lin"/>
                                              <m:ctrlPr>
                                                <a:rPr lang="en-GB" b="0" i="1" smtClean="0">
                                                  <a:latin typeface="Cambria Math" panose="02040503050406030204" pitchFamily="18" charset="0"/>
                                                </a:rPr>
                                              </m:ctrlPr>
                                            </m:fPr>
                                            <m:num>
                                              <m:r>
                                                <a:rPr lang="en-GB" b="0" i="1" smtClean="0">
                                                  <a:latin typeface="Cambria Math" panose="02040503050406030204" pitchFamily="18" charset="0"/>
                                                </a:rPr>
                                                <m:t>𝑛</m:t>
                                              </m:r>
                                            </m:num>
                                            <m:den>
                                              <m:r>
                                                <a:rPr lang="en-GB" b="0" i="1" smtClean="0">
                                                  <a:latin typeface="Cambria Math" panose="02040503050406030204" pitchFamily="18" charset="0"/>
                                                </a:rPr>
                                                <m:t>𝑏</m:t>
                                              </m:r>
                                            </m:den>
                                          </m:f>
                                        </m:sup>
                                      </m:sSup>
                                    </m:e>
                                  </m:d>
                                  <m:r>
                                    <m:rPr>
                                      <m:brk m:alnAt="7"/>
                                    </m:rPr>
                                    <a:rPr lang="en-GB" b="0" i="1" smtClean="0">
                                      <a:latin typeface="Cambria Math" panose="02040503050406030204" pitchFamily="18" charset="0"/>
                                    </a:rPr>
                                    <m:t>,</m:t>
                                  </m:r>
                                </m:e>
                                <m:e>
                                  <m:r>
                                    <m:rPr>
                                      <m:nor/>
                                    </m:rPr>
                                    <a:rPr lang="en-GB" b="0" i="0" smtClean="0">
                                      <a:latin typeface="Cambria Math" panose="02040503050406030204" pitchFamily="18" charset="0"/>
                                    </a:rPr>
                                    <m:t>if</m:t>
                                  </m:r>
                                  <m:r>
                                    <a:rPr lang="en-GB" b="0" i="1" smtClean="0">
                                      <a:latin typeface="Cambria Math" panose="02040503050406030204" pitchFamily="18" charset="0"/>
                                    </a:rPr>
                                    <m:t> </m:t>
                                  </m:r>
                                  <m:r>
                                    <a:rPr lang="en-GB" b="0" i="1" smtClean="0">
                                      <a:latin typeface="Cambria Math" panose="02040503050406030204" pitchFamily="18" charset="0"/>
                                    </a:rPr>
                                    <m:t>𝑎</m:t>
                                  </m:r>
                                  <m:r>
                                    <a:rPr lang="en-GB" b="0" i="1" smtClean="0">
                                      <a:latin typeface="Cambria Math" panose="02040503050406030204" pitchFamily="18" charset="0"/>
                                    </a:rPr>
                                    <m:t>&gt;1</m:t>
                                  </m:r>
                                </m:e>
                              </m:mr>
                            </m:m>
                          </m:e>
                        </m:eqArr>
                      </m:e>
                    </m:d>
                  </m:oMath>
                </a14:m>
                <a:endParaRPr lang="en-GB"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762001"/>
                <a:ext cx="8229600" cy="5562599"/>
              </a:xfrm>
              <a:blipFill>
                <a:blip r:embed="rId2"/>
                <a:stretch>
                  <a:fillRect l="-22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Divide &amp; Conquer</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2024206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Quick sort: example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54060024"/>
              </p:ext>
            </p:extLst>
          </p:nvPr>
        </p:nvGraphicFramePr>
        <p:xfrm>
          <a:off x="457200" y="1371600"/>
          <a:ext cx="8229600" cy="370840"/>
        </p:xfrm>
        <a:graphic>
          <a:graphicData uri="http://schemas.openxmlformats.org/drawingml/2006/table">
            <a:tbl>
              <a:tblPr firstRow="1" bandRow="1">
                <a:tableStyleId>{616DA210-FB5B-4158-B5E0-FEB733F419BA}</a:tableStyleId>
              </a:tblPr>
              <a:tblGrid>
                <a:gridCol w="514350">
                  <a:extLst>
                    <a:ext uri="{9D8B030D-6E8A-4147-A177-3AD203B41FA5}">
                      <a16:colId xmlns:a16="http://schemas.microsoft.com/office/drawing/2014/main" val="1666664136"/>
                    </a:ext>
                  </a:extLst>
                </a:gridCol>
                <a:gridCol w="514350">
                  <a:extLst>
                    <a:ext uri="{9D8B030D-6E8A-4147-A177-3AD203B41FA5}">
                      <a16:colId xmlns:a16="http://schemas.microsoft.com/office/drawing/2014/main" val="2579521355"/>
                    </a:ext>
                  </a:extLst>
                </a:gridCol>
                <a:gridCol w="514350">
                  <a:extLst>
                    <a:ext uri="{9D8B030D-6E8A-4147-A177-3AD203B41FA5}">
                      <a16:colId xmlns:a16="http://schemas.microsoft.com/office/drawing/2014/main" val="1728767250"/>
                    </a:ext>
                  </a:extLst>
                </a:gridCol>
                <a:gridCol w="514350">
                  <a:extLst>
                    <a:ext uri="{9D8B030D-6E8A-4147-A177-3AD203B41FA5}">
                      <a16:colId xmlns:a16="http://schemas.microsoft.com/office/drawing/2014/main" val="2897049578"/>
                    </a:ext>
                  </a:extLst>
                </a:gridCol>
                <a:gridCol w="514350">
                  <a:extLst>
                    <a:ext uri="{9D8B030D-6E8A-4147-A177-3AD203B41FA5}">
                      <a16:colId xmlns:a16="http://schemas.microsoft.com/office/drawing/2014/main" val="1623050796"/>
                    </a:ext>
                  </a:extLst>
                </a:gridCol>
                <a:gridCol w="514350">
                  <a:extLst>
                    <a:ext uri="{9D8B030D-6E8A-4147-A177-3AD203B41FA5}">
                      <a16:colId xmlns:a16="http://schemas.microsoft.com/office/drawing/2014/main" val="1962933774"/>
                    </a:ext>
                  </a:extLst>
                </a:gridCol>
                <a:gridCol w="514350">
                  <a:extLst>
                    <a:ext uri="{9D8B030D-6E8A-4147-A177-3AD203B41FA5}">
                      <a16:colId xmlns:a16="http://schemas.microsoft.com/office/drawing/2014/main" val="1414440335"/>
                    </a:ext>
                  </a:extLst>
                </a:gridCol>
                <a:gridCol w="514350">
                  <a:extLst>
                    <a:ext uri="{9D8B030D-6E8A-4147-A177-3AD203B41FA5}">
                      <a16:colId xmlns:a16="http://schemas.microsoft.com/office/drawing/2014/main" val="2828353725"/>
                    </a:ext>
                  </a:extLst>
                </a:gridCol>
                <a:gridCol w="514350">
                  <a:extLst>
                    <a:ext uri="{9D8B030D-6E8A-4147-A177-3AD203B41FA5}">
                      <a16:colId xmlns:a16="http://schemas.microsoft.com/office/drawing/2014/main" val="1311857580"/>
                    </a:ext>
                  </a:extLst>
                </a:gridCol>
                <a:gridCol w="514350">
                  <a:extLst>
                    <a:ext uri="{9D8B030D-6E8A-4147-A177-3AD203B41FA5}">
                      <a16:colId xmlns:a16="http://schemas.microsoft.com/office/drawing/2014/main" val="943692929"/>
                    </a:ext>
                  </a:extLst>
                </a:gridCol>
                <a:gridCol w="514350">
                  <a:extLst>
                    <a:ext uri="{9D8B030D-6E8A-4147-A177-3AD203B41FA5}">
                      <a16:colId xmlns:a16="http://schemas.microsoft.com/office/drawing/2014/main" val="1591299729"/>
                    </a:ext>
                  </a:extLst>
                </a:gridCol>
                <a:gridCol w="514350">
                  <a:extLst>
                    <a:ext uri="{9D8B030D-6E8A-4147-A177-3AD203B41FA5}">
                      <a16:colId xmlns:a16="http://schemas.microsoft.com/office/drawing/2014/main" val="1380993598"/>
                    </a:ext>
                  </a:extLst>
                </a:gridCol>
                <a:gridCol w="514350">
                  <a:extLst>
                    <a:ext uri="{9D8B030D-6E8A-4147-A177-3AD203B41FA5}">
                      <a16:colId xmlns:a16="http://schemas.microsoft.com/office/drawing/2014/main" val="670750000"/>
                    </a:ext>
                  </a:extLst>
                </a:gridCol>
                <a:gridCol w="514350">
                  <a:extLst>
                    <a:ext uri="{9D8B030D-6E8A-4147-A177-3AD203B41FA5}">
                      <a16:colId xmlns:a16="http://schemas.microsoft.com/office/drawing/2014/main" val="3642659174"/>
                    </a:ext>
                  </a:extLst>
                </a:gridCol>
                <a:gridCol w="514350">
                  <a:extLst>
                    <a:ext uri="{9D8B030D-6E8A-4147-A177-3AD203B41FA5}">
                      <a16:colId xmlns:a16="http://schemas.microsoft.com/office/drawing/2014/main" val="4236276560"/>
                    </a:ext>
                  </a:extLst>
                </a:gridCol>
                <a:gridCol w="514350">
                  <a:extLst>
                    <a:ext uri="{9D8B030D-6E8A-4147-A177-3AD203B41FA5}">
                      <a16:colId xmlns:a16="http://schemas.microsoft.com/office/drawing/2014/main" val="1527496608"/>
                    </a:ext>
                  </a:extLst>
                </a:gridCol>
              </a:tblGrid>
              <a:tr h="370840">
                <a:tc>
                  <a:txBody>
                    <a:bodyPr/>
                    <a:lstStyle/>
                    <a:p>
                      <a:pPr algn="ctr"/>
                      <a:r>
                        <a:rPr lang="en-GB" dirty="0">
                          <a:solidFill>
                            <a:schemeClr val="tx1"/>
                          </a:solidFill>
                        </a:rPr>
                        <a:t>2</a:t>
                      </a:r>
                      <a:endParaRPr lang="en-US" dirty="0">
                        <a:solidFill>
                          <a:schemeClr val="tx1"/>
                        </a:solidFill>
                      </a:endParaRPr>
                    </a:p>
                  </a:txBody>
                  <a:tcPr/>
                </a:tc>
                <a:tc>
                  <a:txBody>
                    <a:bodyPr/>
                    <a:lstStyle/>
                    <a:p>
                      <a:pPr algn="ctr"/>
                      <a:r>
                        <a:rPr lang="en-GB" dirty="0"/>
                        <a:t>8</a:t>
                      </a:r>
                      <a:endParaRPr lang="en-US" dirty="0"/>
                    </a:p>
                  </a:txBody>
                  <a:tcPr/>
                </a:tc>
                <a:tc>
                  <a:txBody>
                    <a:bodyPr/>
                    <a:lstStyle/>
                    <a:p>
                      <a:pPr algn="ctr"/>
                      <a:r>
                        <a:rPr lang="en-GB" dirty="0"/>
                        <a:t>1</a:t>
                      </a:r>
                      <a:endParaRPr lang="en-US" dirty="0"/>
                    </a:p>
                  </a:txBody>
                  <a:tcPr/>
                </a:tc>
                <a:tc>
                  <a:txBody>
                    <a:bodyPr/>
                    <a:lstStyle/>
                    <a:p>
                      <a:pPr algn="ctr"/>
                      <a:r>
                        <a:rPr lang="en-GB" dirty="0"/>
                        <a:t>5</a:t>
                      </a:r>
                      <a:endParaRPr lang="en-US" dirty="0"/>
                    </a:p>
                  </a:txBody>
                  <a:tcPr/>
                </a:tc>
                <a:tc>
                  <a:txBody>
                    <a:bodyPr/>
                    <a:lstStyle/>
                    <a:p>
                      <a:pPr algn="ctr"/>
                      <a:r>
                        <a:rPr lang="en-GB" dirty="0"/>
                        <a:t>6</a:t>
                      </a:r>
                      <a:endParaRPr lang="en-US" dirty="0"/>
                    </a:p>
                  </a:txBody>
                  <a:tcPr/>
                </a:tc>
                <a:tc>
                  <a:txBody>
                    <a:bodyPr/>
                    <a:lstStyle/>
                    <a:p>
                      <a:pPr algn="ctr"/>
                      <a:r>
                        <a:rPr lang="en-GB" dirty="0"/>
                        <a:t>9</a:t>
                      </a:r>
                      <a:endParaRPr lang="en-US" dirty="0"/>
                    </a:p>
                  </a:txBody>
                  <a:tcPr/>
                </a:tc>
                <a:tc>
                  <a:txBody>
                    <a:bodyPr/>
                    <a:lstStyle/>
                    <a:p>
                      <a:pPr algn="ctr"/>
                      <a:r>
                        <a:rPr lang="en-GB" dirty="0"/>
                        <a:t>12</a:t>
                      </a:r>
                      <a:endParaRPr lang="en-US" dirty="0"/>
                    </a:p>
                  </a:txBody>
                  <a:tcPr/>
                </a:tc>
                <a:tc>
                  <a:txBody>
                    <a:bodyPr/>
                    <a:lstStyle/>
                    <a:p>
                      <a:pPr algn="ctr"/>
                      <a:r>
                        <a:rPr lang="en-GB" dirty="0">
                          <a:solidFill>
                            <a:srgbClr val="0000FF"/>
                          </a:solidFill>
                        </a:rPr>
                        <a:t>6</a:t>
                      </a:r>
                      <a:endParaRPr lang="en-US" dirty="0">
                        <a:solidFill>
                          <a:srgbClr val="0000FF"/>
                        </a:solidFill>
                      </a:endParaRPr>
                    </a:p>
                  </a:txBody>
                  <a:tcPr/>
                </a:tc>
                <a:tc>
                  <a:txBody>
                    <a:bodyPr/>
                    <a:lstStyle/>
                    <a:p>
                      <a:pPr algn="ctr"/>
                      <a:r>
                        <a:rPr lang="en-GB" dirty="0"/>
                        <a:t>10</a:t>
                      </a:r>
                      <a:endParaRPr lang="en-US" dirty="0"/>
                    </a:p>
                  </a:txBody>
                  <a:tcPr/>
                </a:tc>
                <a:tc>
                  <a:txBody>
                    <a:bodyPr/>
                    <a:lstStyle/>
                    <a:p>
                      <a:pPr algn="ctr"/>
                      <a:r>
                        <a:rPr lang="en-GB" dirty="0"/>
                        <a:t>7</a:t>
                      </a:r>
                      <a:endParaRPr lang="en-US" dirty="0"/>
                    </a:p>
                  </a:txBody>
                  <a:tcPr/>
                </a:tc>
                <a:tc>
                  <a:txBody>
                    <a:bodyPr/>
                    <a:lstStyle/>
                    <a:p>
                      <a:pPr algn="ctr"/>
                      <a:r>
                        <a:rPr lang="en-GB" dirty="0"/>
                        <a:t>3</a:t>
                      </a:r>
                      <a:endParaRPr lang="en-US" dirty="0"/>
                    </a:p>
                  </a:txBody>
                  <a:tcPr/>
                </a:tc>
                <a:tc>
                  <a:txBody>
                    <a:bodyPr/>
                    <a:lstStyle/>
                    <a:p>
                      <a:pPr algn="ctr"/>
                      <a:r>
                        <a:rPr lang="en-GB" dirty="0"/>
                        <a:t>13</a:t>
                      </a:r>
                      <a:endParaRPr lang="en-US" dirty="0"/>
                    </a:p>
                  </a:txBody>
                  <a:tcPr/>
                </a:tc>
                <a:tc>
                  <a:txBody>
                    <a:bodyPr/>
                    <a:lstStyle/>
                    <a:p>
                      <a:pPr algn="ctr"/>
                      <a:r>
                        <a:rPr lang="en-GB" dirty="0"/>
                        <a:t>4</a:t>
                      </a:r>
                      <a:endParaRPr lang="en-US" dirty="0"/>
                    </a:p>
                  </a:txBody>
                  <a:tcPr/>
                </a:tc>
                <a:tc>
                  <a:txBody>
                    <a:bodyPr/>
                    <a:lstStyle/>
                    <a:p>
                      <a:pPr algn="ctr"/>
                      <a:r>
                        <a:rPr lang="en-GB" dirty="0"/>
                        <a:t>11</a:t>
                      </a:r>
                      <a:endParaRPr lang="en-US" dirty="0"/>
                    </a:p>
                  </a:txBody>
                  <a:tcPr/>
                </a:tc>
                <a:tc>
                  <a:txBody>
                    <a:bodyPr/>
                    <a:lstStyle/>
                    <a:p>
                      <a:pPr algn="ctr"/>
                      <a:r>
                        <a:rPr lang="en-GB" dirty="0"/>
                        <a:t>15</a:t>
                      </a:r>
                      <a:endParaRPr lang="en-US" dirty="0"/>
                    </a:p>
                  </a:txBody>
                  <a:tcPr/>
                </a:tc>
                <a:tc>
                  <a:txBody>
                    <a:bodyPr/>
                    <a:lstStyle/>
                    <a:p>
                      <a:pPr algn="ctr"/>
                      <a:r>
                        <a:rPr lang="en-GB" dirty="0"/>
                        <a:t>14</a:t>
                      </a:r>
                      <a:endParaRPr lang="en-US" dirty="0"/>
                    </a:p>
                  </a:txBody>
                  <a:tcPr/>
                </a:tc>
                <a:extLst>
                  <a:ext uri="{0D108BD9-81ED-4DB2-BD59-A6C34878D82A}">
                    <a16:rowId xmlns:a16="http://schemas.microsoft.com/office/drawing/2014/main" val="881863238"/>
                  </a:ext>
                </a:extLst>
              </a:tr>
            </a:tbl>
          </a:graphicData>
        </a:graphic>
      </p:graphicFrame>
      <p:sp>
        <p:nvSpPr>
          <p:cNvPr id="4" name="Date Placeholder 3"/>
          <p:cNvSpPr>
            <a:spLocks noGrp="1"/>
          </p:cNvSpPr>
          <p:nvPr>
            <p:ph type="dt" sz="half" idx="10"/>
          </p:nvPr>
        </p:nvSpPr>
        <p:spPr/>
        <p:txBody>
          <a:bodyPr/>
          <a:lstStyle/>
          <a:p>
            <a:r>
              <a:rPr lang="en-US"/>
              <a:t>Divide &amp; Conquer</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a:p>
        </p:txBody>
      </p:sp>
      <p:sp>
        <p:nvSpPr>
          <p:cNvPr id="8" name="TextBox 7"/>
          <p:cNvSpPr txBox="1"/>
          <p:nvPr/>
        </p:nvSpPr>
        <p:spPr>
          <a:xfrm>
            <a:off x="3918105" y="1002268"/>
            <a:ext cx="817853" cy="369332"/>
          </a:xfrm>
          <a:prstGeom prst="rect">
            <a:avLst/>
          </a:prstGeom>
          <a:noFill/>
        </p:spPr>
        <p:txBody>
          <a:bodyPr wrap="none" rtlCol="0">
            <a:spAutoFit/>
          </a:bodyPr>
          <a:lstStyle/>
          <a:p>
            <a:r>
              <a:rPr lang="en-GB" dirty="0">
                <a:solidFill>
                  <a:srgbClr val="0000FF"/>
                </a:solidFill>
                <a:latin typeface="Consolas" panose="020B0609020204030204" pitchFamily="49" charset="0"/>
              </a:rPr>
              <a:t>pivot</a:t>
            </a:r>
            <a:endParaRPr lang="en-US" dirty="0">
              <a:solidFill>
                <a:srgbClr val="0000FF"/>
              </a:solidFill>
              <a:latin typeface="Consolas" panose="020B0609020204030204" pitchFamily="49" charset="0"/>
            </a:endParaRPr>
          </a:p>
        </p:txBody>
      </p:sp>
      <p:graphicFrame>
        <p:nvGraphicFramePr>
          <p:cNvPr id="33" name="Content Placeholder 6">
            <a:extLst>
              <a:ext uri="{FF2B5EF4-FFF2-40B4-BE49-F238E27FC236}">
                <a16:creationId xmlns:a16="http://schemas.microsoft.com/office/drawing/2014/main" id="{53B7CE7B-AAEB-46B0-A9C7-B5C66B36F508}"/>
              </a:ext>
            </a:extLst>
          </p:cNvPr>
          <p:cNvGraphicFramePr>
            <a:graphicFrameLocks/>
          </p:cNvGraphicFramePr>
          <p:nvPr>
            <p:extLst>
              <p:ext uri="{D42A27DB-BD31-4B8C-83A1-F6EECF244321}">
                <p14:modId xmlns:p14="http://schemas.microsoft.com/office/powerpoint/2010/main" val="2779305388"/>
              </p:ext>
            </p:extLst>
          </p:nvPr>
        </p:nvGraphicFramePr>
        <p:xfrm>
          <a:off x="457200" y="2819400"/>
          <a:ext cx="8229600" cy="370840"/>
        </p:xfrm>
        <a:graphic>
          <a:graphicData uri="http://schemas.openxmlformats.org/drawingml/2006/table">
            <a:tbl>
              <a:tblPr firstRow="1" bandRow="1">
                <a:tableStyleId>{616DA210-FB5B-4158-B5E0-FEB733F419BA}</a:tableStyleId>
              </a:tblPr>
              <a:tblGrid>
                <a:gridCol w="514350">
                  <a:extLst>
                    <a:ext uri="{9D8B030D-6E8A-4147-A177-3AD203B41FA5}">
                      <a16:colId xmlns:a16="http://schemas.microsoft.com/office/drawing/2014/main" val="1666664136"/>
                    </a:ext>
                  </a:extLst>
                </a:gridCol>
                <a:gridCol w="514350">
                  <a:extLst>
                    <a:ext uri="{9D8B030D-6E8A-4147-A177-3AD203B41FA5}">
                      <a16:colId xmlns:a16="http://schemas.microsoft.com/office/drawing/2014/main" val="2579521355"/>
                    </a:ext>
                  </a:extLst>
                </a:gridCol>
                <a:gridCol w="514350">
                  <a:extLst>
                    <a:ext uri="{9D8B030D-6E8A-4147-A177-3AD203B41FA5}">
                      <a16:colId xmlns:a16="http://schemas.microsoft.com/office/drawing/2014/main" val="1728767250"/>
                    </a:ext>
                  </a:extLst>
                </a:gridCol>
                <a:gridCol w="514350">
                  <a:extLst>
                    <a:ext uri="{9D8B030D-6E8A-4147-A177-3AD203B41FA5}">
                      <a16:colId xmlns:a16="http://schemas.microsoft.com/office/drawing/2014/main" val="2897049578"/>
                    </a:ext>
                  </a:extLst>
                </a:gridCol>
                <a:gridCol w="514350">
                  <a:extLst>
                    <a:ext uri="{9D8B030D-6E8A-4147-A177-3AD203B41FA5}">
                      <a16:colId xmlns:a16="http://schemas.microsoft.com/office/drawing/2014/main" val="1623050796"/>
                    </a:ext>
                  </a:extLst>
                </a:gridCol>
                <a:gridCol w="514350">
                  <a:extLst>
                    <a:ext uri="{9D8B030D-6E8A-4147-A177-3AD203B41FA5}">
                      <a16:colId xmlns:a16="http://schemas.microsoft.com/office/drawing/2014/main" val="1962933774"/>
                    </a:ext>
                  </a:extLst>
                </a:gridCol>
                <a:gridCol w="514350">
                  <a:extLst>
                    <a:ext uri="{9D8B030D-6E8A-4147-A177-3AD203B41FA5}">
                      <a16:colId xmlns:a16="http://schemas.microsoft.com/office/drawing/2014/main" val="1414440335"/>
                    </a:ext>
                  </a:extLst>
                </a:gridCol>
                <a:gridCol w="514350">
                  <a:extLst>
                    <a:ext uri="{9D8B030D-6E8A-4147-A177-3AD203B41FA5}">
                      <a16:colId xmlns:a16="http://schemas.microsoft.com/office/drawing/2014/main" val="2828353725"/>
                    </a:ext>
                  </a:extLst>
                </a:gridCol>
                <a:gridCol w="514350">
                  <a:extLst>
                    <a:ext uri="{9D8B030D-6E8A-4147-A177-3AD203B41FA5}">
                      <a16:colId xmlns:a16="http://schemas.microsoft.com/office/drawing/2014/main" val="1311857580"/>
                    </a:ext>
                  </a:extLst>
                </a:gridCol>
                <a:gridCol w="514350">
                  <a:extLst>
                    <a:ext uri="{9D8B030D-6E8A-4147-A177-3AD203B41FA5}">
                      <a16:colId xmlns:a16="http://schemas.microsoft.com/office/drawing/2014/main" val="943692929"/>
                    </a:ext>
                  </a:extLst>
                </a:gridCol>
                <a:gridCol w="514350">
                  <a:extLst>
                    <a:ext uri="{9D8B030D-6E8A-4147-A177-3AD203B41FA5}">
                      <a16:colId xmlns:a16="http://schemas.microsoft.com/office/drawing/2014/main" val="1591299729"/>
                    </a:ext>
                  </a:extLst>
                </a:gridCol>
                <a:gridCol w="514350">
                  <a:extLst>
                    <a:ext uri="{9D8B030D-6E8A-4147-A177-3AD203B41FA5}">
                      <a16:colId xmlns:a16="http://schemas.microsoft.com/office/drawing/2014/main" val="1380993598"/>
                    </a:ext>
                  </a:extLst>
                </a:gridCol>
                <a:gridCol w="514350">
                  <a:extLst>
                    <a:ext uri="{9D8B030D-6E8A-4147-A177-3AD203B41FA5}">
                      <a16:colId xmlns:a16="http://schemas.microsoft.com/office/drawing/2014/main" val="670750000"/>
                    </a:ext>
                  </a:extLst>
                </a:gridCol>
                <a:gridCol w="514350">
                  <a:extLst>
                    <a:ext uri="{9D8B030D-6E8A-4147-A177-3AD203B41FA5}">
                      <a16:colId xmlns:a16="http://schemas.microsoft.com/office/drawing/2014/main" val="3642659174"/>
                    </a:ext>
                  </a:extLst>
                </a:gridCol>
                <a:gridCol w="514350">
                  <a:extLst>
                    <a:ext uri="{9D8B030D-6E8A-4147-A177-3AD203B41FA5}">
                      <a16:colId xmlns:a16="http://schemas.microsoft.com/office/drawing/2014/main" val="4236276560"/>
                    </a:ext>
                  </a:extLst>
                </a:gridCol>
                <a:gridCol w="514350">
                  <a:extLst>
                    <a:ext uri="{9D8B030D-6E8A-4147-A177-3AD203B41FA5}">
                      <a16:colId xmlns:a16="http://schemas.microsoft.com/office/drawing/2014/main" val="1527496608"/>
                    </a:ext>
                  </a:extLst>
                </a:gridCol>
              </a:tblGrid>
              <a:tr h="370840">
                <a:tc>
                  <a:txBody>
                    <a:bodyPr/>
                    <a:lstStyle/>
                    <a:p>
                      <a:pPr algn="ctr"/>
                      <a:r>
                        <a:rPr lang="en-GB" dirty="0">
                          <a:solidFill>
                            <a:schemeClr val="tx1"/>
                          </a:solidFill>
                        </a:rPr>
                        <a:t>2</a:t>
                      </a:r>
                      <a:endParaRPr lang="en-US" dirty="0">
                        <a:solidFill>
                          <a:schemeClr val="tx1"/>
                        </a:solidFill>
                      </a:endParaRPr>
                    </a:p>
                  </a:txBody>
                  <a:tcPr>
                    <a:solidFill>
                      <a:schemeClr val="accent2">
                        <a:lumMod val="40000"/>
                        <a:lumOff val="60000"/>
                      </a:schemeClr>
                    </a:solidFill>
                  </a:tcPr>
                </a:tc>
                <a:tc>
                  <a:txBody>
                    <a:bodyPr/>
                    <a:lstStyle/>
                    <a:p>
                      <a:pPr algn="ctr"/>
                      <a:r>
                        <a:rPr lang="en-GB" dirty="0"/>
                        <a:t>4</a:t>
                      </a:r>
                      <a:endParaRPr lang="en-US" dirty="0"/>
                    </a:p>
                  </a:txBody>
                  <a:tcPr>
                    <a:solidFill>
                      <a:schemeClr val="accent2">
                        <a:lumMod val="40000"/>
                        <a:lumOff val="60000"/>
                      </a:schemeClr>
                    </a:solidFill>
                  </a:tcPr>
                </a:tc>
                <a:tc>
                  <a:txBody>
                    <a:bodyPr/>
                    <a:lstStyle/>
                    <a:p>
                      <a:pPr algn="ctr"/>
                      <a:r>
                        <a:rPr lang="en-GB" dirty="0"/>
                        <a:t>1</a:t>
                      </a:r>
                      <a:endParaRPr lang="en-US" dirty="0"/>
                    </a:p>
                  </a:txBody>
                  <a:tcPr>
                    <a:solidFill>
                      <a:schemeClr val="accent2">
                        <a:lumMod val="40000"/>
                        <a:lumOff val="60000"/>
                      </a:schemeClr>
                    </a:solidFill>
                  </a:tcPr>
                </a:tc>
                <a:tc>
                  <a:txBody>
                    <a:bodyPr/>
                    <a:lstStyle/>
                    <a:p>
                      <a:pPr algn="ctr"/>
                      <a:r>
                        <a:rPr lang="en-GB" dirty="0"/>
                        <a:t>5</a:t>
                      </a:r>
                      <a:endParaRPr lang="en-US" dirty="0"/>
                    </a:p>
                  </a:txBody>
                  <a:tcPr>
                    <a:solidFill>
                      <a:schemeClr val="accent2">
                        <a:lumMod val="40000"/>
                        <a:lumOff val="60000"/>
                      </a:schemeClr>
                    </a:solidFill>
                  </a:tcPr>
                </a:tc>
                <a:tc>
                  <a:txBody>
                    <a:bodyPr/>
                    <a:lstStyle/>
                    <a:p>
                      <a:pPr algn="ctr"/>
                      <a:r>
                        <a:rPr lang="en-GB" dirty="0"/>
                        <a:t>3</a:t>
                      </a:r>
                      <a:endParaRPr lang="en-US" dirty="0"/>
                    </a:p>
                  </a:txBody>
                  <a:tcPr>
                    <a:solidFill>
                      <a:schemeClr val="accent2">
                        <a:lumMod val="40000"/>
                        <a:lumOff val="60000"/>
                      </a:schemeClr>
                    </a:solidFill>
                  </a:tcPr>
                </a:tc>
                <a:tc>
                  <a:txBody>
                    <a:bodyPr/>
                    <a:lstStyle/>
                    <a:p>
                      <a:pPr algn="ctr"/>
                      <a:r>
                        <a:rPr lang="en-GB" dirty="0">
                          <a:solidFill>
                            <a:srgbClr val="0000FF"/>
                          </a:solidFill>
                        </a:rPr>
                        <a:t>6</a:t>
                      </a:r>
                      <a:endParaRPr lang="en-US" dirty="0">
                        <a:solidFill>
                          <a:srgbClr val="0000FF"/>
                        </a:solidFill>
                      </a:endParaRPr>
                    </a:p>
                  </a:txBody>
                  <a:tcPr>
                    <a:solidFill>
                      <a:schemeClr val="accent2">
                        <a:lumMod val="40000"/>
                        <a:lumOff val="60000"/>
                      </a:schemeClr>
                    </a:solidFill>
                  </a:tcPr>
                </a:tc>
                <a:tc>
                  <a:txBody>
                    <a:bodyPr/>
                    <a:lstStyle/>
                    <a:p>
                      <a:pPr algn="ctr"/>
                      <a:r>
                        <a:rPr lang="en-GB" dirty="0"/>
                        <a:t>12</a:t>
                      </a:r>
                      <a:endParaRPr lang="en-US" dirty="0"/>
                    </a:p>
                  </a:txBody>
                  <a:tcPr>
                    <a:solidFill>
                      <a:srgbClr val="B7DEE8"/>
                    </a:solidFill>
                  </a:tcPr>
                </a:tc>
                <a:tc>
                  <a:txBody>
                    <a:bodyPr/>
                    <a:lstStyle/>
                    <a:p>
                      <a:pPr algn="ctr"/>
                      <a:r>
                        <a:rPr lang="en-GB" dirty="0">
                          <a:solidFill>
                            <a:schemeClr val="tx1"/>
                          </a:solidFill>
                        </a:rPr>
                        <a:t>9</a:t>
                      </a:r>
                      <a:endParaRPr lang="en-US" dirty="0">
                        <a:solidFill>
                          <a:schemeClr val="tx1"/>
                        </a:solidFill>
                      </a:endParaRPr>
                    </a:p>
                  </a:txBody>
                  <a:tcPr>
                    <a:solidFill>
                      <a:srgbClr val="B7DEE8"/>
                    </a:solidFill>
                  </a:tcPr>
                </a:tc>
                <a:tc>
                  <a:txBody>
                    <a:bodyPr/>
                    <a:lstStyle/>
                    <a:p>
                      <a:pPr algn="ctr"/>
                      <a:r>
                        <a:rPr lang="en-GB" dirty="0"/>
                        <a:t>10</a:t>
                      </a:r>
                      <a:endParaRPr lang="en-US" dirty="0"/>
                    </a:p>
                  </a:txBody>
                  <a:tcPr>
                    <a:solidFill>
                      <a:srgbClr val="B7DEE8"/>
                    </a:solidFill>
                  </a:tcPr>
                </a:tc>
                <a:tc>
                  <a:txBody>
                    <a:bodyPr/>
                    <a:lstStyle/>
                    <a:p>
                      <a:pPr algn="ctr"/>
                      <a:r>
                        <a:rPr lang="en-GB" dirty="0"/>
                        <a:t>7</a:t>
                      </a:r>
                      <a:endParaRPr lang="en-US" dirty="0"/>
                    </a:p>
                  </a:txBody>
                  <a:tcPr>
                    <a:solidFill>
                      <a:srgbClr val="B7DEE8"/>
                    </a:solidFill>
                  </a:tcPr>
                </a:tc>
                <a:tc>
                  <a:txBody>
                    <a:bodyPr/>
                    <a:lstStyle/>
                    <a:p>
                      <a:pPr algn="ctr"/>
                      <a:r>
                        <a:rPr lang="en-GB" dirty="0"/>
                        <a:t>6</a:t>
                      </a:r>
                      <a:endParaRPr lang="en-US" dirty="0"/>
                    </a:p>
                  </a:txBody>
                  <a:tcPr>
                    <a:solidFill>
                      <a:srgbClr val="B7DEE8"/>
                    </a:solidFill>
                  </a:tcPr>
                </a:tc>
                <a:tc>
                  <a:txBody>
                    <a:bodyPr/>
                    <a:lstStyle/>
                    <a:p>
                      <a:pPr algn="ctr"/>
                      <a:r>
                        <a:rPr lang="en-GB" dirty="0"/>
                        <a:t>13</a:t>
                      </a:r>
                      <a:endParaRPr lang="en-US" dirty="0"/>
                    </a:p>
                  </a:txBody>
                  <a:tcPr>
                    <a:solidFill>
                      <a:srgbClr val="B7DEE8"/>
                    </a:solidFill>
                  </a:tcPr>
                </a:tc>
                <a:tc>
                  <a:txBody>
                    <a:bodyPr/>
                    <a:lstStyle/>
                    <a:p>
                      <a:pPr algn="ctr"/>
                      <a:r>
                        <a:rPr lang="en-GB" dirty="0"/>
                        <a:t>8</a:t>
                      </a:r>
                      <a:endParaRPr lang="en-US" dirty="0"/>
                    </a:p>
                  </a:txBody>
                  <a:tcPr>
                    <a:solidFill>
                      <a:srgbClr val="B7DEE8"/>
                    </a:solidFill>
                  </a:tcPr>
                </a:tc>
                <a:tc>
                  <a:txBody>
                    <a:bodyPr/>
                    <a:lstStyle/>
                    <a:p>
                      <a:pPr algn="ctr"/>
                      <a:r>
                        <a:rPr lang="en-GB" dirty="0"/>
                        <a:t>11</a:t>
                      </a:r>
                      <a:endParaRPr lang="en-US" dirty="0"/>
                    </a:p>
                  </a:txBody>
                  <a:tcPr>
                    <a:solidFill>
                      <a:srgbClr val="B7DEE8"/>
                    </a:solidFill>
                  </a:tcPr>
                </a:tc>
                <a:tc>
                  <a:txBody>
                    <a:bodyPr/>
                    <a:lstStyle/>
                    <a:p>
                      <a:pPr algn="ctr"/>
                      <a:r>
                        <a:rPr lang="en-GB" dirty="0"/>
                        <a:t>15</a:t>
                      </a:r>
                      <a:endParaRPr lang="en-US" dirty="0"/>
                    </a:p>
                  </a:txBody>
                  <a:tcPr>
                    <a:solidFill>
                      <a:srgbClr val="B7DEE8"/>
                    </a:solidFill>
                  </a:tcPr>
                </a:tc>
                <a:tc>
                  <a:txBody>
                    <a:bodyPr/>
                    <a:lstStyle/>
                    <a:p>
                      <a:pPr algn="ctr"/>
                      <a:r>
                        <a:rPr lang="en-GB" dirty="0"/>
                        <a:t>14</a:t>
                      </a:r>
                      <a:endParaRPr lang="en-US" dirty="0"/>
                    </a:p>
                  </a:txBody>
                  <a:tcPr>
                    <a:solidFill>
                      <a:srgbClr val="B7DEE8"/>
                    </a:solidFill>
                  </a:tcPr>
                </a:tc>
                <a:extLst>
                  <a:ext uri="{0D108BD9-81ED-4DB2-BD59-A6C34878D82A}">
                    <a16:rowId xmlns:a16="http://schemas.microsoft.com/office/drawing/2014/main" val="881863238"/>
                  </a:ext>
                </a:extLst>
              </a:tr>
            </a:tbl>
          </a:graphicData>
        </a:graphic>
      </p:graphicFrame>
      <p:grpSp>
        <p:nvGrpSpPr>
          <p:cNvPr id="51" name="Group 50">
            <a:extLst>
              <a:ext uri="{FF2B5EF4-FFF2-40B4-BE49-F238E27FC236}">
                <a16:creationId xmlns:a16="http://schemas.microsoft.com/office/drawing/2014/main" id="{48573CC3-4591-4816-B418-AF75EFD440BE}"/>
              </a:ext>
            </a:extLst>
          </p:cNvPr>
          <p:cNvGrpSpPr/>
          <p:nvPr/>
        </p:nvGrpSpPr>
        <p:grpSpPr>
          <a:xfrm>
            <a:off x="4457700" y="1882140"/>
            <a:ext cx="1553002" cy="762000"/>
            <a:chOff x="4457700" y="1882140"/>
            <a:chExt cx="1553002" cy="762000"/>
          </a:xfrm>
        </p:grpSpPr>
        <p:sp>
          <p:nvSpPr>
            <p:cNvPr id="36" name="Down Arrow 12">
              <a:extLst>
                <a:ext uri="{FF2B5EF4-FFF2-40B4-BE49-F238E27FC236}">
                  <a16:creationId xmlns:a16="http://schemas.microsoft.com/office/drawing/2014/main" id="{758845A7-4755-4A72-850F-54E09BA8D674}"/>
                </a:ext>
              </a:extLst>
            </p:cNvPr>
            <p:cNvSpPr/>
            <p:nvPr/>
          </p:nvSpPr>
          <p:spPr>
            <a:xfrm>
              <a:off x="4457700" y="1882140"/>
              <a:ext cx="228600" cy="762000"/>
            </a:xfrm>
            <a:prstGeom prst="down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3603833-BEF9-4549-AF83-6C91BB7A2101}"/>
                </a:ext>
              </a:extLst>
            </p:cNvPr>
            <p:cNvSpPr txBox="1"/>
            <p:nvPr/>
          </p:nvSpPr>
          <p:spPr>
            <a:xfrm>
              <a:off x="4686300" y="2063234"/>
              <a:ext cx="1324402" cy="369332"/>
            </a:xfrm>
            <a:prstGeom prst="rect">
              <a:avLst/>
            </a:prstGeom>
            <a:noFill/>
          </p:spPr>
          <p:txBody>
            <a:bodyPr wrap="none" rtlCol="0">
              <a:spAutoFit/>
            </a:bodyPr>
            <a:lstStyle/>
            <a:p>
              <a:r>
                <a:rPr lang="en-GB" dirty="0">
                  <a:latin typeface="Consolas" panose="020B0609020204030204" pitchFamily="49" charset="0"/>
                </a:rPr>
                <a:t>partition</a:t>
              </a:r>
              <a:endParaRPr lang="en-US" dirty="0">
                <a:latin typeface="Consolas" panose="020B0609020204030204" pitchFamily="49" charset="0"/>
              </a:endParaRPr>
            </a:p>
          </p:txBody>
        </p:sp>
      </p:grpSp>
      <p:graphicFrame>
        <p:nvGraphicFramePr>
          <p:cNvPr id="38" name="Content Placeholder 6">
            <a:extLst>
              <a:ext uri="{FF2B5EF4-FFF2-40B4-BE49-F238E27FC236}">
                <a16:creationId xmlns:a16="http://schemas.microsoft.com/office/drawing/2014/main" id="{7115FF50-3D91-4684-8C0E-293D10A56276}"/>
              </a:ext>
            </a:extLst>
          </p:cNvPr>
          <p:cNvGraphicFramePr>
            <a:graphicFrameLocks/>
          </p:cNvGraphicFramePr>
          <p:nvPr>
            <p:extLst>
              <p:ext uri="{D42A27DB-BD31-4B8C-83A1-F6EECF244321}">
                <p14:modId xmlns:p14="http://schemas.microsoft.com/office/powerpoint/2010/main" val="392710215"/>
              </p:ext>
            </p:extLst>
          </p:nvPr>
        </p:nvGraphicFramePr>
        <p:xfrm>
          <a:off x="457200" y="4701223"/>
          <a:ext cx="8229600" cy="370840"/>
        </p:xfrm>
        <a:graphic>
          <a:graphicData uri="http://schemas.openxmlformats.org/drawingml/2006/table">
            <a:tbl>
              <a:tblPr firstRow="1" bandRow="1">
                <a:tableStyleId>{616DA210-FB5B-4158-B5E0-FEB733F419BA}</a:tableStyleId>
              </a:tblPr>
              <a:tblGrid>
                <a:gridCol w="514350">
                  <a:extLst>
                    <a:ext uri="{9D8B030D-6E8A-4147-A177-3AD203B41FA5}">
                      <a16:colId xmlns:a16="http://schemas.microsoft.com/office/drawing/2014/main" val="1666664136"/>
                    </a:ext>
                  </a:extLst>
                </a:gridCol>
                <a:gridCol w="514350">
                  <a:extLst>
                    <a:ext uri="{9D8B030D-6E8A-4147-A177-3AD203B41FA5}">
                      <a16:colId xmlns:a16="http://schemas.microsoft.com/office/drawing/2014/main" val="2579521355"/>
                    </a:ext>
                  </a:extLst>
                </a:gridCol>
                <a:gridCol w="514350">
                  <a:extLst>
                    <a:ext uri="{9D8B030D-6E8A-4147-A177-3AD203B41FA5}">
                      <a16:colId xmlns:a16="http://schemas.microsoft.com/office/drawing/2014/main" val="1728767250"/>
                    </a:ext>
                  </a:extLst>
                </a:gridCol>
                <a:gridCol w="514350">
                  <a:extLst>
                    <a:ext uri="{9D8B030D-6E8A-4147-A177-3AD203B41FA5}">
                      <a16:colId xmlns:a16="http://schemas.microsoft.com/office/drawing/2014/main" val="2897049578"/>
                    </a:ext>
                  </a:extLst>
                </a:gridCol>
                <a:gridCol w="514350">
                  <a:extLst>
                    <a:ext uri="{9D8B030D-6E8A-4147-A177-3AD203B41FA5}">
                      <a16:colId xmlns:a16="http://schemas.microsoft.com/office/drawing/2014/main" val="1623050796"/>
                    </a:ext>
                  </a:extLst>
                </a:gridCol>
                <a:gridCol w="514350">
                  <a:extLst>
                    <a:ext uri="{9D8B030D-6E8A-4147-A177-3AD203B41FA5}">
                      <a16:colId xmlns:a16="http://schemas.microsoft.com/office/drawing/2014/main" val="1962933774"/>
                    </a:ext>
                  </a:extLst>
                </a:gridCol>
                <a:gridCol w="514350">
                  <a:extLst>
                    <a:ext uri="{9D8B030D-6E8A-4147-A177-3AD203B41FA5}">
                      <a16:colId xmlns:a16="http://schemas.microsoft.com/office/drawing/2014/main" val="1414440335"/>
                    </a:ext>
                  </a:extLst>
                </a:gridCol>
                <a:gridCol w="514350">
                  <a:extLst>
                    <a:ext uri="{9D8B030D-6E8A-4147-A177-3AD203B41FA5}">
                      <a16:colId xmlns:a16="http://schemas.microsoft.com/office/drawing/2014/main" val="2828353725"/>
                    </a:ext>
                  </a:extLst>
                </a:gridCol>
                <a:gridCol w="514350">
                  <a:extLst>
                    <a:ext uri="{9D8B030D-6E8A-4147-A177-3AD203B41FA5}">
                      <a16:colId xmlns:a16="http://schemas.microsoft.com/office/drawing/2014/main" val="1311857580"/>
                    </a:ext>
                  </a:extLst>
                </a:gridCol>
                <a:gridCol w="514350">
                  <a:extLst>
                    <a:ext uri="{9D8B030D-6E8A-4147-A177-3AD203B41FA5}">
                      <a16:colId xmlns:a16="http://schemas.microsoft.com/office/drawing/2014/main" val="943692929"/>
                    </a:ext>
                  </a:extLst>
                </a:gridCol>
                <a:gridCol w="514350">
                  <a:extLst>
                    <a:ext uri="{9D8B030D-6E8A-4147-A177-3AD203B41FA5}">
                      <a16:colId xmlns:a16="http://schemas.microsoft.com/office/drawing/2014/main" val="1591299729"/>
                    </a:ext>
                  </a:extLst>
                </a:gridCol>
                <a:gridCol w="514350">
                  <a:extLst>
                    <a:ext uri="{9D8B030D-6E8A-4147-A177-3AD203B41FA5}">
                      <a16:colId xmlns:a16="http://schemas.microsoft.com/office/drawing/2014/main" val="1380993598"/>
                    </a:ext>
                  </a:extLst>
                </a:gridCol>
                <a:gridCol w="514350">
                  <a:extLst>
                    <a:ext uri="{9D8B030D-6E8A-4147-A177-3AD203B41FA5}">
                      <a16:colId xmlns:a16="http://schemas.microsoft.com/office/drawing/2014/main" val="670750000"/>
                    </a:ext>
                  </a:extLst>
                </a:gridCol>
                <a:gridCol w="514350">
                  <a:extLst>
                    <a:ext uri="{9D8B030D-6E8A-4147-A177-3AD203B41FA5}">
                      <a16:colId xmlns:a16="http://schemas.microsoft.com/office/drawing/2014/main" val="3642659174"/>
                    </a:ext>
                  </a:extLst>
                </a:gridCol>
                <a:gridCol w="514350">
                  <a:extLst>
                    <a:ext uri="{9D8B030D-6E8A-4147-A177-3AD203B41FA5}">
                      <a16:colId xmlns:a16="http://schemas.microsoft.com/office/drawing/2014/main" val="4236276560"/>
                    </a:ext>
                  </a:extLst>
                </a:gridCol>
                <a:gridCol w="514350">
                  <a:extLst>
                    <a:ext uri="{9D8B030D-6E8A-4147-A177-3AD203B41FA5}">
                      <a16:colId xmlns:a16="http://schemas.microsoft.com/office/drawing/2014/main" val="1527496608"/>
                    </a:ext>
                  </a:extLst>
                </a:gridCol>
              </a:tblGrid>
              <a:tr h="370840">
                <a:tc>
                  <a:txBody>
                    <a:bodyPr/>
                    <a:lstStyle/>
                    <a:p>
                      <a:pPr algn="ctr"/>
                      <a:r>
                        <a:rPr lang="en-GB" dirty="0">
                          <a:solidFill>
                            <a:schemeClr val="tx1"/>
                          </a:solidFill>
                        </a:rPr>
                        <a:t>1</a:t>
                      </a:r>
                      <a:endParaRPr lang="en-US" dirty="0">
                        <a:solidFill>
                          <a:schemeClr val="tx1"/>
                        </a:solidFill>
                      </a:endParaRPr>
                    </a:p>
                  </a:txBody>
                  <a:tcPr>
                    <a:solidFill>
                      <a:schemeClr val="accent2">
                        <a:lumMod val="40000"/>
                        <a:lumOff val="60000"/>
                      </a:schemeClr>
                    </a:solidFill>
                  </a:tcPr>
                </a:tc>
                <a:tc>
                  <a:txBody>
                    <a:bodyPr/>
                    <a:lstStyle/>
                    <a:p>
                      <a:pPr algn="ctr"/>
                      <a:r>
                        <a:rPr lang="en-GB" dirty="0"/>
                        <a:t>2</a:t>
                      </a:r>
                      <a:endParaRPr lang="en-US" dirty="0"/>
                    </a:p>
                  </a:txBody>
                  <a:tcPr>
                    <a:solidFill>
                      <a:schemeClr val="accent2">
                        <a:lumMod val="40000"/>
                        <a:lumOff val="60000"/>
                      </a:schemeClr>
                    </a:solidFill>
                  </a:tcPr>
                </a:tc>
                <a:tc>
                  <a:txBody>
                    <a:bodyPr/>
                    <a:lstStyle/>
                    <a:p>
                      <a:pPr algn="ctr"/>
                      <a:r>
                        <a:rPr lang="en-GB" dirty="0"/>
                        <a:t>3</a:t>
                      </a:r>
                      <a:endParaRPr lang="en-US" dirty="0"/>
                    </a:p>
                  </a:txBody>
                  <a:tcPr>
                    <a:solidFill>
                      <a:schemeClr val="accent2">
                        <a:lumMod val="40000"/>
                        <a:lumOff val="60000"/>
                      </a:schemeClr>
                    </a:solidFill>
                  </a:tcPr>
                </a:tc>
                <a:tc>
                  <a:txBody>
                    <a:bodyPr/>
                    <a:lstStyle/>
                    <a:p>
                      <a:pPr algn="ctr"/>
                      <a:r>
                        <a:rPr lang="en-GB" dirty="0"/>
                        <a:t>4</a:t>
                      </a:r>
                      <a:endParaRPr lang="en-US" dirty="0"/>
                    </a:p>
                  </a:txBody>
                  <a:tcPr>
                    <a:solidFill>
                      <a:schemeClr val="accent2">
                        <a:lumMod val="40000"/>
                        <a:lumOff val="60000"/>
                      </a:schemeClr>
                    </a:solidFill>
                  </a:tcPr>
                </a:tc>
                <a:tc>
                  <a:txBody>
                    <a:bodyPr/>
                    <a:lstStyle/>
                    <a:p>
                      <a:pPr algn="ctr"/>
                      <a:r>
                        <a:rPr lang="en-GB" dirty="0"/>
                        <a:t>5</a:t>
                      </a:r>
                      <a:endParaRPr lang="en-US" dirty="0"/>
                    </a:p>
                  </a:txBody>
                  <a:tcPr>
                    <a:solidFill>
                      <a:schemeClr val="accent2">
                        <a:lumMod val="40000"/>
                        <a:lumOff val="60000"/>
                      </a:schemeClr>
                    </a:solidFill>
                  </a:tcPr>
                </a:tc>
                <a:tc>
                  <a:txBody>
                    <a:bodyPr/>
                    <a:lstStyle/>
                    <a:p>
                      <a:pPr algn="ctr"/>
                      <a:r>
                        <a:rPr lang="en-GB" dirty="0">
                          <a:solidFill>
                            <a:srgbClr val="0000FF"/>
                          </a:solidFill>
                        </a:rPr>
                        <a:t>6</a:t>
                      </a:r>
                      <a:endParaRPr lang="en-US" dirty="0">
                        <a:solidFill>
                          <a:srgbClr val="0000FF"/>
                        </a:solidFill>
                      </a:endParaRPr>
                    </a:p>
                  </a:txBody>
                  <a:tcPr>
                    <a:solidFill>
                      <a:srgbClr val="E6B9B8"/>
                    </a:solidFill>
                  </a:tcPr>
                </a:tc>
                <a:tc>
                  <a:txBody>
                    <a:bodyPr/>
                    <a:lstStyle/>
                    <a:p>
                      <a:pPr algn="ctr"/>
                      <a:r>
                        <a:rPr lang="en-GB" dirty="0"/>
                        <a:t>6</a:t>
                      </a:r>
                      <a:endParaRPr lang="en-US" dirty="0"/>
                    </a:p>
                  </a:txBody>
                  <a:tcPr>
                    <a:solidFill>
                      <a:schemeClr val="accent5">
                        <a:lumMod val="40000"/>
                        <a:lumOff val="60000"/>
                      </a:schemeClr>
                    </a:solidFill>
                  </a:tcPr>
                </a:tc>
                <a:tc>
                  <a:txBody>
                    <a:bodyPr/>
                    <a:lstStyle/>
                    <a:p>
                      <a:pPr algn="ctr"/>
                      <a:r>
                        <a:rPr lang="en-GB" dirty="0"/>
                        <a:t>7</a:t>
                      </a:r>
                      <a:endParaRPr lang="en-US" dirty="0"/>
                    </a:p>
                  </a:txBody>
                  <a:tcPr>
                    <a:solidFill>
                      <a:schemeClr val="accent5">
                        <a:lumMod val="40000"/>
                        <a:lumOff val="60000"/>
                      </a:schemeClr>
                    </a:solidFill>
                  </a:tcPr>
                </a:tc>
                <a:tc>
                  <a:txBody>
                    <a:bodyPr/>
                    <a:lstStyle/>
                    <a:p>
                      <a:pPr algn="ctr"/>
                      <a:r>
                        <a:rPr lang="en-GB" dirty="0"/>
                        <a:t>8</a:t>
                      </a:r>
                      <a:endParaRPr lang="en-US" dirty="0"/>
                    </a:p>
                  </a:txBody>
                  <a:tcPr>
                    <a:solidFill>
                      <a:schemeClr val="accent5">
                        <a:lumMod val="40000"/>
                        <a:lumOff val="60000"/>
                      </a:schemeClr>
                    </a:solidFill>
                  </a:tcPr>
                </a:tc>
                <a:tc>
                  <a:txBody>
                    <a:bodyPr/>
                    <a:lstStyle/>
                    <a:p>
                      <a:pPr algn="ctr"/>
                      <a:r>
                        <a:rPr lang="en-GB" dirty="0"/>
                        <a:t>9</a:t>
                      </a:r>
                      <a:endParaRPr lang="en-US" dirty="0"/>
                    </a:p>
                  </a:txBody>
                  <a:tcPr>
                    <a:solidFill>
                      <a:schemeClr val="accent5">
                        <a:lumMod val="40000"/>
                        <a:lumOff val="60000"/>
                      </a:schemeClr>
                    </a:solidFill>
                  </a:tcPr>
                </a:tc>
                <a:tc>
                  <a:txBody>
                    <a:bodyPr/>
                    <a:lstStyle/>
                    <a:p>
                      <a:pPr algn="ctr"/>
                      <a:r>
                        <a:rPr lang="en-GB" dirty="0"/>
                        <a:t>10</a:t>
                      </a:r>
                      <a:endParaRPr lang="en-US" dirty="0"/>
                    </a:p>
                  </a:txBody>
                  <a:tcPr>
                    <a:solidFill>
                      <a:schemeClr val="accent5">
                        <a:lumMod val="40000"/>
                        <a:lumOff val="60000"/>
                      </a:schemeClr>
                    </a:solidFill>
                  </a:tcPr>
                </a:tc>
                <a:tc>
                  <a:txBody>
                    <a:bodyPr/>
                    <a:lstStyle/>
                    <a:p>
                      <a:pPr algn="ctr"/>
                      <a:r>
                        <a:rPr lang="en-GB" dirty="0"/>
                        <a:t>11</a:t>
                      </a:r>
                      <a:endParaRPr lang="en-US" dirty="0"/>
                    </a:p>
                  </a:txBody>
                  <a:tcPr>
                    <a:solidFill>
                      <a:schemeClr val="accent5">
                        <a:lumMod val="40000"/>
                        <a:lumOff val="60000"/>
                      </a:schemeClr>
                    </a:solidFill>
                  </a:tcPr>
                </a:tc>
                <a:tc>
                  <a:txBody>
                    <a:bodyPr/>
                    <a:lstStyle/>
                    <a:p>
                      <a:pPr algn="ctr"/>
                      <a:r>
                        <a:rPr lang="en-GB" dirty="0"/>
                        <a:t>12</a:t>
                      </a:r>
                      <a:endParaRPr lang="en-US" dirty="0"/>
                    </a:p>
                  </a:txBody>
                  <a:tcPr>
                    <a:solidFill>
                      <a:schemeClr val="accent5">
                        <a:lumMod val="40000"/>
                        <a:lumOff val="60000"/>
                      </a:schemeClr>
                    </a:solidFill>
                  </a:tcPr>
                </a:tc>
                <a:tc>
                  <a:txBody>
                    <a:bodyPr/>
                    <a:lstStyle/>
                    <a:p>
                      <a:pPr algn="ctr"/>
                      <a:r>
                        <a:rPr lang="en-GB" dirty="0"/>
                        <a:t>13</a:t>
                      </a:r>
                      <a:endParaRPr lang="en-US" dirty="0"/>
                    </a:p>
                  </a:txBody>
                  <a:tcPr>
                    <a:solidFill>
                      <a:schemeClr val="accent5">
                        <a:lumMod val="40000"/>
                        <a:lumOff val="60000"/>
                      </a:schemeClr>
                    </a:solidFill>
                  </a:tcPr>
                </a:tc>
                <a:tc>
                  <a:txBody>
                    <a:bodyPr/>
                    <a:lstStyle/>
                    <a:p>
                      <a:pPr algn="ctr"/>
                      <a:r>
                        <a:rPr lang="en-GB" dirty="0"/>
                        <a:t>14</a:t>
                      </a:r>
                      <a:endParaRPr lang="en-US" dirty="0"/>
                    </a:p>
                  </a:txBody>
                  <a:tcPr>
                    <a:solidFill>
                      <a:schemeClr val="accent5">
                        <a:lumMod val="40000"/>
                        <a:lumOff val="60000"/>
                      </a:schemeClr>
                    </a:solidFill>
                  </a:tcPr>
                </a:tc>
                <a:tc>
                  <a:txBody>
                    <a:bodyPr/>
                    <a:lstStyle/>
                    <a:p>
                      <a:pPr algn="ctr"/>
                      <a:r>
                        <a:rPr lang="en-GB" dirty="0"/>
                        <a:t>15</a:t>
                      </a:r>
                      <a:endParaRPr lang="en-US" dirty="0"/>
                    </a:p>
                  </a:txBody>
                  <a:tcPr>
                    <a:solidFill>
                      <a:schemeClr val="accent5">
                        <a:lumMod val="40000"/>
                        <a:lumOff val="60000"/>
                      </a:schemeClr>
                    </a:solidFill>
                  </a:tcPr>
                </a:tc>
                <a:extLst>
                  <a:ext uri="{0D108BD9-81ED-4DB2-BD59-A6C34878D82A}">
                    <a16:rowId xmlns:a16="http://schemas.microsoft.com/office/drawing/2014/main" val="881863238"/>
                  </a:ext>
                </a:extLst>
              </a:tr>
            </a:tbl>
          </a:graphicData>
        </a:graphic>
      </p:graphicFrame>
      <p:grpSp>
        <p:nvGrpSpPr>
          <p:cNvPr id="52" name="Group 51">
            <a:extLst>
              <a:ext uri="{FF2B5EF4-FFF2-40B4-BE49-F238E27FC236}">
                <a16:creationId xmlns:a16="http://schemas.microsoft.com/office/drawing/2014/main" id="{0B34CF0C-615E-43DA-8916-05F38BA9159F}"/>
              </a:ext>
            </a:extLst>
          </p:cNvPr>
          <p:cNvGrpSpPr/>
          <p:nvPr/>
        </p:nvGrpSpPr>
        <p:grpSpPr>
          <a:xfrm>
            <a:off x="1132652" y="3733800"/>
            <a:ext cx="5859941" cy="764858"/>
            <a:chOff x="1132652" y="3733800"/>
            <a:chExt cx="5859941" cy="764858"/>
          </a:xfrm>
        </p:grpSpPr>
        <p:sp>
          <p:nvSpPr>
            <p:cNvPr id="39" name="Down Arrow 15">
              <a:extLst>
                <a:ext uri="{FF2B5EF4-FFF2-40B4-BE49-F238E27FC236}">
                  <a16:creationId xmlns:a16="http://schemas.microsoft.com/office/drawing/2014/main" id="{9AD1BC2B-3687-4D42-BA87-E2EE66D70A6B}"/>
                </a:ext>
              </a:extLst>
            </p:cNvPr>
            <p:cNvSpPr/>
            <p:nvPr/>
          </p:nvSpPr>
          <p:spPr>
            <a:xfrm>
              <a:off x="1892300" y="3736658"/>
              <a:ext cx="228600" cy="762000"/>
            </a:xfrm>
            <a:prstGeom prst="down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wn Arrow 16">
              <a:extLst>
                <a:ext uri="{FF2B5EF4-FFF2-40B4-BE49-F238E27FC236}">
                  <a16:creationId xmlns:a16="http://schemas.microsoft.com/office/drawing/2014/main" id="{0E3F4A5A-8957-484F-AE2E-B6E40BB30716}"/>
                </a:ext>
              </a:extLst>
            </p:cNvPr>
            <p:cNvSpPr/>
            <p:nvPr/>
          </p:nvSpPr>
          <p:spPr>
            <a:xfrm>
              <a:off x="5989320" y="3733800"/>
              <a:ext cx="228600" cy="762000"/>
            </a:xfrm>
            <a:prstGeom prst="down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E442AD1-4116-40CD-8438-7598E2E8C8B8}"/>
                </a:ext>
              </a:extLst>
            </p:cNvPr>
            <p:cNvSpPr txBox="1"/>
            <p:nvPr/>
          </p:nvSpPr>
          <p:spPr>
            <a:xfrm>
              <a:off x="1132652" y="3879017"/>
              <a:ext cx="817853" cy="369332"/>
            </a:xfrm>
            <a:prstGeom prst="rect">
              <a:avLst/>
            </a:prstGeom>
            <a:noFill/>
          </p:spPr>
          <p:txBody>
            <a:bodyPr wrap="none" rtlCol="0">
              <a:spAutoFit/>
            </a:bodyPr>
            <a:lstStyle/>
            <a:p>
              <a:r>
                <a:rPr lang="en-GB" dirty="0" err="1">
                  <a:latin typeface="Consolas" panose="020B0609020204030204" pitchFamily="49" charset="0"/>
                </a:rPr>
                <a:t>qsort</a:t>
              </a:r>
              <a:endParaRPr lang="en-US" dirty="0">
                <a:latin typeface="Consolas" panose="020B0609020204030204" pitchFamily="49" charset="0"/>
              </a:endParaRPr>
            </a:p>
          </p:txBody>
        </p:sp>
        <p:sp>
          <p:nvSpPr>
            <p:cNvPr id="42" name="TextBox 41">
              <a:extLst>
                <a:ext uri="{FF2B5EF4-FFF2-40B4-BE49-F238E27FC236}">
                  <a16:creationId xmlns:a16="http://schemas.microsoft.com/office/drawing/2014/main" id="{9FFF5266-0787-43E7-B941-21086A291C21}"/>
                </a:ext>
              </a:extLst>
            </p:cNvPr>
            <p:cNvSpPr txBox="1"/>
            <p:nvPr/>
          </p:nvSpPr>
          <p:spPr>
            <a:xfrm>
              <a:off x="6174740" y="3879017"/>
              <a:ext cx="817853" cy="369332"/>
            </a:xfrm>
            <a:prstGeom prst="rect">
              <a:avLst/>
            </a:prstGeom>
            <a:noFill/>
          </p:spPr>
          <p:txBody>
            <a:bodyPr wrap="none" rtlCol="0">
              <a:spAutoFit/>
            </a:bodyPr>
            <a:lstStyle/>
            <a:p>
              <a:r>
                <a:rPr lang="en-GB" dirty="0" err="1">
                  <a:latin typeface="Consolas" panose="020B0609020204030204" pitchFamily="49" charset="0"/>
                </a:rPr>
                <a:t>qsort</a:t>
              </a:r>
              <a:endParaRPr lang="en-US" dirty="0">
                <a:latin typeface="Consolas" panose="020B0609020204030204" pitchFamily="49" charset="0"/>
              </a:endParaRPr>
            </a:p>
          </p:txBody>
        </p:sp>
      </p:grpSp>
      <p:grpSp>
        <p:nvGrpSpPr>
          <p:cNvPr id="53" name="Group 52">
            <a:extLst>
              <a:ext uri="{FF2B5EF4-FFF2-40B4-BE49-F238E27FC236}">
                <a16:creationId xmlns:a16="http://schemas.microsoft.com/office/drawing/2014/main" id="{E2AE9AEC-3A32-43D9-83FF-2F539FFE7D83}"/>
              </a:ext>
            </a:extLst>
          </p:cNvPr>
          <p:cNvGrpSpPr/>
          <p:nvPr/>
        </p:nvGrpSpPr>
        <p:grpSpPr>
          <a:xfrm>
            <a:off x="457200" y="3244850"/>
            <a:ext cx="8229600" cy="382032"/>
            <a:chOff x="457200" y="3244850"/>
            <a:chExt cx="8229600" cy="382032"/>
          </a:xfrm>
        </p:grpSpPr>
        <p:cxnSp>
          <p:nvCxnSpPr>
            <p:cNvPr id="44" name="Straight Arrow Connector 43">
              <a:extLst>
                <a:ext uri="{FF2B5EF4-FFF2-40B4-BE49-F238E27FC236}">
                  <a16:creationId xmlns:a16="http://schemas.microsoft.com/office/drawing/2014/main" id="{52EFE9CC-E51B-4165-9197-0870DE6C0C32}"/>
                </a:ext>
              </a:extLst>
            </p:cNvPr>
            <p:cNvCxnSpPr>
              <a:cxnSpLocks/>
            </p:cNvCxnSpPr>
            <p:nvPr/>
          </p:nvCxnSpPr>
          <p:spPr>
            <a:xfrm>
              <a:off x="457200" y="3429000"/>
              <a:ext cx="3092450" cy="0"/>
            </a:xfrm>
            <a:prstGeom prst="straightConnector1">
              <a:avLst/>
            </a:prstGeom>
            <a:ln w="19050" cap="flat">
              <a:solidFill>
                <a:schemeClr val="tx1"/>
              </a:solidFill>
              <a:round/>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6A4B26C-4626-434D-940E-89A294A8611A}"/>
                    </a:ext>
                  </a:extLst>
                </p:cNvPr>
                <p:cNvSpPr txBox="1"/>
                <p:nvPr/>
              </p:nvSpPr>
              <p:spPr>
                <a:xfrm>
                  <a:off x="1478312" y="3257550"/>
                  <a:ext cx="1043876" cy="369332"/>
                </a:xfrm>
                <a:prstGeom prst="rect">
                  <a:avLst/>
                </a:prstGeom>
                <a:solidFill>
                  <a:schemeClr val="bg1"/>
                </a:solidFill>
              </p:spPr>
              <p:txBody>
                <a:bodyPr wrap="none" rtlCol="0">
                  <a:spAutoFit/>
                </a:bodyPr>
                <a:lstStyle/>
                <a:p>
                  <a14:m>
                    <m:oMath xmlns:m="http://schemas.openxmlformats.org/officeDocument/2006/math">
                      <m:r>
                        <a:rPr lang="en-US" b="0" i="1" smtClean="0">
                          <a:latin typeface="Cambria Math" panose="02040503050406030204" pitchFamily="18" charset="0"/>
                        </a:rPr>
                        <m:t>≤</m:t>
                      </m:r>
                    </m:oMath>
                  </a14:m>
                  <a:r>
                    <a:rPr lang="en-US" b="0" dirty="0"/>
                    <a:t> </a:t>
                  </a:r>
                  <a:r>
                    <a:rPr lang="en-US" b="0" dirty="0">
                      <a:latin typeface="Consolas" panose="020B0609020204030204" pitchFamily="49" charset="0"/>
                    </a:rPr>
                    <a:t>pivot</a:t>
                  </a:r>
                </a:p>
              </p:txBody>
            </p:sp>
          </mc:Choice>
          <mc:Fallback xmlns="">
            <p:sp>
              <p:nvSpPr>
                <p:cNvPr id="22" name="TextBox 21">
                  <a:extLst>
                    <a:ext uri="{FF2B5EF4-FFF2-40B4-BE49-F238E27FC236}">
                      <a16:creationId xmlns:a16="http://schemas.microsoft.com/office/drawing/2014/main" id="{C6A4B26C-4626-434D-940E-89A294A8611A}"/>
                    </a:ext>
                  </a:extLst>
                </p:cNvPr>
                <p:cNvSpPr txBox="1">
                  <a:spLocks noRot="1" noChangeAspect="1" noMove="1" noResize="1" noEditPoints="1" noAdjustHandles="1" noChangeArrowheads="1" noChangeShapeType="1" noTextEdit="1"/>
                </p:cNvSpPr>
                <p:nvPr/>
              </p:nvSpPr>
              <p:spPr>
                <a:xfrm>
                  <a:off x="1478312" y="3257550"/>
                  <a:ext cx="1043876" cy="369332"/>
                </a:xfrm>
                <a:prstGeom prst="rect">
                  <a:avLst/>
                </a:prstGeom>
                <a:blipFill>
                  <a:blip r:embed="rId2"/>
                  <a:stretch>
                    <a:fillRect t="-8197" r="-5263" b="-24590"/>
                  </a:stretch>
                </a:blipFill>
              </p:spPr>
              <p:txBody>
                <a:bodyPr/>
                <a:lstStyle/>
                <a:p>
                  <a:r>
                    <a:rPr lang="en-US">
                      <a:noFill/>
                    </a:rPr>
                    <a:t> </a:t>
                  </a:r>
                </a:p>
              </p:txBody>
            </p:sp>
          </mc:Fallback>
        </mc:AlternateContent>
        <p:cxnSp>
          <p:nvCxnSpPr>
            <p:cNvPr id="45" name="Straight Arrow Connector 44">
              <a:extLst>
                <a:ext uri="{FF2B5EF4-FFF2-40B4-BE49-F238E27FC236}">
                  <a16:creationId xmlns:a16="http://schemas.microsoft.com/office/drawing/2014/main" id="{94EB25E2-6746-40B4-9B4B-5237815095F2}"/>
                </a:ext>
              </a:extLst>
            </p:cNvPr>
            <p:cNvCxnSpPr>
              <a:cxnSpLocks/>
            </p:cNvCxnSpPr>
            <p:nvPr/>
          </p:nvCxnSpPr>
          <p:spPr>
            <a:xfrm>
              <a:off x="3549650" y="3429000"/>
              <a:ext cx="5137150" cy="0"/>
            </a:xfrm>
            <a:prstGeom prst="straightConnector1">
              <a:avLst/>
            </a:prstGeom>
            <a:ln w="19050" cap="flat">
              <a:solidFill>
                <a:schemeClr val="tx1"/>
              </a:solidFill>
              <a:round/>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CFD53849-9C85-47E4-ADD1-9A77A942828C}"/>
                    </a:ext>
                  </a:extLst>
                </p:cNvPr>
                <p:cNvSpPr txBox="1"/>
                <p:nvPr/>
              </p:nvSpPr>
              <p:spPr>
                <a:xfrm>
                  <a:off x="5598224" y="3244850"/>
                  <a:ext cx="1043876" cy="369332"/>
                </a:xfrm>
                <a:prstGeom prst="rect">
                  <a:avLst/>
                </a:prstGeom>
                <a:solidFill>
                  <a:schemeClr val="bg1"/>
                </a:solidFill>
              </p:spPr>
              <p:txBody>
                <a:bodyPr wrap="square" rtlCol="0">
                  <a:spAutoFit/>
                </a:bodyPr>
                <a:lstStyle/>
                <a:p>
                  <a14:m>
                    <m:oMath xmlns:m="http://schemas.openxmlformats.org/officeDocument/2006/math">
                      <m:r>
                        <a:rPr lang="en-US" b="0" i="1" smtClean="0">
                          <a:latin typeface="Cambria Math" panose="02040503050406030204" pitchFamily="18" charset="0"/>
                        </a:rPr>
                        <m:t>≥</m:t>
                      </m:r>
                    </m:oMath>
                  </a14:m>
                  <a:r>
                    <a:rPr lang="en-US" b="0" dirty="0"/>
                    <a:t> </a:t>
                  </a:r>
                  <a:r>
                    <a:rPr lang="en-US" b="0" dirty="0">
                      <a:latin typeface="Consolas" panose="020B0609020204030204" pitchFamily="49" charset="0"/>
                    </a:rPr>
                    <a:t>pivot</a:t>
                  </a:r>
                </a:p>
              </p:txBody>
            </p:sp>
          </mc:Choice>
          <mc:Fallback xmlns="">
            <p:sp>
              <p:nvSpPr>
                <p:cNvPr id="46" name="TextBox 45">
                  <a:extLst>
                    <a:ext uri="{FF2B5EF4-FFF2-40B4-BE49-F238E27FC236}">
                      <a16:creationId xmlns:a16="http://schemas.microsoft.com/office/drawing/2014/main" id="{CFD53849-9C85-47E4-ADD1-9A77A942828C}"/>
                    </a:ext>
                  </a:extLst>
                </p:cNvPr>
                <p:cNvSpPr txBox="1">
                  <a:spLocks noRot="1" noChangeAspect="1" noMove="1" noResize="1" noEditPoints="1" noAdjustHandles="1" noChangeArrowheads="1" noChangeShapeType="1" noTextEdit="1"/>
                </p:cNvSpPr>
                <p:nvPr/>
              </p:nvSpPr>
              <p:spPr>
                <a:xfrm>
                  <a:off x="5598224" y="3244850"/>
                  <a:ext cx="1043876" cy="369332"/>
                </a:xfrm>
                <a:prstGeom prst="rect">
                  <a:avLst/>
                </a:prstGeom>
                <a:blipFill>
                  <a:blip r:embed="rId3"/>
                  <a:stretch>
                    <a:fillRect t="-8197" r="-4651" b="-24590"/>
                  </a:stretch>
                </a:blipFill>
              </p:spPr>
              <p:txBody>
                <a:bodyPr/>
                <a:lstStyle/>
                <a:p>
                  <a:r>
                    <a:rPr lang="en-US">
                      <a:noFill/>
                    </a:rPr>
                    <a:t> </a:t>
                  </a:r>
                </a:p>
              </p:txBody>
            </p:sp>
          </mc:Fallback>
        </mc:AlternateContent>
      </p:grpSp>
      <p:sp>
        <p:nvSpPr>
          <p:cNvPr id="54" name="Rectangle 53">
            <a:extLst>
              <a:ext uri="{FF2B5EF4-FFF2-40B4-BE49-F238E27FC236}">
                <a16:creationId xmlns:a16="http://schemas.microsoft.com/office/drawing/2014/main" id="{E8D5646A-55B2-46CA-8B73-0A1263153753}"/>
              </a:ext>
            </a:extLst>
          </p:cNvPr>
          <p:cNvSpPr/>
          <p:nvPr/>
        </p:nvSpPr>
        <p:spPr>
          <a:xfrm>
            <a:off x="381000" y="5486400"/>
            <a:ext cx="5410200" cy="923330"/>
          </a:xfrm>
          <a:prstGeom prst="rect">
            <a:avLst/>
          </a:prstGeom>
        </p:spPr>
        <p:txBody>
          <a:bodyPr wrap="square">
            <a:spAutoFit/>
          </a:bodyPr>
          <a:lstStyle/>
          <a:p>
            <a:r>
              <a:rPr lang="en-GB" dirty="0"/>
              <a:t>The key step of quick sort is the partitioning algorithm.</a:t>
            </a:r>
          </a:p>
          <a:p>
            <a:endParaRPr lang="en-GB" dirty="0"/>
          </a:p>
          <a:p>
            <a:r>
              <a:rPr lang="en-GB" b="1" dirty="0"/>
              <a:t>Question:</a:t>
            </a:r>
            <a:r>
              <a:rPr lang="en-GB" dirty="0"/>
              <a:t> how to find a good pivot?</a:t>
            </a:r>
            <a:endParaRPr lang="en-US" dirty="0"/>
          </a:p>
        </p:txBody>
      </p:sp>
    </p:spTree>
    <p:extLst>
      <p:ext uri="{BB962C8B-B14F-4D97-AF65-F5344CB8AC3E}">
        <p14:creationId xmlns:p14="http://schemas.microsoft.com/office/powerpoint/2010/main" val="232560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up)">
                                      <p:cBhvr>
                                        <p:cTn id="7" dur="500"/>
                                        <p:tgtEl>
                                          <p:spTgt spid="5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up)">
                                      <p:cBhvr>
                                        <p:cTn id="22" dur="500"/>
                                        <p:tgtEl>
                                          <p:spTgt spid="52"/>
                                        </p:tgtEl>
                                      </p:cBhvr>
                                    </p:animEffec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3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1000"/>
                                        <p:tgtEl>
                                          <p:spTgt spid="54"/>
                                        </p:tgtEl>
                                      </p:cBhvr>
                                    </p:animEffect>
                                    <p:anim calcmode="lin" valueType="num">
                                      <p:cBhvr>
                                        <p:cTn id="31" dur="1000" fill="hold"/>
                                        <p:tgtEl>
                                          <p:spTgt spid="54"/>
                                        </p:tgtEl>
                                        <p:attrNameLst>
                                          <p:attrName>ppt_x</p:attrName>
                                        </p:attrNameLst>
                                      </p:cBhvr>
                                      <p:tavLst>
                                        <p:tav tm="0">
                                          <p:val>
                                            <p:strVal val="#ppt_x"/>
                                          </p:val>
                                        </p:tav>
                                        <p:tav tm="100000">
                                          <p:val>
                                            <p:strVal val="#ppt_x"/>
                                          </p:val>
                                        </p:tav>
                                      </p:tavLst>
                                    </p:anim>
                                    <p:anim calcmode="lin" valueType="num">
                                      <p:cBhvr>
                                        <p:cTn id="3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Quick sort partition: example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25224630"/>
              </p:ext>
            </p:extLst>
          </p:nvPr>
        </p:nvGraphicFramePr>
        <p:xfrm>
          <a:off x="457200" y="1749440"/>
          <a:ext cx="8229600" cy="370840"/>
        </p:xfrm>
        <a:graphic>
          <a:graphicData uri="http://schemas.openxmlformats.org/drawingml/2006/table">
            <a:tbl>
              <a:tblPr firstRow="1" bandRow="1">
                <a:tableStyleId>{616DA210-FB5B-4158-B5E0-FEB733F419BA}</a:tableStyleId>
              </a:tblPr>
              <a:tblGrid>
                <a:gridCol w="514350">
                  <a:extLst>
                    <a:ext uri="{9D8B030D-6E8A-4147-A177-3AD203B41FA5}">
                      <a16:colId xmlns:a16="http://schemas.microsoft.com/office/drawing/2014/main" val="1666664136"/>
                    </a:ext>
                  </a:extLst>
                </a:gridCol>
                <a:gridCol w="514350">
                  <a:extLst>
                    <a:ext uri="{9D8B030D-6E8A-4147-A177-3AD203B41FA5}">
                      <a16:colId xmlns:a16="http://schemas.microsoft.com/office/drawing/2014/main" val="2579521355"/>
                    </a:ext>
                  </a:extLst>
                </a:gridCol>
                <a:gridCol w="514350">
                  <a:extLst>
                    <a:ext uri="{9D8B030D-6E8A-4147-A177-3AD203B41FA5}">
                      <a16:colId xmlns:a16="http://schemas.microsoft.com/office/drawing/2014/main" val="1728767250"/>
                    </a:ext>
                  </a:extLst>
                </a:gridCol>
                <a:gridCol w="514350">
                  <a:extLst>
                    <a:ext uri="{9D8B030D-6E8A-4147-A177-3AD203B41FA5}">
                      <a16:colId xmlns:a16="http://schemas.microsoft.com/office/drawing/2014/main" val="2897049578"/>
                    </a:ext>
                  </a:extLst>
                </a:gridCol>
                <a:gridCol w="514350">
                  <a:extLst>
                    <a:ext uri="{9D8B030D-6E8A-4147-A177-3AD203B41FA5}">
                      <a16:colId xmlns:a16="http://schemas.microsoft.com/office/drawing/2014/main" val="1623050796"/>
                    </a:ext>
                  </a:extLst>
                </a:gridCol>
                <a:gridCol w="514350">
                  <a:extLst>
                    <a:ext uri="{9D8B030D-6E8A-4147-A177-3AD203B41FA5}">
                      <a16:colId xmlns:a16="http://schemas.microsoft.com/office/drawing/2014/main" val="1962933774"/>
                    </a:ext>
                  </a:extLst>
                </a:gridCol>
                <a:gridCol w="514350">
                  <a:extLst>
                    <a:ext uri="{9D8B030D-6E8A-4147-A177-3AD203B41FA5}">
                      <a16:colId xmlns:a16="http://schemas.microsoft.com/office/drawing/2014/main" val="1414440335"/>
                    </a:ext>
                  </a:extLst>
                </a:gridCol>
                <a:gridCol w="514350">
                  <a:extLst>
                    <a:ext uri="{9D8B030D-6E8A-4147-A177-3AD203B41FA5}">
                      <a16:colId xmlns:a16="http://schemas.microsoft.com/office/drawing/2014/main" val="2828353725"/>
                    </a:ext>
                  </a:extLst>
                </a:gridCol>
                <a:gridCol w="514350">
                  <a:extLst>
                    <a:ext uri="{9D8B030D-6E8A-4147-A177-3AD203B41FA5}">
                      <a16:colId xmlns:a16="http://schemas.microsoft.com/office/drawing/2014/main" val="1311857580"/>
                    </a:ext>
                  </a:extLst>
                </a:gridCol>
                <a:gridCol w="514350">
                  <a:extLst>
                    <a:ext uri="{9D8B030D-6E8A-4147-A177-3AD203B41FA5}">
                      <a16:colId xmlns:a16="http://schemas.microsoft.com/office/drawing/2014/main" val="943692929"/>
                    </a:ext>
                  </a:extLst>
                </a:gridCol>
                <a:gridCol w="514350">
                  <a:extLst>
                    <a:ext uri="{9D8B030D-6E8A-4147-A177-3AD203B41FA5}">
                      <a16:colId xmlns:a16="http://schemas.microsoft.com/office/drawing/2014/main" val="1591299729"/>
                    </a:ext>
                  </a:extLst>
                </a:gridCol>
                <a:gridCol w="514350">
                  <a:extLst>
                    <a:ext uri="{9D8B030D-6E8A-4147-A177-3AD203B41FA5}">
                      <a16:colId xmlns:a16="http://schemas.microsoft.com/office/drawing/2014/main" val="1380993598"/>
                    </a:ext>
                  </a:extLst>
                </a:gridCol>
                <a:gridCol w="514350">
                  <a:extLst>
                    <a:ext uri="{9D8B030D-6E8A-4147-A177-3AD203B41FA5}">
                      <a16:colId xmlns:a16="http://schemas.microsoft.com/office/drawing/2014/main" val="670750000"/>
                    </a:ext>
                  </a:extLst>
                </a:gridCol>
                <a:gridCol w="514350">
                  <a:extLst>
                    <a:ext uri="{9D8B030D-6E8A-4147-A177-3AD203B41FA5}">
                      <a16:colId xmlns:a16="http://schemas.microsoft.com/office/drawing/2014/main" val="3642659174"/>
                    </a:ext>
                  </a:extLst>
                </a:gridCol>
                <a:gridCol w="514350">
                  <a:extLst>
                    <a:ext uri="{9D8B030D-6E8A-4147-A177-3AD203B41FA5}">
                      <a16:colId xmlns:a16="http://schemas.microsoft.com/office/drawing/2014/main" val="4236276560"/>
                    </a:ext>
                  </a:extLst>
                </a:gridCol>
                <a:gridCol w="514350">
                  <a:extLst>
                    <a:ext uri="{9D8B030D-6E8A-4147-A177-3AD203B41FA5}">
                      <a16:colId xmlns:a16="http://schemas.microsoft.com/office/drawing/2014/main" val="1527496608"/>
                    </a:ext>
                  </a:extLst>
                </a:gridCol>
              </a:tblGrid>
              <a:tr h="370840">
                <a:tc>
                  <a:txBody>
                    <a:bodyPr/>
                    <a:lstStyle/>
                    <a:p>
                      <a:pPr algn="ctr"/>
                      <a:r>
                        <a:rPr lang="en-GB" dirty="0">
                          <a:solidFill>
                            <a:srgbClr val="0000FF"/>
                          </a:solidFill>
                        </a:rPr>
                        <a:t>6</a:t>
                      </a:r>
                      <a:endParaRPr lang="en-US" dirty="0">
                        <a:solidFill>
                          <a:srgbClr val="0000FF"/>
                        </a:solidFill>
                      </a:endParaRPr>
                    </a:p>
                  </a:txBody>
                  <a:tcPr/>
                </a:tc>
                <a:tc>
                  <a:txBody>
                    <a:bodyPr/>
                    <a:lstStyle/>
                    <a:p>
                      <a:pPr algn="ctr"/>
                      <a:r>
                        <a:rPr lang="en-GB" dirty="0"/>
                        <a:t>8</a:t>
                      </a:r>
                      <a:endParaRPr lang="en-US" dirty="0"/>
                    </a:p>
                  </a:txBody>
                  <a:tcPr/>
                </a:tc>
                <a:tc>
                  <a:txBody>
                    <a:bodyPr/>
                    <a:lstStyle/>
                    <a:p>
                      <a:pPr algn="ctr"/>
                      <a:r>
                        <a:rPr lang="en-GB" dirty="0"/>
                        <a:t>1</a:t>
                      </a:r>
                      <a:endParaRPr lang="en-US" dirty="0"/>
                    </a:p>
                  </a:txBody>
                  <a:tcPr/>
                </a:tc>
                <a:tc>
                  <a:txBody>
                    <a:bodyPr/>
                    <a:lstStyle/>
                    <a:p>
                      <a:pPr algn="ctr"/>
                      <a:r>
                        <a:rPr lang="en-GB" dirty="0"/>
                        <a:t>5</a:t>
                      </a:r>
                      <a:endParaRPr lang="en-US" dirty="0"/>
                    </a:p>
                  </a:txBody>
                  <a:tcPr/>
                </a:tc>
                <a:tc>
                  <a:txBody>
                    <a:bodyPr/>
                    <a:lstStyle/>
                    <a:p>
                      <a:pPr algn="ctr"/>
                      <a:r>
                        <a:rPr lang="en-GB" dirty="0"/>
                        <a:t>6</a:t>
                      </a:r>
                      <a:endParaRPr lang="en-US" dirty="0"/>
                    </a:p>
                  </a:txBody>
                  <a:tcPr/>
                </a:tc>
                <a:tc>
                  <a:txBody>
                    <a:bodyPr/>
                    <a:lstStyle/>
                    <a:p>
                      <a:pPr algn="ctr"/>
                      <a:r>
                        <a:rPr lang="en-GB" dirty="0"/>
                        <a:t>9</a:t>
                      </a:r>
                      <a:endParaRPr lang="en-US" dirty="0"/>
                    </a:p>
                  </a:txBody>
                  <a:tcPr/>
                </a:tc>
                <a:tc>
                  <a:txBody>
                    <a:bodyPr/>
                    <a:lstStyle/>
                    <a:p>
                      <a:pPr algn="ctr"/>
                      <a:r>
                        <a:rPr lang="en-GB" dirty="0"/>
                        <a:t>12</a:t>
                      </a:r>
                      <a:endParaRPr lang="en-US" dirty="0"/>
                    </a:p>
                  </a:txBody>
                  <a:tcPr/>
                </a:tc>
                <a:tc>
                  <a:txBody>
                    <a:bodyPr/>
                    <a:lstStyle/>
                    <a:p>
                      <a:pPr algn="ctr"/>
                      <a:r>
                        <a:rPr lang="en-GB" dirty="0">
                          <a:solidFill>
                            <a:schemeClr val="tx1"/>
                          </a:solidFill>
                        </a:rPr>
                        <a:t>2</a:t>
                      </a:r>
                      <a:endParaRPr lang="en-US" dirty="0">
                        <a:solidFill>
                          <a:schemeClr val="tx1"/>
                        </a:solidFill>
                      </a:endParaRPr>
                    </a:p>
                  </a:txBody>
                  <a:tcPr/>
                </a:tc>
                <a:tc>
                  <a:txBody>
                    <a:bodyPr/>
                    <a:lstStyle/>
                    <a:p>
                      <a:pPr algn="ctr"/>
                      <a:r>
                        <a:rPr lang="en-GB" dirty="0"/>
                        <a:t>10</a:t>
                      </a:r>
                      <a:endParaRPr lang="en-US" dirty="0"/>
                    </a:p>
                  </a:txBody>
                  <a:tcPr/>
                </a:tc>
                <a:tc>
                  <a:txBody>
                    <a:bodyPr/>
                    <a:lstStyle/>
                    <a:p>
                      <a:pPr algn="ctr"/>
                      <a:r>
                        <a:rPr lang="en-GB" dirty="0"/>
                        <a:t>7</a:t>
                      </a:r>
                      <a:endParaRPr lang="en-US" dirty="0"/>
                    </a:p>
                  </a:txBody>
                  <a:tcPr/>
                </a:tc>
                <a:tc>
                  <a:txBody>
                    <a:bodyPr/>
                    <a:lstStyle/>
                    <a:p>
                      <a:pPr algn="ctr"/>
                      <a:r>
                        <a:rPr lang="en-GB" dirty="0"/>
                        <a:t>3</a:t>
                      </a:r>
                      <a:endParaRPr lang="en-US" dirty="0"/>
                    </a:p>
                  </a:txBody>
                  <a:tcPr/>
                </a:tc>
                <a:tc>
                  <a:txBody>
                    <a:bodyPr/>
                    <a:lstStyle/>
                    <a:p>
                      <a:pPr algn="ctr"/>
                      <a:r>
                        <a:rPr lang="en-GB" dirty="0"/>
                        <a:t>13</a:t>
                      </a:r>
                      <a:endParaRPr lang="en-US" dirty="0"/>
                    </a:p>
                  </a:txBody>
                  <a:tcPr/>
                </a:tc>
                <a:tc>
                  <a:txBody>
                    <a:bodyPr/>
                    <a:lstStyle/>
                    <a:p>
                      <a:pPr algn="ctr"/>
                      <a:r>
                        <a:rPr lang="en-GB" dirty="0"/>
                        <a:t>4</a:t>
                      </a:r>
                      <a:endParaRPr lang="en-US" dirty="0"/>
                    </a:p>
                  </a:txBody>
                  <a:tcPr/>
                </a:tc>
                <a:tc>
                  <a:txBody>
                    <a:bodyPr/>
                    <a:lstStyle/>
                    <a:p>
                      <a:pPr algn="ctr"/>
                      <a:r>
                        <a:rPr lang="en-GB" dirty="0"/>
                        <a:t>11</a:t>
                      </a:r>
                      <a:endParaRPr lang="en-US" dirty="0"/>
                    </a:p>
                  </a:txBody>
                  <a:tcPr/>
                </a:tc>
                <a:tc>
                  <a:txBody>
                    <a:bodyPr/>
                    <a:lstStyle/>
                    <a:p>
                      <a:pPr algn="ctr"/>
                      <a:r>
                        <a:rPr lang="en-GB" dirty="0"/>
                        <a:t>15</a:t>
                      </a:r>
                      <a:endParaRPr lang="en-US" dirty="0"/>
                    </a:p>
                  </a:txBody>
                  <a:tcPr/>
                </a:tc>
                <a:tc>
                  <a:txBody>
                    <a:bodyPr/>
                    <a:lstStyle/>
                    <a:p>
                      <a:pPr algn="ctr"/>
                      <a:r>
                        <a:rPr lang="en-GB" dirty="0"/>
                        <a:t>14</a:t>
                      </a:r>
                      <a:endParaRPr lang="en-US" dirty="0"/>
                    </a:p>
                  </a:txBody>
                  <a:tcPr/>
                </a:tc>
                <a:extLst>
                  <a:ext uri="{0D108BD9-81ED-4DB2-BD59-A6C34878D82A}">
                    <a16:rowId xmlns:a16="http://schemas.microsoft.com/office/drawing/2014/main" val="881863238"/>
                  </a:ext>
                </a:extLst>
              </a:tr>
            </a:tbl>
          </a:graphicData>
        </a:graphic>
      </p:graphicFrame>
      <p:sp>
        <p:nvSpPr>
          <p:cNvPr id="4" name="Date Placeholder 3"/>
          <p:cNvSpPr>
            <a:spLocks noGrp="1"/>
          </p:cNvSpPr>
          <p:nvPr>
            <p:ph type="dt" sz="half" idx="10"/>
          </p:nvPr>
        </p:nvSpPr>
        <p:spPr/>
        <p:txBody>
          <a:bodyPr/>
          <a:lstStyle/>
          <a:p>
            <a:r>
              <a:rPr lang="en-US"/>
              <a:t>Divide &amp; Conquer</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a:p>
        </p:txBody>
      </p:sp>
      <p:sp>
        <p:nvSpPr>
          <p:cNvPr id="13" name="TextBox 12">
            <a:extLst>
              <a:ext uri="{FF2B5EF4-FFF2-40B4-BE49-F238E27FC236}">
                <a16:creationId xmlns:a16="http://schemas.microsoft.com/office/drawing/2014/main" id="{A477221F-5A79-4F54-8B5B-08332B76679A}"/>
              </a:ext>
            </a:extLst>
          </p:cNvPr>
          <p:cNvSpPr txBox="1"/>
          <p:nvPr/>
        </p:nvSpPr>
        <p:spPr>
          <a:xfrm>
            <a:off x="76200" y="1381140"/>
            <a:ext cx="311304" cy="369332"/>
          </a:xfrm>
          <a:prstGeom prst="rect">
            <a:avLst/>
          </a:prstGeom>
          <a:noFill/>
        </p:spPr>
        <p:txBody>
          <a:bodyPr wrap="none" rtlCol="0">
            <a:spAutoFit/>
          </a:bodyPr>
          <a:lstStyle/>
          <a:p>
            <a:r>
              <a:rPr lang="en-US" b="0" dirty="0" err="1">
                <a:latin typeface="Consolas" panose="020B0609020204030204" pitchFamily="49" charset="0"/>
              </a:rPr>
              <a:t>i</a:t>
            </a:r>
            <a:endParaRPr lang="en-US" b="0" dirty="0">
              <a:latin typeface="Consolas" panose="020B0609020204030204" pitchFamily="49" charset="0"/>
            </a:endParaRPr>
          </a:p>
        </p:txBody>
      </p:sp>
      <p:sp>
        <p:nvSpPr>
          <p:cNvPr id="23" name="TextBox 22">
            <a:extLst>
              <a:ext uri="{FF2B5EF4-FFF2-40B4-BE49-F238E27FC236}">
                <a16:creationId xmlns:a16="http://schemas.microsoft.com/office/drawing/2014/main" id="{B8580401-45CD-4A6B-BDB0-49546E767B28}"/>
              </a:ext>
            </a:extLst>
          </p:cNvPr>
          <p:cNvSpPr txBox="1"/>
          <p:nvPr/>
        </p:nvSpPr>
        <p:spPr>
          <a:xfrm>
            <a:off x="8756496" y="1371600"/>
            <a:ext cx="311304" cy="369332"/>
          </a:xfrm>
          <a:prstGeom prst="rect">
            <a:avLst/>
          </a:prstGeom>
          <a:noFill/>
        </p:spPr>
        <p:txBody>
          <a:bodyPr wrap="none" rtlCol="0">
            <a:spAutoFit/>
          </a:bodyPr>
          <a:lstStyle/>
          <a:p>
            <a:r>
              <a:rPr lang="en-US" dirty="0">
                <a:latin typeface="Consolas" panose="020B0609020204030204" pitchFamily="49" charset="0"/>
              </a:rPr>
              <a:t>j</a:t>
            </a:r>
            <a:endParaRPr lang="en-US" b="0" dirty="0">
              <a:latin typeface="Consolas" panose="020B0609020204030204" pitchFamily="49" charset="0"/>
            </a:endParaRPr>
          </a:p>
        </p:txBody>
      </p:sp>
      <p:graphicFrame>
        <p:nvGraphicFramePr>
          <p:cNvPr id="24" name="Content Placeholder 6">
            <a:extLst>
              <a:ext uri="{FF2B5EF4-FFF2-40B4-BE49-F238E27FC236}">
                <a16:creationId xmlns:a16="http://schemas.microsoft.com/office/drawing/2014/main" id="{28AE96E5-2F8F-48D5-BE78-D9380C25B02D}"/>
              </a:ext>
            </a:extLst>
          </p:cNvPr>
          <p:cNvGraphicFramePr>
            <a:graphicFrameLocks/>
          </p:cNvGraphicFramePr>
          <p:nvPr>
            <p:extLst>
              <p:ext uri="{D42A27DB-BD31-4B8C-83A1-F6EECF244321}">
                <p14:modId xmlns:p14="http://schemas.microsoft.com/office/powerpoint/2010/main" val="1010813977"/>
              </p:ext>
            </p:extLst>
          </p:nvPr>
        </p:nvGraphicFramePr>
        <p:xfrm>
          <a:off x="457200" y="2597800"/>
          <a:ext cx="8229600" cy="370840"/>
        </p:xfrm>
        <a:graphic>
          <a:graphicData uri="http://schemas.openxmlformats.org/drawingml/2006/table">
            <a:tbl>
              <a:tblPr firstRow="1" bandRow="1">
                <a:tableStyleId>{616DA210-FB5B-4158-B5E0-FEB733F419BA}</a:tableStyleId>
              </a:tblPr>
              <a:tblGrid>
                <a:gridCol w="514350">
                  <a:extLst>
                    <a:ext uri="{9D8B030D-6E8A-4147-A177-3AD203B41FA5}">
                      <a16:colId xmlns:a16="http://schemas.microsoft.com/office/drawing/2014/main" val="1666664136"/>
                    </a:ext>
                  </a:extLst>
                </a:gridCol>
                <a:gridCol w="514350">
                  <a:extLst>
                    <a:ext uri="{9D8B030D-6E8A-4147-A177-3AD203B41FA5}">
                      <a16:colId xmlns:a16="http://schemas.microsoft.com/office/drawing/2014/main" val="2579521355"/>
                    </a:ext>
                  </a:extLst>
                </a:gridCol>
                <a:gridCol w="514350">
                  <a:extLst>
                    <a:ext uri="{9D8B030D-6E8A-4147-A177-3AD203B41FA5}">
                      <a16:colId xmlns:a16="http://schemas.microsoft.com/office/drawing/2014/main" val="1728767250"/>
                    </a:ext>
                  </a:extLst>
                </a:gridCol>
                <a:gridCol w="514350">
                  <a:extLst>
                    <a:ext uri="{9D8B030D-6E8A-4147-A177-3AD203B41FA5}">
                      <a16:colId xmlns:a16="http://schemas.microsoft.com/office/drawing/2014/main" val="2897049578"/>
                    </a:ext>
                  </a:extLst>
                </a:gridCol>
                <a:gridCol w="514350">
                  <a:extLst>
                    <a:ext uri="{9D8B030D-6E8A-4147-A177-3AD203B41FA5}">
                      <a16:colId xmlns:a16="http://schemas.microsoft.com/office/drawing/2014/main" val="1623050796"/>
                    </a:ext>
                  </a:extLst>
                </a:gridCol>
                <a:gridCol w="514350">
                  <a:extLst>
                    <a:ext uri="{9D8B030D-6E8A-4147-A177-3AD203B41FA5}">
                      <a16:colId xmlns:a16="http://schemas.microsoft.com/office/drawing/2014/main" val="1962933774"/>
                    </a:ext>
                  </a:extLst>
                </a:gridCol>
                <a:gridCol w="514350">
                  <a:extLst>
                    <a:ext uri="{9D8B030D-6E8A-4147-A177-3AD203B41FA5}">
                      <a16:colId xmlns:a16="http://schemas.microsoft.com/office/drawing/2014/main" val="1414440335"/>
                    </a:ext>
                  </a:extLst>
                </a:gridCol>
                <a:gridCol w="514350">
                  <a:extLst>
                    <a:ext uri="{9D8B030D-6E8A-4147-A177-3AD203B41FA5}">
                      <a16:colId xmlns:a16="http://schemas.microsoft.com/office/drawing/2014/main" val="2828353725"/>
                    </a:ext>
                  </a:extLst>
                </a:gridCol>
                <a:gridCol w="514350">
                  <a:extLst>
                    <a:ext uri="{9D8B030D-6E8A-4147-A177-3AD203B41FA5}">
                      <a16:colId xmlns:a16="http://schemas.microsoft.com/office/drawing/2014/main" val="1311857580"/>
                    </a:ext>
                  </a:extLst>
                </a:gridCol>
                <a:gridCol w="514350">
                  <a:extLst>
                    <a:ext uri="{9D8B030D-6E8A-4147-A177-3AD203B41FA5}">
                      <a16:colId xmlns:a16="http://schemas.microsoft.com/office/drawing/2014/main" val="943692929"/>
                    </a:ext>
                  </a:extLst>
                </a:gridCol>
                <a:gridCol w="514350">
                  <a:extLst>
                    <a:ext uri="{9D8B030D-6E8A-4147-A177-3AD203B41FA5}">
                      <a16:colId xmlns:a16="http://schemas.microsoft.com/office/drawing/2014/main" val="1591299729"/>
                    </a:ext>
                  </a:extLst>
                </a:gridCol>
                <a:gridCol w="514350">
                  <a:extLst>
                    <a:ext uri="{9D8B030D-6E8A-4147-A177-3AD203B41FA5}">
                      <a16:colId xmlns:a16="http://schemas.microsoft.com/office/drawing/2014/main" val="1380993598"/>
                    </a:ext>
                  </a:extLst>
                </a:gridCol>
                <a:gridCol w="514350">
                  <a:extLst>
                    <a:ext uri="{9D8B030D-6E8A-4147-A177-3AD203B41FA5}">
                      <a16:colId xmlns:a16="http://schemas.microsoft.com/office/drawing/2014/main" val="670750000"/>
                    </a:ext>
                  </a:extLst>
                </a:gridCol>
                <a:gridCol w="514350">
                  <a:extLst>
                    <a:ext uri="{9D8B030D-6E8A-4147-A177-3AD203B41FA5}">
                      <a16:colId xmlns:a16="http://schemas.microsoft.com/office/drawing/2014/main" val="3642659174"/>
                    </a:ext>
                  </a:extLst>
                </a:gridCol>
                <a:gridCol w="514350">
                  <a:extLst>
                    <a:ext uri="{9D8B030D-6E8A-4147-A177-3AD203B41FA5}">
                      <a16:colId xmlns:a16="http://schemas.microsoft.com/office/drawing/2014/main" val="4236276560"/>
                    </a:ext>
                  </a:extLst>
                </a:gridCol>
                <a:gridCol w="514350">
                  <a:extLst>
                    <a:ext uri="{9D8B030D-6E8A-4147-A177-3AD203B41FA5}">
                      <a16:colId xmlns:a16="http://schemas.microsoft.com/office/drawing/2014/main" val="1527496608"/>
                    </a:ext>
                  </a:extLst>
                </a:gridCol>
              </a:tblGrid>
              <a:tr h="370840">
                <a:tc>
                  <a:txBody>
                    <a:bodyPr/>
                    <a:lstStyle/>
                    <a:p>
                      <a:pPr algn="ctr"/>
                      <a:r>
                        <a:rPr lang="en-GB" dirty="0">
                          <a:solidFill>
                            <a:schemeClr val="tx1"/>
                          </a:solidFill>
                        </a:rPr>
                        <a:t>4</a:t>
                      </a:r>
                      <a:endParaRPr lang="en-US" dirty="0">
                        <a:solidFill>
                          <a:schemeClr val="tx1"/>
                        </a:solidFill>
                      </a:endParaRPr>
                    </a:p>
                  </a:txBody>
                  <a:tcPr>
                    <a:solidFill>
                      <a:srgbClr val="FFFF00"/>
                    </a:solidFill>
                  </a:tcPr>
                </a:tc>
                <a:tc>
                  <a:txBody>
                    <a:bodyPr/>
                    <a:lstStyle/>
                    <a:p>
                      <a:pPr algn="ctr"/>
                      <a:r>
                        <a:rPr lang="en-GB" dirty="0"/>
                        <a:t>8</a:t>
                      </a:r>
                      <a:endParaRPr lang="en-US" dirty="0"/>
                    </a:p>
                  </a:txBody>
                  <a:tcPr/>
                </a:tc>
                <a:tc>
                  <a:txBody>
                    <a:bodyPr/>
                    <a:lstStyle/>
                    <a:p>
                      <a:pPr algn="ctr"/>
                      <a:r>
                        <a:rPr lang="en-GB" dirty="0"/>
                        <a:t>1</a:t>
                      </a:r>
                      <a:endParaRPr lang="en-US" dirty="0"/>
                    </a:p>
                  </a:txBody>
                  <a:tcPr/>
                </a:tc>
                <a:tc>
                  <a:txBody>
                    <a:bodyPr/>
                    <a:lstStyle/>
                    <a:p>
                      <a:pPr algn="ctr"/>
                      <a:r>
                        <a:rPr lang="en-GB" dirty="0"/>
                        <a:t>5</a:t>
                      </a:r>
                      <a:endParaRPr lang="en-US" dirty="0"/>
                    </a:p>
                  </a:txBody>
                  <a:tcPr/>
                </a:tc>
                <a:tc>
                  <a:txBody>
                    <a:bodyPr/>
                    <a:lstStyle/>
                    <a:p>
                      <a:pPr algn="ctr"/>
                      <a:r>
                        <a:rPr lang="en-GB" dirty="0"/>
                        <a:t>6</a:t>
                      </a:r>
                      <a:endParaRPr lang="en-US" dirty="0"/>
                    </a:p>
                  </a:txBody>
                  <a:tcPr/>
                </a:tc>
                <a:tc>
                  <a:txBody>
                    <a:bodyPr/>
                    <a:lstStyle/>
                    <a:p>
                      <a:pPr algn="ctr"/>
                      <a:r>
                        <a:rPr lang="en-GB" dirty="0"/>
                        <a:t>9</a:t>
                      </a:r>
                      <a:endParaRPr lang="en-US" dirty="0"/>
                    </a:p>
                  </a:txBody>
                  <a:tcPr/>
                </a:tc>
                <a:tc>
                  <a:txBody>
                    <a:bodyPr/>
                    <a:lstStyle/>
                    <a:p>
                      <a:pPr algn="ctr"/>
                      <a:r>
                        <a:rPr lang="en-GB" dirty="0"/>
                        <a:t>12</a:t>
                      </a:r>
                      <a:endParaRPr lang="en-US" dirty="0"/>
                    </a:p>
                  </a:txBody>
                  <a:tcPr/>
                </a:tc>
                <a:tc>
                  <a:txBody>
                    <a:bodyPr/>
                    <a:lstStyle/>
                    <a:p>
                      <a:pPr algn="ctr"/>
                      <a:r>
                        <a:rPr lang="en-GB" dirty="0">
                          <a:solidFill>
                            <a:schemeClr val="tx1"/>
                          </a:solidFill>
                        </a:rPr>
                        <a:t>2</a:t>
                      </a:r>
                      <a:endParaRPr lang="en-US" dirty="0">
                        <a:solidFill>
                          <a:schemeClr val="tx1"/>
                        </a:solidFill>
                      </a:endParaRPr>
                    </a:p>
                  </a:txBody>
                  <a:tcPr/>
                </a:tc>
                <a:tc>
                  <a:txBody>
                    <a:bodyPr/>
                    <a:lstStyle/>
                    <a:p>
                      <a:pPr algn="ctr"/>
                      <a:r>
                        <a:rPr lang="en-GB" dirty="0"/>
                        <a:t>10</a:t>
                      </a:r>
                      <a:endParaRPr lang="en-US" dirty="0"/>
                    </a:p>
                  </a:txBody>
                  <a:tcPr/>
                </a:tc>
                <a:tc>
                  <a:txBody>
                    <a:bodyPr/>
                    <a:lstStyle/>
                    <a:p>
                      <a:pPr algn="ctr"/>
                      <a:r>
                        <a:rPr lang="en-GB" dirty="0"/>
                        <a:t>7</a:t>
                      </a:r>
                      <a:endParaRPr lang="en-US" dirty="0"/>
                    </a:p>
                  </a:txBody>
                  <a:tcPr/>
                </a:tc>
                <a:tc>
                  <a:txBody>
                    <a:bodyPr/>
                    <a:lstStyle/>
                    <a:p>
                      <a:pPr algn="ctr"/>
                      <a:r>
                        <a:rPr lang="en-GB" dirty="0"/>
                        <a:t>3</a:t>
                      </a:r>
                      <a:endParaRPr lang="en-US" dirty="0"/>
                    </a:p>
                  </a:txBody>
                  <a:tcPr/>
                </a:tc>
                <a:tc>
                  <a:txBody>
                    <a:bodyPr/>
                    <a:lstStyle/>
                    <a:p>
                      <a:pPr algn="ctr"/>
                      <a:r>
                        <a:rPr lang="en-GB" dirty="0"/>
                        <a:t>13</a:t>
                      </a:r>
                      <a:endParaRPr lang="en-US" dirty="0"/>
                    </a:p>
                  </a:txBody>
                  <a:tcPr/>
                </a:tc>
                <a:tc>
                  <a:txBody>
                    <a:bodyPr/>
                    <a:lstStyle/>
                    <a:p>
                      <a:pPr algn="ctr"/>
                      <a:r>
                        <a:rPr lang="en-GB" dirty="0">
                          <a:solidFill>
                            <a:schemeClr val="tx1"/>
                          </a:solidFill>
                        </a:rPr>
                        <a:t>6</a:t>
                      </a:r>
                      <a:endParaRPr lang="en-US" dirty="0">
                        <a:solidFill>
                          <a:schemeClr val="tx1"/>
                        </a:solidFill>
                      </a:endParaRPr>
                    </a:p>
                  </a:txBody>
                  <a:tcPr>
                    <a:solidFill>
                      <a:srgbClr val="FFFF00"/>
                    </a:solidFill>
                  </a:tcPr>
                </a:tc>
                <a:tc>
                  <a:txBody>
                    <a:bodyPr/>
                    <a:lstStyle/>
                    <a:p>
                      <a:pPr algn="ctr"/>
                      <a:r>
                        <a:rPr lang="en-GB" dirty="0"/>
                        <a:t>11</a:t>
                      </a:r>
                      <a:endParaRPr lang="en-US" dirty="0"/>
                    </a:p>
                  </a:txBody>
                  <a:tcPr/>
                </a:tc>
                <a:tc>
                  <a:txBody>
                    <a:bodyPr/>
                    <a:lstStyle/>
                    <a:p>
                      <a:pPr algn="ctr"/>
                      <a:r>
                        <a:rPr lang="en-GB" dirty="0"/>
                        <a:t>15</a:t>
                      </a:r>
                      <a:endParaRPr lang="en-US" dirty="0"/>
                    </a:p>
                  </a:txBody>
                  <a:tcPr/>
                </a:tc>
                <a:tc>
                  <a:txBody>
                    <a:bodyPr/>
                    <a:lstStyle/>
                    <a:p>
                      <a:pPr algn="ctr"/>
                      <a:r>
                        <a:rPr lang="en-GB" dirty="0"/>
                        <a:t>14</a:t>
                      </a:r>
                      <a:endParaRPr lang="en-US" dirty="0"/>
                    </a:p>
                  </a:txBody>
                  <a:tcPr/>
                </a:tc>
                <a:extLst>
                  <a:ext uri="{0D108BD9-81ED-4DB2-BD59-A6C34878D82A}">
                    <a16:rowId xmlns:a16="http://schemas.microsoft.com/office/drawing/2014/main" val="881863238"/>
                  </a:ext>
                </a:extLst>
              </a:tr>
            </a:tbl>
          </a:graphicData>
        </a:graphic>
      </p:graphicFrame>
      <p:sp>
        <p:nvSpPr>
          <p:cNvPr id="25" name="TextBox 24">
            <a:extLst>
              <a:ext uri="{FF2B5EF4-FFF2-40B4-BE49-F238E27FC236}">
                <a16:creationId xmlns:a16="http://schemas.microsoft.com/office/drawing/2014/main" id="{998BACC0-B025-405A-A6F2-4533D8B5A7CA}"/>
              </a:ext>
            </a:extLst>
          </p:cNvPr>
          <p:cNvSpPr txBox="1"/>
          <p:nvPr/>
        </p:nvSpPr>
        <p:spPr>
          <a:xfrm>
            <a:off x="562896" y="2218308"/>
            <a:ext cx="311304" cy="369332"/>
          </a:xfrm>
          <a:prstGeom prst="rect">
            <a:avLst/>
          </a:prstGeom>
          <a:noFill/>
        </p:spPr>
        <p:txBody>
          <a:bodyPr wrap="none" rtlCol="0">
            <a:spAutoFit/>
          </a:bodyPr>
          <a:lstStyle/>
          <a:p>
            <a:r>
              <a:rPr lang="en-US" b="0" dirty="0" err="1">
                <a:latin typeface="Consolas" panose="020B0609020204030204" pitchFamily="49" charset="0"/>
              </a:rPr>
              <a:t>i</a:t>
            </a:r>
            <a:endParaRPr lang="en-US" b="0" dirty="0">
              <a:latin typeface="Consolas" panose="020B0609020204030204" pitchFamily="49" charset="0"/>
            </a:endParaRPr>
          </a:p>
        </p:txBody>
      </p:sp>
      <p:sp>
        <p:nvSpPr>
          <p:cNvPr id="28" name="TextBox 27">
            <a:extLst>
              <a:ext uri="{FF2B5EF4-FFF2-40B4-BE49-F238E27FC236}">
                <a16:creationId xmlns:a16="http://schemas.microsoft.com/office/drawing/2014/main" id="{54EEE6DF-7313-47D3-8CF2-0531DEE2570F}"/>
              </a:ext>
            </a:extLst>
          </p:cNvPr>
          <p:cNvSpPr txBox="1"/>
          <p:nvPr/>
        </p:nvSpPr>
        <p:spPr>
          <a:xfrm>
            <a:off x="6743546" y="2218308"/>
            <a:ext cx="311304" cy="369332"/>
          </a:xfrm>
          <a:prstGeom prst="rect">
            <a:avLst/>
          </a:prstGeom>
          <a:noFill/>
        </p:spPr>
        <p:txBody>
          <a:bodyPr wrap="none" rtlCol="0">
            <a:spAutoFit/>
          </a:bodyPr>
          <a:lstStyle/>
          <a:p>
            <a:r>
              <a:rPr lang="en-US" dirty="0">
                <a:latin typeface="Consolas" panose="020B0609020204030204" pitchFamily="49" charset="0"/>
              </a:rPr>
              <a:t>j</a:t>
            </a:r>
            <a:endParaRPr lang="en-US" b="0" dirty="0">
              <a:latin typeface="Consolas" panose="020B0609020204030204" pitchFamily="49" charset="0"/>
            </a:endParaRPr>
          </a:p>
        </p:txBody>
      </p:sp>
      <p:graphicFrame>
        <p:nvGraphicFramePr>
          <p:cNvPr id="29" name="Content Placeholder 6">
            <a:extLst>
              <a:ext uri="{FF2B5EF4-FFF2-40B4-BE49-F238E27FC236}">
                <a16:creationId xmlns:a16="http://schemas.microsoft.com/office/drawing/2014/main" id="{3C6E8028-6410-4336-B1C4-A73BA3764806}"/>
              </a:ext>
            </a:extLst>
          </p:cNvPr>
          <p:cNvGraphicFramePr>
            <a:graphicFrameLocks/>
          </p:cNvGraphicFramePr>
          <p:nvPr>
            <p:extLst>
              <p:ext uri="{D42A27DB-BD31-4B8C-83A1-F6EECF244321}">
                <p14:modId xmlns:p14="http://schemas.microsoft.com/office/powerpoint/2010/main" val="235488567"/>
              </p:ext>
            </p:extLst>
          </p:nvPr>
        </p:nvGraphicFramePr>
        <p:xfrm>
          <a:off x="457200" y="3436000"/>
          <a:ext cx="8229600" cy="370840"/>
        </p:xfrm>
        <a:graphic>
          <a:graphicData uri="http://schemas.openxmlformats.org/drawingml/2006/table">
            <a:tbl>
              <a:tblPr firstRow="1" bandRow="1">
                <a:tableStyleId>{616DA210-FB5B-4158-B5E0-FEB733F419BA}</a:tableStyleId>
              </a:tblPr>
              <a:tblGrid>
                <a:gridCol w="514350">
                  <a:extLst>
                    <a:ext uri="{9D8B030D-6E8A-4147-A177-3AD203B41FA5}">
                      <a16:colId xmlns:a16="http://schemas.microsoft.com/office/drawing/2014/main" val="1666664136"/>
                    </a:ext>
                  </a:extLst>
                </a:gridCol>
                <a:gridCol w="514350">
                  <a:extLst>
                    <a:ext uri="{9D8B030D-6E8A-4147-A177-3AD203B41FA5}">
                      <a16:colId xmlns:a16="http://schemas.microsoft.com/office/drawing/2014/main" val="2579521355"/>
                    </a:ext>
                  </a:extLst>
                </a:gridCol>
                <a:gridCol w="514350">
                  <a:extLst>
                    <a:ext uri="{9D8B030D-6E8A-4147-A177-3AD203B41FA5}">
                      <a16:colId xmlns:a16="http://schemas.microsoft.com/office/drawing/2014/main" val="1728767250"/>
                    </a:ext>
                  </a:extLst>
                </a:gridCol>
                <a:gridCol w="514350">
                  <a:extLst>
                    <a:ext uri="{9D8B030D-6E8A-4147-A177-3AD203B41FA5}">
                      <a16:colId xmlns:a16="http://schemas.microsoft.com/office/drawing/2014/main" val="2897049578"/>
                    </a:ext>
                  </a:extLst>
                </a:gridCol>
                <a:gridCol w="514350">
                  <a:extLst>
                    <a:ext uri="{9D8B030D-6E8A-4147-A177-3AD203B41FA5}">
                      <a16:colId xmlns:a16="http://schemas.microsoft.com/office/drawing/2014/main" val="1623050796"/>
                    </a:ext>
                  </a:extLst>
                </a:gridCol>
                <a:gridCol w="514350">
                  <a:extLst>
                    <a:ext uri="{9D8B030D-6E8A-4147-A177-3AD203B41FA5}">
                      <a16:colId xmlns:a16="http://schemas.microsoft.com/office/drawing/2014/main" val="1962933774"/>
                    </a:ext>
                  </a:extLst>
                </a:gridCol>
                <a:gridCol w="514350">
                  <a:extLst>
                    <a:ext uri="{9D8B030D-6E8A-4147-A177-3AD203B41FA5}">
                      <a16:colId xmlns:a16="http://schemas.microsoft.com/office/drawing/2014/main" val="1414440335"/>
                    </a:ext>
                  </a:extLst>
                </a:gridCol>
                <a:gridCol w="514350">
                  <a:extLst>
                    <a:ext uri="{9D8B030D-6E8A-4147-A177-3AD203B41FA5}">
                      <a16:colId xmlns:a16="http://schemas.microsoft.com/office/drawing/2014/main" val="2828353725"/>
                    </a:ext>
                  </a:extLst>
                </a:gridCol>
                <a:gridCol w="514350">
                  <a:extLst>
                    <a:ext uri="{9D8B030D-6E8A-4147-A177-3AD203B41FA5}">
                      <a16:colId xmlns:a16="http://schemas.microsoft.com/office/drawing/2014/main" val="1311857580"/>
                    </a:ext>
                  </a:extLst>
                </a:gridCol>
                <a:gridCol w="514350">
                  <a:extLst>
                    <a:ext uri="{9D8B030D-6E8A-4147-A177-3AD203B41FA5}">
                      <a16:colId xmlns:a16="http://schemas.microsoft.com/office/drawing/2014/main" val="943692929"/>
                    </a:ext>
                  </a:extLst>
                </a:gridCol>
                <a:gridCol w="514350">
                  <a:extLst>
                    <a:ext uri="{9D8B030D-6E8A-4147-A177-3AD203B41FA5}">
                      <a16:colId xmlns:a16="http://schemas.microsoft.com/office/drawing/2014/main" val="1591299729"/>
                    </a:ext>
                  </a:extLst>
                </a:gridCol>
                <a:gridCol w="514350">
                  <a:extLst>
                    <a:ext uri="{9D8B030D-6E8A-4147-A177-3AD203B41FA5}">
                      <a16:colId xmlns:a16="http://schemas.microsoft.com/office/drawing/2014/main" val="1380993598"/>
                    </a:ext>
                  </a:extLst>
                </a:gridCol>
                <a:gridCol w="514350">
                  <a:extLst>
                    <a:ext uri="{9D8B030D-6E8A-4147-A177-3AD203B41FA5}">
                      <a16:colId xmlns:a16="http://schemas.microsoft.com/office/drawing/2014/main" val="670750000"/>
                    </a:ext>
                  </a:extLst>
                </a:gridCol>
                <a:gridCol w="514350">
                  <a:extLst>
                    <a:ext uri="{9D8B030D-6E8A-4147-A177-3AD203B41FA5}">
                      <a16:colId xmlns:a16="http://schemas.microsoft.com/office/drawing/2014/main" val="3642659174"/>
                    </a:ext>
                  </a:extLst>
                </a:gridCol>
                <a:gridCol w="514350">
                  <a:extLst>
                    <a:ext uri="{9D8B030D-6E8A-4147-A177-3AD203B41FA5}">
                      <a16:colId xmlns:a16="http://schemas.microsoft.com/office/drawing/2014/main" val="4236276560"/>
                    </a:ext>
                  </a:extLst>
                </a:gridCol>
                <a:gridCol w="514350">
                  <a:extLst>
                    <a:ext uri="{9D8B030D-6E8A-4147-A177-3AD203B41FA5}">
                      <a16:colId xmlns:a16="http://schemas.microsoft.com/office/drawing/2014/main" val="1527496608"/>
                    </a:ext>
                  </a:extLst>
                </a:gridCol>
              </a:tblGrid>
              <a:tr h="370840">
                <a:tc>
                  <a:txBody>
                    <a:bodyPr/>
                    <a:lstStyle/>
                    <a:p>
                      <a:pPr algn="ctr"/>
                      <a:r>
                        <a:rPr lang="en-GB" dirty="0">
                          <a:solidFill>
                            <a:schemeClr val="tx1"/>
                          </a:solidFill>
                        </a:rPr>
                        <a:t>4</a:t>
                      </a:r>
                      <a:endParaRPr lang="en-US" dirty="0">
                        <a:solidFill>
                          <a:schemeClr val="tx1"/>
                        </a:solidFill>
                      </a:endParaRPr>
                    </a:p>
                  </a:txBody>
                  <a:tcPr>
                    <a:solidFill>
                      <a:srgbClr val="FFFF00"/>
                    </a:solidFill>
                  </a:tcPr>
                </a:tc>
                <a:tc>
                  <a:txBody>
                    <a:bodyPr/>
                    <a:lstStyle/>
                    <a:p>
                      <a:pPr algn="ctr"/>
                      <a:r>
                        <a:rPr lang="en-GB" dirty="0"/>
                        <a:t>3</a:t>
                      </a:r>
                      <a:endParaRPr lang="en-US" dirty="0"/>
                    </a:p>
                  </a:txBody>
                  <a:tcPr/>
                </a:tc>
                <a:tc>
                  <a:txBody>
                    <a:bodyPr/>
                    <a:lstStyle/>
                    <a:p>
                      <a:pPr algn="ctr"/>
                      <a:r>
                        <a:rPr lang="en-GB" dirty="0"/>
                        <a:t>1</a:t>
                      </a:r>
                      <a:endParaRPr lang="en-US" dirty="0"/>
                    </a:p>
                  </a:txBody>
                  <a:tcPr/>
                </a:tc>
                <a:tc>
                  <a:txBody>
                    <a:bodyPr/>
                    <a:lstStyle/>
                    <a:p>
                      <a:pPr algn="ctr"/>
                      <a:r>
                        <a:rPr lang="en-GB" dirty="0"/>
                        <a:t>5</a:t>
                      </a:r>
                      <a:endParaRPr lang="en-US" dirty="0"/>
                    </a:p>
                  </a:txBody>
                  <a:tcPr/>
                </a:tc>
                <a:tc>
                  <a:txBody>
                    <a:bodyPr/>
                    <a:lstStyle/>
                    <a:p>
                      <a:pPr algn="ctr"/>
                      <a:r>
                        <a:rPr lang="en-GB" dirty="0"/>
                        <a:t>6</a:t>
                      </a:r>
                      <a:endParaRPr lang="en-US" dirty="0"/>
                    </a:p>
                  </a:txBody>
                  <a:tcPr/>
                </a:tc>
                <a:tc>
                  <a:txBody>
                    <a:bodyPr/>
                    <a:lstStyle/>
                    <a:p>
                      <a:pPr algn="ctr"/>
                      <a:r>
                        <a:rPr lang="en-GB" dirty="0"/>
                        <a:t>9</a:t>
                      </a:r>
                      <a:endParaRPr lang="en-US" dirty="0"/>
                    </a:p>
                  </a:txBody>
                  <a:tcPr/>
                </a:tc>
                <a:tc>
                  <a:txBody>
                    <a:bodyPr/>
                    <a:lstStyle/>
                    <a:p>
                      <a:pPr algn="ctr"/>
                      <a:r>
                        <a:rPr lang="en-GB" dirty="0"/>
                        <a:t>12</a:t>
                      </a:r>
                      <a:endParaRPr lang="en-US" dirty="0"/>
                    </a:p>
                  </a:txBody>
                  <a:tcPr/>
                </a:tc>
                <a:tc>
                  <a:txBody>
                    <a:bodyPr/>
                    <a:lstStyle/>
                    <a:p>
                      <a:pPr algn="ctr"/>
                      <a:r>
                        <a:rPr lang="en-GB" b="1" dirty="0">
                          <a:solidFill>
                            <a:schemeClr val="tx1"/>
                          </a:solidFill>
                        </a:rPr>
                        <a:t>2</a:t>
                      </a:r>
                      <a:endParaRPr lang="en-US" b="1" dirty="0">
                        <a:solidFill>
                          <a:schemeClr val="tx1"/>
                        </a:solidFill>
                      </a:endParaRPr>
                    </a:p>
                  </a:txBody>
                  <a:tcPr/>
                </a:tc>
                <a:tc>
                  <a:txBody>
                    <a:bodyPr/>
                    <a:lstStyle/>
                    <a:p>
                      <a:pPr algn="ctr"/>
                      <a:r>
                        <a:rPr lang="en-GB" dirty="0"/>
                        <a:t>10</a:t>
                      </a:r>
                      <a:endParaRPr lang="en-US" dirty="0"/>
                    </a:p>
                  </a:txBody>
                  <a:tcPr/>
                </a:tc>
                <a:tc>
                  <a:txBody>
                    <a:bodyPr/>
                    <a:lstStyle/>
                    <a:p>
                      <a:pPr algn="ctr"/>
                      <a:r>
                        <a:rPr lang="en-GB" dirty="0"/>
                        <a:t>7</a:t>
                      </a:r>
                      <a:endParaRPr lang="en-US" dirty="0"/>
                    </a:p>
                  </a:txBody>
                  <a:tcPr/>
                </a:tc>
                <a:tc>
                  <a:txBody>
                    <a:bodyPr/>
                    <a:lstStyle/>
                    <a:p>
                      <a:pPr algn="ctr"/>
                      <a:r>
                        <a:rPr lang="en-GB" dirty="0"/>
                        <a:t>8</a:t>
                      </a:r>
                      <a:endParaRPr lang="en-US" dirty="0"/>
                    </a:p>
                  </a:txBody>
                  <a:tcPr/>
                </a:tc>
                <a:tc>
                  <a:txBody>
                    <a:bodyPr/>
                    <a:lstStyle/>
                    <a:p>
                      <a:pPr algn="ctr"/>
                      <a:r>
                        <a:rPr lang="en-GB" dirty="0"/>
                        <a:t>13</a:t>
                      </a:r>
                      <a:endParaRPr lang="en-US" dirty="0"/>
                    </a:p>
                  </a:txBody>
                  <a:tcPr/>
                </a:tc>
                <a:tc>
                  <a:txBody>
                    <a:bodyPr/>
                    <a:lstStyle/>
                    <a:p>
                      <a:pPr algn="ctr"/>
                      <a:r>
                        <a:rPr lang="en-GB" dirty="0">
                          <a:solidFill>
                            <a:schemeClr val="tx1"/>
                          </a:solidFill>
                        </a:rPr>
                        <a:t>6</a:t>
                      </a:r>
                      <a:endParaRPr lang="en-US" dirty="0">
                        <a:solidFill>
                          <a:schemeClr val="tx1"/>
                        </a:solidFill>
                      </a:endParaRPr>
                    </a:p>
                  </a:txBody>
                  <a:tcPr>
                    <a:solidFill>
                      <a:srgbClr val="FFFF00"/>
                    </a:solidFill>
                  </a:tcPr>
                </a:tc>
                <a:tc>
                  <a:txBody>
                    <a:bodyPr/>
                    <a:lstStyle/>
                    <a:p>
                      <a:pPr algn="ctr"/>
                      <a:r>
                        <a:rPr lang="en-GB" dirty="0"/>
                        <a:t>11</a:t>
                      </a:r>
                      <a:endParaRPr lang="en-US" dirty="0"/>
                    </a:p>
                  </a:txBody>
                  <a:tcPr/>
                </a:tc>
                <a:tc>
                  <a:txBody>
                    <a:bodyPr/>
                    <a:lstStyle/>
                    <a:p>
                      <a:pPr algn="ctr"/>
                      <a:r>
                        <a:rPr lang="en-GB" dirty="0"/>
                        <a:t>15</a:t>
                      </a:r>
                      <a:endParaRPr lang="en-US" dirty="0"/>
                    </a:p>
                  </a:txBody>
                  <a:tcPr/>
                </a:tc>
                <a:tc>
                  <a:txBody>
                    <a:bodyPr/>
                    <a:lstStyle/>
                    <a:p>
                      <a:pPr algn="ctr"/>
                      <a:r>
                        <a:rPr lang="en-GB" dirty="0"/>
                        <a:t>14</a:t>
                      </a:r>
                      <a:endParaRPr lang="en-US" dirty="0"/>
                    </a:p>
                  </a:txBody>
                  <a:tcPr/>
                </a:tc>
                <a:extLst>
                  <a:ext uri="{0D108BD9-81ED-4DB2-BD59-A6C34878D82A}">
                    <a16:rowId xmlns:a16="http://schemas.microsoft.com/office/drawing/2014/main" val="881863238"/>
                  </a:ext>
                </a:extLst>
              </a:tr>
            </a:tbl>
          </a:graphicData>
        </a:graphic>
      </p:graphicFrame>
      <p:sp>
        <p:nvSpPr>
          <p:cNvPr id="31" name="TextBox 30">
            <a:extLst>
              <a:ext uri="{FF2B5EF4-FFF2-40B4-BE49-F238E27FC236}">
                <a16:creationId xmlns:a16="http://schemas.microsoft.com/office/drawing/2014/main" id="{56AC9601-A323-40A7-AC80-16304FF08590}"/>
              </a:ext>
            </a:extLst>
          </p:cNvPr>
          <p:cNvSpPr txBox="1"/>
          <p:nvPr/>
        </p:nvSpPr>
        <p:spPr>
          <a:xfrm>
            <a:off x="1066800" y="3056508"/>
            <a:ext cx="311304" cy="369332"/>
          </a:xfrm>
          <a:prstGeom prst="rect">
            <a:avLst/>
          </a:prstGeom>
          <a:noFill/>
        </p:spPr>
        <p:txBody>
          <a:bodyPr wrap="none" rtlCol="0">
            <a:spAutoFit/>
          </a:bodyPr>
          <a:lstStyle/>
          <a:p>
            <a:r>
              <a:rPr lang="en-US" b="0" dirty="0" err="1">
                <a:latin typeface="Consolas" panose="020B0609020204030204" pitchFamily="49" charset="0"/>
              </a:rPr>
              <a:t>i</a:t>
            </a:r>
            <a:endParaRPr lang="en-US" b="0" dirty="0">
              <a:latin typeface="Consolas" panose="020B0609020204030204" pitchFamily="49" charset="0"/>
            </a:endParaRPr>
          </a:p>
        </p:txBody>
      </p:sp>
      <p:sp>
        <p:nvSpPr>
          <p:cNvPr id="32" name="TextBox 31">
            <a:extLst>
              <a:ext uri="{FF2B5EF4-FFF2-40B4-BE49-F238E27FC236}">
                <a16:creationId xmlns:a16="http://schemas.microsoft.com/office/drawing/2014/main" id="{40E12EDF-D2FF-4338-B95B-43287473D61E}"/>
              </a:ext>
            </a:extLst>
          </p:cNvPr>
          <p:cNvSpPr txBox="1"/>
          <p:nvPr/>
        </p:nvSpPr>
        <p:spPr>
          <a:xfrm>
            <a:off x="5708496" y="3057540"/>
            <a:ext cx="311304" cy="369332"/>
          </a:xfrm>
          <a:prstGeom prst="rect">
            <a:avLst/>
          </a:prstGeom>
          <a:noFill/>
        </p:spPr>
        <p:txBody>
          <a:bodyPr wrap="none" rtlCol="0">
            <a:spAutoFit/>
          </a:bodyPr>
          <a:lstStyle/>
          <a:p>
            <a:r>
              <a:rPr lang="en-US" dirty="0">
                <a:latin typeface="Consolas" panose="020B0609020204030204" pitchFamily="49" charset="0"/>
              </a:rPr>
              <a:t>j</a:t>
            </a:r>
            <a:endParaRPr lang="en-US" b="0" dirty="0">
              <a:latin typeface="Consolas" panose="020B0609020204030204" pitchFamily="49" charset="0"/>
            </a:endParaRPr>
          </a:p>
        </p:txBody>
      </p:sp>
      <p:graphicFrame>
        <p:nvGraphicFramePr>
          <p:cNvPr id="33" name="Content Placeholder 6">
            <a:extLst>
              <a:ext uri="{FF2B5EF4-FFF2-40B4-BE49-F238E27FC236}">
                <a16:creationId xmlns:a16="http://schemas.microsoft.com/office/drawing/2014/main" id="{53B7CE7B-AAEB-46B0-A9C7-B5C66B36F508}"/>
              </a:ext>
            </a:extLst>
          </p:cNvPr>
          <p:cNvGraphicFramePr>
            <a:graphicFrameLocks/>
          </p:cNvGraphicFramePr>
          <p:nvPr>
            <p:extLst>
              <p:ext uri="{D42A27DB-BD31-4B8C-83A1-F6EECF244321}">
                <p14:modId xmlns:p14="http://schemas.microsoft.com/office/powerpoint/2010/main" val="100021118"/>
              </p:ext>
            </p:extLst>
          </p:nvPr>
        </p:nvGraphicFramePr>
        <p:xfrm>
          <a:off x="457200" y="4426600"/>
          <a:ext cx="8229600" cy="370840"/>
        </p:xfrm>
        <a:graphic>
          <a:graphicData uri="http://schemas.openxmlformats.org/drawingml/2006/table">
            <a:tbl>
              <a:tblPr firstRow="1" bandRow="1">
                <a:tableStyleId>{616DA210-FB5B-4158-B5E0-FEB733F419BA}</a:tableStyleId>
              </a:tblPr>
              <a:tblGrid>
                <a:gridCol w="514350">
                  <a:extLst>
                    <a:ext uri="{9D8B030D-6E8A-4147-A177-3AD203B41FA5}">
                      <a16:colId xmlns:a16="http://schemas.microsoft.com/office/drawing/2014/main" val="1666664136"/>
                    </a:ext>
                  </a:extLst>
                </a:gridCol>
                <a:gridCol w="514350">
                  <a:extLst>
                    <a:ext uri="{9D8B030D-6E8A-4147-A177-3AD203B41FA5}">
                      <a16:colId xmlns:a16="http://schemas.microsoft.com/office/drawing/2014/main" val="2579521355"/>
                    </a:ext>
                  </a:extLst>
                </a:gridCol>
                <a:gridCol w="514350">
                  <a:extLst>
                    <a:ext uri="{9D8B030D-6E8A-4147-A177-3AD203B41FA5}">
                      <a16:colId xmlns:a16="http://schemas.microsoft.com/office/drawing/2014/main" val="1728767250"/>
                    </a:ext>
                  </a:extLst>
                </a:gridCol>
                <a:gridCol w="514350">
                  <a:extLst>
                    <a:ext uri="{9D8B030D-6E8A-4147-A177-3AD203B41FA5}">
                      <a16:colId xmlns:a16="http://schemas.microsoft.com/office/drawing/2014/main" val="2897049578"/>
                    </a:ext>
                  </a:extLst>
                </a:gridCol>
                <a:gridCol w="514350">
                  <a:extLst>
                    <a:ext uri="{9D8B030D-6E8A-4147-A177-3AD203B41FA5}">
                      <a16:colId xmlns:a16="http://schemas.microsoft.com/office/drawing/2014/main" val="1623050796"/>
                    </a:ext>
                  </a:extLst>
                </a:gridCol>
                <a:gridCol w="514350">
                  <a:extLst>
                    <a:ext uri="{9D8B030D-6E8A-4147-A177-3AD203B41FA5}">
                      <a16:colId xmlns:a16="http://schemas.microsoft.com/office/drawing/2014/main" val="1962933774"/>
                    </a:ext>
                  </a:extLst>
                </a:gridCol>
                <a:gridCol w="514350">
                  <a:extLst>
                    <a:ext uri="{9D8B030D-6E8A-4147-A177-3AD203B41FA5}">
                      <a16:colId xmlns:a16="http://schemas.microsoft.com/office/drawing/2014/main" val="1414440335"/>
                    </a:ext>
                  </a:extLst>
                </a:gridCol>
                <a:gridCol w="514350">
                  <a:extLst>
                    <a:ext uri="{9D8B030D-6E8A-4147-A177-3AD203B41FA5}">
                      <a16:colId xmlns:a16="http://schemas.microsoft.com/office/drawing/2014/main" val="2828353725"/>
                    </a:ext>
                  </a:extLst>
                </a:gridCol>
                <a:gridCol w="514350">
                  <a:extLst>
                    <a:ext uri="{9D8B030D-6E8A-4147-A177-3AD203B41FA5}">
                      <a16:colId xmlns:a16="http://schemas.microsoft.com/office/drawing/2014/main" val="1311857580"/>
                    </a:ext>
                  </a:extLst>
                </a:gridCol>
                <a:gridCol w="514350">
                  <a:extLst>
                    <a:ext uri="{9D8B030D-6E8A-4147-A177-3AD203B41FA5}">
                      <a16:colId xmlns:a16="http://schemas.microsoft.com/office/drawing/2014/main" val="943692929"/>
                    </a:ext>
                  </a:extLst>
                </a:gridCol>
                <a:gridCol w="514350">
                  <a:extLst>
                    <a:ext uri="{9D8B030D-6E8A-4147-A177-3AD203B41FA5}">
                      <a16:colId xmlns:a16="http://schemas.microsoft.com/office/drawing/2014/main" val="1591299729"/>
                    </a:ext>
                  </a:extLst>
                </a:gridCol>
                <a:gridCol w="514350">
                  <a:extLst>
                    <a:ext uri="{9D8B030D-6E8A-4147-A177-3AD203B41FA5}">
                      <a16:colId xmlns:a16="http://schemas.microsoft.com/office/drawing/2014/main" val="1380993598"/>
                    </a:ext>
                  </a:extLst>
                </a:gridCol>
                <a:gridCol w="514350">
                  <a:extLst>
                    <a:ext uri="{9D8B030D-6E8A-4147-A177-3AD203B41FA5}">
                      <a16:colId xmlns:a16="http://schemas.microsoft.com/office/drawing/2014/main" val="670750000"/>
                    </a:ext>
                  </a:extLst>
                </a:gridCol>
                <a:gridCol w="514350">
                  <a:extLst>
                    <a:ext uri="{9D8B030D-6E8A-4147-A177-3AD203B41FA5}">
                      <a16:colId xmlns:a16="http://schemas.microsoft.com/office/drawing/2014/main" val="3642659174"/>
                    </a:ext>
                  </a:extLst>
                </a:gridCol>
                <a:gridCol w="514350">
                  <a:extLst>
                    <a:ext uri="{9D8B030D-6E8A-4147-A177-3AD203B41FA5}">
                      <a16:colId xmlns:a16="http://schemas.microsoft.com/office/drawing/2014/main" val="4236276560"/>
                    </a:ext>
                  </a:extLst>
                </a:gridCol>
                <a:gridCol w="514350">
                  <a:extLst>
                    <a:ext uri="{9D8B030D-6E8A-4147-A177-3AD203B41FA5}">
                      <a16:colId xmlns:a16="http://schemas.microsoft.com/office/drawing/2014/main" val="1527496608"/>
                    </a:ext>
                  </a:extLst>
                </a:gridCol>
              </a:tblGrid>
              <a:tr h="370840">
                <a:tc>
                  <a:txBody>
                    <a:bodyPr/>
                    <a:lstStyle/>
                    <a:p>
                      <a:pPr algn="ctr"/>
                      <a:r>
                        <a:rPr lang="en-GB" dirty="0">
                          <a:solidFill>
                            <a:schemeClr val="tx1"/>
                          </a:solidFill>
                        </a:rPr>
                        <a:t>4</a:t>
                      </a:r>
                      <a:endParaRPr lang="en-US" dirty="0">
                        <a:solidFill>
                          <a:schemeClr val="tx1"/>
                        </a:solidFill>
                      </a:endParaRPr>
                    </a:p>
                  </a:txBody>
                  <a:tcPr>
                    <a:solidFill>
                      <a:srgbClr val="FFFF00"/>
                    </a:solidFill>
                  </a:tcPr>
                </a:tc>
                <a:tc>
                  <a:txBody>
                    <a:bodyPr/>
                    <a:lstStyle/>
                    <a:p>
                      <a:pPr algn="ctr"/>
                      <a:r>
                        <a:rPr lang="en-GB" dirty="0"/>
                        <a:t>3</a:t>
                      </a:r>
                      <a:endParaRPr lang="en-US" dirty="0"/>
                    </a:p>
                  </a:txBody>
                  <a:tcPr/>
                </a:tc>
                <a:tc>
                  <a:txBody>
                    <a:bodyPr/>
                    <a:lstStyle/>
                    <a:p>
                      <a:pPr algn="ctr"/>
                      <a:r>
                        <a:rPr lang="en-GB" dirty="0"/>
                        <a:t>1</a:t>
                      </a:r>
                      <a:endParaRPr lang="en-US" dirty="0"/>
                    </a:p>
                  </a:txBody>
                  <a:tcPr/>
                </a:tc>
                <a:tc>
                  <a:txBody>
                    <a:bodyPr/>
                    <a:lstStyle/>
                    <a:p>
                      <a:pPr algn="ctr"/>
                      <a:r>
                        <a:rPr lang="en-GB" dirty="0"/>
                        <a:t>5</a:t>
                      </a:r>
                      <a:endParaRPr lang="en-US" dirty="0"/>
                    </a:p>
                  </a:txBody>
                  <a:tcPr/>
                </a:tc>
                <a:tc>
                  <a:txBody>
                    <a:bodyPr/>
                    <a:lstStyle/>
                    <a:p>
                      <a:pPr algn="ctr"/>
                      <a:r>
                        <a:rPr lang="en-GB" dirty="0"/>
                        <a:t>2</a:t>
                      </a:r>
                      <a:endParaRPr lang="en-US" dirty="0"/>
                    </a:p>
                  </a:txBody>
                  <a:tcPr/>
                </a:tc>
                <a:tc>
                  <a:txBody>
                    <a:bodyPr/>
                    <a:lstStyle/>
                    <a:p>
                      <a:pPr algn="ctr"/>
                      <a:r>
                        <a:rPr lang="en-GB" dirty="0">
                          <a:solidFill>
                            <a:schemeClr val="tx1"/>
                          </a:solidFill>
                        </a:rPr>
                        <a:t>9</a:t>
                      </a:r>
                      <a:endParaRPr lang="en-US" dirty="0">
                        <a:solidFill>
                          <a:schemeClr val="tx1"/>
                        </a:solidFill>
                      </a:endParaRPr>
                    </a:p>
                  </a:txBody>
                  <a:tcPr/>
                </a:tc>
                <a:tc>
                  <a:txBody>
                    <a:bodyPr/>
                    <a:lstStyle/>
                    <a:p>
                      <a:pPr algn="ctr"/>
                      <a:r>
                        <a:rPr lang="en-GB" dirty="0"/>
                        <a:t>12</a:t>
                      </a:r>
                      <a:endParaRPr lang="en-US" dirty="0"/>
                    </a:p>
                  </a:txBody>
                  <a:tcPr/>
                </a:tc>
                <a:tc>
                  <a:txBody>
                    <a:bodyPr/>
                    <a:lstStyle/>
                    <a:p>
                      <a:pPr algn="ctr"/>
                      <a:r>
                        <a:rPr lang="en-GB" dirty="0">
                          <a:solidFill>
                            <a:schemeClr val="tx1"/>
                          </a:solidFill>
                        </a:rPr>
                        <a:t>6</a:t>
                      </a:r>
                      <a:endParaRPr lang="en-US" dirty="0">
                        <a:solidFill>
                          <a:schemeClr val="tx1"/>
                        </a:solidFill>
                      </a:endParaRPr>
                    </a:p>
                  </a:txBody>
                  <a:tcPr/>
                </a:tc>
                <a:tc>
                  <a:txBody>
                    <a:bodyPr/>
                    <a:lstStyle/>
                    <a:p>
                      <a:pPr algn="ctr"/>
                      <a:r>
                        <a:rPr lang="en-GB" dirty="0"/>
                        <a:t>10</a:t>
                      </a:r>
                      <a:endParaRPr lang="en-US" dirty="0"/>
                    </a:p>
                  </a:txBody>
                  <a:tcPr/>
                </a:tc>
                <a:tc>
                  <a:txBody>
                    <a:bodyPr/>
                    <a:lstStyle/>
                    <a:p>
                      <a:pPr algn="ctr"/>
                      <a:r>
                        <a:rPr lang="en-GB" dirty="0"/>
                        <a:t>7</a:t>
                      </a:r>
                      <a:endParaRPr lang="en-US" dirty="0"/>
                    </a:p>
                  </a:txBody>
                  <a:tcPr/>
                </a:tc>
                <a:tc>
                  <a:txBody>
                    <a:bodyPr/>
                    <a:lstStyle/>
                    <a:p>
                      <a:pPr algn="ctr"/>
                      <a:r>
                        <a:rPr lang="en-GB" dirty="0"/>
                        <a:t>8</a:t>
                      </a:r>
                      <a:endParaRPr lang="en-US" dirty="0"/>
                    </a:p>
                  </a:txBody>
                  <a:tcPr/>
                </a:tc>
                <a:tc>
                  <a:txBody>
                    <a:bodyPr/>
                    <a:lstStyle/>
                    <a:p>
                      <a:pPr algn="ctr"/>
                      <a:r>
                        <a:rPr lang="en-GB" dirty="0"/>
                        <a:t>13</a:t>
                      </a:r>
                      <a:endParaRPr lang="en-US" dirty="0"/>
                    </a:p>
                  </a:txBody>
                  <a:tcPr/>
                </a:tc>
                <a:tc>
                  <a:txBody>
                    <a:bodyPr/>
                    <a:lstStyle/>
                    <a:p>
                      <a:pPr algn="ctr"/>
                      <a:r>
                        <a:rPr lang="en-GB" dirty="0">
                          <a:solidFill>
                            <a:schemeClr val="tx1"/>
                          </a:solidFill>
                        </a:rPr>
                        <a:t>6</a:t>
                      </a:r>
                      <a:endParaRPr lang="en-US" dirty="0">
                        <a:solidFill>
                          <a:schemeClr val="tx1"/>
                        </a:solidFill>
                      </a:endParaRPr>
                    </a:p>
                  </a:txBody>
                  <a:tcPr>
                    <a:solidFill>
                      <a:srgbClr val="FFFF00"/>
                    </a:solidFill>
                  </a:tcPr>
                </a:tc>
                <a:tc>
                  <a:txBody>
                    <a:bodyPr/>
                    <a:lstStyle/>
                    <a:p>
                      <a:pPr algn="ctr"/>
                      <a:r>
                        <a:rPr lang="en-GB" dirty="0"/>
                        <a:t>11</a:t>
                      </a:r>
                      <a:endParaRPr lang="en-US" dirty="0"/>
                    </a:p>
                  </a:txBody>
                  <a:tcPr/>
                </a:tc>
                <a:tc>
                  <a:txBody>
                    <a:bodyPr/>
                    <a:lstStyle/>
                    <a:p>
                      <a:pPr algn="ctr"/>
                      <a:r>
                        <a:rPr lang="en-GB" dirty="0"/>
                        <a:t>15</a:t>
                      </a:r>
                      <a:endParaRPr lang="en-US" dirty="0"/>
                    </a:p>
                  </a:txBody>
                  <a:tcPr/>
                </a:tc>
                <a:tc>
                  <a:txBody>
                    <a:bodyPr/>
                    <a:lstStyle/>
                    <a:p>
                      <a:pPr algn="ctr"/>
                      <a:r>
                        <a:rPr lang="en-GB" dirty="0"/>
                        <a:t>14</a:t>
                      </a:r>
                      <a:endParaRPr lang="en-US" dirty="0"/>
                    </a:p>
                  </a:txBody>
                  <a:tcPr/>
                </a:tc>
                <a:extLst>
                  <a:ext uri="{0D108BD9-81ED-4DB2-BD59-A6C34878D82A}">
                    <a16:rowId xmlns:a16="http://schemas.microsoft.com/office/drawing/2014/main" val="881863238"/>
                  </a:ext>
                </a:extLst>
              </a:tr>
            </a:tbl>
          </a:graphicData>
        </a:graphic>
      </p:graphicFrame>
      <p:sp>
        <p:nvSpPr>
          <p:cNvPr id="34" name="TextBox 33">
            <a:extLst>
              <a:ext uri="{FF2B5EF4-FFF2-40B4-BE49-F238E27FC236}">
                <a16:creationId xmlns:a16="http://schemas.microsoft.com/office/drawing/2014/main" id="{B3273C9B-AEFF-4B83-AA3F-FB179D8AB359}"/>
              </a:ext>
            </a:extLst>
          </p:cNvPr>
          <p:cNvSpPr txBox="1"/>
          <p:nvPr/>
        </p:nvSpPr>
        <p:spPr>
          <a:xfrm>
            <a:off x="2620296" y="4047108"/>
            <a:ext cx="311304" cy="369332"/>
          </a:xfrm>
          <a:prstGeom prst="rect">
            <a:avLst/>
          </a:prstGeom>
          <a:noFill/>
        </p:spPr>
        <p:txBody>
          <a:bodyPr wrap="none" rtlCol="0">
            <a:spAutoFit/>
          </a:bodyPr>
          <a:lstStyle/>
          <a:p>
            <a:r>
              <a:rPr lang="en-US" b="0" dirty="0" err="1">
                <a:latin typeface="Consolas" panose="020B0609020204030204" pitchFamily="49" charset="0"/>
              </a:rPr>
              <a:t>i</a:t>
            </a:r>
            <a:endParaRPr lang="en-US" b="0" dirty="0">
              <a:latin typeface="Consolas" panose="020B0609020204030204" pitchFamily="49" charset="0"/>
            </a:endParaRPr>
          </a:p>
        </p:txBody>
      </p:sp>
      <p:sp>
        <p:nvSpPr>
          <p:cNvPr id="35" name="TextBox 34">
            <a:extLst>
              <a:ext uri="{FF2B5EF4-FFF2-40B4-BE49-F238E27FC236}">
                <a16:creationId xmlns:a16="http://schemas.microsoft.com/office/drawing/2014/main" id="{0397E1FD-B642-4FE0-BFB8-0C5793D98244}"/>
              </a:ext>
            </a:extLst>
          </p:cNvPr>
          <p:cNvSpPr txBox="1"/>
          <p:nvPr/>
        </p:nvSpPr>
        <p:spPr>
          <a:xfrm>
            <a:off x="4165600" y="4047108"/>
            <a:ext cx="311304" cy="369332"/>
          </a:xfrm>
          <a:prstGeom prst="rect">
            <a:avLst/>
          </a:prstGeom>
          <a:noFill/>
        </p:spPr>
        <p:txBody>
          <a:bodyPr wrap="none" rtlCol="0">
            <a:spAutoFit/>
          </a:bodyPr>
          <a:lstStyle/>
          <a:p>
            <a:r>
              <a:rPr lang="en-US" dirty="0">
                <a:latin typeface="Consolas" panose="020B0609020204030204" pitchFamily="49" charset="0"/>
              </a:rPr>
              <a:t>j</a:t>
            </a:r>
            <a:endParaRPr lang="en-US" b="0" dirty="0">
              <a:latin typeface="Consolas" panose="020B0609020204030204" pitchFamily="49" charset="0"/>
            </a:endParaRPr>
          </a:p>
        </p:txBody>
      </p:sp>
      <p:grpSp>
        <p:nvGrpSpPr>
          <p:cNvPr id="15" name="Group 14">
            <a:extLst>
              <a:ext uri="{FF2B5EF4-FFF2-40B4-BE49-F238E27FC236}">
                <a16:creationId xmlns:a16="http://schemas.microsoft.com/office/drawing/2014/main" id="{47841C05-9B60-446F-8A01-2A6CB6B09166}"/>
              </a:ext>
            </a:extLst>
          </p:cNvPr>
          <p:cNvGrpSpPr/>
          <p:nvPr/>
        </p:nvGrpSpPr>
        <p:grpSpPr>
          <a:xfrm>
            <a:off x="457200" y="4916241"/>
            <a:ext cx="2590800" cy="369332"/>
            <a:chOff x="457200" y="4538401"/>
            <a:chExt cx="2590800" cy="369332"/>
          </a:xfrm>
        </p:grpSpPr>
        <p:cxnSp>
          <p:nvCxnSpPr>
            <p:cNvPr id="11" name="Straight Arrow Connector 10">
              <a:extLst>
                <a:ext uri="{FF2B5EF4-FFF2-40B4-BE49-F238E27FC236}">
                  <a16:creationId xmlns:a16="http://schemas.microsoft.com/office/drawing/2014/main" id="{0CB57A8B-9EC2-4D07-BE9F-A36C05AC70F5}"/>
                </a:ext>
              </a:extLst>
            </p:cNvPr>
            <p:cNvCxnSpPr/>
            <p:nvPr/>
          </p:nvCxnSpPr>
          <p:spPr>
            <a:xfrm>
              <a:off x="457200" y="4724400"/>
              <a:ext cx="2590800" cy="0"/>
            </a:xfrm>
            <a:prstGeom prst="straightConnector1">
              <a:avLst/>
            </a:prstGeom>
            <a:ln w="28575" cap="flat">
              <a:solidFill>
                <a:schemeClr val="tx1"/>
              </a:solidFill>
              <a:round/>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86B917B-2F66-41FC-9E30-B0AD600AA67E}"/>
                    </a:ext>
                  </a:extLst>
                </p:cNvPr>
                <p:cNvSpPr txBox="1"/>
                <p:nvPr/>
              </p:nvSpPr>
              <p:spPr>
                <a:xfrm>
                  <a:off x="1431411" y="4538401"/>
                  <a:ext cx="603050"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m:t>
                        </m:r>
                      </m:oMath>
                    </m:oMathPara>
                  </a14:m>
                  <a:endParaRPr lang="ca-ES" b="0" dirty="0"/>
                </a:p>
              </p:txBody>
            </p:sp>
          </mc:Choice>
          <mc:Fallback xmlns="">
            <p:sp>
              <p:nvSpPr>
                <p:cNvPr id="12" name="TextBox 11">
                  <a:extLst>
                    <a:ext uri="{FF2B5EF4-FFF2-40B4-BE49-F238E27FC236}">
                      <a16:creationId xmlns:a16="http://schemas.microsoft.com/office/drawing/2014/main" id="{586B917B-2F66-41FC-9E30-B0AD600AA67E}"/>
                    </a:ext>
                  </a:extLst>
                </p:cNvPr>
                <p:cNvSpPr txBox="1">
                  <a:spLocks noRot="1" noChangeAspect="1" noMove="1" noResize="1" noEditPoints="1" noAdjustHandles="1" noChangeArrowheads="1" noChangeShapeType="1" noTextEdit="1"/>
                </p:cNvSpPr>
                <p:nvPr/>
              </p:nvSpPr>
              <p:spPr>
                <a:xfrm>
                  <a:off x="1431411" y="4538401"/>
                  <a:ext cx="603050" cy="369332"/>
                </a:xfrm>
                <a:prstGeom prst="rect">
                  <a:avLst/>
                </a:prstGeom>
                <a:blipFill>
                  <a:blip r:embed="rId2"/>
                  <a:stretch>
                    <a:fillRect/>
                  </a:stretch>
                </a:blipFill>
              </p:spPr>
              <p:txBody>
                <a:bodyPr/>
                <a:lstStyle/>
                <a:p>
                  <a:r>
                    <a:rPr lang="ca-ES">
                      <a:noFill/>
                    </a:rPr>
                    <a:t> </a:t>
                  </a:r>
                </a:p>
              </p:txBody>
            </p:sp>
          </mc:Fallback>
        </mc:AlternateContent>
      </p:grpSp>
      <p:grpSp>
        <p:nvGrpSpPr>
          <p:cNvPr id="16" name="Group 15">
            <a:extLst>
              <a:ext uri="{FF2B5EF4-FFF2-40B4-BE49-F238E27FC236}">
                <a16:creationId xmlns:a16="http://schemas.microsoft.com/office/drawing/2014/main" id="{48B0EBF5-96E8-4172-AF9F-82096A6BFC2E}"/>
              </a:ext>
            </a:extLst>
          </p:cNvPr>
          <p:cNvGrpSpPr/>
          <p:nvPr/>
        </p:nvGrpSpPr>
        <p:grpSpPr>
          <a:xfrm>
            <a:off x="3048000" y="4930176"/>
            <a:ext cx="5638800" cy="369332"/>
            <a:chOff x="3048000" y="4552336"/>
            <a:chExt cx="5638800" cy="369332"/>
          </a:xfrm>
        </p:grpSpPr>
        <p:cxnSp>
          <p:nvCxnSpPr>
            <p:cNvPr id="26" name="Straight Arrow Connector 25">
              <a:extLst>
                <a:ext uri="{FF2B5EF4-FFF2-40B4-BE49-F238E27FC236}">
                  <a16:creationId xmlns:a16="http://schemas.microsoft.com/office/drawing/2014/main" id="{83CE39EC-70F8-4C20-9AA2-4C6646EE9458}"/>
                </a:ext>
              </a:extLst>
            </p:cNvPr>
            <p:cNvCxnSpPr>
              <a:cxnSpLocks/>
            </p:cNvCxnSpPr>
            <p:nvPr/>
          </p:nvCxnSpPr>
          <p:spPr>
            <a:xfrm>
              <a:off x="3048000" y="4724400"/>
              <a:ext cx="5638800" cy="0"/>
            </a:xfrm>
            <a:prstGeom prst="straightConnector1">
              <a:avLst/>
            </a:prstGeom>
            <a:ln w="28575" cap="flat">
              <a:solidFill>
                <a:schemeClr val="tx1"/>
              </a:solidFill>
              <a:round/>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F553F1C-620B-4F7E-9BDA-6B603098039C}"/>
                    </a:ext>
                  </a:extLst>
                </p:cNvPr>
                <p:cNvSpPr txBox="1"/>
                <p:nvPr/>
              </p:nvSpPr>
              <p:spPr>
                <a:xfrm>
                  <a:off x="5562600" y="4552336"/>
                  <a:ext cx="603050"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m:t>
                        </m:r>
                        <m:r>
                          <a:rPr lang="en-US" b="0" i="1" smtClean="0">
                            <a:latin typeface="Cambria Math" panose="02040503050406030204" pitchFamily="18" charset="0"/>
                          </a:rPr>
                          <m:t>6</m:t>
                        </m:r>
                      </m:oMath>
                    </m:oMathPara>
                  </a14:m>
                  <a:endParaRPr lang="ca-ES" b="0" dirty="0"/>
                </a:p>
              </p:txBody>
            </p:sp>
          </mc:Choice>
          <mc:Fallback xmlns="">
            <p:sp>
              <p:nvSpPr>
                <p:cNvPr id="27" name="TextBox 26">
                  <a:extLst>
                    <a:ext uri="{FF2B5EF4-FFF2-40B4-BE49-F238E27FC236}">
                      <a16:creationId xmlns:a16="http://schemas.microsoft.com/office/drawing/2014/main" id="{0F553F1C-620B-4F7E-9BDA-6B603098039C}"/>
                    </a:ext>
                  </a:extLst>
                </p:cNvPr>
                <p:cNvSpPr txBox="1">
                  <a:spLocks noRot="1" noChangeAspect="1" noMove="1" noResize="1" noEditPoints="1" noAdjustHandles="1" noChangeArrowheads="1" noChangeShapeType="1" noTextEdit="1"/>
                </p:cNvSpPr>
                <p:nvPr/>
              </p:nvSpPr>
              <p:spPr>
                <a:xfrm>
                  <a:off x="5562600" y="4552336"/>
                  <a:ext cx="603050" cy="369332"/>
                </a:xfrm>
                <a:prstGeom prst="rect">
                  <a:avLst/>
                </a:prstGeom>
                <a:blipFill>
                  <a:blip r:embed="rId3"/>
                  <a:stretch>
                    <a:fillRect/>
                  </a:stretch>
                </a:blipFill>
              </p:spPr>
              <p:txBody>
                <a:bodyPr/>
                <a:lstStyle/>
                <a:p>
                  <a:r>
                    <a:rPr lang="ca-ES">
                      <a:noFill/>
                    </a:rPr>
                    <a:t> </a:t>
                  </a:r>
                </a:p>
              </p:txBody>
            </p:sp>
          </mc:Fallback>
        </mc:AlternateContent>
      </p:grpSp>
    </p:spTree>
    <p:extLst>
      <p:ext uri="{BB962C8B-B14F-4D97-AF65-F5344CB8AC3E}">
        <p14:creationId xmlns:p14="http://schemas.microsoft.com/office/powerpoint/2010/main" val="414855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2.77778E-6 -7.40741E-7 L 0.05416 0.00023 " pathEditMode="relative" rAng="0" ptsTypes="AA">
                                      <p:cBhvr>
                                        <p:cTn id="6" dur="2000" fill="hold"/>
                                        <p:tgtEl>
                                          <p:spTgt spid="13"/>
                                        </p:tgtEl>
                                        <p:attrNameLst>
                                          <p:attrName>ppt_x</p:attrName>
                                          <p:attrName>ppt_y</p:attrName>
                                        </p:attrNameLst>
                                      </p:cBhvr>
                                      <p:rCtr x="2708" y="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0" nodeType="clickEffect">
                                  <p:stCondLst>
                                    <p:cond delay="0"/>
                                  </p:stCondLst>
                                  <p:childTnLst>
                                    <p:animMotion origin="layout" path="M -2.77778E-6 -1.85185E-6 L -0.22083 0.00162 " pathEditMode="relative" rAng="0" ptsTypes="AA">
                                      <p:cBhvr>
                                        <p:cTn id="10" dur="2000" fill="hold"/>
                                        <p:tgtEl>
                                          <p:spTgt spid="23"/>
                                        </p:tgtEl>
                                        <p:attrNameLst>
                                          <p:attrName>ppt_x</p:attrName>
                                          <p:attrName>ppt_y</p:attrName>
                                        </p:attrNameLst>
                                      </p:cBhvr>
                                      <p:rCtr x="-11042" y="69"/>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grpId="0" nodeType="clickEffect">
                                  <p:stCondLst>
                                    <p:cond delay="0"/>
                                  </p:stCondLst>
                                  <p:childTnLst>
                                    <p:animMotion origin="layout" path="M 4.16667E-6 -1.48148E-6 L 0.05798 0.00023 " pathEditMode="relative" rAng="0" ptsTypes="AA">
                                      <p:cBhvr>
                                        <p:cTn id="22" dur="2000" fill="hold"/>
                                        <p:tgtEl>
                                          <p:spTgt spid="25"/>
                                        </p:tgtEl>
                                        <p:attrNameLst>
                                          <p:attrName>ppt_x</p:attrName>
                                          <p:attrName>ppt_y</p:attrName>
                                        </p:attrNameLst>
                                      </p:cBhvr>
                                      <p:rCtr x="2899" y="0"/>
                                    </p:animMotion>
                                  </p:childTnLst>
                                </p:cTn>
                              </p:par>
                            </p:childTnLst>
                          </p:cTn>
                        </p:par>
                      </p:childTnLst>
                    </p:cTn>
                  </p:par>
                  <p:par>
                    <p:cTn id="23" fill="hold">
                      <p:stCondLst>
                        <p:cond delay="indefinite"/>
                      </p:stCondLst>
                      <p:childTnLst>
                        <p:par>
                          <p:cTn id="24" fill="hold">
                            <p:stCondLst>
                              <p:cond delay="0"/>
                            </p:stCondLst>
                            <p:childTnLst>
                              <p:par>
                                <p:cTn id="25" presetID="35" presetClass="path" presetSubtype="0" accel="50000" decel="50000" fill="hold" grpId="0" nodeType="clickEffect">
                                  <p:stCondLst>
                                    <p:cond delay="0"/>
                                  </p:stCondLst>
                                  <p:childTnLst>
                                    <p:animMotion origin="layout" path="M -3.88889E-6 -1.48148E-6 L -0.11423 0.00116 " pathEditMode="relative" rAng="0" ptsTypes="AA">
                                      <p:cBhvr>
                                        <p:cTn id="26" dur="2000" fill="hold"/>
                                        <p:tgtEl>
                                          <p:spTgt spid="28"/>
                                        </p:tgtEl>
                                        <p:attrNameLst>
                                          <p:attrName>ppt_x</p:attrName>
                                          <p:attrName>ppt_y</p:attrName>
                                        </p:attrNameLst>
                                      </p:cBhvr>
                                      <p:rCtr x="-5712" y="46"/>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63" presetClass="path" presetSubtype="0" accel="50000" decel="50000" fill="hold" grpId="0" nodeType="clickEffect">
                                  <p:stCondLst>
                                    <p:cond delay="0"/>
                                  </p:stCondLst>
                                  <p:childTnLst>
                                    <p:animMotion origin="layout" path="M -5.55556E-7 -3.7037E-6 L 0.1684 -0.00023 " pathEditMode="relative" rAng="0" ptsTypes="AA">
                                      <p:cBhvr>
                                        <p:cTn id="38" dur="2000" fill="hold"/>
                                        <p:tgtEl>
                                          <p:spTgt spid="31"/>
                                        </p:tgtEl>
                                        <p:attrNameLst>
                                          <p:attrName>ppt_x</p:attrName>
                                          <p:attrName>ppt_y</p:attrName>
                                        </p:attrNameLst>
                                      </p:cBhvr>
                                      <p:rCtr x="8420" y="-23"/>
                                    </p:animMotion>
                                  </p:childTnLst>
                                </p:cTn>
                              </p:par>
                            </p:childTnLst>
                          </p:cTn>
                        </p:par>
                      </p:childTnLst>
                    </p:cTn>
                  </p:par>
                  <p:par>
                    <p:cTn id="39" fill="hold">
                      <p:stCondLst>
                        <p:cond delay="indefinite"/>
                      </p:stCondLst>
                      <p:childTnLst>
                        <p:par>
                          <p:cTn id="40" fill="hold">
                            <p:stCondLst>
                              <p:cond delay="0"/>
                            </p:stCondLst>
                            <p:childTnLst>
                              <p:par>
                                <p:cTn id="41" presetID="35" presetClass="path" presetSubtype="0" accel="50000" decel="50000" fill="hold" grpId="0" nodeType="clickEffect">
                                  <p:stCondLst>
                                    <p:cond delay="0"/>
                                  </p:stCondLst>
                                  <p:childTnLst>
                                    <p:animMotion origin="layout" path="M 5.55556E-7 4.81481E-6 L -0.16806 4.81481E-6 " pathEditMode="relative" rAng="0" ptsTypes="AA">
                                      <p:cBhvr>
                                        <p:cTn id="42" dur="2000" fill="hold"/>
                                        <p:tgtEl>
                                          <p:spTgt spid="32"/>
                                        </p:tgtEl>
                                        <p:attrNameLst>
                                          <p:attrName>ppt_x</p:attrName>
                                          <p:attrName>ppt_y</p:attrName>
                                        </p:attrNameLst>
                                      </p:cBhvr>
                                      <p:rCtr x="-8403" y="0"/>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63" presetClass="path" presetSubtype="0" accel="50000" decel="50000" fill="hold" grpId="0" nodeType="clickEffect">
                                  <p:stCondLst>
                                    <p:cond delay="0"/>
                                  </p:stCondLst>
                                  <p:childTnLst>
                                    <p:animMotion origin="layout" path="M 4.16667E-6 1.85185E-6 L 0.05451 1.85185E-6 " pathEditMode="relative" rAng="0" ptsTypes="AA">
                                      <p:cBhvr>
                                        <p:cTn id="54" dur="2000" fill="hold"/>
                                        <p:tgtEl>
                                          <p:spTgt spid="34"/>
                                        </p:tgtEl>
                                        <p:attrNameLst>
                                          <p:attrName>ppt_x</p:attrName>
                                          <p:attrName>ppt_y</p:attrName>
                                        </p:attrNameLst>
                                      </p:cBhvr>
                                      <p:rCtr x="2726" y="0"/>
                                    </p:animMotion>
                                  </p:childTnLst>
                                </p:cTn>
                              </p:par>
                            </p:childTnLst>
                          </p:cTn>
                        </p:par>
                      </p:childTnLst>
                    </p:cTn>
                  </p:par>
                  <p:par>
                    <p:cTn id="55" fill="hold">
                      <p:stCondLst>
                        <p:cond delay="indefinite"/>
                      </p:stCondLst>
                      <p:childTnLst>
                        <p:par>
                          <p:cTn id="56" fill="hold">
                            <p:stCondLst>
                              <p:cond delay="0"/>
                            </p:stCondLst>
                            <p:childTnLst>
                              <p:par>
                                <p:cTn id="57" presetID="35" presetClass="path" presetSubtype="0" accel="50000" decel="50000" fill="hold" grpId="0" nodeType="clickEffect">
                                  <p:stCondLst>
                                    <p:cond delay="0"/>
                                  </p:stCondLst>
                                  <p:childTnLst>
                                    <p:animMotion origin="layout" path="M 5.55556E-7 1.85185E-6 L -0.16892 1.85185E-6 " pathEditMode="relative" rAng="0" ptsTypes="AA">
                                      <p:cBhvr>
                                        <p:cTn id="58" dur="2000" fill="hold"/>
                                        <p:tgtEl>
                                          <p:spTgt spid="35"/>
                                        </p:tgtEl>
                                        <p:attrNameLst>
                                          <p:attrName>ppt_x</p:attrName>
                                          <p:attrName>ppt_y</p:attrName>
                                        </p:attrNameLst>
                                      </p:cBhvr>
                                      <p:rCtr x="-8455" y="0"/>
                                    </p:animMotion>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p:bldP spid="25" grpId="0"/>
      <p:bldP spid="25" grpId="1"/>
      <p:bldP spid="28" grpId="0"/>
      <p:bldP spid="28" grpId="1"/>
      <p:bldP spid="31" grpId="0"/>
      <p:bldP spid="31" grpId="1"/>
      <p:bldP spid="32" grpId="0"/>
      <p:bldP spid="32" grpId="1"/>
      <p:bldP spid="34" grpId="0"/>
      <p:bldP spid="34" grpId="1"/>
      <p:bldP spid="35" grpId="0"/>
      <p:bldP spid="3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Quick sort: Hoare's partition</a:t>
            </a:r>
            <a:endParaRPr lang="en-US" dirty="0"/>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152400" y="838198"/>
                <a:ext cx="8763000" cy="5715001"/>
              </a:xfrm>
            </p:spPr>
            <p:txBody>
              <a:bodyPr>
                <a:normAutofit/>
              </a:bodyPr>
              <a:lstStyle/>
              <a:p>
                <a:r>
                  <a:rPr lang="en-GB" sz="2000" dirty="0">
                    <a:solidFill>
                      <a:srgbClr val="0000FF"/>
                    </a:solidFill>
                    <a:latin typeface="Consolas" panose="020B0609020204030204" pitchFamily="49" charset="0"/>
                    <a:cs typeface="Consolas" panose="020B0609020204030204" pitchFamily="49" charset="0"/>
                  </a:rPr>
                  <a:t>def</a:t>
                </a:r>
                <a:r>
                  <a:rPr lang="en-GB" sz="2000" dirty="0">
                    <a:latin typeface="Consolas" panose="020B0609020204030204" pitchFamily="49" charset="0"/>
                    <a:cs typeface="Consolas" panose="020B0609020204030204" pitchFamily="49" charset="0"/>
                  </a:rPr>
                  <a:t> partition(a: </a:t>
                </a:r>
                <a:r>
                  <a:rPr lang="en-GB" sz="2000" dirty="0">
                    <a:solidFill>
                      <a:srgbClr val="0000FF"/>
                    </a:solidFill>
                    <a:latin typeface="Consolas" panose="020B0609020204030204" pitchFamily="49" charset="0"/>
                    <a:cs typeface="Consolas" panose="020B0609020204030204" pitchFamily="49" charset="0"/>
                  </a:rPr>
                  <a:t>list</a:t>
                </a:r>
                <a:r>
                  <a:rPr lang="en-GB" sz="2000" dirty="0">
                    <a:latin typeface="Consolas" panose="020B0609020204030204" pitchFamily="49" charset="0"/>
                    <a:cs typeface="Consolas" panose="020B0609020204030204" pitchFamily="49" charset="0"/>
                  </a:rPr>
                  <a:t>[</a:t>
                </a:r>
                <a:r>
                  <a:rPr lang="en-GB" sz="2000" dirty="0">
                    <a:solidFill>
                      <a:srgbClr val="0000FF"/>
                    </a:solidFill>
                    <a:latin typeface="Consolas" panose="020B0609020204030204" pitchFamily="49" charset="0"/>
                    <a:cs typeface="Consolas" panose="020B0609020204030204" pitchFamily="49" charset="0"/>
                  </a:rPr>
                  <a:t>T</a:t>
                </a:r>
                <a:r>
                  <a:rPr lang="en-GB" sz="2000" dirty="0">
                    <a:latin typeface="Consolas" panose="020B0609020204030204" pitchFamily="49" charset="0"/>
                    <a:cs typeface="Consolas" panose="020B0609020204030204" pitchFamily="49" charset="0"/>
                  </a:rPr>
                  <a:t>], left: </a:t>
                </a:r>
                <a:r>
                  <a:rPr lang="en-GB" sz="2000" dirty="0">
                    <a:solidFill>
                      <a:srgbClr val="0000FF"/>
                    </a:solidFill>
                    <a:latin typeface="Consolas" panose="020B0609020204030204" pitchFamily="49" charset="0"/>
                    <a:cs typeface="Consolas" panose="020B0609020204030204" pitchFamily="49" charset="0"/>
                  </a:rPr>
                  <a:t>int</a:t>
                </a:r>
                <a:r>
                  <a:rPr lang="en-GB" sz="2000" dirty="0">
                    <a:latin typeface="Consolas" panose="020B0609020204030204" pitchFamily="49" charset="0"/>
                    <a:cs typeface="Consolas" panose="020B0609020204030204" pitchFamily="49" charset="0"/>
                  </a:rPr>
                  <a:t>, right: </a:t>
                </a:r>
                <a:r>
                  <a:rPr lang="en-GB" sz="2000" dirty="0">
                    <a:solidFill>
                      <a:srgbClr val="0000FF"/>
                    </a:solidFill>
                    <a:latin typeface="Consolas" panose="020B0609020204030204" pitchFamily="49" charset="0"/>
                    <a:cs typeface="Consolas" panose="020B0609020204030204" pitchFamily="49" charset="0"/>
                  </a:rPr>
                  <a:t>int</a:t>
                </a:r>
                <a:r>
                  <a:rPr lang="en-GB" sz="2000" dirty="0">
                    <a:latin typeface="Consolas" panose="020B0609020204030204" pitchFamily="49" charset="0"/>
                    <a:cs typeface="Consolas" panose="020B0609020204030204" pitchFamily="49" charset="0"/>
                  </a:rPr>
                  <a:t>) -&gt; </a:t>
                </a:r>
                <a:r>
                  <a:rPr lang="en-GB" sz="2000" dirty="0">
                    <a:solidFill>
                      <a:srgbClr val="0000FF"/>
                    </a:solidFill>
                    <a:latin typeface="Consolas" panose="020B0609020204030204" pitchFamily="49" charset="0"/>
                    <a:cs typeface="Consolas" panose="020B0609020204030204" pitchFamily="49" charset="0"/>
                  </a:rPr>
                  <a:t>int</a:t>
                </a:r>
                <a:r>
                  <a:rPr lang="en-GB" sz="2000" dirty="0">
                    <a:latin typeface="Consolas" panose="020B0609020204030204" pitchFamily="49" charset="0"/>
                    <a:cs typeface="Consolas" panose="020B0609020204030204" pitchFamily="49" charset="0"/>
                  </a:rPr>
                  <a:t>:</a:t>
                </a:r>
                <a:br>
                  <a:rPr lang="en-GB" sz="2000" dirty="0">
                    <a:latin typeface="Consolas" panose="020B0609020204030204" pitchFamily="49" charset="0"/>
                    <a:cs typeface="Consolas" panose="020B0609020204030204" pitchFamily="49" charset="0"/>
                  </a:rPr>
                </a:br>
                <a:r>
                  <a:rPr lang="en-GB" sz="2000" dirty="0">
                    <a:latin typeface="Consolas" panose="020B0609020204030204" pitchFamily="49" charset="0"/>
                    <a:cs typeface="Consolas" panose="020B0609020204030204" pitchFamily="49" charset="0"/>
                  </a:rPr>
                  <a:t>    </a:t>
                </a:r>
                <a:r>
                  <a:rPr lang="en-GB" sz="2000" dirty="0">
                    <a:solidFill>
                      <a:srgbClr val="C00000"/>
                    </a:solidFill>
                    <a:latin typeface="Consolas" panose="020B0609020204030204" pitchFamily="49" charset="0"/>
                    <a:cs typeface="Consolas" panose="020B0609020204030204" pitchFamily="49" charset="0"/>
                  </a:rPr>
                  <a:t>"""a[</a:t>
                </a:r>
                <a:r>
                  <a:rPr lang="en-GB" sz="2000" dirty="0" err="1">
                    <a:solidFill>
                      <a:srgbClr val="C00000"/>
                    </a:solidFill>
                    <a:latin typeface="Consolas" panose="020B0609020204030204" pitchFamily="49" charset="0"/>
                    <a:cs typeface="Consolas" panose="020B0609020204030204" pitchFamily="49" charset="0"/>
                  </a:rPr>
                  <a:t>left..right</a:t>
                </a:r>
                <a:r>
                  <a:rPr lang="en-GB" sz="2000" dirty="0">
                    <a:solidFill>
                      <a:srgbClr val="C00000"/>
                    </a:solidFill>
                    <a:latin typeface="Consolas" panose="020B0609020204030204" pitchFamily="49" charset="0"/>
                    <a:cs typeface="Consolas" panose="020B0609020204030204" pitchFamily="49" charset="0"/>
                  </a:rPr>
                  <a:t>]: segment to be sorted.</a:t>
                </a:r>
              </a:p>
              <a:p>
                <a:r>
                  <a:rPr lang="en-GB" sz="2000" dirty="0">
                    <a:solidFill>
                      <a:srgbClr val="C00000"/>
                    </a:solidFill>
                    <a:latin typeface="Consolas" panose="020B0609020204030204" pitchFamily="49" charset="0"/>
                    <a:cs typeface="Consolas" panose="020B0609020204030204" pitchFamily="49" charset="0"/>
                  </a:rPr>
                  <a:t>       Output: The left part has elements </a:t>
                </a:r>
                <a14:m>
                  <m:oMath xmlns:m="http://schemas.openxmlformats.org/officeDocument/2006/math">
                    <m:r>
                      <a:rPr lang="en-US" sz="2000" i="1">
                        <a:solidFill>
                          <a:srgbClr val="C00000"/>
                        </a:solidFill>
                        <a:latin typeface="Cambria Math" panose="02040503050406030204" pitchFamily="18" charset="0"/>
                        <a:cs typeface="Consolas" panose="020B0609020204030204" pitchFamily="49" charset="0"/>
                      </a:rPr>
                      <m:t>≤</m:t>
                    </m:r>
                  </m:oMath>
                </a14:m>
                <a:r>
                  <a:rPr lang="en-GB" sz="2000" dirty="0">
                    <a:solidFill>
                      <a:srgbClr val="C00000"/>
                    </a:solidFill>
                    <a:latin typeface="Consolas" panose="020B0609020204030204" pitchFamily="49" charset="0"/>
                    <a:cs typeface="Consolas" panose="020B0609020204030204" pitchFamily="49" charset="0"/>
                  </a:rPr>
                  <a:t> than the pivot.</a:t>
                </a:r>
                <a:br>
                  <a:rPr lang="en-GB" sz="2000" dirty="0">
                    <a:solidFill>
                      <a:srgbClr val="C00000"/>
                    </a:solidFill>
                    <a:latin typeface="Consolas" panose="020B0609020204030204" pitchFamily="49" charset="0"/>
                    <a:cs typeface="Consolas" panose="020B0609020204030204" pitchFamily="49" charset="0"/>
                  </a:rPr>
                </a:br>
                <a:r>
                  <a:rPr lang="en-GB" sz="2000" dirty="0">
                    <a:solidFill>
                      <a:srgbClr val="C00000"/>
                    </a:solidFill>
                    <a:latin typeface="Consolas" panose="020B0609020204030204" pitchFamily="49" charset="0"/>
                    <a:cs typeface="Consolas" panose="020B0609020204030204" pitchFamily="49" charset="0"/>
                  </a:rPr>
                  <a:t>       The right part has elements </a:t>
                </a:r>
                <a14:m>
                  <m:oMath xmlns:m="http://schemas.openxmlformats.org/officeDocument/2006/math">
                    <m:r>
                      <a:rPr lang="en-GB" sz="2000" i="1">
                        <a:solidFill>
                          <a:srgbClr val="C00000"/>
                        </a:solidFill>
                        <a:latin typeface="Cambria Math" panose="02040503050406030204" pitchFamily="18" charset="0"/>
                      </a:rPr>
                      <m:t>≥</m:t>
                    </m:r>
                  </m:oMath>
                </a14:m>
                <a:r>
                  <a:rPr lang="en-GB" sz="2000" dirty="0">
                    <a:solidFill>
                      <a:srgbClr val="C00000"/>
                    </a:solidFill>
                    <a:latin typeface="Consolas" panose="020B0609020204030204" pitchFamily="49" charset="0"/>
                    <a:cs typeface="Consolas" panose="020B0609020204030204" pitchFamily="49" charset="0"/>
                  </a:rPr>
                  <a:t> than the pivot. </a:t>
                </a:r>
                <a:br>
                  <a:rPr lang="en-GB" sz="2000" dirty="0">
                    <a:solidFill>
                      <a:srgbClr val="C00000"/>
                    </a:solidFill>
                    <a:latin typeface="Consolas" panose="020B0609020204030204" pitchFamily="49" charset="0"/>
                    <a:cs typeface="Consolas" panose="020B0609020204030204" pitchFamily="49" charset="0"/>
                  </a:rPr>
                </a:br>
                <a:r>
                  <a:rPr lang="en-GB" sz="2000" dirty="0">
                    <a:solidFill>
                      <a:srgbClr val="C00000"/>
                    </a:solidFill>
                    <a:latin typeface="Consolas" panose="020B0609020204030204" pitchFamily="49" charset="0"/>
                    <a:cs typeface="Consolas" panose="020B0609020204030204" pitchFamily="49" charset="0"/>
                  </a:rPr>
                  <a:t>       Returns the index of the last element of the left part</a:t>
                </a:r>
                <a:br>
                  <a:rPr lang="en-GB" sz="2000" dirty="0">
                    <a:solidFill>
                      <a:srgbClr val="C00000"/>
                    </a:solidFill>
                    <a:latin typeface="Consolas" panose="020B0609020204030204" pitchFamily="49" charset="0"/>
                    <a:cs typeface="Consolas" panose="020B0609020204030204" pitchFamily="49" charset="0"/>
                  </a:rPr>
                </a:br>
                <a:r>
                  <a:rPr lang="en-GB" sz="2000" dirty="0">
                    <a:solidFill>
                      <a:srgbClr val="C00000"/>
                    </a:solidFill>
                    <a:latin typeface="Consolas" panose="020B0609020204030204" pitchFamily="49" charset="0"/>
                    <a:cs typeface="Consolas" panose="020B0609020204030204" pitchFamily="49" charset="0"/>
                  </a:rPr>
                  <a:t>    """</a:t>
                </a:r>
                <a:br>
                  <a:rPr lang="en-GB" sz="2000" dirty="0">
                    <a:solidFill>
                      <a:srgbClr val="C00000"/>
                    </a:solidFill>
                    <a:latin typeface="Consolas" panose="020B0609020204030204" pitchFamily="49" charset="0"/>
                    <a:cs typeface="Consolas" panose="020B0609020204030204" pitchFamily="49" charset="0"/>
                  </a:rPr>
                </a:br>
                <a:r>
                  <a:rPr lang="en-GB" sz="2000" dirty="0">
                    <a:solidFill>
                      <a:srgbClr val="C00000"/>
                    </a:solidFill>
                    <a:latin typeface="Consolas" panose="020B0609020204030204" pitchFamily="49" charset="0"/>
                    <a:cs typeface="Consolas" panose="020B0609020204030204" pitchFamily="49" charset="0"/>
                  </a:rPr>
                  <a:t>    </a:t>
                </a:r>
                <a:r>
                  <a:rPr lang="en-GB" sz="2000" dirty="0">
                    <a:latin typeface="Consolas" panose="020B0609020204030204" pitchFamily="49" charset="0"/>
                    <a:cs typeface="Consolas" panose="020B0609020204030204" pitchFamily="49" charset="0"/>
                  </a:rPr>
                  <a:t>pivot = a[left]</a:t>
                </a:r>
                <a:br>
                  <a:rPr lang="en-GB" sz="2000" dirty="0">
                    <a:solidFill>
                      <a:srgbClr val="C00000"/>
                    </a:solidFill>
                    <a:latin typeface="Consolas" panose="020B0609020204030204" pitchFamily="49" charset="0"/>
                    <a:cs typeface="Consolas" panose="020B0609020204030204" pitchFamily="49" charset="0"/>
                  </a:rPr>
                </a:br>
                <a:r>
                  <a:rPr lang="en-GB" sz="2000" dirty="0">
                    <a:solidFill>
                      <a:srgbClr val="C00000"/>
                    </a:solidFill>
                    <a:latin typeface="Consolas" panose="020B0609020204030204" pitchFamily="49" charset="0"/>
                    <a:cs typeface="Consolas" panose="020B0609020204030204" pitchFamily="49" charset="0"/>
                  </a:rPr>
                  <a:t>    </a:t>
                </a:r>
                <a:r>
                  <a:rPr lang="en-GB" sz="2000" dirty="0" err="1">
                    <a:latin typeface="Consolas" panose="020B0609020204030204" pitchFamily="49" charset="0"/>
                    <a:cs typeface="Consolas" panose="020B0609020204030204" pitchFamily="49" charset="0"/>
                  </a:rPr>
                  <a:t>i</a:t>
                </a:r>
                <a:r>
                  <a:rPr lang="en-GB" sz="2000" dirty="0">
                    <a:latin typeface="Consolas" panose="020B0609020204030204" pitchFamily="49" charset="0"/>
                    <a:cs typeface="Consolas" panose="020B0609020204030204" pitchFamily="49" charset="0"/>
                  </a:rPr>
                  <a:t>, j = left-1, right+1</a:t>
                </a:r>
                <a:br>
                  <a:rPr lang="en-GB" sz="2000" dirty="0">
                    <a:latin typeface="Consolas" panose="020B0609020204030204" pitchFamily="49" charset="0"/>
                    <a:cs typeface="Consolas" panose="020B0609020204030204" pitchFamily="49" charset="0"/>
                  </a:rPr>
                </a:br>
                <a:r>
                  <a:rPr lang="en-GB" sz="2000" dirty="0">
                    <a:latin typeface="Consolas" panose="020B0609020204030204" pitchFamily="49" charset="0"/>
                    <a:cs typeface="Consolas" panose="020B0609020204030204" pitchFamily="49" charset="0"/>
                  </a:rPr>
                  <a:t>    </a:t>
                </a:r>
                <a:r>
                  <a:rPr lang="en-GB" sz="2000" dirty="0">
                    <a:solidFill>
                      <a:srgbClr val="0000FF"/>
                    </a:solidFill>
                    <a:latin typeface="Consolas" panose="020B0609020204030204" pitchFamily="49" charset="0"/>
                    <a:cs typeface="Consolas" panose="020B0609020204030204" pitchFamily="49" charset="0"/>
                  </a:rPr>
                  <a:t>while</a:t>
                </a:r>
                <a:r>
                  <a:rPr lang="en-GB" sz="2000" dirty="0">
                    <a:latin typeface="Consolas" panose="020B0609020204030204" pitchFamily="49" charset="0"/>
                    <a:cs typeface="Consolas" panose="020B0609020204030204" pitchFamily="49" charset="0"/>
                  </a:rPr>
                  <a:t> </a:t>
                </a:r>
                <a:r>
                  <a:rPr lang="en-GB" sz="2000" dirty="0">
                    <a:solidFill>
                      <a:srgbClr val="0000FF"/>
                    </a:solidFill>
                    <a:latin typeface="Consolas" panose="020B0609020204030204" pitchFamily="49" charset="0"/>
                    <a:cs typeface="Consolas" panose="020B0609020204030204" pitchFamily="49" charset="0"/>
                  </a:rPr>
                  <a:t>True</a:t>
                </a:r>
                <a:r>
                  <a:rPr lang="en-GB" sz="2000" dirty="0">
                    <a:latin typeface="Consolas" panose="020B0609020204030204" pitchFamily="49" charset="0"/>
                    <a:cs typeface="Consolas" panose="020B0609020204030204" pitchFamily="49" charset="0"/>
                  </a:rPr>
                  <a:t>:</a:t>
                </a:r>
                <a:br>
                  <a:rPr lang="en-GB" sz="2000" dirty="0">
                    <a:solidFill>
                      <a:srgbClr val="0000FF"/>
                    </a:solidFill>
                    <a:latin typeface="Consolas" panose="020B0609020204030204" pitchFamily="49" charset="0"/>
                    <a:cs typeface="Consolas" panose="020B0609020204030204" pitchFamily="49" charset="0"/>
                  </a:rPr>
                </a:br>
                <a:r>
                  <a:rPr lang="en-GB" sz="2000" dirty="0">
                    <a:solidFill>
                      <a:srgbClr val="0000FF"/>
                    </a:solidFill>
                    <a:latin typeface="Consolas" panose="020B0609020204030204" pitchFamily="49" charset="0"/>
                    <a:cs typeface="Consolas" panose="020B0609020204030204" pitchFamily="49" charset="0"/>
                  </a:rPr>
                  <a:t>        while True</a:t>
                </a:r>
                <a:r>
                  <a:rPr lang="en-GB" sz="2000" dirty="0">
                    <a:latin typeface="Consolas" panose="020B0609020204030204" pitchFamily="49" charset="0"/>
                    <a:cs typeface="Consolas" panose="020B0609020204030204" pitchFamily="49" charset="0"/>
                  </a:rPr>
                  <a:t>:  </a:t>
                </a:r>
                <a:r>
                  <a:rPr lang="en-GB" sz="2000" dirty="0">
                    <a:solidFill>
                      <a:srgbClr val="C00000"/>
                    </a:solidFill>
                    <a:latin typeface="Consolas" panose="020B0609020204030204" pitchFamily="49" charset="0"/>
                    <a:cs typeface="Consolas" panose="020B0609020204030204" pitchFamily="49" charset="0"/>
                  </a:rPr>
                  <a:t># find a[</a:t>
                </a:r>
                <a:r>
                  <a:rPr lang="en-GB" sz="2000" dirty="0" err="1">
                    <a:solidFill>
                      <a:srgbClr val="C00000"/>
                    </a:solidFill>
                    <a:latin typeface="Consolas" panose="020B0609020204030204" pitchFamily="49" charset="0"/>
                    <a:cs typeface="Consolas" panose="020B0609020204030204" pitchFamily="49" charset="0"/>
                  </a:rPr>
                  <a:t>i</a:t>
                </a:r>
                <a:r>
                  <a:rPr lang="en-GB" sz="2000" dirty="0">
                    <a:solidFill>
                      <a:srgbClr val="C00000"/>
                    </a:solidFill>
                    <a:latin typeface="Consolas" panose="020B0609020204030204" pitchFamily="49" charset="0"/>
                    <a:cs typeface="Consolas" panose="020B0609020204030204" pitchFamily="49" charset="0"/>
                  </a:rPr>
                  <a:t>] </a:t>
                </a:r>
                <a14:m>
                  <m:oMath xmlns:m="http://schemas.openxmlformats.org/officeDocument/2006/math">
                    <m:r>
                      <a:rPr lang="en-GB" sz="2000" b="1" i="1" smtClean="0">
                        <a:solidFill>
                          <a:srgbClr val="C00000"/>
                        </a:solidFill>
                        <a:latin typeface="Cambria Math" panose="02040503050406030204" pitchFamily="18" charset="0"/>
                        <a:cs typeface="Consolas" panose="020B0609020204030204" pitchFamily="49" charset="0"/>
                      </a:rPr>
                      <m:t>≥</m:t>
                    </m:r>
                  </m:oMath>
                </a14:m>
                <a:r>
                  <a:rPr lang="en-GB" sz="2000" dirty="0">
                    <a:solidFill>
                      <a:srgbClr val="C00000"/>
                    </a:solidFill>
                    <a:latin typeface="Consolas" panose="020B0609020204030204" pitchFamily="49" charset="0"/>
                    <a:cs typeface="Consolas" panose="020B0609020204030204" pitchFamily="49" charset="0"/>
                  </a:rPr>
                  <a:t> pivot</a:t>
                </a:r>
                <a:br>
                  <a:rPr lang="en-GB" sz="2000" dirty="0">
                    <a:solidFill>
                      <a:srgbClr val="0000FF"/>
                    </a:solidFill>
                    <a:latin typeface="Consolas" panose="020B0609020204030204" pitchFamily="49" charset="0"/>
                    <a:cs typeface="Consolas" panose="020B0609020204030204" pitchFamily="49" charset="0"/>
                  </a:rPr>
                </a:br>
                <a:r>
                  <a:rPr lang="en-GB" sz="2000" dirty="0">
                    <a:solidFill>
                      <a:srgbClr val="0000FF"/>
                    </a:solidFill>
                    <a:latin typeface="Consolas" panose="020B0609020204030204" pitchFamily="49" charset="0"/>
                    <a:cs typeface="Consolas" panose="020B0609020204030204" pitchFamily="49" charset="0"/>
                  </a:rPr>
                  <a:t>            </a:t>
                </a:r>
                <a:r>
                  <a:rPr lang="en-GB" sz="2000" dirty="0" err="1">
                    <a:latin typeface="Consolas" panose="020B0609020204030204" pitchFamily="49" charset="0"/>
                    <a:cs typeface="Consolas" panose="020B0609020204030204" pitchFamily="49" charset="0"/>
                  </a:rPr>
                  <a:t>i</a:t>
                </a:r>
                <a:r>
                  <a:rPr lang="en-GB" sz="2000" dirty="0">
                    <a:latin typeface="Consolas" panose="020B0609020204030204" pitchFamily="49" charset="0"/>
                    <a:cs typeface="Consolas" panose="020B0609020204030204" pitchFamily="49" charset="0"/>
                  </a:rPr>
                  <a:t> += 1</a:t>
                </a:r>
                <a:br>
                  <a:rPr lang="en-GB" sz="2000" dirty="0">
                    <a:solidFill>
                      <a:srgbClr val="0000FF"/>
                    </a:solidFill>
                    <a:latin typeface="Consolas" panose="020B0609020204030204" pitchFamily="49" charset="0"/>
                    <a:cs typeface="Consolas" panose="020B0609020204030204" pitchFamily="49" charset="0"/>
                  </a:rPr>
                </a:br>
                <a:r>
                  <a:rPr lang="en-GB" sz="2000" dirty="0">
                    <a:solidFill>
                      <a:srgbClr val="0000FF"/>
                    </a:solidFill>
                    <a:latin typeface="Consolas" panose="020B0609020204030204" pitchFamily="49" charset="0"/>
                    <a:cs typeface="Consolas" panose="020B0609020204030204" pitchFamily="49" charset="0"/>
                  </a:rPr>
                  <a:t>            if </a:t>
                </a:r>
                <a:r>
                  <a:rPr lang="en-GB" sz="2000" dirty="0">
                    <a:latin typeface="Consolas" panose="020B0609020204030204" pitchFamily="49" charset="0"/>
                    <a:cs typeface="Consolas" panose="020B0609020204030204" pitchFamily="49" charset="0"/>
                  </a:rPr>
                  <a:t>a[</a:t>
                </a:r>
                <a:r>
                  <a:rPr lang="en-GB" sz="2000" dirty="0" err="1">
                    <a:latin typeface="Consolas" panose="020B0609020204030204" pitchFamily="49" charset="0"/>
                    <a:cs typeface="Consolas" panose="020B0609020204030204" pitchFamily="49" charset="0"/>
                  </a:rPr>
                  <a:t>i</a:t>
                </a:r>
                <a:r>
                  <a:rPr lang="en-GB" sz="2000" dirty="0">
                    <a:latin typeface="Consolas" panose="020B0609020204030204" pitchFamily="49" charset="0"/>
                    <a:cs typeface="Consolas" panose="020B0609020204030204" pitchFamily="49" charset="0"/>
                  </a:rPr>
                  <a:t>] &gt;= pivot</a:t>
                </a:r>
                <a:r>
                  <a:rPr lang="en-US" sz="2000" dirty="0">
                    <a:latin typeface="Consolas" panose="020B0609020204030204" pitchFamily="49" charset="0"/>
                    <a:cs typeface="Consolas" panose="020B0609020204030204" pitchFamily="49" charset="0"/>
                  </a:rPr>
                  <a:t>:</a:t>
                </a:r>
                <a:r>
                  <a:rPr lang="en-US" sz="2000" dirty="0">
                    <a:solidFill>
                      <a:srgbClr val="0000FF"/>
                    </a:solidFill>
                    <a:latin typeface="Consolas" panose="020B0609020204030204" pitchFamily="49" charset="0"/>
                    <a:cs typeface="Consolas" panose="020B0609020204030204" pitchFamily="49" charset="0"/>
                  </a:rPr>
                  <a:t> break</a:t>
                </a:r>
                <a:br>
                  <a:rPr lang="en-US" sz="2000" dirty="0">
                    <a:latin typeface="Consolas" panose="020B0609020204030204" pitchFamily="49" charset="0"/>
                    <a:cs typeface="Consolas" panose="020B0609020204030204" pitchFamily="49" charset="0"/>
                  </a:rPr>
                </a:br>
                <a:r>
                  <a:rPr lang="en-US" sz="2000" dirty="0">
                    <a:latin typeface="Consolas" panose="020B0609020204030204" pitchFamily="49" charset="0"/>
                    <a:cs typeface="Consolas" panose="020B0609020204030204" pitchFamily="49" charset="0"/>
                  </a:rPr>
                  <a:t>        </a:t>
                </a:r>
                <a:r>
                  <a:rPr lang="en-GB" sz="2000" dirty="0">
                    <a:solidFill>
                      <a:srgbClr val="0000FF"/>
                    </a:solidFill>
                    <a:latin typeface="Consolas" panose="020B0609020204030204" pitchFamily="49" charset="0"/>
                    <a:cs typeface="Consolas" panose="020B0609020204030204" pitchFamily="49" charset="0"/>
                  </a:rPr>
                  <a:t>while True</a:t>
                </a:r>
                <a:r>
                  <a:rPr lang="en-GB" sz="2000" dirty="0">
                    <a:latin typeface="Consolas" panose="020B0609020204030204" pitchFamily="49" charset="0"/>
                    <a:cs typeface="Consolas" panose="020B0609020204030204" pitchFamily="49" charset="0"/>
                  </a:rPr>
                  <a:t>:  </a:t>
                </a:r>
                <a:r>
                  <a:rPr lang="en-GB" sz="2000" dirty="0">
                    <a:solidFill>
                      <a:srgbClr val="C00000"/>
                    </a:solidFill>
                    <a:latin typeface="Consolas" panose="020B0609020204030204" pitchFamily="49" charset="0"/>
                    <a:cs typeface="Consolas" panose="020B0609020204030204" pitchFamily="49" charset="0"/>
                  </a:rPr>
                  <a:t># find a[j] </a:t>
                </a:r>
                <a14:m>
                  <m:oMath xmlns:m="http://schemas.openxmlformats.org/officeDocument/2006/math">
                    <m:r>
                      <a:rPr lang="en-GB" sz="2000" b="1" i="1" smtClean="0">
                        <a:solidFill>
                          <a:srgbClr val="C00000"/>
                        </a:solidFill>
                        <a:latin typeface="Cambria Math" panose="02040503050406030204" pitchFamily="18" charset="0"/>
                        <a:cs typeface="Consolas" panose="020B0609020204030204" pitchFamily="49" charset="0"/>
                      </a:rPr>
                      <m:t>≤</m:t>
                    </m:r>
                  </m:oMath>
                </a14:m>
                <a:r>
                  <a:rPr lang="en-GB" sz="2000" dirty="0">
                    <a:solidFill>
                      <a:srgbClr val="C00000"/>
                    </a:solidFill>
                    <a:latin typeface="Consolas" panose="020B0609020204030204" pitchFamily="49" charset="0"/>
                    <a:cs typeface="Consolas" panose="020B0609020204030204" pitchFamily="49" charset="0"/>
                  </a:rPr>
                  <a:t> pivot</a:t>
                </a:r>
                <a:br>
                  <a:rPr lang="en-GB" sz="2000" dirty="0">
                    <a:solidFill>
                      <a:srgbClr val="0000FF"/>
                    </a:solidFill>
                    <a:latin typeface="Consolas" panose="020B0609020204030204" pitchFamily="49" charset="0"/>
                    <a:cs typeface="Consolas" panose="020B0609020204030204" pitchFamily="49" charset="0"/>
                  </a:rPr>
                </a:br>
                <a:r>
                  <a:rPr lang="en-GB" sz="2000" dirty="0">
                    <a:solidFill>
                      <a:srgbClr val="0000FF"/>
                    </a:solidFill>
                    <a:latin typeface="Consolas" panose="020B0609020204030204" pitchFamily="49" charset="0"/>
                    <a:cs typeface="Consolas" panose="020B0609020204030204" pitchFamily="49" charset="0"/>
                  </a:rPr>
                  <a:t>            </a:t>
                </a:r>
                <a:r>
                  <a:rPr lang="en-GB" sz="2000" dirty="0">
                    <a:latin typeface="Consolas" panose="020B0609020204030204" pitchFamily="49" charset="0"/>
                    <a:cs typeface="Consolas" panose="020B0609020204030204" pitchFamily="49" charset="0"/>
                  </a:rPr>
                  <a:t>j -= 1</a:t>
                </a:r>
                <a:br>
                  <a:rPr lang="en-GB" sz="2000" dirty="0">
                    <a:solidFill>
                      <a:srgbClr val="0000FF"/>
                    </a:solidFill>
                    <a:latin typeface="Consolas" panose="020B0609020204030204" pitchFamily="49" charset="0"/>
                    <a:cs typeface="Consolas" panose="020B0609020204030204" pitchFamily="49" charset="0"/>
                  </a:rPr>
                </a:br>
                <a:r>
                  <a:rPr lang="en-GB" sz="2000" dirty="0">
                    <a:solidFill>
                      <a:srgbClr val="0000FF"/>
                    </a:solidFill>
                    <a:latin typeface="Consolas" panose="020B0609020204030204" pitchFamily="49" charset="0"/>
                    <a:cs typeface="Consolas" panose="020B0609020204030204" pitchFamily="49" charset="0"/>
                  </a:rPr>
                  <a:t>            if </a:t>
                </a:r>
                <a:r>
                  <a:rPr lang="en-GB" sz="2000" dirty="0">
                    <a:latin typeface="Consolas" panose="020B0609020204030204" pitchFamily="49" charset="0"/>
                    <a:cs typeface="Consolas" panose="020B0609020204030204" pitchFamily="49" charset="0"/>
                  </a:rPr>
                  <a:t>a[j] &lt;= pivot: </a:t>
                </a:r>
                <a:r>
                  <a:rPr lang="en-GB" sz="2000" dirty="0">
                    <a:solidFill>
                      <a:srgbClr val="0000FF"/>
                    </a:solidFill>
                    <a:latin typeface="Consolas" panose="020B0609020204030204" pitchFamily="49" charset="0"/>
                    <a:cs typeface="Consolas" panose="020B0609020204030204" pitchFamily="49" charset="0"/>
                  </a:rPr>
                  <a:t>break</a:t>
                </a:r>
                <a:br>
                  <a:rPr lang="en-US" sz="2000" dirty="0">
                    <a:latin typeface="Consolas" panose="020B0609020204030204" pitchFamily="49" charset="0"/>
                    <a:cs typeface="Consolas" panose="020B0609020204030204" pitchFamily="49" charset="0"/>
                  </a:rPr>
                </a:br>
                <a:r>
                  <a:rPr lang="en-US" sz="2000" dirty="0">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if</a:t>
                </a:r>
                <a:r>
                  <a:rPr lang="en-US" sz="2000" dirty="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i</a:t>
                </a:r>
                <a:r>
                  <a:rPr lang="en-US" sz="2000" dirty="0">
                    <a:latin typeface="Consolas" panose="020B0609020204030204" pitchFamily="49" charset="0"/>
                    <a:cs typeface="Consolas" panose="020B0609020204030204" pitchFamily="49" charset="0"/>
                  </a:rPr>
                  <a:t> &gt;= j:</a:t>
                </a:r>
                <a:br>
                  <a:rPr lang="en-US" sz="2000" dirty="0">
                    <a:latin typeface="Consolas" panose="020B0609020204030204" pitchFamily="49" charset="0"/>
                    <a:cs typeface="Consolas" panose="020B0609020204030204" pitchFamily="49" charset="0"/>
                  </a:rPr>
                </a:br>
                <a:r>
                  <a:rPr lang="en-US" sz="2000" dirty="0">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return</a:t>
                </a:r>
                <a:r>
                  <a:rPr lang="en-US" sz="2000" dirty="0">
                    <a:latin typeface="Consolas" panose="020B0609020204030204" pitchFamily="49" charset="0"/>
                    <a:cs typeface="Consolas" panose="020B0609020204030204" pitchFamily="49" charset="0"/>
                  </a:rPr>
                  <a:t> j</a:t>
                </a:r>
                <a:br>
                  <a:rPr lang="en-US" sz="2000" dirty="0">
                    <a:latin typeface="Consolas" panose="020B0609020204030204" pitchFamily="49" charset="0"/>
                    <a:cs typeface="Consolas" panose="020B0609020204030204" pitchFamily="49" charset="0"/>
                  </a:rPr>
                </a:br>
                <a:r>
                  <a:rPr lang="en-US" sz="2000" dirty="0">
                    <a:solidFill>
                      <a:srgbClr val="C00000"/>
                    </a:solidFill>
                    <a:latin typeface="Consolas" panose="020B0609020204030204" pitchFamily="49" charset="0"/>
                    <a:cs typeface="Consolas" panose="020B0609020204030204" pitchFamily="49" charset="0"/>
                  </a:rPr>
                  <a:t>        </a:t>
                </a:r>
                <a:r>
                  <a:rPr lang="en-US" sz="2000" dirty="0">
                    <a:latin typeface="Consolas" panose="020B0609020204030204" pitchFamily="49" charset="0"/>
                    <a:cs typeface="Consolas" panose="020B0609020204030204" pitchFamily="49" charset="0"/>
                  </a:rPr>
                  <a:t>a[</a:t>
                </a:r>
                <a:r>
                  <a:rPr lang="en-US" sz="2000" dirty="0" err="1">
                    <a:latin typeface="Consolas" panose="020B0609020204030204" pitchFamily="49" charset="0"/>
                    <a:cs typeface="Consolas" panose="020B0609020204030204" pitchFamily="49" charset="0"/>
                  </a:rPr>
                  <a:t>i</a:t>
                </a:r>
                <a:r>
                  <a:rPr lang="en-US" sz="2000" dirty="0">
                    <a:latin typeface="Consolas" panose="020B0609020204030204" pitchFamily="49" charset="0"/>
                    <a:cs typeface="Consolas" panose="020B0609020204030204" pitchFamily="49" charset="0"/>
                  </a:rPr>
                  <a:t>], a[j] = a[j], a[</a:t>
                </a:r>
                <a:r>
                  <a:rPr lang="en-US" sz="2000" dirty="0" err="1">
                    <a:latin typeface="Consolas" panose="020B0609020204030204" pitchFamily="49" charset="0"/>
                    <a:cs typeface="Consolas" panose="020B0609020204030204" pitchFamily="49" charset="0"/>
                  </a:rPr>
                  <a:t>i</a:t>
                </a:r>
                <a:r>
                  <a:rPr lang="en-US" sz="2000" dirty="0">
                    <a:latin typeface="Consolas" panose="020B0609020204030204" pitchFamily="49" charset="0"/>
                    <a:cs typeface="Consolas" panose="020B0609020204030204" pitchFamily="49" charset="0"/>
                  </a:rPr>
                  <a:t>]</a:t>
                </a:r>
                <a:r>
                  <a:rPr lang="en-US" sz="2000" dirty="0">
                    <a:solidFill>
                      <a:srgbClr val="C00000"/>
                    </a:solidFill>
                    <a:latin typeface="Consolas" panose="020B0609020204030204" pitchFamily="49" charset="0"/>
                    <a:cs typeface="Consolas" panose="020B0609020204030204" pitchFamily="49" charset="0"/>
                  </a:rPr>
                  <a:t>  # swap a[</a:t>
                </a:r>
                <a:r>
                  <a:rPr lang="en-US" sz="2000" dirty="0" err="1">
                    <a:solidFill>
                      <a:srgbClr val="C00000"/>
                    </a:solidFill>
                    <a:latin typeface="Consolas" panose="020B0609020204030204" pitchFamily="49" charset="0"/>
                    <a:cs typeface="Consolas" panose="020B0609020204030204" pitchFamily="49" charset="0"/>
                  </a:rPr>
                  <a:t>i</a:t>
                </a:r>
                <a:r>
                  <a:rPr lang="en-US" sz="2000" dirty="0">
                    <a:solidFill>
                      <a:srgbClr val="C00000"/>
                    </a:solidFill>
                    <a:latin typeface="Consolas" panose="020B0609020204030204" pitchFamily="49" charset="0"/>
                    <a:cs typeface="Consolas" panose="020B0609020204030204" pitchFamily="49" charset="0"/>
                  </a:rPr>
                  <a:t>], a[j]</a:t>
                </a:r>
                <a:endParaRPr lang="en-US" sz="2000" dirty="0">
                  <a:latin typeface="Consolas" panose="020B0609020204030204" pitchFamily="49" charset="0"/>
                  <a:cs typeface="Consolas" panose="020B0609020204030204" pitchFamily="49" charset="0"/>
                </a:endParaRPr>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152400" y="838198"/>
                <a:ext cx="8763000" cy="5715001"/>
              </a:xfrm>
              <a:blipFill>
                <a:blip r:embed="rId2"/>
                <a:stretch>
                  <a:fillRect l="-695" t="-533" b="-533"/>
                </a:stretch>
              </a:blipFill>
            </p:spPr>
            <p:txBody>
              <a:bodyPr/>
              <a:lstStyle/>
              <a:p>
                <a:r>
                  <a:rPr lang="ca-ES">
                    <a:noFill/>
                  </a:rPr>
                  <a:t> </a:t>
                </a:r>
              </a:p>
            </p:txBody>
          </p:sp>
        </mc:Fallback>
      </mc:AlternateContent>
      <p:sp>
        <p:nvSpPr>
          <p:cNvPr id="4" name="Date Placeholder 3"/>
          <p:cNvSpPr>
            <a:spLocks noGrp="1"/>
          </p:cNvSpPr>
          <p:nvPr>
            <p:ph type="dt" sz="half" idx="10"/>
          </p:nvPr>
        </p:nvSpPr>
        <p:spPr/>
        <p:txBody>
          <a:bodyPr/>
          <a:lstStyle/>
          <a:p>
            <a:r>
              <a:rPr lang="en-US"/>
              <a:t>Divide &amp; Conquer</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sp>
        <p:nvSpPr>
          <p:cNvPr id="8" name="TextBox 7">
            <a:extLst>
              <a:ext uri="{FF2B5EF4-FFF2-40B4-BE49-F238E27FC236}">
                <a16:creationId xmlns:a16="http://schemas.microsoft.com/office/drawing/2014/main" id="{A1152452-07E2-4D33-A3CC-8CAF57EF8830}"/>
              </a:ext>
            </a:extLst>
          </p:cNvPr>
          <p:cNvSpPr txBox="1"/>
          <p:nvPr/>
        </p:nvSpPr>
        <p:spPr>
          <a:xfrm>
            <a:off x="4631457" y="2581870"/>
            <a:ext cx="4436343" cy="923330"/>
          </a:xfrm>
          <a:prstGeom prst="rect">
            <a:avLst/>
          </a:prstGeom>
          <a:solidFill>
            <a:schemeClr val="accent5">
              <a:lumMod val="20000"/>
              <a:lumOff val="80000"/>
            </a:schemeClr>
          </a:solidFill>
          <a:ln>
            <a:solidFill>
              <a:srgbClr val="0000FF"/>
            </a:solidFill>
          </a:ln>
        </p:spPr>
        <p:txBody>
          <a:bodyPr wrap="none" rtlCol="0">
            <a:spAutoFit/>
          </a:bodyPr>
          <a:lstStyle/>
          <a:p>
            <a:r>
              <a:rPr lang="en-GB" b="0" dirty="0"/>
              <a:t>The first swap locates</a:t>
            </a:r>
            <a:r>
              <a:rPr lang="en-GB" dirty="0"/>
              <a:t> the sentinels of</a:t>
            </a:r>
            <a:br>
              <a:rPr lang="en-GB" dirty="0"/>
            </a:br>
            <a:r>
              <a:rPr lang="en-GB" dirty="0"/>
              <a:t>the two innermost loops</a:t>
            </a:r>
            <a:r>
              <a:rPr lang="en-GB" b="0" dirty="0"/>
              <a:t>.</a:t>
            </a:r>
            <a:br>
              <a:rPr lang="en-GB" b="0" dirty="0"/>
            </a:br>
            <a:r>
              <a:rPr lang="en-GB" b="0" dirty="0"/>
              <a:t>No need to check for indices out-of-bounds.</a:t>
            </a:r>
            <a:endParaRPr lang="en-US" b="0" dirty="0"/>
          </a:p>
        </p:txBody>
      </p:sp>
    </p:spTree>
    <p:extLst>
      <p:ext uri="{BB962C8B-B14F-4D97-AF65-F5344CB8AC3E}">
        <p14:creationId xmlns:p14="http://schemas.microsoft.com/office/powerpoint/2010/main" val="2715656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Quick sort: algorithm</a:t>
            </a:r>
            <a:endParaRPr lang="en-US" dirty="0"/>
          </a:p>
        </p:txBody>
      </p:sp>
      <p:sp>
        <p:nvSpPr>
          <p:cNvPr id="7" name="Content Placeholder 6"/>
          <p:cNvSpPr>
            <a:spLocks noGrp="1"/>
          </p:cNvSpPr>
          <p:nvPr>
            <p:ph idx="1"/>
          </p:nvPr>
        </p:nvSpPr>
        <p:spPr>
          <a:xfrm>
            <a:off x="533400" y="1295400"/>
            <a:ext cx="7924800" cy="4267200"/>
          </a:xfrm>
        </p:spPr>
        <p:txBody>
          <a:bodyPr>
            <a:normAutofit lnSpcReduction="10000"/>
          </a:bodyPr>
          <a:lstStyle/>
          <a:p>
            <a:r>
              <a:rPr lang="en-GB" sz="2000" dirty="0">
                <a:solidFill>
                  <a:srgbClr val="0000FF"/>
                </a:solidFill>
                <a:latin typeface="Consolas" panose="020B0609020204030204" pitchFamily="49" charset="0"/>
                <a:cs typeface="Consolas" panose="020B0609020204030204" pitchFamily="49" charset="0"/>
              </a:rPr>
              <a:t>def</a:t>
            </a:r>
            <a:r>
              <a:rPr lang="en-GB" sz="2000" dirty="0">
                <a:latin typeface="Consolas" panose="020B0609020204030204" pitchFamily="49" charset="0"/>
                <a:cs typeface="Consolas" panose="020B0609020204030204" pitchFamily="49" charset="0"/>
              </a:rPr>
              <a:t> </a:t>
            </a:r>
            <a:r>
              <a:rPr lang="en-GB" sz="2000" dirty="0" err="1">
                <a:latin typeface="Consolas" panose="020B0609020204030204" pitchFamily="49" charset="0"/>
                <a:cs typeface="Consolas" panose="020B0609020204030204" pitchFamily="49" charset="0"/>
              </a:rPr>
              <a:t>quick_sort</a:t>
            </a:r>
            <a:r>
              <a:rPr lang="en-GB" sz="2000" dirty="0">
                <a:latin typeface="Consolas" panose="020B0609020204030204" pitchFamily="49" charset="0"/>
                <a:cs typeface="Consolas" panose="020B0609020204030204" pitchFamily="49" charset="0"/>
              </a:rPr>
              <a:t>(a: </a:t>
            </a:r>
            <a:r>
              <a:rPr lang="en-GB" sz="2000" dirty="0">
                <a:solidFill>
                  <a:srgbClr val="0000FF"/>
                </a:solidFill>
                <a:latin typeface="Consolas" panose="020B0609020204030204" pitchFamily="49" charset="0"/>
                <a:cs typeface="Consolas" panose="020B0609020204030204" pitchFamily="49" charset="0"/>
              </a:rPr>
              <a:t>list</a:t>
            </a:r>
            <a:r>
              <a:rPr lang="en-GB" sz="2000" dirty="0">
                <a:latin typeface="Consolas" panose="020B0609020204030204" pitchFamily="49" charset="0"/>
                <a:cs typeface="Consolas" panose="020B0609020204030204" pitchFamily="49" charset="0"/>
              </a:rPr>
              <a:t>[</a:t>
            </a:r>
            <a:r>
              <a:rPr lang="en-GB" sz="2000" dirty="0">
                <a:solidFill>
                  <a:srgbClr val="0000FF"/>
                </a:solidFill>
                <a:latin typeface="Consolas" panose="020B0609020204030204" pitchFamily="49" charset="0"/>
                <a:cs typeface="Consolas" panose="020B0609020204030204" pitchFamily="49" charset="0"/>
              </a:rPr>
              <a:t>T</a:t>
            </a:r>
            <a:r>
              <a:rPr lang="en-GB" sz="2000" dirty="0">
                <a:latin typeface="Consolas" panose="020B0609020204030204" pitchFamily="49" charset="0"/>
                <a:cs typeface="Consolas" panose="020B0609020204030204" pitchFamily="49" charset="0"/>
              </a:rPr>
              <a:t>],</a:t>
            </a:r>
            <a:br>
              <a:rPr lang="en-GB" sz="2000" dirty="0">
                <a:latin typeface="Consolas" panose="020B0609020204030204" pitchFamily="49" charset="0"/>
                <a:cs typeface="Consolas" panose="020B0609020204030204" pitchFamily="49" charset="0"/>
              </a:rPr>
            </a:br>
            <a:r>
              <a:rPr lang="en-GB" sz="2000" dirty="0">
                <a:latin typeface="Consolas" panose="020B0609020204030204" pitchFamily="49" charset="0"/>
                <a:cs typeface="Consolas" panose="020B0609020204030204" pitchFamily="49" charset="0"/>
              </a:rPr>
              <a:t>               left: </a:t>
            </a:r>
            <a:r>
              <a:rPr lang="en-GB" sz="2000" dirty="0">
                <a:solidFill>
                  <a:srgbClr val="0000FF"/>
                </a:solidFill>
                <a:latin typeface="Consolas" panose="020B0609020204030204" pitchFamily="49" charset="0"/>
                <a:cs typeface="Consolas" panose="020B0609020204030204" pitchFamily="49" charset="0"/>
              </a:rPr>
              <a:t>int </a:t>
            </a:r>
            <a:r>
              <a:rPr lang="en-GB" sz="2000" dirty="0">
                <a:latin typeface="Consolas" panose="020B0609020204030204" pitchFamily="49" charset="0"/>
                <a:cs typeface="Consolas" panose="020B0609020204030204" pitchFamily="49" charset="0"/>
              </a:rPr>
              <a:t>= 0, right: </a:t>
            </a:r>
            <a:r>
              <a:rPr lang="en-GB" sz="2000" dirty="0">
                <a:solidFill>
                  <a:srgbClr val="0000FF"/>
                </a:solidFill>
                <a:latin typeface="Consolas" panose="020B0609020204030204" pitchFamily="49" charset="0"/>
                <a:cs typeface="Consolas" panose="020B0609020204030204" pitchFamily="49" charset="0"/>
              </a:rPr>
              <a:t>int </a:t>
            </a:r>
            <a:r>
              <a:rPr lang="en-GB" sz="2000" dirty="0">
                <a:latin typeface="Consolas" panose="020B0609020204030204" pitchFamily="49" charset="0"/>
                <a:cs typeface="Consolas" panose="020B0609020204030204" pitchFamily="49" charset="0"/>
              </a:rPr>
              <a:t>= -1) -&gt; </a:t>
            </a:r>
            <a:r>
              <a:rPr lang="en-GB" sz="2000" dirty="0">
                <a:solidFill>
                  <a:srgbClr val="0000FF"/>
                </a:solidFill>
                <a:latin typeface="Consolas" panose="020B0609020204030204" pitchFamily="49" charset="0"/>
                <a:cs typeface="Consolas" panose="020B0609020204030204" pitchFamily="49" charset="0"/>
              </a:rPr>
              <a:t>None</a:t>
            </a:r>
            <a:r>
              <a:rPr lang="en-GB" sz="2000" dirty="0">
                <a:latin typeface="Consolas" panose="020B0609020204030204" pitchFamily="49" charset="0"/>
                <a:cs typeface="Consolas" panose="020B0609020204030204" pitchFamily="49" charset="0"/>
              </a:rPr>
              <a:t>:</a:t>
            </a:r>
            <a:br>
              <a:rPr lang="en-GB" sz="2000" dirty="0">
                <a:latin typeface="Consolas" panose="020B0609020204030204" pitchFamily="49" charset="0"/>
                <a:cs typeface="Consolas" panose="020B0609020204030204" pitchFamily="49" charset="0"/>
              </a:rPr>
            </a:br>
            <a:r>
              <a:rPr lang="en-GB" sz="2000" dirty="0">
                <a:latin typeface="Consolas" panose="020B0609020204030204" pitchFamily="49" charset="0"/>
                <a:cs typeface="Consolas" panose="020B0609020204030204" pitchFamily="49" charset="0"/>
              </a:rPr>
              <a:t>    </a:t>
            </a:r>
            <a:r>
              <a:rPr lang="en-GB" sz="2000" dirty="0">
                <a:solidFill>
                  <a:srgbClr val="C00000"/>
                </a:solidFill>
                <a:latin typeface="Consolas" panose="020B0609020204030204" pitchFamily="49" charset="0"/>
                <a:cs typeface="Consolas" panose="020B0609020204030204" pitchFamily="49" charset="0"/>
              </a:rPr>
              <a:t>"""sorts a[</a:t>
            </a:r>
            <a:r>
              <a:rPr lang="en-GB" sz="2000" dirty="0" err="1">
                <a:solidFill>
                  <a:srgbClr val="C00000"/>
                </a:solidFill>
                <a:latin typeface="Consolas" panose="020B0609020204030204" pitchFamily="49" charset="0"/>
                <a:cs typeface="Consolas" panose="020B0609020204030204" pitchFamily="49" charset="0"/>
              </a:rPr>
              <a:t>left..right</a:t>
            </a:r>
            <a:r>
              <a:rPr lang="en-GB" sz="2000" dirty="0">
                <a:solidFill>
                  <a:srgbClr val="C00000"/>
                </a:solidFill>
                <a:latin typeface="Consolas" panose="020B0609020204030204" pitchFamily="49" charset="0"/>
                <a:cs typeface="Consolas" panose="020B0609020204030204" pitchFamily="49" charset="0"/>
              </a:rPr>
              <a:t>].</a:t>
            </a:r>
            <a:br>
              <a:rPr lang="en-GB" sz="2000" dirty="0">
                <a:solidFill>
                  <a:srgbClr val="C00000"/>
                </a:solidFill>
                <a:latin typeface="Consolas" panose="020B0609020204030204" pitchFamily="49" charset="0"/>
                <a:cs typeface="Consolas" panose="020B0609020204030204" pitchFamily="49" charset="0"/>
              </a:rPr>
            </a:br>
            <a:r>
              <a:rPr lang="en-GB" sz="2000" dirty="0">
                <a:solidFill>
                  <a:srgbClr val="C00000"/>
                </a:solidFill>
                <a:latin typeface="Consolas" panose="020B0609020204030204" pitchFamily="49" charset="0"/>
                <a:cs typeface="Consolas" panose="020B0609020204030204" pitchFamily="49" charset="0"/>
              </a:rPr>
              <a:t>       If right &lt; 0, it sorts the whole list.</a:t>
            </a:r>
            <a:br>
              <a:rPr lang="en-GB" sz="2000" dirty="0">
                <a:solidFill>
                  <a:srgbClr val="C00000"/>
                </a:solidFill>
                <a:latin typeface="Consolas" panose="020B0609020204030204" pitchFamily="49" charset="0"/>
                <a:cs typeface="Consolas" panose="020B0609020204030204" pitchFamily="49" charset="0"/>
              </a:rPr>
            </a:br>
            <a:r>
              <a:rPr lang="en-GB" sz="2000" dirty="0">
                <a:solidFill>
                  <a:srgbClr val="C00000"/>
                </a:solidFill>
                <a:latin typeface="Consolas" panose="020B0609020204030204" pitchFamily="49" charset="0"/>
                <a:cs typeface="Consolas" panose="020B0609020204030204" pitchFamily="49" charset="0"/>
              </a:rPr>
              <a:t>       The initial call can be invoked as </a:t>
            </a:r>
            <a:r>
              <a:rPr lang="en-GB" sz="2000" dirty="0" err="1">
                <a:solidFill>
                  <a:srgbClr val="C00000"/>
                </a:solidFill>
                <a:latin typeface="Consolas" panose="020B0609020204030204" pitchFamily="49" charset="0"/>
                <a:cs typeface="Consolas" panose="020B0609020204030204" pitchFamily="49" charset="0"/>
              </a:rPr>
              <a:t>quick_sort</a:t>
            </a:r>
            <a:r>
              <a:rPr lang="en-GB" sz="2000" dirty="0">
                <a:solidFill>
                  <a:srgbClr val="C00000"/>
                </a:solidFill>
                <a:latin typeface="Consolas" panose="020B0609020204030204" pitchFamily="49" charset="0"/>
                <a:cs typeface="Consolas" panose="020B0609020204030204" pitchFamily="49" charset="0"/>
              </a:rPr>
              <a:t>(a)</a:t>
            </a:r>
            <a:br>
              <a:rPr lang="en-GB" sz="2000" dirty="0">
                <a:solidFill>
                  <a:srgbClr val="C00000"/>
                </a:solidFill>
                <a:latin typeface="Consolas" panose="020B0609020204030204" pitchFamily="49" charset="0"/>
                <a:cs typeface="Consolas" panose="020B0609020204030204" pitchFamily="49" charset="0"/>
              </a:rPr>
            </a:br>
            <a:r>
              <a:rPr lang="en-GB" sz="2000" dirty="0">
                <a:solidFill>
                  <a:srgbClr val="C00000"/>
                </a:solidFill>
                <a:latin typeface="Consolas" panose="020B0609020204030204" pitchFamily="49" charset="0"/>
                <a:cs typeface="Consolas" panose="020B0609020204030204" pitchFamily="49" charset="0"/>
              </a:rPr>
              <a:t>    """</a:t>
            </a:r>
            <a:r>
              <a:rPr lang="en-GB" sz="2000" dirty="0">
                <a:latin typeface="Consolas" panose="020B0609020204030204" pitchFamily="49" charset="0"/>
                <a:cs typeface="Consolas" panose="020B0609020204030204" pitchFamily="49" charset="0"/>
              </a:rPr>
              <a:t> </a:t>
            </a:r>
            <a:br>
              <a:rPr lang="en-GB" sz="2000" dirty="0">
                <a:latin typeface="Consolas" panose="020B0609020204030204" pitchFamily="49" charset="0"/>
                <a:cs typeface="Consolas" panose="020B0609020204030204" pitchFamily="49" charset="0"/>
              </a:rPr>
            </a:br>
            <a:endParaRPr lang="en-GB" sz="2000" dirty="0">
              <a:latin typeface="Consolas" panose="020B0609020204030204" pitchFamily="49" charset="0"/>
              <a:cs typeface="Consolas" panose="020B0609020204030204" pitchFamily="49" charset="0"/>
            </a:endParaRPr>
          </a:p>
          <a:p>
            <a:r>
              <a:rPr lang="en-GB" sz="2000" dirty="0">
                <a:solidFill>
                  <a:srgbClr val="C00000"/>
                </a:solidFill>
                <a:latin typeface="Consolas" panose="020B0609020204030204" pitchFamily="49" charset="0"/>
                <a:cs typeface="Consolas" panose="020B0609020204030204" pitchFamily="49" charset="0"/>
              </a:rPr>
              <a:t>    </a:t>
            </a:r>
            <a:r>
              <a:rPr lang="en-GB" sz="2000" dirty="0">
                <a:solidFill>
                  <a:srgbClr val="0000FF"/>
                </a:solidFill>
                <a:latin typeface="Consolas" panose="020B0609020204030204" pitchFamily="49" charset="0"/>
                <a:cs typeface="Consolas" panose="020B0609020204030204" pitchFamily="49" charset="0"/>
              </a:rPr>
              <a:t>if</a:t>
            </a:r>
            <a:r>
              <a:rPr lang="en-GB" sz="2000" dirty="0">
                <a:solidFill>
                  <a:srgbClr val="C00000"/>
                </a:solidFill>
                <a:latin typeface="Consolas" panose="020B0609020204030204" pitchFamily="49" charset="0"/>
                <a:cs typeface="Consolas" panose="020B0609020204030204" pitchFamily="49" charset="0"/>
              </a:rPr>
              <a:t> </a:t>
            </a:r>
            <a:r>
              <a:rPr lang="en-GB" sz="2000" dirty="0">
                <a:latin typeface="Consolas" panose="020B0609020204030204" pitchFamily="49" charset="0"/>
                <a:cs typeface="Consolas" panose="020B0609020204030204" pitchFamily="49" charset="0"/>
              </a:rPr>
              <a:t>right &lt; 0: </a:t>
            </a:r>
            <a:r>
              <a:rPr lang="en-GB" sz="2000" dirty="0">
                <a:solidFill>
                  <a:srgbClr val="C00000"/>
                </a:solidFill>
                <a:latin typeface="Consolas" panose="020B0609020204030204" pitchFamily="49" charset="0"/>
                <a:cs typeface="Consolas" panose="020B0609020204030204" pitchFamily="49" charset="0"/>
              </a:rPr>
              <a:t># initial call (sort the whole list)</a:t>
            </a:r>
            <a:br>
              <a:rPr lang="en-GB" sz="2000" dirty="0">
                <a:latin typeface="Consolas" panose="020B0609020204030204" pitchFamily="49" charset="0"/>
                <a:cs typeface="Consolas" panose="020B0609020204030204" pitchFamily="49" charset="0"/>
              </a:rPr>
            </a:br>
            <a:r>
              <a:rPr lang="en-GB" sz="2000" dirty="0">
                <a:latin typeface="Consolas" panose="020B0609020204030204" pitchFamily="49" charset="0"/>
                <a:cs typeface="Consolas" panose="020B0609020204030204" pitchFamily="49" charset="0"/>
              </a:rPr>
              <a:t>        right = </a:t>
            </a:r>
            <a:r>
              <a:rPr lang="en-GB" sz="2000" dirty="0" err="1">
                <a:solidFill>
                  <a:srgbClr val="0000FF"/>
                </a:solidFill>
                <a:latin typeface="Consolas" panose="020B0609020204030204" pitchFamily="49" charset="0"/>
                <a:cs typeface="Consolas" panose="020B0609020204030204" pitchFamily="49" charset="0"/>
              </a:rPr>
              <a:t>len</a:t>
            </a:r>
            <a:r>
              <a:rPr lang="en-GB" sz="2000" dirty="0">
                <a:latin typeface="Consolas" panose="020B0609020204030204" pitchFamily="49" charset="0"/>
                <a:cs typeface="Consolas" panose="020B0609020204030204" pitchFamily="49" charset="0"/>
              </a:rPr>
              <a:t>(a)-1</a:t>
            </a:r>
          </a:p>
          <a:p>
            <a:br>
              <a:rPr lang="en-GB" sz="2000" dirty="0">
                <a:solidFill>
                  <a:srgbClr val="C00000"/>
                </a:solidFill>
                <a:latin typeface="Consolas" panose="020B0609020204030204" pitchFamily="49" charset="0"/>
                <a:cs typeface="Consolas" panose="020B0609020204030204" pitchFamily="49" charset="0"/>
              </a:rPr>
            </a:br>
            <a:r>
              <a:rPr lang="en-GB" sz="2000" dirty="0">
                <a:solidFill>
                  <a:srgbClr val="C00000"/>
                </a:solidFill>
                <a:latin typeface="Consolas" panose="020B0609020204030204" pitchFamily="49" charset="0"/>
                <a:cs typeface="Consolas" panose="020B0609020204030204" pitchFamily="49" charset="0"/>
              </a:rPr>
              <a:t>    </a:t>
            </a:r>
            <a:r>
              <a:rPr lang="en-GB" sz="2000" dirty="0">
                <a:solidFill>
                  <a:srgbClr val="0000FF"/>
                </a:solidFill>
                <a:latin typeface="Consolas" panose="020B0609020204030204" pitchFamily="49" charset="0"/>
                <a:cs typeface="Consolas" panose="020B0609020204030204" pitchFamily="49" charset="0"/>
              </a:rPr>
              <a:t>if</a:t>
            </a:r>
            <a:r>
              <a:rPr lang="en-GB" sz="2000" dirty="0">
                <a:solidFill>
                  <a:srgbClr val="C00000"/>
                </a:solidFill>
                <a:latin typeface="Consolas" panose="020B0609020204030204" pitchFamily="49" charset="0"/>
                <a:cs typeface="Consolas" panose="020B0609020204030204" pitchFamily="49" charset="0"/>
              </a:rPr>
              <a:t> </a:t>
            </a:r>
            <a:r>
              <a:rPr lang="en-GB" sz="2000" dirty="0">
                <a:latin typeface="Consolas" panose="020B0609020204030204" pitchFamily="49" charset="0"/>
                <a:cs typeface="Consolas" panose="020B0609020204030204" pitchFamily="49" charset="0"/>
              </a:rPr>
              <a:t>left &lt; right:</a:t>
            </a:r>
            <a:br>
              <a:rPr lang="en-GB" sz="2000" dirty="0">
                <a:solidFill>
                  <a:srgbClr val="C00000"/>
                </a:solidFill>
                <a:latin typeface="Consolas" panose="020B0609020204030204" pitchFamily="49" charset="0"/>
                <a:cs typeface="Consolas" panose="020B0609020204030204" pitchFamily="49" charset="0"/>
              </a:rPr>
            </a:br>
            <a:r>
              <a:rPr lang="en-GB" sz="2000" dirty="0">
                <a:solidFill>
                  <a:srgbClr val="C00000"/>
                </a:solidFill>
                <a:latin typeface="Consolas" panose="020B0609020204030204" pitchFamily="49" charset="0"/>
                <a:cs typeface="Consolas" panose="020B0609020204030204" pitchFamily="49" charset="0"/>
              </a:rPr>
              <a:t>        </a:t>
            </a:r>
            <a:r>
              <a:rPr lang="en-GB" sz="2000" dirty="0">
                <a:latin typeface="Consolas" panose="020B0609020204030204" pitchFamily="49" charset="0"/>
                <a:cs typeface="Consolas" panose="020B0609020204030204" pitchFamily="49" charset="0"/>
              </a:rPr>
              <a:t>mid = partition(a, left, right)</a:t>
            </a:r>
            <a:br>
              <a:rPr lang="en-GB" sz="2000" dirty="0">
                <a:latin typeface="Consolas" panose="020B0609020204030204" pitchFamily="49" charset="0"/>
                <a:cs typeface="Consolas" panose="020B0609020204030204" pitchFamily="49" charset="0"/>
              </a:rPr>
            </a:br>
            <a:r>
              <a:rPr lang="en-GB" sz="2000" dirty="0">
                <a:latin typeface="Consolas" panose="020B0609020204030204" pitchFamily="49" charset="0"/>
                <a:cs typeface="Consolas" panose="020B0609020204030204" pitchFamily="49" charset="0"/>
              </a:rPr>
              <a:t>        </a:t>
            </a:r>
            <a:r>
              <a:rPr lang="en-GB" sz="2000" dirty="0" err="1">
                <a:latin typeface="Consolas" panose="020B0609020204030204" pitchFamily="49" charset="0"/>
                <a:cs typeface="Consolas" panose="020B0609020204030204" pitchFamily="49" charset="0"/>
              </a:rPr>
              <a:t>quick_sort</a:t>
            </a:r>
            <a:r>
              <a:rPr lang="en-GB" sz="2000" dirty="0">
                <a:latin typeface="Consolas" panose="020B0609020204030204" pitchFamily="49" charset="0"/>
                <a:cs typeface="Consolas" panose="020B0609020204030204" pitchFamily="49" charset="0"/>
              </a:rPr>
              <a:t>(a, left, mid)</a:t>
            </a:r>
            <a:br>
              <a:rPr lang="en-GB" sz="2000" dirty="0">
                <a:latin typeface="Consolas" panose="020B0609020204030204" pitchFamily="49" charset="0"/>
                <a:cs typeface="Consolas" panose="020B0609020204030204" pitchFamily="49" charset="0"/>
              </a:rPr>
            </a:br>
            <a:r>
              <a:rPr lang="en-GB" sz="2000" dirty="0">
                <a:latin typeface="Consolas" panose="020B0609020204030204" pitchFamily="49" charset="0"/>
                <a:cs typeface="Consolas" panose="020B0609020204030204" pitchFamily="49" charset="0"/>
              </a:rPr>
              <a:t>        </a:t>
            </a:r>
            <a:r>
              <a:rPr lang="en-GB" sz="2000" dirty="0" err="1">
                <a:latin typeface="Consolas" panose="020B0609020204030204" pitchFamily="49" charset="0"/>
                <a:cs typeface="Consolas" panose="020B0609020204030204" pitchFamily="49" charset="0"/>
              </a:rPr>
              <a:t>quick_sort</a:t>
            </a:r>
            <a:r>
              <a:rPr lang="en-GB" sz="2000" dirty="0">
                <a:latin typeface="Consolas" panose="020B0609020204030204" pitchFamily="49" charset="0"/>
                <a:cs typeface="Consolas" panose="020B0609020204030204" pitchFamily="49" charset="0"/>
              </a:rPr>
              <a:t>(a, mid+1, right)</a:t>
            </a:r>
            <a:endParaRPr lang="en-US" sz="2000" dirty="0">
              <a:latin typeface="Consolas" panose="020B0609020204030204" pitchFamily="49" charset="0"/>
              <a:cs typeface="Consolas" panose="020B0609020204030204" pitchFamily="49" charset="0"/>
            </a:endParaRPr>
          </a:p>
        </p:txBody>
      </p:sp>
      <p:sp>
        <p:nvSpPr>
          <p:cNvPr id="4" name="Date Placeholder 3"/>
          <p:cNvSpPr>
            <a:spLocks noGrp="1"/>
          </p:cNvSpPr>
          <p:nvPr>
            <p:ph type="dt" sz="half" idx="10"/>
          </p:nvPr>
        </p:nvSpPr>
        <p:spPr/>
        <p:txBody>
          <a:bodyPr/>
          <a:lstStyle/>
          <a:p>
            <a:r>
              <a:rPr lang="en-US"/>
              <a:t>Divide &amp; Conquer</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830730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Quick sort: hybrid approach</a:t>
            </a:r>
            <a:endParaRPr lang="en-US" dirty="0"/>
          </a:p>
        </p:txBody>
      </p:sp>
      <p:sp>
        <p:nvSpPr>
          <p:cNvPr id="7" name="Content Placeholder 6"/>
          <p:cNvSpPr>
            <a:spLocks noGrp="1"/>
          </p:cNvSpPr>
          <p:nvPr>
            <p:ph idx="1"/>
          </p:nvPr>
        </p:nvSpPr>
        <p:spPr>
          <a:xfrm>
            <a:off x="533400" y="711200"/>
            <a:ext cx="7924800" cy="5181601"/>
          </a:xfrm>
        </p:spPr>
        <p:txBody>
          <a:bodyPr>
            <a:normAutofit fontScale="92500" lnSpcReduction="10000"/>
          </a:bodyPr>
          <a:lstStyle/>
          <a:p>
            <a:r>
              <a:rPr lang="en-GB" sz="2000" dirty="0">
                <a:solidFill>
                  <a:srgbClr val="0000FF"/>
                </a:solidFill>
                <a:latin typeface="Consolas" panose="020B0609020204030204" pitchFamily="49" charset="0"/>
                <a:cs typeface="Consolas" panose="020B0609020204030204" pitchFamily="49" charset="0"/>
              </a:rPr>
              <a:t>def</a:t>
            </a:r>
            <a:r>
              <a:rPr lang="en-GB" sz="2000" dirty="0">
                <a:latin typeface="Consolas" panose="020B0609020204030204" pitchFamily="49" charset="0"/>
                <a:cs typeface="Consolas" panose="020B0609020204030204" pitchFamily="49" charset="0"/>
              </a:rPr>
              <a:t> </a:t>
            </a:r>
            <a:r>
              <a:rPr lang="en-GB" sz="2000" dirty="0" err="1">
                <a:latin typeface="Consolas" panose="020B0609020204030204" pitchFamily="49" charset="0"/>
                <a:cs typeface="Consolas" panose="020B0609020204030204" pitchFamily="49" charset="0"/>
              </a:rPr>
              <a:t>quick_sort</a:t>
            </a:r>
            <a:r>
              <a:rPr lang="en-GB" sz="2000" dirty="0">
                <a:latin typeface="Consolas" panose="020B0609020204030204" pitchFamily="49" charset="0"/>
                <a:cs typeface="Consolas" panose="020B0609020204030204" pitchFamily="49" charset="0"/>
              </a:rPr>
              <a:t>(a: </a:t>
            </a:r>
            <a:r>
              <a:rPr lang="en-GB" sz="2000" dirty="0">
                <a:solidFill>
                  <a:srgbClr val="0000FF"/>
                </a:solidFill>
                <a:latin typeface="Consolas" panose="020B0609020204030204" pitchFamily="49" charset="0"/>
                <a:cs typeface="Consolas" panose="020B0609020204030204" pitchFamily="49" charset="0"/>
              </a:rPr>
              <a:t>list</a:t>
            </a:r>
            <a:r>
              <a:rPr lang="en-GB" sz="2000" dirty="0">
                <a:latin typeface="Consolas" panose="020B0609020204030204" pitchFamily="49" charset="0"/>
                <a:cs typeface="Consolas" panose="020B0609020204030204" pitchFamily="49" charset="0"/>
              </a:rPr>
              <a:t>[</a:t>
            </a:r>
            <a:r>
              <a:rPr lang="en-GB" sz="2000" dirty="0">
                <a:solidFill>
                  <a:srgbClr val="0000FF"/>
                </a:solidFill>
                <a:latin typeface="Consolas" panose="020B0609020204030204" pitchFamily="49" charset="0"/>
                <a:cs typeface="Consolas" panose="020B0609020204030204" pitchFamily="49" charset="0"/>
              </a:rPr>
              <a:t>T</a:t>
            </a:r>
            <a:r>
              <a:rPr lang="en-GB" sz="2000" dirty="0">
                <a:latin typeface="Consolas" panose="020B0609020204030204" pitchFamily="49" charset="0"/>
                <a:cs typeface="Consolas" panose="020B0609020204030204" pitchFamily="49" charset="0"/>
              </a:rPr>
              <a:t>],</a:t>
            </a:r>
            <a:br>
              <a:rPr lang="en-GB" sz="2000" dirty="0">
                <a:latin typeface="Consolas" panose="020B0609020204030204" pitchFamily="49" charset="0"/>
                <a:cs typeface="Consolas" panose="020B0609020204030204" pitchFamily="49" charset="0"/>
              </a:rPr>
            </a:br>
            <a:r>
              <a:rPr lang="en-GB" sz="2000" dirty="0">
                <a:latin typeface="Consolas" panose="020B0609020204030204" pitchFamily="49" charset="0"/>
                <a:cs typeface="Consolas" panose="020B0609020204030204" pitchFamily="49" charset="0"/>
              </a:rPr>
              <a:t>               left: </a:t>
            </a:r>
            <a:r>
              <a:rPr lang="en-GB" sz="2000" dirty="0">
                <a:solidFill>
                  <a:srgbClr val="0000FF"/>
                </a:solidFill>
                <a:latin typeface="Consolas" panose="020B0609020204030204" pitchFamily="49" charset="0"/>
                <a:cs typeface="Consolas" panose="020B0609020204030204" pitchFamily="49" charset="0"/>
              </a:rPr>
              <a:t>int </a:t>
            </a:r>
            <a:r>
              <a:rPr lang="en-GB" sz="2000" dirty="0">
                <a:latin typeface="Consolas" panose="020B0609020204030204" pitchFamily="49" charset="0"/>
                <a:cs typeface="Consolas" panose="020B0609020204030204" pitchFamily="49" charset="0"/>
              </a:rPr>
              <a:t>= 0, right: </a:t>
            </a:r>
            <a:r>
              <a:rPr lang="en-GB" sz="2000" dirty="0">
                <a:solidFill>
                  <a:srgbClr val="0000FF"/>
                </a:solidFill>
                <a:latin typeface="Consolas" panose="020B0609020204030204" pitchFamily="49" charset="0"/>
                <a:cs typeface="Consolas" panose="020B0609020204030204" pitchFamily="49" charset="0"/>
              </a:rPr>
              <a:t>int </a:t>
            </a:r>
            <a:r>
              <a:rPr lang="en-GB" sz="2000" dirty="0">
                <a:latin typeface="Consolas" panose="020B0609020204030204" pitchFamily="49" charset="0"/>
                <a:cs typeface="Consolas" panose="020B0609020204030204" pitchFamily="49" charset="0"/>
              </a:rPr>
              <a:t>= -1) -&gt; </a:t>
            </a:r>
            <a:r>
              <a:rPr lang="en-GB" sz="2000" dirty="0">
                <a:solidFill>
                  <a:srgbClr val="0000FF"/>
                </a:solidFill>
                <a:latin typeface="Consolas" panose="020B0609020204030204" pitchFamily="49" charset="0"/>
                <a:cs typeface="Consolas" panose="020B0609020204030204" pitchFamily="49" charset="0"/>
              </a:rPr>
              <a:t>None</a:t>
            </a:r>
            <a:r>
              <a:rPr lang="en-GB" sz="2000" dirty="0">
                <a:latin typeface="Consolas" panose="020B0609020204030204" pitchFamily="49" charset="0"/>
                <a:cs typeface="Consolas" panose="020B0609020204030204" pitchFamily="49" charset="0"/>
              </a:rPr>
              <a:t>:</a:t>
            </a:r>
            <a:br>
              <a:rPr lang="en-GB" sz="2000" dirty="0">
                <a:latin typeface="Consolas" panose="020B0609020204030204" pitchFamily="49" charset="0"/>
                <a:cs typeface="Consolas" panose="020B0609020204030204" pitchFamily="49" charset="0"/>
              </a:rPr>
            </a:br>
            <a:r>
              <a:rPr lang="en-GB" sz="2000" dirty="0">
                <a:latin typeface="Consolas" panose="020B0609020204030204" pitchFamily="49" charset="0"/>
                <a:cs typeface="Consolas" panose="020B0609020204030204" pitchFamily="49" charset="0"/>
              </a:rPr>
              <a:t>    </a:t>
            </a:r>
            <a:r>
              <a:rPr lang="en-GB" sz="2000" dirty="0">
                <a:solidFill>
                  <a:srgbClr val="C00000"/>
                </a:solidFill>
                <a:latin typeface="Consolas" panose="020B0609020204030204" pitchFamily="49" charset="0"/>
                <a:cs typeface="Consolas" panose="020B0609020204030204" pitchFamily="49" charset="0"/>
              </a:rPr>
              <a:t>"""sorts a[</a:t>
            </a:r>
            <a:r>
              <a:rPr lang="en-GB" sz="2000" dirty="0" err="1">
                <a:solidFill>
                  <a:srgbClr val="C00000"/>
                </a:solidFill>
                <a:latin typeface="Consolas" panose="020B0609020204030204" pitchFamily="49" charset="0"/>
                <a:cs typeface="Consolas" panose="020B0609020204030204" pitchFamily="49" charset="0"/>
              </a:rPr>
              <a:t>left..right</a:t>
            </a:r>
            <a:r>
              <a:rPr lang="en-GB" sz="2000" dirty="0">
                <a:solidFill>
                  <a:srgbClr val="C00000"/>
                </a:solidFill>
                <a:latin typeface="Consolas" panose="020B0609020204030204" pitchFamily="49" charset="0"/>
                <a:cs typeface="Consolas" panose="020B0609020204030204" pitchFamily="49" charset="0"/>
              </a:rPr>
              <a:t>] partially, leaving unsorted</a:t>
            </a:r>
            <a:br>
              <a:rPr lang="en-GB" sz="2000" dirty="0">
                <a:solidFill>
                  <a:srgbClr val="C00000"/>
                </a:solidFill>
                <a:latin typeface="Consolas" panose="020B0609020204030204" pitchFamily="49" charset="0"/>
                <a:cs typeface="Consolas" panose="020B0609020204030204" pitchFamily="49" charset="0"/>
              </a:rPr>
            </a:br>
            <a:r>
              <a:rPr lang="en-GB" sz="2000" dirty="0">
                <a:solidFill>
                  <a:srgbClr val="C00000"/>
                </a:solidFill>
                <a:latin typeface="Consolas" panose="020B0609020204030204" pitchFamily="49" charset="0"/>
                <a:cs typeface="Consolas" panose="020B0609020204030204" pitchFamily="49" charset="0"/>
              </a:rPr>
              <a:t>       chunks of size K (some break-even constant when</a:t>
            </a:r>
            <a:br>
              <a:rPr lang="en-GB" sz="2000" dirty="0">
                <a:solidFill>
                  <a:srgbClr val="C00000"/>
                </a:solidFill>
                <a:latin typeface="Consolas" panose="020B0609020204030204" pitchFamily="49" charset="0"/>
                <a:cs typeface="Consolas" panose="020B0609020204030204" pitchFamily="49" charset="0"/>
              </a:rPr>
            </a:br>
            <a:r>
              <a:rPr lang="en-GB" sz="2000" dirty="0">
                <a:solidFill>
                  <a:srgbClr val="C00000"/>
                </a:solidFill>
                <a:latin typeface="Consolas" panose="020B0609020204030204" pitchFamily="49" charset="0"/>
                <a:cs typeface="Consolas" panose="020B0609020204030204" pitchFamily="49" charset="0"/>
              </a:rPr>
              <a:t>       compared to insertion sort).</a:t>
            </a:r>
            <a:br>
              <a:rPr lang="en-GB" sz="2000" dirty="0">
                <a:solidFill>
                  <a:srgbClr val="C00000"/>
                </a:solidFill>
                <a:latin typeface="Consolas" panose="020B0609020204030204" pitchFamily="49" charset="0"/>
                <a:cs typeface="Consolas" panose="020B0609020204030204" pitchFamily="49" charset="0"/>
              </a:rPr>
            </a:br>
            <a:r>
              <a:rPr lang="en-GB" sz="2000" dirty="0">
                <a:solidFill>
                  <a:srgbClr val="C00000"/>
                </a:solidFill>
                <a:latin typeface="Consolas" panose="020B0609020204030204" pitchFamily="49" charset="0"/>
                <a:cs typeface="Consolas" panose="020B0609020204030204" pitchFamily="49" charset="0"/>
              </a:rPr>
              <a:t>       If right &lt; 0, it sorts the whole list.</a:t>
            </a:r>
            <a:br>
              <a:rPr lang="en-GB" sz="2000" dirty="0">
                <a:solidFill>
                  <a:srgbClr val="C00000"/>
                </a:solidFill>
                <a:latin typeface="Consolas" panose="020B0609020204030204" pitchFamily="49" charset="0"/>
                <a:cs typeface="Consolas" panose="020B0609020204030204" pitchFamily="49" charset="0"/>
              </a:rPr>
            </a:br>
            <a:r>
              <a:rPr lang="en-GB" sz="2000" dirty="0">
                <a:solidFill>
                  <a:srgbClr val="C00000"/>
                </a:solidFill>
                <a:latin typeface="Consolas" panose="020B0609020204030204" pitchFamily="49" charset="0"/>
                <a:cs typeface="Consolas" panose="020B0609020204030204" pitchFamily="49" charset="0"/>
              </a:rPr>
              <a:t>    """</a:t>
            </a:r>
            <a:r>
              <a:rPr lang="en-GB" sz="2000" dirty="0">
                <a:latin typeface="Consolas" panose="020B0609020204030204" pitchFamily="49" charset="0"/>
                <a:cs typeface="Consolas" panose="020B0609020204030204" pitchFamily="49" charset="0"/>
              </a:rPr>
              <a:t> </a:t>
            </a:r>
          </a:p>
          <a:p>
            <a:r>
              <a:rPr lang="en-GB" sz="2000" dirty="0">
                <a:solidFill>
                  <a:srgbClr val="C00000"/>
                </a:solidFill>
                <a:latin typeface="Consolas" panose="020B0609020204030204" pitchFamily="49" charset="0"/>
                <a:cs typeface="Consolas" panose="020B0609020204030204" pitchFamily="49" charset="0"/>
              </a:rPr>
              <a:t>    </a:t>
            </a:r>
            <a:r>
              <a:rPr lang="en-GB" sz="2000" dirty="0">
                <a:solidFill>
                  <a:srgbClr val="0000FF"/>
                </a:solidFill>
                <a:latin typeface="Consolas" panose="020B0609020204030204" pitchFamily="49" charset="0"/>
                <a:cs typeface="Consolas" panose="020B0609020204030204" pitchFamily="49" charset="0"/>
              </a:rPr>
              <a:t>if</a:t>
            </a:r>
            <a:r>
              <a:rPr lang="en-GB" sz="2000" dirty="0">
                <a:solidFill>
                  <a:srgbClr val="C00000"/>
                </a:solidFill>
                <a:latin typeface="Consolas" panose="020B0609020204030204" pitchFamily="49" charset="0"/>
                <a:cs typeface="Consolas" panose="020B0609020204030204" pitchFamily="49" charset="0"/>
              </a:rPr>
              <a:t> </a:t>
            </a:r>
            <a:r>
              <a:rPr lang="en-GB" sz="2000" dirty="0">
                <a:latin typeface="Consolas" panose="020B0609020204030204" pitchFamily="49" charset="0"/>
                <a:cs typeface="Consolas" panose="020B0609020204030204" pitchFamily="49" charset="0"/>
              </a:rPr>
              <a:t>right &lt; 0: </a:t>
            </a:r>
            <a:r>
              <a:rPr lang="en-GB" sz="2000" dirty="0">
                <a:solidFill>
                  <a:srgbClr val="C00000"/>
                </a:solidFill>
                <a:latin typeface="Consolas" panose="020B0609020204030204" pitchFamily="49" charset="0"/>
                <a:cs typeface="Consolas" panose="020B0609020204030204" pitchFamily="49" charset="0"/>
              </a:rPr>
              <a:t># initial call (sort the whole list)</a:t>
            </a:r>
            <a:br>
              <a:rPr lang="en-GB" sz="2000" dirty="0">
                <a:latin typeface="Consolas" panose="020B0609020204030204" pitchFamily="49" charset="0"/>
                <a:cs typeface="Consolas" panose="020B0609020204030204" pitchFamily="49" charset="0"/>
              </a:rPr>
            </a:br>
            <a:r>
              <a:rPr lang="en-GB" sz="2000" dirty="0">
                <a:latin typeface="Consolas" panose="020B0609020204030204" pitchFamily="49" charset="0"/>
                <a:cs typeface="Consolas" panose="020B0609020204030204" pitchFamily="49" charset="0"/>
              </a:rPr>
              <a:t>        right = </a:t>
            </a:r>
            <a:r>
              <a:rPr lang="en-GB" sz="2000" dirty="0" err="1">
                <a:solidFill>
                  <a:srgbClr val="0000FF"/>
                </a:solidFill>
                <a:latin typeface="Consolas" panose="020B0609020204030204" pitchFamily="49" charset="0"/>
                <a:cs typeface="Consolas" panose="020B0609020204030204" pitchFamily="49" charset="0"/>
              </a:rPr>
              <a:t>len</a:t>
            </a:r>
            <a:r>
              <a:rPr lang="en-GB" sz="2000" dirty="0">
                <a:latin typeface="Consolas" panose="020B0609020204030204" pitchFamily="49" charset="0"/>
                <a:cs typeface="Consolas" panose="020B0609020204030204" pitchFamily="49" charset="0"/>
              </a:rPr>
              <a:t>(a)-1</a:t>
            </a:r>
          </a:p>
          <a:p>
            <a:br>
              <a:rPr lang="en-GB" sz="2000" dirty="0">
                <a:solidFill>
                  <a:srgbClr val="C00000"/>
                </a:solidFill>
                <a:latin typeface="Consolas" panose="020B0609020204030204" pitchFamily="49" charset="0"/>
                <a:cs typeface="Consolas" panose="020B0609020204030204" pitchFamily="49" charset="0"/>
              </a:rPr>
            </a:br>
            <a:r>
              <a:rPr lang="en-GB" sz="2000" dirty="0">
                <a:solidFill>
                  <a:srgbClr val="C00000"/>
                </a:solidFill>
                <a:latin typeface="Consolas" panose="020B0609020204030204" pitchFamily="49" charset="0"/>
                <a:cs typeface="Consolas" panose="020B0609020204030204" pitchFamily="49" charset="0"/>
              </a:rPr>
              <a:t>    </a:t>
            </a:r>
            <a:r>
              <a:rPr lang="en-GB" sz="2000" dirty="0">
                <a:solidFill>
                  <a:srgbClr val="0000FF"/>
                </a:solidFill>
                <a:latin typeface="Consolas" panose="020B0609020204030204" pitchFamily="49" charset="0"/>
                <a:cs typeface="Consolas" panose="020B0609020204030204" pitchFamily="49" charset="0"/>
              </a:rPr>
              <a:t>if</a:t>
            </a:r>
            <a:r>
              <a:rPr lang="en-GB" sz="2000" dirty="0">
                <a:solidFill>
                  <a:srgbClr val="C00000"/>
                </a:solidFill>
                <a:latin typeface="Consolas" panose="020B0609020204030204" pitchFamily="49" charset="0"/>
                <a:cs typeface="Consolas" panose="020B0609020204030204" pitchFamily="49" charset="0"/>
              </a:rPr>
              <a:t> </a:t>
            </a:r>
            <a:r>
              <a:rPr lang="en-GB" sz="2000" dirty="0">
                <a:latin typeface="Consolas" panose="020B0609020204030204" pitchFamily="49" charset="0"/>
                <a:cs typeface="Consolas" panose="020B0609020204030204" pitchFamily="49" charset="0"/>
              </a:rPr>
              <a:t>left &lt;= right - K: </a:t>
            </a:r>
            <a:r>
              <a:rPr lang="en-GB" sz="2000" dirty="0">
                <a:solidFill>
                  <a:srgbClr val="C00000"/>
                </a:solidFill>
                <a:latin typeface="Consolas" panose="020B0609020204030204" pitchFamily="49" charset="0"/>
                <a:cs typeface="Consolas" panose="020B0609020204030204" pitchFamily="49" charset="0"/>
              </a:rPr>
              <a:t># K: size of the unsorted chunks</a:t>
            </a:r>
            <a:br>
              <a:rPr lang="en-GB" sz="2000" dirty="0">
                <a:solidFill>
                  <a:srgbClr val="C00000"/>
                </a:solidFill>
                <a:latin typeface="Consolas" panose="020B0609020204030204" pitchFamily="49" charset="0"/>
                <a:cs typeface="Consolas" panose="020B0609020204030204" pitchFamily="49" charset="0"/>
              </a:rPr>
            </a:br>
            <a:r>
              <a:rPr lang="en-GB" sz="2000" dirty="0">
                <a:solidFill>
                  <a:srgbClr val="C00000"/>
                </a:solidFill>
                <a:latin typeface="Consolas" panose="020B0609020204030204" pitchFamily="49" charset="0"/>
                <a:cs typeface="Consolas" panose="020B0609020204030204" pitchFamily="49" charset="0"/>
              </a:rPr>
              <a:t>        </a:t>
            </a:r>
            <a:r>
              <a:rPr lang="en-GB" sz="2000" dirty="0">
                <a:latin typeface="Consolas" panose="020B0609020204030204" pitchFamily="49" charset="0"/>
                <a:cs typeface="Consolas" panose="020B0609020204030204" pitchFamily="49" charset="0"/>
              </a:rPr>
              <a:t>mid = partition(a, left, right)</a:t>
            </a:r>
            <a:br>
              <a:rPr lang="en-GB" sz="2000" dirty="0">
                <a:latin typeface="Consolas" panose="020B0609020204030204" pitchFamily="49" charset="0"/>
                <a:cs typeface="Consolas" panose="020B0609020204030204" pitchFamily="49" charset="0"/>
              </a:rPr>
            </a:br>
            <a:r>
              <a:rPr lang="en-GB" sz="2000" dirty="0">
                <a:latin typeface="Consolas" panose="020B0609020204030204" pitchFamily="49" charset="0"/>
                <a:cs typeface="Consolas" panose="020B0609020204030204" pitchFamily="49" charset="0"/>
              </a:rPr>
              <a:t>        </a:t>
            </a:r>
            <a:r>
              <a:rPr lang="en-GB" sz="2000" dirty="0" err="1">
                <a:latin typeface="Consolas" panose="020B0609020204030204" pitchFamily="49" charset="0"/>
                <a:cs typeface="Consolas" panose="020B0609020204030204" pitchFamily="49" charset="0"/>
              </a:rPr>
              <a:t>quick_sort</a:t>
            </a:r>
            <a:r>
              <a:rPr lang="en-GB" sz="2000" dirty="0">
                <a:latin typeface="Consolas" panose="020B0609020204030204" pitchFamily="49" charset="0"/>
                <a:cs typeface="Consolas" panose="020B0609020204030204" pitchFamily="49" charset="0"/>
              </a:rPr>
              <a:t>(a, left, mid)</a:t>
            </a:r>
            <a:br>
              <a:rPr lang="en-GB" sz="2000" dirty="0">
                <a:latin typeface="Consolas" panose="020B0609020204030204" pitchFamily="49" charset="0"/>
                <a:cs typeface="Consolas" panose="020B0609020204030204" pitchFamily="49" charset="0"/>
              </a:rPr>
            </a:br>
            <a:r>
              <a:rPr lang="en-GB" sz="2000" dirty="0">
                <a:latin typeface="Consolas" panose="020B0609020204030204" pitchFamily="49" charset="0"/>
                <a:cs typeface="Consolas" panose="020B0609020204030204" pitchFamily="49" charset="0"/>
              </a:rPr>
              <a:t>        </a:t>
            </a:r>
            <a:r>
              <a:rPr lang="en-GB" sz="2000" dirty="0" err="1">
                <a:latin typeface="Consolas" panose="020B0609020204030204" pitchFamily="49" charset="0"/>
                <a:cs typeface="Consolas" panose="020B0609020204030204" pitchFamily="49" charset="0"/>
              </a:rPr>
              <a:t>quick_sort</a:t>
            </a:r>
            <a:r>
              <a:rPr lang="en-GB" sz="2000" dirty="0">
                <a:latin typeface="Consolas" panose="020B0609020204030204" pitchFamily="49" charset="0"/>
                <a:cs typeface="Consolas" panose="020B0609020204030204" pitchFamily="49" charset="0"/>
              </a:rPr>
              <a:t>(a, mid+1, right)</a:t>
            </a:r>
            <a:br>
              <a:rPr lang="en-US" sz="2000" dirty="0">
                <a:latin typeface="Consolas" panose="020B0609020204030204" pitchFamily="49" charset="0"/>
                <a:cs typeface="Consolas" panose="020B0609020204030204" pitchFamily="49" charset="0"/>
              </a:rPr>
            </a:br>
            <a:br>
              <a:rPr lang="en-US" sz="2000" dirty="0">
                <a:latin typeface="Consolas" panose="020B0609020204030204" pitchFamily="49" charset="0"/>
                <a:cs typeface="Consolas" panose="020B0609020204030204" pitchFamily="49" charset="0"/>
              </a:rPr>
            </a:br>
            <a:r>
              <a:rPr lang="en-US" sz="2000" dirty="0">
                <a:solidFill>
                  <a:srgbClr val="0000FF"/>
                </a:solidFill>
                <a:latin typeface="Consolas" panose="020B0609020204030204" pitchFamily="49" charset="0"/>
                <a:cs typeface="Consolas" panose="020B0609020204030204" pitchFamily="49" charset="0"/>
              </a:rPr>
              <a:t>def</a:t>
            </a:r>
            <a:r>
              <a:rPr lang="en-US" sz="2000" dirty="0">
                <a:latin typeface="Consolas" panose="020B0609020204030204" pitchFamily="49" charset="0"/>
                <a:cs typeface="Consolas" panose="020B0609020204030204" pitchFamily="49" charset="0"/>
              </a:rPr>
              <a:t> sort(a: </a:t>
            </a:r>
            <a:r>
              <a:rPr lang="en-US" sz="2000" dirty="0">
                <a:solidFill>
                  <a:srgbClr val="0000FF"/>
                </a:solidFill>
                <a:latin typeface="Consolas" panose="020B0609020204030204" pitchFamily="49" charset="0"/>
                <a:cs typeface="Consolas" panose="020B0609020204030204" pitchFamily="49" charset="0"/>
              </a:rPr>
              <a:t>list</a:t>
            </a:r>
            <a:r>
              <a:rPr lang="en-US" sz="2000" dirty="0">
                <a:latin typeface="Consolas" panose="020B0609020204030204" pitchFamily="49" charset="0"/>
                <a:cs typeface="Consolas" panose="020B0609020204030204" pitchFamily="49" charset="0"/>
              </a:rPr>
              <a:t>[</a:t>
            </a:r>
            <a:r>
              <a:rPr lang="en-US" sz="2000" dirty="0">
                <a:solidFill>
                  <a:srgbClr val="0000FF"/>
                </a:solidFill>
                <a:latin typeface="Consolas" panose="020B0609020204030204" pitchFamily="49" charset="0"/>
                <a:cs typeface="Consolas" panose="020B0609020204030204" pitchFamily="49" charset="0"/>
              </a:rPr>
              <a:t>T</a:t>
            </a:r>
            <a:r>
              <a:rPr lang="en-US" sz="2000" dirty="0">
                <a:latin typeface="Consolas" panose="020B0609020204030204" pitchFamily="49" charset="0"/>
                <a:cs typeface="Consolas" panose="020B0609020204030204" pitchFamily="49" charset="0"/>
              </a:rPr>
              <a:t>]) -&gt; </a:t>
            </a:r>
            <a:r>
              <a:rPr lang="en-US" sz="2000" dirty="0">
                <a:solidFill>
                  <a:srgbClr val="0000FF"/>
                </a:solidFill>
                <a:latin typeface="Consolas" panose="020B0609020204030204" pitchFamily="49" charset="0"/>
                <a:cs typeface="Consolas" panose="020B0609020204030204" pitchFamily="49" charset="0"/>
              </a:rPr>
              <a:t>None</a:t>
            </a:r>
            <a:r>
              <a:rPr lang="en-US" sz="2000" dirty="0">
                <a:latin typeface="Consolas" panose="020B0609020204030204" pitchFamily="49" charset="0"/>
                <a:cs typeface="Consolas" panose="020B0609020204030204" pitchFamily="49" charset="0"/>
              </a:rPr>
              <a:t>:</a:t>
            </a:r>
            <a:br>
              <a:rPr lang="en-US" sz="2000" dirty="0">
                <a:latin typeface="Consolas" panose="020B0609020204030204" pitchFamily="49" charset="0"/>
                <a:cs typeface="Consolas" panose="020B0609020204030204" pitchFamily="49" charset="0"/>
              </a:rPr>
            </a:br>
            <a:r>
              <a:rPr lang="en-US" sz="2000" dirty="0">
                <a:latin typeface="Consolas" panose="020B0609020204030204" pitchFamily="49" charset="0"/>
                <a:cs typeface="Consolas" panose="020B0609020204030204" pitchFamily="49" charset="0"/>
              </a:rPr>
              <a:t>    </a:t>
            </a:r>
            <a:r>
              <a:rPr lang="en-US" sz="2000" dirty="0">
                <a:solidFill>
                  <a:srgbClr val="C00000"/>
                </a:solidFill>
                <a:latin typeface="Consolas" panose="020B0609020204030204" pitchFamily="49" charset="0"/>
                <a:cs typeface="Consolas" panose="020B0609020204030204" pitchFamily="49" charset="0"/>
              </a:rPr>
              <a:t>"""Sorts a"""</a:t>
            </a:r>
            <a:br>
              <a:rPr lang="en-US" sz="2000" dirty="0">
                <a:latin typeface="Consolas" panose="020B0609020204030204" pitchFamily="49" charset="0"/>
                <a:cs typeface="Consolas" panose="020B0609020204030204" pitchFamily="49" charset="0"/>
              </a:rPr>
            </a:br>
            <a:r>
              <a:rPr lang="en-US" sz="2000" dirty="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quick_sort</a:t>
            </a:r>
            <a:r>
              <a:rPr lang="en-US" sz="2000" dirty="0">
                <a:latin typeface="Consolas" panose="020B0609020204030204" pitchFamily="49" charset="0"/>
                <a:cs typeface="Consolas" panose="020B0609020204030204" pitchFamily="49" charset="0"/>
              </a:rPr>
              <a:t>(a)</a:t>
            </a:r>
            <a:br>
              <a:rPr lang="en-US" sz="2000" dirty="0">
                <a:latin typeface="Consolas" panose="020B0609020204030204" pitchFamily="49" charset="0"/>
                <a:cs typeface="Consolas" panose="020B0609020204030204" pitchFamily="49" charset="0"/>
              </a:rPr>
            </a:br>
            <a:r>
              <a:rPr lang="en-US" sz="2000" dirty="0">
                <a:latin typeface="Consolas" panose="020B0609020204030204" pitchFamily="49" charset="0"/>
                <a:cs typeface="Consolas" panose="020B0609020204030204" pitchFamily="49" charset="0"/>
              </a:rPr>
              <a:t>    </a:t>
            </a:r>
            <a:r>
              <a:rPr lang="en-US" sz="2000" dirty="0" err="1">
                <a:latin typeface="Consolas" panose="020B0609020204030204" pitchFamily="49" charset="0"/>
                <a:cs typeface="Consolas" panose="020B0609020204030204" pitchFamily="49" charset="0"/>
              </a:rPr>
              <a:t>insertion_sort</a:t>
            </a:r>
            <a:r>
              <a:rPr lang="en-US" sz="2000" dirty="0">
                <a:latin typeface="Consolas" panose="020B0609020204030204" pitchFamily="49" charset="0"/>
                <a:cs typeface="Consolas" panose="020B0609020204030204" pitchFamily="49" charset="0"/>
              </a:rPr>
              <a:t>(a)</a:t>
            </a:r>
            <a:endParaRPr lang="en-GB" sz="2000" dirty="0">
              <a:latin typeface="Consolas" panose="020B0609020204030204" pitchFamily="49" charset="0"/>
              <a:cs typeface="Consolas" panose="020B0609020204030204" pitchFamily="49" charset="0"/>
            </a:endParaRPr>
          </a:p>
        </p:txBody>
      </p:sp>
      <p:sp>
        <p:nvSpPr>
          <p:cNvPr id="4" name="Date Placeholder 3"/>
          <p:cNvSpPr>
            <a:spLocks noGrp="1"/>
          </p:cNvSpPr>
          <p:nvPr>
            <p:ph type="dt" sz="half" idx="10"/>
          </p:nvPr>
        </p:nvSpPr>
        <p:spPr/>
        <p:txBody>
          <a:bodyPr/>
          <a:lstStyle/>
          <a:p>
            <a:r>
              <a:rPr lang="en-US"/>
              <a:t>Divide &amp; Conquer</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grpSp>
        <p:nvGrpSpPr>
          <p:cNvPr id="17" name="Group 16">
            <a:extLst>
              <a:ext uri="{FF2B5EF4-FFF2-40B4-BE49-F238E27FC236}">
                <a16:creationId xmlns:a16="http://schemas.microsoft.com/office/drawing/2014/main" id="{0FCB063B-EE04-43DE-88EF-D7F488EFB3B0}"/>
              </a:ext>
            </a:extLst>
          </p:cNvPr>
          <p:cNvGrpSpPr/>
          <p:nvPr/>
        </p:nvGrpSpPr>
        <p:grpSpPr>
          <a:xfrm>
            <a:off x="76200" y="5725597"/>
            <a:ext cx="8534400" cy="618320"/>
            <a:chOff x="-152400" y="5847835"/>
            <a:chExt cx="8534400" cy="618320"/>
          </a:xfrm>
        </p:grpSpPr>
        <p:sp>
          <p:nvSpPr>
            <p:cNvPr id="3" name="Rectangle 2">
              <a:extLst>
                <a:ext uri="{FF2B5EF4-FFF2-40B4-BE49-F238E27FC236}">
                  <a16:creationId xmlns:a16="http://schemas.microsoft.com/office/drawing/2014/main" id="{3734CE94-62C8-4164-BED8-00550F7C926B}"/>
                </a:ext>
              </a:extLst>
            </p:cNvPr>
            <p:cNvSpPr/>
            <p:nvPr/>
          </p:nvSpPr>
          <p:spPr>
            <a:xfrm>
              <a:off x="1524000" y="6172200"/>
              <a:ext cx="1143000" cy="228600"/>
            </a:xfrm>
            <a:prstGeom prst="rect">
              <a:avLst/>
            </a:prstGeom>
            <a:solidFill>
              <a:schemeClr val="accent1">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58F99A4-51D5-4502-BA8F-A317D41DEF6C}"/>
                </a:ext>
              </a:extLst>
            </p:cNvPr>
            <p:cNvSpPr/>
            <p:nvPr/>
          </p:nvSpPr>
          <p:spPr>
            <a:xfrm>
              <a:off x="2667000" y="6172200"/>
              <a:ext cx="1143000" cy="228600"/>
            </a:xfrm>
            <a:prstGeom prst="rect">
              <a:avLst/>
            </a:prstGeom>
            <a:solidFill>
              <a:schemeClr val="accent1">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9" name="Rectangle 8">
              <a:extLst>
                <a:ext uri="{FF2B5EF4-FFF2-40B4-BE49-F238E27FC236}">
                  <a16:creationId xmlns:a16="http://schemas.microsoft.com/office/drawing/2014/main" id="{83EE735A-AAA1-496F-A51D-11F03E106708}"/>
                </a:ext>
              </a:extLst>
            </p:cNvPr>
            <p:cNvSpPr/>
            <p:nvPr/>
          </p:nvSpPr>
          <p:spPr>
            <a:xfrm>
              <a:off x="3810000" y="6172200"/>
              <a:ext cx="1143000" cy="228600"/>
            </a:xfrm>
            <a:prstGeom prst="rect">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4EFCB5-52B4-4301-BCC7-6559E9844DED}"/>
                </a:ext>
              </a:extLst>
            </p:cNvPr>
            <p:cNvSpPr/>
            <p:nvPr/>
          </p:nvSpPr>
          <p:spPr>
            <a:xfrm>
              <a:off x="4953000" y="6172200"/>
              <a:ext cx="1143000" cy="228600"/>
            </a:xfrm>
            <a:prstGeom prst="rect">
              <a:avLst/>
            </a:prstGeom>
            <a:solidFill>
              <a:schemeClr val="tx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unsorted</a:t>
              </a:r>
              <a:endParaRPr lang="en-US" sz="2000" b="1" dirty="0"/>
            </a:p>
          </p:txBody>
        </p:sp>
        <p:sp>
          <p:nvSpPr>
            <p:cNvPr id="11" name="Rectangle 10">
              <a:extLst>
                <a:ext uri="{FF2B5EF4-FFF2-40B4-BE49-F238E27FC236}">
                  <a16:creationId xmlns:a16="http://schemas.microsoft.com/office/drawing/2014/main" id="{4F36BE35-51BA-4F17-9527-CF174899735C}"/>
                </a:ext>
              </a:extLst>
            </p:cNvPr>
            <p:cNvSpPr/>
            <p:nvPr/>
          </p:nvSpPr>
          <p:spPr>
            <a:xfrm>
              <a:off x="6096000" y="6172200"/>
              <a:ext cx="1143000" cy="228600"/>
            </a:xfrm>
            <a:prstGeom prst="rect">
              <a:avLst/>
            </a:prstGeom>
            <a:solidFill>
              <a:schemeClr val="accent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A03FBAD-D027-49BF-A58D-3F8B5371311C}"/>
                </a:ext>
              </a:extLst>
            </p:cNvPr>
            <p:cNvSpPr/>
            <p:nvPr/>
          </p:nvSpPr>
          <p:spPr>
            <a:xfrm>
              <a:off x="7239000" y="6172200"/>
              <a:ext cx="1143000" cy="228600"/>
            </a:xfrm>
            <a:prstGeom prst="rect">
              <a:avLst/>
            </a:prstGeom>
            <a:solidFill>
              <a:schemeClr val="tx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865481E-A7F4-41BF-AD81-45D4267A3FF5}"/>
                </a:ext>
              </a:extLst>
            </p:cNvPr>
            <p:cNvSpPr txBox="1"/>
            <p:nvPr/>
          </p:nvSpPr>
          <p:spPr>
            <a:xfrm>
              <a:off x="-152400" y="6096823"/>
              <a:ext cx="1732526" cy="369332"/>
            </a:xfrm>
            <a:prstGeom prst="rect">
              <a:avLst/>
            </a:prstGeom>
            <a:noFill/>
          </p:spPr>
          <p:txBody>
            <a:bodyPr wrap="none" rtlCol="0">
              <a:spAutoFit/>
            </a:bodyPr>
            <a:lstStyle/>
            <a:p>
              <a:r>
                <a:rPr lang="en-US" dirty="0"/>
                <a:t>a</a:t>
              </a:r>
              <a:r>
                <a:rPr lang="en-US" b="0" dirty="0"/>
                <a:t>fter </a:t>
              </a:r>
              <a:r>
                <a:rPr lang="en-US" b="0" dirty="0" err="1"/>
                <a:t>quick_sort</a:t>
              </a:r>
              <a:r>
                <a:rPr lang="en-US" b="0" dirty="0"/>
                <a:t>:</a:t>
              </a:r>
            </a:p>
          </p:txBody>
        </p:sp>
        <p:cxnSp>
          <p:nvCxnSpPr>
            <p:cNvPr id="16" name="Straight Arrow Connector 15">
              <a:extLst>
                <a:ext uri="{FF2B5EF4-FFF2-40B4-BE49-F238E27FC236}">
                  <a16:creationId xmlns:a16="http://schemas.microsoft.com/office/drawing/2014/main" id="{C9027169-4E19-4690-9411-941D9E88FB6F}"/>
                </a:ext>
              </a:extLst>
            </p:cNvPr>
            <p:cNvCxnSpPr/>
            <p:nvPr/>
          </p:nvCxnSpPr>
          <p:spPr>
            <a:xfrm>
              <a:off x="4953000" y="5985431"/>
              <a:ext cx="1143000" cy="0"/>
            </a:xfrm>
            <a:prstGeom prst="straightConnector1">
              <a:avLst/>
            </a:prstGeom>
            <a:ln w="19050" cap="flat">
              <a:solidFill>
                <a:schemeClr val="tx1"/>
              </a:solidFill>
              <a:round/>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A8F8597-BFEA-40D9-AEA2-B65B84CB2ED1}"/>
                </a:ext>
              </a:extLst>
            </p:cNvPr>
            <p:cNvSpPr txBox="1"/>
            <p:nvPr/>
          </p:nvSpPr>
          <p:spPr>
            <a:xfrm>
              <a:off x="5410202" y="5847835"/>
              <a:ext cx="311304" cy="276999"/>
            </a:xfrm>
            <a:prstGeom prst="rect">
              <a:avLst/>
            </a:prstGeom>
            <a:solidFill>
              <a:schemeClr val="bg1"/>
            </a:solidFill>
          </p:spPr>
          <p:txBody>
            <a:bodyPr wrap="none" lIns="91440" tIns="0" rIns="91440" bIns="0" rtlCol="0">
              <a:spAutoFit/>
            </a:bodyPr>
            <a:lstStyle/>
            <a:p>
              <a:r>
                <a:rPr lang="en-US" b="1" dirty="0">
                  <a:latin typeface="Consolas" panose="020B0609020204030204" pitchFamily="49" charset="0"/>
                </a:rPr>
                <a:t>K</a:t>
              </a:r>
            </a:p>
          </p:txBody>
        </p:sp>
      </p:grpSp>
      <p:sp>
        <p:nvSpPr>
          <p:cNvPr id="18" name="TextBox 17">
            <a:extLst>
              <a:ext uri="{FF2B5EF4-FFF2-40B4-BE49-F238E27FC236}">
                <a16:creationId xmlns:a16="http://schemas.microsoft.com/office/drawing/2014/main" id="{ADDE79F1-F4C1-4627-89C1-15F0029BD399}"/>
              </a:ext>
            </a:extLst>
          </p:cNvPr>
          <p:cNvSpPr txBox="1"/>
          <p:nvPr/>
        </p:nvSpPr>
        <p:spPr>
          <a:xfrm>
            <a:off x="483449" y="6290846"/>
            <a:ext cx="8200258" cy="338554"/>
          </a:xfrm>
          <a:prstGeom prst="rect">
            <a:avLst/>
          </a:prstGeom>
          <a:noFill/>
        </p:spPr>
        <p:txBody>
          <a:bodyPr wrap="none" rtlCol="0">
            <a:spAutoFit/>
          </a:bodyPr>
          <a:lstStyle/>
          <a:p>
            <a:r>
              <a:rPr lang="en-US" sz="1600" b="1" dirty="0"/>
              <a:t>Observation:</a:t>
            </a:r>
            <a:r>
              <a:rPr lang="en-US" sz="1600" b="0" dirty="0"/>
              <a:t> during </a:t>
            </a:r>
            <a:r>
              <a:rPr lang="en-US" sz="1600" b="1" dirty="0" err="1">
                <a:latin typeface="Consolas" panose="020B0609020204030204" pitchFamily="49" charset="0"/>
              </a:rPr>
              <a:t>insertion_sort</a:t>
            </a:r>
            <a:r>
              <a:rPr lang="en-US" sz="1600" b="0" dirty="0"/>
              <a:t>, elements will never be shifted by more than </a:t>
            </a:r>
            <a:r>
              <a:rPr lang="en-US" sz="1600" b="1" dirty="0">
                <a:latin typeface="Consolas" panose="020B0609020204030204" pitchFamily="49" charset="0"/>
              </a:rPr>
              <a:t>K</a:t>
            </a:r>
            <a:r>
              <a:rPr lang="en-US" sz="1600" b="0" dirty="0"/>
              <a:t> locations</a:t>
            </a:r>
          </a:p>
        </p:txBody>
      </p:sp>
    </p:spTree>
    <p:extLst>
      <p:ext uri="{BB962C8B-B14F-4D97-AF65-F5344CB8AC3E}">
        <p14:creationId xmlns:p14="http://schemas.microsoft.com/office/powerpoint/2010/main" val="1416570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Quick sort: complexity analysis</a:t>
            </a:r>
            <a:endParaRPr lang="en-US" dirty="0"/>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p:txBody>
              <a:bodyPr>
                <a:normAutofit fontScale="85000" lnSpcReduction="20000"/>
              </a:bodyPr>
              <a:lstStyle/>
              <a:p>
                <a:r>
                  <a:rPr lang="en-GB" dirty="0"/>
                  <a:t>The partition algorithm is </a:t>
                </a:r>
                <a14:m>
                  <m:oMath xmlns:m="http://schemas.openxmlformats.org/officeDocument/2006/math">
                    <m:r>
                      <m:rPr>
                        <m:nor/>
                      </m:rPr>
                      <a:rPr lang="en-GB" b="0" i="0" smtClean="0">
                        <a:latin typeface="Cambria Math" panose="02040503050406030204" pitchFamily="18" charset="0"/>
                      </a:rPr>
                      <m:t>O</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US" dirty="0"/>
                  <a:t>.</a:t>
                </a:r>
              </a:p>
              <a:p>
                <a:endParaRPr lang="en-GB" dirty="0"/>
              </a:p>
              <a:p>
                <a:r>
                  <a:rPr lang="en-GB" dirty="0"/>
                  <a:t>Assume that the partition is balanced:</a:t>
                </a:r>
                <a:br>
                  <a:rPr lang="en-GB" dirty="0"/>
                </a:br>
                <a:br>
                  <a:rPr lang="en-GB" dirty="0"/>
                </a:br>
                <a14:m>
                  <m:oMath xmlns:m="http://schemas.openxmlformats.org/officeDocument/2006/math">
                    <m:r>
                      <a:rPr lang="en-GB" b="0" i="1" smtClean="0">
                        <a:latin typeface="Cambria Math" panose="02040503050406030204" pitchFamily="18" charset="0"/>
                      </a:rPr>
                      <m:t>𝑇</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r>
                      <a:rPr lang="en-GB" b="0" i="1" smtClean="0">
                        <a:latin typeface="Cambria Math" panose="02040503050406030204" pitchFamily="18" charset="0"/>
                      </a:rPr>
                      <m:t>=2</m:t>
                    </m:r>
                    <m:r>
                      <a:rPr lang="en-US" b="0" i="1" smtClean="0">
                        <a:latin typeface="Cambria Math" panose="02040503050406030204" pitchFamily="18" charset="0"/>
                      </a:rPr>
                      <m:t>⋅</m:t>
                    </m:r>
                    <m:r>
                      <a:rPr lang="en-GB" b="0" i="1" smtClean="0">
                        <a:latin typeface="Cambria Math" panose="02040503050406030204" pitchFamily="18" charset="0"/>
                      </a:rPr>
                      <m:t>𝑇</m:t>
                    </m:r>
                    <m:r>
                      <a:rPr lang="en-GB" b="0" i="1" smtClean="0">
                        <a:latin typeface="Cambria Math" panose="02040503050406030204" pitchFamily="18" charset="0"/>
                      </a:rPr>
                      <m:t>(</m:t>
                    </m:r>
                    <m:f>
                      <m:fPr>
                        <m:type m:val="lin"/>
                        <m:ctrlPr>
                          <a:rPr lang="en-GB" b="0" i="1" smtClean="0">
                            <a:latin typeface="Cambria Math" panose="02040503050406030204" pitchFamily="18" charset="0"/>
                          </a:rPr>
                        </m:ctrlPr>
                      </m:fPr>
                      <m:num>
                        <m:r>
                          <a:rPr lang="en-GB" b="0" i="1" smtClean="0">
                            <a:latin typeface="Cambria Math" panose="02040503050406030204" pitchFamily="18" charset="0"/>
                          </a:rPr>
                          <m:t>𝑛</m:t>
                        </m:r>
                      </m:num>
                      <m:den>
                        <m:r>
                          <a:rPr lang="en-GB" b="0" i="1" smtClean="0">
                            <a:latin typeface="Cambria Math" panose="02040503050406030204" pitchFamily="18" charset="0"/>
                          </a:rPr>
                          <m:t>2)+</m:t>
                        </m:r>
                        <m:r>
                          <m:rPr>
                            <m:nor/>
                          </m:rPr>
                          <a:rPr lang="en-GB" b="0" i="0" smtClean="0">
                            <a:latin typeface="Cambria Math" panose="02040503050406030204" pitchFamily="18" charset="0"/>
                          </a:rPr>
                          <m:t>O</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r>
                          <a:rPr lang="en-GB" b="0" i="1" smtClean="0">
                            <a:latin typeface="Cambria Math" panose="02040503050406030204" pitchFamily="18" charset="0"/>
                          </a:rPr>
                          <m:t>=</m:t>
                        </m:r>
                        <m:r>
                          <m:rPr>
                            <m:nor/>
                          </m:rPr>
                          <a:rPr lang="en-GB" b="0" i="0" smtClean="0">
                            <a:latin typeface="Cambria Math" panose="02040503050406030204" pitchFamily="18" charset="0"/>
                          </a:rPr>
                          <m:t>O</m:t>
                        </m:r>
                        <m:r>
                          <a:rPr lang="en-GB" b="0" i="1" smtClean="0">
                            <a:latin typeface="Cambria Math" panose="02040503050406030204" pitchFamily="18" charset="0"/>
                          </a:rPr>
                          <m:t>(</m:t>
                        </m:r>
                        <m:r>
                          <a:rPr lang="en-GB" b="0" i="1" smtClean="0">
                            <a:latin typeface="Cambria Math" panose="02040503050406030204" pitchFamily="18" charset="0"/>
                          </a:rPr>
                          <m:t>𝑛</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log</m:t>
                            </m:r>
                          </m:fName>
                          <m:e>
                            <m:r>
                              <a:rPr lang="en-GB" b="0" i="1" smtClean="0">
                                <a:latin typeface="Cambria Math" panose="02040503050406030204" pitchFamily="18" charset="0"/>
                              </a:rPr>
                              <m:t>𝑛</m:t>
                            </m:r>
                          </m:e>
                        </m:func>
                        <m:r>
                          <a:rPr lang="en-GB" b="0" i="1" smtClean="0">
                            <a:latin typeface="Cambria Math" panose="02040503050406030204" pitchFamily="18" charset="0"/>
                          </a:rPr>
                          <m:t>)</m:t>
                        </m:r>
                      </m:den>
                    </m:f>
                  </m:oMath>
                </a14:m>
                <a:endParaRPr lang="en-GB" b="0" dirty="0"/>
              </a:p>
              <a:p>
                <a:endParaRPr lang="en-GB" dirty="0"/>
              </a:p>
              <a:p>
                <a:r>
                  <a:rPr lang="en-GB" dirty="0"/>
                  <a:t>Worst case runtime: the pivot is always the smallest element in the vector </a:t>
                </a:r>
                <a:r>
                  <a:rPr lang="en-GB" dirty="0">
                    <a:sym typeface="Wingdings" panose="05000000000000000000" pitchFamily="2" charset="2"/>
                  </a:rPr>
                  <a:t> </a:t>
                </a:r>
                <a14:m>
                  <m:oMath xmlns:m="http://schemas.openxmlformats.org/officeDocument/2006/math">
                    <m:r>
                      <m:rPr>
                        <m:nor/>
                      </m:rPr>
                      <a:rPr lang="en-GB" b="0" i="0" smtClean="0">
                        <a:latin typeface="Cambria Math" panose="02040503050406030204" pitchFamily="18" charset="0"/>
                        <a:sym typeface="Wingdings" panose="05000000000000000000" pitchFamily="2" charset="2"/>
                      </a:rPr>
                      <m:t>O</m:t>
                    </m:r>
                    <m:r>
                      <a:rPr lang="en-GB" b="0" i="1" smtClean="0">
                        <a:latin typeface="Cambria Math" panose="02040503050406030204" pitchFamily="18" charset="0"/>
                        <a:sym typeface="Wingdings" panose="05000000000000000000" pitchFamily="2" charset="2"/>
                      </a:rPr>
                      <m:t>(</m:t>
                    </m:r>
                    <m:sSup>
                      <m:sSupPr>
                        <m:ctrlPr>
                          <a:rPr lang="en-GB" b="0" i="1" smtClean="0">
                            <a:latin typeface="Cambria Math" panose="02040503050406030204" pitchFamily="18" charset="0"/>
                            <a:sym typeface="Wingdings" panose="05000000000000000000" pitchFamily="2" charset="2"/>
                          </a:rPr>
                        </m:ctrlPr>
                      </m:sSupPr>
                      <m:e>
                        <m:r>
                          <a:rPr lang="en-GB" b="0" i="1" smtClean="0">
                            <a:latin typeface="Cambria Math" panose="02040503050406030204" pitchFamily="18" charset="0"/>
                            <a:sym typeface="Wingdings" panose="05000000000000000000" pitchFamily="2" charset="2"/>
                          </a:rPr>
                          <m:t>𝑛</m:t>
                        </m:r>
                      </m:e>
                      <m:sup>
                        <m:r>
                          <a:rPr lang="en-GB" b="0" i="1" smtClean="0">
                            <a:latin typeface="Cambria Math" panose="02040503050406030204" pitchFamily="18" charset="0"/>
                            <a:sym typeface="Wingdings" panose="05000000000000000000" pitchFamily="2" charset="2"/>
                          </a:rPr>
                          <m:t>2</m:t>
                        </m:r>
                      </m:sup>
                    </m:sSup>
                    <m:r>
                      <a:rPr lang="en-GB" b="0" i="1" smtClean="0">
                        <a:latin typeface="Cambria Math" panose="02040503050406030204" pitchFamily="18" charset="0"/>
                        <a:sym typeface="Wingdings" panose="05000000000000000000" pitchFamily="2" charset="2"/>
                      </a:rPr>
                      <m:t>)</m:t>
                    </m:r>
                  </m:oMath>
                </a14:m>
                <a:endParaRPr lang="en-US" dirty="0"/>
              </a:p>
              <a:p>
                <a:endParaRPr lang="en-GB" dirty="0"/>
              </a:p>
              <a:p>
                <a:r>
                  <a:rPr lang="en-GB" dirty="0"/>
                  <a:t>Selecting a good pivot is essential. There are different strategies, e.g.,</a:t>
                </a:r>
              </a:p>
              <a:p>
                <a:pPr lvl="1"/>
                <a:r>
                  <a:rPr lang="en-GB" dirty="0"/>
                  <a:t>Take the median of the first, last and middle elements</a:t>
                </a:r>
              </a:p>
              <a:p>
                <a:pPr lvl="1"/>
                <a:r>
                  <a:rPr lang="en-GB" dirty="0"/>
                  <a:t>Take the pivot at random</a:t>
                </a:r>
                <a:endParaRPr lang="en-US" dirty="0"/>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blipFill>
                <a:blip r:embed="rId2"/>
                <a:stretch>
                  <a:fillRect l="-1259" t="-2368"/>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r>
              <a:rPr lang="en-US"/>
              <a:t>Divide &amp; Conquer</a:t>
            </a:r>
          </a:p>
        </p:txBody>
      </p:sp>
      <p:sp>
        <p:nvSpPr>
          <p:cNvPr id="5" name="Footer Placeholder 4"/>
          <p:cNvSpPr>
            <a:spLocks noGrp="1"/>
          </p:cNvSpPr>
          <p:nvPr>
            <p:ph type="ftr" sz="quarter" idx="11"/>
          </p:nvPr>
        </p:nvSpPr>
        <p:spPr/>
        <p:txBody>
          <a:bodyPr/>
          <a:lstStyle/>
          <a:p>
            <a:r>
              <a:rPr lang="en-US"/>
              <a:t>© Dept. CS, UPC</a:t>
            </a:r>
          </a:p>
        </p:txBody>
      </p:sp>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1717405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9050" cap="flat">
          <a:solidFill>
            <a:schemeClr val="tx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b="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12639</TotalTime>
  <Words>4410</Words>
  <Application>Microsoft Office PowerPoint</Application>
  <PresentationFormat>On-screen Show (4:3)</PresentationFormat>
  <Paragraphs>565</Paragraphs>
  <Slides>39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Cambria Math</vt:lpstr>
      <vt:lpstr>Consolas</vt:lpstr>
      <vt:lpstr>Courier New</vt:lpstr>
      <vt:lpstr>Symbol</vt:lpstr>
      <vt:lpstr>Wingdings</vt:lpstr>
      <vt:lpstr>Office Theme</vt:lpstr>
      <vt:lpstr>Divide &amp; Conquer (II)</vt:lpstr>
      <vt:lpstr>Examples</vt:lpstr>
      <vt:lpstr>Quick sort (Tony Hoare, 1959)</vt:lpstr>
      <vt:lpstr>Quick sort: example</vt:lpstr>
      <vt:lpstr>Quick sort partition: example</vt:lpstr>
      <vt:lpstr>Quick sort: Hoare's partition</vt:lpstr>
      <vt:lpstr>Quick sort: algorithm</vt:lpstr>
      <vt:lpstr>Quick sort: hybrid approach</vt:lpstr>
      <vt:lpstr>Quick sort: complexity analysis</vt:lpstr>
      <vt:lpstr>Quick sort: complexity analysis</vt:lpstr>
      <vt:lpstr>Quick sort: complexity analysis</vt:lpstr>
      <vt:lpstr>Quick sort: complexity analysis summary</vt:lpstr>
      <vt:lpstr>The selection problem</vt:lpstr>
      <vt:lpstr>Quick sort</vt:lpstr>
      <vt:lpstr>Quick select</vt:lpstr>
      <vt:lpstr>Quick Select: complexity</vt:lpstr>
      <vt:lpstr>The Closest-Points problem</vt:lpstr>
      <vt:lpstr>The Closest-Points problem</vt:lpstr>
      <vt:lpstr>The Closest-Points problem</vt:lpstr>
      <vt:lpstr>The Closest-Points problem</vt:lpstr>
      <vt:lpstr>The Closest-Points problem</vt:lpstr>
      <vt:lpstr>The Closest-Points problem: algorithm</vt:lpstr>
      <vt:lpstr>The Closest-Points problem: complexity</vt:lpstr>
      <vt:lpstr>Partitioning and sorting the points (visually)</vt:lpstr>
      <vt:lpstr>The Closest-Points problem: complexity</vt:lpstr>
      <vt:lpstr>Subtract and Conquer</vt:lpstr>
      <vt:lpstr>Muster theorem: recursion tree</vt:lpstr>
      <vt:lpstr>Muster theorem: examples</vt:lpstr>
      <vt:lpstr>Muster theorem: examples</vt:lpstr>
      <vt:lpstr>exercices</vt:lpstr>
      <vt:lpstr>The skyline problem</vt:lpstr>
      <vt:lpstr>A, B or C?</vt:lpstr>
      <vt:lpstr>Crazy sorting</vt:lpstr>
      <vt:lpstr>VLSI chip testing</vt:lpstr>
      <vt:lpstr>Breaking into pieces</vt:lpstr>
      <vt:lpstr>Appendix</vt:lpstr>
      <vt:lpstr>Logarithmic identities</vt:lpstr>
      <vt:lpstr>Full-history recurrence relation</vt:lpstr>
      <vt:lpstr>Muster theorem: proof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Jordi</dc:creator>
  <cp:lastModifiedBy>Jordi Cortadella</cp:lastModifiedBy>
  <cp:revision>1555</cp:revision>
  <dcterms:created xsi:type="dcterms:W3CDTF">2006-08-16T00:00:00Z</dcterms:created>
  <dcterms:modified xsi:type="dcterms:W3CDTF">2024-03-05T18:27:42Z</dcterms:modified>
</cp:coreProperties>
</file>