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07" r:id="rId2"/>
    <p:sldId id="608" r:id="rId3"/>
    <p:sldId id="609" r:id="rId4"/>
    <p:sldId id="631" r:id="rId5"/>
    <p:sldId id="632" r:id="rId6"/>
    <p:sldId id="611" r:id="rId7"/>
    <p:sldId id="610" r:id="rId8"/>
    <p:sldId id="612" r:id="rId9"/>
    <p:sldId id="629" r:id="rId10"/>
    <p:sldId id="633" r:id="rId11"/>
    <p:sldId id="635" r:id="rId12"/>
    <p:sldId id="634" r:id="rId13"/>
    <p:sldId id="613" r:id="rId14"/>
    <p:sldId id="614" r:id="rId15"/>
    <p:sldId id="615" r:id="rId16"/>
    <p:sldId id="617" r:id="rId17"/>
    <p:sldId id="627" r:id="rId18"/>
    <p:sldId id="621" r:id="rId19"/>
    <p:sldId id="620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CC"/>
    <a:srgbClr val="66FF66"/>
    <a:srgbClr val="FFFF00"/>
    <a:srgbClr val="00FF00"/>
    <a:srgbClr val="DBEEF4"/>
    <a:srgbClr val="FF99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6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5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t>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rdi.petit-silvestre@cs.upc.edu" TargetMode="External"/><Relationship Id="rId2" Type="http://schemas.openxmlformats.org/officeDocument/2006/relationships/hyperlink" Target="mailto:jordi.cortadella@up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ia.mogas.pladevall@estudiantat.upc.edu" TargetMode="External"/><Relationship Id="rId4" Type="http://schemas.openxmlformats.org/officeDocument/2006/relationships/hyperlink" Target="mailto:pau.fernandez@up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jutge.org/" TargetMode="External"/><Relationship Id="rId2" Type="http://schemas.openxmlformats.org/officeDocument/2006/relationships/hyperlink" Target="https://www.cs.upc.edu/~jordicf/Teaching/AP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li&#231;ons.jutge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6" y="1066800"/>
            <a:ext cx="83820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 err="1">
                <a:solidFill>
                  <a:srgbClr val="0000FF"/>
                </a:solidFill>
              </a:rPr>
              <a:t>Algorithmics</a:t>
            </a:r>
            <a:r>
              <a:rPr lang="en-GB" i="1" dirty="0">
                <a:solidFill>
                  <a:srgbClr val="0000FF"/>
                </a:solidFill>
              </a:rPr>
              <a:t> and Programming II:</a:t>
            </a:r>
            <a:br>
              <a:rPr lang="en-GB" i="1" dirty="0">
                <a:solidFill>
                  <a:srgbClr val="0000FF"/>
                </a:solidFill>
              </a:rPr>
            </a:br>
            <a:r>
              <a:rPr lang="en-GB" i="1" dirty="0">
                <a:solidFill>
                  <a:srgbClr val="0000FF"/>
                </a:solidFill>
              </a:rPr>
              <a:t>Introduction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5ABF0-4165-4AF5-A30C-63D37E23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3EB9F-2FFA-42AF-B2E0-7CEDE5A7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C0F96-8FCA-47FE-ABF4-A2638C48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714D21-62DD-4A5D-A216-E18AE3116D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/>
          <a:stretch/>
        </p:blipFill>
        <p:spPr>
          <a:xfrm>
            <a:off x="261735" y="76200"/>
            <a:ext cx="8458200" cy="51591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139642-7788-4E6F-B26C-0FDD5C90C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340455"/>
            <a:ext cx="4591050" cy="119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131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16365B-0805-4833-9292-FBA77E81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A633ED-580E-4640-BD16-A541532A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A7445-4E37-4C3F-8CC6-11AFEFDFF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3DA45-420A-4C76-A426-3B4605C62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714"/>
            <a:ext cx="3266907" cy="434008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1A3AD5-14A4-4758-BE77-C63E53B5B217}"/>
              </a:ext>
            </a:extLst>
          </p:cNvPr>
          <p:cNvSpPr txBox="1"/>
          <p:nvPr/>
        </p:nvSpPr>
        <p:spPr>
          <a:xfrm>
            <a:off x="3595315" y="249972"/>
            <a:ext cx="539628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“Truth can only be found in one place: the code.”</a:t>
            </a:r>
          </a:p>
          <a:p>
            <a:endParaRPr lang="en-US" sz="2000" dirty="0"/>
          </a:p>
          <a:p>
            <a:r>
              <a:rPr lang="en-US" sz="2000" dirty="0"/>
              <a:t>“Indeed, the ratio of time spent reading versus</a:t>
            </a:r>
            <a:br>
              <a:rPr lang="en-US" sz="2000" dirty="0"/>
            </a:br>
            <a:r>
              <a:rPr lang="en-US" sz="2000" dirty="0"/>
              <a:t>writing is well over 10 to 1. We are constantly</a:t>
            </a:r>
            <a:br>
              <a:rPr lang="en-US" sz="2000" dirty="0"/>
            </a:br>
            <a:r>
              <a:rPr lang="en-US" sz="2000" dirty="0"/>
              <a:t>reading old code as part of the effort to write new</a:t>
            </a:r>
            <a:br>
              <a:rPr lang="en-US" sz="2000" dirty="0"/>
            </a:br>
            <a:r>
              <a:rPr lang="en-US" sz="2000" dirty="0"/>
              <a:t>code. ...[Therefore,] making it easy to read makes</a:t>
            </a:r>
            <a:br>
              <a:rPr lang="en-US" sz="2000" dirty="0"/>
            </a:br>
            <a:r>
              <a:rPr lang="en-US" sz="2000" dirty="0"/>
              <a:t>it easier to write.”</a:t>
            </a:r>
          </a:p>
          <a:p>
            <a:endParaRPr lang="en-US" sz="2000" dirty="0"/>
          </a:p>
          <a:p>
            <a:r>
              <a:rPr lang="en-US" sz="2000" dirty="0"/>
              <a:t>“It is not enough for code to work.”</a:t>
            </a:r>
          </a:p>
          <a:p>
            <a:endParaRPr lang="en-US" sz="2000" dirty="0"/>
          </a:p>
          <a:p>
            <a:r>
              <a:rPr lang="en-US" sz="2000" dirty="0"/>
              <a:t>“So if you want to go fast, if you want to get done</a:t>
            </a:r>
            <a:br>
              <a:rPr lang="en-US" sz="2000" dirty="0"/>
            </a:br>
            <a:r>
              <a:rPr lang="en-US" sz="2000" dirty="0"/>
              <a:t>quickly, if you want your code to be easy to write,</a:t>
            </a:r>
            <a:br>
              <a:rPr lang="en-US" sz="2000" dirty="0"/>
            </a:br>
            <a:r>
              <a:rPr lang="en-US" sz="2000" dirty="0"/>
              <a:t>make it easy to read.”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C31832-0249-4736-A097-965142004511}"/>
              </a:ext>
            </a:extLst>
          </p:cNvPr>
          <p:cNvSpPr txBox="1"/>
          <p:nvPr/>
        </p:nvSpPr>
        <p:spPr>
          <a:xfrm>
            <a:off x="814351" y="4538008"/>
            <a:ext cx="75676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“You should name a variable using the same care with which you name</a:t>
            </a:r>
            <a:br>
              <a:rPr lang="en-US" sz="2000" dirty="0"/>
            </a:br>
            <a:r>
              <a:rPr lang="en-US" sz="2000" dirty="0"/>
              <a:t>a first-born child.”</a:t>
            </a:r>
          </a:p>
          <a:p>
            <a:endParaRPr lang="en-US" sz="2000" dirty="0"/>
          </a:p>
          <a:p>
            <a:r>
              <a:rPr lang="en-US" sz="2000" dirty="0"/>
              <a:t>“Clean code always looks like it was written by someone who cares.”</a:t>
            </a:r>
          </a:p>
          <a:p>
            <a:endParaRPr lang="en-US" sz="2000" dirty="0"/>
          </a:p>
          <a:p>
            <a:r>
              <a:rPr lang="en-US" sz="2000" dirty="0"/>
              <a:t>“Of course bad code can be cleaned up. But it’s very expensive.”</a:t>
            </a:r>
          </a:p>
        </p:txBody>
      </p:sp>
    </p:spTree>
    <p:extLst>
      <p:ext uri="{BB962C8B-B14F-4D97-AF65-F5344CB8AC3E}">
        <p14:creationId xmlns:p14="http://schemas.microsoft.com/office/powerpoint/2010/main" val="359486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84C893-14E6-47D0-BBA6-9185E851EC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3" t="13890" r="11458" b="13194"/>
          <a:stretch/>
        </p:blipFill>
        <p:spPr>
          <a:xfrm>
            <a:off x="1752599" y="1066799"/>
            <a:ext cx="5638801" cy="5021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410B5D-3A9B-4DF5-9850-67D995DB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Second project: inferring graphs from GPS routes</a:t>
            </a:r>
            <a:endParaRPr lang="ca-ES" sz="32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76183-6920-4F73-93F5-6726B101D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FF4795-D39D-4C1B-BBBF-B8CB6D02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73DFB-91BF-4D8E-AD72-26EA2316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04F0CE6-6320-424C-9B99-33BB51A85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9937"/>
            <a:ext cx="56388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Objective of 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10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Confronting large and difficult problems. How?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Skills for abstraction and algorithmic reasoning.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Design and use of complex data structures.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Techniques for complexity analysis.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Methodologies for modular programming.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High-quality code.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7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029200" y="1066800"/>
            <a:ext cx="36576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066800"/>
            <a:ext cx="3657600" cy="3962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on polygons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5255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1455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1935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2895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3375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8615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0" y="2133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867400" y="3124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924550" y="4267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686550" y="2971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991350" y="20955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600950" y="16764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05750" y="25908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58150" y="4572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23" idx="4"/>
            <a:endCxn id="22" idx="5"/>
          </p:cNvCxnSpPr>
          <p:nvPr/>
        </p:nvCxnSpPr>
        <p:spPr>
          <a:xfrm flipH="1" flipV="1">
            <a:off x="7665991" y="1741441"/>
            <a:ext cx="277859" cy="9255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22" idx="2"/>
            <a:endCxn id="17" idx="6"/>
          </p:cNvCxnSpPr>
          <p:nvPr/>
        </p:nvCxnSpPr>
        <p:spPr>
          <a:xfrm flipH="1">
            <a:off x="5410200" y="1714500"/>
            <a:ext cx="2190750" cy="457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9" idx="1"/>
            <a:endCxn id="17" idx="0"/>
          </p:cNvCxnSpPr>
          <p:nvPr/>
        </p:nvCxnSpPr>
        <p:spPr>
          <a:xfrm flipH="1" flipV="1">
            <a:off x="5372100" y="2133600"/>
            <a:ext cx="563609" cy="21447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6"/>
            <a:endCxn id="24" idx="2"/>
          </p:cNvCxnSpPr>
          <p:nvPr/>
        </p:nvCxnSpPr>
        <p:spPr>
          <a:xfrm>
            <a:off x="6000750" y="4305300"/>
            <a:ext cx="2057400" cy="304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23" idx="4"/>
            <a:endCxn id="24" idx="0"/>
          </p:cNvCxnSpPr>
          <p:nvPr/>
        </p:nvCxnSpPr>
        <p:spPr>
          <a:xfrm>
            <a:off x="7943850" y="2667000"/>
            <a:ext cx="152400" cy="1905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Right Arrow 55"/>
          <p:cNvSpPr/>
          <p:nvPr/>
        </p:nvSpPr>
        <p:spPr>
          <a:xfrm>
            <a:off x="4191000" y="3200400"/>
            <a:ext cx="685800" cy="266700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607459" y="5550221"/>
                <a:ext cx="823174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Compute the convex hull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given points in the plane.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59" y="5550221"/>
                <a:ext cx="8231741" cy="523220"/>
              </a:xfrm>
              <a:prstGeom prst="rect">
                <a:avLst/>
              </a:prstGeom>
              <a:blipFill>
                <a:blip r:embed="rId2"/>
                <a:stretch>
                  <a:fillRect l="-1556" t="-10465" r="-44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87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914400" y="3336925"/>
            <a:ext cx="7467600" cy="31400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09800" y="36417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38500" y="345948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00200" y="530288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086100" y="547020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505960" y="48609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581400" y="50133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901940" y="48990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657600" y="43656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24000" y="4327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334000" y="5089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91200" y="380936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048500" y="45761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838700" y="3565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086600" y="546004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590800" y="511460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829300" y="473360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871210" y="587660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705600" y="38703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371600" y="59277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781300" y="622744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838700" y="539400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467100" y="599630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781800" y="6096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038600" y="5851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495800" y="63087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67600" y="58515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2209800" y="56229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7863840" y="377094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991100" y="595280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2819400" y="425132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2286000" y="449992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553200" y="493204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6553200" y="531304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343400" y="407384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876800" y="4165283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8153400" y="6096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Closest-Points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4400" y="874713"/>
                <a:ext cx="7772400" cy="217328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b="1" dirty="0"/>
                  <a:t>Input:</a:t>
                </a:r>
                <a:r>
                  <a:rPr lang="en-US" sz="2800" dirty="0"/>
                  <a:t> A list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points in the plane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br>
                  <a:rPr lang="en-US" sz="2800" b="0" dirty="0"/>
                </a:br>
                <a:endParaRPr lang="en-US" sz="2800" b="1" dirty="0"/>
              </a:p>
              <a:p>
                <a:r>
                  <a:rPr lang="en-US" sz="2800" b="1" dirty="0"/>
                  <a:t>Output:</a:t>
                </a:r>
                <a:r>
                  <a:rPr lang="en-US" sz="2800" dirty="0"/>
                  <a:t> The pair of closest points</a:t>
                </a:r>
              </a:p>
              <a:p>
                <a:r>
                  <a:rPr lang="en-US" sz="2800" b="1" dirty="0"/>
                  <a:t>Simple approach:</a:t>
                </a:r>
                <a:r>
                  <a:rPr lang="en-US" sz="2800" dirty="0"/>
                  <a:t> check all pairs </a:t>
                </a:r>
                <a:r>
                  <a:rPr lang="en-US" sz="2800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We want 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dirty="0"/>
                  <a:t> solution !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874713"/>
                <a:ext cx="7772400" cy="2173287"/>
              </a:xfrm>
              <a:blipFill>
                <a:blip r:embed="rId2"/>
                <a:stretch>
                  <a:fillRect l="-1176" t="-4202" b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1719" y="4800600"/>
            <a:ext cx="374175" cy="724630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6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GB" dirty="0"/>
              <a:t>Navigation: find the shortest path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 descr="https://upload.wikimedia.org/wikipedia/commons/thumb/a/ad/MapGermanyGraph.svg/595px-MapGermanyGrap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838200"/>
            <a:ext cx="56673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505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encrypt messages?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symmetric algorith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6996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834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1321"/>
          <a:stretch/>
        </p:blipFill>
        <p:spPr>
          <a:xfrm>
            <a:off x="0" y="-1509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62400" y="5933161"/>
            <a:ext cx="5029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Right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training, training, training 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5934670"/>
            <a:ext cx="3331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The secret:</a:t>
            </a:r>
          </a:p>
        </p:txBody>
      </p:sp>
    </p:spTree>
    <p:extLst>
      <p:ext uri="{BB962C8B-B14F-4D97-AF65-F5344CB8AC3E}">
        <p14:creationId xmlns:p14="http://schemas.microsoft.com/office/powerpoint/2010/main" val="3789581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33" r="3873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76073" y="6198242"/>
            <a:ext cx="518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 up to the finish line</a:t>
            </a:r>
          </a:p>
        </p:txBody>
      </p:sp>
    </p:spTree>
    <p:extLst>
      <p:ext uri="{BB962C8B-B14F-4D97-AF65-F5344CB8AC3E}">
        <p14:creationId xmlns:p14="http://schemas.microsoft.com/office/powerpoint/2010/main" val="4192997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Algorithmics</a:t>
            </a:r>
            <a:r>
              <a:rPr lang="en-GB" dirty="0"/>
              <a:t> and Programming II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04800" y="914400"/>
            <a:ext cx="8458200" cy="5502274"/>
          </a:xfrm>
        </p:spPr>
        <p:txBody>
          <a:bodyPr>
            <a:normAutofit fontScale="92500"/>
          </a:bodyPr>
          <a:lstStyle/>
          <a:p>
            <a:r>
              <a:rPr lang="en-GB" dirty="0"/>
              <a:t>Lecturers:</a:t>
            </a:r>
          </a:p>
          <a:p>
            <a:pPr lvl="1"/>
            <a:r>
              <a:rPr lang="en-GB" dirty="0"/>
              <a:t>Jordi Cortadella (</a:t>
            </a:r>
            <a:r>
              <a:rPr lang="en-GB" dirty="0">
                <a:hlinkClick r:id="rId2"/>
              </a:rPr>
              <a:t>jordi.cortadella@upc.edu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Jordi Petit (</a:t>
            </a:r>
            <a:r>
              <a:rPr lang="en-GB" dirty="0">
                <a:hlinkClick r:id="rId3"/>
              </a:rPr>
              <a:t>jordi.petit-silvestre@cs.upc.edu</a:t>
            </a:r>
            <a:r>
              <a:rPr lang="en-GB" dirty="0"/>
              <a:t>) </a:t>
            </a:r>
          </a:p>
          <a:p>
            <a:pPr lvl="1"/>
            <a:r>
              <a:rPr lang="en-GB" dirty="0"/>
              <a:t>Pau Fernández (</a:t>
            </a:r>
            <a:r>
              <a:rPr lang="en-GB" dirty="0">
                <a:solidFill>
                  <a:srgbClr val="0000FF"/>
                </a:solidFill>
                <a:hlinkClick r:id="rId4"/>
              </a:rPr>
              <a:t>pau.fernandez@upc.edu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r>
              <a:rPr lang="en-GB" dirty="0"/>
              <a:t>Teaching Assistant:</a:t>
            </a:r>
          </a:p>
          <a:p>
            <a:pPr lvl="1"/>
            <a:r>
              <a:rPr lang="en-GB" dirty="0" err="1"/>
              <a:t>Laia</a:t>
            </a:r>
            <a:r>
              <a:rPr lang="en-GB" dirty="0"/>
              <a:t> Mogas (</a:t>
            </a:r>
            <a:r>
              <a:rPr lang="en-GB" dirty="0">
                <a:hlinkClick r:id="rId5"/>
              </a:rPr>
              <a:t>laia.mogas.pladevall@estudiantat.upc.edu</a:t>
            </a:r>
            <a:r>
              <a:rPr lang="en-GB" dirty="0"/>
              <a:t>)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Sessions:</a:t>
            </a:r>
          </a:p>
          <a:p>
            <a:pPr lvl="1"/>
            <a:r>
              <a:rPr lang="en-GB" dirty="0"/>
              <a:t>Theory (Jordi Cortadella)</a:t>
            </a:r>
          </a:p>
          <a:p>
            <a:pPr lvl="1"/>
            <a:r>
              <a:rPr lang="en-GB" dirty="0"/>
              <a:t>Lab (1.1-1.2: Jordi Petit; 1.3: Pau Fernández)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Slides, exercises: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2"/>
              </a:rPr>
              <a:t>https://www.cs.upc.edu/~jordicf/Teaching/AP2</a:t>
            </a:r>
            <a:endParaRPr lang="en-GB" dirty="0"/>
          </a:p>
          <a:p>
            <a:pPr lvl="1"/>
            <a:endParaRPr lang="en-GB" dirty="0"/>
          </a:p>
          <a:p>
            <a:r>
              <a:rPr lang="en-GB" dirty="0" err="1"/>
              <a:t>Jutge</a:t>
            </a:r>
            <a:r>
              <a:rPr lang="en-GB" dirty="0"/>
              <a:t> (for lab sessions):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3"/>
              </a:rPr>
              <a:t>https://jutge.org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Lliçons</a:t>
            </a:r>
            <a:r>
              <a:rPr lang="en-GB" dirty="0"/>
              <a:t> (by J. Petit and S. </a:t>
            </a:r>
            <a:r>
              <a:rPr lang="en-GB" dirty="0" err="1"/>
              <a:t>Roura</a:t>
            </a:r>
            <a:r>
              <a:rPr lang="en-GB" dirty="0"/>
              <a:t>):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4"/>
              </a:rPr>
              <a:t>https://lliçons.jutge.org</a:t>
            </a:r>
            <a:endParaRPr lang="en-GB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7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67830D4-B1CE-4822-AD1D-7E460213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Slides of the lectures</a:t>
            </a:r>
            <a:endParaRPr lang="ca-E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15A891-1D49-480D-938B-1D3788AC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E99218-5FC0-4985-AA66-F51C5CB5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652004-33F7-40D7-B1E7-263D7AB0E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18F72A-1D8F-4842-B9DC-22C630C94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4082"/>
            <a:ext cx="9144000" cy="40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4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56D30-6CD1-4B62-98F8-65AD41BC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95AD97-710B-4A3F-929D-EEB3801D1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7BE1C-3347-4098-80C4-393F9F3A9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C2A7F4-5C1A-4853-9E2A-0F59A5404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0" y="0"/>
            <a:ext cx="879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6868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Evaluation items:</a:t>
                </a:r>
              </a:p>
              <a:p>
                <a:pPr lvl="1"/>
                <a:r>
                  <a:rPr lang="en-US" dirty="0"/>
                  <a:t>Projects: P1, P2</a:t>
                </a:r>
              </a:p>
              <a:p>
                <a:pPr lvl="1"/>
                <a:r>
                  <a:rPr lang="en-US" dirty="0"/>
                  <a:t>Exams: Partial Lab (PL), Final Theory (FT), Final Lab (FL)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Grading:</a:t>
                </a:r>
              </a:p>
              <a:p>
                <a:pPr lvl="1"/>
                <a:r>
                  <a:rPr lang="en-US" dirty="0"/>
                  <a:t>Projects: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2)/2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Exams: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{"/>
                            <m:endChr m:val="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.3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+0.4 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+0.3 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0.5 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+0.5 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𝐹𝐿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            </m:t>
                                  </m:r>
                                </m:e>
                              </m:mr>
                            </m:m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Final grade:</a:t>
                </a:r>
                <a:br>
                  <a:rPr lang="en-US" dirty="0"/>
                </a:b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ax</m:t>
                                      </m:r>
                                    </m:e>
                                    <m:li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lim>
                                  </m:limLow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(0.3 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+0.7 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0.15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+0.85 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≥4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+0.85 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686800" cy="5410200"/>
              </a:xfrm>
              <a:blipFill>
                <a:blip r:embed="rId2"/>
                <a:stretch>
                  <a:fillRect l="-1404" t="-225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4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project: Cities and Roads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396" y="809706"/>
            <a:ext cx="8305800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Inspired by the game </a:t>
            </a:r>
            <a:r>
              <a:rPr lang="en-US" sz="2800" dirty="0" err="1"/>
              <a:t>Catan</a:t>
            </a:r>
            <a:r>
              <a:rPr lang="en-US" sz="2800" baseline="30000" dirty="0" err="1"/>
              <a:t>TM</a:t>
            </a:r>
            <a:r>
              <a:rPr lang="en-US" sz="28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1469EC-055C-4ACE-80B3-EE6E64785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162800" cy="477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Peer and self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project will be evaluated by the students themselves.</a:t>
            </a:r>
          </a:p>
          <a:p>
            <a:endParaRPr lang="en-US" dirty="0"/>
          </a:p>
          <a:p>
            <a:r>
              <a:rPr lang="en-US" dirty="0"/>
              <a:t>Each project will be evaluated by three students. The grade will be calculated as the average grade given by the students.</a:t>
            </a:r>
          </a:p>
          <a:p>
            <a:endParaRPr lang="en-US" dirty="0"/>
          </a:p>
          <a:p>
            <a:r>
              <a:rPr lang="en-US" dirty="0"/>
              <a:t>The evaluation will be completely blind.</a:t>
            </a:r>
          </a:p>
          <a:p>
            <a:endParaRPr lang="en-US" dirty="0"/>
          </a:p>
          <a:p>
            <a:r>
              <a:rPr lang="en-US" dirty="0"/>
              <a:t>Biased evaluations will be detected and penalized.</a:t>
            </a:r>
          </a:p>
          <a:p>
            <a:endParaRPr lang="en-US" dirty="0"/>
          </a:p>
          <a:p>
            <a:r>
              <a:rPr lang="en-US" dirty="0"/>
              <a:t>Each student will have the right to request the evaluation by the professor (who can upgrade or downgrade the evaluation given by the students).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40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Donald Knuth (Turing award, 1974)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“Programming is an art of telling another human what one wants the computer to do.”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“An algorithm must be seen to be believed.”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“The real problem is that programmers</a:t>
            </a:r>
            <a:br>
              <a:rPr lang="en-US" dirty="0"/>
            </a:br>
            <a:r>
              <a:rPr lang="en-US" dirty="0"/>
              <a:t>have spent far too much time worrying</a:t>
            </a:r>
            <a:br>
              <a:rPr lang="en-US" dirty="0"/>
            </a:br>
            <a:r>
              <a:rPr lang="en-US" dirty="0"/>
              <a:t>about efficiency in the wrong places</a:t>
            </a:r>
            <a:br>
              <a:rPr lang="en-US" dirty="0"/>
            </a:br>
            <a:r>
              <a:rPr lang="en-US" dirty="0"/>
              <a:t>and at the wrong times; premature</a:t>
            </a:r>
            <a:br>
              <a:rPr lang="en-US" dirty="0"/>
            </a:br>
            <a:r>
              <a:rPr lang="en-US" dirty="0"/>
              <a:t>optimization is the root of all evil</a:t>
            </a:r>
            <a:br>
              <a:rPr lang="en-US" dirty="0"/>
            </a:br>
            <a:r>
              <a:rPr lang="en-US" dirty="0"/>
              <a:t>(or at least most of it) in programming.”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940661"/>
            <a:ext cx="1645040" cy="194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892741"/>
            <a:ext cx="1871192" cy="263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2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819</Words>
  <Application>Microsoft Office PowerPoint</Application>
  <PresentationFormat>On-screen Show (4:3)</PresentationFormat>
  <Paragraphs>138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 Math</vt:lpstr>
      <vt:lpstr>Courier New</vt:lpstr>
      <vt:lpstr>Wingdings</vt:lpstr>
      <vt:lpstr>Office Theme</vt:lpstr>
      <vt:lpstr>Algorithmics and Programming II: Introduction</vt:lpstr>
      <vt:lpstr>Algorithmics and Programming II</vt:lpstr>
      <vt:lpstr>Material</vt:lpstr>
      <vt:lpstr>Slides of the lectures</vt:lpstr>
      <vt:lpstr>PowerPoint Presentation</vt:lpstr>
      <vt:lpstr>Evaluation</vt:lpstr>
      <vt:lpstr>First project: Cities and Roads</vt:lpstr>
      <vt:lpstr>Peer and self assessment</vt:lpstr>
      <vt:lpstr>Donald Knuth (Turing award, 1974)</vt:lpstr>
      <vt:lpstr>PowerPoint Presentation</vt:lpstr>
      <vt:lpstr>PowerPoint Presentation</vt:lpstr>
      <vt:lpstr>Second project: inferring graphs from GPS routes</vt:lpstr>
      <vt:lpstr>Objective of the course</vt:lpstr>
      <vt:lpstr>Problems on polygons</vt:lpstr>
      <vt:lpstr>The Closest-Points problem</vt:lpstr>
      <vt:lpstr>Navigation: find the shortest path</vt:lpstr>
      <vt:lpstr>How to encrypt messages?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1289</cp:revision>
  <dcterms:created xsi:type="dcterms:W3CDTF">2018-02-06T17:20:32Z</dcterms:created>
  <dcterms:modified xsi:type="dcterms:W3CDTF">2024-02-09T08:17:17Z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1033-10.1.0.5672</vt:lpwstr>
  </property>
</Properties>
</file>