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481" r:id="rId2"/>
    <p:sldId id="747" r:id="rId3"/>
    <p:sldId id="749" r:id="rId4"/>
    <p:sldId id="740" r:id="rId5"/>
    <p:sldId id="565" r:id="rId6"/>
    <p:sldId id="736" r:id="rId7"/>
    <p:sldId id="507" r:id="rId8"/>
    <p:sldId id="575" r:id="rId9"/>
    <p:sldId id="756" r:id="rId10"/>
    <p:sldId id="669" r:id="rId11"/>
    <p:sldId id="727" r:id="rId12"/>
    <p:sldId id="729" r:id="rId13"/>
    <p:sldId id="750" r:id="rId14"/>
    <p:sldId id="738" r:id="rId15"/>
    <p:sldId id="725" r:id="rId16"/>
    <p:sldId id="724" r:id="rId17"/>
    <p:sldId id="726" r:id="rId18"/>
    <p:sldId id="731" r:id="rId19"/>
    <p:sldId id="737" r:id="rId20"/>
    <p:sldId id="739" r:id="rId21"/>
    <p:sldId id="751" r:id="rId22"/>
    <p:sldId id="741" r:id="rId23"/>
    <p:sldId id="730" r:id="rId24"/>
    <p:sldId id="732" r:id="rId25"/>
    <p:sldId id="733" r:id="rId26"/>
    <p:sldId id="744" r:id="rId27"/>
    <p:sldId id="742" r:id="rId28"/>
    <p:sldId id="752" r:id="rId29"/>
    <p:sldId id="757" r:id="rId30"/>
    <p:sldId id="762" r:id="rId31"/>
    <p:sldId id="754" r:id="rId32"/>
    <p:sldId id="763" r:id="rId33"/>
    <p:sldId id="743" r:id="rId34"/>
    <p:sldId id="745" r:id="rId35"/>
    <p:sldId id="746" r:id="rId36"/>
    <p:sldId id="748" r:id="rId3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32">
          <p15:clr>
            <a:srgbClr val="A4A3A4"/>
          </p15:clr>
        </p15:guide>
        <p15:guide id="2" pos="292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rdicf" initials="JC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FF00"/>
    <a:srgbClr val="FFFFCC"/>
    <a:srgbClr val="C6D9F1"/>
    <a:srgbClr val="E6EEF7"/>
    <a:srgbClr val="E0F3FC"/>
    <a:srgbClr val="DEEBF6"/>
    <a:srgbClr val="FFCC00"/>
    <a:srgbClr val="E2EE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15620" autoAdjust="0"/>
    <p:restoredTop sz="98068" autoAdjust="0"/>
  </p:normalViewPr>
  <p:slideViewPr>
    <p:cSldViewPr>
      <p:cViewPr varScale="1">
        <p:scale>
          <a:sx n="144" d="100"/>
          <a:sy n="144" d="100"/>
        </p:scale>
        <p:origin x="2118" y="114"/>
      </p:cViewPr>
      <p:guideLst>
        <p:guide orient="horz" pos="1632"/>
        <p:guide pos="29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 1</c:v>
                </c:pt>
              </c:strCache>
            </c:strRef>
          </c:tx>
          <c:spPr>
            <a:ln w="19050" cap="rnd">
              <a:solidFill>
                <a:srgbClr val="0000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rgbClr val="0000FF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chemeClr val="tx1"/>
                </a:solidFill>
                <a:ln w="9525">
                  <a:solidFill>
                    <a:srgbClr val="0000FF"/>
                  </a:solidFill>
                </a:ln>
                <a:effectLst/>
              </c:spPr>
            </c:marker>
            <c:bubble3D val="0"/>
            <c:spPr>
              <a:ln w="19050" cap="rnd">
                <a:solidFill>
                  <a:srgbClr val="0000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9AC7-44E3-B78B-0FDC3DA4E31C}"/>
              </c:ext>
            </c:extLst>
          </c:dPt>
          <c:dPt>
            <c:idx val="6"/>
            <c:marker>
              <c:symbol val="circle"/>
              <c:size val="5"/>
              <c:spPr>
                <a:solidFill>
                  <a:schemeClr val="tx1"/>
                </a:solidFill>
                <a:ln w="9525">
                  <a:solidFill>
                    <a:srgbClr val="0000FF"/>
                  </a:solidFill>
                </a:ln>
                <a:effectLst/>
              </c:spPr>
            </c:marker>
            <c:bubble3D val="0"/>
            <c:spPr>
              <a:ln w="19050" cap="rnd">
                <a:solidFill>
                  <a:srgbClr val="0000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9AC7-44E3-B78B-0FDC3DA4E31C}"/>
              </c:ext>
            </c:extLst>
          </c:dPt>
          <c:xVal>
            <c:numRef>
              <c:f>Sheet1!$A$2:$A$5</c:f>
              <c:numCache>
                <c:formatCode>General</c:formatCode>
                <c:ptCount val="4"/>
                <c:pt idx="0">
                  <c:v>280</c:v>
                </c:pt>
                <c:pt idx="1">
                  <c:v>320</c:v>
                </c:pt>
                <c:pt idx="2">
                  <c:v>360</c:v>
                </c:pt>
                <c:pt idx="3">
                  <c:v>480</c:v>
                </c:pt>
              </c:numCache>
            </c:numRef>
          </c:xVal>
          <c:yVal>
            <c:numRef>
              <c:f>Sheet1!$B$2:$B$5</c:f>
              <c:numCache>
                <c:formatCode>0.00</c:formatCode>
                <c:ptCount val="4"/>
                <c:pt idx="0">
                  <c:v>2.5</c:v>
                </c:pt>
                <c:pt idx="1">
                  <c:v>3.75</c:v>
                </c:pt>
                <c:pt idx="2">
                  <c:v>5</c:v>
                </c:pt>
                <c:pt idx="3">
                  <c:v>7.5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9AC7-44E3-B78B-0FDC3DA4E3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572913472"/>
        <c:axId val="-572920688"/>
      </c:scatterChart>
      <c:valAx>
        <c:axId val="-572913472"/>
        <c:scaling>
          <c:orientation val="minMax"/>
          <c:max val="500"/>
          <c:min val="2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Area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572920688"/>
        <c:crosses val="autoZero"/>
        <c:crossBetween val="midCat"/>
      </c:valAx>
      <c:valAx>
        <c:axId val="-572920688"/>
        <c:scaling>
          <c:orientation val="minMax"/>
          <c:max val="8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err="1" smtClean="0"/>
                  <a:t>Throughtput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572913472"/>
        <c:crossesAt val="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ubbl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 1</c:v>
                </c:pt>
              </c:strCache>
            </c:strRef>
          </c:tx>
          <c:spPr>
            <a:solidFill>
              <a:schemeClr val="accent1">
                <a:alpha val="7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1"/>
            <c:spPr>
              <a:solidFill>
                <a:schemeClr val="accent1">
                  <a:alpha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F03-4208-AA7E-A69EA9CF8914}"/>
              </c:ext>
            </c:extLst>
          </c:dPt>
          <c:dPt>
            <c:idx val="6"/>
            <c:invertIfNegative val="0"/>
            <c:bubble3D val="1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F03-4208-AA7E-A69EA9CF8914}"/>
              </c:ext>
            </c:extLst>
          </c:dPt>
          <c:xVal>
            <c:numRef>
              <c:f>Sheet1!$A$2:$A$8</c:f>
              <c:numCache>
                <c:formatCode>General</c:formatCode>
                <c:ptCount val="7"/>
                <c:pt idx="0">
                  <c:v>75</c:v>
                </c:pt>
                <c:pt idx="1">
                  <c:v>110</c:v>
                </c:pt>
                <c:pt idx="2">
                  <c:v>140</c:v>
                </c:pt>
                <c:pt idx="3">
                  <c:v>185</c:v>
                </c:pt>
                <c:pt idx="4">
                  <c:v>215</c:v>
                </c:pt>
                <c:pt idx="5">
                  <c:v>250</c:v>
                </c:pt>
                <c:pt idx="6">
                  <c:v>50</c:v>
                </c:pt>
              </c:numCache>
            </c:numRef>
          </c:xVal>
          <c:yVal>
            <c:numRef>
              <c:f>Sheet1!$B$2:$B$8</c:f>
              <c:numCache>
                <c:formatCode>General</c:formatCode>
                <c:ptCount val="7"/>
                <c:pt idx="0">
                  <c:v>2.5</c:v>
                </c:pt>
                <c:pt idx="1">
                  <c:v>3.3</c:v>
                </c:pt>
                <c:pt idx="2">
                  <c:v>5</c:v>
                </c:pt>
                <c:pt idx="3">
                  <c:v>6.7</c:v>
                </c:pt>
                <c:pt idx="4">
                  <c:v>7.5</c:v>
                </c:pt>
                <c:pt idx="5">
                  <c:v>10</c:v>
                </c:pt>
                <c:pt idx="6">
                  <c:v>2</c:v>
                </c:pt>
              </c:numCache>
            </c:numRef>
          </c:yVal>
          <c:bubbleSize>
            <c:numRef>
              <c:f>Sheet1!$C$2:$C$8</c:f>
              <c:numCache>
                <c:formatCode>General</c:formatCode>
                <c:ptCount val="7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0.1</c:v>
                </c:pt>
                <c:pt idx="6">
                  <c:v>5</c:v>
                </c:pt>
              </c:numCache>
            </c:numRef>
          </c:bubbleSize>
          <c:bubble3D val="1"/>
          <c:extLst>
            <c:ext xmlns:c16="http://schemas.microsoft.com/office/drawing/2014/chart" uri="{C3380CC4-5D6E-409C-BE32-E72D297353CC}">
              <c16:uniqueId val="{00000004-FF03-4208-AA7E-A69EA9CF89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1"/>
        <c:axId val="-2089346144"/>
        <c:axId val="-2023952240"/>
      </c:bubbleChart>
      <c:valAx>
        <c:axId val="-20893461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23952240"/>
        <c:crosses val="autoZero"/>
        <c:crossBetween val="midCat"/>
      </c:valAx>
      <c:valAx>
        <c:axId val="-2023952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893461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ubbl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 1</c:v>
                </c:pt>
              </c:strCache>
            </c:strRef>
          </c:tx>
          <c:spPr>
            <a:solidFill>
              <a:schemeClr val="accent1">
                <a:alpha val="7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1"/>
            <c:spPr>
              <a:solidFill>
                <a:schemeClr val="accent1">
                  <a:alpha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F03-4208-AA7E-A69EA9CF8914}"/>
              </c:ext>
            </c:extLst>
          </c:dPt>
          <c:dPt>
            <c:idx val="6"/>
            <c:invertIfNegative val="0"/>
            <c:bubble3D val="1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F03-4208-AA7E-A69EA9CF8914}"/>
              </c:ext>
            </c:extLst>
          </c:dPt>
          <c:xVal>
            <c:numRef>
              <c:f>Sheet1!$A$2:$A$8</c:f>
              <c:numCache>
                <c:formatCode>General</c:formatCode>
                <c:ptCount val="7"/>
                <c:pt idx="0">
                  <c:v>75</c:v>
                </c:pt>
                <c:pt idx="1">
                  <c:v>110</c:v>
                </c:pt>
                <c:pt idx="2">
                  <c:v>140</c:v>
                </c:pt>
                <c:pt idx="3">
                  <c:v>185</c:v>
                </c:pt>
                <c:pt idx="4">
                  <c:v>215</c:v>
                </c:pt>
                <c:pt idx="5">
                  <c:v>250</c:v>
                </c:pt>
                <c:pt idx="6">
                  <c:v>50</c:v>
                </c:pt>
              </c:numCache>
            </c:numRef>
          </c:xVal>
          <c:yVal>
            <c:numRef>
              <c:f>Sheet1!$B$2:$B$8</c:f>
              <c:numCache>
                <c:formatCode>General</c:formatCode>
                <c:ptCount val="7"/>
                <c:pt idx="0">
                  <c:v>2.5</c:v>
                </c:pt>
                <c:pt idx="1">
                  <c:v>3.3</c:v>
                </c:pt>
                <c:pt idx="2">
                  <c:v>5</c:v>
                </c:pt>
                <c:pt idx="3">
                  <c:v>6.7</c:v>
                </c:pt>
                <c:pt idx="4">
                  <c:v>7.5</c:v>
                </c:pt>
                <c:pt idx="5">
                  <c:v>10</c:v>
                </c:pt>
                <c:pt idx="6">
                  <c:v>2</c:v>
                </c:pt>
              </c:numCache>
            </c:numRef>
          </c:yVal>
          <c:bubbleSize>
            <c:numRef>
              <c:f>Sheet1!$C$2:$C$8</c:f>
              <c:numCache>
                <c:formatCode>General</c:formatCode>
                <c:ptCount val="7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0.1</c:v>
                </c:pt>
                <c:pt idx="6">
                  <c:v>5</c:v>
                </c:pt>
              </c:numCache>
            </c:numRef>
          </c:bubbleSize>
          <c:bubble3D val="1"/>
          <c:extLst>
            <c:ext xmlns:c16="http://schemas.microsoft.com/office/drawing/2014/chart" uri="{C3380CC4-5D6E-409C-BE32-E72D297353CC}">
              <c16:uniqueId val="{00000004-FF03-4208-AA7E-A69EA9CF89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1"/>
        <c:axId val="-2089346144"/>
        <c:axId val="-2023952240"/>
      </c:bubbleChart>
      <c:valAx>
        <c:axId val="-20893461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23952240"/>
        <c:crosses val="autoZero"/>
        <c:crossBetween val="midCat"/>
      </c:valAx>
      <c:valAx>
        <c:axId val="-2023952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893461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0.90252</cdr:x>
      <cdr:y>0.08451</cdr:y>
    </cdr:from>
    <cdr:to>
      <cdr:x>0.92104</cdr:x>
      <cdr:y>0.11268</cdr:y>
    </cdr:to>
    <cdr:sp macro="" textlink="">
      <cdr:nvSpPr>
        <cdr:cNvPr id="2" name="Oval 1"/>
        <cdr:cNvSpPr/>
      </cdr:nvSpPr>
      <cdr:spPr>
        <a:xfrm xmlns:a="http://schemas.openxmlformats.org/drawingml/2006/main">
          <a:off x="7427390" y="457200"/>
          <a:ext cx="152400" cy="152400"/>
        </a:xfrm>
        <a:prstGeom xmlns:a="http://schemas.openxmlformats.org/drawingml/2006/main" prst="ellipse">
          <a:avLst/>
        </a:prstGeom>
        <a:solidFill xmlns:a="http://schemas.openxmlformats.org/drawingml/2006/main">
          <a:schemeClr val="tx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0.30118</cdr:x>
      <cdr:y>0.79228</cdr:y>
    </cdr:from>
    <cdr:to>
      <cdr:x>0.3197</cdr:x>
      <cdr:y>0.82045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478579" y="4286383"/>
          <a:ext cx="152400" cy="152400"/>
        </a:xfrm>
        <a:prstGeom xmlns:a="http://schemas.openxmlformats.org/drawingml/2006/main" prst="ellipse">
          <a:avLst/>
        </a:prstGeom>
        <a:solidFill xmlns:a="http://schemas.openxmlformats.org/drawingml/2006/main">
          <a:schemeClr val="tx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0.54109</cdr:x>
      <cdr:y>0.43642</cdr:y>
    </cdr:from>
    <cdr:to>
      <cdr:x>0.55961</cdr:x>
      <cdr:y>0.46459</cdr:y>
    </cdr:to>
    <cdr:sp macro="" textlink="">
      <cdr:nvSpPr>
        <cdr:cNvPr id="4" name="Oval 3"/>
        <cdr:cNvSpPr/>
      </cdr:nvSpPr>
      <cdr:spPr>
        <a:xfrm xmlns:a="http://schemas.openxmlformats.org/drawingml/2006/main">
          <a:off x="4452993" y="2361126"/>
          <a:ext cx="152400" cy="152400"/>
        </a:xfrm>
        <a:prstGeom xmlns:a="http://schemas.openxmlformats.org/drawingml/2006/main" prst="ellipse">
          <a:avLst/>
        </a:prstGeom>
        <a:solidFill xmlns:a="http://schemas.openxmlformats.org/drawingml/2006/main">
          <a:schemeClr val="tx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0.41937</cdr:x>
      <cdr:y>0.6189</cdr:y>
    </cdr:from>
    <cdr:to>
      <cdr:x>0.43789</cdr:x>
      <cdr:y>0.64707</cdr:y>
    </cdr:to>
    <cdr:sp macro="" textlink="">
      <cdr:nvSpPr>
        <cdr:cNvPr id="5" name="Oval 4"/>
        <cdr:cNvSpPr/>
      </cdr:nvSpPr>
      <cdr:spPr>
        <a:xfrm xmlns:a="http://schemas.openxmlformats.org/drawingml/2006/main">
          <a:off x="3451285" y="3348355"/>
          <a:ext cx="152400" cy="152400"/>
        </a:xfrm>
        <a:prstGeom xmlns:a="http://schemas.openxmlformats.org/drawingml/2006/main" prst="ellipse">
          <a:avLst/>
        </a:prstGeom>
        <a:solidFill xmlns:a="http://schemas.openxmlformats.org/drawingml/2006/main">
          <a:schemeClr val="tx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2B9B9F1-3E6F-4E13-81AA-4873AA8150B6}" type="datetimeFigureOut">
              <a:rPr lang="en-US"/>
              <a:pPr>
                <a:defRPr/>
              </a:pPr>
              <a:t>4/9/2018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973D8DA-C2B2-4A49-AFE7-BAA4E99D6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657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0016ADA5-6A85-4E86-BD8B-5162EFD6A9A1}" type="datetimeFigureOut">
              <a:rPr lang="en-US"/>
              <a:pPr>
                <a:defRPr/>
              </a:pPr>
              <a:t>4/9/2018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74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072B4C1F-10FE-4AD2-BCA5-A5D80BCC2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44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54"/>
            <a:fld id="{0EDAF4C3-E122-435E-837C-07E5BCB90A62}" type="slidenum">
              <a:rPr lang="en-US" smtClean="0"/>
              <a:pPr defTabSz="922354"/>
              <a:t>11</a:t>
            </a:fld>
            <a:endParaRPr lang="en-US" dirty="0" smtClean="0"/>
          </a:p>
        </p:txBody>
      </p:sp>
      <p:sp>
        <p:nvSpPr>
          <p:cNvPr id="356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6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74811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54"/>
            <a:fld id="{5879C7D0-0DAF-441A-89CC-C89B256B4766}" type="slidenum">
              <a:rPr lang="en-US" smtClean="0"/>
              <a:pPr defTabSz="922354"/>
              <a:t>12</a:t>
            </a:fld>
            <a:endParaRPr lang="en-US" dirty="0" smtClean="0"/>
          </a:p>
        </p:txBody>
      </p:sp>
      <p:sp>
        <p:nvSpPr>
          <p:cNvPr id="360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74649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382F1-3BAA-4AB9-A96E-CC7A104406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286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08B8B-DD1A-4092-A8AE-FCDEE7A6E0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 userDrawn="1"/>
        </p:nvCxnSpPr>
        <p:spPr>
          <a:xfrm>
            <a:off x="0" y="596900"/>
            <a:ext cx="9144000" cy="0"/>
          </a:xfrm>
          <a:prstGeom prst="line">
            <a:avLst/>
          </a:prstGeom>
          <a:ln w="50800" cmpd="thickThin">
            <a:gradFill>
              <a:gsLst>
                <a:gs pos="0">
                  <a:schemeClr val="accent2">
                    <a:lumMod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F30D5-A3B7-4396-B131-5098A71B85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33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25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3110" y="6347780"/>
            <a:ext cx="21336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44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October 30, 2017</a:t>
            </a:r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3865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RTL optimization</a:t>
            </a: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322263" y="6237288"/>
            <a:ext cx="766762" cy="457200"/>
          </a:xfrm>
        </p:spPr>
        <p:txBody>
          <a:bodyPr/>
          <a:lstStyle>
            <a:lvl1pPr>
              <a:defRPr/>
            </a:lvl1pPr>
          </a:lstStyle>
          <a:p>
            <a:fld id="{C8BF0532-CF06-4873-936E-953A81A07D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6721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 userDrawn="1"/>
        </p:nvCxnSpPr>
        <p:spPr>
          <a:xfrm>
            <a:off x="0" y="596900"/>
            <a:ext cx="9144000" cy="0"/>
          </a:xfrm>
          <a:prstGeom prst="line">
            <a:avLst/>
          </a:prstGeom>
          <a:ln w="50800" cmpd="thickThin">
            <a:gradFill>
              <a:gsLst>
                <a:gs pos="0">
                  <a:schemeClr val="accent2">
                    <a:lumMod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2F77F-55C3-442F-A882-E27D5A0A5A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9"/>
          <p:cNvCxnSpPr/>
          <p:nvPr userDrawn="1"/>
        </p:nvCxnSpPr>
        <p:spPr>
          <a:xfrm>
            <a:off x="0" y="596900"/>
            <a:ext cx="9144000" cy="0"/>
          </a:xfrm>
          <a:prstGeom prst="line">
            <a:avLst/>
          </a:prstGeom>
          <a:ln w="50800" cmpd="thickThin">
            <a:gradFill>
              <a:gsLst>
                <a:gs pos="0">
                  <a:schemeClr val="accent2">
                    <a:lumMod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620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447800"/>
            <a:ext cx="4040188" cy="4678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7620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7800"/>
            <a:ext cx="4041775" cy="4678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C045C-76DB-4D63-BD43-C26E7EBCC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 userDrawn="1"/>
        </p:nvCxnSpPr>
        <p:spPr>
          <a:xfrm>
            <a:off x="0" y="596900"/>
            <a:ext cx="9144000" cy="0"/>
          </a:xfrm>
          <a:prstGeom prst="line">
            <a:avLst/>
          </a:prstGeom>
          <a:ln w="50800" cmpd="thickThin">
            <a:gradFill>
              <a:gsLst>
                <a:gs pos="0">
                  <a:schemeClr val="accent2">
                    <a:lumMod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 defTabSz="914400">
              <a:buNone/>
              <a:tabLst>
                <a:tab pos="0" algn="l"/>
              </a:tabLst>
              <a:defRPr sz="2400" b="1" baseline="0">
                <a:latin typeface="Consolas" pitchFamily="49" charset="0"/>
                <a:cs typeface="Consolas" pitchFamily="49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F30D5-A3B7-4396-B131-5098A71B85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089F6-87B2-4AE4-A2FD-C7141501D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975D-59B5-4558-BB18-2DCE1A63E5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03FF2-08F1-4A6C-A1FA-93121C4CEC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 userDrawn="1"/>
        </p:nvCxnSpPr>
        <p:spPr>
          <a:xfrm>
            <a:off x="0" y="596900"/>
            <a:ext cx="9144000" cy="0"/>
          </a:xfrm>
          <a:prstGeom prst="line">
            <a:avLst/>
          </a:prstGeom>
          <a:ln w="50800" cmpd="thickThin">
            <a:gradFill>
              <a:gsLst>
                <a:gs pos="0">
                  <a:schemeClr val="accent2">
                    <a:lumMod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15239-51DE-4507-860E-6703D0379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2E0F6-44D2-454B-A83A-3A40C006B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7FDFF"/>
            </a:gs>
            <a:gs pos="39999">
              <a:srgbClr val="E3EBF5"/>
            </a:gs>
            <a:gs pos="70000">
              <a:srgbClr val="E0F3FC"/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838200"/>
            <a:ext cx="8229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42EF726-5057-4FF8-B286-782F4B5EA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73" r:id="rId10"/>
    <p:sldLayoutId id="2147483682" r:id="rId11"/>
    <p:sldLayoutId id="2147483683" r:id="rId12"/>
    <p:sldLayoutId id="2147483684" r:id="rId13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image" Target="../media/image6.pn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5.png"/><Relationship Id="rId17" Type="http://schemas.openxmlformats.org/officeDocument/2006/relationships/image" Target="../media/image10.png"/><Relationship Id="rId2" Type="http://schemas.openxmlformats.org/officeDocument/2006/relationships/tags" Target="../tags/tag2.xml"/><Relationship Id="rId16" Type="http://schemas.openxmlformats.org/officeDocument/2006/relationships/image" Target="../media/image9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image" Target="../media/image4.png"/><Relationship Id="rId5" Type="http://schemas.openxmlformats.org/officeDocument/2006/relationships/tags" Target="../tags/tag5.xml"/><Relationship Id="rId15" Type="http://schemas.openxmlformats.org/officeDocument/2006/relationships/image" Target="../media/image8.png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7.xml"/><Relationship Id="rId13" Type="http://schemas.openxmlformats.org/officeDocument/2006/relationships/image" Target="../media/image6.png"/><Relationship Id="rId18" Type="http://schemas.openxmlformats.org/officeDocument/2006/relationships/image" Target="../media/image14.png"/><Relationship Id="rId3" Type="http://schemas.openxmlformats.org/officeDocument/2006/relationships/tags" Target="../tags/tag12.xml"/><Relationship Id="rId21" Type="http://schemas.openxmlformats.org/officeDocument/2006/relationships/image" Target="../media/image17.png"/><Relationship Id="rId7" Type="http://schemas.openxmlformats.org/officeDocument/2006/relationships/tags" Target="../tags/tag16.xml"/><Relationship Id="rId12" Type="http://schemas.openxmlformats.org/officeDocument/2006/relationships/image" Target="../media/image4.png"/><Relationship Id="rId17" Type="http://schemas.openxmlformats.org/officeDocument/2006/relationships/image" Target="../media/image13.png"/><Relationship Id="rId2" Type="http://schemas.openxmlformats.org/officeDocument/2006/relationships/tags" Target="../tags/tag11.xml"/><Relationship Id="rId16" Type="http://schemas.openxmlformats.org/officeDocument/2006/relationships/image" Target="../media/image12.png"/><Relationship Id="rId20" Type="http://schemas.openxmlformats.org/officeDocument/2006/relationships/image" Target="../media/image16.png"/><Relationship Id="rId1" Type="http://schemas.openxmlformats.org/officeDocument/2006/relationships/tags" Target="../tags/tag10.xml"/><Relationship Id="rId6" Type="http://schemas.openxmlformats.org/officeDocument/2006/relationships/tags" Target="../tags/tag15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4.xml"/><Relationship Id="rId15" Type="http://schemas.openxmlformats.org/officeDocument/2006/relationships/image" Target="../media/image11.png"/><Relationship Id="rId10" Type="http://schemas.openxmlformats.org/officeDocument/2006/relationships/tags" Target="../tags/tag19.xml"/><Relationship Id="rId19" Type="http://schemas.openxmlformats.org/officeDocument/2006/relationships/image" Target="../media/image15.png"/><Relationship Id="rId4" Type="http://schemas.openxmlformats.org/officeDocument/2006/relationships/tags" Target="../tags/tag13.xml"/><Relationship Id="rId9" Type="http://schemas.openxmlformats.org/officeDocument/2006/relationships/tags" Target="../tags/tag18.xml"/><Relationship Id="rId1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tags" Target="../tags/tag23.xml"/><Relationship Id="rId7" Type="http://schemas.openxmlformats.org/officeDocument/2006/relationships/image" Target="../media/image19.png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26.png"/><Relationship Id="rId5" Type="http://schemas.openxmlformats.org/officeDocument/2006/relationships/tags" Target="../tags/tag25.xml"/><Relationship Id="rId10" Type="http://schemas.openxmlformats.org/officeDocument/2006/relationships/image" Target="../media/image25.png"/><Relationship Id="rId4" Type="http://schemas.openxmlformats.org/officeDocument/2006/relationships/tags" Target="../tags/tag24.xml"/><Relationship Id="rId9" Type="http://schemas.openxmlformats.org/officeDocument/2006/relationships/image" Target="../media/image2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29.png"/><Relationship Id="rId3" Type="http://schemas.openxmlformats.org/officeDocument/2006/relationships/tags" Target="../tags/tag28.xml"/><Relationship Id="rId7" Type="http://schemas.openxmlformats.org/officeDocument/2006/relationships/tags" Target="../tags/tag32.xml"/><Relationship Id="rId12" Type="http://schemas.openxmlformats.org/officeDocument/2006/relationships/image" Target="../media/image28.png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tags" Target="../tags/tag31.xml"/><Relationship Id="rId11" Type="http://schemas.openxmlformats.org/officeDocument/2006/relationships/image" Target="../media/image10.png"/><Relationship Id="rId5" Type="http://schemas.openxmlformats.org/officeDocument/2006/relationships/tags" Target="../tags/tag30.xml"/><Relationship Id="rId15" Type="http://schemas.openxmlformats.org/officeDocument/2006/relationships/image" Target="../media/image31.png"/><Relationship Id="rId10" Type="http://schemas.openxmlformats.org/officeDocument/2006/relationships/image" Target="../media/image27.png"/><Relationship Id="rId4" Type="http://schemas.openxmlformats.org/officeDocument/2006/relationships/tags" Target="../tags/tag29.xml"/><Relationship Id="rId9" Type="http://schemas.openxmlformats.org/officeDocument/2006/relationships/image" Target="../media/image9.png"/><Relationship Id="rId14" Type="http://schemas.openxmlformats.org/officeDocument/2006/relationships/image" Target="../media/image30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0.png"/><Relationship Id="rId3" Type="http://schemas.openxmlformats.org/officeDocument/2006/relationships/tags" Target="../tags/tag35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29.png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tags" Target="../tags/tag38.xml"/><Relationship Id="rId11" Type="http://schemas.openxmlformats.org/officeDocument/2006/relationships/image" Target="../media/image35.png"/><Relationship Id="rId5" Type="http://schemas.openxmlformats.org/officeDocument/2006/relationships/tags" Target="../tags/tag37.xml"/><Relationship Id="rId10" Type="http://schemas.openxmlformats.org/officeDocument/2006/relationships/image" Target="../media/image34.png"/><Relationship Id="rId4" Type="http://schemas.openxmlformats.org/officeDocument/2006/relationships/tags" Target="../tags/tag36.xml"/><Relationship Id="rId9" Type="http://schemas.openxmlformats.org/officeDocument/2006/relationships/image" Target="../media/image33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46.xml"/><Relationship Id="rId13" Type="http://schemas.openxmlformats.org/officeDocument/2006/relationships/image" Target="../media/image34.png"/><Relationship Id="rId18" Type="http://schemas.openxmlformats.org/officeDocument/2006/relationships/image" Target="../media/image29.png"/><Relationship Id="rId3" Type="http://schemas.openxmlformats.org/officeDocument/2006/relationships/tags" Target="../tags/tag41.xml"/><Relationship Id="rId7" Type="http://schemas.openxmlformats.org/officeDocument/2006/relationships/tags" Target="../tags/tag45.xml"/><Relationship Id="rId12" Type="http://schemas.openxmlformats.org/officeDocument/2006/relationships/image" Target="../media/image33.png"/><Relationship Id="rId17" Type="http://schemas.openxmlformats.org/officeDocument/2006/relationships/image" Target="../media/image39.png"/><Relationship Id="rId2" Type="http://schemas.openxmlformats.org/officeDocument/2006/relationships/tags" Target="../tags/tag40.xml"/><Relationship Id="rId16" Type="http://schemas.openxmlformats.org/officeDocument/2006/relationships/image" Target="../media/image38.png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11" Type="http://schemas.openxmlformats.org/officeDocument/2006/relationships/image" Target="../media/image32.png"/><Relationship Id="rId5" Type="http://schemas.openxmlformats.org/officeDocument/2006/relationships/tags" Target="../tags/tag43.xml"/><Relationship Id="rId15" Type="http://schemas.openxmlformats.org/officeDocument/2006/relationships/image" Target="../media/image37.png"/><Relationship Id="rId10" Type="http://schemas.openxmlformats.org/officeDocument/2006/relationships/slideLayout" Target="../slideLayouts/slideLayout2.xml"/><Relationship Id="rId19" Type="http://schemas.openxmlformats.org/officeDocument/2006/relationships/image" Target="../media/image30.png"/><Relationship Id="rId4" Type="http://schemas.openxmlformats.org/officeDocument/2006/relationships/tags" Target="../tags/tag42.xml"/><Relationship Id="rId9" Type="http://schemas.openxmlformats.org/officeDocument/2006/relationships/tags" Target="../tags/tag47.xml"/><Relationship Id="rId14" Type="http://schemas.openxmlformats.org/officeDocument/2006/relationships/image" Target="../media/image3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tags" Target="../tags/tag50.xml"/><Relationship Id="rId7" Type="http://schemas.openxmlformats.org/officeDocument/2006/relationships/image" Target="../media/image30.png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image" Target="../media/image29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1.xml"/><Relationship Id="rId9" Type="http://schemas.openxmlformats.org/officeDocument/2006/relationships/image" Target="../media/image4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0.png"/><Relationship Id="rId2" Type="http://schemas.openxmlformats.org/officeDocument/2006/relationships/image" Target="../media/image44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2209799"/>
          </a:xfrm>
        </p:spPr>
        <p:txBody>
          <a:bodyPr/>
          <a:lstStyle/>
          <a:p>
            <a:r>
              <a:rPr lang="en-GB" sz="3600" dirty="0" smtClean="0"/>
              <a:t>A </a:t>
            </a:r>
            <a:r>
              <a:rPr lang="en-GB" sz="3600" dirty="0"/>
              <a:t>Hierarchical Mathematical </a:t>
            </a:r>
            <a:r>
              <a:rPr lang="en-GB" sz="3600" dirty="0" smtClean="0"/>
              <a:t>Model</a:t>
            </a:r>
            <a:br>
              <a:rPr lang="en-GB" sz="3600" dirty="0" smtClean="0"/>
            </a:br>
            <a:r>
              <a:rPr lang="en-GB" sz="3600" dirty="0" smtClean="0"/>
              <a:t>for Automatic </a:t>
            </a:r>
            <a:r>
              <a:rPr lang="en-GB" sz="3600" dirty="0"/>
              <a:t>Pipelining and </a:t>
            </a:r>
            <a:r>
              <a:rPr lang="en-GB" sz="3600" dirty="0" smtClean="0"/>
              <a:t>Allocation using Elastic Systems</a:t>
            </a:r>
            <a:endParaRPr lang="en-US" sz="36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828800"/>
          </a:xfrm>
        </p:spPr>
        <p:txBody>
          <a:bodyPr/>
          <a:lstStyle/>
          <a:p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Jordi Cortadella and Jordi Petit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Universitat Politècnica de Catalunya, Barcelona</a:t>
            </a:r>
          </a:p>
        </p:txBody>
      </p:sp>
    </p:spTree>
    <p:extLst>
      <p:ext uri="{BB962C8B-B14F-4D97-AF65-F5344CB8AC3E}">
        <p14:creationId xmlns:p14="http://schemas.microsoft.com/office/powerpoint/2010/main" val="342925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Incorporating elasticity</a:t>
            </a:r>
            <a:endParaRPr lang="en-US" dirty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932238" y="3284538"/>
            <a:ext cx="1474787" cy="1746250"/>
          </a:xfrm>
          <a:prstGeom prst="rect">
            <a:avLst/>
          </a:prstGeom>
          <a:solidFill>
            <a:srgbClr val="FF0000"/>
          </a:solidFill>
          <a:ln w="381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8366125" y="1690688"/>
            <a:ext cx="455613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4101" name="Freeform 5"/>
          <p:cNvSpPr>
            <a:spLocks/>
          </p:cNvSpPr>
          <p:nvPr/>
        </p:nvSpPr>
        <p:spPr bwMode="auto">
          <a:xfrm>
            <a:off x="344488" y="1689100"/>
            <a:ext cx="768350" cy="3175"/>
          </a:xfrm>
          <a:custGeom>
            <a:avLst/>
            <a:gdLst>
              <a:gd name="T0" fmla="*/ 0 w 484"/>
              <a:gd name="T1" fmla="*/ 0 h 2"/>
              <a:gd name="T2" fmla="*/ 768350 w 484"/>
              <a:gd name="T3" fmla="*/ 3175 h 2"/>
              <a:gd name="T4" fmla="*/ 0 60000 65536"/>
              <a:gd name="T5" fmla="*/ 0 60000 65536"/>
              <a:gd name="T6" fmla="*/ 0 w 484"/>
              <a:gd name="T7" fmla="*/ 0 h 2"/>
              <a:gd name="T8" fmla="*/ 484 w 484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4" h="2">
                <a:moveTo>
                  <a:pt x="0" y="0"/>
                </a:moveTo>
                <a:lnTo>
                  <a:pt x="484" y="2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</p:spPr>
        <p:txBody>
          <a:bodyPr/>
          <a:lstStyle/>
          <a:p>
            <a:pPr algn="ctr" eaLnBrk="0" hangingPunct="0"/>
            <a:endParaRPr lang="en-US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2587625" y="1690688"/>
            <a:ext cx="4303713" cy="31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4103" name="Freeform 7"/>
          <p:cNvSpPr>
            <a:spLocks/>
          </p:cNvSpPr>
          <p:nvPr/>
        </p:nvSpPr>
        <p:spPr bwMode="auto">
          <a:xfrm>
            <a:off x="5407025" y="2374900"/>
            <a:ext cx="1484313" cy="1668463"/>
          </a:xfrm>
          <a:custGeom>
            <a:avLst/>
            <a:gdLst>
              <a:gd name="T0" fmla="*/ 0 w 935"/>
              <a:gd name="T1" fmla="*/ 1668463 h 956"/>
              <a:gd name="T2" fmla="*/ 612775 w 935"/>
              <a:gd name="T3" fmla="*/ 1657991 h 956"/>
              <a:gd name="T4" fmla="*/ 612775 w 935"/>
              <a:gd name="T5" fmla="*/ 3491 h 956"/>
              <a:gd name="T6" fmla="*/ 1484313 w 935"/>
              <a:gd name="T7" fmla="*/ 0 h 956"/>
              <a:gd name="T8" fmla="*/ 0 60000 65536"/>
              <a:gd name="T9" fmla="*/ 0 60000 65536"/>
              <a:gd name="T10" fmla="*/ 0 60000 65536"/>
              <a:gd name="T11" fmla="*/ 0 60000 65536"/>
              <a:gd name="T12" fmla="*/ 0 w 935"/>
              <a:gd name="T13" fmla="*/ 0 h 956"/>
              <a:gd name="T14" fmla="*/ 935 w 935"/>
              <a:gd name="T15" fmla="*/ 956 h 9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35" h="956">
                <a:moveTo>
                  <a:pt x="0" y="956"/>
                </a:moveTo>
                <a:lnTo>
                  <a:pt x="386" y="950"/>
                </a:lnTo>
                <a:lnTo>
                  <a:pt x="386" y="2"/>
                </a:lnTo>
                <a:cubicBezTo>
                  <a:pt x="593" y="2"/>
                  <a:pt x="727" y="0"/>
                  <a:pt x="935" y="0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</p:spPr>
        <p:txBody>
          <a:bodyPr/>
          <a:lstStyle/>
          <a:p>
            <a:pPr algn="ctr" eaLnBrk="0" hangingPunct="0"/>
            <a:endParaRPr lang="en-U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>
            <a:off x="3162300" y="1690688"/>
            <a:ext cx="758825" cy="2352675"/>
          </a:xfrm>
          <a:custGeom>
            <a:avLst/>
            <a:gdLst>
              <a:gd name="T0" fmla="*/ 0 w 239"/>
              <a:gd name="T1" fmla="*/ 0 h 1195"/>
              <a:gd name="T2" fmla="*/ 0 w 239"/>
              <a:gd name="T3" fmla="*/ 2352675 h 1195"/>
              <a:gd name="T4" fmla="*/ 758825 w 239"/>
              <a:gd name="T5" fmla="*/ 2352675 h 1195"/>
              <a:gd name="T6" fmla="*/ 0 60000 65536"/>
              <a:gd name="T7" fmla="*/ 0 60000 65536"/>
              <a:gd name="T8" fmla="*/ 0 60000 65536"/>
              <a:gd name="T9" fmla="*/ 0 w 239"/>
              <a:gd name="T10" fmla="*/ 0 h 1195"/>
              <a:gd name="T11" fmla="*/ 239 w 239"/>
              <a:gd name="T12" fmla="*/ 1195 h 11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9" h="1195">
                <a:moveTo>
                  <a:pt x="0" y="0"/>
                </a:moveTo>
                <a:lnTo>
                  <a:pt x="0" y="1195"/>
                </a:lnTo>
                <a:cubicBezTo>
                  <a:pt x="80" y="1195"/>
                  <a:pt x="159" y="1195"/>
                  <a:pt x="239" y="1195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</p:spPr>
        <p:txBody>
          <a:bodyPr/>
          <a:lstStyle/>
          <a:p>
            <a:pPr algn="ctr" eaLnBrk="0" hangingPunct="0"/>
            <a:endParaRPr lang="en-US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>
            <a:off x="398463" y="2374900"/>
            <a:ext cx="5611812" cy="3187700"/>
          </a:xfrm>
          <a:custGeom>
            <a:avLst/>
            <a:gdLst>
              <a:gd name="T0" fmla="*/ 5611812 w 3535"/>
              <a:gd name="T1" fmla="*/ 1654175 h 2008"/>
              <a:gd name="T2" fmla="*/ 5611812 w 3535"/>
              <a:gd name="T3" fmla="*/ 3168650 h 2008"/>
              <a:gd name="T4" fmla="*/ 0 w 3535"/>
              <a:gd name="T5" fmla="*/ 3187700 h 2008"/>
              <a:gd name="T6" fmla="*/ 0 w 3535"/>
              <a:gd name="T7" fmla="*/ 0 h 2008"/>
              <a:gd name="T8" fmla="*/ 690562 w 3535"/>
              <a:gd name="T9" fmla="*/ 3175 h 20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35"/>
              <a:gd name="T16" fmla="*/ 0 h 2008"/>
              <a:gd name="T17" fmla="*/ 3535 w 3535"/>
              <a:gd name="T18" fmla="*/ 2008 h 20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35" h="2008">
                <a:moveTo>
                  <a:pt x="3535" y="1042"/>
                </a:moveTo>
                <a:lnTo>
                  <a:pt x="3535" y="1996"/>
                </a:lnTo>
                <a:lnTo>
                  <a:pt x="0" y="2008"/>
                </a:lnTo>
                <a:lnTo>
                  <a:pt x="0" y="0"/>
                </a:lnTo>
                <a:cubicBezTo>
                  <a:pt x="160" y="0"/>
                  <a:pt x="345" y="2"/>
                  <a:pt x="435" y="2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triangle" w="lg" len="lg"/>
          </a:ln>
        </p:spPr>
        <p:txBody>
          <a:bodyPr/>
          <a:lstStyle/>
          <a:p>
            <a:pPr algn="ctr" eaLnBrk="0" hangingPunct="0"/>
            <a:endParaRPr lang="en-US"/>
          </a:p>
        </p:txBody>
      </p:sp>
      <p:sp>
        <p:nvSpPr>
          <p:cNvPr id="1524746" name="Text Box 10"/>
          <p:cNvSpPr txBox="1">
            <a:spLocks noChangeArrowheads="1"/>
          </p:cNvSpPr>
          <p:nvPr/>
        </p:nvSpPr>
        <p:spPr bwMode="auto">
          <a:xfrm>
            <a:off x="-57150" y="1462088"/>
            <a:ext cx="438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GB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</a:t>
            </a:r>
            <a:endParaRPr lang="en-US" sz="2400" i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524747" name="Text Box 11"/>
          <p:cNvSpPr txBox="1">
            <a:spLocks noChangeArrowheads="1"/>
          </p:cNvSpPr>
          <p:nvPr/>
        </p:nvSpPr>
        <p:spPr bwMode="auto">
          <a:xfrm>
            <a:off x="8450263" y="1211871"/>
            <a:ext cx="6746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GB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Out</a:t>
            </a:r>
            <a:endParaRPr lang="en-US" sz="2400" i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1112838" y="1387475"/>
            <a:ext cx="1474787" cy="1746250"/>
          </a:xfrm>
          <a:prstGeom prst="rect">
            <a:avLst/>
          </a:prstGeom>
          <a:solidFill>
            <a:srgbClr val="FF0000"/>
          </a:solidFill>
          <a:ln w="381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6891338" y="1387475"/>
            <a:ext cx="1474787" cy="1746250"/>
          </a:xfrm>
          <a:prstGeom prst="rect">
            <a:avLst/>
          </a:prstGeom>
          <a:solidFill>
            <a:srgbClr val="FF0000"/>
          </a:solidFill>
          <a:ln w="381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1547625" y="1946275"/>
            <a:ext cx="662362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3200" dirty="0"/>
              <a:t>F</a:t>
            </a:r>
            <a:r>
              <a:rPr lang="en-GB" sz="3200" dirty="0" smtClean="0"/>
              <a:t>1</a:t>
            </a:r>
            <a:endParaRPr lang="en-US" sz="3200" dirty="0"/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7313425" y="1919288"/>
            <a:ext cx="662362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3200"/>
              <a:t>F</a:t>
            </a:r>
            <a:r>
              <a:rPr lang="en-GB" sz="3200" smtClean="0"/>
              <a:t>3</a:t>
            </a:r>
            <a:endParaRPr lang="en-US" sz="3200" dirty="0"/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355913" y="3892550"/>
            <a:ext cx="662362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3200" dirty="0"/>
              <a:t>F</a:t>
            </a:r>
            <a:r>
              <a:rPr lang="en-GB" sz="3200" dirty="0" smtClean="0"/>
              <a:t>2</a:t>
            </a:r>
            <a:endParaRPr lang="en-US" sz="3200" dirty="0"/>
          </a:p>
        </p:txBody>
      </p:sp>
      <p:grpSp>
        <p:nvGrpSpPr>
          <p:cNvPr id="48" name="Group 47"/>
          <p:cNvGrpSpPr/>
          <p:nvPr/>
        </p:nvGrpSpPr>
        <p:grpSpPr>
          <a:xfrm>
            <a:off x="398463" y="1492250"/>
            <a:ext cx="6223000" cy="2732088"/>
            <a:chOff x="398463" y="2008595"/>
            <a:chExt cx="6223000" cy="2732088"/>
          </a:xfrm>
        </p:grpSpPr>
        <p:grpSp>
          <p:nvGrpSpPr>
            <p:cNvPr id="4113" name="Group 20"/>
            <p:cNvGrpSpPr>
              <a:grpSpLocks/>
            </p:cNvGrpSpPr>
            <p:nvPr/>
          </p:nvGrpSpPr>
          <p:grpSpPr bwMode="auto">
            <a:xfrm>
              <a:off x="6165850" y="2016533"/>
              <a:ext cx="455613" cy="379412"/>
              <a:chOff x="1159" y="2734"/>
              <a:chExt cx="287" cy="239"/>
            </a:xfrm>
          </p:grpSpPr>
          <p:sp>
            <p:nvSpPr>
              <p:cNvPr id="4139" name="Freeform 21"/>
              <p:cNvSpPr>
                <a:spLocks/>
              </p:cNvSpPr>
              <p:nvPr/>
            </p:nvSpPr>
            <p:spPr bwMode="auto">
              <a:xfrm>
                <a:off x="1159" y="2734"/>
                <a:ext cx="287" cy="239"/>
              </a:xfrm>
              <a:custGeom>
                <a:avLst/>
                <a:gdLst>
                  <a:gd name="T0" fmla="*/ 0 w 287"/>
                  <a:gd name="T1" fmla="*/ 0 h 287"/>
                  <a:gd name="T2" fmla="*/ 287 w 287"/>
                  <a:gd name="T3" fmla="*/ 0 h 287"/>
                  <a:gd name="T4" fmla="*/ 287 w 287"/>
                  <a:gd name="T5" fmla="*/ 239 h 287"/>
                  <a:gd name="T6" fmla="*/ 0 w 287"/>
                  <a:gd name="T7" fmla="*/ 239 h 28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7"/>
                  <a:gd name="T13" fmla="*/ 0 h 287"/>
                  <a:gd name="T14" fmla="*/ 287 w 287"/>
                  <a:gd name="T15" fmla="*/ 287 h 28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7" h="287">
                    <a:moveTo>
                      <a:pt x="0" y="0"/>
                    </a:moveTo>
                    <a:lnTo>
                      <a:pt x="287" y="0"/>
                    </a:lnTo>
                    <a:lnTo>
                      <a:pt x="287" y="287"/>
                    </a:lnTo>
                    <a:cubicBezTo>
                      <a:pt x="191" y="287"/>
                      <a:pt x="96" y="287"/>
                      <a:pt x="0" y="287"/>
                    </a:cubicBezTo>
                  </a:path>
                </a:pathLst>
              </a:cu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4140" name="Line 22"/>
              <p:cNvSpPr>
                <a:spLocks noChangeShapeType="1"/>
              </p:cNvSpPr>
              <p:nvPr/>
            </p:nvSpPr>
            <p:spPr bwMode="auto">
              <a:xfrm>
                <a:off x="1377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1" name="Line 23"/>
              <p:cNvSpPr>
                <a:spLocks noChangeShapeType="1"/>
              </p:cNvSpPr>
              <p:nvPr/>
            </p:nvSpPr>
            <p:spPr bwMode="auto">
              <a:xfrm>
                <a:off x="1329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2" name="Line 24"/>
              <p:cNvSpPr>
                <a:spLocks noChangeShapeType="1"/>
              </p:cNvSpPr>
              <p:nvPr/>
            </p:nvSpPr>
            <p:spPr bwMode="auto">
              <a:xfrm>
                <a:off x="1281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3" name="Line 25"/>
              <p:cNvSpPr>
                <a:spLocks noChangeShapeType="1"/>
              </p:cNvSpPr>
              <p:nvPr/>
            </p:nvSpPr>
            <p:spPr bwMode="auto">
              <a:xfrm>
                <a:off x="1233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14" name="Group 26"/>
            <p:cNvGrpSpPr>
              <a:grpSpLocks/>
            </p:cNvGrpSpPr>
            <p:nvPr/>
          </p:nvGrpSpPr>
          <p:grpSpPr bwMode="auto">
            <a:xfrm>
              <a:off x="6165850" y="2700745"/>
              <a:ext cx="455613" cy="379413"/>
              <a:chOff x="1159" y="2734"/>
              <a:chExt cx="287" cy="239"/>
            </a:xfrm>
          </p:grpSpPr>
          <p:sp>
            <p:nvSpPr>
              <p:cNvPr id="4134" name="Freeform 27"/>
              <p:cNvSpPr>
                <a:spLocks/>
              </p:cNvSpPr>
              <p:nvPr/>
            </p:nvSpPr>
            <p:spPr bwMode="auto">
              <a:xfrm>
                <a:off x="1159" y="2734"/>
                <a:ext cx="287" cy="239"/>
              </a:xfrm>
              <a:custGeom>
                <a:avLst/>
                <a:gdLst>
                  <a:gd name="T0" fmla="*/ 0 w 287"/>
                  <a:gd name="T1" fmla="*/ 0 h 287"/>
                  <a:gd name="T2" fmla="*/ 287 w 287"/>
                  <a:gd name="T3" fmla="*/ 0 h 287"/>
                  <a:gd name="T4" fmla="*/ 287 w 287"/>
                  <a:gd name="T5" fmla="*/ 239 h 287"/>
                  <a:gd name="T6" fmla="*/ 0 w 287"/>
                  <a:gd name="T7" fmla="*/ 239 h 28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7"/>
                  <a:gd name="T13" fmla="*/ 0 h 287"/>
                  <a:gd name="T14" fmla="*/ 287 w 287"/>
                  <a:gd name="T15" fmla="*/ 287 h 28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7" h="287">
                    <a:moveTo>
                      <a:pt x="0" y="0"/>
                    </a:moveTo>
                    <a:lnTo>
                      <a:pt x="287" y="0"/>
                    </a:lnTo>
                    <a:lnTo>
                      <a:pt x="287" y="287"/>
                    </a:lnTo>
                    <a:cubicBezTo>
                      <a:pt x="191" y="287"/>
                      <a:pt x="96" y="287"/>
                      <a:pt x="0" y="287"/>
                    </a:cubicBezTo>
                  </a:path>
                </a:pathLst>
              </a:cu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4135" name="Line 28"/>
              <p:cNvSpPr>
                <a:spLocks noChangeShapeType="1"/>
              </p:cNvSpPr>
              <p:nvPr/>
            </p:nvSpPr>
            <p:spPr bwMode="auto">
              <a:xfrm>
                <a:off x="1377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6" name="Line 29"/>
              <p:cNvSpPr>
                <a:spLocks noChangeShapeType="1"/>
              </p:cNvSpPr>
              <p:nvPr/>
            </p:nvSpPr>
            <p:spPr bwMode="auto">
              <a:xfrm>
                <a:off x="1329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7" name="Line 30"/>
              <p:cNvSpPr>
                <a:spLocks noChangeShapeType="1"/>
              </p:cNvSpPr>
              <p:nvPr/>
            </p:nvSpPr>
            <p:spPr bwMode="auto">
              <a:xfrm>
                <a:off x="1281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8" name="Line 31"/>
              <p:cNvSpPr>
                <a:spLocks noChangeShapeType="1"/>
              </p:cNvSpPr>
              <p:nvPr/>
            </p:nvSpPr>
            <p:spPr bwMode="auto">
              <a:xfrm>
                <a:off x="1233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15" name="Group 32"/>
            <p:cNvGrpSpPr>
              <a:grpSpLocks/>
            </p:cNvGrpSpPr>
            <p:nvPr/>
          </p:nvGrpSpPr>
          <p:grpSpPr bwMode="auto">
            <a:xfrm>
              <a:off x="3214688" y="4361270"/>
              <a:ext cx="455612" cy="379413"/>
              <a:chOff x="1159" y="2734"/>
              <a:chExt cx="287" cy="239"/>
            </a:xfrm>
          </p:grpSpPr>
          <p:sp>
            <p:nvSpPr>
              <p:cNvPr id="4129" name="Freeform 33"/>
              <p:cNvSpPr>
                <a:spLocks/>
              </p:cNvSpPr>
              <p:nvPr/>
            </p:nvSpPr>
            <p:spPr bwMode="auto">
              <a:xfrm>
                <a:off x="1159" y="2734"/>
                <a:ext cx="287" cy="239"/>
              </a:xfrm>
              <a:custGeom>
                <a:avLst/>
                <a:gdLst>
                  <a:gd name="T0" fmla="*/ 0 w 287"/>
                  <a:gd name="T1" fmla="*/ 0 h 287"/>
                  <a:gd name="T2" fmla="*/ 287 w 287"/>
                  <a:gd name="T3" fmla="*/ 0 h 287"/>
                  <a:gd name="T4" fmla="*/ 287 w 287"/>
                  <a:gd name="T5" fmla="*/ 239 h 287"/>
                  <a:gd name="T6" fmla="*/ 0 w 287"/>
                  <a:gd name="T7" fmla="*/ 239 h 28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7"/>
                  <a:gd name="T13" fmla="*/ 0 h 287"/>
                  <a:gd name="T14" fmla="*/ 287 w 287"/>
                  <a:gd name="T15" fmla="*/ 287 h 28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7" h="287">
                    <a:moveTo>
                      <a:pt x="0" y="0"/>
                    </a:moveTo>
                    <a:lnTo>
                      <a:pt x="287" y="0"/>
                    </a:lnTo>
                    <a:lnTo>
                      <a:pt x="287" y="287"/>
                    </a:lnTo>
                    <a:cubicBezTo>
                      <a:pt x="191" y="287"/>
                      <a:pt x="96" y="287"/>
                      <a:pt x="0" y="287"/>
                    </a:cubicBezTo>
                  </a:path>
                </a:pathLst>
              </a:cu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4130" name="Line 34"/>
              <p:cNvSpPr>
                <a:spLocks noChangeShapeType="1"/>
              </p:cNvSpPr>
              <p:nvPr/>
            </p:nvSpPr>
            <p:spPr bwMode="auto">
              <a:xfrm>
                <a:off x="1377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1" name="Line 35"/>
              <p:cNvSpPr>
                <a:spLocks noChangeShapeType="1"/>
              </p:cNvSpPr>
              <p:nvPr/>
            </p:nvSpPr>
            <p:spPr bwMode="auto">
              <a:xfrm>
                <a:off x="1329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2" name="Line 36"/>
              <p:cNvSpPr>
                <a:spLocks noChangeShapeType="1"/>
              </p:cNvSpPr>
              <p:nvPr/>
            </p:nvSpPr>
            <p:spPr bwMode="auto">
              <a:xfrm>
                <a:off x="1281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3" name="Line 37"/>
              <p:cNvSpPr>
                <a:spLocks noChangeShapeType="1"/>
              </p:cNvSpPr>
              <p:nvPr/>
            </p:nvSpPr>
            <p:spPr bwMode="auto">
              <a:xfrm>
                <a:off x="1233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16" name="Group 38"/>
            <p:cNvGrpSpPr>
              <a:grpSpLocks/>
            </p:cNvGrpSpPr>
            <p:nvPr/>
          </p:nvGrpSpPr>
          <p:grpSpPr bwMode="auto">
            <a:xfrm>
              <a:off x="398463" y="2008595"/>
              <a:ext cx="455612" cy="379413"/>
              <a:chOff x="1159" y="2734"/>
              <a:chExt cx="287" cy="239"/>
            </a:xfrm>
          </p:grpSpPr>
          <p:sp>
            <p:nvSpPr>
              <p:cNvPr id="4124" name="Freeform 39"/>
              <p:cNvSpPr>
                <a:spLocks/>
              </p:cNvSpPr>
              <p:nvPr/>
            </p:nvSpPr>
            <p:spPr bwMode="auto">
              <a:xfrm>
                <a:off x="1159" y="2734"/>
                <a:ext cx="287" cy="239"/>
              </a:xfrm>
              <a:custGeom>
                <a:avLst/>
                <a:gdLst>
                  <a:gd name="T0" fmla="*/ 0 w 287"/>
                  <a:gd name="T1" fmla="*/ 0 h 287"/>
                  <a:gd name="T2" fmla="*/ 287 w 287"/>
                  <a:gd name="T3" fmla="*/ 0 h 287"/>
                  <a:gd name="T4" fmla="*/ 287 w 287"/>
                  <a:gd name="T5" fmla="*/ 239 h 287"/>
                  <a:gd name="T6" fmla="*/ 0 w 287"/>
                  <a:gd name="T7" fmla="*/ 239 h 28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7"/>
                  <a:gd name="T13" fmla="*/ 0 h 287"/>
                  <a:gd name="T14" fmla="*/ 287 w 287"/>
                  <a:gd name="T15" fmla="*/ 287 h 28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7" h="287">
                    <a:moveTo>
                      <a:pt x="0" y="0"/>
                    </a:moveTo>
                    <a:lnTo>
                      <a:pt x="287" y="0"/>
                    </a:lnTo>
                    <a:lnTo>
                      <a:pt x="287" y="287"/>
                    </a:lnTo>
                    <a:cubicBezTo>
                      <a:pt x="191" y="287"/>
                      <a:pt x="96" y="287"/>
                      <a:pt x="0" y="287"/>
                    </a:cubicBezTo>
                  </a:path>
                </a:pathLst>
              </a:cu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4125" name="Line 40"/>
              <p:cNvSpPr>
                <a:spLocks noChangeShapeType="1"/>
              </p:cNvSpPr>
              <p:nvPr/>
            </p:nvSpPr>
            <p:spPr bwMode="auto">
              <a:xfrm>
                <a:off x="1377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6" name="Line 41"/>
              <p:cNvSpPr>
                <a:spLocks noChangeShapeType="1"/>
              </p:cNvSpPr>
              <p:nvPr/>
            </p:nvSpPr>
            <p:spPr bwMode="auto">
              <a:xfrm>
                <a:off x="1329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7" name="Line 42"/>
              <p:cNvSpPr>
                <a:spLocks noChangeShapeType="1"/>
              </p:cNvSpPr>
              <p:nvPr/>
            </p:nvSpPr>
            <p:spPr bwMode="auto">
              <a:xfrm>
                <a:off x="1281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8" name="Line 43"/>
              <p:cNvSpPr>
                <a:spLocks noChangeShapeType="1"/>
              </p:cNvSpPr>
              <p:nvPr/>
            </p:nvSpPr>
            <p:spPr bwMode="auto">
              <a:xfrm>
                <a:off x="1233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18" name="Group 45"/>
            <p:cNvGrpSpPr>
              <a:grpSpLocks/>
            </p:cNvGrpSpPr>
            <p:nvPr/>
          </p:nvGrpSpPr>
          <p:grpSpPr bwMode="auto">
            <a:xfrm>
              <a:off x="398463" y="2700745"/>
              <a:ext cx="455612" cy="379413"/>
              <a:chOff x="1159" y="2734"/>
              <a:chExt cx="287" cy="239"/>
            </a:xfrm>
          </p:grpSpPr>
          <p:sp>
            <p:nvSpPr>
              <p:cNvPr id="4119" name="Freeform 46"/>
              <p:cNvSpPr>
                <a:spLocks/>
              </p:cNvSpPr>
              <p:nvPr/>
            </p:nvSpPr>
            <p:spPr bwMode="auto">
              <a:xfrm>
                <a:off x="1159" y="2734"/>
                <a:ext cx="287" cy="239"/>
              </a:xfrm>
              <a:custGeom>
                <a:avLst/>
                <a:gdLst>
                  <a:gd name="T0" fmla="*/ 0 w 287"/>
                  <a:gd name="T1" fmla="*/ 0 h 287"/>
                  <a:gd name="T2" fmla="*/ 287 w 287"/>
                  <a:gd name="T3" fmla="*/ 0 h 287"/>
                  <a:gd name="T4" fmla="*/ 287 w 287"/>
                  <a:gd name="T5" fmla="*/ 239 h 287"/>
                  <a:gd name="T6" fmla="*/ 0 w 287"/>
                  <a:gd name="T7" fmla="*/ 239 h 28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7"/>
                  <a:gd name="T13" fmla="*/ 0 h 287"/>
                  <a:gd name="T14" fmla="*/ 287 w 287"/>
                  <a:gd name="T15" fmla="*/ 287 h 28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7" h="287">
                    <a:moveTo>
                      <a:pt x="0" y="0"/>
                    </a:moveTo>
                    <a:lnTo>
                      <a:pt x="287" y="0"/>
                    </a:lnTo>
                    <a:lnTo>
                      <a:pt x="287" y="287"/>
                    </a:lnTo>
                    <a:cubicBezTo>
                      <a:pt x="191" y="287"/>
                      <a:pt x="96" y="287"/>
                      <a:pt x="0" y="287"/>
                    </a:cubicBezTo>
                  </a:path>
                </a:pathLst>
              </a:cu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4120" name="Line 47"/>
              <p:cNvSpPr>
                <a:spLocks noChangeShapeType="1"/>
              </p:cNvSpPr>
              <p:nvPr/>
            </p:nvSpPr>
            <p:spPr bwMode="auto">
              <a:xfrm>
                <a:off x="1377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1" name="Line 48"/>
              <p:cNvSpPr>
                <a:spLocks noChangeShapeType="1"/>
              </p:cNvSpPr>
              <p:nvPr/>
            </p:nvSpPr>
            <p:spPr bwMode="auto">
              <a:xfrm>
                <a:off x="1329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2" name="Line 49"/>
              <p:cNvSpPr>
                <a:spLocks noChangeShapeType="1"/>
              </p:cNvSpPr>
              <p:nvPr/>
            </p:nvSpPr>
            <p:spPr bwMode="auto">
              <a:xfrm>
                <a:off x="1281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3" name="Line 50"/>
              <p:cNvSpPr>
                <a:spLocks noChangeShapeType="1"/>
              </p:cNvSpPr>
              <p:nvPr/>
            </p:nvSpPr>
            <p:spPr bwMode="auto">
              <a:xfrm>
                <a:off x="1233" y="2781"/>
                <a:ext cx="0" cy="143"/>
              </a:xfrm>
              <a:prstGeom prst="line">
                <a:avLst/>
              </a:prstGeom>
              <a:noFill/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5F30D5-A3B7-4396-B131-5098A71B85F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50231" y="5930372"/>
            <a:ext cx="5955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Modus operandi: compute only when the inputs are valid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984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6658" name="Cloud"/>
          <p:cNvSpPr>
            <a:spLocks noChangeAspect="1" noEditPoints="1" noChangeArrowheads="1"/>
          </p:cNvSpPr>
          <p:nvPr/>
        </p:nvSpPr>
        <p:spPr bwMode="auto">
          <a:xfrm>
            <a:off x="2689225" y="1160399"/>
            <a:ext cx="3565525" cy="200818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 sz="4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6500" name="Rectangle 3"/>
          <p:cNvSpPr>
            <a:spLocks noChangeArrowheads="1"/>
          </p:cNvSpPr>
          <p:nvPr/>
        </p:nvSpPr>
        <p:spPr bwMode="auto">
          <a:xfrm>
            <a:off x="3713163" y="4048062"/>
            <a:ext cx="2428875" cy="2514600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06501" name="AutoShape 4"/>
          <p:cNvSpPr>
            <a:spLocks noChangeArrowheads="1"/>
          </p:cNvSpPr>
          <p:nvPr/>
        </p:nvSpPr>
        <p:spPr bwMode="auto">
          <a:xfrm>
            <a:off x="7205663" y="2016062"/>
            <a:ext cx="379412" cy="303212"/>
          </a:xfrm>
          <a:prstGeom prst="rightArrow">
            <a:avLst>
              <a:gd name="adj1" fmla="val 50000"/>
              <a:gd name="adj2" fmla="val 31283"/>
            </a:avLst>
          </a:prstGeom>
          <a:solidFill>
            <a:srgbClr val="33CCFF"/>
          </a:solidFill>
          <a:ln w="2857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06502" name="Line 5"/>
          <p:cNvSpPr>
            <a:spLocks noChangeShapeType="1"/>
          </p:cNvSpPr>
          <p:nvPr/>
        </p:nvSpPr>
        <p:spPr bwMode="auto">
          <a:xfrm>
            <a:off x="7486650" y="5137087"/>
            <a:ext cx="12144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666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Elastic Join</a:t>
            </a:r>
          </a:p>
        </p:txBody>
      </p:sp>
      <p:sp>
        <p:nvSpPr>
          <p:cNvPr id="106504" name="AutoShape 7"/>
          <p:cNvSpPr>
            <a:spLocks noChangeArrowheads="1"/>
          </p:cNvSpPr>
          <p:nvPr/>
        </p:nvSpPr>
        <p:spPr bwMode="auto">
          <a:xfrm>
            <a:off x="6311900" y="2016062"/>
            <a:ext cx="569913" cy="303212"/>
          </a:xfrm>
          <a:prstGeom prst="rightArrow">
            <a:avLst>
              <a:gd name="adj1" fmla="val 50000"/>
              <a:gd name="adj2" fmla="val 46990"/>
            </a:avLst>
          </a:prstGeom>
          <a:solidFill>
            <a:schemeClr val="accent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5" name="AutoShape 8"/>
          <p:cNvSpPr>
            <a:spLocks noChangeArrowheads="1"/>
          </p:cNvSpPr>
          <p:nvPr/>
        </p:nvSpPr>
        <p:spPr bwMode="auto">
          <a:xfrm rot="2316022">
            <a:off x="1960563" y="1417574"/>
            <a:ext cx="1063625" cy="303213"/>
          </a:xfrm>
          <a:prstGeom prst="rightArrow">
            <a:avLst>
              <a:gd name="adj1" fmla="val 52574"/>
              <a:gd name="adj2" fmla="val 70206"/>
            </a:avLst>
          </a:prstGeom>
          <a:solidFill>
            <a:schemeClr val="accent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6" name="AutoShape 9"/>
          <p:cNvSpPr>
            <a:spLocks noChangeArrowheads="1"/>
          </p:cNvSpPr>
          <p:nvPr/>
        </p:nvSpPr>
        <p:spPr bwMode="auto">
          <a:xfrm rot="-2004435">
            <a:off x="2035175" y="2851087"/>
            <a:ext cx="985838" cy="303212"/>
          </a:xfrm>
          <a:prstGeom prst="rightArrow">
            <a:avLst>
              <a:gd name="adj1" fmla="val 50000"/>
              <a:gd name="adj2" fmla="val 81283"/>
            </a:avLst>
          </a:prstGeom>
          <a:solidFill>
            <a:schemeClr val="accent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7" name="Rectangle 10"/>
          <p:cNvSpPr>
            <a:spLocks noChangeArrowheads="1"/>
          </p:cNvSpPr>
          <p:nvPr/>
        </p:nvSpPr>
        <p:spPr bwMode="auto">
          <a:xfrm>
            <a:off x="6900863" y="1408049"/>
            <a:ext cx="455612" cy="1517650"/>
          </a:xfrm>
          <a:prstGeom prst="rect">
            <a:avLst/>
          </a:prstGeom>
          <a:solidFill>
            <a:srgbClr val="33CCFF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8" name="AutoShape 11"/>
          <p:cNvSpPr>
            <a:spLocks noChangeArrowheads="1"/>
          </p:cNvSpPr>
          <p:nvPr/>
        </p:nvSpPr>
        <p:spPr bwMode="auto">
          <a:xfrm>
            <a:off x="1417638" y="3001899"/>
            <a:ext cx="379412" cy="303213"/>
          </a:xfrm>
          <a:prstGeom prst="rightArrow">
            <a:avLst>
              <a:gd name="adj1" fmla="val 50000"/>
              <a:gd name="adj2" fmla="val 31283"/>
            </a:avLst>
          </a:prstGeom>
          <a:solidFill>
            <a:srgbClr val="33CCFF"/>
          </a:solidFill>
          <a:ln w="2857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06509" name="AutoShape 12"/>
          <p:cNvSpPr>
            <a:spLocks noChangeArrowheads="1"/>
          </p:cNvSpPr>
          <p:nvPr/>
        </p:nvSpPr>
        <p:spPr bwMode="auto">
          <a:xfrm>
            <a:off x="1417638" y="1255649"/>
            <a:ext cx="379412" cy="303213"/>
          </a:xfrm>
          <a:prstGeom prst="rightArrow">
            <a:avLst>
              <a:gd name="adj1" fmla="val 50000"/>
              <a:gd name="adj2" fmla="val 31283"/>
            </a:avLst>
          </a:prstGeom>
          <a:solidFill>
            <a:srgbClr val="33CCFF"/>
          </a:solidFill>
          <a:ln w="2857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06510" name="Rectangle 13"/>
          <p:cNvSpPr>
            <a:spLocks noChangeArrowheads="1"/>
          </p:cNvSpPr>
          <p:nvPr/>
        </p:nvSpPr>
        <p:spPr bwMode="auto">
          <a:xfrm>
            <a:off x="1797050" y="649224"/>
            <a:ext cx="455613" cy="151765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11" name="Rectangle 14"/>
          <p:cNvSpPr>
            <a:spLocks noChangeArrowheads="1"/>
          </p:cNvSpPr>
          <p:nvPr/>
        </p:nvSpPr>
        <p:spPr bwMode="auto">
          <a:xfrm>
            <a:off x="1797050" y="2393887"/>
            <a:ext cx="455613" cy="151765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12" name="AutoShape 15"/>
          <p:cNvSpPr>
            <a:spLocks noChangeArrowheads="1"/>
          </p:cNvSpPr>
          <p:nvPr/>
        </p:nvSpPr>
        <p:spPr bwMode="auto">
          <a:xfrm>
            <a:off x="1638300" y="4159187"/>
            <a:ext cx="758825" cy="8350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en-US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Cntrl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6516" name="Line 19"/>
          <p:cNvSpPr>
            <a:spLocks noChangeShapeType="1"/>
          </p:cNvSpPr>
          <p:nvPr/>
        </p:nvSpPr>
        <p:spPr bwMode="auto">
          <a:xfrm>
            <a:off x="7497763" y="4614799"/>
            <a:ext cx="1138237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6520" name="Text Box 38"/>
          <p:cNvSpPr txBox="1">
            <a:spLocks noChangeArrowheads="1"/>
          </p:cNvSpPr>
          <p:nvPr/>
        </p:nvSpPr>
        <p:spPr bwMode="auto">
          <a:xfrm>
            <a:off x="4137025" y="1533462"/>
            <a:ext cx="717550" cy="1189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7200" dirty="0">
                <a:solidFill>
                  <a:srgbClr val="000000"/>
                </a:solidFill>
                <a:latin typeface="Arial" charset="0"/>
              </a:rPr>
              <a:t>+</a:t>
            </a:r>
            <a:endParaRPr lang="en-US" sz="7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6521" name="Line 39"/>
          <p:cNvSpPr>
            <a:spLocks noChangeShapeType="1"/>
          </p:cNvSpPr>
          <p:nvPr/>
        </p:nvSpPr>
        <p:spPr bwMode="auto">
          <a:xfrm flipV="1">
            <a:off x="2019300" y="3916299"/>
            <a:ext cx="0" cy="2381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6522" name="Freeform 40"/>
          <p:cNvSpPr>
            <a:spLocks/>
          </p:cNvSpPr>
          <p:nvPr/>
        </p:nvSpPr>
        <p:spPr bwMode="auto">
          <a:xfrm>
            <a:off x="1190625" y="2163699"/>
            <a:ext cx="828675" cy="3209925"/>
          </a:xfrm>
          <a:custGeom>
            <a:avLst/>
            <a:gdLst>
              <a:gd name="T0" fmla="*/ 800100 w 522"/>
              <a:gd name="T1" fmla="*/ 3209925 h 2022"/>
              <a:gd name="T2" fmla="*/ 800100 w 522"/>
              <a:gd name="T3" fmla="*/ 3009900 h 2022"/>
              <a:gd name="T4" fmla="*/ 0 w 522"/>
              <a:gd name="T5" fmla="*/ 3009900 h 2022"/>
              <a:gd name="T6" fmla="*/ 0 w 522"/>
              <a:gd name="T7" fmla="*/ 152400 h 2022"/>
              <a:gd name="T8" fmla="*/ 828675 w 522"/>
              <a:gd name="T9" fmla="*/ 152400 h 2022"/>
              <a:gd name="T10" fmla="*/ 828675 w 522"/>
              <a:gd name="T11" fmla="*/ 0 h 202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22"/>
              <a:gd name="T19" fmla="*/ 0 h 2022"/>
              <a:gd name="T20" fmla="*/ 522 w 522"/>
              <a:gd name="T21" fmla="*/ 2022 h 202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22" h="2022">
                <a:moveTo>
                  <a:pt x="504" y="2022"/>
                </a:moveTo>
                <a:lnTo>
                  <a:pt x="504" y="1896"/>
                </a:lnTo>
                <a:lnTo>
                  <a:pt x="0" y="1896"/>
                </a:lnTo>
                <a:lnTo>
                  <a:pt x="0" y="96"/>
                </a:lnTo>
                <a:lnTo>
                  <a:pt x="522" y="96"/>
                </a:lnTo>
                <a:lnTo>
                  <a:pt x="522" y="0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6523" name="Line 41"/>
          <p:cNvSpPr>
            <a:spLocks noChangeShapeType="1"/>
          </p:cNvSpPr>
          <p:nvPr/>
        </p:nvSpPr>
        <p:spPr bwMode="auto">
          <a:xfrm flipV="1">
            <a:off x="7115175" y="2925699"/>
            <a:ext cx="0" cy="1524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6524" name="AutoShape 42"/>
          <p:cNvSpPr>
            <a:spLocks noChangeArrowheads="1"/>
          </p:cNvSpPr>
          <p:nvPr/>
        </p:nvSpPr>
        <p:spPr bwMode="auto">
          <a:xfrm>
            <a:off x="5153025" y="4230624"/>
            <a:ext cx="514350" cy="628650"/>
          </a:xfrm>
          <a:prstGeom prst="flowChartDelay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6525" name="AutoShape 43"/>
          <p:cNvSpPr>
            <a:spLocks noChangeArrowheads="1"/>
          </p:cNvSpPr>
          <p:nvPr/>
        </p:nvSpPr>
        <p:spPr bwMode="auto">
          <a:xfrm flipH="1">
            <a:off x="3895725" y="4535424"/>
            <a:ext cx="514350" cy="628650"/>
          </a:xfrm>
          <a:prstGeom prst="flowChartDelay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6526" name="AutoShape 44"/>
          <p:cNvSpPr>
            <a:spLocks noChangeArrowheads="1"/>
          </p:cNvSpPr>
          <p:nvPr/>
        </p:nvSpPr>
        <p:spPr bwMode="auto">
          <a:xfrm flipH="1">
            <a:off x="3895725" y="5592699"/>
            <a:ext cx="514350" cy="628650"/>
          </a:xfrm>
          <a:prstGeom prst="flowChartDelay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5" name="Group 45"/>
          <p:cNvGrpSpPr>
            <a:grpSpLocks/>
          </p:cNvGrpSpPr>
          <p:nvPr/>
        </p:nvGrpSpPr>
        <p:grpSpPr bwMode="auto">
          <a:xfrm>
            <a:off x="5010150" y="5754624"/>
            <a:ext cx="781050" cy="628650"/>
            <a:chOff x="3570" y="3672"/>
            <a:chExt cx="492" cy="396"/>
          </a:xfrm>
        </p:grpSpPr>
        <p:sp>
          <p:nvSpPr>
            <p:cNvPr id="106551" name="AutoShape 46"/>
            <p:cNvSpPr>
              <a:spLocks noChangeArrowheads="1"/>
            </p:cNvSpPr>
            <p:nvPr/>
          </p:nvSpPr>
          <p:spPr bwMode="auto">
            <a:xfrm flipH="1">
              <a:off x="3654" y="3672"/>
              <a:ext cx="324" cy="396"/>
            </a:xfrm>
            <a:prstGeom prst="flowChartDelay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6552" name="Oval 47"/>
            <p:cNvSpPr>
              <a:spLocks noChangeArrowheads="1"/>
            </p:cNvSpPr>
            <p:nvPr/>
          </p:nvSpPr>
          <p:spPr bwMode="auto">
            <a:xfrm>
              <a:off x="3570" y="3834"/>
              <a:ext cx="84" cy="8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06553" name="Oval 48"/>
            <p:cNvSpPr>
              <a:spLocks noChangeArrowheads="1"/>
            </p:cNvSpPr>
            <p:nvPr/>
          </p:nvSpPr>
          <p:spPr bwMode="auto">
            <a:xfrm>
              <a:off x="3978" y="3942"/>
              <a:ext cx="84" cy="84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06528" name="Line 49"/>
          <p:cNvSpPr>
            <a:spLocks noChangeShapeType="1"/>
          </p:cNvSpPr>
          <p:nvPr/>
        </p:nvSpPr>
        <p:spPr bwMode="auto">
          <a:xfrm>
            <a:off x="2400300" y="4335399"/>
            <a:ext cx="2752725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6529" name="Freeform 50"/>
          <p:cNvSpPr>
            <a:spLocks/>
          </p:cNvSpPr>
          <p:nvPr/>
        </p:nvSpPr>
        <p:spPr bwMode="auto">
          <a:xfrm>
            <a:off x="2362200" y="4764024"/>
            <a:ext cx="2790825" cy="742950"/>
          </a:xfrm>
          <a:custGeom>
            <a:avLst/>
            <a:gdLst>
              <a:gd name="T0" fmla="*/ 0 w 1758"/>
              <a:gd name="T1" fmla="*/ 742950 h 468"/>
              <a:gd name="T2" fmla="*/ 2619375 w 1758"/>
              <a:gd name="T3" fmla="*/ 742950 h 468"/>
              <a:gd name="T4" fmla="*/ 2619375 w 1758"/>
              <a:gd name="T5" fmla="*/ 0 h 468"/>
              <a:gd name="T6" fmla="*/ 2790825 w 1758"/>
              <a:gd name="T7" fmla="*/ 0 h 468"/>
              <a:gd name="T8" fmla="*/ 0 60000 65536"/>
              <a:gd name="T9" fmla="*/ 0 60000 65536"/>
              <a:gd name="T10" fmla="*/ 0 60000 65536"/>
              <a:gd name="T11" fmla="*/ 0 60000 65536"/>
              <a:gd name="T12" fmla="*/ 0 w 1758"/>
              <a:gd name="T13" fmla="*/ 0 h 468"/>
              <a:gd name="T14" fmla="*/ 1758 w 1758"/>
              <a:gd name="T15" fmla="*/ 468 h 4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58" h="468">
                <a:moveTo>
                  <a:pt x="0" y="468"/>
                </a:moveTo>
                <a:lnTo>
                  <a:pt x="1650" y="468"/>
                </a:lnTo>
                <a:lnTo>
                  <a:pt x="1650" y="0"/>
                </a:lnTo>
                <a:lnTo>
                  <a:pt x="1758" y="0"/>
                </a:lnTo>
              </a:path>
            </a:pathLst>
          </a:cu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6530" name="Line 51"/>
          <p:cNvSpPr>
            <a:spLocks noChangeShapeType="1"/>
          </p:cNvSpPr>
          <p:nvPr/>
        </p:nvSpPr>
        <p:spPr bwMode="auto">
          <a:xfrm flipH="1">
            <a:off x="4400550" y="6068949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6531" name="Freeform 52"/>
          <p:cNvSpPr>
            <a:spLocks/>
          </p:cNvSpPr>
          <p:nvPr/>
        </p:nvSpPr>
        <p:spPr bwMode="auto">
          <a:xfrm>
            <a:off x="4410075" y="5030724"/>
            <a:ext cx="438150" cy="1047750"/>
          </a:xfrm>
          <a:custGeom>
            <a:avLst/>
            <a:gdLst>
              <a:gd name="T0" fmla="*/ 438150 w 162"/>
              <a:gd name="T1" fmla="*/ 1047750 h 444"/>
              <a:gd name="T2" fmla="*/ 438150 w 162"/>
              <a:gd name="T3" fmla="*/ 0 h 444"/>
              <a:gd name="T4" fmla="*/ 0 w 162"/>
              <a:gd name="T5" fmla="*/ 0 h 444"/>
              <a:gd name="T6" fmla="*/ 0 60000 65536"/>
              <a:gd name="T7" fmla="*/ 0 60000 65536"/>
              <a:gd name="T8" fmla="*/ 0 60000 65536"/>
              <a:gd name="T9" fmla="*/ 0 w 162"/>
              <a:gd name="T10" fmla="*/ 0 h 444"/>
              <a:gd name="T11" fmla="*/ 162 w 162"/>
              <a:gd name="T12" fmla="*/ 444 h 4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2" h="444">
                <a:moveTo>
                  <a:pt x="162" y="444"/>
                </a:moveTo>
                <a:lnTo>
                  <a:pt x="162" y="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6532" name="Freeform 53"/>
          <p:cNvSpPr>
            <a:spLocks/>
          </p:cNvSpPr>
          <p:nvPr/>
        </p:nvSpPr>
        <p:spPr bwMode="auto">
          <a:xfrm>
            <a:off x="4400550" y="4335399"/>
            <a:ext cx="180975" cy="323850"/>
          </a:xfrm>
          <a:custGeom>
            <a:avLst/>
            <a:gdLst>
              <a:gd name="T0" fmla="*/ 180975 w 114"/>
              <a:gd name="T1" fmla="*/ 0 h 204"/>
              <a:gd name="T2" fmla="*/ 180975 w 114"/>
              <a:gd name="T3" fmla="*/ 314325 h 204"/>
              <a:gd name="T4" fmla="*/ 0 w 114"/>
              <a:gd name="T5" fmla="*/ 323850 h 204"/>
              <a:gd name="T6" fmla="*/ 0 60000 65536"/>
              <a:gd name="T7" fmla="*/ 0 60000 65536"/>
              <a:gd name="T8" fmla="*/ 0 60000 65536"/>
              <a:gd name="T9" fmla="*/ 0 w 114"/>
              <a:gd name="T10" fmla="*/ 0 h 204"/>
              <a:gd name="T11" fmla="*/ 114 w 114"/>
              <a:gd name="T12" fmla="*/ 204 h 2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4" h="204">
                <a:moveTo>
                  <a:pt x="114" y="0"/>
                </a:moveTo>
                <a:lnTo>
                  <a:pt x="114" y="198"/>
                </a:lnTo>
                <a:lnTo>
                  <a:pt x="0" y="204"/>
                </a:lnTo>
              </a:path>
            </a:pathLst>
          </a:cu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6533" name="Freeform 54"/>
          <p:cNvSpPr>
            <a:spLocks/>
          </p:cNvSpPr>
          <p:nvPr/>
        </p:nvSpPr>
        <p:spPr bwMode="auto">
          <a:xfrm>
            <a:off x="4400550" y="5497449"/>
            <a:ext cx="219075" cy="200025"/>
          </a:xfrm>
          <a:custGeom>
            <a:avLst/>
            <a:gdLst>
              <a:gd name="T0" fmla="*/ 219075 w 138"/>
              <a:gd name="T1" fmla="*/ 0 h 126"/>
              <a:gd name="T2" fmla="*/ 219075 w 138"/>
              <a:gd name="T3" fmla="*/ 200025 h 126"/>
              <a:gd name="T4" fmla="*/ 0 w 138"/>
              <a:gd name="T5" fmla="*/ 200025 h 126"/>
              <a:gd name="T6" fmla="*/ 0 60000 65536"/>
              <a:gd name="T7" fmla="*/ 0 60000 65536"/>
              <a:gd name="T8" fmla="*/ 0 60000 65536"/>
              <a:gd name="T9" fmla="*/ 0 w 138"/>
              <a:gd name="T10" fmla="*/ 0 h 126"/>
              <a:gd name="T11" fmla="*/ 138 w 138"/>
              <a:gd name="T12" fmla="*/ 126 h 1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8" h="126">
                <a:moveTo>
                  <a:pt x="138" y="0"/>
                </a:moveTo>
                <a:lnTo>
                  <a:pt x="138" y="126"/>
                </a:lnTo>
                <a:lnTo>
                  <a:pt x="0" y="126"/>
                </a:lnTo>
              </a:path>
            </a:pathLst>
          </a:cu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6534" name="Line 55"/>
          <p:cNvSpPr>
            <a:spLocks noChangeShapeType="1"/>
          </p:cNvSpPr>
          <p:nvPr/>
        </p:nvSpPr>
        <p:spPr bwMode="auto">
          <a:xfrm>
            <a:off x="5657850" y="4563999"/>
            <a:ext cx="1066800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6535" name="Freeform 56"/>
          <p:cNvSpPr>
            <a:spLocks/>
          </p:cNvSpPr>
          <p:nvPr/>
        </p:nvSpPr>
        <p:spPr bwMode="auto">
          <a:xfrm>
            <a:off x="5648325" y="4563999"/>
            <a:ext cx="285750" cy="1314450"/>
          </a:xfrm>
          <a:custGeom>
            <a:avLst/>
            <a:gdLst>
              <a:gd name="T0" fmla="*/ 285750 w 180"/>
              <a:gd name="T1" fmla="*/ 0 h 828"/>
              <a:gd name="T2" fmla="*/ 285750 w 180"/>
              <a:gd name="T3" fmla="*/ 1314450 h 828"/>
              <a:gd name="T4" fmla="*/ 0 w 180"/>
              <a:gd name="T5" fmla="*/ 1314450 h 828"/>
              <a:gd name="T6" fmla="*/ 0 60000 65536"/>
              <a:gd name="T7" fmla="*/ 0 60000 65536"/>
              <a:gd name="T8" fmla="*/ 0 60000 65536"/>
              <a:gd name="T9" fmla="*/ 0 w 180"/>
              <a:gd name="T10" fmla="*/ 0 h 828"/>
              <a:gd name="T11" fmla="*/ 180 w 180"/>
              <a:gd name="T12" fmla="*/ 828 h 8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0" h="828">
                <a:moveTo>
                  <a:pt x="180" y="0"/>
                </a:moveTo>
                <a:lnTo>
                  <a:pt x="180" y="828"/>
                </a:lnTo>
                <a:lnTo>
                  <a:pt x="0" y="828"/>
                </a:lnTo>
              </a:path>
            </a:pathLst>
          </a:cu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6536" name="Line 57"/>
          <p:cNvSpPr>
            <a:spLocks noChangeShapeType="1"/>
          </p:cNvSpPr>
          <p:nvPr/>
        </p:nvSpPr>
        <p:spPr bwMode="auto">
          <a:xfrm flipH="1">
            <a:off x="2390775" y="4840224"/>
            <a:ext cx="15049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6537" name="Line 58"/>
          <p:cNvSpPr>
            <a:spLocks noChangeShapeType="1"/>
          </p:cNvSpPr>
          <p:nvPr/>
        </p:nvSpPr>
        <p:spPr bwMode="auto">
          <a:xfrm flipH="1">
            <a:off x="2381250" y="5926074"/>
            <a:ext cx="15049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6538" name="Freeform 59"/>
          <p:cNvSpPr>
            <a:spLocks/>
          </p:cNvSpPr>
          <p:nvPr/>
        </p:nvSpPr>
        <p:spPr bwMode="auto">
          <a:xfrm>
            <a:off x="5781675" y="5106924"/>
            <a:ext cx="942975" cy="1133475"/>
          </a:xfrm>
          <a:custGeom>
            <a:avLst/>
            <a:gdLst>
              <a:gd name="T0" fmla="*/ 942975 w 594"/>
              <a:gd name="T1" fmla="*/ 0 h 714"/>
              <a:gd name="T2" fmla="*/ 638175 w 594"/>
              <a:gd name="T3" fmla="*/ 0 h 714"/>
              <a:gd name="T4" fmla="*/ 638175 w 594"/>
              <a:gd name="T5" fmla="*/ 1133475 h 714"/>
              <a:gd name="T6" fmla="*/ 0 w 594"/>
              <a:gd name="T7" fmla="*/ 1133475 h 714"/>
              <a:gd name="T8" fmla="*/ 0 60000 65536"/>
              <a:gd name="T9" fmla="*/ 0 60000 65536"/>
              <a:gd name="T10" fmla="*/ 0 60000 65536"/>
              <a:gd name="T11" fmla="*/ 0 60000 65536"/>
              <a:gd name="T12" fmla="*/ 0 w 594"/>
              <a:gd name="T13" fmla="*/ 0 h 714"/>
              <a:gd name="T14" fmla="*/ 594 w 594"/>
              <a:gd name="T15" fmla="*/ 714 h 71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94" h="714">
                <a:moveTo>
                  <a:pt x="594" y="0"/>
                </a:moveTo>
                <a:lnTo>
                  <a:pt x="402" y="0"/>
                </a:lnTo>
                <a:lnTo>
                  <a:pt x="402" y="714"/>
                </a:lnTo>
                <a:lnTo>
                  <a:pt x="0" y="714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6539" name="Line 60"/>
          <p:cNvSpPr>
            <a:spLocks noChangeShapeType="1"/>
          </p:cNvSpPr>
          <p:nvPr/>
        </p:nvSpPr>
        <p:spPr bwMode="auto">
          <a:xfrm>
            <a:off x="515938" y="4338574"/>
            <a:ext cx="1138237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6540" name="Line 61"/>
          <p:cNvSpPr>
            <a:spLocks noChangeShapeType="1"/>
          </p:cNvSpPr>
          <p:nvPr/>
        </p:nvSpPr>
        <p:spPr bwMode="auto">
          <a:xfrm>
            <a:off x="495300" y="4851337"/>
            <a:ext cx="11382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541" name="Line 62"/>
          <p:cNvSpPr>
            <a:spLocks noChangeShapeType="1"/>
          </p:cNvSpPr>
          <p:nvPr/>
        </p:nvSpPr>
        <p:spPr bwMode="auto">
          <a:xfrm>
            <a:off x="485775" y="5946712"/>
            <a:ext cx="11382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542" name="Line 63"/>
          <p:cNvSpPr>
            <a:spLocks noChangeShapeType="1"/>
          </p:cNvSpPr>
          <p:nvPr/>
        </p:nvSpPr>
        <p:spPr bwMode="auto">
          <a:xfrm>
            <a:off x="487363" y="5500624"/>
            <a:ext cx="1138237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6543" name="Text Box 64"/>
          <p:cNvSpPr txBox="1">
            <a:spLocks noChangeArrowheads="1"/>
          </p:cNvSpPr>
          <p:nvPr/>
        </p:nvSpPr>
        <p:spPr bwMode="auto">
          <a:xfrm>
            <a:off x="3136900" y="3984879"/>
            <a:ext cx="5000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folHlink"/>
                </a:solidFill>
                <a:latin typeface="Arial" charset="0"/>
              </a:rPr>
              <a:t>V</a:t>
            </a:r>
            <a:r>
              <a:rPr lang="en-GB" baseline="-25000" dirty="0">
                <a:solidFill>
                  <a:schemeClr val="folHlink"/>
                </a:solidFill>
                <a:latin typeface="Arial" charset="0"/>
              </a:rPr>
              <a:t>1</a:t>
            </a:r>
            <a:endParaRPr lang="en-US" baseline="-25000" dirty="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106544" name="Text Box 65"/>
          <p:cNvSpPr txBox="1">
            <a:spLocks noChangeArrowheads="1"/>
          </p:cNvSpPr>
          <p:nvPr/>
        </p:nvSpPr>
        <p:spPr bwMode="auto">
          <a:xfrm>
            <a:off x="3136900" y="5155311"/>
            <a:ext cx="5000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folHlink"/>
                </a:solidFill>
                <a:latin typeface="Arial" charset="0"/>
              </a:rPr>
              <a:t>V</a:t>
            </a:r>
            <a:r>
              <a:rPr lang="en-GB" baseline="-25000" dirty="0">
                <a:solidFill>
                  <a:schemeClr val="folHlink"/>
                </a:solidFill>
                <a:latin typeface="Arial" charset="0"/>
              </a:rPr>
              <a:t>2</a:t>
            </a:r>
            <a:endParaRPr lang="en-US" baseline="-25000" dirty="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106545" name="Text Box 66"/>
          <p:cNvSpPr txBox="1">
            <a:spLocks noChangeArrowheads="1"/>
          </p:cNvSpPr>
          <p:nvPr/>
        </p:nvSpPr>
        <p:spPr bwMode="auto">
          <a:xfrm>
            <a:off x="3145536" y="4496943"/>
            <a:ext cx="43633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R</a:t>
            </a:r>
            <a:r>
              <a:rPr lang="en-GB" baseline="-25000" dirty="0" smtClean="0">
                <a:solidFill>
                  <a:srgbClr val="FF0000"/>
                </a:solidFill>
                <a:latin typeface="Arial" charset="0"/>
              </a:rPr>
              <a:t>1</a:t>
            </a:r>
            <a:endParaRPr lang="en-US" baseline="-25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06546" name="Text Box 67"/>
          <p:cNvSpPr txBox="1">
            <a:spLocks noChangeArrowheads="1"/>
          </p:cNvSpPr>
          <p:nvPr/>
        </p:nvSpPr>
        <p:spPr bwMode="auto">
          <a:xfrm>
            <a:off x="3145536" y="5575935"/>
            <a:ext cx="43633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R</a:t>
            </a:r>
            <a:r>
              <a:rPr lang="en-GB" baseline="-25000" dirty="0" smtClean="0">
                <a:solidFill>
                  <a:srgbClr val="FF0000"/>
                </a:solidFill>
                <a:latin typeface="Arial" charset="0"/>
              </a:rPr>
              <a:t>2</a:t>
            </a:r>
            <a:endParaRPr lang="en-US" baseline="-25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06547" name="Text Box 68"/>
          <p:cNvSpPr txBox="1">
            <a:spLocks noChangeArrowheads="1"/>
          </p:cNvSpPr>
          <p:nvPr/>
        </p:nvSpPr>
        <p:spPr bwMode="auto">
          <a:xfrm>
            <a:off x="6251575" y="4240911"/>
            <a:ext cx="3873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folHlink"/>
                </a:solidFill>
                <a:latin typeface="Arial" charset="0"/>
              </a:rPr>
              <a:t>V</a:t>
            </a:r>
            <a:endParaRPr lang="en-US" baseline="-25000" dirty="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106548" name="Text Box 69"/>
          <p:cNvSpPr txBox="1">
            <a:spLocks noChangeArrowheads="1"/>
          </p:cNvSpPr>
          <p:nvPr/>
        </p:nvSpPr>
        <p:spPr bwMode="auto">
          <a:xfrm>
            <a:off x="6270625" y="4771263"/>
            <a:ext cx="35137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R</a:t>
            </a:r>
            <a:endParaRPr lang="en-US" baseline="-25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06549" name="Text Box 70"/>
          <p:cNvSpPr txBox="1">
            <a:spLocks noChangeArrowheads="1"/>
          </p:cNvSpPr>
          <p:nvPr/>
        </p:nvSpPr>
        <p:spPr bwMode="auto">
          <a:xfrm>
            <a:off x="1590675" y="5484749"/>
            <a:ext cx="650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bg2"/>
                </a:solidFill>
                <a:latin typeface="Times New Roman" pitchFamily="18" charset="0"/>
              </a:rPr>
              <a:t> VS</a:t>
            </a:r>
            <a:endParaRPr lang="en-US" b="1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106550" name="Text Box 71"/>
          <p:cNvSpPr txBox="1">
            <a:spLocks noChangeArrowheads="1"/>
          </p:cNvSpPr>
          <p:nvPr/>
        </p:nvSpPr>
        <p:spPr bwMode="auto">
          <a:xfrm>
            <a:off x="6677025" y="4617974"/>
            <a:ext cx="650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bg2"/>
                </a:solidFill>
                <a:latin typeface="Times New Roman" pitchFamily="18" charset="0"/>
              </a:rPr>
              <a:t> VS</a:t>
            </a:r>
            <a:endParaRPr lang="en-US" b="1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73" name="AutoShape 15"/>
          <p:cNvSpPr>
            <a:spLocks noChangeArrowheads="1"/>
          </p:cNvSpPr>
          <p:nvPr/>
        </p:nvSpPr>
        <p:spPr bwMode="auto">
          <a:xfrm>
            <a:off x="1645920" y="5283327"/>
            <a:ext cx="758825" cy="8350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en-US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Cntrl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" name="AutoShape 15"/>
          <p:cNvSpPr>
            <a:spLocks noChangeArrowheads="1"/>
          </p:cNvSpPr>
          <p:nvPr/>
        </p:nvSpPr>
        <p:spPr bwMode="auto">
          <a:xfrm>
            <a:off x="6734176" y="4447796"/>
            <a:ext cx="758825" cy="835025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en-US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Cntrl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5F30D5-A3B7-4396-B131-5098A71B85F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-329184" y="1255649"/>
            <a:ext cx="277813" cy="277813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-314389" y="3004883"/>
            <a:ext cx="277813" cy="277813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6" name="Picture 5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3381" y="2636841"/>
            <a:ext cx="104775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307002" y="4023347"/>
            <a:ext cx="680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Valid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307002" y="4496815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Ready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304800" y="5182864"/>
            <a:ext cx="680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Valid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304800" y="5596044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Ready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7835285" y="4287296"/>
            <a:ext cx="680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Valid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7845333" y="4790908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6174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33333E-6 L 0.23993 0.002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97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24149 -0.0016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66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15 -0.00162 L 0.33889 0.07361 L 0.51181 0.10926 L 0.8007 0.11296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51" y="5718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993 0.00463 L 0.34167 -0.06041 L 0.51025 -0.14606 L 0.8 -0.14259 " pathEditMode="relative" rAng="0" ptsTypes="AAAA">
                                      <p:cBhvr>
                                        <p:cTn id="20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03" y="-754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3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007 0.11297 L 1.05191 0.11158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52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75" grpId="0" animBg="1"/>
      <p:bldP spid="7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2"/>
          <p:cNvSpPr>
            <a:spLocks noChangeArrowheads="1"/>
          </p:cNvSpPr>
          <p:nvPr/>
        </p:nvSpPr>
        <p:spPr bwMode="auto">
          <a:xfrm>
            <a:off x="2789043" y="3272981"/>
            <a:ext cx="4387850" cy="2200275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708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Variable Latency Units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110597" name="AutoShape 4"/>
          <p:cNvSpPr>
            <a:spLocks noChangeArrowheads="1"/>
          </p:cNvSpPr>
          <p:nvPr/>
        </p:nvSpPr>
        <p:spPr bwMode="auto">
          <a:xfrm>
            <a:off x="5141718" y="1950593"/>
            <a:ext cx="798513" cy="303213"/>
          </a:xfrm>
          <a:prstGeom prst="rightArrow">
            <a:avLst>
              <a:gd name="adj1" fmla="val 50000"/>
              <a:gd name="adj2" fmla="val 658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70854" name="Cloud"/>
          <p:cNvSpPr>
            <a:spLocks noChangeAspect="1" noEditPoints="1" noChangeArrowheads="1"/>
          </p:cNvSpPr>
          <p:nvPr/>
        </p:nvSpPr>
        <p:spPr bwMode="auto">
          <a:xfrm>
            <a:off x="2919218" y="1466406"/>
            <a:ext cx="2146300" cy="121761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accent2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1800">
                <a:solidFill>
                  <a:srgbClr val="FFFF00"/>
                </a:solidFill>
                <a:latin typeface="Arial" charset="0"/>
              </a:rPr>
              <a:t>      [0 - k]</a:t>
            </a:r>
            <a:br>
              <a:rPr lang="en-US" sz="1800">
                <a:solidFill>
                  <a:srgbClr val="FFFF00"/>
                </a:solidFill>
                <a:latin typeface="Arial" charset="0"/>
              </a:rPr>
            </a:br>
            <a:r>
              <a:rPr lang="en-US" sz="1800">
                <a:solidFill>
                  <a:srgbClr val="FFFF00"/>
                </a:solidFill>
                <a:latin typeface="Arial" charset="0"/>
              </a:rPr>
              <a:t>      cycles</a:t>
            </a:r>
          </a:p>
        </p:txBody>
      </p:sp>
      <p:sp>
        <p:nvSpPr>
          <p:cNvPr id="110600" name="Rectangle 7"/>
          <p:cNvSpPr>
            <a:spLocks noChangeArrowheads="1"/>
          </p:cNvSpPr>
          <p:nvPr/>
        </p:nvSpPr>
        <p:spPr bwMode="auto">
          <a:xfrm>
            <a:off x="1836543" y="1363218"/>
            <a:ext cx="455613" cy="1517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601" name="AutoShape 8"/>
          <p:cNvSpPr>
            <a:spLocks noChangeArrowheads="1"/>
          </p:cNvSpPr>
          <p:nvPr/>
        </p:nvSpPr>
        <p:spPr bwMode="auto">
          <a:xfrm>
            <a:off x="914400" y="1931543"/>
            <a:ext cx="922143" cy="303213"/>
          </a:xfrm>
          <a:prstGeom prst="rightArrow">
            <a:avLst>
              <a:gd name="adj1" fmla="val 50000"/>
              <a:gd name="adj2" fmla="val 5013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602" name="AutoShape 9"/>
          <p:cNvSpPr>
            <a:spLocks noChangeArrowheads="1"/>
          </p:cNvSpPr>
          <p:nvPr/>
        </p:nvSpPr>
        <p:spPr bwMode="auto">
          <a:xfrm>
            <a:off x="2292156" y="1912493"/>
            <a:ext cx="665162" cy="303213"/>
          </a:xfrm>
          <a:prstGeom prst="rightArrow">
            <a:avLst>
              <a:gd name="adj1" fmla="val 50000"/>
              <a:gd name="adj2" fmla="val 548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606" name="Line 15"/>
          <p:cNvSpPr>
            <a:spLocks noChangeShapeType="1"/>
          </p:cNvSpPr>
          <p:nvPr/>
        </p:nvSpPr>
        <p:spPr bwMode="auto">
          <a:xfrm flipH="1">
            <a:off x="2538218" y="4852543"/>
            <a:ext cx="363538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07" name="Line 16"/>
          <p:cNvSpPr>
            <a:spLocks noChangeShapeType="1"/>
          </p:cNvSpPr>
          <p:nvPr/>
        </p:nvSpPr>
        <p:spPr bwMode="auto">
          <a:xfrm>
            <a:off x="4759131" y="4386322"/>
            <a:ext cx="1103312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09" name="Line 22"/>
          <p:cNvSpPr>
            <a:spLocks noChangeShapeType="1"/>
          </p:cNvSpPr>
          <p:nvPr/>
        </p:nvSpPr>
        <p:spPr bwMode="auto">
          <a:xfrm>
            <a:off x="4759131" y="4388993"/>
            <a:ext cx="0" cy="349250"/>
          </a:xfrm>
          <a:prstGeom prst="line">
            <a:avLst/>
          </a:prstGeom>
          <a:noFill/>
          <a:ln w="28575" cap="sq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610" name="Line 23"/>
          <p:cNvSpPr>
            <a:spLocks noChangeShapeType="1"/>
          </p:cNvSpPr>
          <p:nvPr/>
        </p:nvSpPr>
        <p:spPr bwMode="auto">
          <a:xfrm flipH="1">
            <a:off x="3290693" y="4738243"/>
            <a:ext cx="1458913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611" name="Line 24"/>
          <p:cNvSpPr>
            <a:spLocks noChangeShapeType="1"/>
          </p:cNvSpPr>
          <p:nvPr/>
        </p:nvSpPr>
        <p:spPr bwMode="auto">
          <a:xfrm flipH="1">
            <a:off x="5521131" y="4852543"/>
            <a:ext cx="341312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612" name="Line 25"/>
          <p:cNvSpPr>
            <a:spLocks noChangeShapeType="1"/>
          </p:cNvSpPr>
          <p:nvPr/>
        </p:nvSpPr>
        <p:spPr bwMode="auto">
          <a:xfrm flipH="1">
            <a:off x="3212906" y="4930331"/>
            <a:ext cx="2308225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13" name="Line 26"/>
          <p:cNvSpPr>
            <a:spLocks noChangeShapeType="1"/>
          </p:cNvSpPr>
          <p:nvPr/>
        </p:nvSpPr>
        <p:spPr bwMode="auto">
          <a:xfrm>
            <a:off x="5521131" y="4852543"/>
            <a:ext cx="0" cy="77788"/>
          </a:xfrm>
          <a:prstGeom prst="line">
            <a:avLst/>
          </a:prstGeom>
          <a:noFill/>
          <a:ln w="28575" cap="sq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614" name="Line 30"/>
          <p:cNvSpPr>
            <a:spLocks noChangeShapeType="1"/>
          </p:cNvSpPr>
          <p:nvPr/>
        </p:nvSpPr>
        <p:spPr bwMode="auto">
          <a:xfrm>
            <a:off x="4149531" y="2711006"/>
            <a:ext cx="0" cy="13462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15" name="Text Box 31"/>
          <p:cNvSpPr txBox="1">
            <a:spLocks noChangeArrowheads="1"/>
          </p:cNvSpPr>
          <p:nvPr/>
        </p:nvSpPr>
        <p:spPr bwMode="auto">
          <a:xfrm>
            <a:off x="3482781" y="2780856"/>
            <a:ext cx="692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latin typeface="Arial" charset="0"/>
              </a:rPr>
              <a:t>done</a:t>
            </a:r>
          </a:p>
        </p:txBody>
      </p:sp>
      <p:sp>
        <p:nvSpPr>
          <p:cNvPr id="110616" name="Text Box 32"/>
          <p:cNvSpPr txBox="1">
            <a:spLocks noChangeArrowheads="1"/>
          </p:cNvSpPr>
          <p:nvPr/>
        </p:nvSpPr>
        <p:spPr bwMode="auto">
          <a:xfrm>
            <a:off x="2855718" y="2799906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go</a:t>
            </a:r>
          </a:p>
        </p:txBody>
      </p:sp>
      <p:sp>
        <p:nvSpPr>
          <p:cNvPr id="110617" name="Line 33"/>
          <p:cNvSpPr>
            <a:spLocks noChangeShapeType="1"/>
          </p:cNvSpPr>
          <p:nvPr/>
        </p:nvSpPr>
        <p:spPr bwMode="auto">
          <a:xfrm>
            <a:off x="2538218" y="4392168"/>
            <a:ext cx="746125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618" name="Line 34"/>
          <p:cNvSpPr>
            <a:spLocks noChangeShapeType="1"/>
          </p:cNvSpPr>
          <p:nvPr/>
        </p:nvSpPr>
        <p:spPr bwMode="auto">
          <a:xfrm flipH="1" flipV="1">
            <a:off x="3271643" y="2550668"/>
            <a:ext cx="3175" cy="18383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0619" name="Line 35"/>
          <p:cNvSpPr>
            <a:spLocks noChangeShapeType="1"/>
          </p:cNvSpPr>
          <p:nvPr/>
        </p:nvSpPr>
        <p:spPr bwMode="auto">
          <a:xfrm>
            <a:off x="4147943" y="3941318"/>
            <a:ext cx="9525" cy="78105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620" name="AutoShape 36"/>
          <p:cNvSpPr>
            <a:spLocks noChangeArrowheads="1"/>
          </p:cNvSpPr>
          <p:nvPr/>
        </p:nvSpPr>
        <p:spPr bwMode="auto">
          <a:xfrm>
            <a:off x="6419656" y="1931543"/>
            <a:ext cx="1358900" cy="303213"/>
          </a:xfrm>
          <a:prstGeom prst="rightArrow">
            <a:avLst>
              <a:gd name="adj1" fmla="val 50000"/>
              <a:gd name="adj2" fmla="val 5013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621" name="Line 37"/>
          <p:cNvSpPr>
            <a:spLocks noChangeShapeType="1"/>
          </p:cNvSpPr>
          <p:nvPr/>
        </p:nvSpPr>
        <p:spPr bwMode="auto">
          <a:xfrm flipH="1" flipV="1">
            <a:off x="2071493" y="2874518"/>
            <a:ext cx="9525" cy="135255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0622" name="Line 38"/>
          <p:cNvSpPr>
            <a:spLocks noChangeShapeType="1"/>
          </p:cNvSpPr>
          <p:nvPr/>
        </p:nvSpPr>
        <p:spPr bwMode="auto">
          <a:xfrm flipH="1" flipV="1">
            <a:off x="6186293" y="2836418"/>
            <a:ext cx="9525" cy="135255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0623" name="Line 39"/>
          <p:cNvSpPr>
            <a:spLocks noChangeShapeType="1"/>
          </p:cNvSpPr>
          <p:nvPr/>
        </p:nvSpPr>
        <p:spPr bwMode="auto">
          <a:xfrm flipH="1" flipV="1">
            <a:off x="4881368" y="2407793"/>
            <a:ext cx="0" cy="7620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0624" name="Line 40"/>
          <p:cNvSpPr>
            <a:spLocks noChangeShapeType="1"/>
          </p:cNvSpPr>
          <p:nvPr/>
        </p:nvSpPr>
        <p:spPr bwMode="auto">
          <a:xfrm>
            <a:off x="4890893" y="3160268"/>
            <a:ext cx="129540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0625" name="Text Box 41"/>
          <p:cNvSpPr txBox="1">
            <a:spLocks noChangeArrowheads="1"/>
          </p:cNvSpPr>
          <p:nvPr/>
        </p:nvSpPr>
        <p:spPr bwMode="auto">
          <a:xfrm>
            <a:off x="4835331" y="2790381"/>
            <a:ext cx="679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clear</a:t>
            </a:r>
          </a:p>
        </p:txBody>
      </p:sp>
      <p:cxnSp>
        <p:nvCxnSpPr>
          <p:cNvPr id="40" name="Straight Arrow Connector 39"/>
          <p:cNvCxnSpPr/>
          <p:nvPr/>
        </p:nvCxnSpPr>
        <p:spPr bwMode="auto">
          <a:xfrm>
            <a:off x="984633" y="4379469"/>
            <a:ext cx="794760" cy="1588"/>
          </a:xfrm>
          <a:prstGeom prst="straightConnector1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 flipV="1">
            <a:off x="6630168" y="4386322"/>
            <a:ext cx="1148388" cy="5041"/>
          </a:xfrm>
          <a:prstGeom prst="straightConnector1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>
            <a:off x="984633" y="4813818"/>
            <a:ext cx="794760" cy="1588"/>
          </a:xfrm>
          <a:prstGeom prst="straightConnector1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6630168" y="4813818"/>
            <a:ext cx="1148388" cy="0"/>
          </a:xfrm>
          <a:prstGeom prst="straightConnector1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779393" y="4152456"/>
            <a:ext cx="819150" cy="835025"/>
            <a:chOff x="1159" y="2734"/>
            <a:chExt cx="516" cy="526"/>
          </a:xfrm>
        </p:grpSpPr>
        <p:sp>
          <p:nvSpPr>
            <p:cNvPr id="110628" name="AutoShape 11"/>
            <p:cNvSpPr>
              <a:spLocks noChangeArrowheads="1"/>
            </p:cNvSpPr>
            <p:nvPr/>
          </p:nvSpPr>
          <p:spPr bwMode="auto">
            <a:xfrm>
              <a:off x="1159" y="2734"/>
              <a:ext cx="478" cy="526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110629" name="Text Box 12"/>
            <p:cNvSpPr txBox="1">
              <a:spLocks noChangeArrowheads="1"/>
            </p:cNvSpPr>
            <p:nvPr/>
          </p:nvSpPr>
          <p:spPr bwMode="auto">
            <a:xfrm>
              <a:off x="1219" y="2877"/>
              <a:ext cx="45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 err="1" smtClean="0">
                  <a:solidFill>
                    <a:srgbClr val="C00000"/>
                  </a:solidFill>
                  <a:latin typeface="Times New Roman" pitchFamily="18" charset="0"/>
                </a:rPr>
                <a:t>Cntrl</a:t>
              </a:r>
              <a:endParaRPr lang="en-US" sz="1800" b="1" dirty="0">
                <a:solidFill>
                  <a:srgbClr val="C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871968" y="4161981"/>
            <a:ext cx="819150" cy="835025"/>
            <a:chOff x="1159" y="2734"/>
            <a:chExt cx="516" cy="526"/>
          </a:xfrm>
        </p:grpSpPr>
        <p:sp>
          <p:nvSpPr>
            <p:cNvPr id="110626" name="AutoShape 20"/>
            <p:cNvSpPr>
              <a:spLocks noChangeArrowheads="1"/>
            </p:cNvSpPr>
            <p:nvPr/>
          </p:nvSpPr>
          <p:spPr bwMode="auto">
            <a:xfrm>
              <a:off x="1159" y="2734"/>
              <a:ext cx="478" cy="526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110627" name="Text Box 21"/>
            <p:cNvSpPr txBox="1">
              <a:spLocks noChangeArrowheads="1"/>
            </p:cNvSpPr>
            <p:nvPr/>
          </p:nvSpPr>
          <p:spPr bwMode="auto">
            <a:xfrm>
              <a:off x="1219" y="2877"/>
              <a:ext cx="45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 err="1" smtClean="0">
                  <a:solidFill>
                    <a:srgbClr val="C00000"/>
                  </a:solidFill>
                  <a:latin typeface="Times New Roman" pitchFamily="18" charset="0"/>
                </a:rPr>
                <a:t>Cntrl</a:t>
              </a:r>
              <a:endParaRPr lang="en-US" sz="1800" b="1" dirty="0">
                <a:solidFill>
                  <a:srgbClr val="C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10598" name="Rectangle 5"/>
          <p:cNvSpPr>
            <a:spLocks noChangeArrowheads="1"/>
          </p:cNvSpPr>
          <p:nvPr/>
        </p:nvSpPr>
        <p:spPr bwMode="auto">
          <a:xfrm>
            <a:off x="5959281" y="1344168"/>
            <a:ext cx="455612" cy="1517650"/>
          </a:xfrm>
          <a:prstGeom prst="rect">
            <a:avLst/>
          </a:prstGeom>
          <a:solidFill>
            <a:srgbClr val="4F81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5F30D5-A3B7-4396-B131-5098A71B85F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110604" name="AutoShape 13"/>
          <p:cNvSpPr>
            <a:spLocks noChangeArrowheads="1"/>
          </p:cNvSpPr>
          <p:nvPr/>
        </p:nvSpPr>
        <p:spPr bwMode="auto">
          <a:xfrm>
            <a:off x="2901756" y="4665218"/>
            <a:ext cx="379412" cy="379413"/>
          </a:xfrm>
          <a:prstGeom prst="moon">
            <a:avLst>
              <a:gd name="adj" fmla="val 79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10605" name="Oval 14"/>
          <p:cNvSpPr>
            <a:spLocks noChangeAspect="1" noChangeArrowheads="1"/>
          </p:cNvSpPr>
          <p:nvPr/>
        </p:nvSpPr>
        <p:spPr bwMode="auto">
          <a:xfrm>
            <a:off x="3235131" y="4684268"/>
            <a:ext cx="92075" cy="92075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83849" y="1233747"/>
            <a:ext cx="8499589" cy="4419600"/>
            <a:chOff x="204530" y="1219200"/>
            <a:chExt cx="8499589" cy="4419600"/>
          </a:xfrm>
        </p:grpSpPr>
        <p:sp>
          <p:nvSpPr>
            <p:cNvPr id="9" name="Rounded Rectangle 8"/>
            <p:cNvSpPr/>
            <p:nvPr/>
          </p:nvSpPr>
          <p:spPr>
            <a:xfrm>
              <a:off x="1209481" y="1219200"/>
              <a:ext cx="6258119" cy="4419600"/>
            </a:xfrm>
            <a:prstGeom prst="roundRect">
              <a:avLst>
                <a:gd name="adj" fmla="val 7672"/>
              </a:avLst>
            </a:prstGeom>
            <a:solidFill>
              <a:srgbClr val="0000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500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</a:t>
              </a:r>
              <a:endParaRPr lang="en-US" sz="11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6624" y="1878676"/>
              <a:ext cx="7906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Data</a:t>
              </a:r>
              <a:r>
                <a:rPr lang="en-US" baseline="-25000" dirty="0" err="1" smtClean="0"/>
                <a:t>in</a:t>
              </a:r>
              <a:endParaRPr lang="en-US" baseline="-250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794612" y="1890546"/>
              <a:ext cx="8851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Data</a:t>
              </a:r>
              <a:r>
                <a:rPr lang="en-US" baseline="-25000" dirty="0" err="1" smtClean="0"/>
                <a:t>out</a:t>
              </a:r>
              <a:endParaRPr lang="en-US" baseline="-250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04283" y="4201164"/>
              <a:ext cx="736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 err="1" smtClean="0"/>
                <a:t>Valid</a:t>
              </a:r>
              <a:r>
                <a:rPr lang="en-US" sz="1600" i="1" baseline="-25000" dirty="0" err="1" smtClean="0"/>
                <a:t>in</a:t>
              </a:r>
              <a:endParaRPr lang="en-US" sz="1600" i="1" baseline="-25000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04530" y="4622242"/>
              <a:ext cx="88197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 err="1" smtClean="0"/>
                <a:t>Ready</a:t>
              </a:r>
              <a:r>
                <a:rPr lang="en-US" sz="1600" i="1" baseline="-25000" dirty="0" err="1" smtClean="0"/>
                <a:t>in</a:t>
              </a:r>
              <a:endParaRPr lang="en-US" sz="1600" i="1" baseline="-2500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738063" y="4210878"/>
              <a:ext cx="81984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 err="1" smtClean="0"/>
                <a:t>Valid</a:t>
              </a:r>
              <a:r>
                <a:rPr lang="en-US" sz="1600" i="1" baseline="-25000" dirty="0" err="1" smtClean="0"/>
                <a:t>out</a:t>
              </a:r>
              <a:endParaRPr lang="en-US" sz="1600" i="1" baseline="-250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738790" y="4631956"/>
              <a:ext cx="96532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 err="1" smtClean="0"/>
                <a:t>Ready</a:t>
              </a:r>
              <a:r>
                <a:rPr lang="en-US" sz="1600" i="1" baseline="-25000" dirty="0" err="1" smtClean="0"/>
                <a:t>out</a:t>
              </a:r>
              <a:endParaRPr lang="en-US" sz="1600" i="1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631583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Basic mathematical model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5F30D5-A3B7-4396-B131-5098A71B85F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81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685800"/>
          </a:xfrm>
        </p:spPr>
        <p:txBody>
          <a:bodyPr/>
          <a:lstStyle/>
          <a:p>
            <a:r>
              <a:rPr lang="en-US" dirty="0" smtClean="0"/>
              <a:t>The equations of retiming (registers)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39" name="Picture 3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417" y="2408726"/>
            <a:ext cx="187733" cy="18285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43" y="3557419"/>
            <a:ext cx="151162" cy="285257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5042" y="3636501"/>
            <a:ext cx="160914" cy="18285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741" y="3951903"/>
            <a:ext cx="195047" cy="285257"/>
          </a:xfrm>
          <a:prstGeom prst="rect">
            <a:avLst/>
          </a:prstGeom>
        </p:spPr>
      </p:pic>
      <p:grpSp>
        <p:nvGrpSpPr>
          <p:cNvPr id="82" name="Group 81"/>
          <p:cNvGrpSpPr/>
          <p:nvPr/>
        </p:nvGrpSpPr>
        <p:grpSpPr>
          <a:xfrm>
            <a:off x="3048000" y="1450684"/>
            <a:ext cx="5597405" cy="1140116"/>
            <a:chOff x="2667000" y="1562134"/>
            <a:chExt cx="5597405" cy="1140116"/>
          </a:xfrm>
        </p:grpSpPr>
        <p:pic>
          <p:nvPicPr>
            <p:cNvPr id="81" name="Picture 80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97662" y="1562134"/>
              <a:ext cx="4066743" cy="967924"/>
            </a:xfrm>
            <a:prstGeom prst="rect">
              <a:avLst/>
            </a:prstGeom>
          </p:spPr>
        </p:pic>
        <p:cxnSp>
          <p:nvCxnSpPr>
            <p:cNvPr id="49" name="Straight Arrow Connector 48"/>
            <p:cNvCxnSpPr/>
            <p:nvPr/>
          </p:nvCxnSpPr>
          <p:spPr>
            <a:xfrm flipH="1">
              <a:off x="2667000" y="1952672"/>
              <a:ext cx="1447800" cy="749578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/>
          <p:cNvGrpSpPr/>
          <p:nvPr/>
        </p:nvGrpSpPr>
        <p:grpSpPr>
          <a:xfrm>
            <a:off x="3962400" y="3581400"/>
            <a:ext cx="4572000" cy="740553"/>
            <a:chOff x="3962400" y="3831447"/>
            <a:chExt cx="4572000" cy="740553"/>
          </a:xfrm>
        </p:grpSpPr>
        <p:sp>
          <p:nvSpPr>
            <p:cNvPr id="58" name="Oval 57"/>
            <p:cNvSpPr/>
            <p:nvPr/>
          </p:nvSpPr>
          <p:spPr>
            <a:xfrm>
              <a:off x="4648200" y="4114800"/>
              <a:ext cx="457200" cy="45720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7391400" y="4114800"/>
              <a:ext cx="457200" cy="45720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60" name="Straight Arrow Connector 59"/>
            <p:cNvCxnSpPr>
              <a:stCxn id="58" idx="6"/>
              <a:endCxn id="59" idx="2"/>
            </p:cNvCxnSpPr>
            <p:nvPr/>
          </p:nvCxnSpPr>
          <p:spPr>
            <a:xfrm>
              <a:off x="5105400" y="4343400"/>
              <a:ext cx="22860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endCxn id="58" idx="2"/>
            </p:cNvCxnSpPr>
            <p:nvPr/>
          </p:nvCxnSpPr>
          <p:spPr>
            <a:xfrm>
              <a:off x="3962400" y="4343400"/>
              <a:ext cx="6858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7848600" y="4343400"/>
              <a:ext cx="6858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9" name="Picture 68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6133" y="3831447"/>
              <a:ext cx="187733" cy="182857"/>
            </a:xfrm>
            <a:prstGeom prst="rect">
              <a:avLst/>
            </a:prstGeom>
          </p:spPr>
        </p:pic>
        <p:pic>
          <p:nvPicPr>
            <p:cNvPr id="70" name="Picture 69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6343" y="3837448"/>
              <a:ext cx="160914" cy="182857"/>
            </a:xfrm>
            <a:prstGeom prst="rect">
              <a:avLst/>
            </a:prstGeom>
          </p:spPr>
        </p:pic>
      </p:grpSp>
      <p:sp>
        <p:nvSpPr>
          <p:cNvPr id="71" name="Rectangle 70"/>
          <p:cNvSpPr/>
          <p:nvPr/>
        </p:nvSpPr>
        <p:spPr>
          <a:xfrm>
            <a:off x="8839200" y="3890679"/>
            <a:ext cx="152400" cy="39024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4" name="Picture 8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423" y="4496088"/>
            <a:ext cx="336457" cy="241371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846" y="4496088"/>
            <a:ext cx="314514" cy="241371"/>
          </a:xfrm>
          <a:prstGeom prst="rect">
            <a:avLst/>
          </a:prstGeom>
        </p:spPr>
      </p:pic>
      <p:sp>
        <p:nvSpPr>
          <p:cNvPr id="76" name="Rectangle 75"/>
          <p:cNvSpPr/>
          <p:nvPr/>
        </p:nvSpPr>
        <p:spPr>
          <a:xfrm>
            <a:off x="6172200" y="3895233"/>
            <a:ext cx="152400" cy="39024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3170776" y="5672027"/>
            <a:ext cx="5820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In every cycle, the number of registers is invariant</a:t>
            </a:r>
            <a:endParaRPr lang="en-US" sz="2000" dirty="0"/>
          </a:p>
        </p:txBody>
      </p:sp>
      <p:sp>
        <p:nvSpPr>
          <p:cNvPr id="40" name="Oval 39"/>
          <p:cNvSpPr/>
          <p:nvPr/>
        </p:nvSpPr>
        <p:spPr>
          <a:xfrm>
            <a:off x="533400" y="3572217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1905000" y="357553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3124200" y="3567976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1916723" y="2684667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Elbow Connector 46"/>
          <p:cNvCxnSpPr>
            <a:stCxn id="44" idx="0"/>
            <a:endCxn id="46" idx="6"/>
          </p:cNvCxnSpPr>
          <p:nvPr/>
        </p:nvCxnSpPr>
        <p:spPr>
          <a:xfrm rot="16200000" flipV="1">
            <a:off x="2383608" y="2674983"/>
            <a:ext cx="730909" cy="1055077"/>
          </a:xfrm>
          <a:prstGeom prst="bentConnector2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46" idx="2"/>
            <a:endCxn id="40" idx="0"/>
          </p:cNvCxnSpPr>
          <p:nvPr/>
        </p:nvCxnSpPr>
        <p:spPr>
          <a:xfrm rot="10800000" flipV="1">
            <a:off x="685801" y="2837067"/>
            <a:ext cx="1230923" cy="735150"/>
          </a:xfrm>
          <a:prstGeom prst="bentConnector2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0" idx="6"/>
            <a:endCxn id="42" idx="2"/>
          </p:cNvCxnSpPr>
          <p:nvPr/>
        </p:nvCxnSpPr>
        <p:spPr>
          <a:xfrm>
            <a:off x="838200" y="3724617"/>
            <a:ext cx="1066800" cy="3313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42" idx="6"/>
            <a:endCxn id="44" idx="2"/>
          </p:cNvCxnSpPr>
          <p:nvPr/>
        </p:nvCxnSpPr>
        <p:spPr>
          <a:xfrm flipV="1">
            <a:off x="2209800" y="3720376"/>
            <a:ext cx="914400" cy="7554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44" idx="4"/>
            <a:endCxn id="40" idx="4"/>
          </p:cNvCxnSpPr>
          <p:nvPr/>
        </p:nvCxnSpPr>
        <p:spPr>
          <a:xfrm rot="5400000">
            <a:off x="1979080" y="2579496"/>
            <a:ext cx="4241" cy="2590800"/>
          </a:xfrm>
          <a:prstGeom prst="bentConnector3">
            <a:avLst>
              <a:gd name="adj1" fmla="val 15204504"/>
            </a:avLst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1181100" y="2626134"/>
            <a:ext cx="240324" cy="4395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1183192" y="3510388"/>
            <a:ext cx="240324" cy="4395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2592896" y="2628563"/>
            <a:ext cx="240324" cy="4395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2594988" y="3512817"/>
            <a:ext cx="240324" cy="4395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45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022E-16 -3.33333E-6 L -0.29167 0.0011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83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29166 0.0011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83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1" grpId="1" animBg="1"/>
      <p:bldP spid="71" grpId="2" animBg="1"/>
      <p:bldP spid="76" grpId="0" animBg="1"/>
      <p:bldP spid="76" grpId="1" animBg="1"/>
      <p:bldP spid="76" grpId="2" animBg="1"/>
      <p:bldP spid="7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equations of retiming (delays)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905000" y="1591836"/>
            <a:ext cx="457200" cy="4572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Oval 8"/>
          <p:cNvSpPr/>
          <p:nvPr/>
        </p:nvSpPr>
        <p:spPr>
          <a:xfrm>
            <a:off x="4648200" y="2517277"/>
            <a:ext cx="457200" cy="4572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0" name="Straight Arrow Connector 9"/>
          <p:cNvCxnSpPr>
            <a:stCxn id="8" idx="6"/>
            <a:endCxn id="9" idx="1"/>
          </p:cNvCxnSpPr>
          <p:nvPr/>
        </p:nvCxnSpPr>
        <p:spPr>
          <a:xfrm>
            <a:off x="2362200" y="1820436"/>
            <a:ext cx="2352955" cy="763796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8" idx="2"/>
          </p:cNvCxnSpPr>
          <p:nvPr/>
        </p:nvCxnSpPr>
        <p:spPr>
          <a:xfrm>
            <a:off x="1219200" y="1820436"/>
            <a:ext cx="685800" cy="0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105400" y="2745877"/>
            <a:ext cx="685800" cy="0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733" y="1295400"/>
            <a:ext cx="187733" cy="18285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6343" y="2223552"/>
            <a:ext cx="160914" cy="182857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1905000" y="3420636"/>
            <a:ext cx="457200" cy="4572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6" name="Straight Arrow Connector 15"/>
          <p:cNvCxnSpPr>
            <a:stCxn id="15" idx="6"/>
            <a:endCxn id="9" idx="3"/>
          </p:cNvCxnSpPr>
          <p:nvPr/>
        </p:nvCxnSpPr>
        <p:spPr>
          <a:xfrm flipV="1">
            <a:off x="2362200" y="2907522"/>
            <a:ext cx="2352955" cy="741714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5" idx="2"/>
          </p:cNvCxnSpPr>
          <p:nvPr/>
        </p:nvCxnSpPr>
        <p:spPr>
          <a:xfrm>
            <a:off x="1219200" y="3649236"/>
            <a:ext cx="685800" cy="0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018" y="4030236"/>
            <a:ext cx="151162" cy="28525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080" y="1540848"/>
            <a:ext cx="226743" cy="23588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200" y="3716320"/>
            <a:ext cx="204800" cy="235886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355" y="2848762"/>
            <a:ext cx="210286" cy="23588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5862" y="2077721"/>
            <a:ext cx="341944" cy="235886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462" y="3140321"/>
            <a:ext cx="316343" cy="235886"/>
          </a:xfrm>
          <a:prstGeom prst="rect">
            <a:avLst/>
          </a:prstGeom>
        </p:spPr>
      </p:pic>
      <p:sp>
        <p:nvSpPr>
          <p:cNvPr id="39" name="Rectangle 38"/>
          <p:cNvSpPr/>
          <p:nvPr/>
        </p:nvSpPr>
        <p:spPr>
          <a:xfrm rot="1020000">
            <a:off x="3271977" y="1885831"/>
            <a:ext cx="266700" cy="558612"/>
          </a:xfrm>
          <a:prstGeom prst="rect">
            <a:avLst/>
          </a:prstGeom>
          <a:solidFill>
            <a:srgbClr val="E6EEF7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-1020000">
            <a:off x="3266440" y="3039824"/>
            <a:ext cx="266700" cy="558612"/>
          </a:xfrm>
          <a:prstGeom prst="rect">
            <a:avLst/>
          </a:prstGeom>
          <a:solidFill>
            <a:srgbClr val="E6EEF7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Picture 48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133" y="5384485"/>
            <a:ext cx="6647467" cy="352000"/>
          </a:xfrm>
          <a:prstGeom prst="rect">
            <a:avLst/>
          </a:prstGeom>
        </p:spPr>
      </p:pic>
      <p:grpSp>
        <p:nvGrpSpPr>
          <p:cNvPr id="53" name="Group 52"/>
          <p:cNvGrpSpPr/>
          <p:nvPr/>
        </p:nvGrpSpPr>
        <p:grpSpPr>
          <a:xfrm>
            <a:off x="4477805" y="3470196"/>
            <a:ext cx="3751795" cy="1343404"/>
            <a:chOff x="4477805" y="3470196"/>
            <a:chExt cx="3751795" cy="1343404"/>
          </a:xfrm>
        </p:grpSpPr>
        <p:pic>
          <p:nvPicPr>
            <p:cNvPr id="50" name="Picture 49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01332" y="3962400"/>
              <a:ext cx="3428268" cy="851200"/>
            </a:xfrm>
            <a:prstGeom prst="rect">
              <a:avLst/>
            </a:prstGeom>
          </p:spPr>
        </p:pic>
        <p:cxnSp>
          <p:nvCxnSpPr>
            <p:cNvPr id="52" name="Straight Arrow Connector 51"/>
            <p:cNvCxnSpPr/>
            <p:nvPr/>
          </p:nvCxnSpPr>
          <p:spPr>
            <a:xfrm flipH="1" flipV="1">
              <a:off x="4477805" y="3470196"/>
              <a:ext cx="318538" cy="70266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30593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retiming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3170776" y="5672027"/>
            <a:ext cx="5820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In every cycle, the number of registers is invariant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752523" y="1676400"/>
            <a:ext cx="2752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Min cycle period: 2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344114" y="1464112"/>
            <a:ext cx="3932487" cy="200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Can we do it better?</a:t>
            </a:r>
            <a:r>
              <a:rPr lang="en-GB" sz="2400" dirty="0" smtClean="0"/>
              <a:t/>
            </a:r>
            <a:br>
              <a:rPr lang="en-GB" sz="2400" dirty="0" smtClean="0"/>
            </a:br>
            <a:endParaRPr lang="en-GB" sz="2400" dirty="0" smtClean="0"/>
          </a:p>
          <a:p>
            <a:r>
              <a:rPr lang="en-GB" sz="2400" dirty="0" smtClean="0"/>
              <a:t>No!</a:t>
            </a:r>
            <a:br>
              <a:rPr lang="en-GB" sz="2400" dirty="0" smtClean="0"/>
            </a:br>
            <a:endParaRPr lang="en-GB" sz="2400" dirty="0" smtClean="0"/>
          </a:p>
          <a:p>
            <a:r>
              <a:rPr lang="en-GB" sz="2400" dirty="0" smtClean="0"/>
              <a:t>… unless we use </a:t>
            </a:r>
            <a:r>
              <a:rPr lang="en-GB" sz="2400" b="1" i="1" dirty="0" smtClean="0">
                <a:solidFill>
                  <a:srgbClr val="0000FF"/>
                </a:solidFill>
              </a:rPr>
              <a:t>elasticity</a:t>
            </a:r>
            <a:endParaRPr lang="en-US" sz="2400" b="1" i="1" dirty="0">
              <a:solidFill>
                <a:srgbClr val="0000FF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85801" y="2626134"/>
            <a:ext cx="2590800" cy="946083"/>
            <a:chOff x="685801" y="2626134"/>
            <a:chExt cx="2590800" cy="946083"/>
          </a:xfrm>
        </p:grpSpPr>
        <p:sp>
          <p:nvSpPr>
            <p:cNvPr id="34" name="Oval 33"/>
            <p:cNvSpPr/>
            <p:nvPr/>
          </p:nvSpPr>
          <p:spPr>
            <a:xfrm>
              <a:off x="1916723" y="2684667"/>
              <a:ext cx="304800" cy="304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cxnSp>
          <p:nvCxnSpPr>
            <p:cNvPr id="35" name="Elbow Connector 34"/>
            <p:cNvCxnSpPr>
              <a:stCxn id="33" idx="0"/>
              <a:endCxn id="34" idx="6"/>
            </p:cNvCxnSpPr>
            <p:nvPr/>
          </p:nvCxnSpPr>
          <p:spPr>
            <a:xfrm rot="16200000" flipV="1">
              <a:off x="2383608" y="2674983"/>
              <a:ext cx="730909" cy="1055077"/>
            </a:xfrm>
            <a:prstGeom prst="bentConnector2">
              <a:avLst/>
            </a:prstGeom>
            <a:ln w="38100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lbow Connector 35"/>
            <p:cNvCxnSpPr>
              <a:stCxn id="34" idx="2"/>
              <a:endCxn id="31" idx="0"/>
            </p:cNvCxnSpPr>
            <p:nvPr/>
          </p:nvCxnSpPr>
          <p:spPr>
            <a:xfrm rot="10800000" flipV="1">
              <a:off x="685801" y="2837067"/>
              <a:ext cx="1230923" cy="735150"/>
            </a:xfrm>
            <a:prstGeom prst="bentConnector2">
              <a:avLst/>
            </a:prstGeom>
            <a:ln w="38100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1181100" y="2626134"/>
              <a:ext cx="240324" cy="43953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592896" y="2628563"/>
              <a:ext cx="240324" cy="43953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33400" y="3510388"/>
            <a:ext cx="2895600" cy="441962"/>
            <a:chOff x="533400" y="3510388"/>
            <a:chExt cx="2895600" cy="441962"/>
          </a:xfrm>
        </p:grpSpPr>
        <p:sp>
          <p:nvSpPr>
            <p:cNvPr id="31" name="Oval 30"/>
            <p:cNvSpPr/>
            <p:nvPr/>
          </p:nvSpPr>
          <p:spPr>
            <a:xfrm>
              <a:off x="533400" y="3572217"/>
              <a:ext cx="304800" cy="304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2" name="Oval 31"/>
            <p:cNvSpPr/>
            <p:nvPr/>
          </p:nvSpPr>
          <p:spPr>
            <a:xfrm>
              <a:off x="1905000" y="3575530"/>
              <a:ext cx="304800" cy="304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3124200" y="3567976"/>
              <a:ext cx="304800" cy="304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cxnSp>
          <p:nvCxnSpPr>
            <p:cNvPr id="37" name="Straight Arrow Connector 36"/>
            <p:cNvCxnSpPr>
              <a:stCxn id="31" idx="6"/>
              <a:endCxn id="32" idx="2"/>
            </p:cNvCxnSpPr>
            <p:nvPr/>
          </p:nvCxnSpPr>
          <p:spPr>
            <a:xfrm>
              <a:off x="838200" y="3724617"/>
              <a:ext cx="1066800" cy="3313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32" idx="6"/>
              <a:endCxn id="33" idx="2"/>
            </p:cNvCxnSpPr>
            <p:nvPr/>
          </p:nvCxnSpPr>
          <p:spPr>
            <a:xfrm flipV="1">
              <a:off x="2209800" y="3720376"/>
              <a:ext cx="914400" cy="7554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Elbow Connector 38"/>
            <p:cNvCxnSpPr>
              <a:stCxn id="33" idx="4"/>
              <a:endCxn id="31" idx="4"/>
            </p:cNvCxnSpPr>
            <p:nvPr/>
          </p:nvCxnSpPr>
          <p:spPr>
            <a:xfrm rot="5400000">
              <a:off x="1979080" y="2579496"/>
              <a:ext cx="4241" cy="2590800"/>
            </a:xfrm>
            <a:prstGeom prst="bentConnector3">
              <a:avLst>
                <a:gd name="adj1" fmla="val 15204504"/>
              </a:avLst>
            </a:prstGeom>
            <a:ln w="38100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1183192" y="3510388"/>
              <a:ext cx="240324" cy="43953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594988" y="3512817"/>
              <a:ext cx="240324" cy="43953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6474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retiming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3170776" y="5672027"/>
            <a:ext cx="5820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In every cycle, the number of registers is invariant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4344114" y="1464112"/>
            <a:ext cx="3932487" cy="200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Can we do it better?</a:t>
            </a:r>
            <a:r>
              <a:rPr lang="en-GB" sz="2400" dirty="0" smtClean="0"/>
              <a:t/>
            </a:r>
            <a:br>
              <a:rPr lang="en-GB" sz="2400" dirty="0" smtClean="0"/>
            </a:br>
            <a:endParaRPr lang="en-GB" sz="2400" dirty="0" smtClean="0"/>
          </a:p>
          <a:p>
            <a:r>
              <a:rPr lang="en-GB" sz="2400" dirty="0" smtClean="0"/>
              <a:t>No!</a:t>
            </a:r>
            <a:br>
              <a:rPr lang="en-GB" sz="2400" dirty="0" smtClean="0"/>
            </a:br>
            <a:endParaRPr lang="en-GB" sz="2400" dirty="0" smtClean="0"/>
          </a:p>
          <a:p>
            <a:r>
              <a:rPr lang="en-GB" sz="2400" dirty="0" smtClean="0"/>
              <a:t>… unless we use </a:t>
            </a:r>
            <a:r>
              <a:rPr lang="en-GB" sz="2400" b="1" i="1" dirty="0" smtClean="0">
                <a:solidFill>
                  <a:srgbClr val="0000FF"/>
                </a:solidFill>
              </a:rPr>
              <a:t>elasticity</a:t>
            </a:r>
            <a:endParaRPr lang="en-US" sz="2400" b="1" i="1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81400" y="4328926"/>
            <a:ext cx="54264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Introduce </a:t>
            </a:r>
            <a:r>
              <a:rPr lang="en-GB" sz="2000" b="1" i="1" dirty="0" smtClean="0">
                <a:solidFill>
                  <a:srgbClr val="0000FF"/>
                </a:solidFill>
              </a:rPr>
              <a:t>bubbles</a:t>
            </a:r>
            <a:r>
              <a:rPr lang="en-GB" sz="2000" dirty="0" smtClean="0"/>
              <a:t> (registers with invalid data)</a:t>
            </a:r>
            <a:endParaRPr lang="en-US" sz="2000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6553200" y="5758402"/>
            <a:ext cx="990600" cy="26293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615341" y="5408636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0000FF"/>
                </a:solidFill>
              </a:rPr>
              <a:t>tokens</a:t>
            </a:r>
            <a:endParaRPr lang="en-US" b="1" dirty="0">
              <a:solidFill>
                <a:srgbClr val="0000FF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533400" y="3510388"/>
            <a:ext cx="2895600" cy="441962"/>
            <a:chOff x="533400" y="3510388"/>
            <a:chExt cx="2895600" cy="441962"/>
          </a:xfrm>
        </p:grpSpPr>
        <p:sp>
          <p:nvSpPr>
            <p:cNvPr id="24" name="Oval 23"/>
            <p:cNvSpPr/>
            <p:nvPr/>
          </p:nvSpPr>
          <p:spPr>
            <a:xfrm>
              <a:off x="533400" y="3572217"/>
              <a:ext cx="304800" cy="304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5" name="Oval 24"/>
            <p:cNvSpPr/>
            <p:nvPr/>
          </p:nvSpPr>
          <p:spPr>
            <a:xfrm>
              <a:off x="1905000" y="3575530"/>
              <a:ext cx="304800" cy="304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6" name="Oval 25"/>
            <p:cNvSpPr/>
            <p:nvPr/>
          </p:nvSpPr>
          <p:spPr>
            <a:xfrm>
              <a:off x="3124200" y="3567976"/>
              <a:ext cx="304800" cy="304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cxnSp>
          <p:nvCxnSpPr>
            <p:cNvPr id="27" name="Straight Arrow Connector 26"/>
            <p:cNvCxnSpPr>
              <a:stCxn id="24" idx="6"/>
              <a:endCxn id="25" idx="2"/>
            </p:cNvCxnSpPr>
            <p:nvPr/>
          </p:nvCxnSpPr>
          <p:spPr>
            <a:xfrm>
              <a:off x="838200" y="3724617"/>
              <a:ext cx="1066800" cy="3313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5" idx="6"/>
              <a:endCxn id="26" idx="2"/>
            </p:cNvCxnSpPr>
            <p:nvPr/>
          </p:nvCxnSpPr>
          <p:spPr>
            <a:xfrm flipV="1">
              <a:off x="2209800" y="3720376"/>
              <a:ext cx="914400" cy="7554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/>
            <p:cNvCxnSpPr>
              <a:stCxn id="26" idx="4"/>
              <a:endCxn id="24" idx="4"/>
            </p:cNvCxnSpPr>
            <p:nvPr/>
          </p:nvCxnSpPr>
          <p:spPr>
            <a:xfrm rot="5400000">
              <a:off x="1979080" y="2579496"/>
              <a:ext cx="4241" cy="2590800"/>
            </a:xfrm>
            <a:prstGeom prst="bentConnector3">
              <a:avLst>
                <a:gd name="adj1" fmla="val 15204504"/>
              </a:avLst>
            </a:prstGeom>
            <a:ln w="38100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1183192" y="3510388"/>
              <a:ext cx="240324" cy="43953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594988" y="3512817"/>
              <a:ext cx="240324" cy="43953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185016" y="3510388"/>
            <a:ext cx="1652120" cy="1214012"/>
            <a:chOff x="1411792" y="3035521"/>
            <a:chExt cx="1652120" cy="1214012"/>
          </a:xfrm>
        </p:grpSpPr>
        <p:grpSp>
          <p:nvGrpSpPr>
            <p:cNvPr id="33" name="Group 32"/>
            <p:cNvGrpSpPr/>
            <p:nvPr/>
          </p:nvGrpSpPr>
          <p:grpSpPr>
            <a:xfrm>
              <a:off x="1411792" y="3035521"/>
              <a:ext cx="240324" cy="439533"/>
              <a:chOff x="4865076" y="2438400"/>
              <a:chExt cx="240324" cy="439533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4865076" y="2438400"/>
                <a:ext cx="240324" cy="43953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4909038" y="2581966"/>
                <a:ext cx="152400" cy="1524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6" name="Rectangle 35"/>
            <p:cNvSpPr/>
            <p:nvPr/>
          </p:nvSpPr>
          <p:spPr>
            <a:xfrm>
              <a:off x="2153696" y="3810000"/>
              <a:ext cx="240324" cy="43953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2823588" y="3037950"/>
              <a:ext cx="240324" cy="439533"/>
              <a:chOff x="4865076" y="2438400"/>
              <a:chExt cx="240324" cy="439533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4865076" y="2438400"/>
                <a:ext cx="240324" cy="43953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4909038" y="2581966"/>
                <a:ext cx="152400" cy="1524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00138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optimization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762000" y="309735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2133600" y="3100663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352800" y="3093109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2145323" y="2209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12" name="Elbow Connector 11"/>
          <p:cNvCxnSpPr>
            <a:stCxn id="9" idx="0"/>
            <a:endCxn id="10" idx="6"/>
          </p:cNvCxnSpPr>
          <p:nvPr/>
        </p:nvCxnSpPr>
        <p:spPr>
          <a:xfrm rot="16200000" flipV="1">
            <a:off x="2612208" y="2200116"/>
            <a:ext cx="730909" cy="1055077"/>
          </a:xfrm>
          <a:prstGeom prst="bentConnector2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10" idx="2"/>
            <a:endCxn id="3" idx="0"/>
          </p:cNvCxnSpPr>
          <p:nvPr/>
        </p:nvCxnSpPr>
        <p:spPr>
          <a:xfrm rot="10800000" flipV="1">
            <a:off x="914401" y="2362200"/>
            <a:ext cx="1230923" cy="735150"/>
          </a:xfrm>
          <a:prstGeom prst="bentConnector2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3" idx="6"/>
            <a:endCxn id="8" idx="2"/>
          </p:cNvCxnSpPr>
          <p:nvPr/>
        </p:nvCxnSpPr>
        <p:spPr>
          <a:xfrm>
            <a:off x="1066800" y="3249750"/>
            <a:ext cx="1066800" cy="3313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6"/>
            <a:endCxn id="9" idx="2"/>
          </p:cNvCxnSpPr>
          <p:nvPr/>
        </p:nvCxnSpPr>
        <p:spPr>
          <a:xfrm flipV="1">
            <a:off x="2438400" y="3245509"/>
            <a:ext cx="914400" cy="7554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9" idx="4"/>
            <a:endCxn id="3" idx="4"/>
          </p:cNvCxnSpPr>
          <p:nvPr/>
        </p:nvCxnSpPr>
        <p:spPr>
          <a:xfrm rot="5400000">
            <a:off x="2207680" y="2104629"/>
            <a:ext cx="4241" cy="2590800"/>
          </a:xfrm>
          <a:prstGeom prst="bentConnector3">
            <a:avLst>
              <a:gd name="adj1" fmla="val 15204504"/>
            </a:avLst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1409700" y="2151267"/>
            <a:ext cx="240324" cy="439533"/>
            <a:chOff x="4865076" y="2438400"/>
            <a:chExt cx="240324" cy="439533"/>
          </a:xfrm>
        </p:grpSpPr>
        <p:sp>
          <p:nvSpPr>
            <p:cNvPr id="24" name="Rectangle 23"/>
            <p:cNvSpPr/>
            <p:nvPr/>
          </p:nvSpPr>
          <p:spPr>
            <a:xfrm>
              <a:off x="4865076" y="2438400"/>
              <a:ext cx="240324" cy="43953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4909038" y="2581966"/>
              <a:ext cx="152400" cy="152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411792" y="3035521"/>
            <a:ext cx="240324" cy="439533"/>
            <a:chOff x="4865076" y="2438400"/>
            <a:chExt cx="240324" cy="439533"/>
          </a:xfrm>
        </p:grpSpPr>
        <p:sp>
          <p:nvSpPr>
            <p:cNvPr id="28" name="Rectangle 27"/>
            <p:cNvSpPr/>
            <p:nvPr/>
          </p:nvSpPr>
          <p:spPr>
            <a:xfrm>
              <a:off x="4865076" y="2438400"/>
              <a:ext cx="240324" cy="43953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4909038" y="2581966"/>
              <a:ext cx="152400" cy="152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30"/>
          <p:cNvSpPr/>
          <p:nvPr/>
        </p:nvSpPr>
        <p:spPr>
          <a:xfrm>
            <a:off x="2153696" y="3810000"/>
            <a:ext cx="240324" cy="4395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2821496" y="2153696"/>
            <a:ext cx="240324" cy="439533"/>
            <a:chOff x="4865076" y="2438400"/>
            <a:chExt cx="240324" cy="439533"/>
          </a:xfrm>
        </p:grpSpPr>
        <p:sp>
          <p:nvSpPr>
            <p:cNvPr id="34" name="Rectangle 33"/>
            <p:cNvSpPr/>
            <p:nvPr/>
          </p:nvSpPr>
          <p:spPr>
            <a:xfrm>
              <a:off x="4865076" y="2438400"/>
              <a:ext cx="240324" cy="43953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4909038" y="2581966"/>
              <a:ext cx="152400" cy="152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823588" y="3037950"/>
            <a:ext cx="240324" cy="439533"/>
            <a:chOff x="4865076" y="2438400"/>
            <a:chExt cx="240324" cy="439533"/>
          </a:xfrm>
        </p:grpSpPr>
        <p:sp>
          <p:nvSpPr>
            <p:cNvPr id="37" name="Rectangle 36"/>
            <p:cNvSpPr/>
            <p:nvPr/>
          </p:nvSpPr>
          <p:spPr>
            <a:xfrm>
              <a:off x="4865076" y="2438400"/>
              <a:ext cx="240324" cy="43953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4909038" y="2581966"/>
              <a:ext cx="152400" cy="152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36292" y="4906565"/>
            <a:ext cx="31470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Bubbles contribute to reduce</a:t>
            </a:r>
            <a:br>
              <a:rPr lang="en-US" dirty="0" smtClean="0"/>
            </a:br>
            <a:r>
              <a:rPr lang="en-US" dirty="0" smtClean="0"/>
              <a:t>cycle period, … but they also</a:t>
            </a:r>
            <a:br>
              <a:rPr lang="en-US" dirty="0" smtClean="0"/>
            </a:br>
            <a:r>
              <a:rPr lang="en-US" dirty="0" smtClean="0"/>
              <a:t>reduce throughput !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24272" y="2173056"/>
                <a:ext cx="2592376" cy="793743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max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</m:fName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Throughput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Period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4272" y="2173056"/>
                <a:ext cx="2592376" cy="7937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8" name="Group 57"/>
          <p:cNvGrpSpPr/>
          <p:nvPr/>
        </p:nvGrpSpPr>
        <p:grpSpPr>
          <a:xfrm>
            <a:off x="5410200" y="1219200"/>
            <a:ext cx="1454244" cy="953856"/>
            <a:chOff x="5410200" y="1980759"/>
            <a:chExt cx="1454244" cy="953856"/>
          </a:xfrm>
        </p:grpSpPr>
        <p:sp>
          <p:nvSpPr>
            <p:cNvPr id="16" name="TextBox 15"/>
            <p:cNvSpPr txBox="1"/>
            <p:nvPr/>
          </p:nvSpPr>
          <p:spPr>
            <a:xfrm>
              <a:off x="5410200" y="1980759"/>
              <a:ext cx="14542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rgbClr val="0000FF"/>
                  </a:solidFill>
                </a:rPr>
                <a:t>t</a:t>
              </a:r>
              <a:r>
                <a:rPr lang="en-US" i="1" dirty="0" smtClean="0">
                  <a:solidFill>
                    <a:srgbClr val="0000FF"/>
                  </a:solidFill>
                </a:rPr>
                <a:t>okens/cycle</a:t>
              </a:r>
              <a:endParaRPr lang="en-US" i="1" dirty="0">
                <a:solidFill>
                  <a:srgbClr val="0000FF"/>
                </a:solidFill>
              </a:endParaRPr>
            </a:p>
          </p:txBody>
        </p:sp>
        <p:cxnSp>
          <p:nvCxnSpPr>
            <p:cNvPr id="20" name="Straight Arrow Connector 19"/>
            <p:cNvCxnSpPr>
              <a:endCxn id="16" idx="2"/>
            </p:cNvCxnSpPr>
            <p:nvPr/>
          </p:nvCxnSpPr>
          <p:spPr>
            <a:xfrm flipV="1">
              <a:off x="6137321" y="2350091"/>
              <a:ext cx="1" cy="58452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/>
          <p:cNvGrpSpPr/>
          <p:nvPr/>
        </p:nvGrpSpPr>
        <p:grpSpPr>
          <a:xfrm>
            <a:off x="5628208" y="2966799"/>
            <a:ext cx="1018227" cy="1015116"/>
            <a:chOff x="5628208" y="3728358"/>
            <a:chExt cx="1018227" cy="1015116"/>
          </a:xfrm>
        </p:grpSpPr>
        <p:sp>
          <p:nvSpPr>
            <p:cNvPr id="78" name="TextBox 77"/>
            <p:cNvSpPr txBox="1"/>
            <p:nvPr/>
          </p:nvSpPr>
          <p:spPr>
            <a:xfrm>
              <a:off x="5628208" y="4374142"/>
              <a:ext cx="10182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00FF"/>
                  </a:solidFill>
                </a:rPr>
                <a:t>ns/cycle</a:t>
              </a:r>
              <a:endParaRPr lang="en-US" i="1" dirty="0">
                <a:solidFill>
                  <a:srgbClr val="0000FF"/>
                </a:solidFill>
              </a:endParaRPr>
            </a:p>
          </p:txBody>
        </p:sp>
        <p:cxnSp>
          <p:nvCxnSpPr>
            <p:cNvPr id="79" name="Straight Arrow Connector 78"/>
            <p:cNvCxnSpPr>
              <a:endCxn id="78" idx="0"/>
            </p:cNvCxnSpPr>
            <p:nvPr/>
          </p:nvCxnSpPr>
          <p:spPr>
            <a:xfrm>
              <a:off x="6137321" y="3728358"/>
              <a:ext cx="1" cy="64578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82"/>
          <p:cNvGrpSpPr/>
          <p:nvPr/>
        </p:nvGrpSpPr>
        <p:grpSpPr>
          <a:xfrm>
            <a:off x="7315200" y="2417528"/>
            <a:ext cx="1600200" cy="369332"/>
            <a:chOff x="7315200" y="3179087"/>
            <a:chExt cx="1600200" cy="369332"/>
          </a:xfrm>
        </p:grpSpPr>
        <p:sp>
          <p:nvSpPr>
            <p:cNvPr id="80" name="TextBox 79"/>
            <p:cNvSpPr txBox="1"/>
            <p:nvPr/>
          </p:nvSpPr>
          <p:spPr>
            <a:xfrm>
              <a:off x="7743284" y="3179087"/>
              <a:ext cx="1172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00FF"/>
                  </a:solidFill>
                </a:rPr>
                <a:t>tokens/ns</a:t>
              </a:r>
              <a:endParaRPr lang="en-US" i="1" dirty="0">
                <a:solidFill>
                  <a:srgbClr val="0000FF"/>
                </a:solidFill>
              </a:endParaRPr>
            </a:p>
          </p:txBody>
        </p:sp>
        <p:cxnSp>
          <p:nvCxnSpPr>
            <p:cNvPr id="81" name="Straight Arrow Connector 80"/>
            <p:cNvCxnSpPr>
              <a:endCxn id="80" idx="1"/>
            </p:cNvCxnSpPr>
            <p:nvPr/>
          </p:nvCxnSpPr>
          <p:spPr>
            <a:xfrm>
              <a:off x="7315200" y="3363753"/>
              <a:ext cx="42808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4491513" y="4694358"/>
            <a:ext cx="4230414" cy="1347742"/>
            <a:chOff x="4491513" y="4694358"/>
            <a:chExt cx="4230414" cy="134774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TextBox 84"/>
                <p:cNvSpPr txBox="1"/>
                <p:nvPr/>
              </p:nvSpPr>
              <p:spPr>
                <a:xfrm>
                  <a:off x="4491513" y="4694359"/>
                  <a:ext cx="1954381" cy="13477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u="sng" dirty="0"/>
                    <a:t>w</a:t>
                  </a:r>
                  <a:r>
                    <a:rPr lang="en-US" b="1" u="sng" dirty="0" smtClean="0"/>
                    <a:t>ithout bubbles</a:t>
                  </a:r>
                </a:p>
                <a:p>
                  <a:endParaRPr lang="en-US" dirty="0" smtClean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1 </m:t>
                            </m:r>
                            <m:r>
                              <m:rPr>
                                <m:nor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token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2 </m:t>
                            </m:r>
                            <m:r>
                              <m:rPr>
                                <m:nor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ns</m:t>
                            </m:r>
                          </m:den>
                        </m:f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5" name="TextBox 8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1513" y="4694359"/>
                  <a:ext cx="1954381" cy="1347741"/>
                </a:xfrm>
                <a:prstGeom prst="rect">
                  <a:avLst/>
                </a:prstGeom>
                <a:blipFill>
                  <a:blip r:embed="rId3"/>
                  <a:stretch>
                    <a:fillRect l="-2813" t="-2262" r="-218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TextBox 86"/>
                <p:cNvSpPr txBox="1"/>
                <p:nvPr/>
              </p:nvSpPr>
              <p:spPr>
                <a:xfrm>
                  <a:off x="7126618" y="4694358"/>
                  <a:ext cx="1595309" cy="13477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u="sng" dirty="0" smtClean="0"/>
                    <a:t>with bubbles</a:t>
                  </a:r>
                </a:p>
                <a:p>
                  <a:endParaRPr lang="en-US" dirty="0" smtClean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2 </m:t>
                            </m:r>
                            <m:r>
                              <m:rPr>
                                <m:nor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tokens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3 </m:t>
                            </m:r>
                            <m:r>
                              <m:rPr>
                                <m:nor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ns</m:t>
                            </m:r>
                          </m:den>
                        </m:f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7" name="TextBox 8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26618" y="4694358"/>
                  <a:ext cx="1595309" cy="1347741"/>
                </a:xfrm>
                <a:prstGeom prst="rect">
                  <a:avLst/>
                </a:prstGeom>
                <a:blipFill>
                  <a:blip r:embed="rId4"/>
                  <a:stretch>
                    <a:fillRect l="-3053" t="-2262" r="-267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2" name="TextBox 41"/>
          <p:cNvSpPr txBox="1"/>
          <p:nvPr/>
        </p:nvSpPr>
        <p:spPr>
          <a:xfrm>
            <a:off x="570327" y="1300571"/>
            <a:ext cx="3454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Cycle Period: 1</a:t>
            </a:r>
            <a:br>
              <a:rPr lang="en-GB" dirty="0" smtClean="0"/>
            </a:br>
            <a:r>
              <a:rPr lang="en-GB" dirty="0" smtClean="0"/>
              <a:t>Throughput:  2 tokens / 3 cycles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408746" y="6123543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B050"/>
                </a:solidFill>
              </a:rPr>
              <a:t>b</a:t>
            </a:r>
            <a:r>
              <a:rPr lang="en-GB" b="1" dirty="0" smtClean="0">
                <a:solidFill>
                  <a:srgbClr val="00B050"/>
                </a:solidFill>
              </a:rPr>
              <a:t>etter !!!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646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7" grpId="0"/>
      <p:bldP spid="15" grpId="0" animBg="1"/>
      <p:bldP spid="42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model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62000" y="309735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133600" y="3100663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352800" y="3093109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145323" y="2209800"/>
            <a:ext cx="304800" cy="304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Elbow Connector 11"/>
          <p:cNvCxnSpPr>
            <a:stCxn id="9" idx="0"/>
            <a:endCxn id="10" idx="6"/>
          </p:cNvCxnSpPr>
          <p:nvPr/>
        </p:nvCxnSpPr>
        <p:spPr>
          <a:xfrm rot="16200000" flipV="1">
            <a:off x="2612208" y="2200116"/>
            <a:ext cx="730909" cy="1055077"/>
          </a:xfrm>
          <a:prstGeom prst="bentConnector2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10" idx="2"/>
            <a:endCxn id="3" idx="0"/>
          </p:cNvCxnSpPr>
          <p:nvPr/>
        </p:nvCxnSpPr>
        <p:spPr>
          <a:xfrm rot="10800000" flipV="1">
            <a:off x="914401" y="2362200"/>
            <a:ext cx="1230923" cy="735150"/>
          </a:xfrm>
          <a:prstGeom prst="bentConnector2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3" idx="6"/>
            <a:endCxn id="8" idx="2"/>
          </p:cNvCxnSpPr>
          <p:nvPr/>
        </p:nvCxnSpPr>
        <p:spPr>
          <a:xfrm>
            <a:off x="1066800" y="3249750"/>
            <a:ext cx="1066800" cy="3313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6"/>
            <a:endCxn id="9" idx="2"/>
          </p:cNvCxnSpPr>
          <p:nvPr/>
        </p:nvCxnSpPr>
        <p:spPr>
          <a:xfrm flipV="1">
            <a:off x="2438400" y="3245509"/>
            <a:ext cx="914400" cy="7554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9" idx="4"/>
            <a:endCxn id="3" idx="4"/>
          </p:cNvCxnSpPr>
          <p:nvPr/>
        </p:nvCxnSpPr>
        <p:spPr>
          <a:xfrm rot="5400000">
            <a:off x="2207680" y="2104629"/>
            <a:ext cx="4241" cy="2590800"/>
          </a:xfrm>
          <a:prstGeom prst="bentConnector3">
            <a:avLst>
              <a:gd name="adj1" fmla="val 15204504"/>
            </a:avLst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1409700" y="2151267"/>
            <a:ext cx="240324" cy="439533"/>
            <a:chOff x="4865076" y="2438400"/>
            <a:chExt cx="240324" cy="439533"/>
          </a:xfrm>
        </p:grpSpPr>
        <p:sp>
          <p:nvSpPr>
            <p:cNvPr id="24" name="Rectangle 23"/>
            <p:cNvSpPr/>
            <p:nvPr/>
          </p:nvSpPr>
          <p:spPr>
            <a:xfrm>
              <a:off x="4865076" y="2438400"/>
              <a:ext cx="240324" cy="43953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4909038" y="2581966"/>
              <a:ext cx="152400" cy="152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411792" y="3035521"/>
            <a:ext cx="240324" cy="439533"/>
            <a:chOff x="4865076" y="2438400"/>
            <a:chExt cx="240324" cy="439533"/>
          </a:xfrm>
        </p:grpSpPr>
        <p:sp>
          <p:nvSpPr>
            <p:cNvPr id="28" name="Rectangle 27"/>
            <p:cNvSpPr/>
            <p:nvPr/>
          </p:nvSpPr>
          <p:spPr>
            <a:xfrm>
              <a:off x="4865076" y="2438400"/>
              <a:ext cx="240324" cy="43953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4909038" y="2581966"/>
              <a:ext cx="152400" cy="152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30"/>
          <p:cNvSpPr/>
          <p:nvPr/>
        </p:nvSpPr>
        <p:spPr>
          <a:xfrm>
            <a:off x="2153696" y="3810000"/>
            <a:ext cx="240324" cy="4395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2821496" y="2153696"/>
            <a:ext cx="240324" cy="439533"/>
            <a:chOff x="4865076" y="2438400"/>
            <a:chExt cx="240324" cy="439533"/>
          </a:xfrm>
        </p:grpSpPr>
        <p:sp>
          <p:nvSpPr>
            <p:cNvPr id="34" name="Rectangle 33"/>
            <p:cNvSpPr/>
            <p:nvPr/>
          </p:nvSpPr>
          <p:spPr>
            <a:xfrm>
              <a:off x="4865076" y="2438400"/>
              <a:ext cx="240324" cy="43953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4909038" y="2581966"/>
              <a:ext cx="152400" cy="152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823588" y="3037950"/>
            <a:ext cx="240324" cy="439533"/>
            <a:chOff x="4865076" y="2438400"/>
            <a:chExt cx="240324" cy="439533"/>
          </a:xfrm>
        </p:grpSpPr>
        <p:sp>
          <p:nvSpPr>
            <p:cNvPr id="37" name="Rectangle 36"/>
            <p:cNvSpPr/>
            <p:nvPr/>
          </p:nvSpPr>
          <p:spPr>
            <a:xfrm>
              <a:off x="4865076" y="2438400"/>
              <a:ext cx="240324" cy="43953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4909038" y="2581966"/>
              <a:ext cx="152400" cy="152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4144945" y="1846273"/>
            <a:ext cx="4237055" cy="2726621"/>
            <a:chOff x="4144945" y="1846273"/>
            <a:chExt cx="4237055" cy="2726621"/>
          </a:xfrm>
        </p:grpSpPr>
        <p:grpSp>
          <p:nvGrpSpPr>
            <p:cNvPr id="75" name="Group 74"/>
            <p:cNvGrpSpPr/>
            <p:nvPr/>
          </p:nvGrpSpPr>
          <p:grpSpPr>
            <a:xfrm>
              <a:off x="5486400" y="1846273"/>
              <a:ext cx="2895600" cy="2726621"/>
              <a:chOff x="5486400" y="1846273"/>
              <a:chExt cx="2895600" cy="2726621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5486400" y="3094921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6858000" y="3098234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8077200" y="309068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6869723" y="2207371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3" name="Elbow Connector 42"/>
              <p:cNvCxnSpPr>
                <a:stCxn id="41" idx="0"/>
                <a:endCxn id="42" idx="6"/>
              </p:cNvCxnSpPr>
              <p:nvPr/>
            </p:nvCxnSpPr>
            <p:spPr>
              <a:xfrm rot="16200000" flipV="1">
                <a:off x="7336608" y="2197687"/>
                <a:ext cx="730909" cy="1055077"/>
              </a:xfrm>
              <a:prstGeom prst="bentConnector2">
                <a:avLst/>
              </a:prstGeom>
              <a:ln w="38100">
                <a:solidFill>
                  <a:srgbClr val="00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Elbow Connector 43"/>
              <p:cNvCxnSpPr>
                <a:stCxn id="42" idx="2"/>
                <a:endCxn id="39" idx="0"/>
              </p:cNvCxnSpPr>
              <p:nvPr/>
            </p:nvCxnSpPr>
            <p:spPr>
              <a:xfrm rot="10800000" flipV="1">
                <a:off x="5638801" y="2359771"/>
                <a:ext cx="1230923" cy="735150"/>
              </a:xfrm>
              <a:prstGeom prst="bentConnector2">
                <a:avLst/>
              </a:prstGeom>
              <a:ln w="38100">
                <a:solidFill>
                  <a:srgbClr val="00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>
                <a:stCxn id="39" idx="6"/>
                <a:endCxn id="40" idx="2"/>
              </p:cNvCxnSpPr>
              <p:nvPr/>
            </p:nvCxnSpPr>
            <p:spPr>
              <a:xfrm>
                <a:off x="5791200" y="3247321"/>
                <a:ext cx="1066800" cy="3313"/>
              </a:xfrm>
              <a:prstGeom prst="straightConnector1">
                <a:avLst/>
              </a:prstGeom>
              <a:ln w="38100">
                <a:solidFill>
                  <a:srgbClr val="00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>
                <a:stCxn id="40" idx="6"/>
                <a:endCxn id="41" idx="2"/>
              </p:cNvCxnSpPr>
              <p:nvPr/>
            </p:nvCxnSpPr>
            <p:spPr>
              <a:xfrm flipV="1">
                <a:off x="7162800" y="3243080"/>
                <a:ext cx="914400" cy="7554"/>
              </a:xfrm>
              <a:prstGeom prst="straightConnector1">
                <a:avLst/>
              </a:prstGeom>
              <a:ln w="38100">
                <a:solidFill>
                  <a:srgbClr val="00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Elbow Connector 46"/>
              <p:cNvCxnSpPr>
                <a:stCxn id="41" idx="4"/>
                <a:endCxn id="39" idx="4"/>
              </p:cNvCxnSpPr>
              <p:nvPr/>
            </p:nvCxnSpPr>
            <p:spPr>
              <a:xfrm rot="5400000">
                <a:off x="6932080" y="2102200"/>
                <a:ext cx="4241" cy="2590800"/>
              </a:xfrm>
              <a:prstGeom prst="bentConnector3">
                <a:avLst>
                  <a:gd name="adj1" fmla="val 15204504"/>
                </a:avLst>
              </a:prstGeom>
              <a:ln w="38100">
                <a:solidFill>
                  <a:srgbClr val="00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Rectangle 48"/>
              <p:cNvSpPr/>
              <p:nvPr/>
            </p:nvSpPr>
            <p:spPr>
              <a:xfrm>
                <a:off x="6134100" y="2148838"/>
                <a:ext cx="240324" cy="43953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6178062" y="2369819"/>
                <a:ext cx="152400" cy="1524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6136192" y="3033092"/>
                <a:ext cx="240324" cy="43953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6180154" y="3176658"/>
                <a:ext cx="152400" cy="1524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6878096" y="3807571"/>
                <a:ext cx="240324" cy="43953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7545896" y="2151267"/>
                <a:ext cx="240324" cy="43953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7589858" y="2372248"/>
                <a:ext cx="152400" cy="1524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7547988" y="3035521"/>
                <a:ext cx="240324" cy="43953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7591950" y="3179087"/>
                <a:ext cx="152400" cy="1524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6922058" y="3951137"/>
                <a:ext cx="152400" cy="1524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6883958" y="3884985"/>
                <a:ext cx="228600" cy="762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7552346" y="3114152"/>
                <a:ext cx="228600" cy="762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6136192" y="3104104"/>
                <a:ext cx="228600" cy="762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6182248" y="2152194"/>
                <a:ext cx="152400" cy="1524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6137872" y="2153696"/>
                <a:ext cx="228600" cy="762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598224" y="2143648"/>
                <a:ext cx="152400" cy="1524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7553848" y="2153696"/>
                <a:ext cx="228600" cy="762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6761704" y="4203562"/>
                <a:ext cx="505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2/3</a:t>
                </a:r>
                <a:endParaRPr lang="en-US" dirty="0"/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7449428" y="3442642"/>
                <a:ext cx="505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2/3</a:t>
                </a:r>
                <a:endParaRPr lang="en-US" dirty="0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6019800" y="3432804"/>
                <a:ext cx="505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2/3</a:t>
                </a:r>
                <a:endParaRPr lang="en-US" dirty="0"/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6007906" y="1846273"/>
                <a:ext cx="505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  <a:r>
                  <a:rPr lang="en-US" dirty="0" smtClean="0"/>
                  <a:t>/3</a:t>
                </a:r>
                <a:endParaRPr lang="en-US" dirty="0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7419533" y="1854700"/>
                <a:ext cx="505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  <a:r>
                  <a:rPr lang="en-US" dirty="0" smtClean="0"/>
                  <a:t>/3</a:t>
                </a:r>
                <a:endParaRPr lang="en-US" dirty="0"/>
              </a:p>
            </p:txBody>
          </p:sp>
        </p:grpSp>
        <p:sp>
          <p:nvSpPr>
            <p:cNvPr id="74" name="Right Arrow 73"/>
            <p:cNvSpPr/>
            <p:nvPr/>
          </p:nvSpPr>
          <p:spPr>
            <a:xfrm>
              <a:off x="4144945" y="3090680"/>
              <a:ext cx="838200" cy="282273"/>
            </a:xfrm>
            <a:prstGeom prst="rightArrow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5397319" y="1214373"/>
            <a:ext cx="32496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Retiming (fluid) tokens</a:t>
            </a:r>
            <a:endParaRPr lang="en-US" sz="2400" dirty="0"/>
          </a:p>
        </p:txBody>
      </p:sp>
      <p:pic>
        <p:nvPicPr>
          <p:cNvPr id="32" name="Picture 3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402" y="4567859"/>
            <a:ext cx="6777596" cy="962133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1136211" y="5785368"/>
            <a:ext cx="62932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J. Campos, G. </a:t>
            </a:r>
            <a:r>
              <a:rPr lang="en-US" sz="1200" dirty="0" err="1">
                <a:solidFill>
                  <a:srgbClr val="0000FF"/>
                </a:solidFill>
              </a:rPr>
              <a:t>Chiola</a:t>
            </a:r>
            <a:r>
              <a:rPr lang="en-US" sz="1200" dirty="0">
                <a:solidFill>
                  <a:srgbClr val="0000FF"/>
                </a:solidFill>
              </a:rPr>
              <a:t>, and M. Silva</a:t>
            </a:r>
            <a:r>
              <a:rPr lang="en-US" sz="1200" dirty="0" smtClean="0">
                <a:solidFill>
                  <a:srgbClr val="0000FF"/>
                </a:solidFill>
              </a:rPr>
              <a:t>,</a:t>
            </a:r>
            <a:br>
              <a:rPr lang="en-US" sz="1200" dirty="0" smtClean="0">
                <a:solidFill>
                  <a:srgbClr val="0000FF"/>
                </a:solidFill>
              </a:rPr>
            </a:br>
            <a:r>
              <a:rPr lang="en-US" sz="1200" dirty="0" smtClean="0">
                <a:solidFill>
                  <a:srgbClr val="0000FF"/>
                </a:solidFill>
              </a:rPr>
              <a:t>“</a:t>
            </a:r>
            <a:r>
              <a:rPr lang="en-US" sz="1200" dirty="0">
                <a:solidFill>
                  <a:srgbClr val="0000FF"/>
                </a:solidFill>
              </a:rPr>
              <a:t>Ergodicity and throughput </a:t>
            </a:r>
            <a:r>
              <a:rPr lang="en-US" sz="1200" dirty="0" err="1">
                <a:solidFill>
                  <a:srgbClr val="0000FF"/>
                </a:solidFill>
              </a:rPr>
              <a:t>boundsfor</a:t>
            </a:r>
            <a:r>
              <a:rPr lang="en-US" sz="1200" dirty="0">
                <a:solidFill>
                  <a:srgbClr val="0000FF"/>
                </a:solidFill>
              </a:rPr>
              <a:t> </a:t>
            </a:r>
            <a:r>
              <a:rPr lang="en-US" sz="1200" dirty="0" smtClean="0">
                <a:solidFill>
                  <a:srgbClr val="0000FF"/>
                </a:solidFill>
              </a:rPr>
              <a:t>Petri </a:t>
            </a:r>
            <a:r>
              <a:rPr lang="en-US" sz="1200" dirty="0">
                <a:solidFill>
                  <a:srgbClr val="0000FF"/>
                </a:solidFill>
              </a:rPr>
              <a:t>nets with unique consistent firing count vector</a:t>
            </a:r>
            <a:r>
              <a:rPr lang="en-US" sz="1200" dirty="0" smtClean="0">
                <a:solidFill>
                  <a:srgbClr val="0000FF"/>
                </a:solidFill>
              </a:rPr>
              <a:t>,”</a:t>
            </a:r>
            <a:br>
              <a:rPr lang="en-US" sz="1200" dirty="0" smtClean="0">
                <a:solidFill>
                  <a:srgbClr val="0000FF"/>
                </a:solidFill>
              </a:rPr>
            </a:br>
            <a:r>
              <a:rPr lang="en-US" sz="1200" dirty="0" smtClean="0">
                <a:solidFill>
                  <a:srgbClr val="0000FF"/>
                </a:solidFill>
              </a:rPr>
              <a:t>IEEE Transactions </a:t>
            </a:r>
            <a:r>
              <a:rPr lang="en-US" sz="1200" dirty="0">
                <a:solidFill>
                  <a:srgbClr val="0000FF"/>
                </a:solidFill>
              </a:rPr>
              <a:t>on Software Engineering, </a:t>
            </a:r>
            <a:r>
              <a:rPr lang="en-US" sz="1200" dirty="0" smtClean="0">
                <a:solidFill>
                  <a:srgbClr val="0000FF"/>
                </a:solidFill>
              </a:rPr>
              <a:t>1991.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402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2209799"/>
          </a:xfrm>
        </p:spPr>
        <p:txBody>
          <a:bodyPr/>
          <a:lstStyle/>
          <a:p>
            <a:r>
              <a:rPr lang="en-GB" sz="3600" dirty="0" smtClean="0"/>
              <a:t>A </a:t>
            </a:r>
            <a:r>
              <a:rPr lang="en-GB" sz="3600" dirty="0"/>
              <a:t>Hierarchical Mathematical </a:t>
            </a:r>
            <a:r>
              <a:rPr lang="en-GB" sz="3600" dirty="0" smtClean="0"/>
              <a:t>Model</a:t>
            </a:r>
            <a:br>
              <a:rPr lang="en-GB" sz="3600" dirty="0" smtClean="0"/>
            </a:br>
            <a:r>
              <a:rPr lang="en-GB" sz="3600" dirty="0" smtClean="0"/>
              <a:t>for RTL optimizations</a:t>
            </a:r>
            <a:endParaRPr lang="en-US" sz="36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828800"/>
          </a:xfrm>
        </p:spPr>
        <p:txBody>
          <a:bodyPr/>
          <a:lstStyle/>
          <a:p>
            <a:r>
              <a:rPr lang="en-US" sz="2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Jordi Cortadella and Jordi Petit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Universitat Politècnica de Catalunya, Barcelona</a:t>
            </a:r>
          </a:p>
        </p:txBody>
      </p:sp>
    </p:spTree>
    <p:extLst>
      <p:ext uri="{BB962C8B-B14F-4D97-AF65-F5344CB8AC3E}">
        <p14:creationId xmlns:p14="http://schemas.microsoft.com/office/powerpoint/2010/main" val="337288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all together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2286000" y="685800"/>
            <a:ext cx="4572000" cy="849759"/>
            <a:chOff x="2362200" y="872384"/>
            <a:chExt cx="4572000" cy="849759"/>
          </a:xfrm>
        </p:grpSpPr>
        <p:sp>
          <p:nvSpPr>
            <p:cNvPr id="8" name="Oval 7"/>
            <p:cNvSpPr/>
            <p:nvPr/>
          </p:nvSpPr>
          <p:spPr>
            <a:xfrm>
              <a:off x="3048000" y="1264943"/>
              <a:ext cx="457200" cy="45720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5791200" y="1264943"/>
              <a:ext cx="457200" cy="457200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0" name="Straight Arrow Connector 9"/>
            <p:cNvCxnSpPr>
              <a:stCxn id="8" idx="6"/>
              <a:endCxn id="9" idx="2"/>
            </p:cNvCxnSpPr>
            <p:nvPr/>
          </p:nvCxnSpPr>
          <p:spPr>
            <a:xfrm>
              <a:off x="3505200" y="1493543"/>
              <a:ext cx="22860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endCxn id="8" idx="2"/>
            </p:cNvCxnSpPr>
            <p:nvPr/>
          </p:nvCxnSpPr>
          <p:spPr>
            <a:xfrm>
              <a:off x="2362200" y="1493543"/>
              <a:ext cx="6858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6248400" y="1493543"/>
              <a:ext cx="6858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6" name="Picture 25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025" y="872384"/>
              <a:ext cx="168228" cy="348647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4540" y="922946"/>
              <a:ext cx="109714" cy="270628"/>
            </a:xfrm>
            <a:prstGeom prst="rect">
              <a:avLst/>
            </a:prstGeom>
          </p:spPr>
        </p:pic>
      </p:grpSp>
      <p:pic>
        <p:nvPicPr>
          <p:cNvPr id="47" name="Picture 4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725" y="1631435"/>
            <a:ext cx="880150" cy="297447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596" y="1642216"/>
            <a:ext cx="819201" cy="2560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470162" y="1091747"/>
            <a:ext cx="228600" cy="42672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en-US" dirty="0" smtClean="0">
                <a:sym typeface="Wingdings" panose="05000000000000000000" pitchFamily="2" charset="2"/>
              </a:rPr>
              <a:t>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85" y="2286000"/>
            <a:ext cx="8409030" cy="2610735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363115" y="5257800"/>
            <a:ext cx="46257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+mn-lt"/>
              </a:rPr>
              <a:t>D</a:t>
            </a:r>
            <a:r>
              <a:rPr lang="en-GB" sz="2000" dirty="0" smtClean="0">
                <a:latin typeface="+mn-lt"/>
              </a:rPr>
              <a:t>elay &amp; Area equations (same as retiming)</a:t>
            </a:r>
            <a:endParaRPr lang="en-US" sz="2000" dirty="0">
              <a:latin typeface="+mn-lt"/>
            </a:endParaRPr>
          </a:p>
        </p:txBody>
      </p:sp>
      <p:sp>
        <p:nvSpPr>
          <p:cNvPr id="3" name="Oval 2"/>
          <p:cNvSpPr/>
          <p:nvPr/>
        </p:nvSpPr>
        <p:spPr>
          <a:xfrm>
            <a:off x="901148" y="2287025"/>
            <a:ext cx="3810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63115" y="5926804"/>
            <a:ext cx="48425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0000FF"/>
                </a:solidFill>
              </a:rPr>
              <a:t>Bufistov</a:t>
            </a:r>
            <a:r>
              <a:rPr lang="en-US" sz="1200" dirty="0">
                <a:solidFill>
                  <a:srgbClr val="0000FF"/>
                </a:solidFill>
              </a:rPr>
              <a:t>, </a:t>
            </a:r>
            <a:r>
              <a:rPr lang="en-US" sz="1200" dirty="0" smtClean="0">
                <a:solidFill>
                  <a:srgbClr val="0000FF"/>
                </a:solidFill>
              </a:rPr>
              <a:t>Cortadella</a:t>
            </a:r>
            <a:r>
              <a:rPr lang="en-US" sz="1200" dirty="0">
                <a:solidFill>
                  <a:srgbClr val="0000FF"/>
                </a:solidFill>
              </a:rPr>
              <a:t>, </a:t>
            </a:r>
            <a:r>
              <a:rPr lang="en-US" sz="1200" dirty="0" err="1" smtClean="0">
                <a:solidFill>
                  <a:srgbClr val="0000FF"/>
                </a:solidFill>
              </a:rPr>
              <a:t>Kishinevsky</a:t>
            </a:r>
            <a:r>
              <a:rPr lang="en-US" sz="1200" dirty="0">
                <a:solidFill>
                  <a:srgbClr val="0000FF"/>
                </a:solidFill>
              </a:rPr>
              <a:t>, and </a:t>
            </a:r>
            <a:r>
              <a:rPr lang="en-US" sz="1200" dirty="0" err="1" smtClean="0">
                <a:solidFill>
                  <a:srgbClr val="0000FF"/>
                </a:solidFill>
              </a:rPr>
              <a:t>Sapatnekar</a:t>
            </a:r>
            <a:r>
              <a:rPr lang="en-US" sz="1200" dirty="0" smtClean="0">
                <a:solidFill>
                  <a:srgbClr val="0000FF"/>
                </a:solidFill>
              </a:rPr>
              <a:t>.</a:t>
            </a:r>
            <a:br>
              <a:rPr lang="en-US" sz="1200" dirty="0" smtClean="0">
                <a:solidFill>
                  <a:srgbClr val="0000FF"/>
                </a:solidFill>
              </a:rPr>
            </a:br>
            <a:r>
              <a:rPr lang="en-US" sz="1200" dirty="0" smtClean="0">
                <a:solidFill>
                  <a:srgbClr val="0000FF"/>
                </a:solidFill>
              </a:rPr>
              <a:t>A </a:t>
            </a:r>
            <a:r>
              <a:rPr lang="en-US" sz="1200" dirty="0">
                <a:solidFill>
                  <a:srgbClr val="0000FF"/>
                </a:solidFill>
              </a:rPr>
              <a:t>general model for performance optimization of sequential </a:t>
            </a:r>
            <a:r>
              <a:rPr lang="en-US" sz="1200" dirty="0" smtClean="0">
                <a:solidFill>
                  <a:srgbClr val="0000FF"/>
                </a:solidFill>
              </a:rPr>
              <a:t>systems.</a:t>
            </a:r>
            <a:br>
              <a:rPr lang="en-US" sz="1200" dirty="0" smtClean="0">
                <a:solidFill>
                  <a:srgbClr val="0000FF"/>
                </a:solidFill>
              </a:rPr>
            </a:br>
            <a:r>
              <a:rPr lang="en-US" sz="1200" dirty="0" smtClean="0">
                <a:solidFill>
                  <a:srgbClr val="0000FF"/>
                </a:solidFill>
              </a:rPr>
              <a:t>ICCAD, 2007.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275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Hierarchical mathematical model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3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ounded Rectangle 124"/>
          <p:cNvSpPr/>
          <p:nvPr/>
        </p:nvSpPr>
        <p:spPr>
          <a:xfrm>
            <a:off x="1371600" y="3879967"/>
            <a:ext cx="4038600" cy="768233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Connector 56"/>
          <p:cNvCxnSpPr>
            <a:stCxn id="19" idx="2"/>
            <a:endCxn id="23" idx="3"/>
          </p:cNvCxnSpPr>
          <p:nvPr/>
        </p:nvCxnSpPr>
        <p:spPr>
          <a:xfrm flipH="1">
            <a:off x="2284344" y="5306648"/>
            <a:ext cx="562803" cy="5226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2"/>
            <a:endCxn id="24" idx="3"/>
          </p:cNvCxnSpPr>
          <p:nvPr/>
        </p:nvCxnSpPr>
        <p:spPr>
          <a:xfrm>
            <a:off x="2847147" y="5306648"/>
            <a:ext cx="562803" cy="5226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3" idx="2"/>
            <a:endCxn id="20" idx="3"/>
          </p:cNvCxnSpPr>
          <p:nvPr/>
        </p:nvCxnSpPr>
        <p:spPr>
          <a:xfrm flipH="1">
            <a:off x="1892576" y="4415643"/>
            <a:ext cx="6005" cy="5249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14" idx="2"/>
            <a:endCxn id="19" idx="0"/>
          </p:cNvCxnSpPr>
          <p:nvPr/>
        </p:nvCxnSpPr>
        <p:spPr>
          <a:xfrm flipH="1">
            <a:off x="2847147" y="4443547"/>
            <a:ext cx="505653" cy="5202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14" idx="2"/>
            <a:endCxn id="21" idx="3"/>
          </p:cNvCxnSpPr>
          <p:nvPr/>
        </p:nvCxnSpPr>
        <p:spPr>
          <a:xfrm>
            <a:off x="3352800" y="4443547"/>
            <a:ext cx="549344" cy="4934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15" idx="2"/>
            <a:endCxn id="22" idx="3"/>
          </p:cNvCxnSpPr>
          <p:nvPr/>
        </p:nvCxnSpPr>
        <p:spPr>
          <a:xfrm>
            <a:off x="4809504" y="4450461"/>
            <a:ext cx="4762" cy="4901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7" idx="2"/>
            <a:endCxn id="13" idx="0"/>
          </p:cNvCxnSpPr>
          <p:nvPr/>
        </p:nvCxnSpPr>
        <p:spPr>
          <a:xfrm flipH="1">
            <a:off x="1898581" y="3479967"/>
            <a:ext cx="1454219" cy="5546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7" idx="2"/>
            <a:endCxn id="14" idx="0"/>
          </p:cNvCxnSpPr>
          <p:nvPr/>
        </p:nvCxnSpPr>
        <p:spPr>
          <a:xfrm>
            <a:off x="3352800" y="3479967"/>
            <a:ext cx="0" cy="5825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7" idx="2"/>
            <a:endCxn id="15" idx="0"/>
          </p:cNvCxnSpPr>
          <p:nvPr/>
        </p:nvCxnSpPr>
        <p:spPr>
          <a:xfrm>
            <a:off x="3352800" y="3479967"/>
            <a:ext cx="1456704" cy="5894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0" idx="2"/>
            <a:endCxn id="17" idx="0"/>
          </p:cNvCxnSpPr>
          <p:nvPr/>
        </p:nvCxnSpPr>
        <p:spPr>
          <a:xfrm flipH="1">
            <a:off x="3352800" y="2641792"/>
            <a:ext cx="1200150" cy="4952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0" idx="2"/>
            <a:endCxn id="18" idx="0"/>
          </p:cNvCxnSpPr>
          <p:nvPr/>
        </p:nvCxnSpPr>
        <p:spPr>
          <a:xfrm>
            <a:off x="4552950" y="2641792"/>
            <a:ext cx="1428750" cy="5357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6" idx="2"/>
            <a:endCxn id="10" idx="0"/>
          </p:cNvCxnSpPr>
          <p:nvPr/>
        </p:nvCxnSpPr>
        <p:spPr>
          <a:xfrm>
            <a:off x="4552122" y="1714500"/>
            <a:ext cx="828" cy="5462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6" idx="2"/>
            <a:endCxn id="11" idx="0"/>
          </p:cNvCxnSpPr>
          <p:nvPr/>
        </p:nvCxnSpPr>
        <p:spPr>
          <a:xfrm>
            <a:off x="4552122" y="1714500"/>
            <a:ext cx="2115378" cy="5462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6" idx="2"/>
            <a:endCxn id="12" idx="0"/>
          </p:cNvCxnSpPr>
          <p:nvPr/>
        </p:nvCxnSpPr>
        <p:spPr>
          <a:xfrm>
            <a:off x="4552122" y="1714500"/>
            <a:ext cx="3829878" cy="5462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6" idx="2"/>
            <a:endCxn id="9" idx="0"/>
          </p:cNvCxnSpPr>
          <p:nvPr/>
        </p:nvCxnSpPr>
        <p:spPr>
          <a:xfrm flipH="1">
            <a:off x="2476500" y="1714500"/>
            <a:ext cx="2075622" cy="5462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6" idx="2"/>
            <a:endCxn id="8" idx="0"/>
          </p:cNvCxnSpPr>
          <p:nvPr/>
        </p:nvCxnSpPr>
        <p:spPr>
          <a:xfrm flipH="1">
            <a:off x="723900" y="1714500"/>
            <a:ext cx="3828222" cy="5462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model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094922" y="762000"/>
            <a:ext cx="914400" cy="381000"/>
          </a:xfrm>
          <a:prstGeom prst="roundRect">
            <a:avLst>
              <a:gd name="adj" fmla="val 46232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ym typeface="Symbol" panose="05050102010706020507" pitchFamily="18" charset="2"/>
              </a:rPr>
              <a:t></a:t>
            </a:r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057650" y="2260792"/>
            <a:ext cx="990600" cy="381000"/>
          </a:xfrm>
          <a:prstGeom prst="roundRect">
            <a:avLst>
              <a:gd name="adj" fmla="val 46232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ym typeface="Symbol" panose="05050102010706020507" pitchFamily="18" charset="2"/>
              </a:rPr>
              <a:t>FPU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1512818" y="4034643"/>
            <a:ext cx="771525" cy="381000"/>
          </a:xfrm>
          <a:prstGeom prst="roundRect">
            <a:avLst>
              <a:gd name="adj" fmla="val 46232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ym typeface="Symbol" panose="05050102010706020507" pitchFamily="18" charset="2"/>
              </a:rPr>
              <a:t>FADD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2857500" y="4062547"/>
            <a:ext cx="990600" cy="381000"/>
          </a:xfrm>
          <a:prstGeom prst="roundRect">
            <a:avLst>
              <a:gd name="adj" fmla="val 46232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ym typeface="Symbol" panose="05050102010706020507" pitchFamily="18" charset="2"/>
              </a:rPr>
              <a:t>FMUL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4404277" y="4069461"/>
            <a:ext cx="810454" cy="381000"/>
          </a:xfrm>
          <a:prstGeom prst="roundRect">
            <a:avLst>
              <a:gd name="adj" fmla="val 46232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ym typeface="Symbol" panose="05050102010706020507" pitchFamily="18" charset="2"/>
              </a:rPr>
              <a:t>FDIV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209222" y="1371600"/>
            <a:ext cx="685800" cy="3429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Arch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009900" y="3137067"/>
            <a:ext cx="685800" cy="3429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FPU1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504247" y="4963748"/>
            <a:ext cx="685800" cy="3429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xmul</a:t>
            </a:r>
            <a:endParaRPr lang="en-US" dirty="0"/>
          </a:p>
        </p:txBody>
      </p:sp>
      <p:sp>
        <p:nvSpPr>
          <p:cNvPr id="20" name="Round Diagonal Corner Rectangle 19"/>
          <p:cNvSpPr/>
          <p:nvPr/>
        </p:nvSpPr>
        <p:spPr>
          <a:xfrm>
            <a:off x="1568726" y="4940618"/>
            <a:ext cx="647700" cy="342900"/>
          </a:xfrm>
          <a:prstGeom prst="round2DiagRect">
            <a:avLst/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cadd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 Diagonal Corner Rectangle 20"/>
          <p:cNvSpPr/>
          <p:nvPr/>
        </p:nvSpPr>
        <p:spPr>
          <a:xfrm>
            <a:off x="3578294" y="4936994"/>
            <a:ext cx="647700" cy="342900"/>
          </a:xfrm>
          <a:prstGeom prst="round2DiagRect">
            <a:avLst/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cmul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ound Diagonal Corner Rectangle 21"/>
          <p:cNvSpPr/>
          <p:nvPr/>
        </p:nvSpPr>
        <p:spPr>
          <a:xfrm>
            <a:off x="4490416" y="4940618"/>
            <a:ext cx="647700" cy="342900"/>
          </a:xfrm>
          <a:prstGeom prst="round2DiagRect">
            <a:avLst/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cdiv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ound Diagonal Corner Rectangle 22"/>
          <p:cNvSpPr/>
          <p:nvPr/>
        </p:nvSpPr>
        <p:spPr>
          <a:xfrm>
            <a:off x="1960494" y="5829268"/>
            <a:ext cx="647700" cy="342900"/>
          </a:xfrm>
          <a:prstGeom prst="round2DiagRect">
            <a:avLst/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carr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ound Diagonal Corner Rectangle 23"/>
          <p:cNvSpPr/>
          <p:nvPr/>
        </p:nvSpPr>
        <p:spPr>
          <a:xfrm>
            <a:off x="3086100" y="5829300"/>
            <a:ext cx="647700" cy="342900"/>
          </a:xfrm>
          <a:prstGeom prst="round2DiagRect">
            <a:avLst/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cnorm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6" name="Straight Connector 25"/>
          <p:cNvCxnSpPr>
            <a:stCxn id="7" idx="2"/>
            <a:endCxn id="16" idx="0"/>
          </p:cNvCxnSpPr>
          <p:nvPr/>
        </p:nvCxnSpPr>
        <p:spPr>
          <a:xfrm>
            <a:off x="4552122" y="1143000"/>
            <a:ext cx="0" cy="228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Group 108"/>
          <p:cNvGrpSpPr/>
          <p:nvPr/>
        </p:nvGrpSpPr>
        <p:grpSpPr>
          <a:xfrm>
            <a:off x="228600" y="2260792"/>
            <a:ext cx="990600" cy="1019162"/>
            <a:chOff x="228600" y="1981250"/>
            <a:chExt cx="990600" cy="1019162"/>
          </a:xfrm>
        </p:grpSpPr>
        <p:sp>
          <p:nvSpPr>
            <p:cNvPr id="8" name="Rounded Rectangle 7"/>
            <p:cNvSpPr/>
            <p:nvPr/>
          </p:nvSpPr>
          <p:spPr>
            <a:xfrm>
              <a:off x="228600" y="1981250"/>
              <a:ext cx="990600" cy="381000"/>
            </a:xfrm>
            <a:prstGeom prst="roundRect">
              <a:avLst>
                <a:gd name="adj" fmla="val 46232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err="1" smtClean="0">
                  <a:sym typeface="Symbol" panose="05050102010706020507" pitchFamily="18" charset="2"/>
                </a:rPr>
                <a:t>Regfile</a:t>
              </a:r>
              <a:endParaRPr lang="en-US" dirty="0"/>
            </a:p>
          </p:txBody>
        </p:sp>
        <p:grpSp>
          <p:nvGrpSpPr>
            <p:cNvPr id="95" name="Group 94"/>
            <p:cNvGrpSpPr/>
            <p:nvPr/>
          </p:nvGrpSpPr>
          <p:grpSpPr>
            <a:xfrm>
              <a:off x="457200" y="2362250"/>
              <a:ext cx="533400" cy="638162"/>
              <a:chOff x="457200" y="2362250"/>
              <a:chExt cx="533400" cy="638162"/>
            </a:xfrm>
          </p:grpSpPr>
          <p:cxnSp>
            <p:nvCxnSpPr>
              <p:cNvPr id="63" name="Straight Connector 62"/>
              <p:cNvCxnSpPr>
                <a:stCxn id="8" idx="2"/>
              </p:cNvCxnSpPr>
              <p:nvPr/>
            </p:nvCxnSpPr>
            <p:spPr>
              <a:xfrm flipH="1">
                <a:off x="457200" y="2362250"/>
                <a:ext cx="266700" cy="26789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723900" y="271463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8" idx="2"/>
              </p:cNvCxnSpPr>
              <p:nvPr/>
            </p:nvCxnSpPr>
            <p:spPr>
              <a:xfrm>
                <a:off x="723900" y="2362250"/>
                <a:ext cx="0" cy="29301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8" idx="2"/>
              </p:cNvCxnSpPr>
              <p:nvPr/>
            </p:nvCxnSpPr>
            <p:spPr>
              <a:xfrm>
                <a:off x="723900" y="2362250"/>
                <a:ext cx="266700" cy="26789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990600" y="271463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57200" y="271463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8" name="Group 107"/>
          <p:cNvGrpSpPr/>
          <p:nvPr/>
        </p:nvGrpSpPr>
        <p:grpSpPr>
          <a:xfrm>
            <a:off x="1981200" y="2260792"/>
            <a:ext cx="990600" cy="1019162"/>
            <a:chOff x="2143125" y="1981250"/>
            <a:chExt cx="990600" cy="1019162"/>
          </a:xfrm>
        </p:grpSpPr>
        <p:sp>
          <p:nvSpPr>
            <p:cNvPr id="9" name="Rounded Rectangle 8"/>
            <p:cNvSpPr/>
            <p:nvPr/>
          </p:nvSpPr>
          <p:spPr>
            <a:xfrm>
              <a:off x="2143125" y="1981250"/>
              <a:ext cx="990600" cy="381000"/>
            </a:xfrm>
            <a:prstGeom prst="roundRect">
              <a:avLst>
                <a:gd name="adj" fmla="val 46232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ym typeface="Symbol" panose="05050102010706020507" pitchFamily="18" charset="2"/>
                </a:rPr>
                <a:t>Exec</a:t>
              </a:r>
              <a:endParaRPr lang="en-US" dirty="0"/>
            </a:p>
          </p:txBody>
        </p:sp>
        <p:cxnSp>
          <p:nvCxnSpPr>
            <p:cNvPr id="81" name="Straight Connector 80"/>
            <p:cNvCxnSpPr>
              <a:stCxn id="9" idx="2"/>
            </p:cNvCxnSpPr>
            <p:nvPr/>
          </p:nvCxnSpPr>
          <p:spPr>
            <a:xfrm>
              <a:off x="2638425" y="2362250"/>
              <a:ext cx="197230" cy="26517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9" idx="2"/>
            </p:cNvCxnSpPr>
            <p:nvPr/>
          </p:nvCxnSpPr>
          <p:spPr>
            <a:xfrm flipH="1">
              <a:off x="2463248" y="2362250"/>
              <a:ext cx="175177" cy="26236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835655" y="2714637"/>
              <a:ext cx="0" cy="285775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2463248" y="2714637"/>
              <a:ext cx="0" cy="285775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/>
          <p:cNvGrpSpPr/>
          <p:nvPr/>
        </p:nvGrpSpPr>
        <p:grpSpPr>
          <a:xfrm>
            <a:off x="7886700" y="2260792"/>
            <a:ext cx="990600" cy="1019112"/>
            <a:chOff x="7886700" y="1981250"/>
            <a:chExt cx="990600" cy="1019112"/>
          </a:xfrm>
        </p:grpSpPr>
        <p:sp>
          <p:nvSpPr>
            <p:cNvPr id="12" name="Rounded Rectangle 11"/>
            <p:cNvSpPr/>
            <p:nvPr/>
          </p:nvSpPr>
          <p:spPr>
            <a:xfrm>
              <a:off x="7886700" y="1981250"/>
              <a:ext cx="990600" cy="381000"/>
            </a:xfrm>
            <a:prstGeom prst="roundRect">
              <a:avLst>
                <a:gd name="adj" fmla="val 46232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ym typeface="Symbol" panose="05050102010706020507" pitchFamily="18" charset="2"/>
                </a:rPr>
                <a:t>Memory</a:t>
              </a:r>
              <a:endParaRPr lang="en-US" dirty="0"/>
            </a:p>
          </p:txBody>
        </p:sp>
        <p:grpSp>
          <p:nvGrpSpPr>
            <p:cNvPr id="96" name="Group 95"/>
            <p:cNvGrpSpPr/>
            <p:nvPr/>
          </p:nvGrpSpPr>
          <p:grpSpPr>
            <a:xfrm>
              <a:off x="8262730" y="2362200"/>
              <a:ext cx="372407" cy="638162"/>
              <a:chOff x="8262730" y="2362200"/>
              <a:chExt cx="372407" cy="638162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8437907" y="2362200"/>
                <a:ext cx="197230" cy="26517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 flipH="1">
                <a:off x="8262730" y="2362200"/>
                <a:ext cx="175177" cy="2623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8635137" y="271458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8262730" y="271458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" name="Group 106"/>
          <p:cNvGrpSpPr/>
          <p:nvPr/>
        </p:nvGrpSpPr>
        <p:grpSpPr>
          <a:xfrm>
            <a:off x="6172200" y="2260792"/>
            <a:ext cx="990600" cy="1019112"/>
            <a:chOff x="5972175" y="1981250"/>
            <a:chExt cx="990600" cy="1019112"/>
          </a:xfrm>
        </p:grpSpPr>
        <p:sp>
          <p:nvSpPr>
            <p:cNvPr id="11" name="Rounded Rectangle 10"/>
            <p:cNvSpPr/>
            <p:nvPr/>
          </p:nvSpPr>
          <p:spPr>
            <a:xfrm>
              <a:off x="5972175" y="1981250"/>
              <a:ext cx="990600" cy="381000"/>
            </a:xfrm>
            <a:prstGeom prst="roundRect">
              <a:avLst>
                <a:gd name="adj" fmla="val 46232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ym typeface="Symbol" panose="05050102010706020507" pitchFamily="18" charset="2"/>
                </a:rPr>
                <a:t>Decode</a:t>
              </a:r>
              <a:endParaRPr lang="en-US" dirty="0"/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6496878" y="2362200"/>
              <a:ext cx="0" cy="638162"/>
              <a:chOff x="6496878" y="2362200"/>
              <a:chExt cx="0" cy="638162"/>
            </a:xfrm>
          </p:grpSpPr>
          <p:cxnSp>
            <p:nvCxnSpPr>
              <p:cNvPr id="93" name="Straight Connector 92"/>
              <p:cNvCxnSpPr/>
              <p:nvPr/>
            </p:nvCxnSpPr>
            <p:spPr>
              <a:xfrm>
                <a:off x="6496878" y="271458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>
                <a:off x="6496878" y="2362200"/>
                <a:ext cx="0" cy="29301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5" name="Group 104"/>
          <p:cNvGrpSpPr/>
          <p:nvPr/>
        </p:nvGrpSpPr>
        <p:grpSpPr>
          <a:xfrm>
            <a:off x="5638800" y="3177577"/>
            <a:ext cx="685800" cy="988165"/>
            <a:chOff x="5286375" y="2898035"/>
            <a:chExt cx="685800" cy="988165"/>
          </a:xfrm>
        </p:grpSpPr>
        <p:sp>
          <p:nvSpPr>
            <p:cNvPr id="18" name="Rectangle 17"/>
            <p:cNvSpPr/>
            <p:nvPr/>
          </p:nvSpPr>
          <p:spPr>
            <a:xfrm>
              <a:off x="5286375" y="2898035"/>
              <a:ext cx="685800" cy="3429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FPU2</a:t>
              </a:r>
              <a:endParaRPr lang="en-US" dirty="0"/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5373756" y="3248038"/>
              <a:ext cx="533400" cy="638162"/>
              <a:chOff x="457200" y="2362250"/>
              <a:chExt cx="533400" cy="638162"/>
            </a:xfrm>
          </p:grpSpPr>
          <p:cxnSp>
            <p:nvCxnSpPr>
              <p:cNvPr id="99" name="Straight Connector 98"/>
              <p:cNvCxnSpPr/>
              <p:nvPr/>
            </p:nvCxnSpPr>
            <p:spPr>
              <a:xfrm flipH="1">
                <a:off x="457200" y="2362250"/>
                <a:ext cx="266700" cy="26789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23900" y="271463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723900" y="2362250"/>
                <a:ext cx="0" cy="29301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723900" y="2362250"/>
                <a:ext cx="266700" cy="26789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990600" y="271463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457200" y="271463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3" name="TextBox 122"/>
          <p:cNvSpPr txBox="1"/>
          <p:nvPr/>
        </p:nvSpPr>
        <p:spPr>
          <a:xfrm>
            <a:off x="5001039" y="226662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OR</a:t>
            </a:r>
            <a:endParaRPr lang="en-US" dirty="0"/>
          </a:p>
        </p:txBody>
      </p:sp>
      <p:sp>
        <p:nvSpPr>
          <p:cNvPr id="124" name="TextBox 123"/>
          <p:cNvSpPr txBox="1"/>
          <p:nvPr/>
        </p:nvSpPr>
        <p:spPr>
          <a:xfrm>
            <a:off x="3681025" y="3114691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AND</a:t>
            </a:r>
            <a:endParaRPr lang="en-US" dirty="0"/>
          </a:p>
        </p:txBody>
      </p:sp>
      <p:grpSp>
        <p:nvGrpSpPr>
          <p:cNvPr id="129" name="Group 128"/>
          <p:cNvGrpSpPr/>
          <p:nvPr/>
        </p:nvGrpSpPr>
        <p:grpSpPr>
          <a:xfrm>
            <a:off x="5526363" y="4572000"/>
            <a:ext cx="3236637" cy="1428718"/>
            <a:chOff x="5526363" y="4572000"/>
            <a:chExt cx="3236637" cy="1428718"/>
          </a:xfrm>
        </p:grpSpPr>
        <p:sp>
          <p:nvSpPr>
            <p:cNvPr id="126" name="TextBox 125"/>
            <p:cNvSpPr txBox="1"/>
            <p:nvPr/>
          </p:nvSpPr>
          <p:spPr>
            <a:xfrm>
              <a:off x="6545726" y="4800389"/>
              <a:ext cx="2217274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  Netlist:</a:t>
              </a:r>
              <a:endParaRPr lang="en-GB" dirty="0"/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GB" dirty="0" smtClean="0"/>
                <a:t>Blocks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GB" dirty="0" smtClean="0"/>
                <a:t>Connections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GB" dirty="0" smtClean="0"/>
                <a:t>Registers</a:t>
              </a:r>
              <a:endParaRPr lang="en-US" dirty="0"/>
            </a:p>
          </p:txBody>
        </p:sp>
        <p:cxnSp>
          <p:nvCxnSpPr>
            <p:cNvPr id="128" name="Straight Arrow Connector 127"/>
            <p:cNvCxnSpPr/>
            <p:nvPr/>
          </p:nvCxnSpPr>
          <p:spPr>
            <a:xfrm flipH="1" flipV="1">
              <a:off x="5526363" y="4572000"/>
              <a:ext cx="1026837" cy="391748"/>
            </a:xfrm>
            <a:prstGeom prst="straightConnector1">
              <a:avLst/>
            </a:prstGeom>
            <a:ln w="76200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0140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model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12" name="Cloud 11"/>
          <p:cNvSpPr/>
          <p:nvPr/>
        </p:nvSpPr>
        <p:spPr>
          <a:xfrm>
            <a:off x="3886200" y="2057399"/>
            <a:ext cx="990600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loud 13"/>
          <p:cNvSpPr/>
          <p:nvPr/>
        </p:nvSpPr>
        <p:spPr>
          <a:xfrm>
            <a:off x="2590800" y="3047999"/>
            <a:ext cx="990600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loud 14"/>
          <p:cNvSpPr/>
          <p:nvPr/>
        </p:nvSpPr>
        <p:spPr>
          <a:xfrm>
            <a:off x="4343400" y="3047999"/>
            <a:ext cx="990600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Arrow Connector 16"/>
          <p:cNvCxnSpPr>
            <a:endCxn id="14" idx="2"/>
          </p:cNvCxnSpPr>
          <p:nvPr/>
        </p:nvCxnSpPr>
        <p:spPr>
          <a:xfrm>
            <a:off x="1676400" y="3352799"/>
            <a:ext cx="917473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4" idx="0"/>
            <a:endCxn id="10" idx="1"/>
          </p:cNvCxnSpPr>
          <p:nvPr/>
        </p:nvCxnSpPr>
        <p:spPr>
          <a:xfrm>
            <a:off x="3580575" y="3352800"/>
            <a:ext cx="30562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3"/>
            <a:endCxn id="15" idx="2"/>
          </p:cNvCxnSpPr>
          <p:nvPr/>
        </p:nvCxnSpPr>
        <p:spPr>
          <a:xfrm>
            <a:off x="4038600" y="3352800"/>
            <a:ext cx="30787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5" idx="0"/>
            <a:endCxn id="11" idx="1"/>
          </p:cNvCxnSpPr>
          <p:nvPr/>
        </p:nvCxnSpPr>
        <p:spPr>
          <a:xfrm>
            <a:off x="5333175" y="3352800"/>
            <a:ext cx="30562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2" idx="2"/>
            <a:endCxn id="13" idx="3"/>
          </p:cNvCxnSpPr>
          <p:nvPr/>
        </p:nvCxnSpPr>
        <p:spPr>
          <a:xfrm flipH="1">
            <a:off x="3429000" y="2362200"/>
            <a:ext cx="46027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3"/>
            <a:endCxn id="7" idx="1"/>
          </p:cNvCxnSpPr>
          <p:nvPr/>
        </p:nvCxnSpPr>
        <p:spPr>
          <a:xfrm>
            <a:off x="5791200" y="3352800"/>
            <a:ext cx="1676400" cy="837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886200" y="3048000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8800" y="3048000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276600" y="2057400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Elbow Connector 33"/>
          <p:cNvCxnSpPr>
            <a:stCxn id="11" idx="3"/>
            <a:endCxn id="12" idx="0"/>
          </p:cNvCxnSpPr>
          <p:nvPr/>
        </p:nvCxnSpPr>
        <p:spPr>
          <a:xfrm flipH="1" flipV="1">
            <a:off x="4875975" y="2362200"/>
            <a:ext cx="915225" cy="990600"/>
          </a:xfrm>
          <a:prstGeom prst="bentConnector3">
            <a:avLst>
              <a:gd name="adj1" fmla="val -24977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3" idx="1"/>
          </p:cNvCxnSpPr>
          <p:nvPr/>
        </p:nvCxnSpPr>
        <p:spPr>
          <a:xfrm rot="10800000" flipV="1">
            <a:off x="2840400" y="2362200"/>
            <a:ext cx="436201" cy="762000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Picture 4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358" y="3809114"/>
            <a:ext cx="252343" cy="181029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9803" y="3794878"/>
            <a:ext cx="230400" cy="181029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6300" y="1776840"/>
            <a:ext cx="235886" cy="18102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213" y="1039545"/>
            <a:ext cx="5534123" cy="433104"/>
          </a:xfrm>
          <a:prstGeom prst="rect">
            <a:avLst/>
          </a:prstGeom>
        </p:spPr>
      </p:pic>
      <p:sp>
        <p:nvSpPr>
          <p:cNvPr id="55" name="Rectangle 54"/>
          <p:cNvSpPr/>
          <p:nvPr/>
        </p:nvSpPr>
        <p:spPr>
          <a:xfrm>
            <a:off x="2571748" y="1588332"/>
            <a:ext cx="3752851" cy="3048000"/>
          </a:xfrm>
          <a:prstGeom prst="rect">
            <a:avLst/>
          </a:prstGeom>
          <a:solidFill>
            <a:srgbClr val="0000FF">
              <a:alpha val="25098"/>
            </a:srgbClr>
          </a:solidFill>
          <a:ln>
            <a:solidFill>
              <a:schemeClr val="tx2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571749" y="1588332"/>
            <a:ext cx="3752851" cy="3048000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en-US" sz="5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865873"/>
            <a:ext cx="528677" cy="38100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487" y="2921831"/>
            <a:ext cx="738376" cy="38100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3386" y="4735862"/>
            <a:ext cx="848721" cy="312144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774338" y="5414885"/>
            <a:ext cx="77628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Each module has an ILP model with interface variables.</a:t>
            </a:r>
          </a:p>
          <a:p>
            <a:r>
              <a:rPr lang="en-GB" sz="2400" dirty="0" smtClean="0"/>
              <a:t>The interface variables connect the local ILP models.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7467600" y="3056374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78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-0.64983 -0.0039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500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7" grpId="0" animBg="1"/>
      <p:bldP spid="7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104"/>
          <p:cNvSpPr/>
          <p:nvPr/>
        </p:nvSpPr>
        <p:spPr>
          <a:xfrm>
            <a:off x="2045898" y="4870411"/>
            <a:ext cx="5295018" cy="99698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2045898" y="2432010"/>
            <a:ext cx="5295018" cy="1956011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2045898" y="1136611"/>
            <a:ext cx="5295018" cy="1066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selection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12" name="Cloud 11"/>
          <p:cNvSpPr/>
          <p:nvPr/>
        </p:nvSpPr>
        <p:spPr>
          <a:xfrm>
            <a:off x="3569898" y="2584410"/>
            <a:ext cx="990600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loud 13"/>
          <p:cNvSpPr/>
          <p:nvPr/>
        </p:nvSpPr>
        <p:spPr>
          <a:xfrm>
            <a:off x="2274498" y="3575010"/>
            <a:ext cx="990600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loud 14"/>
          <p:cNvSpPr/>
          <p:nvPr/>
        </p:nvSpPr>
        <p:spPr>
          <a:xfrm>
            <a:off x="4027098" y="3575010"/>
            <a:ext cx="990600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Arrow Connector 16"/>
          <p:cNvCxnSpPr>
            <a:endCxn id="14" idx="2"/>
          </p:cNvCxnSpPr>
          <p:nvPr/>
        </p:nvCxnSpPr>
        <p:spPr>
          <a:xfrm>
            <a:off x="1221683" y="3879809"/>
            <a:ext cx="1055888" cy="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4" idx="0"/>
            <a:endCxn id="10" idx="1"/>
          </p:cNvCxnSpPr>
          <p:nvPr/>
        </p:nvCxnSpPr>
        <p:spPr>
          <a:xfrm>
            <a:off x="3264273" y="3879811"/>
            <a:ext cx="30562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3"/>
            <a:endCxn id="15" idx="2"/>
          </p:cNvCxnSpPr>
          <p:nvPr/>
        </p:nvCxnSpPr>
        <p:spPr>
          <a:xfrm>
            <a:off x="3722298" y="3879811"/>
            <a:ext cx="30787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5" idx="0"/>
            <a:endCxn id="11" idx="1"/>
          </p:cNvCxnSpPr>
          <p:nvPr/>
        </p:nvCxnSpPr>
        <p:spPr>
          <a:xfrm>
            <a:off x="5016873" y="3879811"/>
            <a:ext cx="30562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2" idx="2"/>
            <a:endCxn id="13" idx="3"/>
          </p:cNvCxnSpPr>
          <p:nvPr/>
        </p:nvCxnSpPr>
        <p:spPr>
          <a:xfrm flipH="1">
            <a:off x="3112698" y="2889211"/>
            <a:ext cx="46027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3"/>
          </p:cNvCxnSpPr>
          <p:nvPr/>
        </p:nvCxnSpPr>
        <p:spPr>
          <a:xfrm flipV="1">
            <a:off x="5474898" y="3879810"/>
            <a:ext cx="1294575" cy="1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11" idx="3"/>
            <a:endCxn id="12" idx="0"/>
          </p:cNvCxnSpPr>
          <p:nvPr/>
        </p:nvCxnSpPr>
        <p:spPr>
          <a:xfrm flipH="1" flipV="1">
            <a:off x="4559673" y="2889211"/>
            <a:ext cx="915225" cy="990600"/>
          </a:xfrm>
          <a:prstGeom prst="bentConnector3">
            <a:avLst>
              <a:gd name="adj1" fmla="val -24977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3" idx="1"/>
          </p:cNvCxnSpPr>
          <p:nvPr/>
        </p:nvCxnSpPr>
        <p:spPr>
          <a:xfrm rot="10800000" flipV="1">
            <a:off x="2524098" y="2889211"/>
            <a:ext cx="436201" cy="762000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loud 28"/>
          <p:cNvSpPr/>
          <p:nvPr/>
        </p:nvSpPr>
        <p:spPr>
          <a:xfrm>
            <a:off x="2274498" y="1349299"/>
            <a:ext cx="3429000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Straight Arrow Connector 31"/>
          <p:cNvCxnSpPr>
            <a:endCxn id="29" idx="2"/>
          </p:cNvCxnSpPr>
          <p:nvPr/>
        </p:nvCxnSpPr>
        <p:spPr>
          <a:xfrm>
            <a:off x="1505288" y="1654099"/>
            <a:ext cx="77984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9" idx="0"/>
            <a:endCxn id="31" idx="1"/>
          </p:cNvCxnSpPr>
          <p:nvPr/>
        </p:nvCxnSpPr>
        <p:spPr>
          <a:xfrm flipV="1">
            <a:off x="5700641" y="1649075"/>
            <a:ext cx="345344" cy="502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1" idx="3"/>
          </p:cNvCxnSpPr>
          <p:nvPr/>
        </p:nvCxnSpPr>
        <p:spPr>
          <a:xfrm>
            <a:off x="6198385" y="1649075"/>
            <a:ext cx="571088" cy="0"/>
          </a:xfrm>
          <a:prstGeom prst="straightConnector1">
            <a:avLst/>
          </a:prstGeom>
          <a:ln w="38100" cap="sq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loud 41"/>
          <p:cNvSpPr/>
          <p:nvPr/>
        </p:nvSpPr>
        <p:spPr>
          <a:xfrm>
            <a:off x="2276034" y="5022810"/>
            <a:ext cx="684264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Cloud 43"/>
          <p:cNvSpPr/>
          <p:nvPr/>
        </p:nvSpPr>
        <p:spPr>
          <a:xfrm>
            <a:off x="3722298" y="5022810"/>
            <a:ext cx="685800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6" name="Straight Arrow Connector 45"/>
          <p:cNvCxnSpPr>
            <a:endCxn id="42" idx="2"/>
          </p:cNvCxnSpPr>
          <p:nvPr/>
        </p:nvCxnSpPr>
        <p:spPr>
          <a:xfrm>
            <a:off x="1496619" y="5324260"/>
            <a:ext cx="781537" cy="335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2" idx="0"/>
            <a:endCxn id="52" idx="1"/>
          </p:cNvCxnSpPr>
          <p:nvPr/>
        </p:nvCxnSpPr>
        <p:spPr>
          <a:xfrm>
            <a:off x="2959728" y="5327611"/>
            <a:ext cx="30537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52" idx="3"/>
            <a:endCxn id="44" idx="2"/>
          </p:cNvCxnSpPr>
          <p:nvPr/>
        </p:nvCxnSpPr>
        <p:spPr>
          <a:xfrm>
            <a:off x="3417498" y="5327611"/>
            <a:ext cx="30692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4" idx="0"/>
            <a:endCxn id="54" idx="1"/>
          </p:cNvCxnSpPr>
          <p:nvPr/>
        </p:nvCxnSpPr>
        <p:spPr>
          <a:xfrm>
            <a:off x="4407527" y="5327611"/>
            <a:ext cx="30537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54" idx="3"/>
            <a:endCxn id="56" idx="2"/>
          </p:cNvCxnSpPr>
          <p:nvPr/>
        </p:nvCxnSpPr>
        <p:spPr>
          <a:xfrm flipV="1">
            <a:off x="4865298" y="5324261"/>
            <a:ext cx="324342" cy="3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loud 55"/>
          <p:cNvSpPr/>
          <p:nvPr/>
        </p:nvSpPr>
        <p:spPr>
          <a:xfrm>
            <a:off x="5187513" y="5019460"/>
            <a:ext cx="685800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1" name="Straight Arrow Connector 60"/>
          <p:cNvCxnSpPr>
            <a:stCxn id="56" idx="0"/>
            <a:endCxn id="60" idx="1"/>
          </p:cNvCxnSpPr>
          <p:nvPr/>
        </p:nvCxnSpPr>
        <p:spPr>
          <a:xfrm>
            <a:off x="5872742" y="5324261"/>
            <a:ext cx="30537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60" idx="3"/>
          </p:cNvCxnSpPr>
          <p:nvPr/>
        </p:nvCxnSpPr>
        <p:spPr>
          <a:xfrm>
            <a:off x="6330513" y="5324261"/>
            <a:ext cx="43896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1510605" y="1662930"/>
            <a:ext cx="1656" cy="3660458"/>
          </a:xfrm>
          <a:prstGeom prst="line">
            <a:avLst/>
          </a:prstGeom>
          <a:ln w="38100" cap="sq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457200" y="3879809"/>
            <a:ext cx="76696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7531710" y="3485795"/>
            <a:ext cx="130749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H="1">
            <a:off x="7531710" y="1648203"/>
            <a:ext cx="588" cy="3675185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7150122" y="1659090"/>
            <a:ext cx="381588" cy="0"/>
          </a:xfrm>
          <a:prstGeom prst="straightConnector1">
            <a:avLst/>
          </a:prstGeom>
          <a:ln w="38100" cap="sq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7150122" y="3879809"/>
            <a:ext cx="381588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7150122" y="5323388"/>
            <a:ext cx="381588" cy="0"/>
          </a:xfrm>
          <a:prstGeom prst="straightConnector1">
            <a:avLst/>
          </a:prstGeom>
          <a:ln w="38100" cap="sq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6769473" y="1648203"/>
            <a:ext cx="305625" cy="250408"/>
          </a:xfrm>
          <a:prstGeom prst="lin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6770298" y="3888147"/>
            <a:ext cx="305625" cy="250408"/>
          </a:xfrm>
          <a:prstGeom prst="lin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6771123" y="5327611"/>
            <a:ext cx="305625" cy="250408"/>
          </a:xfrm>
          <a:prstGeom prst="lin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045985" y="1344275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69898" y="3575011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322498" y="3575011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960298" y="2584411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265098" y="5022811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712898" y="5022811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6178113" y="5019461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0" name="Picture 89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5770" y="1891185"/>
            <a:ext cx="266667" cy="209067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714" y="4118459"/>
            <a:ext cx="275200" cy="209067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714" y="5582105"/>
            <a:ext cx="277333" cy="213334"/>
          </a:xfrm>
          <a:prstGeom prst="rect">
            <a:avLst/>
          </a:prstGeom>
        </p:spPr>
      </p:pic>
      <p:sp>
        <p:nvSpPr>
          <p:cNvPr id="106" name="Rectangle 105"/>
          <p:cNvSpPr/>
          <p:nvPr/>
        </p:nvSpPr>
        <p:spPr>
          <a:xfrm>
            <a:off x="1221683" y="857315"/>
            <a:ext cx="6477000" cy="51054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endParaRPr lang="en-US" sz="13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8" name="Picture 10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65" y="6088212"/>
            <a:ext cx="6997665" cy="334651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428999"/>
            <a:ext cx="528677" cy="381001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009" y="3012438"/>
            <a:ext cx="738376" cy="381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501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104"/>
          <p:cNvSpPr/>
          <p:nvPr/>
        </p:nvSpPr>
        <p:spPr>
          <a:xfrm>
            <a:off x="2045898" y="4870411"/>
            <a:ext cx="5295018" cy="99698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2045898" y="2432010"/>
            <a:ext cx="5295018" cy="1956011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2045898" y="1136611"/>
            <a:ext cx="5295018" cy="1066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selection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12" name="Cloud 11"/>
          <p:cNvSpPr/>
          <p:nvPr/>
        </p:nvSpPr>
        <p:spPr>
          <a:xfrm>
            <a:off x="3569898" y="2584410"/>
            <a:ext cx="990600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loud 13"/>
          <p:cNvSpPr/>
          <p:nvPr/>
        </p:nvSpPr>
        <p:spPr>
          <a:xfrm>
            <a:off x="2274498" y="3575010"/>
            <a:ext cx="990600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loud 14"/>
          <p:cNvSpPr/>
          <p:nvPr/>
        </p:nvSpPr>
        <p:spPr>
          <a:xfrm>
            <a:off x="4027098" y="3575010"/>
            <a:ext cx="990600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Arrow Connector 16"/>
          <p:cNvCxnSpPr>
            <a:endCxn id="14" idx="2"/>
          </p:cNvCxnSpPr>
          <p:nvPr/>
        </p:nvCxnSpPr>
        <p:spPr>
          <a:xfrm>
            <a:off x="1221683" y="3879809"/>
            <a:ext cx="1055888" cy="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4" idx="0"/>
            <a:endCxn id="10" idx="1"/>
          </p:cNvCxnSpPr>
          <p:nvPr/>
        </p:nvCxnSpPr>
        <p:spPr>
          <a:xfrm>
            <a:off x="3264273" y="3879811"/>
            <a:ext cx="30562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3"/>
            <a:endCxn id="15" idx="2"/>
          </p:cNvCxnSpPr>
          <p:nvPr/>
        </p:nvCxnSpPr>
        <p:spPr>
          <a:xfrm>
            <a:off x="3722298" y="3879811"/>
            <a:ext cx="30787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5" idx="0"/>
            <a:endCxn id="11" idx="1"/>
          </p:cNvCxnSpPr>
          <p:nvPr/>
        </p:nvCxnSpPr>
        <p:spPr>
          <a:xfrm>
            <a:off x="5016873" y="3879811"/>
            <a:ext cx="30562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2" idx="2"/>
            <a:endCxn id="13" idx="3"/>
          </p:cNvCxnSpPr>
          <p:nvPr/>
        </p:nvCxnSpPr>
        <p:spPr>
          <a:xfrm flipH="1">
            <a:off x="3112698" y="2889211"/>
            <a:ext cx="46027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3"/>
          </p:cNvCxnSpPr>
          <p:nvPr/>
        </p:nvCxnSpPr>
        <p:spPr>
          <a:xfrm flipV="1">
            <a:off x="5474898" y="3879810"/>
            <a:ext cx="1294575" cy="1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11" idx="3"/>
            <a:endCxn id="12" idx="0"/>
          </p:cNvCxnSpPr>
          <p:nvPr/>
        </p:nvCxnSpPr>
        <p:spPr>
          <a:xfrm flipH="1" flipV="1">
            <a:off x="4559673" y="2889211"/>
            <a:ext cx="915225" cy="990600"/>
          </a:xfrm>
          <a:prstGeom prst="bentConnector3">
            <a:avLst>
              <a:gd name="adj1" fmla="val -24977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3" idx="1"/>
          </p:cNvCxnSpPr>
          <p:nvPr/>
        </p:nvCxnSpPr>
        <p:spPr>
          <a:xfrm rot="10800000" flipV="1">
            <a:off x="2524098" y="2889211"/>
            <a:ext cx="436201" cy="762000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loud 28"/>
          <p:cNvSpPr/>
          <p:nvPr/>
        </p:nvSpPr>
        <p:spPr>
          <a:xfrm>
            <a:off x="2274498" y="1349299"/>
            <a:ext cx="3429000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Straight Arrow Connector 31"/>
          <p:cNvCxnSpPr>
            <a:endCxn id="29" idx="2"/>
          </p:cNvCxnSpPr>
          <p:nvPr/>
        </p:nvCxnSpPr>
        <p:spPr>
          <a:xfrm>
            <a:off x="1505288" y="1654099"/>
            <a:ext cx="77984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9" idx="0"/>
            <a:endCxn id="31" idx="1"/>
          </p:cNvCxnSpPr>
          <p:nvPr/>
        </p:nvCxnSpPr>
        <p:spPr>
          <a:xfrm flipV="1">
            <a:off x="5700641" y="1649075"/>
            <a:ext cx="345344" cy="502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1" idx="3"/>
          </p:cNvCxnSpPr>
          <p:nvPr/>
        </p:nvCxnSpPr>
        <p:spPr>
          <a:xfrm>
            <a:off x="6198385" y="1649075"/>
            <a:ext cx="571088" cy="0"/>
          </a:xfrm>
          <a:prstGeom prst="straightConnector1">
            <a:avLst/>
          </a:prstGeom>
          <a:ln w="38100" cap="sq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loud 41"/>
          <p:cNvSpPr/>
          <p:nvPr/>
        </p:nvSpPr>
        <p:spPr>
          <a:xfrm>
            <a:off x="2276034" y="5022810"/>
            <a:ext cx="684264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Cloud 43"/>
          <p:cNvSpPr/>
          <p:nvPr/>
        </p:nvSpPr>
        <p:spPr>
          <a:xfrm>
            <a:off x="3722298" y="5022810"/>
            <a:ext cx="685800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6" name="Straight Arrow Connector 45"/>
          <p:cNvCxnSpPr>
            <a:endCxn id="42" idx="2"/>
          </p:cNvCxnSpPr>
          <p:nvPr/>
        </p:nvCxnSpPr>
        <p:spPr>
          <a:xfrm>
            <a:off x="1496619" y="5324260"/>
            <a:ext cx="781537" cy="335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2" idx="0"/>
            <a:endCxn id="52" idx="1"/>
          </p:cNvCxnSpPr>
          <p:nvPr/>
        </p:nvCxnSpPr>
        <p:spPr>
          <a:xfrm>
            <a:off x="2959728" y="5327611"/>
            <a:ext cx="30537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52" idx="3"/>
            <a:endCxn id="44" idx="2"/>
          </p:cNvCxnSpPr>
          <p:nvPr/>
        </p:nvCxnSpPr>
        <p:spPr>
          <a:xfrm>
            <a:off x="3417498" y="5327611"/>
            <a:ext cx="30692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4" idx="0"/>
            <a:endCxn id="54" idx="1"/>
          </p:cNvCxnSpPr>
          <p:nvPr/>
        </p:nvCxnSpPr>
        <p:spPr>
          <a:xfrm>
            <a:off x="4407527" y="5327611"/>
            <a:ext cx="30537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54" idx="3"/>
            <a:endCxn id="56" idx="2"/>
          </p:cNvCxnSpPr>
          <p:nvPr/>
        </p:nvCxnSpPr>
        <p:spPr>
          <a:xfrm flipV="1">
            <a:off x="4865298" y="5324261"/>
            <a:ext cx="324342" cy="33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loud 55"/>
          <p:cNvSpPr/>
          <p:nvPr/>
        </p:nvSpPr>
        <p:spPr>
          <a:xfrm>
            <a:off x="5187513" y="5019460"/>
            <a:ext cx="685800" cy="609601"/>
          </a:xfrm>
          <a:prstGeom prst="cloud">
            <a:avLst/>
          </a:prstGeom>
          <a:solidFill>
            <a:srgbClr val="0000FF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1" name="Straight Arrow Connector 60"/>
          <p:cNvCxnSpPr>
            <a:stCxn id="56" idx="0"/>
            <a:endCxn id="60" idx="1"/>
          </p:cNvCxnSpPr>
          <p:nvPr/>
        </p:nvCxnSpPr>
        <p:spPr>
          <a:xfrm>
            <a:off x="5872742" y="5324261"/>
            <a:ext cx="30537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60" idx="3"/>
          </p:cNvCxnSpPr>
          <p:nvPr/>
        </p:nvCxnSpPr>
        <p:spPr>
          <a:xfrm>
            <a:off x="6330513" y="5324261"/>
            <a:ext cx="43896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1510605" y="1662930"/>
            <a:ext cx="1656" cy="3660458"/>
          </a:xfrm>
          <a:prstGeom prst="line">
            <a:avLst/>
          </a:prstGeom>
          <a:ln w="38100" cap="sq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457200" y="3879809"/>
            <a:ext cx="76696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7531710" y="3485795"/>
            <a:ext cx="57108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H="1">
            <a:off x="7531710" y="1648203"/>
            <a:ext cx="588" cy="3675185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7150122" y="1659090"/>
            <a:ext cx="381588" cy="0"/>
          </a:xfrm>
          <a:prstGeom prst="straightConnector1">
            <a:avLst/>
          </a:prstGeom>
          <a:ln w="38100" cap="sq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7150122" y="3879809"/>
            <a:ext cx="381588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7150122" y="5323388"/>
            <a:ext cx="381588" cy="0"/>
          </a:xfrm>
          <a:prstGeom prst="straightConnector1">
            <a:avLst/>
          </a:prstGeom>
          <a:ln w="38100" cap="sq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6769473" y="1648203"/>
            <a:ext cx="305625" cy="250408"/>
          </a:xfrm>
          <a:prstGeom prst="lin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6770298" y="3888147"/>
            <a:ext cx="305625" cy="250408"/>
          </a:xfrm>
          <a:prstGeom prst="lin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6771123" y="5327611"/>
            <a:ext cx="305625" cy="250408"/>
          </a:xfrm>
          <a:prstGeom prst="lin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045985" y="1344275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69898" y="3575011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322498" y="3575011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960298" y="2584411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265098" y="5022811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712898" y="5022811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6178113" y="5019461"/>
            <a:ext cx="152400" cy="6096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0" name="Picture 89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5770" y="1891185"/>
            <a:ext cx="266667" cy="209067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714" y="4118459"/>
            <a:ext cx="275200" cy="209067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714" y="5582105"/>
            <a:ext cx="277333" cy="213334"/>
          </a:xfrm>
          <a:prstGeom prst="rect">
            <a:avLst/>
          </a:prstGeom>
        </p:spPr>
      </p:pic>
      <p:grpSp>
        <p:nvGrpSpPr>
          <p:cNvPr id="107" name="Group 106"/>
          <p:cNvGrpSpPr/>
          <p:nvPr/>
        </p:nvGrpSpPr>
        <p:grpSpPr>
          <a:xfrm>
            <a:off x="6428896" y="1324179"/>
            <a:ext cx="290128" cy="3955968"/>
            <a:chOff x="6428896" y="1324179"/>
            <a:chExt cx="290128" cy="3955968"/>
          </a:xfrm>
        </p:grpSpPr>
        <p:pic>
          <p:nvPicPr>
            <p:cNvPr id="96" name="Picture 95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80090" y="1324179"/>
              <a:ext cx="238934" cy="273067"/>
            </a:xfrm>
            <a:prstGeom prst="rect">
              <a:avLst/>
            </a:prstGeom>
          </p:spPr>
        </p:pic>
        <p:pic>
          <p:nvPicPr>
            <p:cNvPr id="98" name="Picture 97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8896" y="3562629"/>
              <a:ext cx="247467" cy="273067"/>
            </a:xfrm>
            <a:prstGeom prst="rect">
              <a:avLst/>
            </a:prstGeom>
          </p:spPr>
        </p:pic>
        <p:pic>
          <p:nvPicPr>
            <p:cNvPr id="100" name="Picture 99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64729" y="5002813"/>
              <a:ext cx="249600" cy="277334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6799" y="6096000"/>
            <a:ext cx="4818972" cy="30003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60138" y="6058717"/>
            <a:ext cx="25314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sym typeface="Wingdings" panose="05000000000000000000" pitchFamily="2" charset="2"/>
              </a:rPr>
              <a:t> </a:t>
            </a:r>
            <a:r>
              <a:rPr lang="en-US" sz="2000" dirty="0" smtClean="0">
                <a:solidFill>
                  <a:srgbClr val="C00000"/>
                </a:solidFill>
              </a:rPr>
              <a:t>can be linearized</a:t>
            </a:r>
            <a:endParaRPr lang="en-US" sz="2000" dirty="0">
              <a:solidFill>
                <a:srgbClr val="C00000"/>
              </a:solidFill>
            </a:endParaRPr>
          </a:p>
        </p:txBody>
      </p:sp>
      <p:pic>
        <p:nvPicPr>
          <p:cNvPr id="62" name="Picture 6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428999"/>
            <a:ext cx="528677" cy="381001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009" y="3012438"/>
            <a:ext cx="738376" cy="381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589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952500" y="2133600"/>
            <a:ext cx="7200900" cy="2895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Block netlist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4890880" y="2286000"/>
            <a:ext cx="3605420" cy="2057400"/>
            <a:chOff x="4890880" y="2286000"/>
            <a:chExt cx="3605420" cy="2057400"/>
          </a:xfrm>
        </p:grpSpPr>
        <p:sp>
          <p:nvSpPr>
            <p:cNvPr id="8" name="Rectangle 7"/>
            <p:cNvSpPr/>
            <p:nvPr/>
          </p:nvSpPr>
          <p:spPr>
            <a:xfrm>
              <a:off x="5600700" y="2286000"/>
              <a:ext cx="2362200" cy="2057400"/>
            </a:xfrm>
            <a:prstGeom prst="rect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000" dirty="0" smtClean="0"/>
                <a:t>G</a:t>
              </a:r>
              <a:br>
                <a:rPr lang="en-GB" sz="4000" dirty="0" smtClean="0"/>
              </a:br>
              <a:r>
                <a:rPr lang="en-GB" sz="4000" dirty="0" smtClean="0"/>
                <a:t>ILP(G)</a:t>
              </a:r>
              <a:endParaRPr lang="en-US" sz="4000" dirty="0"/>
            </a:p>
          </p:txBody>
        </p:sp>
        <p:cxnSp>
          <p:nvCxnSpPr>
            <p:cNvPr id="13" name="Straight Arrow Connector 12"/>
            <p:cNvCxnSpPr>
              <a:stCxn id="8" idx="3"/>
            </p:cNvCxnSpPr>
            <p:nvPr/>
          </p:nvCxnSpPr>
          <p:spPr>
            <a:xfrm>
              <a:off x="7962900" y="3314700"/>
              <a:ext cx="53340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Picture 15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0880" y="2931159"/>
              <a:ext cx="429356" cy="309423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685800" y="2286000"/>
            <a:ext cx="4914900" cy="2057400"/>
            <a:chOff x="685800" y="2286000"/>
            <a:chExt cx="4914900" cy="2057400"/>
          </a:xfrm>
        </p:grpSpPr>
        <p:sp>
          <p:nvSpPr>
            <p:cNvPr id="7" name="Rectangle 6"/>
            <p:cNvSpPr/>
            <p:nvPr/>
          </p:nvSpPr>
          <p:spPr>
            <a:xfrm>
              <a:off x="1219200" y="2286000"/>
              <a:ext cx="2362200" cy="2057400"/>
            </a:xfrm>
            <a:prstGeom prst="rect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4000" dirty="0" smtClean="0"/>
                <a:t>F</a:t>
              </a:r>
              <a:br>
                <a:rPr lang="en-GB" sz="4000" dirty="0" smtClean="0"/>
              </a:br>
              <a:r>
                <a:rPr lang="en-GB" sz="4000" dirty="0" smtClean="0"/>
                <a:t>ILP(F)</a:t>
              </a:r>
              <a:endParaRPr lang="en-US" sz="4000" dirty="0"/>
            </a:p>
          </p:txBody>
        </p:sp>
        <p:cxnSp>
          <p:nvCxnSpPr>
            <p:cNvPr id="10" name="Straight Arrow Connector 9"/>
            <p:cNvCxnSpPr>
              <a:stCxn id="7" idx="3"/>
              <a:endCxn id="8" idx="1"/>
            </p:cNvCxnSpPr>
            <p:nvPr/>
          </p:nvCxnSpPr>
          <p:spPr>
            <a:xfrm>
              <a:off x="3581400" y="3314700"/>
              <a:ext cx="201930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endCxn id="7" idx="1"/>
            </p:cNvCxnSpPr>
            <p:nvPr/>
          </p:nvCxnSpPr>
          <p:spPr>
            <a:xfrm>
              <a:off x="685800" y="3314700"/>
              <a:ext cx="53340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8" name="Picture 17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91561" y="2931160"/>
              <a:ext cx="599659" cy="309423"/>
            </a:xfrm>
            <a:prstGeom prst="rect">
              <a:avLst/>
            </a:prstGeom>
          </p:spPr>
        </p:pic>
      </p:grpSp>
      <p:pic>
        <p:nvPicPr>
          <p:cNvPr id="20" name="Picture 19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291" y="3085870"/>
            <a:ext cx="266249" cy="9354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614" y="4530975"/>
            <a:ext cx="5203601" cy="35685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620393" y="1467534"/>
            <a:ext cx="19032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ILP(F,G)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4673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Straight Connector 56"/>
          <p:cNvCxnSpPr>
            <a:stCxn id="19" idx="2"/>
            <a:endCxn id="23" idx="3"/>
          </p:cNvCxnSpPr>
          <p:nvPr/>
        </p:nvCxnSpPr>
        <p:spPr>
          <a:xfrm flipH="1">
            <a:off x="2284344" y="5306648"/>
            <a:ext cx="562803" cy="5226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2"/>
            <a:endCxn id="24" idx="3"/>
          </p:cNvCxnSpPr>
          <p:nvPr/>
        </p:nvCxnSpPr>
        <p:spPr>
          <a:xfrm>
            <a:off x="2847147" y="5306648"/>
            <a:ext cx="562803" cy="5226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3" idx="2"/>
            <a:endCxn id="20" idx="3"/>
          </p:cNvCxnSpPr>
          <p:nvPr/>
        </p:nvCxnSpPr>
        <p:spPr>
          <a:xfrm flipH="1">
            <a:off x="1892576" y="4415643"/>
            <a:ext cx="6005" cy="5249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14" idx="2"/>
            <a:endCxn id="19" idx="0"/>
          </p:cNvCxnSpPr>
          <p:nvPr/>
        </p:nvCxnSpPr>
        <p:spPr>
          <a:xfrm flipH="1">
            <a:off x="2847147" y="4443547"/>
            <a:ext cx="505653" cy="5202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14" idx="2"/>
            <a:endCxn id="21" idx="3"/>
          </p:cNvCxnSpPr>
          <p:nvPr/>
        </p:nvCxnSpPr>
        <p:spPr>
          <a:xfrm>
            <a:off x="3352800" y="4443547"/>
            <a:ext cx="549344" cy="4934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15" idx="2"/>
            <a:endCxn id="22" idx="3"/>
          </p:cNvCxnSpPr>
          <p:nvPr/>
        </p:nvCxnSpPr>
        <p:spPr>
          <a:xfrm>
            <a:off x="4809504" y="4450461"/>
            <a:ext cx="4762" cy="4901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7" idx="2"/>
            <a:endCxn id="13" idx="0"/>
          </p:cNvCxnSpPr>
          <p:nvPr/>
        </p:nvCxnSpPr>
        <p:spPr>
          <a:xfrm flipH="1">
            <a:off x="1898581" y="3479967"/>
            <a:ext cx="1454219" cy="5546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7" idx="2"/>
            <a:endCxn id="14" idx="0"/>
          </p:cNvCxnSpPr>
          <p:nvPr/>
        </p:nvCxnSpPr>
        <p:spPr>
          <a:xfrm>
            <a:off x="3352800" y="3479967"/>
            <a:ext cx="0" cy="5825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7" idx="2"/>
            <a:endCxn id="15" idx="0"/>
          </p:cNvCxnSpPr>
          <p:nvPr/>
        </p:nvCxnSpPr>
        <p:spPr>
          <a:xfrm>
            <a:off x="3352800" y="3479967"/>
            <a:ext cx="1456704" cy="5894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0" idx="2"/>
            <a:endCxn id="17" idx="0"/>
          </p:cNvCxnSpPr>
          <p:nvPr/>
        </p:nvCxnSpPr>
        <p:spPr>
          <a:xfrm flipH="1">
            <a:off x="3352800" y="2641792"/>
            <a:ext cx="1200150" cy="4952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0" idx="2"/>
            <a:endCxn id="18" idx="0"/>
          </p:cNvCxnSpPr>
          <p:nvPr/>
        </p:nvCxnSpPr>
        <p:spPr>
          <a:xfrm>
            <a:off x="4552950" y="2641792"/>
            <a:ext cx="1428750" cy="5357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6" idx="2"/>
            <a:endCxn id="10" idx="0"/>
          </p:cNvCxnSpPr>
          <p:nvPr/>
        </p:nvCxnSpPr>
        <p:spPr>
          <a:xfrm>
            <a:off x="4552122" y="1714500"/>
            <a:ext cx="828" cy="5462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6" idx="2"/>
            <a:endCxn id="11" idx="0"/>
          </p:cNvCxnSpPr>
          <p:nvPr/>
        </p:nvCxnSpPr>
        <p:spPr>
          <a:xfrm>
            <a:off x="4552122" y="1714500"/>
            <a:ext cx="2115378" cy="5462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6" idx="2"/>
            <a:endCxn id="12" idx="0"/>
          </p:cNvCxnSpPr>
          <p:nvPr/>
        </p:nvCxnSpPr>
        <p:spPr>
          <a:xfrm>
            <a:off x="4552122" y="1714500"/>
            <a:ext cx="3829878" cy="5462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6" idx="2"/>
            <a:endCxn id="9" idx="0"/>
          </p:cNvCxnSpPr>
          <p:nvPr/>
        </p:nvCxnSpPr>
        <p:spPr>
          <a:xfrm flipH="1">
            <a:off x="2476500" y="1714500"/>
            <a:ext cx="2075622" cy="5462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6" idx="2"/>
            <a:endCxn id="8" idx="0"/>
          </p:cNvCxnSpPr>
          <p:nvPr/>
        </p:nvCxnSpPr>
        <p:spPr>
          <a:xfrm flipH="1">
            <a:off x="723900" y="1714500"/>
            <a:ext cx="3828222" cy="5462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model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094922" y="762000"/>
            <a:ext cx="914400" cy="381000"/>
          </a:xfrm>
          <a:prstGeom prst="roundRect">
            <a:avLst>
              <a:gd name="adj" fmla="val 46232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ym typeface="Symbol" panose="05050102010706020507" pitchFamily="18" charset="2"/>
              </a:rPr>
              <a:t></a:t>
            </a:r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057650" y="2260792"/>
            <a:ext cx="990600" cy="381000"/>
          </a:xfrm>
          <a:prstGeom prst="roundRect">
            <a:avLst>
              <a:gd name="adj" fmla="val 46232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ym typeface="Symbol" panose="05050102010706020507" pitchFamily="18" charset="2"/>
              </a:rPr>
              <a:t>FPU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1512818" y="4034643"/>
            <a:ext cx="771525" cy="381000"/>
          </a:xfrm>
          <a:prstGeom prst="roundRect">
            <a:avLst>
              <a:gd name="adj" fmla="val 46232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ym typeface="Symbol" panose="05050102010706020507" pitchFamily="18" charset="2"/>
              </a:rPr>
              <a:t>FADD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2857500" y="4062547"/>
            <a:ext cx="990600" cy="381000"/>
          </a:xfrm>
          <a:prstGeom prst="roundRect">
            <a:avLst>
              <a:gd name="adj" fmla="val 46232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ym typeface="Symbol" panose="05050102010706020507" pitchFamily="18" charset="2"/>
              </a:rPr>
              <a:t>FMUL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4404277" y="4069461"/>
            <a:ext cx="810454" cy="381000"/>
          </a:xfrm>
          <a:prstGeom prst="roundRect">
            <a:avLst>
              <a:gd name="adj" fmla="val 46232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ym typeface="Symbol" panose="05050102010706020507" pitchFamily="18" charset="2"/>
              </a:rPr>
              <a:t>FDIV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209222" y="1371600"/>
            <a:ext cx="685800" cy="3429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Arch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009900" y="3137067"/>
            <a:ext cx="685800" cy="3429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FPU1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504247" y="4963748"/>
            <a:ext cx="685800" cy="3429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xmul</a:t>
            </a:r>
            <a:endParaRPr lang="en-US" dirty="0"/>
          </a:p>
        </p:txBody>
      </p:sp>
      <p:sp>
        <p:nvSpPr>
          <p:cNvPr id="20" name="Round Diagonal Corner Rectangle 19"/>
          <p:cNvSpPr/>
          <p:nvPr/>
        </p:nvSpPr>
        <p:spPr>
          <a:xfrm>
            <a:off x="1568726" y="4940618"/>
            <a:ext cx="647700" cy="342900"/>
          </a:xfrm>
          <a:prstGeom prst="round2DiagRect">
            <a:avLst/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cadd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 Diagonal Corner Rectangle 20"/>
          <p:cNvSpPr/>
          <p:nvPr/>
        </p:nvSpPr>
        <p:spPr>
          <a:xfrm>
            <a:off x="3578294" y="4936994"/>
            <a:ext cx="647700" cy="342900"/>
          </a:xfrm>
          <a:prstGeom prst="round2DiagRect">
            <a:avLst/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cmul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ound Diagonal Corner Rectangle 21"/>
          <p:cNvSpPr/>
          <p:nvPr/>
        </p:nvSpPr>
        <p:spPr>
          <a:xfrm>
            <a:off x="4490416" y="4940618"/>
            <a:ext cx="647700" cy="342900"/>
          </a:xfrm>
          <a:prstGeom prst="round2DiagRect">
            <a:avLst/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cdiv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ound Diagonal Corner Rectangle 22"/>
          <p:cNvSpPr/>
          <p:nvPr/>
        </p:nvSpPr>
        <p:spPr>
          <a:xfrm>
            <a:off x="1960494" y="5829268"/>
            <a:ext cx="647700" cy="342900"/>
          </a:xfrm>
          <a:prstGeom prst="round2DiagRect">
            <a:avLst/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carr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ound Diagonal Corner Rectangle 23"/>
          <p:cNvSpPr/>
          <p:nvPr/>
        </p:nvSpPr>
        <p:spPr>
          <a:xfrm>
            <a:off x="3086100" y="5829300"/>
            <a:ext cx="647700" cy="342900"/>
          </a:xfrm>
          <a:prstGeom prst="round2DiagRect">
            <a:avLst/>
          </a:prstGeom>
          <a:solidFill>
            <a:srgbClr val="00FF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cnorm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6" name="Straight Connector 25"/>
          <p:cNvCxnSpPr>
            <a:stCxn id="7" idx="2"/>
            <a:endCxn id="16" idx="0"/>
          </p:cNvCxnSpPr>
          <p:nvPr/>
        </p:nvCxnSpPr>
        <p:spPr>
          <a:xfrm>
            <a:off x="4552122" y="1143000"/>
            <a:ext cx="0" cy="228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Group 108"/>
          <p:cNvGrpSpPr/>
          <p:nvPr/>
        </p:nvGrpSpPr>
        <p:grpSpPr>
          <a:xfrm>
            <a:off x="228600" y="2260792"/>
            <a:ext cx="990600" cy="1019162"/>
            <a:chOff x="228600" y="1981250"/>
            <a:chExt cx="990600" cy="1019162"/>
          </a:xfrm>
        </p:grpSpPr>
        <p:sp>
          <p:nvSpPr>
            <p:cNvPr id="8" name="Rounded Rectangle 7"/>
            <p:cNvSpPr/>
            <p:nvPr/>
          </p:nvSpPr>
          <p:spPr>
            <a:xfrm>
              <a:off x="228600" y="1981250"/>
              <a:ext cx="990600" cy="381000"/>
            </a:xfrm>
            <a:prstGeom prst="roundRect">
              <a:avLst>
                <a:gd name="adj" fmla="val 46232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err="1" smtClean="0">
                  <a:sym typeface="Symbol" panose="05050102010706020507" pitchFamily="18" charset="2"/>
                </a:rPr>
                <a:t>Regfile</a:t>
              </a:r>
              <a:endParaRPr lang="en-US" dirty="0"/>
            </a:p>
          </p:txBody>
        </p:sp>
        <p:grpSp>
          <p:nvGrpSpPr>
            <p:cNvPr id="95" name="Group 94"/>
            <p:cNvGrpSpPr/>
            <p:nvPr/>
          </p:nvGrpSpPr>
          <p:grpSpPr>
            <a:xfrm>
              <a:off x="457200" y="2362250"/>
              <a:ext cx="533400" cy="638162"/>
              <a:chOff x="457200" y="2362250"/>
              <a:chExt cx="533400" cy="638162"/>
            </a:xfrm>
          </p:grpSpPr>
          <p:cxnSp>
            <p:nvCxnSpPr>
              <p:cNvPr id="63" name="Straight Connector 62"/>
              <p:cNvCxnSpPr>
                <a:stCxn id="8" idx="2"/>
              </p:cNvCxnSpPr>
              <p:nvPr/>
            </p:nvCxnSpPr>
            <p:spPr>
              <a:xfrm flipH="1">
                <a:off x="457200" y="2362250"/>
                <a:ext cx="266700" cy="26789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723900" y="271463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8" idx="2"/>
              </p:cNvCxnSpPr>
              <p:nvPr/>
            </p:nvCxnSpPr>
            <p:spPr>
              <a:xfrm>
                <a:off x="723900" y="2362250"/>
                <a:ext cx="0" cy="29301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8" idx="2"/>
              </p:cNvCxnSpPr>
              <p:nvPr/>
            </p:nvCxnSpPr>
            <p:spPr>
              <a:xfrm>
                <a:off x="723900" y="2362250"/>
                <a:ext cx="266700" cy="26789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990600" y="271463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457200" y="271463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8" name="Group 107"/>
          <p:cNvGrpSpPr/>
          <p:nvPr/>
        </p:nvGrpSpPr>
        <p:grpSpPr>
          <a:xfrm>
            <a:off x="1981200" y="2260792"/>
            <a:ext cx="990600" cy="1019162"/>
            <a:chOff x="2143125" y="1981250"/>
            <a:chExt cx="990600" cy="1019162"/>
          </a:xfrm>
        </p:grpSpPr>
        <p:sp>
          <p:nvSpPr>
            <p:cNvPr id="9" name="Rounded Rectangle 8"/>
            <p:cNvSpPr/>
            <p:nvPr/>
          </p:nvSpPr>
          <p:spPr>
            <a:xfrm>
              <a:off x="2143125" y="1981250"/>
              <a:ext cx="990600" cy="381000"/>
            </a:xfrm>
            <a:prstGeom prst="roundRect">
              <a:avLst>
                <a:gd name="adj" fmla="val 46232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ym typeface="Symbol" panose="05050102010706020507" pitchFamily="18" charset="2"/>
                </a:rPr>
                <a:t>Exec</a:t>
              </a:r>
              <a:endParaRPr lang="en-US" dirty="0"/>
            </a:p>
          </p:txBody>
        </p:sp>
        <p:cxnSp>
          <p:nvCxnSpPr>
            <p:cNvPr id="81" name="Straight Connector 80"/>
            <p:cNvCxnSpPr>
              <a:stCxn id="9" idx="2"/>
            </p:cNvCxnSpPr>
            <p:nvPr/>
          </p:nvCxnSpPr>
          <p:spPr>
            <a:xfrm>
              <a:off x="2638425" y="2362250"/>
              <a:ext cx="197230" cy="26517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9" idx="2"/>
            </p:cNvCxnSpPr>
            <p:nvPr/>
          </p:nvCxnSpPr>
          <p:spPr>
            <a:xfrm flipH="1">
              <a:off x="2463248" y="2362250"/>
              <a:ext cx="175177" cy="26236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835655" y="2714637"/>
              <a:ext cx="0" cy="285775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2463248" y="2714637"/>
              <a:ext cx="0" cy="285775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/>
          <p:cNvGrpSpPr/>
          <p:nvPr/>
        </p:nvGrpSpPr>
        <p:grpSpPr>
          <a:xfrm>
            <a:off x="7886700" y="2260792"/>
            <a:ext cx="990600" cy="1019112"/>
            <a:chOff x="7886700" y="1981250"/>
            <a:chExt cx="990600" cy="1019112"/>
          </a:xfrm>
        </p:grpSpPr>
        <p:sp>
          <p:nvSpPr>
            <p:cNvPr id="12" name="Rounded Rectangle 11"/>
            <p:cNvSpPr/>
            <p:nvPr/>
          </p:nvSpPr>
          <p:spPr>
            <a:xfrm>
              <a:off x="7886700" y="1981250"/>
              <a:ext cx="990600" cy="381000"/>
            </a:xfrm>
            <a:prstGeom prst="roundRect">
              <a:avLst>
                <a:gd name="adj" fmla="val 46232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ym typeface="Symbol" panose="05050102010706020507" pitchFamily="18" charset="2"/>
                </a:rPr>
                <a:t>Memory</a:t>
              </a:r>
              <a:endParaRPr lang="en-US" dirty="0"/>
            </a:p>
          </p:txBody>
        </p:sp>
        <p:grpSp>
          <p:nvGrpSpPr>
            <p:cNvPr id="96" name="Group 95"/>
            <p:cNvGrpSpPr/>
            <p:nvPr/>
          </p:nvGrpSpPr>
          <p:grpSpPr>
            <a:xfrm>
              <a:off x="8262730" y="2362200"/>
              <a:ext cx="372407" cy="638162"/>
              <a:chOff x="8262730" y="2362200"/>
              <a:chExt cx="372407" cy="638162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8437907" y="2362200"/>
                <a:ext cx="197230" cy="26517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 flipH="1">
                <a:off x="8262730" y="2362200"/>
                <a:ext cx="175177" cy="26236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8635137" y="271458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8262730" y="271458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" name="Group 106"/>
          <p:cNvGrpSpPr/>
          <p:nvPr/>
        </p:nvGrpSpPr>
        <p:grpSpPr>
          <a:xfrm>
            <a:off x="6172200" y="2260792"/>
            <a:ext cx="990600" cy="1019112"/>
            <a:chOff x="5972175" y="1981250"/>
            <a:chExt cx="990600" cy="1019112"/>
          </a:xfrm>
        </p:grpSpPr>
        <p:sp>
          <p:nvSpPr>
            <p:cNvPr id="11" name="Rounded Rectangle 10"/>
            <p:cNvSpPr/>
            <p:nvPr/>
          </p:nvSpPr>
          <p:spPr>
            <a:xfrm>
              <a:off x="5972175" y="1981250"/>
              <a:ext cx="990600" cy="381000"/>
            </a:xfrm>
            <a:prstGeom prst="roundRect">
              <a:avLst>
                <a:gd name="adj" fmla="val 46232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ym typeface="Symbol" panose="05050102010706020507" pitchFamily="18" charset="2"/>
                </a:rPr>
                <a:t>Decode</a:t>
              </a:r>
              <a:endParaRPr lang="en-US" dirty="0"/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6496878" y="2362200"/>
              <a:ext cx="0" cy="638162"/>
              <a:chOff x="6496878" y="2362200"/>
              <a:chExt cx="0" cy="638162"/>
            </a:xfrm>
          </p:grpSpPr>
          <p:cxnSp>
            <p:nvCxnSpPr>
              <p:cNvPr id="93" name="Straight Connector 92"/>
              <p:cNvCxnSpPr/>
              <p:nvPr/>
            </p:nvCxnSpPr>
            <p:spPr>
              <a:xfrm>
                <a:off x="6496878" y="271458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>
                <a:off x="6496878" y="2362200"/>
                <a:ext cx="0" cy="29301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5" name="Group 104"/>
          <p:cNvGrpSpPr/>
          <p:nvPr/>
        </p:nvGrpSpPr>
        <p:grpSpPr>
          <a:xfrm>
            <a:off x="5638800" y="3177577"/>
            <a:ext cx="685800" cy="988165"/>
            <a:chOff x="5286375" y="2898035"/>
            <a:chExt cx="685800" cy="988165"/>
          </a:xfrm>
        </p:grpSpPr>
        <p:sp>
          <p:nvSpPr>
            <p:cNvPr id="18" name="Rectangle 17"/>
            <p:cNvSpPr/>
            <p:nvPr/>
          </p:nvSpPr>
          <p:spPr>
            <a:xfrm>
              <a:off x="5286375" y="2898035"/>
              <a:ext cx="685800" cy="342900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FPU2</a:t>
              </a:r>
              <a:endParaRPr lang="en-US" dirty="0"/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5373756" y="3248038"/>
              <a:ext cx="533400" cy="638162"/>
              <a:chOff x="457200" y="2362250"/>
              <a:chExt cx="533400" cy="638162"/>
            </a:xfrm>
          </p:grpSpPr>
          <p:cxnSp>
            <p:nvCxnSpPr>
              <p:cNvPr id="99" name="Straight Connector 98"/>
              <p:cNvCxnSpPr/>
              <p:nvPr/>
            </p:nvCxnSpPr>
            <p:spPr>
              <a:xfrm flipH="1">
                <a:off x="457200" y="2362250"/>
                <a:ext cx="266700" cy="26789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23900" y="271463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723900" y="2362250"/>
                <a:ext cx="0" cy="29301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723900" y="2362250"/>
                <a:ext cx="266700" cy="26789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990600" y="271463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457200" y="2714637"/>
                <a:ext cx="0" cy="285775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1" name="Freeform 110"/>
          <p:cNvSpPr/>
          <p:nvPr/>
        </p:nvSpPr>
        <p:spPr>
          <a:xfrm>
            <a:off x="1610139" y="3995530"/>
            <a:ext cx="2670313" cy="2286000"/>
          </a:xfrm>
          <a:custGeom>
            <a:avLst/>
            <a:gdLst>
              <a:gd name="connsiteX0" fmla="*/ 1073426 w 2782957"/>
              <a:gd name="connsiteY0" fmla="*/ 0 h 2286000"/>
              <a:gd name="connsiteX1" fmla="*/ 728870 w 2782957"/>
              <a:gd name="connsiteY1" fmla="*/ 1285461 h 2286000"/>
              <a:gd name="connsiteX2" fmla="*/ 0 w 2782957"/>
              <a:gd name="connsiteY2" fmla="*/ 2286000 h 2286000"/>
              <a:gd name="connsiteX3" fmla="*/ 2782957 w 2782957"/>
              <a:gd name="connsiteY3" fmla="*/ 2259496 h 2286000"/>
              <a:gd name="connsiteX4" fmla="*/ 2769704 w 2782957"/>
              <a:gd name="connsiteY4" fmla="*/ 907774 h 2286000"/>
              <a:gd name="connsiteX5" fmla="*/ 2305878 w 2782957"/>
              <a:gd name="connsiteY5" fmla="*/ 19879 h 2286000"/>
              <a:gd name="connsiteX6" fmla="*/ 1073426 w 2782957"/>
              <a:gd name="connsiteY6" fmla="*/ 0 h 2286000"/>
              <a:gd name="connsiteX0" fmla="*/ 1073426 w 2782957"/>
              <a:gd name="connsiteY0" fmla="*/ 0 h 2286000"/>
              <a:gd name="connsiteX1" fmla="*/ 728870 w 2782957"/>
              <a:gd name="connsiteY1" fmla="*/ 1285461 h 2286000"/>
              <a:gd name="connsiteX2" fmla="*/ 0 w 2782957"/>
              <a:gd name="connsiteY2" fmla="*/ 2286000 h 2286000"/>
              <a:gd name="connsiteX3" fmla="*/ 2782957 w 2782957"/>
              <a:gd name="connsiteY3" fmla="*/ 2259496 h 2286000"/>
              <a:gd name="connsiteX4" fmla="*/ 2769704 w 2782957"/>
              <a:gd name="connsiteY4" fmla="*/ 907774 h 2286000"/>
              <a:gd name="connsiteX5" fmla="*/ 2305878 w 2782957"/>
              <a:gd name="connsiteY5" fmla="*/ 19879 h 2286000"/>
              <a:gd name="connsiteX6" fmla="*/ 1073426 w 2782957"/>
              <a:gd name="connsiteY6" fmla="*/ 0 h 2286000"/>
              <a:gd name="connsiteX0" fmla="*/ 1073426 w 2782957"/>
              <a:gd name="connsiteY0" fmla="*/ 0 h 2286000"/>
              <a:gd name="connsiteX1" fmla="*/ 728870 w 2782957"/>
              <a:gd name="connsiteY1" fmla="*/ 1285461 h 2286000"/>
              <a:gd name="connsiteX2" fmla="*/ 0 w 2782957"/>
              <a:gd name="connsiteY2" fmla="*/ 2286000 h 2286000"/>
              <a:gd name="connsiteX3" fmla="*/ 2782957 w 2782957"/>
              <a:gd name="connsiteY3" fmla="*/ 2259496 h 2286000"/>
              <a:gd name="connsiteX4" fmla="*/ 2769704 w 2782957"/>
              <a:gd name="connsiteY4" fmla="*/ 907774 h 2286000"/>
              <a:gd name="connsiteX5" fmla="*/ 2305878 w 2782957"/>
              <a:gd name="connsiteY5" fmla="*/ 6626 h 2286000"/>
              <a:gd name="connsiteX6" fmla="*/ 1073426 w 2782957"/>
              <a:gd name="connsiteY6" fmla="*/ 0 h 2286000"/>
              <a:gd name="connsiteX0" fmla="*/ 1073426 w 2782957"/>
              <a:gd name="connsiteY0" fmla="*/ 0 h 2286000"/>
              <a:gd name="connsiteX1" fmla="*/ 828262 w 2782957"/>
              <a:gd name="connsiteY1" fmla="*/ 1292088 h 2286000"/>
              <a:gd name="connsiteX2" fmla="*/ 0 w 2782957"/>
              <a:gd name="connsiteY2" fmla="*/ 2286000 h 2286000"/>
              <a:gd name="connsiteX3" fmla="*/ 2782957 w 2782957"/>
              <a:gd name="connsiteY3" fmla="*/ 2259496 h 2286000"/>
              <a:gd name="connsiteX4" fmla="*/ 2769704 w 2782957"/>
              <a:gd name="connsiteY4" fmla="*/ 907774 h 2286000"/>
              <a:gd name="connsiteX5" fmla="*/ 2305878 w 2782957"/>
              <a:gd name="connsiteY5" fmla="*/ 6626 h 2286000"/>
              <a:gd name="connsiteX6" fmla="*/ 1073426 w 2782957"/>
              <a:gd name="connsiteY6" fmla="*/ 0 h 2286000"/>
              <a:gd name="connsiteX0" fmla="*/ 1073426 w 2782957"/>
              <a:gd name="connsiteY0" fmla="*/ 0 h 2286000"/>
              <a:gd name="connsiteX1" fmla="*/ 927653 w 2782957"/>
              <a:gd name="connsiteY1" fmla="*/ 1278836 h 2286000"/>
              <a:gd name="connsiteX2" fmla="*/ 0 w 2782957"/>
              <a:gd name="connsiteY2" fmla="*/ 2286000 h 2286000"/>
              <a:gd name="connsiteX3" fmla="*/ 2782957 w 2782957"/>
              <a:gd name="connsiteY3" fmla="*/ 2259496 h 2286000"/>
              <a:gd name="connsiteX4" fmla="*/ 2769704 w 2782957"/>
              <a:gd name="connsiteY4" fmla="*/ 907774 h 2286000"/>
              <a:gd name="connsiteX5" fmla="*/ 2305878 w 2782957"/>
              <a:gd name="connsiteY5" fmla="*/ 6626 h 2286000"/>
              <a:gd name="connsiteX6" fmla="*/ 1073426 w 2782957"/>
              <a:gd name="connsiteY6" fmla="*/ 0 h 2286000"/>
              <a:gd name="connsiteX0" fmla="*/ 1073426 w 2782957"/>
              <a:gd name="connsiteY0" fmla="*/ 0 h 2286000"/>
              <a:gd name="connsiteX1" fmla="*/ 821636 w 2782957"/>
              <a:gd name="connsiteY1" fmla="*/ 1272210 h 2286000"/>
              <a:gd name="connsiteX2" fmla="*/ 0 w 2782957"/>
              <a:gd name="connsiteY2" fmla="*/ 2286000 h 2286000"/>
              <a:gd name="connsiteX3" fmla="*/ 2782957 w 2782957"/>
              <a:gd name="connsiteY3" fmla="*/ 2259496 h 2286000"/>
              <a:gd name="connsiteX4" fmla="*/ 2769704 w 2782957"/>
              <a:gd name="connsiteY4" fmla="*/ 907774 h 2286000"/>
              <a:gd name="connsiteX5" fmla="*/ 2305878 w 2782957"/>
              <a:gd name="connsiteY5" fmla="*/ 6626 h 2286000"/>
              <a:gd name="connsiteX6" fmla="*/ 1073426 w 2782957"/>
              <a:gd name="connsiteY6" fmla="*/ 0 h 2286000"/>
              <a:gd name="connsiteX0" fmla="*/ 1073426 w 2782957"/>
              <a:gd name="connsiteY0" fmla="*/ 0 h 2286000"/>
              <a:gd name="connsiteX1" fmla="*/ 821636 w 2782957"/>
              <a:gd name="connsiteY1" fmla="*/ 1272210 h 2286000"/>
              <a:gd name="connsiteX2" fmla="*/ 0 w 2782957"/>
              <a:gd name="connsiteY2" fmla="*/ 2286000 h 2286000"/>
              <a:gd name="connsiteX3" fmla="*/ 2782957 w 2782957"/>
              <a:gd name="connsiteY3" fmla="*/ 2259496 h 2286000"/>
              <a:gd name="connsiteX4" fmla="*/ 2637182 w 2782957"/>
              <a:gd name="connsiteY4" fmla="*/ 934278 h 2286000"/>
              <a:gd name="connsiteX5" fmla="*/ 2305878 w 2782957"/>
              <a:gd name="connsiteY5" fmla="*/ 6626 h 2286000"/>
              <a:gd name="connsiteX6" fmla="*/ 1073426 w 2782957"/>
              <a:gd name="connsiteY6" fmla="*/ 0 h 2286000"/>
              <a:gd name="connsiteX0" fmla="*/ 1073426 w 2670313"/>
              <a:gd name="connsiteY0" fmla="*/ 0 h 2286000"/>
              <a:gd name="connsiteX1" fmla="*/ 821636 w 2670313"/>
              <a:gd name="connsiteY1" fmla="*/ 1272210 h 2286000"/>
              <a:gd name="connsiteX2" fmla="*/ 0 w 2670313"/>
              <a:gd name="connsiteY2" fmla="*/ 2286000 h 2286000"/>
              <a:gd name="connsiteX3" fmla="*/ 2670313 w 2670313"/>
              <a:gd name="connsiteY3" fmla="*/ 2252870 h 2286000"/>
              <a:gd name="connsiteX4" fmla="*/ 2637182 w 2670313"/>
              <a:gd name="connsiteY4" fmla="*/ 934278 h 2286000"/>
              <a:gd name="connsiteX5" fmla="*/ 2305878 w 2670313"/>
              <a:gd name="connsiteY5" fmla="*/ 6626 h 2286000"/>
              <a:gd name="connsiteX6" fmla="*/ 1073426 w 2670313"/>
              <a:gd name="connsiteY6" fmla="*/ 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0313" h="2286000">
                <a:moveTo>
                  <a:pt x="1073426" y="0"/>
                </a:moveTo>
                <a:lnTo>
                  <a:pt x="821636" y="1272210"/>
                </a:lnTo>
                <a:lnTo>
                  <a:pt x="0" y="2286000"/>
                </a:lnTo>
                <a:lnTo>
                  <a:pt x="2670313" y="2252870"/>
                </a:lnTo>
                <a:lnTo>
                  <a:pt x="2637182" y="934278"/>
                </a:lnTo>
                <a:lnTo>
                  <a:pt x="2305878" y="6626"/>
                </a:lnTo>
                <a:lnTo>
                  <a:pt x="1073426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ILP</a:t>
            </a:r>
            <a:b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model 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22" name="Group 121"/>
          <p:cNvGrpSpPr/>
          <p:nvPr/>
        </p:nvGrpSpPr>
        <p:grpSpPr>
          <a:xfrm>
            <a:off x="1371600" y="3995530"/>
            <a:ext cx="3929890" cy="1338470"/>
            <a:chOff x="1371600" y="3995530"/>
            <a:chExt cx="3929890" cy="1338470"/>
          </a:xfrm>
        </p:grpSpPr>
        <p:sp>
          <p:nvSpPr>
            <p:cNvPr id="116" name="Rectangle 115"/>
            <p:cNvSpPr/>
            <p:nvPr/>
          </p:nvSpPr>
          <p:spPr>
            <a:xfrm>
              <a:off x="1371600" y="3995530"/>
              <a:ext cx="929723" cy="133847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ILP</a:t>
              </a:r>
              <a:br>
                <a:rPr lang="en-GB" sz="2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GB" sz="2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model</a:t>
              </a:r>
              <a:endPara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371767" y="3995530"/>
              <a:ext cx="929723" cy="133847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2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ILP</a:t>
              </a:r>
              <a:br>
                <a:rPr lang="en-GB" sz="2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GB" sz="2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model</a:t>
              </a:r>
              <a:endPara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23" name="TextBox 122"/>
          <p:cNvSpPr txBox="1"/>
          <p:nvPr/>
        </p:nvSpPr>
        <p:spPr>
          <a:xfrm>
            <a:off x="5001039" y="226662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OR</a:t>
            </a:r>
            <a:endParaRPr lang="en-US" dirty="0"/>
          </a:p>
        </p:txBody>
      </p:sp>
      <p:sp>
        <p:nvSpPr>
          <p:cNvPr id="124" name="TextBox 123"/>
          <p:cNvSpPr txBox="1"/>
          <p:nvPr/>
        </p:nvSpPr>
        <p:spPr>
          <a:xfrm>
            <a:off x="3681025" y="3114691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AND</a:t>
            </a:r>
            <a:endParaRPr lang="en-US" dirty="0"/>
          </a:p>
        </p:txBody>
      </p:sp>
      <p:grpSp>
        <p:nvGrpSpPr>
          <p:cNvPr id="31" name="Group 30"/>
          <p:cNvGrpSpPr/>
          <p:nvPr/>
        </p:nvGrpSpPr>
        <p:grpSpPr>
          <a:xfrm>
            <a:off x="1981200" y="4160520"/>
            <a:ext cx="2712720" cy="5222"/>
            <a:chOff x="1981200" y="4160520"/>
            <a:chExt cx="2712720" cy="5222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1981200" y="4165742"/>
              <a:ext cx="102870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>
              <a:off x="3665220" y="4160520"/>
              <a:ext cx="1028700" cy="0"/>
            </a:xfrm>
            <a:prstGeom prst="straightConnector1">
              <a:avLst/>
            </a:prstGeom>
            <a:ln w="5715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Freeform 33"/>
          <p:cNvSpPr/>
          <p:nvPr/>
        </p:nvSpPr>
        <p:spPr>
          <a:xfrm>
            <a:off x="1209040" y="3007360"/>
            <a:ext cx="4185920" cy="3383280"/>
          </a:xfrm>
          <a:custGeom>
            <a:avLst/>
            <a:gdLst>
              <a:gd name="connsiteX0" fmla="*/ 1635760 w 4185920"/>
              <a:gd name="connsiteY0" fmla="*/ 0 h 3383280"/>
              <a:gd name="connsiteX1" fmla="*/ 4185920 w 4185920"/>
              <a:gd name="connsiteY1" fmla="*/ 0 h 3383280"/>
              <a:gd name="connsiteX2" fmla="*/ 4185920 w 4185920"/>
              <a:gd name="connsiteY2" fmla="*/ 3383280 h 3383280"/>
              <a:gd name="connsiteX3" fmla="*/ 0 w 4185920"/>
              <a:gd name="connsiteY3" fmla="*/ 3383280 h 3383280"/>
              <a:gd name="connsiteX4" fmla="*/ 0 w 4185920"/>
              <a:gd name="connsiteY4" fmla="*/ 1016000 h 3383280"/>
              <a:gd name="connsiteX5" fmla="*/ 1635760 w 4185920"/>
              <a:gd name="connsiteY5" fmla="*/ 0 h 3383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85920" h="3383280">
                <a:moveTo>
                  <a:pt x="1635760" y="0"/>
                </a:moveTo>
                <a:lnTo>
                  <a:pt x="4185920" y="0"/>
                </a:lnTo>
                <a:lnTo>
                  <a:pt x="4185920" y="3383280"/>
                </a:lnTo>
                <a:lnTo>
                  <a:pt x="0" y="3383280"/>
                </a:lnTo>
                <a:lnTo>
                  <a:pt x="0" y="1016000"/>
                </a:lnTo>
                <a:lnTo>
                  <a:pt x="1635760" y="0"/>
                </a:lnTo>
                <a:close/>
              </a:path>
            </a:pathLst>
          </a:cu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ILP model</a:t>
            </a:r>
            <a:br>
              <a:rPr lang="en-GB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(FPU1)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459482" y="3015686"/>
            <a:ext cx="1237421" cy="3358081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ILP</a:t>
            </a:r>
            <a:b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</a:t>
            </a:r>
            <a:b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(FPU2)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Freeform 39"/>
          <p:cNvSpPr/>
          <p:nvPr/>
        </p:nvSpPr>
        <p:spPr>
          <a:xfrm>
            <a:off x="1181100" y="2158515"/>
            <a:ext cx="5715000" cy="4283242"/>
          </a:xfrm>
          <a:custGeom>
            <a:avLst/>
            <a:gdLst>
              <a:gd name="connsiteX0" fmla="*/ 2971800 w 5474368"/>
              <a:gd name="connsiteY0" fmla="*/ 0 h 4271211"/>
              <a:gd name="connsiteX1" fmla="*/ 4451684 w 5474368"/>
              <a:gd name="connsiteY1" fmla="*/ 0 h 4271211"/>
              <a:gd name="connsiteX2" fmla="*/ 5474368 w 5474368"/>
              <a:gd name="connsiteY2" fmla="*/ 1022684 h 4271211"/>
              <a:gd name="connsiteX3" fmla="*/ 5474368 w 5474368"/>
              <a:gd name="connsiteY3" fmla="*/ 4271211 h 4271211"/>
              <a:gd name="connsiteX4" fmla="*/ 60158 w 5474368"/>
              <a:gd name="connsiteY4" fmla="*/ 4271211 h 4271211"/>
              <a:gd name="connsiteX5" fmla="*/ 0 w 5474368"/>
              <a:gd name="connsiteY5" fmla="*/ 1780674 h 4271211"/>
              <a:gd name="connsiteX6" fmla="*/ 2971800 w 5474368"/>
              <a:gd name="connsiteY6" fmla="*/ 0 h 4271211"/>
              <a:gd name="connsiteX0" fmla="*/ 2971800 w 5474368"/>
              <a:gd name="connsiteY0" fmla="*/ 0 h 4271211"/>
              <a:gd name="connsiteX1" fmla="*/ 4451684 w 5474368"/>
              <a:gd name="connsiteY1" fmla="*/ 0 h 4271211"/>
              <a:gd name="connsiteX2" fmla="*/ 5474368 w 5474368"/>
              <a:gd name="connsiteY2" fmla="*/ 1022684 h 4271211"/>
              <a:gd name="connsiteX3" fmla="*/ 5474368 w 5474368"/>
              <a:gd name="connsiteY3" fmla="*/ 4271211 h 4271211"/>
              <a:gd name="connsiteX4" fmla="*/ 24064 w 5474368"/>
              <a:gd name="connsiteY4" fmla="*/ 4271211 h 4271211"/>
              <a:gd name="connsiteX5" fmla="*/ 0 w 5474368"/>
              <a:gd name="connsiteY5" fmla="*/ 1780674 h 4271211"/>
              <a:gd name="connsiteX6" fmla="*/ 2971800 w 5474368"/>
              <a:gd name="connsiteY6" fmla="*/ 0 h 4271211"/>
              <a:gd name="connsiteX0" fmla="*/ 2971800 w 5642810"/>
              <a:gd name="connsiteY0" fmla="*/ 0 h 4271211"/>
              <a:gd name="connsiteX1" fmla="*/ 4451684 w 5642810"/>
              <a:gd name="connsiteY1" fmla="*/ 0 h 4271211"/>
              <a:gd name="connsiteX2" fmla="*/ 5642810 w 5642810"/>
              <a:gd name="connsiteY2" fmla="*/ 986589 h 4271211"/>
              <a:gd name="connsiteX3" fmla="*/ 5474368 w 5642810"/>
              <a:gd name="connsiteY3" fmla="*/ 4271211 h 4271211"/>
              <a:gd name="connsiteX4" fmla="*/ 24064 w 5642810"/>
              <a:gd name="connsiteY4" fmla="*/ 4271211 h 4271211"/>
              <a:gd name="connsiteX5" fmla="*/ 0 w 5642810"/>
              <a:gd name="connsiteY5" fmla="*/ 1780674 h 4271211"/>
              <a:gd name="connsiteX6" fmla="*/ 2971800 w 5642810"/>
              <a:gd name="connsiteY6" fmla="*/ 0 h 4271211"/>
              <a:gd name="connsiteX0" fmla="*/ 2971800 w 5642810"/>
              <a:gd name="connsiteY0" fmla="*/ 12031 h 4283242"/>
              <a:gd name="connsiteX1" fmla="*/ 4307305 w 5642810"/>
              <a:gd name="connsiteY1" fmla="*/ 0 h 4283242"/>
              <a:gd name="connsiteX2" fmla="*/ 5642810 w 5642810"/>
              <a:gd name="connsiteY2" fmla="*/ 998620 h 4283242"/>
              <a:gd name="connsiteX3" fmla="*/ 5474368 w 5642810"/>
              <a:gd name="connsiteY3" fmla="*/ 4283242 h 4283242"/>
              <a:gd name="connsiteX4" fmla="*/ 24064 w 5642810"/>
              <a:gd name="connsiteY4" fmla="*/ 4283242 h 4283242"/>
              <a:gd name="connsiteX5" fmla="*/ 0 w 5642810"/>
              <a:gd name="connsiteY5" fmla="*/ 1792705 h 4283242"/>
              <a:gd name="connsiteX6" fmla="*/ 2971800 w 5642810"/>
              <a:gd name="connsiteY6" fmla="*/ 12031 h 4283242"/>
              <a:gd name="connsiteX0" fmla="*/ 2971800 w 5690936"/>
              <a:gd name="connsiteY0" fmla="*/ 12031 h 4283242"/>
              <a:gd name="connsiteX1" fmla="*/ 4307305 w 5690936"/>
              <a:gd name="connsiteY1" fmla="*/ 0 h 4283242"/>
              <a:gd name="connsiteX2" fmla="*/ 5690936 w 5690936"/>
              <a:gd name="connsiteY2" fmla="*/ 926431 h 4283242"/>
              <a:gd name="connsiteX3" fmla="*/ 5474368 w 5690936"/>
              <a:gd name="connsiteY3" fmla="*/ 4283242 h 4283242"/>
              <a:gd name="connsiteX4" fmla="*/ 24064 w 5690936"/>
              <a:gd name="connsiteY4" fmla="*/ 4283242 h 4283242"/>
              <a:gd name="connsiteX5" fmla="*/ 0 w 5690936"/>
              <a:gd name="connsiteY5" fmla="*/ 1792705 h 4283242"/>
              <a:gd name="connsiteX6" fmla="*/ 2971800 w 5690936"/>
              <a:gd name="connsiteY6" fmla="*/ 12031 h 4283242"/>
              <a:gd name="connsiteX0" fmla="*/ 2971800 w 5715000"/>
              <a:gd name="connsiteY0" fmla="*/ 12031 h 4283242"/>
              <a:gd name="connsiteX1" fmla="*/ 4307305 w 5715000"/>
              <a:gd name="connsiteY1" fmla="*/ 0 h 4283242"/>
              <a:gd name="connsiteX2" fmla="*/ 5690936 w 5715000"/>
              <a:gd name="connsiteY2" fmla="*/ 926431 h 4283242"/>
              <a:gd name="connsiteX3" fmla="*/ 5715000 w 5715000"/>
              <a:gd name="connsiteY3" fmla="*/ 4259179 h 4283242"/>
              <a:gd name="connsiteX4" fmla="*/ 24064 w 5715000"/>
              <a:gd name="connsiteY4" fmla="*/ 4283242 h 4283242"/>
              <a:gd name="connsiteX5" fmla="*/ 0 w 5715000"/>
              <a:gd name="connsiteY5" fmla="*/ 1792705 h 4283242"/>
              <a:gd name="connsiteX6" fmla="*/ 2971800 w 5715000"/>
              <a:gd name="connsiteY6" fmla="*/ 12031 h 4283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15000" h="4283242">
                <a:moveTo>
                  <a:pt x="2971800" y="12031"/>
                </a:moveTo>
                <a:lnTo>
                  <a:pt x="4307305" y="0"/>
                </a:lnTo>
                <a:lnTo>
                  <a:pt x="5690936" y="926431"/>
                </a:lnTo>
                <a:lnTo>
                  <a:pt x="5715000" y="4259179"/>
                </a:lnTo>
                <a:lnTo>
                  <a:pt x="24064" y="4283242"/>
                </a:lnTo>
                <a:lnTo>
                  <a:pt x="0" y="1792705"/>
                </a:lnTo>
                <a:lnTo>
                  <a:pt x="2971800" y="12031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ILP model</a:t>
            </a:r>
            <a:b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(FPU)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Snip Same Side Corner Rectangle 36"/>
          <p:cNvSpPr/>
          <p:nvPr/>
        </p:nvSpPr>
        <p:spPr>
          <a:xfrm>
            <a:off x="220361" y="724074"/>
            <a:ext cx="8686800" cy="5730875"/>
          </a:xfrm>
          <a:prstGeom prst="snip2SameRect">
            <a:avLst>
              <a:gd name="adj1" fmla="val 26837"/>
              <a:gd name="adj2" fmla="val 0"/>
            </a:avLst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ILP model</a:t>
            </a:r>
            <a:br>
              <a:rPr lang="en-GB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(top)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5237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animBg="1"/>
      <p:bldP spid="34" grpId="0" animBg="1"/>
      <p:bldP spid="41" grpId="0" animBg="1"/>
      <p:bldP spid="40" grpId="0" animBg="1"/>
      <p:bldP spid="3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Example: systolic grid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31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cxnSp>
        <p:nvCxnSpPr>
          <p:cNvPr id="96" name="Elbow Connector 95"/>
          <p:cNvCxnSpPr/>
          <p:nvPr/>
        </p:nvCxnSpPr>
        <p:spPr>
          <a:xfrm flipH="1" flipV="1">
            <a:off x="781049" y="2893201"/>
            <a:ext cx="4819648" cy="8724"/>
          </a:xfrm>
          <a:prstGeom prst="bentConnector5">
            <a:avLst>
              <a:gd name="adj1" fmla="val -4743"/>
              <a:gd name="adj2" fmla="val 9352293"/>
              <a:gd name="adj3" fmla="val 104743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3543297" y="1223013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3543297" y="3882944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3543297" y="2535303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3543297" y="5195234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4" name="Straight Arrow Connector 113"/>
          <p:cNvCxnSpPr>
            <a:stCxn id="114" idx="2"/>
            <a:endCxn id="119" idx="0"/>
          </p:cNvCxnSpPr>
          <p:nvPr/>
        </p:nvCxnSpPr>
        <p:spPr>
          <a:xfrm>
            <a:off x="3886197" y="1908813"/>
            <a:ext cx="0" cy="626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115" idx="2"/>
            <a:endCxn id="120" idx="0"/>
          </p:cNvCxnSpPr>
          <p:nvPr/>
        </p:nvCxnSpPr>
        <p:spPr>
          <a:xfrm>
            <a:off x="3886197" y="4568744"/>
            <a:ext cx="0" cy="626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19" idx="2"/>
            <a:endCxn id="115" idx="0"/>
          </p:cNvCxnSpPr>
          <p:nvPr/>
        </p:nvCxnSpPr>
        <p:spPr>
          <a:xfrm>
            <a:off x="3886197" y="3221103"/>
            <a:ext cx="0" cy="66184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4914897" y="1212883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4914897" y="3882944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4914897" y="2535303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>
          <a:xfrm>
            <a:off x="4914897" y="5195234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1" name="Straight Arrow Connector 120"/>
          <p:cNvCxnSpPr>
            <a:stCxn id="143" idx="2"/>
          </p:cNvCxnSpPr>
          <p:nvPr/>
        </p:nvCxnSpPr>
        <p:spPr>
          <a:xfrm>
            <a:off x="5257797" y="1908813"/>
            <a:ext cx="0" cy="626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stCxn id="144" idx="2"/>
          </p:cNvCxnSpPr>
          <p:nvPr/>
        </p:nvCxnSpPr>
        <p:spPr>
          <a:xfrm>
            <a:off x="5257797" y="4568744"/>
            <a:ext cx="0" cy="626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endCxn id="144" idx="0"/>
          </p:cNvCxnSpPr>
          <p:nvPr/>
        </p:nvCxnSpPr>
        <p:spPr>
          <a:xfrm>
            <a:off x="5257797" y="3221103"/>
            <a:ext cx="0" cy="66184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114" idx="3"/>
            <a:endCxn id="138" idx="1"/>
          </p:cNvCxnSpPr>
          <p:nvPr/>
        </p:nvCxnSpPr>
        <p:spPr>
          <a:xfrm flipV="1">
            <a:off x="4229097" y="1555783"/>
            <a:ext cx="685800" cy="101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119" idx="3"/>
            <a:endCxn id="140" idx="1"/>
          </p:cNvCxnSpPr>
          <p:nvPr/>
        </p:nvCxnSpPr>
        <p:spPr>
          <a:xfrm>
            <a:off x="4229097" y="2878203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120" idx="3"/>
            <a:endCxn id="141" idx="1"/>
          </p:cNvCxnSpPr>
          <p:nvPr/>
        </p:nvCxnSpPr>
        <p:spPr>
          <a:xfrm>
            <a:off x="4229097" y="5538134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Rectangle 127"/>
          <p:cNvSpPr/>
          <p:nvPr/>
        </p:nvSpPr>
        <p:spPr>
          <a:xfrm>
            <a:off x="2152648" y="1223013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/>
          <p:cNvSpPr/>
          <p:nvPr/>
        </p:nvSpPr>
        <p:spPr>
          <a:xfrm>
            <a:off x="2152648" y="3882944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2152648" y="2535303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/>
          <p:cNvSpPr/>
          <p:nvPr/>
        </p:nvSpPr>
        <p:spPr>
          <a:xfrm>
            <a:off x="2152648" y="5195234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2" name="Straight Arrow Connector 131"/>
          <p:cNvCxnSpPr/>
          <p:nvPr/>
        </p:nvCxnSpPr>
        <p:spPr>
          <a:xfrm>
            <a:off x="2495548" y="1908813"/>
            <a:ext cx="0" cy="626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>
            <a:off x="2495548" y="4568744"/>
            <a:ext cx="0" cy="626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>
            <a:off x="2495548" y="3221103"/>
            <a:ext cx="0" cy="66184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>
            <a:off x="2838448" y="1565913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>
            <a:off x="2838448" y="2878203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>
            <a:off x="2838448" y="4225844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>
            <a:off x="2838448" y="5538134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138"/>
          <p:cNvSpPr/>
          <p:nvPr/>
        </p:nvSpPr>
        <p:spPr>
          <a:xfrm>
            <a:off x="781049" y="1204159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781049" y="3864090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781049" y="2516449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781049" y="5176380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3" name="Straight Arrow Connector 142"/>
          <p:cNvCxnSpPr>
            <a:stCxn id="170" idx="2"/>
          </p:cNvCxnSpPr>
          <p:nvPr/>
        </p:nvCxnSpPr>
        <p:spPr>
          <a:xfrm>
            <a:off x="1123949" y="1889959"/>
            <a:ext cx="0" cy="626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stCxn id="171" idx="2"/>
          </p:cNvCxnSpPr>
          <p:nvPr/>
        </p:nvCxnSpPr>
        <p:spPr>
          <a:xfrm>
            <a:off x="1123949" y="4549890"/>
            <a:ext cx="0" cy="626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endCxn id="171" idx="0"/>
          </p:cNvCxnSpPr>
          <p:nvPr/>
        </p:nvCxnSpPr>
        <p:spPr>
          <a:xfrm>
            <a:off x="1123949" y="3202249"/>
            <a:ext cx="0" cy="66184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stCxn id="170" idx="3"/>
          </p:cNvCxnSpPr>
          <p:nvPr/>
        </p:nvCxnSpPr>
        <p:spPr>
          <a:xfrm>
            <a:off x="1466849" y="1547059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>
            <a:off x="1466849" y="2859349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171" idx="3"/>
          </p:cNvCxnSpPr>
          <p:nvPr/>
        </p:nvCxnSpPr>
        <p:spPr>
          <a:xfrm>
            <a:off x="1466849" y="4206990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/>
          <p:nvPr/>
        </p:nvCxnSpPr>
        <p:spPr>
          <a:xfrm>
            <a:off x="1466849" y="5519280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57"/>
          <p:cNvSpPr/>
          <p:nvPr/>
        </p:nvSpPr>
        <p:spPr>
          <a:xfrm>
            <a:off x="1787175" y="1378842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8" name="Elbow Connector 167"/>
          <p:cNvCxnSpPr>
            <a:stCxn id="138" idx="3"/>
          </p:cNvCxnSpPr>
          <p:nvPr/>
        </p:nvCxnSpPr>
        <p:spPr>
          <a:xfrm flipH="1" flipV="1">
            <a:off x="781049" y="1547059"/>
            <a:ext cx="4819648" cy="8724"/>
          </a:xfrm>
          <a:prstGeom prst="bentConnector5">
            <a:avLst>
              <a:gd name="adj1" fmla="val -4743"/>
              <a:gd name="adj2" fmla="val 9352293"/>
              <a:gd name="adj3" fmla="val 104743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Elbow Connector 168"/>
          <p:cNvCxnSpPr/>
          <p:nvPr/>
        </p:nvCxnSpPr>
        <p:spPr>
          <a:xfrm flipH="1" flipV="1">
            <a:off x="762000" y="4191000"/>
            <a:ext cx="4819648" cy="8724"/>
          </a:xfrm>
          <a:prstGeom prst="bentConnector5">
            <a:avLst>
              <a:gd name="adj1" fmla="val -4743"/>
              <a:gd name="adj2" fmla="val 9352293"/>
              <a:gd name="adj3" fmla="val 104743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Elbow Connector 169"/>
          <p:cNvCxnSpPr/>
          <p:nvPr/>
        </p:nvCxnSpPr>
        <p:spPr>
          <a:xfrm flipH="1" flipV="1">
            <a:off x="762000" y="5553876"/>
            <a:ext cx="4819648" cy="8724"/>
          </a:xfrm>
          <a:prstGeom prst="bentConnector5">
            <a:avLst>
              <a:gd name="adj1" fmla="val -4743"/>
              <a:gd name="adj2" fmla="val 9352293"/>
              <a:gd name="adj3" fmla="val 104743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Elbow Connector 170"/>
          <p:cNvCxnSpPr>
            <a:stCxn id="168" idx="2"/>
          </p:cNvCxnSpPr>
          <p:nvPr/>
        </p:nvCxnSpPr>
        <p:spPr>
          <a:xfrm rot="5400000" flipH="1">
            <a:off x="-1205062" y="3533170"/>
            <a:ext cx="4658021" cy="12700"/>
          </a:xfrm>
          <a:prstGeom prst="bentConnector5">
            <a:avLst>
              <a:gd name="adj1" fmla="val -4908"/>
              <a:gd name="adj2" fmla="val 6429882"/>
              <a:gd name="adj3" fmla="val 104908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Elbow Connector 171"/>
          <p:cNvCxnSpPr/>
          <p:nvPr/>
        </p:nvCxnSpPr>
        <p:spPr>
          <a:xfrm rot="5400000" flipH="1">
            <a:off x="191940" y="3541861"/>
            <a:ext cx="4658021" cy="12700"/>
          </a:xfrm>
          <a:prstGeom prst="bentConnector5">
            <a:avLst>
              <a:gd name="adj1" fmla="val -4908"/>
              <a:gd name="adj2" fmla="val 7097921"/>
              <a:gd name="adj3" fmla="val 104908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Elbow Connector 172"/>
          <p:cNvCxnSpPr/>
          <p:nvPr/>
        </p:nvCxnSpPr>
        <p:spPr>
          <a:xfrm rot="5400000" flipH="1">
            <a:off x="1563540" y="3541861"/>
            <a:ext cx="4658021" cy="12700"/>
          </a:xfrm>
          <a:prstGeom prst="bentConnector5">
            <a:avLst>
              <a:gd name="adj1" fmla="val -4908"/>
              <a:gd name="adj2" fmla="val 7097921"/>
              <a:gd name="adj3" fmla="val 104908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Elbow Connector 173"/>
          <p:cNvCxnSpPr/>
          <p:nvPr/>
        </p:nvCxnSpPr>
        <p:spPr>
          <a:xfrm rot="5400000" flipH="1">
            <a:off x="2935140" y="3541861"/>
            <a:ext cx="4658021" cy="12700"/>
          </a:xfrm>
          <a:prstGeom prst="bentConnector5">
            <a:avLst>
              <a:gd name="adj1" fmla="val -4908"/>
              <a:gd name="adj2" fmla="val 7097921"/>
              <a:gd name="adj3" fmla="val 104908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1787175" y="2701180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Rectangle 83"/>
          <p:cNvSpPr/>
          <p:nvPr/>
        </p:nvSpPr>
        <p:spPr>
          <a:xfrm>
            <a:off x="1787175" y="4023518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1787175" y="5345856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Rectangle 85"/>
          <p:cNvSpPr/>
          <p:nvPr/>
        </p:nvSpPr>
        <p:spPr>
          <a:xfrm>
            <a:off x="3182112" y="1389888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/>
          <p:cNvSpPr/>
          <p:nvPr/>
        </p:nvSpPr>
        <p:spPr>
          <a:xfrm>
            <a:off x="3182112" y="2712226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/>
          <p:cNvSpPr/>
          <p:nvPr/>
        </p:nvSpPr>
        <p:spPr>
          <a:xfrm>
            <a:off x="3182112" y="4034564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3182112" y="5356902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Rectangle 89"/>
          <p:cNvSpPr/>
          <p:nvPr/>
        </p:nvSpPr>
        <p:spPr>
          <a:xfrm>
            <a:off x="4552968" y="1380744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Rectangle 90"/>
          <p:cNvSpPr/>
          <p:nvPr/>
        </p:nvSpPr>
        <p:spPr>
          <a:xfrm>
            <a:off x="4552968" y="2703082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Rectangle 92"/>
          <p:cNvSpPr/>
          <p:nvPr/>
        </p:nvSpPr>
        <p:spPr>
          <a:xfrm>
            <a:off x="4552968" y="5347758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4" name="Straight Arrow Connector 93"/>
          <p:cNvCxnSpPr>
            <a:stCxn id="111" idx="3"/>
            <a:endCxn id="118" idx="1"/>
          </p:cNvCxnSpPr>
          <p:nvPr/>
        </p:nvCxnSpPr>
        <p:spPr>
          <a:xfrm>
            <a:off x="4229097" y="4225844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4552968" y="4025420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7" name="Rectangle 176"/>
          <p:cNvSpPr/>
          <p:nvPr/>
        </p:nvSpPr>
        <p:spPr>
          <a:xfrm rot="16200000">
            <a:off x="1047452" y="2025601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8" name="Rectangle 177"/>
          <p:cNvSpPr/>
          <p:nvPr/>
        </p:nvSpPr>
        <p:spPr>
          <a:xfrm rot="16200000">
            <a:off x="2428725" y="2025601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9" name="Rectangle 178"/>
          <p:cNvSpPr/>
          <p:nvPr/>
        </p:nvSpPr>
        <p:spPr>
          <a:xfrm rot="16200000">
            <a:off x="5176517" y="2025600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/>
          <p:cNvSpPr/>
          <p:nvPr/>
        </p:nvSpPr>
        <p:spPr>
          <a:xfrm rot="16200000">
            <a:off x="3807878" y="2025600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9" name="Rectangle 188"/>
          <p:cNvSpPr/>
          <p:nvPr/>
        </p:nvSpPr>
        <p:spPr>
          <a:xfrm rot="16200000">
            <a:off x="1045550" y="3405600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/>
          <p:cNvSpPr/>
          <p:nvPr/>
        </p:nvSpPr>
        <p:spPr>
          <a:xfrm rot="16200000">
            <a:off x="2426823" y="3405600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Rectangle 190"/>
          <p:cNvSpPr/>
          <p:nvPr/>
        </p:nvSpPr>
        <p:spPr>
          <a:xfrm rot="16200000">
            <a:off x="5174615" y="3405599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/>
          <p:cNvSpPr/>
          <p:nvPr/>
        </p:nvSpPr>
        <p:spPr>
          <a:xfrm rot="16200000">
            <a:off x="3805976" y="3405599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3" name="Rectangle 192"/>
          <p:cNvSpPr/>
          <p:nvPr/>
        </p:nvSpPr>
        <p:spPr>
          <a:xfrm rot="16200000">
            <a:off x="1045550" y="4727327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/>
          <p:cNvSpPr/>
          <p:nvPr/>
        </p:nvSpPr>
        <p:spPr>
          <a:xfrm rot="16200000">
            <a:off x="2426823" y="4727327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5" name="Rectangle 194"/>
          <p:cNvSpPr/>
          <p:nvPr/>
        </p:nvSpPr>
        <p:spPr>
          <a:xfrm rot="16200000">
            <a:off x="5174615" y="4727326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/>
          <p:cNvSpPr/>
          <p:nvPr/>
        </p:nvSpPr>
        <p:spPr>
          <a:xfrm rot="16200000">
            <a:off x="3805976" y="4727326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7369426" y="1143000"/>
            <a:ext cx="685800" cy="6858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76" name="Rectangle 75"/>
          <p:cNvSpPr/>
          <p:nvPr/>
        </p:nvSpPr>
        <p:spPr>
          <a:xfrm>
            <a:off x="7407044" y="3381126"/>
            <a:ext cx="648182" cy="6858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77" name="Rectangle 76"/>
          <p:cNvSpPr/>
          <p:nvPr/>
        </p:nvSpPr>
        <p:spPr>
          <a:xfrm>
            <a:off x="7613903" y="5165065"/>
            <a:ext cx="150870" cy="352121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7112248" y="1956433"/>
            <a:ext cx="1231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Area: 10</a:t>
            </a:r>
          </a:p>
          <a:p>
            <a:pPr algn="r"/>
            <a:r>
              <a:rPr lang="en-US" dirty="0" smtClean="0"/>
              <a:t>Delay: 20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7080503" y="4162347"/>
            <a:ext cx="1231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Area: 20</a:t>
            </a:r>
          </a:p>
          <a:p>
            <a:pPr algn="r"/>
            <a:r>
              <a:rPr lang="en-US" dirty="0" smtClean="0"/>
              <a:t>Delay: 10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6934200" y="5538373"/>
            <a:ext cx="1231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Area: 5</a:t>
            </a:r>
          </a:p>
          <a:p>
            <a:pPr algn="r"/>
            <a:r>
              <a:rPr lang="en-US" dirty="0" smtClean="0"/>
              <a:t>Delay: 0</a:t>
            </a:r>
            <a:endParaRPr lang="en-US" dirty="0"/>
          </a:p>
        </p:txBody>
      </p:sp>
      <p:cxnSp>
        <p:nvCxnSpPr>
          <p:cNvPr id="3" name="Elbow Connector 2"/>
          <p:cNvCxnSpPr>
            <a:stCxn id="117" idx="3"/>
            <a:endCxn id="139" idx="1"/>
          </p:cNvCxnSpPr>
          <p:nvPr/>
        </p:nvCxnSpPr>
        <p:spPr>
          <a:xfrm flipH="1" flipV="1">
            <a:off x="781049" y="1547059"/>
            <a:ext cx="4819648" cy="8724"/>
          </a:xfrm>
          <a:prstGeom prst="bentConnector5">
            <a:avLst>
              <a:gd name="adj1" fmla="val -4743"/>
              <a:gd name="adj2" fmla="val 9461130"/>
              <a:gd name="adj3" fmla="val 104743"/>
            </a:avLst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120" idx="2"/>
            <a:endCxn id="117" idx="0"/>
          </p:cNvCxnSpPr>
          <p:nvPr/>
        </p:nvCxnSpPr>
        <p:spPr>
          <a:xfrm rot="5400000" flipH="1">
            <a:off x="2923721" y="3546959"/>
            <a:ext cx="4668151" cy="12700"/>
          </a:xfrm>
          <a:prstGeom prst="bentConnector5">
            <a:avLst>
              <a:gd name="adj1" fmla="val -4897"/>
              <a:gd name="adj2" fmla="val 7056520"/>
              <a:gd name="adj3" fmla="val 104897"/>
            </a:avLst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2617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RTL optimizations: introduction</a:t>
            </a:r>
          </a:p>
          <a:p>
            <a:endParaRPr lang="en-US" dirty="0"/>
          </a:p>
          <a:p>
            <a:r>
              <a:rPr lang="en-US" dirty="0" smtClean="0"/>
              <a:t>Elasticity</a:t>
            </a:r>
          </a:p>
          <a:p>
            <a:endParaRPr lang="en-US" dirty="0"/>
          </a:p>
          <a:p>
            <a:r>
              <a:rPr lang="en-US" dirty="0" smtClean="0"/>
              <a:t>Basic mathematical model</a:t>
            </a:r>
          </a:p>
          <a:p>
            <a:endParaRPr lang="en-US" dirty="0"/>
          </a:p>
          <a:p>
            <a:r>
              <a:rPr lang="en-US" dirty="0" smtClean="0"/>
              <a:t>Hierarchical mathematical model</a:t>
            </a:r>
          </a:p>
          <a:p>
            <a:endParaRPr lang="en-US" dirty="0"/>
          </a:p>
          <a:p>
            <a:r>
              <a:rPr lang="en-US" dirty="0" smtClean="0"/>
              <a:t>Two examples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5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cxnSp>
        <p:nvCxnSpPr>
          <p:cNvPr id="96" name="Elbow Connector 95"/>
          <p:cNvCxnSpPr/>
          <p:nvPr/>
        </p:nvCxnSpPr>
        <p:spPr>
          <a:xfrm flipH="1" flipV="1">
            <a:off x="781049" y="2893201"/>
            <a:ext cx="4819648" cy="8724"/>
          </a:xfrm>
          <a:prstGeom prst="bentConnector5">
            <a:avLst>
              <a:gd name="adj1" fmla="val -4743"/>
              <a:gd name="adj2" fmla="val 9352293"/>
              <a:gd name="adj3" fmla="val 104743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3543297" y="1223013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3543297" y="3882944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3543297" y="2535303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3543297" y="5195234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4" name="Straight Arrow Connector 113"/>
          <p:cNvCxnSpPr>
            <a:stCxn id="114" idx="2"/>
            <a:endCxn id="119" idx="0"/>
          </p:cNvCxnSpPr>
          <p:nvPr/>
        </p:nvCxnSpPr>
        <p:spPr>
          <a:xfrm>
            <a:off x="3886197" y="1908813"/>
            <a:ext cx="0" cy="626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115" idx="2"/>
            <a:endCxn id="120" idx="0"/>
          </p:cNvCxnSpPr>
          <p:nvPr/>
        </p:nvCxnSpPr>
        <p:spPr>
          <a:xfrm>
            <a:off x="3886197" y="4568744"/>
            <a:ext cx="0" cy="626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19" idx="2"/>
            <a:endCxn id="115" idx="0"/>
          </p:cNvCxnSpPr>
          <p:nvPr/>
        </p:nvCxnSpPr>
        <p:spPr>
          <a:xfrm>
            <a:off x="3886197" y="3221103"/>
            <a:ext cx="0" cy="66184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4914897" y="1212883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4914897" y="3882944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4914897" y="2535303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>
          <a:xfrm>
            <a:off x="4914897" y="5195234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1" name="Straight Arrow Connector 120"/>
          <p:cNvCxnSpPr>
            <a:stCxn id="143" idx="2"/>
          </p:cNvCxnSpPr>
          <p:nvPr/>
        </p:nvCxnSpPr>
        <p:spPr>
          <a:xfrm>
            <a:off x="5257797" y="1908813"/>
            <a:ext cx="0" cy="626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stCxn id="144" idx="2"/>
          </p:cNvCxnSpPr>
          <p:nvPr/>
        </p:nvCxnSpPr>
        <p:spPr>
          <a:xfrm>
            <a:off x="5257797" y="4568744"/>
            <a:ext cx="0" cy="626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endCxn id="144" idx="0"/>
          </p:cNvCxnSpPr>
          <p:nvPr/>
        </p:nvCxnSpPr>
        <p:spPr>
          <a:xfrm>
            <a:off x="5257797" y="3221103"/>
            <a:ext cx="0" cy="66184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114" idx="3"/>
            <a:endCxn id="138" idx="1"/>
          </p:cNvCxnSpPr>
          <p:nvPr/>
        </p:nvCxnSpPr>
        <p:spPr>
          <a:xfrm flipV="1">
            <a:off x="4229097" y="1555783"/>
            <a:ext cx="685800" cy="101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119" idx="3"/>
            <a:endCxn id="140" idx="1"/>
          </p:cNvCxnSpPr>
          <p:nvPr/>
        </p:nvCxnSpPr>
        <p:spPr>
          <a:xfrm>
            <a:off x="4229097" y="2878203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120" idx="3"/>
            <a:endCxn id="141" idx="1"/>
          </p:cNvCxnSpPr>
          <p:nvPr/>
        </p:nvCxnSpPr>
        <p:spPr>
          <a:xfrm>
            <a:off x="4229097" y="5538134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Rectangle 127"/>
          <p:cNvSpPr/>
          <p:nvPr/>
        </p:nvSpPr>
        <p:spPr>
          <a:xfrm>
            <a:off x="2152648" y="1223013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/>
          <p:cNvSpPr/>
          <p:nvPr/>
        </p:nvSpPr>
        <p:spPr>
          <a:xfrm>
            <a:off x="2152648" y="3882944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2152648" y="2535303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/>
          <p:cNvSpPr/>
          <p:nvPr/>
        </p:nvSpPr>
        <p:spPr>
          <a:xfrm>
            <a:off x="2152648" y="5195234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2" name="Straight Arrow Connector 131"/>
          <p:cNvCxnSpPr/>
          <p:nvPr/>
        </p:nvCxnSpPr>
        <p:spPr>
          <a:xfrm>
            <a:off x="2495548" y="1908813"/>
            <a:ext cx="0" cy="626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>
            <a:off x="2495548" y="4568744"/>
            <a:ext cx="0" cy="626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>
            <a:off x="2495548" y="3221103"/>
            <a:ext cx="0" cy="66184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>
            <a:off x="2838448" y="1565913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>
            <a:off x="2838448" y="2878203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>
            <a:off x="2838448" y="4225844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>
            <a:off x="2838448" y="5538134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138"/>
          <p:cNvSpPr/>
          <p:nvPr/>
        </p:nvSpPr>
        <p:spPr>
          <a:xfrm>
            <a:off x="781049" y="1204159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781049" y="3864090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781049" y="2516449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781049" y="5176380"/>
            <a:ext cx="685800" cy="6858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3" name="Straight Arrow Connector 142"/>
          <p:cNvCxnSpPr>
            <a:stCxn id="170" idx="2"/>
          </p:cNvCxnSpPr>
          <p:nvPr/>
        </p:nvCxnSpPr>
        <p:spPr>
          <a:xfrm>
            <a:off x="1123949" y="1889959"/>
            <a:ext cx="0" cy="626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stCxn id="171" idx="2"/>
          </p:cNvCxnSpPr>
          <p:nvPr/>
        </p:nvCxnSpPr>
        <p:spPr>
          <a:xfrm>
            <a:off x="1123949" y="4549890"/>
            <a:ext cx="0" cy="62649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endCxn id="171" idx="0"/>
          </p:cNvCxnSpPr>
          <p:nvPr/>
        </p:nvCxnSpPr>
        <p:spPr>
          <a:xfrm>
            <a:off x="1123949" y="3202249"/>
            <a:ext cx="0" cy="66184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stCxn id="170" idx="3"/>
          </p:cNvCxnSpPr>
          <p:nvPr/>
        </p:nvCxnSpPr>
        <p:spPr>
          <a:xfrm>
            <a:off x="1466849" y="1547059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>
            <a:off x="1466849" y="2859349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171" idx="3"/>
          </p:cNvCxnSpPr>
          <p:nvPr/>
        </p:nvCxnSpPr>
        <p:spPr>
          <a:xfrm>
            <a:off x="1466849" y="4206990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/>
          <p:nvPr/>
        </p:nvCxnSpPr>
        <p:spPr>
          <a:xfrm>
            <a:off x="1466849" y="5519280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57"/>
          <p:cNvSpPr/>
          <p:nvPr/>
        </p:nvSpPr>
        <p:spPr>
          <a:xfrm>
            <a:off x="1787175" y="1378842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8" name="Elbow Connector 167"/>
          <p:cNvCxnSpPr>
            <a:stCxn id="138" idx="3"/>
          </p:cNvCxnSpPr>
          <p:nvPr/>
        </p:nvCxnSpPr>
        <p:spPr>
          <a:xfrm flipH="1" flipV="1">
            <a:off x="781049" y="1547059"/>
            <a:ext cx="4819648" cy="8724"/>
          </a:xfrm>
          <a:prstGeom prst="bentConnector5">
            <a:avLst>
              <a:gd name="adj1" fmla="val -4743"/>
              <a:gd name="adj2" fmla="val 9352293"/>
              <a:gd name="adj3" fmla="val 104743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Elbow Connector 168"/>
          <p:cNvCxnSpPr/>
          <p:nvPr/>
        </p:nvCxnSpPr>
        <p:spPr>
          <a:xfrm flipH="1" flipV="1">
            <a:off x="762000" y="4191000"/>
            <a:ext cx="4819648" cy="8724"/>
          </a:xfrm>
          <a:prstGeom prst="bentConnector5">
            <a:avLst>
              <a:gd name="adj1" fmla="val -4743"/>
              <a:gd name="adj2" fmla="val 9352293"/>
              <a:gd name="adj3" fmla="val 104743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Elbow Connector 169"/>
          <p:cNvCxnSpPr/>
          <p:nvPr/>
        </p:nvCxnSpPr>
        <p:spPr>
          <a:xfrm flipH="1" flipV="1">
            <a:off x="762000" y="5553876"/>
            <a:ext cx="4819648" cy="8724"/>
          </a:xfrm>
          <a:prstGeom prst="bentConnector5">
            <a:avLst>
              <a:gd name="adj1" fmla="val -4743"/>
              <a:gd name="adj2" fmla="val 9352293"/>
              <a:gd name="adj3" fmla="val 104743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Elbow Connector 170"/>
          <p:cNvCxnSpPr>
            <a:stCxn id="168" idx="2"/>
          </p:cNvCxnSpPr>
          <p:nvPr/>
        </p:nvCxnSpPr>
        <p:spPr>
          <a:xfrm rot="5400000" flipH="1">
            <a:off x="-1205062" y="3533170"/>
            <a:ext cx="4658021" cy="12700"/>
          </a:xfrm>
          <a:prstGeom prst="bentConnector5">
            <a:avLst>
              <a:gd name="adj1" fmla="val -4908"/>
              <a:gd name="adj2" fmla="val 6429882"/>
              <a:gd name="adj3" fmla="val 104908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Elbow Connector 171"/>
          <p:cNvCxnSpPr/>
          <p:nvPr/>
        </p:nvCxnSpPr>
        <p:spPr>
          <a:xfrm rot="5400000" flipH="1">
            <a:off x="191940" y="3541861"/>
            <a:ext cx="4658021" cy="12700"/>
          </a:xfrm>
          <a:prstGeom prst="bentConnector5">
            <a:avLst>
              <a:gd name="adj1" fmla="val -4908"/>
              <a:gd name="adj2" fmla="val 7097921"/>
              <a:gd name="adj3" fmla="val 104908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Elbow Connector 172"/>
          <p:cNvCxnSpPr/>
          <p:nvPr/>
        </p:nvCxnSpPr>
        <p:spPr>
          <a:xfrm rot="5400000" flipH="1">
            <a:off x="1563540" y="3541861"/>
            <a:ext cx="4658021" cy="12700"/>
          </a:xfrm>
          <a:prstGeom prst="bentConnector5">
            <a:avLst>
              <a:gd name="adj1" fmla="val -4908"/>
              <a:gd name="adj2" fmla="val 7097921"/>
              <a:gd name="adj3" fmla="val 104908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Elbow Connector 173"/>
          <p:cNvCxnSpPr/>
          <p:nvPr/>
        </p:nvCxnSpPr>
        <p:spPr>
          <a:xfrm rot="5400000" flipH="1">
            <a:off x="2935140" y="3541861"/>
            <a:ext cx="4658021" cy="12700"/>
          </a:xfrm>
          <a:prstGeom prst="bentConnector5">
            <a:avLst>
              <a:gd name="adj1" fmla="val -4908"/>
              <a:gd name="adj2" fmla="val 7097921"/>
              <a:gd name="adj3" fmla="val 104908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1787175" y="2701180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Rectangle 83"/>
          <p:cNvSpPr/>
          <p:nvPr/>
        </p:nvSpPr>
        <p:spPr>
          <a:xfrm>
            <a:off x="1787175" y="4023518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1787175" y="5345856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Rectangle 85"/>
          <p:cNvSpPr/>
          <p:nvPr/>
        </p:nvSpPr>
        <p:spPr>
          <a:xfrm>
            <a:off x="3182112" y="1389888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/>
          <p:cNvSpPr/>
          <p:nvPr/>
        </p:nvSpPr>
        <p:spPr>
          <a:xfrm>
            <a:off x="3182112" y="2712226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/>
          <p:cNvSpPr/>
          <p:nvPr/>
        </p:nvSpPr>
        <p:spPr>
          <a:xfrm>
            <a:off x="3182112" y="4034564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3182112" y="5356902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Rectangle 89"/>
          <p:cNvSpPr/>
          <p:nvPr/>
        </p:nvSpPr>
        <p:spPr>
          <a:xfrm>
            <a:off x="4552968" y="1380744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Rectangle 90"/>
          <p:cNvSpPr/>
          <p:nvPr/>
        </p:nvSpPr>
        <p:spPr>
          <a:xfrm>
            <a:off x="4552968" y="2703082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Rectangle 92"/>
          <p:cNvSpPr/>
          <p:nvPr/>
        </p:nvSpPr>
        <p:spPr>
          <a:xfrm>
            <a:off x="4552968" y="5347758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4" name="Straight Arrow Connector 93"/>
          <p:cNvCxnSpPr>
            <a:stCxn id="111" idx="3"/>
            <a:endCxn id="118" idx="1"/>
          </p:cNvCxnSpPr>
          <p:nvPr/>
        </p:nvCxnSpPr>
        <p:spPr>
          <a:xfrm>
            <a:off x="4229097" y="4225844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4552968" y="4025420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7" name="Rectangle 176"/>
          <p:cNvSpPr/>
          <p:nvPr/>
        </p:nvSpPr>
        <p:spPr>
          <a:xfrm rot="16200000">
            <a:off x="1047452" y="2025601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8" name="Rectangle 177"/>
          <p:cNvSpPr/>
          <p:nvPr/>
        </p:nvSpPr>
        <p:spPr>
          <a:xfrm rot="16200000">
            <a:off x="2428725" y="2025601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9" name="Rectangle 178"/>
          <p:cNvSpPr/>
          <p:nvPr/>
        </p:nvSpPr>
        <p:spPr>
          <a:xfrm rot="16200000">
            <a:off x="5176517" y="2025600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/>
          <p:cNvSpPr/>
          <p:nvPr/>
        </p:nvSpPr>
        <p:spPr>
          <a:xfrm rot="16200000">
            <a:off x="3807878" y="2025600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9" name="Rectangle 188"/>
          <p:cNvSpPr/>
          <p:nvPr/>
        </p:nvSpPr>
        <p:spPr>
          <a:xfrm rot="16200000">
            <a:off x="1045550" y="3405600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/>
          <p:cNvSpPr/>
          <p:nvPr/>
        </p:nvSpPr>
        <p:spPr>
          <a:xfrm rot="16200000">
            <a:off x="2426823" y="3405600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Rectangle 190"/>
          <p:cNvSpPr/>
          <p:nvPr/>
        </p:nvSpPr>
        <p:spPr>
          <a:xfrm rot="16200000">
            <a:off x="5174615" y="3405599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/>
          <p:cNvSpPr/>
          <p:nvPr/>
        </p:nvSpPr>
        <p:spPr>
          <a:xfrm rot="16200000">
            <a:off x="3805976" y="3405599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3" name="Rectangle 192"/>
          <p:cNvSpPr/>
          <p:nvPr/>
        </p:nvSpPr>
        <p:spPr>
          <a:xfrm rot="16200000">
            <a:off x="1045550" y="4727327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/>
          <p:cNvSpPr/>
          <p:nvPr/>
        </p:nvSpPr>
        <p:spPr>
          <a:xfrm rot="16200000">
            <a:off x="2426823" y="4727327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5" name="Rectangle 194"/>
          <p:cNvSpPr/>
          <p:nvPr/>
        </p:nvSpPr>
        <p:spPr>
          <a:xfrm rot="16200000">
            <a:off x="5174615" y="4727326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/>
          <p:cNvSpPr/>
          <p:nvPr/>
        </p:nvSpPr>
        <p:spPr>
          <a:xfrm rot="16200000">
            <a:off x="3805976" y="4727326"/>
            <a:ext cx="144000" cy="360000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174538" y="1916284"/>
            <a:ext cx="292900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ILP model:</a:t>
            </a:r>
          </a:p>
          <a:p>
            <a:endParaRPr lang="en-US" dirty="0"/>
          </a:p>
          <a:p>
            <a:r>
              <a:rPr lang="en-US" dirty="0" smtClean="0"/>
              <a:t>1766 rows x 1334 columns</a:t>
            </a:r>
            <a:br>
              <a:rPr lang="en-US" dirty="0" smtClean="0"/>
            </a:br>
            <a:r>
              <a:rPr lang="en-US" dirty="0" smtClean="0"/>
              <a:t>(578 integer, 66 binary)</a:t>
            </a:r>
            <a:br>
              <a:rPr lang="en-US" dirty="0" smtClean="0"/>
            </a:br>
            <a:r>
              <a:rPr lang="en-US" dirty="0" smtClean="0"/>
              <a:t>4778 </a:t>
            </a:r>
            <a:r>
              <a:rPr lang="en-US" dirty="0" err="1" smtClean="0"/>
              <a:t>nonZeros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Presolved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 smtClean="0"/>
              <a:t>857 rows x 809 columns</a:t>
            </a:r>
            <a:br>
              <a:rPr lang="en-US" dirty="0" smtClean="0"/>
            </a:br>
            <a:r>
              <a:rPr lang="en-US" dirty="0" smtClean="0"/>
              <a:t>(432 integer, 16 binary)</a:t>
            </a:r>
            <a:br>
              <a:rPr lang="en-US" dirty="0" smtClean="0"/>
            </a:br>
            <a:r>
              <a:rPr lang="en-US" dirty="0" smtClean="0"/>
              <a:t>2752 </a:t>
            </a:r>
            <a:r>
              <a:rPr lang="en-US" dirty="0" err="1" smtClean="0"/>
              <a:t>nonZeros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CPU </a:t>
            </a:r>
            <a:r>
              <a:rPr lang="en-US" b="1" dirty="0" smtClean="0">
                <a:sym typeface="Symbol" panose="05050102010706020507" pitchFamily="18" charset="2"/>
              </a:rPr>
              <a:t></a:t>
            </a:r>
            <a:r>
              <a:rPr lang="en-US" dirty="0" smtClean="0"/>
              <a:t> 2 </a:t>
            </a:r>
            <a:r>
              <a:rPr lang="en-US" dirty="0" err="1" smtClean="0"/>
              <a:t>mins</a:t>
            </a:r>
            <a:endParaRPr lang="en-US" dirty="0"/>
          </a:p>
          <a:p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7620000" y="3487171"/>
            <a:ext cx="304800" cy="607751"/>
          </a:xfrm>
          <a:prstGeom prst="down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98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Area-Throughput trade-off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6822291"/>
              </p:ext>
            </p:extLst>
          </p:nvPr>
        </p:nvGraphicFramePr>
        <p:xfrm>
          <a:off x="457200" y="838200"/>
          <a:ext cx="82296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3939952"/>
            <a:ext cx="1666181" cy="16204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981" y="2252066"/>
            <a:ext cx="1719221" cy="167532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3073025"/>
            <a:ext cx="1719221" cy="16771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72" y="1875912"/>
            <a:ext cx="1719221" cy="1675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233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Example: fork/join pipeline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45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ounded Rectangle 70"/>
          <p:cNvSpPr/>
          <p:nvPr/>
        </p:nvSpPr>
        <p:spPr>
          <a:xfrm>
            <a:off x="7162800" y="2848438"/>
            <a:ext cx="9144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7099996" y="2927028"/>
            <a:ext cx="9144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4598796" y="3944672"/>
            <a:ext cx="9144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4525944" y="4023262"/>
            <a:ext cx="9144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5562600" y="1678768"/>
            <a:ext cx="9144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5449556" y="1777454"/>
            <a:ext cx="9144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3876152" y="1681158"/>
            <a:ext cx="9144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3763108" y="1779844"/>
            <a:ext cx="9144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1663840" y="2805126"/>
            <a:ext cx="9144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1550796" y="2903812"/>
            <a:ext cx="9144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437752" y="3002498"/>
            <a:ext cx="9144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Area: 15</a:t>
            </a:r>
            <a:br>
              <a:rPr lang="en-GB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Delay: 40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647552" y="1853654"/>
            <a:ext cx="914400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Area: 10</a:t>
            </a:r>
            <a:br>
              <a:rPr lang="en-GB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Delay: 40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363308" y="1853654"/>
            <a:ext cx="875044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Area: 10</a:t>
            </a:r>
            <a:br>
              <a:rPr lang="en-GB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Delay: 40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409552" y="4117010"/>
            <a:ext cx="953756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Area: 30</a:t>
            </a:r>
            <a:br>
              <a:rPr lang="en-GB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Delay: 30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Elbow Connector 12"/>
          <p:cNvCxnSpPr>
            <a:stCxn id="7" idx="3"/>
            <a:endCxn id="8" idx="1"/>
          </p:cNvCxnSpPr>
          <p:nvPr/>
        </p:nvCxnSpPr>
        <p:spPr>
          <a:xfrm flipV="1">
            <a:off x="2352152" y="2234654"/>
            <a:ext cx="1295400" cy="1148844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7" idx="3"/>
            <a:endCxn id="11" idx="1"/>
          </p:cNvCxnSpPr>
          <p:nvPr/>
        </p:nvCxnSpPr>
        <p:spPr>
          <a:xfrm>
            <a:off x="2352152" y="3383498"/>
            <a:ext cx="2057400" cy="111451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3"/>
            <a:endCxn id="9" idx="1"/>
          </p:cNvCxnSpPr>
          <p:nvPr/>
        </p:nvCxnSpPr>
        <p:spPr>
          <a:xfrm>
            <a:off x="4561952" y="2234654"/>
            <a:ext cx="80135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10" idx="3"/>
            <a:endCxn id="7" idx="1"/>
          </p:cNvCxnSpPr>
          <p:nvPr/>
        </p:nvCxnSpPr>
        <p:spPr>
          <a:xfrm flipH="1">
            <a:off x="1437752" y="3383498"/>
            <a:ext cx="6516356" cy="12700"/>
          </a:xfrm>
          <a:prstGeom prst="bentConnector5">
            <a:avLst>
              <a:gd name="adj1" fmla="val -7517"/>
              <a:gd name="adj2" fmla="val -15375827"/>
              <a:gd name="adj3" fmla="val 105975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000352" y="3169149"/>
            <a:ext cx="152400" cy="1296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000352" y="3552819"/>
            <a:ext cx="152400" cy="1296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Elbow Connector 25"/>
          <p:cNvCxnSpPr>
            <a:stCxn id="9" idx="3"/>
            <a:endCxn id="23" idx="2"/>
          </p:cNvCxnSpPr>
          <p:nvPr/>
        </p:nvCxnSpPr>
        <p:spPr>
          <a:xfrm>
            <a:off x="6238352" y="2234654"/>
            <a:ext cx="762000" cy="999313"/>
          </a:xfrm>
          <a:prstGeom prst="bentConnector3">
            <a:avLst>
              <a:gd name="adj1" fmla="val 6978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11" idx="3"/>
            <a:endCxn id="24" idx="2"/>
          </p:cNvCxnSpPr>
          <p:nvPr/>
        </p:nvCxnSpPr>
        <p:spPr>
          <a:xfrm flipV="1">
            <a:off x="5363308" y="3617637"/>
            <a:ext cx="1637044" cy="880373"/>
          </a:xfrm>
          <a:prstGeom prst="bent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7000352" y="3002498"/>
            <a:ext cx="953756" cy="762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Area: 10</a:t>
            </a:r>
            <a:br>
              <a:rPr lang="en-GB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Delay: 20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925786" y="2042828"/>
            <a:ext cx="152400" cy="3810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922856" y="1219200"/>
            <a:ext cx="152400" cy="3810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236198" y="2042828"/>
            <a:ext cx="152400" cy="3810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028552" y="4307510"/>
            <a:ext cx="152400" cy="3810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704952" y="4307510"/>
            <a:ext cx="152400" cy="3810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536866" y="2042828"/>
            <a:ext cx="152400" cy="3810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0" name="Group 79"/>
          <p:cNvGrpSpPr/>
          <p:nvPr/>
        </p:nvGrpSpPr>
        <p:grpSpPr>
          <a:xfrm>
            <a:off x="221276" y="3989312"/>
            <a:ext cx="3055324" cy="801635"/>
            <a:chOff x="449876" y="5218165"/>
            <a:chExt cx="3055324" cy="8016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/>
                <p:cNvSpPr txBox="1"/>
                <p:nvPr/>
              </p:nvSpPr>
              <p:spPr>
                <a:xfrm>
                  <a:off x="449876" y="5218165"/>
                  <a:ext cx="3055324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GB" sz="2400" b="0" i="0" smtClean="0">
                            <a:latin typeface="Cambria Math" panose="02040503050406030204" pitchFamily="18" charset="0"/>
                          </a:rPr>
                          <m:t>Area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n-GB" sz="2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Area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GB" sz="2400" b="0" dirty="0" smtClean="0"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4" name="Text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876" y="5218165"/>
                  <a:ext cx="3055324" cy="369332"/>
                </a:xfrm>
                <a:prstGeom prst="rect">
                  <a:avLst/>
                </a:prstGeom>
                <a:blipFill>
                  <a:blip r:embed="rId2"/>
                  <a:stretch>
                    <a:fillRect l="-1594" b="-983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TextBox 74"/>
                <p:cNvSpPr txBox="1"/>
                <p:nvPr/>
              </p:nvSpPr>
              <p:spPr>
                <a:xfrm>
                  <a:off x="462661" y="5650468"/>
                  <a:ext cx="2773195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GB" sz="2400"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en-GB" sz="2400" b="0" i="0" smtClean="0">
                            <a:latin typeface="Cambria Math" panose="02040503050406030204" pitchFamily="18" charset="0"/>
                          </a:rPr>
                          <m:t>hr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n-GB" sz="2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Thr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GB" sz="2400" b="0" dirty="0" smtClean="0"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5" name="TextBox 7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2661" y="5650468"/>
                  <a:ext cx="2773195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1758" b="-983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9" name="TextBox 78"/>
          <p:cNvSpPr txBox="1"/>
          <p:nvPr/>
        </p:nvSpPr>
        <p:spPr>
          <a:xfrm>
            <a:off x="4038600" y="5200563"/>
            <a:ext cx="49190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   </a:t>
            </a:r>
            <a:r>
              <a:rPr lang="en-GB" b="1" dirty="0" smtClean="0"/>
              <a:t>Problems: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Max Throughput under Area Constraint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/>
              <a:t>Min Area under Throughput Constraint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74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319733445"/>
              </p:ext>
            </p:extLst>
          </p:nvPr>
        </p:nvGraphicFramePr>
        <p:xfrm>
          <a:off x="762000" y="609600"/>
          <a:ext cx="82296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7"/>
          <p:cNvSpPr/>
          <p:nvPr/>
        </p:nvSpPr>
        <p:spPr>
          <a:xfrm>
            <a:off x="1752600" y="2362200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552700" y="2059838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352800" y="2057400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971800" y="2667000"/>
            <a:ext cx="381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038600" y="2362200"/>
            <a:ext cx="381000" cy="383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933700" y="2247900"/>
            <a:ext cx="419100" cy="243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733800" y="2247900"/>
            <a:ext cx="304800" cy="30358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352800" y="2551481"/>
            <a:ext cx="685800" cy="30601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381250" y="2250338"/>
            <a:ext cx="171450" cy="29870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381250" y="2549043"/>
            <a:ext cx="590550" cy="30845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125254" y="2549043"/>
            <a:ext cx="284473" cy="36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/>
          <p:nvPr/>
        </p:nvCxnSpPr>
        <p:spPr>
          <a:xfrm rot="16200000" flipH="1">
            <a:off x="1190265" y="1990364"/>
            <a:ext cx="784225" cy="340445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12154" y="1768474"/>
            <a:ext cx="33122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/>
          <p:nvPr/>
        </p:nvCxnSpPr>
        <p:spPr>
          <a:xfrm rot="5400000">
            <a:off x="4180497" y="2007577"/>
            <a:ext cx="783007" cy="304800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810000" y="2286000"/>
            <a:ext cx="76200" cy="11209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733800" y="2631110"/>
            <a:ext cx="76200" cy="11209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124200" y="1716710"/>
            <a:ext cx="76200" cy="11209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048000" y="2173910"/>
            <a:ext cx="76200" cy="11209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2209800" y="2478710"/>
            <a:ext cx="76200" cy="11209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083610" y="6005585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Area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 rot="16200000">
            <a:off x="-143040" y="3093602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Throughput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9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319733445"/>
              </p:ext>
            </p:extLst>
          </p:nvPr>
        </p:nvGraphicFramePr>
        <p:xfrm>
          <a:off x="762000" y="609600"/>
          <a:ext cx="82296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083610" y="6005585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Area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 rot="16200000">
            <a:off x="-143040" y="3093602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Throughput</a:t>
            </a:r>
            <a:endParaRPr lang="en-US" dirty="0"/>
          </a:p>
        </p:txBody>
      </p:sp>
      <p:grpSp>
        <p:nvGrpSpPr>
          <p:cNvPr id="70" name="Group 69"/>
          <p:cNvGrpSpPr/>
          <p:nvPr/>
        </p:nvGrpSpPr>
        <p:grpSpPr>
          <a:xfrm>
            <a:off x="1329910" y="2446621"/>
            <a:ext cx="3312247" cy="2333141"/>
            <a:chOff x="1329910" y="2446621"/>
            <a:chExt cx="3312247" cy="2333141"/>
          </a:xfrm>
        </p:grpSpPr>
        <p:grpSp>
          <p:nvGrpSpPr>
            <p:cNvPr id="28" name="Group 27"/>
            <p:cNvGrpSpPr/>
            <p:nvPr/>
          </p:nvGrpSpPr>
          <p:grpSpPr>
            <a:xfrm>
              <a:off x="1329910" y="2446621"/>
              <a:ext cx="3312247" cy="1331290"/>
              <a:chOff x="1412154" y="1716710"/>
              <a:chExt cx="3312247" cy="133129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1752600" y="2362200"/>
                <a:ext cx="381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552700" y="2059838"/>
                <a:ext cx="381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352800" y="2057400"/>
                <a:ext cx="381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971800" y="2667000"/>
                <a:ext cx="381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4038600" y="2391848"/>
                <a:ext cx="381000" cy="38343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cxnSp>
            <p:nvCxnSpPr>
              <p:cNvPr id="34" name="Straight Arrow Connector 33"/>
              <p:cNvCxnSpPr/>
              <p:nvPr/>
            </p:nvCxnSpPr>
            <p:spPr>
              <a:xfrm flipV="1">
                <a:off x="2933700" y="2247900"/>
                <a:ext cx="419100" cy="243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>
                <a:off x="3733800" y="2247900"/>
                <a:ext cx="304800" cy="30358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/>
              <p:nvPr/>
            </p:nvCxnSpPr>
            <p:spPr>
              <a:xfrm flipV="1">
                <a:off x="3352800" y="2551481"/>
                <a:ext cx="685800" cy="30601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/>
              <p:cNvCxnSpPr/>
              <p:nvPr/>
            </p:nvCxnSpPr>
            <p:spPr>
              <a:xfrm flipV="1">
                <a:off x="2381250" y="2250338"/>
                <a:ext cx="171450" cy="298705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>
                <a:off x="2381250" y="2549043"/>
                <a:ext cx="590550" cy="308457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2125254" y="2549043"/>
                <a:ext cx="284473" cy="365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Elbow Connector 39"/>
              <p:cNvCxnSpPr/>
              <p:nvPr/>
            </p:nvCxnSpPr>
            <p:spPr>
              <a:xfrm rot="16200000" flipH="1">
                <a:off x="1190265" y="1990364"/>
                <a:ext cx="784225" cy="340445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1412154" y="1768474"/>
                <a:ext cx="331224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Elbow Connector 41"/>
              <p:cNvCxnSpPr/>
              <p:nvPr/>
            </p:nvCxnSpPr>
            <p:spPr>
              <a:xfrm rot="5400000">
                <a:off x="4180497" y="2007577"/>
                <a:ext cx="783007" cy="304800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Rectangle 42"/>
              <p:cNvSpPr/>
              <p:nvPr/>
            </p:nvSpPr>
            <p:spPr>
              <a:xfrm>
                <a:off x="3810000" y="228600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3733800" y="263111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124200" y="171671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3048000" y="217391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2209800" y="247871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68" name="Straight Arrow Connector 67"/>
            <p:cNvCxnSpPr/>
            <p:nvPr/>
          </p:nvCxnSpPr>
          <p:spPr>
            <a:xfrm>
              <a:off x="3044048" y="3866104"/>
              <a:ext cx="0" cy="5334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Oval 68"/>
            <p:cNvSpPr/>
            <p:nvPr/>
          </p:nvSpPr>
          <p:spPr>
            <a:xfrm>
              <a:off x="2879508" y="4474962"/>
              <a:ext cx="304800" cy="3048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3469553" y="731397"/>
            <a:ext cx="4150447" cy="1331290"/>
            <a:chOff x="3469553" y="731397"/>
            <a:chExt cx="4150447" cy="1331290"/>
          </a:xfrm>
        </p:grpSpPr>
        <p:grpSp>
          <p:nvGrpSpPr>
            <p:cNvPr id="48" name="Group 47"/>
            <p:cNvGrpSpPr/>
            <p:nvPr/>
          </p:nvGrpSpPr>
          <p:grpSpPr>
            <a:xfrm>
              <a:off x="3469553" y="731397"/>
              <a:ext cx="3312247" cy="1331290"/>
              <a:chOff x="1412154" y="1716710"/>
              <a:chExt cx="3312247" cy="133129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752600" y="2362200"/>
                <a:ext cx="381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4</a:t>
                </a:r>
                <a:endParaRPr lang="en-US" dirty="0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2552700" y="2059838"/>
                <a:ext cx="381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4</a:t>
                </a:r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3352800" y="2057400"/>
                <a:ext cx="381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4</a:t>
                </a:r>
                <a:endParaRPr lang="en-US" dirty="0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971800" y="2667000"/>
                <a:ext cx="381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3</a:t>
                </a:r>
                <a:endParaRPr lang="en-US" dirty="0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4038600" y="2391848"/>
                <a:ext cx="381000" cy="38343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2</a:t>
                </a:r>
                <a:endParaRPr lang="en-US" dirty="0"/>
              </a:p>
            </p:txBody>
          </p:sp>
          <p:cxnSp>
            <p:nvCxnSpPr>
              <p:cNvPr id="54" name="Straight Arrow Connector 53"/>
              <p:cNvCxnSpPr/>
              <p:nvPr/>
            </p:nvCxnSpPr>
            <p:spPr>
              <a:xfrm flipV="1">
                <a:off x="2933700" y="2247900"/>
                <a:ext cx="419100" cy="243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/>
              <p:nvPr/>
            </p:nvCxnSpPr>
            <p:spPr>
              <a:xfrm>
                <a:off x="3733800" y="2247900"/>
                <a:ext cx="304800" cy="30358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Arrow Connector 55"/>
              <p:cNvCxnSpPr/>
              <p:nvPr/>
            </p:nvCxnSpPr>
            <p:spPr>
              <a:xfrm flipV="1">
                <a:off x="3352800" y="2551481"/>
                <a:ext cx="685800" cy="30601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 flipV="1">
                <a:off x="2381250" y="2250338"/>
                <a:ext cx="171450" cy="298705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>
              <a:xfrm>
                <a:off x="2381250" y="2549043"/>
                <a:ext cx="590550" cy="308457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flipV="1">
                <a:off x="2125254" y="2549043"/>
                <a:ext cx="284473" cy="365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Elbow Connector 59"/>
              <p:cNvCxnSpPr/>
              <p:nvPr/>
            </p:nvCxnSpPr>
            <p:spPr>
              <a:xfrm rot="16200000" flipH="1">
                <a:off x="1190265" y="1990364"/>
                <a:ext cx="784225" cy="340445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1412154" y="1768474"/>
                <a:ext cx="331224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Elbow Connector 61"/>
              <p:cNvCxnSpPr/>
              <p:nvPr/>
            </p:nvCxnSpPr>
            <p:spPr>
              <a:xfrm rot="5400000">
                <a:off x="4180497" y="2007577"/>
                <a:ext cx="783007" cy="304800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Rectangle 62"/>
              <p:cNvSpPr/>
              <p:nvPr/>
            </p:nvSpPr>
            <p:spPr>
              <a:xfrm>
                <a:off x="3810000" y="228600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3733800" y="263111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3124200" y="171671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3048000" y="217391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2209800" y="247871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72" name="Oval 71"/>
            <p:cNvSpPr/>
            <p:nvPr/>
          </p:nvSpPr>
          <p:spPr>
            <a:xfrm>
              <a:off x="7315200" y="1427127"/>
              <a:ext cx="304800" cy="3048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Arrow Connector 73"/>
            <p:cNvCxnSpPr>
              <a:endCxn id="72" idx="2"/>
            </p:cNvCxnSpPr>
            <p:nvPr/>
          </p:nvCxnSpPr>
          <p:spPr>
            <a:xfrm>
              <a:off x="6858000" y="1563730"/>
              <a:ext cx="457200" cy="1579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 99"/>
          <p:cNvGrpSpPr/>
          <p:nvPr/>
        </p:nvGrpSpPr>
        <p:grpSpPr>
          <a:xfrm>
            <a:off x="5603153" y="2777263"/>
            <a:ext cx="3312247" cy="1720205"/>
            <a:chOff x="5603153" y="2777263"/>
            <a:chExt cx="3312247" cy="1720205"/>
          </a:xfrm>
        </p:grpSpPr>
        <p:grpSp>
          <p:nvGrpSpPr>
            <p:cNvPr id="76" name="Group 75"/>
            <p:cNvGrpSpPr/>
            <p:nvPr/>
          </p:nvGrpSpPr>
          <p:grpSpPr>
            <a:xfrm>
              <a:off x="5603153" y="3166178"/>
              <a:ext cx="3312247" cy="1331290"/>
              <a:chOff x="1412154" y="1716710"/>
              <a:chExt cx="3312247" cy="1331290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1752600" y="2362200"/>
                <a:ext cx="381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3</a:t>
                </a:r>
                <a:endParaRPr lang="en-US" dirty="0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2552700" y="2059838"/>
                <a:ext cx="381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3</a:t>
                </a:r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3352800" y="2057400"/>
                <a:ext cx="381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3</a:t>
                </a:r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2971800" y="2667000"/>
                <a:ext cx="381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038600" y="2391848"/>
                <a:ext cx="381000" cy="38343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2</a:t>
                </a:r>
                <a:endParaRPr lang="en-US" dirty="0"/>
              </a:p>
            </p:txBody>
          </p:sp>
          <p:cxnSp>
            <p:nvCxnSpPr>
              <p:cNvPr id="82" name="Straight Arrow Connector 81"/>
              <p:cNvCxnSpPr/>
              <p:nvPr/>
            </p:nvCxnSpPr>
            <p:spPr>
              <a:xfrm flipV="1">
                <a:off x="2933700" y="2247900"/>
                <a:ext cx="419100" cy="243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/>
              <p:cNvCxnSpPr/>
              <p:nvPr/>
            </p:nvCxnSpPr>
            <p:spPr>
              <a:xfrm>
                <a:off x="3733800" y="2247900"/>
                <a:ext cx="304800" cy="30358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/>
              <p:cNvCxnSpPr/>
              <p:nvPr/>
            </p:nvCxnSpPr>
            <p:spPr>
              <a:xfrm flipV="1">
                <a:off x="3352800" y="2551481"/>
                <a:ext cx="685800" cy="30601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/>
              <p:cNvCxnSpPr/>
              <p:nvPr/>
            </p:nvCxnSpPr>
            <p:spPr>
              <a:xfrm flipV="1">
                <a:off x="2381250" y="2250338"/>
                <a:ext cx="171450" cy="298705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/>
              <p:cNvCxnSpPr/>
              <p:nvPr/>
            </p:nvCxnSpPr>
            <p:spPr>
              <a:xfrm>
                <a:off x="2381250" y="2549043"/>
                <a:ext cx="590550" cy="308457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V="1">
                <a:off x="2125254" y="2549043"/>
                <a:ext cx="284473" cy="365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Elbow Connector 87"/>
              <p:cNvCxnSpPr/>
              <p:nvPr/>
            </p:nvCxnSpPr>
            <p:spPr>
              <a:xfrm rot="16200000" flipH="1">
                <a:off x="1190265" y="1990364"/>
                <a:ext cx="784225" cy="340445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1412154" y="1768474"/>
                <a:ext cx="331224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Elbow Connector 89"/>
              <p:cNvCxnSpPr/>
              <p:nvPr/>
            </p:nvCxnSpPr>
            <p:spPr>
              <a:xfrm rot="5400000">
                <a:off x="4180497" y="2007577"/>
                <a:ext cx="783007" cy="304800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Rectangle 90"/>
              <p:cNvSpPr/>
              <p:nvPr/>
            </p:nvSpPr>
            <p:spPr>
              <a:xfrm>
                <a:off x="3810000" y="228600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3733800" y="263111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124200" y="171671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3048000" y="217391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2209800" y="247871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96" name="Oval 95"/>
            <p:cNvSpPr/>
            <p:nvPr/>
          </p:nvSpPr>
          <p:spPr>
            <a:xfrm>
              <a:off x="5680904" y="2777263"/>
              <a:ext cx="284645" cy="28464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8" name="Elbow Connector 97"/>
            <p:cNvCxnSpPr>
              <a:endCxn id="96" idx="6"/>
            </p:cNvCxnSpPr>
            <p:nvPr/>
          </p:nvCxnSpPr>
          <p:spPr>
            <a:xfrm rot="10800000">
              <a:off x="5965549" y="2919586"/>
              <a:ext cx="473350" cy="171916"/>
            </a:xfrm>
            <a:prstGeom prst="bentConnector3">
              <a:avLst>
                <a:gd name="adj1" fmla="val 3298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oup 124"/>
          <p:cNvGrpSpPr/>
          <p:nvPr/>
        </p:nvGrpSpPr>
        <p:grpSpPr>
          <a:xfrm>
            <a:off x="3613456" y="4155558"/>
            <a:ext cx="3312247" cy="1755670"/>
            <a:chOff x="3613456" y="4155558"/>
            <a:chExt cx="3312247" cy="1755670"/>
          </a:xfrm>
        </p:grpSpPr>
        <p:grpSp>
          <p:nvGrpSpPr>
            <p:cNvPr id="101" name="Group 100"/>
            <p:cNvGrpSpPr/>
            <p:nvPr/>
          </p:nvGrpSpPr>
          <p:grpSpPr>
            <a:xfrm>
              <a:off x="3613456" y="4579938"/>
              <a:ext cx="3312247" cy="1331290"/>
              <a:chOff x="1412154" y="1716710"/>
              <a:chExt cx="3312247" cy="1331290"/>
            </a:xfrm>
          </p:grpSpPr>
          <p:sp>
            <p:nvSpPr>
              <p:cNvPr id="102" name="Rectangle 101"/>
              <p:cNvSpPr/>
              <p:nvPr/>
            </p:nvSpPr>
            <p:spPr>
              <a:xfrm>
                <a:off x="1752600" y="2362200"/>
                <a:ext cx="381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2552700" y="2059838"/>
                <a:ext cx="381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2</a:t>
                </a:r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3352800" y="2057400"/>
                <a:ext cx="381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971800" y="2667000"/>
                <a:ext cx="381000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038600" y="2391848"/>
                <a:ext cx="381000" cy="38343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1</a:t>
                </a:r>
                <a:endParaRPr lang="en-US" dirty="0"/>
              </a:p>
            </p:txBody>
          </p:sp>
          <p:cxnSp>
            <p:nvCxnSpPr>
              <p:cNvPr id="107" name="Straight Arrow Connector 106"/>
              <p:cNvCxnSpPr/>
              <p:nvPr/>
            </p:nvCxnSpPr>
            <p:spPr>
              <a:xfrm flipV="1">
                <a:off x="2933700" y="2247900"/>
                <a:ext cx="419100" cy="243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Arrow Connector 107"/>
              <p:cNvCxnSpPr/>
              <p:nvPr/>
            </p:nvCxnSpPr>
            <p:spPr>
              <a:xfrm>
                <a:off x="3733800" y="2247900"/>
                <a:ext cx="304800" cy="30358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Arrow Connector 108"/>
              <p:cNvCxnSpPr/>
              <p:nvPr/>
            </p:nvCxnSpPr>
            <p:spPr>
              <a:xfrm flipV="1">
                <a:off x="3352800" y="2551481"/>
                <a:ext cx="685800" cy="30601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Arrow Connector 109"/>
              <p:cNvCxnSpPr/>
              <p:nvPr/>
            </p:nvCxnSpPr>
            <p:spPr>
              <a:xfrm flipV="1">
                <a:off x="2381250" y="2250338"/>
                <a:ext cx="171450" cy="298705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Arrow Connector 110"/>
              <p:cNvCxnSpPr/>
              <p:nvPr/>
            </p:nvCxnSpPr>
            <p:spPr>
              <a:xfrm>
                <a:off x="2381250" y="2549043"/>
                <a:ext cx="590550" cy="308457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flipV="1">
                <a:off x="2125254" y="2549043"/>
                <a:ext cx="284473" cy="365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Elbow Connector 112"/>
              <p:cNvCxnSpPr/>
              <p:nvPr/>
            </p:nvCxnSpPr>
            <p:spPr>
              <a:xfrm rot="16200000" flipH="1">
                <a:off x="1190265" y="1990364"/>
                <a:ext cx="784225" cy="340445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1412154" y="1768474"/>
                <a:ext cx="331224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Elbow Connector 114"/>
              <p:cNvCxnSpPr/>
              <p:nvPr/>
            </p:nvCxnSpPr>
            <p:spPr>
              <a:xfrm rot="5400000">
                <a:off x="4180497" y="2007577"/>
                <a:ext cx="783007" cy="304800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" name="Rectangle 115"/>
              <p:cNvSpPr/>
              <p:nvPr/>
            </p:nvSpPr>
            <p:spPr>
              <a:xfrm>
                <a:off x="3810000" y="228600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3733800" y="263111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3124200" y="171671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3048000" y="217391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2209800" y="2478710"/>
                <a:ext cx="76200" cy="11209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1" name="Oval 120"/>
            <p:cNvSpPr/>
            <p:nvPr/>
          </p:nvSpPr>
          <p:spPr>
            <a:xfrm>
              <a:off x="3783860" y="4155558"/>
              <a:ext cx="281699" cy="28169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3" name="Elbow Connector 122"/>
            <p:cNvCxnSpPr>
              <a:endCxn id="121" idx="6"/>
            </p:cNvCxnSpPr>
            <p:nvPr/>
          </p:nvCxnSpPr>
          <p:spPr>
            <a:xfrm rot="10800000">
              <a:off x="4065560" y="4296408"/>
              <a:ext cx="421743" cy="245352"/>
            </a:xfrm>
            <a:prstGeom prst="bentConnector3">
              <a:avLst>
                <a:gd name="adj1" fmla="val -2417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94386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There is room for architectural exploration at RTL after High-Level Synthesis</a:t>
            </a:r>
          </a:p>
          <a:p>
            <a:endParaRPr lang="en-US" dirty="0"/>
          </a:p>
          <a:p>
            <a:r>
              <a:rPr lang="en-US" dirty="0" smtClean="0"/>
              <a:t>Elasticity (adaptive timing) is essential to boost performance</a:t>
            </a:r>
          </a:p>
          <a:p>
            <a:endParaRPr lang="en-US" dirty="0"/>
          </a:p>
          <a:p>
            <a:r>
              <a:rPr lang="en-US" dirty="0" smtClean="0"/>
              <a:t>Mathematical optimization models for elasticity and unit selection are possible</a:t>
            </a:r>
          </a:p>
          <a:p>
            <a:endParaRPr lang="en-US" dirty="0"/>
          </a:p>
          <a:p>
            <a:r>
              <a:rPr lang="en-US" dirty="0" smtClean="0"/>
              <a:t>Future:</a:t>
            </a:r>
          </a:p>
          <a:p>
            <a:pPr lvl="1"/>
            <a:r>
              <a:rPr lang="en-US" dirty="0" smtClean="0"/>
              <a:t>Incorporate models with branch/merge nodes</a:t>
            </a:r>
          </a:p>
          <a:p>
            <a:pPr lvl="1"/>
            <a:r>
              <a:rPr lang="en-US" dirty="0" smtClean="0"/>
              <a:t>Scalable (heuristic) optimization methods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6089F6-87B2-4AE4-A2FD-C7141501D3F3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67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RTL optimizations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6089F6-87B2-4AE4-A2FD-C7141501D3F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cxnSp>
        <p:nvCxnSpPr>
          <p:cNvPr id="28" name="Straight Arrow Connector 27"/>
          <p:cNvCxnSpPr>
            <a:endCxn id="10" idx="1"/>
          </p:cNvCxnSpPr>
          <p:nvPr/>
        </p:nvCxnSpPr>
        <p:spPr>
          <a:xfrm>
            <a:off x="304800" y="2209800"/>
            <a:ext cx="457200" cy="0"/>
          </a:xfrm>
          <a:prstGeom prst="straightConnector1">
            <a:avLst/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15" idx="1"/>
          </p:cNvCxnSpPr>
          <p:nvPr/>
        </p:nvCxnSpPr>
        <p:spPr>
          <a:xfrm>
            <a:off x="301359" y="3886200"/>
            <a:ext cx="457200" cy="0"/>
          </a:xfrm>
          <a:prstGeom prst="straightConnector1">
            <a:avLst/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0" idx="3"/>
            <a:endCxn id="11" idx="1"/>
          </p:cNvCxnSpPr>
          <p:nvPr/>
        </p:nvCxnSpPr>
        <p:spPr>
          <a:xfrm>
            <a:off x="1066800" y="2209800"/>
            <a:ext cx="457200" cy="0"/>
          </a:xfrm>
          <a:prstGeom prst="straightConnector1">
            <a:avLst/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066800" y="3886200"/>
            <a:ext cx="457200" cy="0"/>
          </a:xfrm>
          <a:prstGeom prst="straightConnector1">
            <a:avLst/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4" idx="3"/>
            <a:endCxn id="16" idx="1"/>
          </p:cNvCxnSpPr>
          <p:nvPr/>
        </p:nvCxnSpPr>
        <p:spPr>
          <a:xfrm>
            <a:off x="7772400" y="3124200"/>
            <a:ext cx="381000" cy="0"/>
          </a:xfrm>
          <a:prstGeom prst="straightConnector1">
            <a:avLst/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6" idx="3"/>
          </p:cNvCxnSpPr>
          <p:nvPr/>
        </p:nvCxnSpPr>
        <p:spPr>
          <a:xfrm>
            <a:off x="8458200" y="3124200"/>
            <a:ext cx="457200" cy="0"/>
          </a:xfrm>
          <a:prstGeom prst="straightConnector1">
            <a:avLst/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14" idx="1"/>
          </p:cNvCxnSpPr>
          <p:nvPr/>
        </p:nvCxnSpPr>
        <p:spPr>
          <a:xfrm>
            <a:off x="5105400" y="3124200"/>
            <a:ext cx="1371600" cy="0"/>
          </a:xfrm>
          <a:prstGeom prst="straightConnector1">
            <a:avLst/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11" idx="3"/>
            <a:endCxn id="8" idx="1"/>
          </p:cNvCxnSpPr>
          <p:nvPr/>
        </p:nvCxnSpPr>
        <p:spPr>
          <a:xfrm>
            <a:off x="2819400" y="2209800"/>
            <a:ext cx="1524000" cy="609600"/>
          </a:xfrm>
          <a:prstGeom prst="bentConnector3">
            <a:avLst>
              <a:gd name="adj1" fmla="val 68261"/>
            </a:avLst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12" idx="3"/>
            <a:endCxn id="32" idx="1"/>
          </p:cNvCxnSpPr>
          <p:nvPr/>
        </p:nvCxnSpPr>
        <p:spPr>
          <a:xfrm flipV="1">
            <a:off x="2819400" y="3429000"/>
            <a:ext cx="1524000" cy="685800"/>
          </a:xfrm>
          <a:prstGeom prst="bentConnector3">
            <a:avLst>
              <a:gd name="adj1" fmla="val 69565"/>
            </a:avLst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524000" y="3581400"/>
            <a:ext cx="12954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F2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477000" y="2590800"/>
            <a:ext cx="12954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F4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524000" y="1676400"/>
            <a:ext cx="12954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F1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" y="1676400"/>
            <a:ext cx="304800" cy="10668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153400" y="2590800"/>
            <a:ext cx="304800" cy="10668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4343400" y="2590800"/>
            <a:ext cx="1295400" cy="1066800"/>
            <a:chOff x="4572000" y="3352800"/>
            <a:chExt cx="1295400" cy="1066800"/>
          </a:xfrm>
        </p:grpSpPr>
        <p:sp>
          <p:nvSpPr>
            <p:cNvPr id="32" name="Rounded Rectangle 31"/>
            <p:cNvSpPr/>
            <p:nvPr/>
          </p:nvSpPr>
          <p:spPr>
            <a:xfrm>
              <a:off x="4572000" y="3962400"/>
              <a:ext cx="304800" cy="457200"/>
            </a:xfrm>
            <a:prstGeom prst="roundRect">
              <a:avLst>
                <a:gd name="adj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572000" y="3352800"/>
              <a:ext cx="304800" cy="457200"/>
            </a:xfrm>
            <a:prstGeom prst="roundRect">
              <a:avLst>
                <a:gd name="adj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4572000" y="3352800"/>
              <a:ext cx="1295400" cy="1066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F3</a:t>
              </a:r>
              <a:endPara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1" name="Rectangle 40"/>
          <p:cNvSpPr/>
          <p:nvPr/>
        </p:nvSpPr>
        <p:spPr>
          <a:xfrm>
            <a:off x="3246783" y="1676400"/>
            <a:ext cx="304800" cy="10668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246783" y="3581400"/>
            <a:ext cx="304800" cy="10668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37338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524000" y="41148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Elbow Connector 12"/>
          <p:cNvCxnSpPr>
            <a:endCxn id="33" idx="1"/>
          </p:cNvCxnSpPr>
          <p:nvPr/>
        </p:nvCxnSpPr>
        <p:spPr>
          <a:xfrm rot="10800000" flipV="1">
            <a:off x="1524000" y="4114800"/>
            <a:ext cx="2362200" cy="190500"/>
          </a:xfrm>
          <a:prstGeom prst="bentConnector5">
            <a:avLst>
              <a:gd name="adj1" fmla="val 248"/>
              <a:gd name="adj2" fmla="val 536923"/>
              <a:gd name="adj3" fmla="val 114143"/>
            </a:avLst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758559" y="2743200"/>
            <a:ext cx="7699641" cy="3594338"/>
            <a:chOff x="758559" y="2743200"/>
            <a:chExt cx="7699641" cy="3594338"/>
          </a:xfrm>
        </p:grpSpPr>
        <p:cxnSp>
          <p:nvCxnSpPr>
            <p:cNvPr id="38" name="Straight Arrow Connector 37"/>
            <p:cNvCxnSpPr>
              <a:endCxn id="41" idx="2"/>
            </p:cNvCxnSpPr>
            <p:nvPr/>
          </p:nvCxnSpPr>
          <p:spPr>
            <a:xfrm flipH="1" flipV="1">
              <a:off x="3399183" y="2743200"/>
              <a:ext cx="29818" cy="297179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endCxn id="10" idx="2"/>
            </p:cNvCxnSpPr>
            <p:nvPr/>
          </p:nvCxnSpPr>
          <p:spPr>
            <a:xfrm flipV="1">
              <a:off x="914400" y="2743200"/>
              <a:ext cx="0" cy="298474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758559" y="5714999"/>
              <a:ext cx="7699641" cy="62253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Control</a:t>
              </a:r>
              <a:endPara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39" name="Straight Arrow Connector 38"/>
            <p:cNvCxnSpPr>
              <a:endCxn id="16" idx="2"/>
            </p:cNvCxnSpPr>
            <p:nvPr/>
          </p:nvCxnSpPr>
          <p:spPr>
            <a:xfrm flipV="1">
              <a:off x="8305800" y="3657600"/>
              <a:ext cx="0" cy="205739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V="1">
              <a:off x="4669131" y="3657601"/>
              <a:ext cx="0" cy="207033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flipV="1">
              <a:off x="2438400" y="4648200"/>
              <a:ext cx="0" cy="107974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5791200" y="2611730"/>
            <a:ext cx="304800" cy="3119145"/>
            <a:chOff x="5791200" y="2611730"/>
            <a:chExt cx="304800" cy="3119145"/>
          </a:xfrm>
        </p:grpSpPr>
        <p:sp>
          <p:nvSpPr>
            <p:cNvPr id="58" name="Rectangle 57"/>
            <p:cNvSpPr/>
            <p:nvPr/>
          </p:nvSpPr>
          <p:spPr>
            <a:xfrm>
              <a:off x="5791200" y="2611730"/>
              <a:ext cx="304800" cy="10668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59"/>
            <p:cNvCxnSpPr>
              <a:endCxn id="58" idx="2"/>
            </p:cNvCxnSpPr>
            <p:nvPr/>
          </p:nvCxnSpPr>
          <p:spPr>
            <a:xfrm flipV="1">
              <a:off x="5943600" y="3678530"/>
              <a:ext cx="0" cy="205234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Rectangle 35"/>
          <p:cNvSpPr/>
          <p:nvPr/>
        </p:nvSpPr>
        <p:spPr>
          <a:xfrm>
            <a:off x="3250224" y="3584336"/>
            <a:ext cx="304800" cy="10668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58559" y="3352800"/>
            <a:ext cx="304800" cy="10668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4322469" y="1066800"/>
            <a:ext cx="859130" cy="3809999"/>
            <a:chOff x="4572000" y="3352800"/>
            <a:chExt cx="1295400" cy="1066800"/>
          </a:xfrm>
          <a:solidFill>
            <a:schemeClr val="accent1">
              <a:lumMod val="50000"/>
            </a:schemeClr>
          </a:solidFill>
        </p:grpSpPr>
        <p:sp>
          <p:nvSpPr>
            <p:cNvPr id="63" name="Rounded Rectangle 62"/>
            <p:cNvSpPr/>
            <p:nvPr/>
          </p:nvSpPr>
          <p:spPr>
            <a:xfrm>
              <a:off x="4572000" y="3962400"/>
              <a:ext cx="304800" cy="457200"/>
            </a:xfrm>
            <a:prstGeom prst="roundRect">
              <a:avLst>
                <a:gd name="adj" fmla="val 50000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4572000" y="3352800"/>
              <a:ext cx="304800" cy="457200"/>
            </a:xfrm>
            <a:prstGeom prst="roundRect">
              <a:avLst>
                <a:gd name="adj" fmla="val 50000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4572000" y="3352800"/>
              <a:ext cx="1295400" cy="1066800"/>
            </a:xfrm>
            <a:prstGeom prst="round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F3</a:t>
              </a:r>
              <a:endPara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3756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RTL optimizations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6089F6-87B2-4AE4-A2FD-C7141501D3F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cxnSp>
        <p:nvCxnSpPr>
          <p:cNvPr id="28" name="Straight Arrow Connector 27"/>
          <p:cNvCxnSpPr>
            <a:endCxn id="10" idx="1"/>
          </p:cNvCxnSpPr>
          <p:nvPr/>
        </p:nvCxnSpPr>
        <p:spPr>
          <a:xfrm>
            <a:off x="304800" y="2209800"/>
            <a:ext cx="457200" cy="0"/>
          </a:xfrm>
          <a:prstGeom prst="straightConnector1">
            <a:avLst/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15" idx="1"/>
          </p:cNvCxnSpPr>
          <p:nvPr/>
        </p:nvCxnSpPr>
        <p:spPr>
          <a:xfrm>
            <a:off x="301359" y="3886200"/>
            <a:ext cx="457200" cy="0"/>
          </a:xfrm>
          <a:prstGeom prst="straightConnector1">
            <a:avLst/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0" idx="3"/>
            <a:endCxn id="11" idx="1"/>
          </p:cNvCxnSpPr>
          <p:nvPr/>
        </p:nvCxnSpPr>
        <p:spPr>
          <a:xfrm>
            <a:off x="1066800" y="2209800"/>
            <a:ext cx="457200" cy="0"/>
          </a:xfrm>
          <a:prstGeom prst="straightConnector1">
            <a:avLst/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066800" y="3886200"/>
            <a:ext cx="457200" cy="0"/>
          </a:xfrm>
          <a:prstGeom prst="straightConnector1">
            <a:avLst/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4" idx="3"/>
            <a:endCxn id="16" idx="1"/>
          </p:cNvCxnSpPr>
          <p:nvPr/>
        </p:nvCxnSpPr>
        <p:spPr>
          <a:xfrm>
            <a:off x="7772400" y="3124200"/>
            <a:ext cx="381000" cy="0"/>
          </a:xfrm>
          <a:prstGeom prst="straightConnector1">
            <a:avLst/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6" idx="3"/>
          </p:cNvCxnSpPr>
          <p:nvPr/>
        </p:nvCxnSpPr>
        <p:spPr>
          <a:xfrm>
            <a:off x="8458200" y="3124200"/>
            <a:ext cx="457200" cy="0"/>
          </a:xfrm>
          <a:prstGeom prst="straightConnector1">
            <a:avLst/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14" idx="1"/>
          </p:cNvCxnSpPr>
          <p:nvPr/>
        </p:nvCxnSpPr>
        <p:spPr>
          <a:xfrm>
            <a:off x="5105400" y="3124200"/>
            <a:ext cx="1371600" cy="0"/>
          </a:xfrm>
          <a:prstGeom prst="straightConnector1">
            <a:avLst/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11" idx="3"/>
            <a:endCxn id="8" idx="1"/>
          </p:cNvCxnSpPr>
          <p:nvPr/>
        </p:nvCxnSpPr>
        <p:spPr>
          <a:xfrm>
            <a:off x="2819400" y="2209800"/>
            <a:ext cx="1524000" cy="609600"/>
          </a:xfrm>
          <a:prstGeom prst="bentConnector3">
            <a:avLst>
              <a:gd name="adj1" fmla="val 68261"/>
            </a:avLst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12" idx="3"/>
            <a:endCxn id="32" idx="1"/>
          </p:cNvCxnSpPr>
          <p:nvPr/>
        </p:nvCxnSpPr>
        <p:spPr>
          <a:xfrm flipV="1">
            <a:off x="2819400" y="3429000"/>
            <a:ext cx="1524000" cy="685800"/>
          </a:xfrm>
          <a:prstGeom prst="bentConnector3">
            <a:avLst>
              <a:gd name="adj1" fmla="val 69565"/>
            </a:avLst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524000" y="3581400"/>
            <a:ext cx="12954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F2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477000" y="2590800"/>
            <a:ext cx="12954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F4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524000" y="1676400"/>
            <a:ext cx="12954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F1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" y="1676400"/>
            <a:ext cx="304800" cy="10668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153400" y="2590800"/>
            <a:ext cx="304800" cy="10668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4343400" y="2590800"/>
            <a:ext cx="1295400" cy="1066800"/>
            <a:chOff x="4572000" y="3352800"/>
            <a:chExt cx="1295400" cy="1066800"/>
          </a:xfrm>
          <a:solidFill>
            <a:srgbClr val="FFC000"/>
          </a:solidFill>
        </p:grpSpPr>
        <p:sp>
          <p:nvSpPr>
            <p:cNvPr id="32" name="Rounded Rectangle 31"/>
            <p:cNvSpPr/>
            <p:nvPr/>
          </p:nvSpPr>
          <p:spPr>
            <a:xfrm>
              <a:off x="4572000" y="3962400"/>
              <a:ext cx="304800" cy="457200"/>
            </a:xfrm>
            <a:prstGeom prst="roundRect">
              <a:avLst>
                <a:gd name="adj" fmla="val 50000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572000" y="3352800"/>
              <a:ext cx="304800" cy="457200"/>
            </a:xfrm>
            <a:prstGeom prst="roundRect">
              <a:avLst>
                <a:gd name="adj" fmla="val 50000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4572000" y="3352800"/>
              <a:ext cx="1295400" cy="1066800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1" name="Rectangle 40"/>
          <p:cNvSpPr/>
          <p:nvPr/>
        </p:nvSpPr>
        <p:spPr>
          <a:xfrm>
            <a:off x="3246783" y="1676400"/>
            <a:ext cx="304800" cy="10668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246783" y="3581400"/>
            <a:ext cx="304800" cy="10668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37338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524000" y="41148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Elbow Connector 12"/>
          <p:cNvCxnSpPr>
            <a:endCxn id="33" idx="1"/>
          </p:cNvCxnSpPr>
          <p:nvPr/>
        </p:nvCxnSpPr>
        <p:spPr>
          <a:xfrm rot="10800000" flipV="1">
            <a:off x="1524000" y="4114800"/>
            <a:ext cx="2362200" cy="190500"/>
          </a:xfrm>
          <a:prstGeom prst="bentConnector5">
            <a:avLst>
              <a:gd name="adj1" fmla="val 248"/>
              <a:gd name="adj2" fmla="val 536923"/>
              <a:gd name="adj3" fmla="val 114143"/>
            </a:avLst>
          </a:prstGeom>
          <a:ln w="762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758559" y="2743200"/>
            <a:ext cx="7699641" cy="3594338"/>
            <a:chOff x="758559" y="2743200"/>
            <a:chExt cx="7699641" cy="3594338"/>
          </a:xfrm>
        </p:grpSpPr>
        <p:cxnSp>
          <p:nvCxnSpPr>
            <p:cNvPr id="38" name="Straight Arrow Connector 37"/>
            <p:cNvCxnSpPr>
              <a:endCxn id="41" idx="2"/>
            </p:cNvCxnSpPr>
            <p:nvPr/>
          </p:nvCxnSpPr>
          <p:spPr>
            <a:xfrm flipH="1" flipV="1">
              <a:off x="3399183" y="2743200"/>
              <a:ext cx="29818" cy="297179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endCxn id="10" idx="2"/>
            </p:cNvCxnSpPr>
            <p:nvPr/>
          </p:nvCxnSpPr>
          <p:spPr>
            <a:xfrm flipV="1">
              <a:off x="914400" y="2743200"/>
              <a:ext cx="0" cy="298474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758559" y="5714999"/>
              <a:ext cx="7699641" cy="62253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Control</a:t>
              </a:r>
              <a:endPara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39" name="Straight Arrow Connector 38"/>
            <p:cNvCxnSpPr>
              <a:endCxn id="16" idx="2"/>
            </p:cNvCxnSpPr>
            <p:nvPr/>
          </p:nvCxnSpPr>
          <p:spPr>
            <a:xfrm flipV="1">
              <a:off x="8305800" y="3657600"/>
              <a:ext cx="0" cy="205739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V="1">
              <a:off x="4669131" y="3657601"/>
              <a:ext cx="0" cy="207033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flipV="1">
              <a:off x="2438400" y="4648200"/>
              <a:ext cx="0" cy="107974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5791200" y="2611730"/>
            <a:ext cx="304800" cy="3119145"/>
            <a:chOff x="5791200" y="2611730"/>
            <a:chExt cx="304800" cy="3119145"/>
          </a:xfrm>
        </p:grpSpPr>
        <p:sp>
          <p:nvSpPr>
            <p:cNvPr id="58" name="Rectangle 57"/>
            <p:cNvSpPr/>
            <p:nvPr/>
          </p:nvSpPr>
          <p:spPr>
            <a:xfrm>
              <a:off x="5791200" y="2611730"/>
              <a:ext cx="304800" cy="10668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59"/>
            <p:cNvCxnSpPr>
              <a:endCxn id="58" idx="2"/>
            </p:cNvCxnSpPr>
            <p:nvPr/>
          </p:nvCxnSpPr>
          <p:spPr>
            <a:xfrm flipV="1">
              <a:off x="5943600" y="3678530"/>
              <a:ext cx="0" cy="205234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Rectangle 35"/>
          <p:cNvSpPr/>
          <p:nvPr/>
        </p:nvSpPr>
        <p:spPr>
          <a:xfrm>
            <a:off x="3250224" y="3584336"/>
            <a:ext cx="304800" cy="10668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58559" y="3352800"/>
            <a:ext cx="304800" cy="106680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539966" y="1414959"/>
            <a:ext cx="2595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Mathematical models</a:t>
            </a:r>
            <a:br>
              <a:rPr lang="en-US" dirty="0" smtClean="0"/>
            </a:br>
            <a:r>
              <a:rPr lang="en-US" dirty="0" smtClean="0"/>
              <a:t>to find optimal solutions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438427" y="2749826"/>
            <a:ext cx="97131" cy="72778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951948" y="2749826"/>
            <a:ext cx="97131" cy="72778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5465469" y="2749826"/>
            <a:ext cx="97131" cy="72778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loud 19"/>
          <p:cNvSpPr/>
          <p:nvPr/>
        </p:nvSpPr>
        <p:spPr>
          <a:xfrm>
            <a:off x="4601819" y="2749826"/>
            <a:ext cx="283868" cy="727789"/>
          </a:xfrm>
          <a:prstGeom prst="cloud">
            <a:avLst/>
          </a:prstGeom>
          <a:solidFill>
            <a:srgbClr val="000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loud 51"/>
          <p:cNvSpPr/>
          <p:nvPr/>
        </p:nvSpPr>
        <p:spPr>
          <a:xfrm>
            <a:off x="5115340" y="2749826"/>
            <a:ext cx="283868" cy="727789"/>
          </a:xfrm>
          <a:prstGeom prst="cloud">
            <a:avLst/>
          </a:prstGeom>
          <a:solidFill>
            <a:srgbClr val="000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77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Synthesis flow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2301240" y="1759188"/>
            <a:ext cx="193040" cy="480338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2301240" y="2766338"/>
            <a:ext cx="193040" cy="486926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2301240" y="4021852"/>
            <a:ext cx="193040" cy="480338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2301240" y="5048766"/>
            <a:ext cx="193040" cy="480338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ard 7"/>
          <p:cNvSpPr/>
          <p:nvPr/>
        </p:nvSpPr>
        <p:spPr>
          <a:xfrm>
            <a:off x="1635760" y="990600"/>
            <a:ext cx="1524000" cy="762000"/>
          </a:xfrm>
          <a:prstGeom prst="flowChartPunchedCard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91440" rtlCol="0" anchor="ctr"/>
          <a:lstStyle/>
          <a:p>
            <a:pPr algn="ctr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C, C++,</a:t>
            </a:r>
            <a:b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SystemC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35760" y="2239526"/>
            <a:ext cx="1524000" cy="533400"/>
          </a:xfrm>
          <a:prstGeom prst="roundRect">
            <a:avLst>
              <a:gd name="adj" fmla="val 43334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HLS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595120" y="4508778"/>
            <a:ext cx="1605280" cy="533400"/>
          </a:xfrm>
          <a:prstGeom prst="roundRect">
            <a:avLst>
              <a:gd name="adj" fmla="val 43334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RTL Synthesis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Flowchart: Card 11"/>
          <p:cNvSpPr/>
          <p:nvPr/>
        </p:nvSpPr>
        <p:spPr>
          <a:xfrm>
            <a:off x="1635760" y="5529103"/>
            <a:ext cx="1524000" cy="762000"/>
          </a:xfrm>
          <a:prstGeom prst="flowChartPunchedCard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91440" rtlCol="0" anchor="ctr"/>
          <a:lstStyle/>
          <a:p>
            <a:pPr algn="ctr"/>
            <a:r>
              <a:rPr lang="en-GB" sz="2000" dirty="0" smtClean="0"/>
              <a:t>Netlist</a:t>
            </a:r>
            <a:endParaRPr lang="en-US" sz="20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3159760" y="3253264"/>
            <a:ext cx="2402840" cy="768588"/>
            <a:chOff x="3159760" y="3253264"/>
            <a:chExt cx="2402840" cy="768588"/>
          </a:xfrm>
        </p:grpSpPr>
        <p:sp>
          <p:nvSpPr>
            <p:cNvPr id="19" name="Right Arrow 18"/>
            <p:cNvSpPr/>
            <p:nvPr/>
          </p:nvSpPr>
          <p:spPr>
            <a:xfrm flipH="1">
              <a:off x="3159760" y="3687326"/>
              <a:ext cx="878840" cy="228600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ight Arrow 17"/>
            <p:cNvSpPr/>
            <p:nvPr/>
          </p:nvSpPr>
          <p:spPr>
            <a:xfrm>
              <a:off x="3159760" y="3352800"/>
              <a:ext cx="878840" cy="228600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4038600" y="3253264"/>
              <a:ext cx="1524000" cy="768588"/>
            </a:xfrm>
            <a:prstGeom prst="roundRect">
              <a:avLst>
                <a:gd name="adj" fmla="val 28793"/>
              </a:avLst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RTL optimization</a:t>
              </a: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867400" y="2667000"/>
            <a:ext cx="2930840" cy="1905000"/>
            <a:chOff x="5867400" y="2667000"/>
            <a:chExt cx="2930840" cy="1905000"/>
          </a:xfrm>
        </p:grpSpPr>
        <p:sp>
          <p:nvSpPr>
            <p:cNvPr id="3" name="Left Brace 2"/>
            <p:cNvSpPr/>
            <p:nvPr/>
          </p:nvSpPr>
          <p:spPr>
            <a:xfrm>
              <a:off x="5867400" y="2667000"/>
              <a:ext cx="304800" cy="1905000"/>
            </a:xfrm>
            <a:prstGeom prst="leftBrace">
              <a:avLst>
                <a:gd name="adj1" fmla="val 40942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172200" y="2788384"/>
              <a:ext cx="2626040" cy="1631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Retiming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2000" dirty="0" smtClean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Elasticity (bubbles)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2000" dirty="0" smtClean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000" dirty="0" smtClean="0"/>
                <a:t>Unit selection</a:t>
              </a:r>
              <a:endParaRPr lang="en-US" sz="2000" dirty="0"/>
            </a:p>
          </p:txBody>
        </p:sp>
      </p:grpSp>
      <p:sp>
        <p:nvSpPr>
          <p:cNvPr id="10" name="Flowchart: Card 9"/>
          <p:cNvSpPr/>
          <p:nvPr/>
        </p:nvSpPr>
        <p:spPr>
          <a:xfrm>
            <a:off x="1635760" y="3259852"/>
            <a:ext cx="1524000" cy="762000"/>
          </a:xfrm>
          <a:prstGeom prst="flowChartPunchedCard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91440" rtlCol="0" anchor="ctr"/>
          <a:lstStyle/>
          <a:p>
            <a:pPr algn="ctr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RTL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58649" y="2133500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Preserve execution order</a:t>
            </a:r>
            <a:endParaRPr lang="en-US" b="1" dirty="0">
              <a:solidFill>
                <a:srgbClr val="C00000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3810000" y="4621589"/>
            <a:ext cx="4499555" cy="1961768"/>
            <a:chOff x="3810000" y="4621589"/>
            <a:chExt cx="4499555" cy="1961768"/>
          </a:xfrm>
        </p:grpSpPr>
        <p:cxnSp>
          <p:nvCxnSpPr>
            <p:cNvPr id="24" name="Straight Connector 23"/>
            <p:cNvCxnSpPr/>
            <p:nvPr/>
          </p:nvCxnSpPr>
          <p:spPr>
            <a:xfrm>
              <a:off x="4800600" y="4693384"/>
              <a:ext cx="0" cy="159771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4800600" y="6291103"/>
              <a:ext cx="3352800" cy="0"/>
            </a:xfrm>
            <a:prstGeom prst="line">
              <a:avLst/>
            </a:prstGeom>
            <a:ln w="38100" cap="sq">
              <a:solidFill>
                <a:schemeClr val="tx1"/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810000" y="4621589"/>
              <a:ext cx="10390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/>
                <a:t>throughput</a:t>
              </a:r>
              <a:endParaRPr lang="en-US" sz="14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767419" y="6275580"/>
              <a:ext cx="5421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area</a:t>
              </a:r>
              <a:endParaRPr lang="en-US" sz="1400" dirty="0"/>
            </a:p>
          </p:txBody>
        </p:sp>
        <p:grpSp>
          <p:nvGrpSpPr>
            <p:cNvPr id="23" name="Group 22"/>
            <p:cNvGrpSpPr/>
            <p:nvPr/>
          </p:nvGrpSpPr>
          <p:grpSpPr>
            <a:xfrm flipV="1">
              <a:off x="5390634" y="4800600"/>
              <a:ext cx="2457966" cy="857766"/>
              <a:chOff x="5390634" y="4800600"/>
              <a:chExt cx="2457966" cy="857766"/>
            </a:xfrm>
          </p:grpSpPr>
          <p:cxnSp>
            <p:nvCxnSpPr>
              <p:cNvPr id="44" name="Straight Connector 43"/>
              <p:cNvCxnSpPr>
                <a:stCxn id="33" idx="2"/>
                <a:endCxn id="34" idx="2"/>
              </p:cNvCxnSpPr>
              <p:nvPr/>
            </p:nvCxnSpPr>
            <p:spPr>
              <a:xfrm>
                <a:off x="6457434" y="5454995"/>
                <a:ext cx="1295400" cy="1554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>
                <a:stCxn id="31" idx="5"/>
                <a:endCxn id="32" idx="5"/>
              </p:cNvCxnSpPr>
              <p:nvPr/>
            </p:nvCxnSpPr>
            <p:spPr>
              <a:xfrm>
                <a:off x="5472375" y="4882341"/>
                <a:ext cx="304800" cy="36143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>
                <a:stCxn id="32" idx="2"/>
                <a:endCxn id="33" idx="2"/>
              </p:cNvCxnSpPr>
              <p:nvPr/>
            </p:nvCxnSpPr>
            <p:spPr>
              <a:xfrm>
                <a:off x="5695434" y="5209917"/>
                <a:ext cx="762000" cy="2450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Oval 30"/>
              <p:cNvSpPr/>
              <p:nvPr/>
            </p:nvSpPr>
            <p:spPr>
              <a:xfrm>
                <a:off x="5390634" y="4800600"/>
                <a:ext cx="95766" cy="95766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5695434" y="5162034"/>
                <a:ext cx="95766" cy="95766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6457434" y="5407112"/>
                <a:ext cx="95766" cy="95766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7752834" y="5562600"/>
                <a:ext cx="95766" cy="95766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5639456" y="5528846"/>
              <a:ext cx="23615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</a:rPr>
                <a:t>a</a:t>
              </a:r>
              <a:r>
                <a:rPr lang="en-US" sz="1600" dirty="0" smtClean="0">
                  <a:solidFill>
                    <a:srgbClr val="C00000"/>
                  </a:solidFill>
                </a:rPr>
                <a:t>rchitectural exploration</a:t>
              </a:r>
              <a:endParaRPr lang="en-US" sz="1600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2268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salvador-dali-the-persistence-of-time-memory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0" y="14790"/>
            <a:ext cx="9144000" cy="6857485"/>
          </a:xfrm>
        </p:spPr>
      </p:pic>
      <p:sp>
        <p:nvSpPr>
          <p:cNvPr id="2" name="TextBox 1"/>
          <p:cNvSpPr txBox="1"/>
          <p:nvPr/>
        </p:nvSpPr>
        <p:spPr>
          <a:xfrm>
            <a:off x="6037803" y="5943600"/>
            <a:ext cx="30299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tyle Script" pitchFamily="66" charset="0"/>
              </a:rPr>
              <a:t>Time is elastic …</a:t>
            </a:r>
            <a:endParaRPr lang="en-US" sz="480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eestyle Script" pitchFamily="66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6089F6-87B2-4AE4-A2FD-C7141501D3F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749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Elasticity is known from long ago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2F77F-55C3-442F-A882-E27D5A0A5AC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" y="2514600"/>
            <a:ext cx="8001000" cy="222966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295400" y="1447800"/>
            <a:ext cx="196748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VME bus</a:t>
            </a:r>
            <a:endParaRPr lang="en-US" sz="32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38800" y="1447800"/>
            <a:ext cx="261518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32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AMBA  AHB</a:t>
            </a:r>
            <a:endParaRPr lang="en-US" sz="32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44330" y="5249237"/>
            <a:ext cx="5455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00FF"/>
                </a:solidFill>
              </a:rPr>
              <a:t>Unpredictable</a:t>
            </a:r>
            <a:r>
              <a:rPr lang="en-US" dirty="0" smtClean="0"/>
              <a:t> timing handled by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i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handshake</a:t>
            </a:r>
            <a:r>
              <a:rPr lang="en-US" dirty="0" smtClean="0">
                <a:sym typeface="Wingdings" panose="05000000000000000000" pitchFamily="2" charset="2"/>
              </a:rPr>
              <a:t> signals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01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Rigid vs. Elastic timing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30,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RTL optimization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6089F6-87B2-4AE4-A2FD-C7141501D3F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cxnSp>
        <p:nvCxnSpPr>
          <p:cNvPr id="24" name="Straight Arrow Connector 23"/>
          <p:cNvCxnSpPr>
            <a:stCxn id="15" idx="3"/>
            <a:endCxn id="22" idx="1"/>
          </p:cNvCxnSpPr>
          <p:nvPr/>
        </p:nvCxnSpPr>
        <p:spPr>
          <a:xfrm>
            <a:off x="3886200" y="1562100"/>
            <a:ext cx="304800" cy="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1828800" y="1447800"/>
            <a:ext cx="2057400" cy="228600"/>
            <a:chOff x="1828800" y="1752600"/>
            <a:chExt cx="20574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9</a:t>
              </a:r>
              <a:endParaRPr lang="en-US" sz="16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0574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8</a:t>
              </a:r>
              <a:endParaRPr lang="en-US" sz="16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2860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7</a:t>
              </a:r>
              <a:endParaRPr lang="en-US" sz="16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5146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6</a:t>
              </a:r>
              <a:endParaRPr lang="en-US" sz="160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7432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5</a:t>
              </a:r>
              <a:endParaRPr lang="en-US" sz="16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9718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4</a:t>
              </a:r>
              <a:endParaRPr lang="en-US" sz="16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2004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3</a:t>
              </a:r>
              <a:endParaRPr lang="en-US" sz="160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4290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2</a:t>
              </a:r>
              <a:endParaRPr lang="en-US" sz="16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6576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1</a:t>
              </a:r>
              <a:endParaRPr lang="en-US" sz="1600" dirty="0"/>
            </a:p>
          </p:txBody>
        </p:sp>
      </p:grpSp>
      <p:sp>
        <p:nvSpPr>
          <p:cNvPr id="22" name="Rounded Rectangle 21"/>
          <p:cNvSpPr/>
          <p:nvPr/>
        </p:nvSpPr>
        <p:spPr>
          <a:xfrm>
            <a:off x="4191000" y="1219200"/>
            <a:ext cx="762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FFFF00"/>
                </a:solidFill>
              </a:rPr>
              <a:t>S</a:t>
            </a:r>
            <a:endParaRPr lang="en-US" sz="2800" b="1" dirty="0">
              <a:solidFill>
                <a:srgbClr val="FFFF00"/>
              </a:solidFill>
            </a:endParaRPr>
          </a:p>
        </p:txBody>
      </p:sp>
      <p:cxnSp>
        <p:nvCxnSpPr>
          <p:cNvPr id="25" name="Straight Arrow Connector 24"/>
          <p:cNvCxnSpPr>
            <a:endCxn id="7" idx="1"/>
          </p:cNvCxnSpPr>
          <p:nvPr/>
        </p:nvCxnSpPr>
        <p:spPr>
          <a:xfrm>
            <a:off x="1524000" y="1562100"/>
            <a:ext cx="304800" cy="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762000" y="1219200"/>
            <a:ext cx="762000" cy="685800"/>
          </a:xfrm>
          <a:prstGeom prst="round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</a:rPr>
              <a:t>In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7315200" y="1562100"/>
            <a:ext cx="304800" cy="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4953000" y="1562100"/>
            <a:ext cx="304800" cy="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7620000" y="1219200"/>
            <a:ext cx="762000" cy="685800"/>
          </a:xfrm>
          <a:prstGeom prst="round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</a:rPr>
              <a:t>Out</a:t>
            </a:r>
            <a:endParaRPr lang="en-US" sz="2400" b="1" dirty="0">
              <a:solidFill>
                <a:schemeClr val="tx1"/>
              </a:solidFill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5257800" y="1447800"/>
            <a:ext cx="2057400" cy="228600"/>
            <a:chOff x="1828800" y="1752600"/>
            <a:chExt cx="2057400" cy="228600"/>
          </a:xfrm>
        </p:grpSpPr>
        <p:sp>
          <p:nvSpPr>
            <p:cNvPr id="43" name="Rectangle 42"/>
            <p:cNvSpPr/>
            <p:nvPr/>
          </p:nvSpPr>
          <p:spPr>
            <a:xfrm>
              <a:off x="18288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9</a:t>
              </a:r>
              <a:endParaRPr lang="en-US" sz="1600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0574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8</a:t>
              </a:r>
              <a:endParaRPr lang="en-US" sz="1600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2860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7</a:t>
              </a:r>
              <a:endParaRPr lang="en-US" sz="1600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5146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6</a:t>
              </a:r>
              <a:endParaRPr lang="en-US" sz="1600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7432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5</a:t>
              </a:r>
              <a:endParaRPr lang="en-US" sz="16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9718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4</a:t>
              </a:r>
              <a:endParaRPr lang="en-US" sz="1600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2004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3</a:t>
              </a:r>
              <a:endParaRPr lang="en-US" sz="1600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4290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2</a:t>
              </a:r>
              <a:endParaRPr lang="en-US" sz="16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657600" y="17526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1</a:t>
              </a:r>
              <a:endParaRPr lang="en-US" sz="1600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1149350" y="1898650"/>
            <a:ext cx="6858000" cy="732255"/>
            <a:chOff x="1149350" y="2203450"/>
            <a:chExt cx="6858000" cy="732255"/>
          </a:xfrm>
        </p:grpSpPr>
        <p:cxnSp>
          <p:nvCxnSpPr>
            <p:cNvPr id="53" name="Elbow Connector 52"/>
            <p:cNvCxnSpPr>
              <a:stCxn id="28" idx="2"/>
              <a:endCxn id="40" idx="2"/>
            </p:cNvCxnSpPr>
            <p:nvPr/>
          </p:nvCxnSpPr>
          <p:spPr>
            <a:xfrm rot="16200000" flipH="1">
              <a:off x="4572000" y="-1219200"/>
              <a:ext cx="12700" cy="6858000"/>
            </a:xfrm>
            <a:prstGeom prst="bentConnector3">
              <a:avLst>
                <a:gd name="adj1" fmla="val 1800000"/>
              </a:avLst>
            </a:prstGeom>
            <a:ln w="28575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endCxn id="22" idx="2"/>
            </p:cNvCxnSpPr>
            <p:nvPr/>
          </p:nvCxnSpPr>
          <p:spPr>
            <a:xfrm flipV="1">
              <a:off x="4572000" y="2209800"/>
              <a:ext cx="0" cy="38100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4280894" y="2597151"/>
              <a:ext cx="5822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/>
                <a:t>CLK</a:t>
              </a:r>
              <a:endParaRPr lang="en-US" sz="1600" dirty="0"/>
            </a:p>
          </p:txBody>
        </p:sp>
      </p:grpSp>
      <p:cxnSp>
        <p:nvCxnSpPr>
          <p:cNvPr id="64" name="Straight Arrow Connector 63"/>
          <p:cNvCxnSpPr/>
          <p:nvPr/>
        </p:nvCxnSpPr>
        <p:spPr>
          <a:xfrm>
            <a:off x="2362200" y="1143000"/>
            <a:ext cx="9906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551607" y="831849"/>
            <a:ext cx="5725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i="1" dirty="0" smtClean="0"/>
              <a:t>time</a:t>
            </a:r>
            <a:endParaRPr lang="en-US" sz="1600" i="1" dirty="0"/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5791200" y="1140559"/>
            <a:ext cx="9906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980607" y="829408"/>
            <a:ext cx="5725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i="1" dirty="0" smtClean="0"/>
              <a:t>time</a:t>
            </a:r>
            <a:endParaRPr lang="en-US" sz="1600" i="1" dirty="0"/>
          </a:p>
        </p:txBody>
      </p:sp>
      <p:grpSp>
        <p:nvGrpSpPr>
          <p:cNvPr id="117" name="Group 116"/>
          <p:cNvGrpSpPr/>
          <p:nvPr/>
        </p:nvGrpSpPr>
        <p:grpSpPr>
          <a:xfrm>
            <a:off x="762000" y="2935705"/>
            <a:ext cx="7620000" cy="685800"/>
            <a:chOff x="762000" y="2935705"/>
            <a:chExt cx="7620000" cy="685800"/>
          </a:xfrm>
        </p:grpSpPr>
        <p:cxnSp>
          <p:nvCxnSpPr>
            <p:cNvPr id="68" name="Straight Arrow Connector 67"/>
            <p:cNvCxnSpPr>
              <a:stCxn id="78" idx="3"/>
            </p:cNvCxnSpPr>
            <p:nvPr/>
          </p:nvCxnSpPr>
          <p:spPr>
            <a:xfrm>
              <a:off x="3886200" y="3162300"/>
              <a:ext cx="304800" cy="0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1981200" y="3048000"/>
              <a:ext cx="3810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5</a:t>
              </a:r>
              <a:endParaRPr lang="en-US" sz="1600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2362200" y="3048000"/>
              <a:ext cx="5334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4</a:t>
              </a:r>
              <a:endParaRPr lang="en-US" sz="1600" dirty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895600" y="30480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3</a:t>
              </a:r>
              <a:endParaRPr lang="en-US" sz="1600" dirty="0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3124200" y="3048000"/>
              <a:ext cx="5334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2</a:t>
              </a:r>
              <a:endParaRPr lang="en-US" sz="1600" dirty="0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3657600" y="30480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1</a:t>
              </a:r>
              <a:endParaRPr lang="en-US" sz="1600" dirty="0"/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4191000" y="2935705"/>
              <a:ext cx="762000" cy="685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 smtClean="0">
                  <a:solidFill>
                    <a:srgbClr val="FFFF00"/>
                  </a:solidFill>
                </a:rPr>
                <a:t>S</a:t>
              </a:r>
              <a:endParaRPr lang="en-US" sz="28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80" name="Straight Arrow Connector 79"/>
            <p:cNvCxnSpPr/>
            <p:nvPr/>
          </p:nvCxnSpPr>
          <p:spPr>
            <a:xfrm>
              <a:off x="1524000" y="3162300"/>
              <a:ext cx="304800" cy="0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Rounded Rectangle 80"/>
            <p:cNvSpPr/>
            <p:nvPr/>
          </p:nvSpPr>
          <p:spPr>
            <a:xfrm>
              <a:off x="762000" y="2935705"/>
              <a:ext cx="762000" cy="6858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b="1" dirty="0" smtClean="0">
                  <a:solidFill>
                    <a:schemeClr val="tx1"/>
                  </a:solidFill>
                </a:rPr>
                <a:t>In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82" name="Straight Arrow Connector 81"/>
            <p:cNvCxnSpPr/>
            <p:nvPr/>
          </p:nvCxnSpPr>
          <p:spPr>
            <a:xfrm>
              <a:off x="7315200" y="3162300"/>
              <a:ext cx="304800" cy="0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>
              <a:off x="4953000" y="3162300"/>
              <a:ext cx="304800" cy="0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Rounded Rectangle 83"/>
            <p:cNvSpPr/>
            <p:nvPr/>
          </p:nvSpPr>
          <p:spPr>
            <a:xfrm>
              <a:off x="7620000" y="2935705"/>
              <a:ext cx="762000" cy="6858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b="1" dirty="0" smtClean="0">
                  <a:solidFill>
                    <a:schemeClr val="tx1"/>
                  </a:solidFill>
                </a:rPr>
                <a:t>Out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5257800" y="3048000"/>
              <a:ext cx="4572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6</a:t>
              </a:r>
              <a:endParaRPr lang="en-US" sz="1600" dirty="0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5715000" y="30480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5</a:t>
              </a:r>
              <a:endParaRPr lang="en-US" sz="1600" dirty="0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5943600" y="3048000"/>
              <a:ext cx="2286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4</a:t>
              </a:r>
              <a:endParaRPr lang="en-US" sz="1600" dirty="0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172200" y="3048000"/>
              <a:ext cx="4572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3</a:t>
              </a:r>
              <a:endParaRPr lang="en-US" sz="1600" dirty="0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6629400" y="3048000"/>
              <a:ext cx="1524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2</a:t>
              </a:r>
              <a:endParaRPr lang="en-US" sz="1600" dirty="0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6781800" y="3048000"/>
              <a:ext cx="5334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1</a:t>
              </a:r>
              <a:endParaRPr lang="en-US" sz="1600" dirty="0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1828800" y="3045991"/>
              <a:ext cx="152400" cy="228600"/>
            </a:xfrm>
            <a:prstGeom prst="rect">
              <a:avLst/>
            </a:prstGeom>
            <a:solidFill>
              <a:srgbClr val="0000FF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/>
                <a:t>6</a:t>
              </a:r>
              <a:endParaRPr lang="en-US" sz="1600" dirty="0"/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1524000" y="3308028"/>
            <a:ext cx="2667000" cy="323165"/>
            <a:chOff x="1524000" y="3308028"/>
            <a:chExt cx="2667000" cy="323165"/>
          </a:xfrm>
        </p:grpSpPr>
        <p:cxnSp>
          <p:nvCxnSpPr>
            <p:cNvPr id="105" name="Straight Arrow Connector 104"/>
            <p:cNvCxnSpPr/>
            <p:nvPr/>
          </p:nvCxnSpPr>
          <p:spPr>
            <a:xfrm>
              <a:off x="1524000" y="3429000"/>
              <a:ext cx="266700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1524000" y="3538860"/>
              <a:ext cx="2667000" cy="0"/>
            </a:xfrm>
            <a:prstGeom prst="straightConnector1">
              <a:avLst/>
            </a:prstGeom>
            <a:ln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2023714" y="3308028"/>
              <a:ext cx="423514" cy="184666"/>
            </a:xfrm>
            <a:prstGeom prst="rect">
              <a:avLst/>
            </a:prstGeom>
            <a:solidFill>
              <a:srgbClr val="E2EDF7"/>
            </a:solidFill>
          </p:spPr>
          <p:txBody>
            <a:bodyPr wrap="none" tIns="0" bIns="0" rtlCol="0">
              <a:spAutoFit/>
            </a:bodyPr>
            <a:lstStyle/>
            <a:p>
              <a:r>
                <a:rPr lang="en-GB" sz="1200" b="1" dirty="0" err="1" smtClean="0">
                  <a:solidFill>
                    <a:srgbClr val="FF0000"/>
                  </a:solidFill>
                </a:rPr>
                <a:t>req</a:t>
              </a:r>
              <a:endParaRPr lang="en-US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171128" y="3446527"/>
              <a:ext cx="439544" cy="184666"/>
            </a:xfrm>
            <a:prstGeom prst="rect">
              <a:avLst/>
            </a:prstGeom>
            <a:solidFill>
              <a:srgbClr val="E2EDF7"/>
            </a:solidFill>
          </p:spPr>
          <p:txBody>
            <a:bodyPr wrap="none" tIns="0" bIns="0" rtlCol="0">
              <a:spAutoFit/>
            </a:bodyPr>
            <a:lstStyle/>
            <a:p>
              <a:r>
                <a:rPr lang="en-GB" sz="1200" b="1" dirty="0" err="1" smtClean="0">
                  <a:solidFill>
                    <a:srgbClr val="FF0000"/>
                  </a:solidFill>
                </a:rPr>
                <a:t>ack</a:t>
              </a:r>
              <a:endParaRPr lang="en-US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4953000" y="3298321"/>
            <a:ext cx="2667000" cy="323165"/>
            <a:chOff x="1524000" y="3308028"/>
            <a:chExt cx="2667000" cy="323165"/>
          </a:xfrm>
        </p:grpSpPr>
        <p:cxnSp>
          <p:nvCxnSpPr>
            <p:cNvPr id="113" name="Straight Arrow Connector 112"/>
            <p:cNvCxnSpPr/>
            <p:nvPr/>
          </p:nvCxnSpPr>
          <p:spPr>
            <a:xfrm>
              <a:off x="1524000" y="3429000"/>
              <a:ext cx="266700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>
              <a:off x="1524000" y="3538860"/>
              <a:ext cx="2667000" cy="0"/>
            </a:xfrm>
            <a:prstGeom prst="straightConnector1">
              <a:avLst/>
            </a:prstGeom>
            <a:ln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/>
            <p:cNvSpPr txBox="1"/>
            <p:nvPr/>
          </p:nvSpPr>
          <p:spPr>
            <a:xfrm>
              <a:off x="2023714" y="3308028"/>
              <a:ext cx="423514" cy="184666"/>
            </a:xfrm>
            <a:prstGeom prst="rect">
              <a:avLst/>
            </a:prstGeom>
            <a:solidFill>
              <a:srgbClr val="E2EDF7"/>
            </a:solidFill>
          </p:spPr>
          <p:txBody>
            <a:bodyPr wrap="none" tIns="0" bIns="0" rtlCol="0">
              <a:spAutoFit/>
            </a:bodyPr>
            <a:lstStyle/>
            <a:p>
              <a:r>
                <a:rPr lang="en-GB" sz="1200" b="1" dirty="0" err="1" smtClean="0">
                  <a:solidFill>
                    <a:srgbClr val="FF0000"/>
                  </a:solidFill>
                </a:rPr>
                <a:t>req</a:t>
              </a:r>
              <a:endParaRPr lang="en-US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3171128" y="3446527"/>
              <a:ext cx="439544" cy="184666"/>
            </a:xfrm>
            <a:prstGeom prst="rect">
              <a:avLst/>
            </a:prstGeom>
            <a:solidFill>
              <a:srgbClr val="E2EDF7"/>
            </a:solidFill>
          </p:spPr>
          <p:txBody>
            <a:bodyPr wrap="none" tIns="0" bIns="0" rtlCol="0">
              <a:spAutoFit/>
            </a:bodyPr>
            <a:lstStyle/>
            <a:p>
              <a:r>
                <a:rPr lang="en-GB" sz="1200" b="1" dirty="0" err="1" smtClean="0">
                  <a:solidFill>
                    <a:srgbClr val="FF0000"/>
                  </a:solidFill>
                </a:rPr>
                <a:t>ack</a:t>
              </a:r>
              <a:endParaRPr lang="en-US" sz="12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762000" y="4379495"/>
            <a:ext cx="7620000" cy="1389814"/>
            <a:chOff x="762000" y="4379495"/>
            <a:chExt cx="7620000" cy="1389814"/>
          </a:xfrm>
        </p:grpSpPr>
        <p:cxnSp>
          <p:nvCxnSpPr>
            <p:cNvPr id="118" name="Straight Arrow Connector 117"/>
            <p:cNvCxnSpPr>
              <a:stCxn id="128" idx="3"/>
            </p:cNvCxnSpPr>
            <p:nvPr/>
          </p:nvCxnSpPr>
          <p:spPr>
            <a:xfrm>
              <a:off x="3886200" y="4533900"/>
              <a:ext cx="304800" cy="0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9" name="Group 118"/>
            <p:cNvGrpSpPr/>
            <p:nvPr/>
          </p:nvGrpSpPr>
          <p:grpSpPr>
            <a:xfrm>
              <a:off x="1828800" y="4419600"/>
              <a:ext cx="2057400" cy="228600"/>
              <a:chOff x="1828800" y="1752600"/>
              <a:chExt cx="2057400" cy="228600"/>
            </a:xfrm>
          </p:grpSpPr>
          <p:sp>
            <p:nvSpPr>
              <p:cNvPr id="120" name="Rectangle 119"/>
              <p:cNvSpPr/>
              <p:nvPr/>
            </p:nvSpPr>
            <p:spPr>
              <a:xfrm>
                <a:off x="1828800" y="1752600"/>
                <a:ext cx="228600" cy="228600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/>
                  <a:t>5</a:t>
                </a:r>
                <a:endParaRPr lang="en-US" sz="1600" dirty="0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2057400" y="1752600"/>
                <a:ext cx="228600" cy="2286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2286000" y="1752600"/>
                <a:ext cx="228600" cy="228600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/>
                  <a:t>4</a:t>
                </a:r>
                <a:endParaRPr lang="en-US" sz="1600" dirty="0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2514600" y="1752600"/>
                <a:ext cx="228600" cy="2286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2743200" y="1752600"/>
                <a:ext cx="228600" cy="2286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2971800" y="1752600"/>
                <a:ext cx="228600" cy="228600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/>
                  <a:t>3</a:t>
                </a:r>
                <a:endParaRPr lang="en-US" sz="1600" dirty="0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3200400" y="1752600"/>
                <a:ext cx="228600" cy="2286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3429000" y="1752600"/>
                <a:ext cx="228600" cy="228600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/>
                  <a:t>2</a:t>
                </a:r>
                <a:endParaRPr lang="en-US" sz="1600" dirty="0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3657600" y="1752600"/>
                <a:ext cx="228600" cy="228600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/>
                  <a:t>1</a:t>
                </a:r>
                <a:endParaRPr lang="en-US" sz="1600" dirty="0"/>
              </a:p>
            </p:txBody>
          </p:sp>
        </p:grpSp>
        <p:sp>
          <p:nvSpPr>
            <p:cNvPr id="129" name="Rounded Rectangle 128"/>
            <p:cNvSpPr/>
            <p:nvPr/>
          </p:nvSpPr>
          <p:spPr>
            <a:xfrm>
              <a:off x="4191000" y="4379495"/>
              <a:ext cx="762000" cy="685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b="1" dirty="0" smtClean="0">
                  <a:solidFill>
                    <a:srgbClr val="FFFF00"/>
                  </a:solidFill>
                </a:rPr>
                <a:t>S</a:t>
              </a:r>
              <a:endParaRPr lang="en-US" sz="28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30" name="Straight Arrow Connector 129"/>
            <p:cNvCxnSpPr>
              <a:endCxn id="120" idx="1"/>
            </p:cNvCxnSpPr>
            <p:nvPr/>
          </p:nvCxnSpPr>
          <p:spPr>
            <a:xfrm>
              <a:off x="1524000" y="4533900"/>
              <a:ext cx="304800" cy="0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Rounded Rectangle 130"/>
            <p:cNvSpPr/>
            <p:nvPr/>
          </p:nvSpPr>
          <p:spPr>
            <a:xfrm>
              <a:off x="762000" y="4379495"/>
              <a:ext cx="762000" cy="6858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b="1" dirty="0" smtClean="0">
                  <a:solidFill>
                    <a:schemeClr val="tx1"/>
                  </a:solidFill>
                </a:rPr>
                <a:t>In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32" name="Straight Arrow Connector 131"/>
            <p:cNvCxnSpPr/>
            <p:nvPr/>
          </p:nvCxnSpPr>
          <p:spPr>
            <a:xfrm>
              <a:off x="7315200" y="4533900"/>
              <a:ext cx="304800" cy="0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/>
            <p:cNvCxnSpPr/>
            <p:nvPr/>
          </p:nvCxnSpPr>
          <p:spPr>
            <a:xfrm>
              <a:off x="4953000" y="4533900"/>
              <a:ext cx="304800" cy="0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Rounded Rectangle 133"/>
            <p:cNvSpPr/>
            <p:nvPr/>
          </p:nvSpPr>
          <p:spPr>
            <a:xfrm>
              <a:off x="7620000" y="4379495"/>
              <a:ext cx="762000" cy="6858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b="1" dirty="0" smtClean="0">
                  <a:solidFill>
                    <a:schemeClr val="tx1"/>
                  </a:solidFill>
                </a:rPr>
                <a:t>Out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grpSp>
          <p:nvGrpSpPr>
            <p:cNvPr id="135" name="Group 134"/>
            <p:cNvGrpSpPr/>
            <p:nvPr/>
          </p:nvGrpSpPr>
          <p:grpSpPr>
            <a:xfrm>
              <a:off x="5257800" y="4419600"/>
              <a:ext cx="2057400" cy="228600"/>
              <a:chOff x="1828800" y="1752600"/>
              <a:chExt cx="2057400" cy="228600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1828800" y="1752600"/>
                <a:ext cx="228600" cy="2286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2057400" y="1752600"/>
                <a:ext cx="228600" cy="228600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/>
                  <a:t>5</a:t>
                </a:r>
                <a:endParaRPr lang="en-US" sz="1600" dirty="0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286000" y="1752600"/>
                <a:ext cx="228600" cy="228600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/>
                  <a:t>4</a:t>
                </a:r>
                <a:endParaRPr lang="en-US" sz="1600" dirty="0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14600" y="1752600"/>
                <a:ext cx="228600" cy="2286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140" name="Rectangle 139"/>
              <p:cNvSpPr/>
              <p:nvPr/>
            </p:nvSpPr>
            <p:spPr>
              <a:xfrm>
                <a:off x="2743200" y="1752600"/>
                <a:ext cx="228600" cy="228600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/>
                  <a:t>3</a:t>
                </a:r>
                <a:endParaRPr lang="en-US" sz="1600" dirty="0"/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2971800" y="1752600"/>
                <a:ext cx="228600" cy="228600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/>
                  <a:t>2</a:t>
                </a:r>
                <a:endParaRPr lang="en-US" sz="1600" dirty="0"/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3200400" y="1752600"/>
                <a:ext cx="228600" cy="2286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3429000" y="1752600"/>
                <a:ext cx="228600" cy="2286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3657600" y="1752600"/>
                <a:ext cx="228600" cy="228600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/>
                  <a:t>1</a:t>
                </a:r>
                <a:endParaRPr lang="en-US" sz="1600" dirty="0"/>
              </a:p>
            </p:txBody>
          </p:sp>
        </p:grpSp>
        <p:cxnSp>
          <p:nvCxnSpPr>
            <p:cNvPr id="146" name="Elbow Connector 145"/>
            <p:cNvCxnSpPr/>
            <p:nvPr/>
          </p:nvCxnSpPr>
          <p:spPr>
            <a:xfrm rot="16200000" flipH="1">
              <a:off x="4572000" y="1640124"/>
              <a:ext cx="12700" cy="6858000"/>
            </a:xfrm>
            <a:prstGeom prst="bentConnector3">
              <a:avLst>
                <a:gd name="adj1" fmla="val 1800000"/>
              </a:avLst>
            </a:prstGeom>
            <a:ln w="28575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/>
            <p:cNvCxnSpPr/>
            <p:nvPr/>
          </p:nvCxnSpPr>
          <p:spPr>
            <a:xfrm flipV="1">
              <a:off x="4572000" y="5065295"/>
              <a:ext cx="0" cy="38100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TextBox 147"/>
            <p:cNvSpPr txBox="1"/>
            <p:nvPr/>
          </p:nvSpPr>
          <p:spPr>
            <a:xfrm>
              <a:off x="4280893" y="5430755"/>
              <a:ext cx="5822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/>
                <a:t>CLK</a:t>
              </a:r>
              <a:endParaRPr lang="en-US" sz="1600" dirty="0"/>
            </a:p>
          </p:txBody>
        </p:sp>
        <p:grpSp>
          <p:nvGrpSpPr>
            <p:cNvPr id="153" name="Group 152"/>
            <p:cNvGrpSpPr/>
            <p:nvPr/>
          </p:nvGrpSpPr>
          <p:grpSpPr>
            <a:xfrm>
              <a:off x="1524000" y="4724400"/>
              <a:ext cx="2667000" cy="323165"/>
              <a:chOff x="1524000" y="3308028"/>
              <a:chExt cx="2667000" cy="323165"/>
            </a:xfrm>
          </p:grpSpPr>
          <p:cxnSp>
            <p:nvCxnSpPr>
              <p:cNvPr id="154" name="Straight Arrow Connector 153"/>
              <p:cNvCxnSpPr/>
              <p:nvPr/>
            </p:nvCxnSpPr>
            <p:spPr>
              <a:xfrm>
                <a:off x="1524000" y="3429000"/>
                <a:ext cx="2667000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Arrow Connector 154"/>
              <p:cNvCxnSpPr/>
              <p:nvPr/>
            </p:nvCxnSpPr>
            <p:spPr>
              <a:xfrm>
                <a:off x="1524000" y="3538860"/>
                <a:ext cx="2667000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6" name="TextBox 155"/>
              <p:cNvSpPr txBox="1"/>
              <p:nvPr/>
            </p:nvSpPr>
            <p:spPr>
              <a:xfrm>
                <a:off x="2023714" y="3308028"/>
                <a:ext cx="535724" cy="184666"/>
              </a:xfrm>
              <a:prstGeom prst="rect">
                <a:avLst/>
              </a:prstGeom>
              <a:solidFill>
                <a:srgbClr val="E0F3FC"/>
              </a:solidFill>
            </p:spPr>
            <p:txBody>
              <a:bodyPr wrap="none" tIns="0" bIns="0" rtlCol="0">
                <a:spAutoFit/>
              </a:bodyPr>
              <a:lstStyle/>
              <a:p>
                <a:r>
                  <a:rPr lang="en-GB" sz="1200" b="1" dirty="0" smtClean="0">
                    <a:solidFill>
                      <a:srgbClr val="FF0000"/>
                    </a:solidFill>
                  </a:rPr>
                  <a:t>valid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3171128" y="3446527"/>
                <a:ext cx="593432" cy="184666"/>
              </a:xfrm>
              <a:prstGeom prst="rect">
                <a:avLst/>
              </a:prstGeom>
              <a:solidFill>
                <a:srgbClr val="E0F3FC"/>
              </a:solidFill>
            </p:spPr>
            <p:txBody>
              <a:bodyPr wrap="none" tIns="0" bIns="0" rtlCol="0">
                <a:spAutoFit/>
              </a:bodyPr>
              <a:lstStyle/>
              <a:p>
                <a:r>
                  <a:rPr lang="en-GB" sz="1200" b="1" dirty="0" smtClean="0">
                    <a:solidFill>
                      <a:srgbClr val="FF0000"/>
                    </a:solidFill>
                  </a:rPr>
                  <a:t>ready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58" name="Group 157"/>
            <p:cNvGrpSpPr/>
            <p:nvPr/>
          </p:nvGrpSpPr>
          <p:grpSpPr>
            <a:xfrm>
              <a:off x="4953000" y="4724400"/>
              <a:ext cx="2667000" cy="323165"/>
              <a:chOff x="1524000" y="3308028"/>
              <a:chExt cx="2667000" cy="323165"/>
            </a:xfrm>
          </p:grpSpPr>
          <p:cxnSp>
            <p:nvCxnSpPr>
              <p:cNvPr id="159" name="Straight Arrow Connector 158"/>
              <p:cNvCxnSpPr/>
              <p:nvPr/>
            </p:nvCxnSpPr>
            <p:spPr>
              <a:xfrm>
                <a:off x="1524000" y="3429000"/>
                <a:ext cx="2667000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Arrow Connector 159"/>
              <p:cNvCxnSpPr/>
              <p:nvPr/>
            </p:nvCxnSpPr>
            <p:spPr>
              <a:xfrm>
                <a:off x="1524000" y="3538860"/>
                <a:ext cx="2667000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1" name="TextBox 160"/>
              <p:cNvSpPr txBox="1"/>
              <p:nvPr/>
            </p:nvSpPr>
            <p:spPr>
              <a:xfrm>
                <a:off x="2023714" y="3308028"/>
                <a:ext cx="535724" cy="184666"/>
              </a:xfrm>
              <a:prstGeom prst="rect">
                <a:avLst/>
              </a:prstGeom>
              <a:solidFill>
                <a:srgbClr val="E0F3FC"/>
              </a:solidFill>
            </p:spPr>
            <p:txBody>
              <a:bodyPr wrap="none" tIns="0" bIns="0" rtlCol="0">
                <a:spAutoFit/>
              </a:bodyPr>
              <a:lstStyle/>
              <a:p>
                <a:r>
                  <a:rPr lang="en-GB" sz="1200" b="1" dirty="0" smtClean="0">
                    <a:solidFill>
                      <a:srgbClr val="FF0000"/>
                    </a:solidFill>
                  </a:rPr>
                  <a:t>valid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2" name="TextBox 161"/>
              <p:cNvSpPr txBox="1"/>
              <p:nvPr/>
            </p:nvSpPr>
            <p:spPr>
              <a:xfrm>
                <a:off x="3171128" y="3446527"/>
                <a:ext cx="593432" cy="184666"/>
              </a:xfrm>
              <a:prstGeom prst="rect">
                <a:avLst/>
              </a:prstGeom>
              <a:solidFill>
                <a:srgbClr val="E0F3FC"/>
              </a:solidFill>
            </p:spPr>
            <p:txBody>
              <a:bodyPr wrap="none" tIns="0" bIns="0" rtlCol="0">
                <a:spAutoFit/>
              </a:bodyPr>
              <a:lstStyle/>
              <a:p>
                <a:r>
                  <a:rPr lang="en-GB" sz="1200" b="1" dirty="0" smtClean="0">
                    <a:solidFill>
                      <a:srgbClr val="FF0000"/>
                    </a:solidFill>
                  </a:rPr>
                  <a:t>ready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6057900" y="3930134"/>
            <a:ext cx="1162481" cy="489466"/>
            <a:chOff x="6057900" y="3930134"/>
            <a:chExt cx="1162481" cy="489466"/>
          </a:xfrm>
        </p:grpSpPr>
        <p:cxnSp>
          <p:nvCxnSpPr>
            <p:cNvPr id="18" name="Elbow Connector 17"/>
            <p:cNvCxnSpPr>
              <a:endCxn id="139" idx="0"/>
            </p:cNvCxnSpPr>
            <p:nvPr/>
          </p:nvCxnSpPr>
          <p:spPr>
            <a:xfrm rot="10800000" flipV="1">
              <a:off x="6057900" y="4114800"/>
              <a:ext cx="342900" cy="304800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6343218" y="3930134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bubble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1399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6.24299"/>
  <p:tag name="ORIGINALWIDTH" val="57.74276"/>
  <p:tag name="LATEXADDIN" val="\documentclass{article}&#10;\usepackage{amsmath}&#10;\pagestyle{empty}&#10;\begin{document}&#10;&#10;$a$&#10;&#10;\end{document}"/>
  <p:tag name="IGUANATEXSIZE" val="32"/>
  <p:tag name="IGUANATEXCURSOR" val="84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6.24299"/>
  <p:tag name="ORIGINALWIDTH" val="57.74276"/>
  <p:tag name="LATEXADDIN" val="\documentclass{article}&#10;\usepackage{amsmath}&#10;\pagestyle{empty}&#10;\begin{document}&#10;&#10;$a$&#10;&#10;\end{document}"/>
  <p:tag name="IGUANATEXSIZE" val="32"/>
  <p:tag name="IGUANATEXCURSOR" val="84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6.24299"/>
  <p:tag name="ORIGINALWIDTH" val="49.49378"/>
  <p:tag name="LATEXADDIN" val="\documentclass{article}&#10;\usepackage{amsmath}&#10;\pagestyle{empty}&#10;\begin{document}&#10;&#10;$c$&#10;&#10;\end{document}"/>
  <p:tag name="IGUANATEXSIZE" val="32"/>
  <p:tag name="IGUANATEXCURSOR" val="8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7.73905"/>
  <p:tag name="ORIGINALWIDTH" val="46.49417"/>
  <p:tag name="LATEXADDIN" val="\documentclass{article}&#10;\usepackage{amsmath}&#10;\pagestyle{empty}&#10;\begin{document}&#10;&#10;$b$&#10;&#10;\end{document}"/>
  <p:tag name="IGUANATEXSIZE" val="32"/>
  <p:tag name="IGUANATEXCURSOR" val="8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92.98835"/>
  <p:tag name="LATEXADDIN" val="\documentclass{article}&#10;\usepackage{amsmath}&#10;\pagestyle{empty}&#10;\begin{document}&#10;&#10;$t_a$&#10;&#10;\end{document}"/>
  <p:tag name="IGUANATEXSIZE" val="24"/>
  <p:tag name="IGUANATEXCURSOR" val="8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83.98952"/>
  <p:tag name="LATEXADDIN" val="\documentclass{article}&#10;\usepackage{amsmath}&#10;\pagestyle{empty}&#10;\begin{document}&#10;&#10;$t_b$&#10;&#10;\end{document}"/>
  <p:tag name="IGUANATEXSIZE" val="24"/>
  <p:tag name="IGUANATEXCURSOR" val="84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86.23921"/>
  <p:tag name="LATEXADDIN" val="\documentclass{article}&#10;\usepackage{amsmath}&#10;\pagestyle{empty}&#10;\begin{document}&#10;&#10;$t_c$&#10;&#10;\end{document}"/>
  <p:tag name="IGUANATEXSIZE" val="24"/>
  <p:tag name="IGUANATEXCURSOR" val="84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140.2324"/>
  <p:tag name="LATEXADDIN" val="\documentclass{article}&#10;\usepackage{amsmath}&#10;\pagestyle{empty}&#10;\begin{document}&#10;&#10;$t_{ac}$&#10;&#10;\end{document}"/>
  <p:tag name="IGUANATEXSIZE" val="24"/>
  <p:tag name="IGUANATEXCURSOR" val="86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129.7338"/>
  <p:tag name="LATEXADDIN" val="\documentclass{article}&#10;\usepackage{amsmath}&#10;\pagestyle{empty}&#10;\begin{document}&#10;&#10;$t_{bc}$&#10;&#10;\end{document}"/>
  <p:tag name="IGUANATEXSIZE" val="24"/>
  <p:tag name="IGUANATEXCURSOR" val="86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3.7346"/>
  <p:tag name="ORIGINALWIDTH" val="2336.708"/>
  <p:tag name="LATEXADDIN" val="\documentclass{article}&#10;\usepackage{amsmath}&#10;\pagestyle{empty}&#10;\begin{document}&#10;&#10;\[&#10;t_{c} = \max(t_{ac},t_{bc}) + \mbox{delay}(c) \leq \textit{ClockPeriod}&#10;\]&#10;&#10;\end{document}"/>
  <p:tag name="IGUANATEXSIZE" val="28"/>
  <p:tag name="IGUANATEXCURSOR" val="15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99.2126"/>
  <p:tag name="ORIGINALWIDTH" val="1205.099"/>
  <p:tag name="LATEXADDIN" val="\documentclass{article}&#10;\usepackage{amsmath}&#10;\pagestyle{empty}&#10;\begin{document}&#10;&#10;\[&#10;t_{bc} = \left\{ \begin{array}{ll}&#10;0 &amp; \mbox{if~} R_{bc} &gt; 0 \\&#10;t_b &amp; \mbox{if~} R_{bc} = 0&#10;\end{array}&#10;\right.&#10;\]&#10;&#10;\end{document}"/>
  <p:tag name="IGUANATEXSIZE" val="28"/>
  <p:tag name="IGUANATEXCURSOR" val="15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7.73905"/>
  <p:tag name="ORIGINALWIDTH" val="46.49417"/>
  <p:tag name="LATEXADDIN" val="\documentclass{article}&#10;\usepackage{amsmath}&#10;\pagestyle{empty}&#10;\begin{document}&#10;&#10;$b$&#10;&#10;\end{document}"/>
  <p:tag name="IGUANATEXSIZE" val="32"/>
  <p:tag name="IGUANATEXCURSOR" val="8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338.2077"/>
  <p:tag name="ORIGINALWIDTH" val="2382.452"/>
  <p:tag name="LATEXADDIN" val="\documentclass{article}&#10;\usepackage{amsmath}&#10;\pagestyle{empty}&#10;\begin{document}&#10;&#10;\[&#10;\textrm{Tok}_{ij} = \textrm{Tok}_{ij}^0 ~+ \underbrace{\sigma_j - \sigma_i}_{\textrm{\scriptsize{ fluid retiming}}} \geq \texttt{Throughput}&#10;\]&#10;&#10;\end{document}"/>
  <p:tag name="IGUANATEXSIZE" val="28"/>
  <p:tag name="IGUANATEXCURSOR" val="12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1.48859"/>
  <p:tag name="ORIGINALWIDTH" val="270.7162"/>
  <p:tag name="LATEXADDIN" val="\documentclass{article}&#10;\usepackage{amsmath}&#10;\pagestyle{empty}&#10;\begin{document}&#10;&#10;$r_j, \sigma_j$&#10;&#10;\end{document}"/>
  <p:tag name="IGUANATEXSIZE" val="32"/>
  <p:tag name="IGUANATEXCURSOR" val="9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8.74016"/>
  <p:tag name="ORIGINALWIDTH" val="251.9685"/>
  <p:tag name="LATEXADDIN" val="\documentclass{article}&#10;\usepackage{amsmath}&#10;\pagestyle{empty}&#10;\begin{document}&#10;&#10;$r_i, \sigma_i$&#10;&#10;\end{document}"/>
  <p:tag name="IGUANATEXSIZE" val="32"/>
  <p:tag name="IGUANATEXCURSOR" val="9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045.369"/>
  <p:tag name="ORIGINALWIDTH" val="3367.079"/>
  <p:tag name="LATEXADDIN" val="\documentclass{article}&#10;\usepackage{amsmath}&#10;\pagestyle{empty}&#10;\begin{document}&#10;&#10;\[&#10;\begin{array}{ll}&#10;R_{ij} \geq R^0_{ij} + r_j - r_i \qquad &amp; \mbox{Retiming + bubbles}\\ \\&#10;\texttt{Tok}_{ij} = \texttt{Tok}^0_{ij} + \sigma_j - \sigma_i \qquad &amp; \mbox{Local throughput (fluid tokens)}\\ \\&#10;R_{ij} \geq \texttt{Tok}_{ij} &amp; \mbox{Enough registers to hold tokens}\\ \\&#10;\texttt{Tok}_{ij} \geq \texttt{Throughput} &amp; \texttt{Throughput} = \min \texttt{Tok}_{ij}&#10;\end{array}&#10;\]&#10;&#10;\end{document}"/>
  <p:tag name="IGUANATEXSIZE" val="20"/>
  <p:tag name="IGUANATEXCURSOR" val="450"/>
  <p:tag name="TRANSPARENCY" val="True"/>
  <p:tag name="FILENAME" val=""/>
  <p:tag name="LATEXENGINEID" val="0"/>
  <p:tag name="TEMPFOLDER" val="c:\temp\"/>
  <p:tag name="LATEXFORMHEIGHT" val="513"/>
  <p:tag name="LATEXFORMWIDTH" val="654"/>
  <p:tag name="LATEXFORMWRAP" val="True"/>
  <p:tag name="BITMAPVECTOR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07.2366"/>
  <p:tag name="ORIGINALWIDTH" val="51.74354"/>
  <p:tag name="LATEXADDIN" val="\documentclass{article}&#10;\usepackage{amsmath}&#10;\pagestyle{empty}&#10;\begin{document}&#10;&#10;$j$&#10;&#10;\end{document}"/>
  <p:tag name="IGUANATEXSIZE" val="32"/>
  <p:tag name="IGUANATEXCURSOR" val="8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3.23961"/>
  <p:tag name="ORIGINALWIDTH" val="33.74575"/>
  <p:tag name="LATEXADDIN" val="\documentclass{article}&#10;\usepackage{amsmath}&#10;\pagestyle{empty}&#10;\begin{document}&#10;&#10;$i$&#10;&#10;\end{document}"/>
  <p:tag name="IGUANATEXSIZE" val="32"/>
  <p:tag name="IGUANATEXCURSOR" val="8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103.4871"/>
  <p:tag name="LATEXADDIN" val="\documentclass{article}&#10;\usepackage{amsmath}&#10;\pagestyle{empty}&#10;\begin{document}&#10;&#10;$r_a$&#10;&#10;\end{document}"/>
  <p:tag name="IGUANATEXSIZE" val="24"/>
  <p:tag name="IGUANATEXCURSOR" val="86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94.48819"/>
  <p:tag name="LATEXADDIN" val="\documentclass{article}&#10;\usepackage{amsmath}&#10;\pagestyle{empty}&#10;\begin{document}&#10;&#10;$r_b$&#10;&#10;\end{document}"/>
  <p:tag name="IGUANATEXSIZE" val="24"/>
  <p:tag name="IGUANATEXCURSOR" val="8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96.73788"/>
  <p:tag name="LATEXADDIN" val="\documentclass{article}&#10;\usepackage{amsmath}&#10;\pagestyle{empty}&#10;\begin{document}&#10;&#10;$r_c$&#10;&#10;\end{document}"/>
  <p:tag name="IGUANATEXSIZE" val="24"/>
  <p:tag name="IGUANATEXCURSOR" val="8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4.48819"/>
  <p:tag name="ORIGINALWIDTH" val="1207.349"/>
  <p:tag name="LATEXADDIN" val="\documentclass{article}&#10;\usepackage{amsmath}&#10;\pagestyle{empty}&#10;\begin{document}&#10;&#10;$r_{\!\!_F} \rightarrow \mbox{\scriptsize Hierarchical retiming}$&#10;&#10;\end{document}"/>
  <p:tag name="IGUANATEXSIZE" val="20"/>
  <p:tag name="IGUANATEXCURSOR" val="117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6.24299"/>
  <p:tag name="ORIGINALWIDTH" val="49.49378"/>
  <p:tag name="LATEXADDIN" val="\documentclass{article}&#10;\usepackage{amsmath}&#10;\pagestyle{empty}&#10;\begin{document}&#10;&#10;$c$&#10;&#10;\end{document}"/>
  <p:tag name="IGUANATEXSIZE" val="32"/>
  <p:tag name="IGUANATEXCURSOR" val="8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134.2332"/>
  <p:tag name="LATEXADDIN" val="\documentclass{article}&#10;\usepackage{amsmath}&#10;\pagestyle{empty}&#10;\begin{document}&#10;&#10;\[&#10;t_{\textit{in}}&#10;\]&#10;&#10;\end{document}"/>
  <p:tag name="IGUANATEXSIZE" val="20"/>
  <p:tag name="IGUANATEXCURSOR" val="99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187.4765"/>
  <p:tag name="LATEXADDIN" val="\documentclass{article}&#10;\usepackage{amsmath}&#10;\pagestyle{empty}&#10;\begin{document}&#10;&#10;\[&#10;t_{\textit{out}}&#10;\]&#10;&#10;\end{document}"/>
  <p:tag name="IGUANATEXSIZE" val="20"/>
  <p:tag name="IGUANATEXCURSOR" val="98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0.73866"/>
  <p:tag name="ORIGINALWIDTH" val="246.7191"/>
  <p:tag name="LATEXADDIN" val="\documentclass{article}&#10;\usepackage{amsmath}&#10;\pagestyle{empty}&#10;\begin{document}&#10;&#10;\textit{Area}&#10;&#10;\end{document}"/>
  <p:tag name="IGUANATEXSIZE" val="20"/>
  <p:tag name="IGUANATEXCURSOR" val="94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3.49078"/>
  <p:tag name="ORIGINALWIDTH" val="93.73827"/>
  <p:tag name="LATEXADDIN" val="\documentclass{article}&#10;\usepackage{amsmath}&#10;\pagestyle{empty}&#10;\begin{document}&#10;&#10;$s_1$&#10;&#10;\end{document}"/>
  <p:tag name="IGUANATEXSIZE" val="28"/>
  <p:tag name="IGUANATEXCURSOR" val="86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3.49078"/>
  <p:tag name="ORIGINALWIDTH" val="96.73788"/>
  <p:tag name="LATEXADDIN" val="\documentclass{article}&#10;\usepackage{amsmath}&#10;\pagestyle{empty}&#10;\begin{document}&#10;&#10;$s_2$&#10;&#10;\end{document}"/>
  <p:tag name="IGUANATEXSIZE" val="28"/>
  <p:tag name="IGUANATEXCURSOR" val="8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99063"/>
  <p:tag name="ORIGINALWIDTH" val="97.48779"/>
  <p:tag name="LATEXADDIN" val="\documentclass{article}&#10;\usepackage{amsmath}&#10;\pagestyle{empty}&#10;\begin{document}&#10;&#10;$s_3$&#10;&#10;\end{document}"/>
  <p:tag name="IGUANATEXSIZE" val="28"/>
  <p:tag name="IGUANATEXCURSOR" val="8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08.7364"/>
  <p:tag name="ORIGINALWIDTH" val="2273.716"/>
  <p:tag name="LATEXADDIN" val="\documentclass{article}&#10;\usepackage{amsmath}&#10;\pagestyle{empty}&#10;\begin{document}&#10;&#10;\[&#10;\textrm{Area} = s_1 \cdot \textrm{Area}_1 +  s_2 \cdot \textrm{Area}_2 + s_3 \cdot \textrm{Area}_3&#10;\]&#10;&#10;\end{document}"/>
  <p:tag name="IGUANATEXSIZE" val="24"/>
  <p:tag name="IGUANATEXCURSOR" val="132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134.2332"/>
  <p:tag name="LATEXADDIN" val="\documentclass{article}&#10;\usepackage{amsmath}&#10;\pagestyle{empty}&#10;\begin{document}&#10;&#10;\[&#10;t_{\textit{in}}&#10;\]&#10;&#10;\end{document}"/>
  <p:tag name="IGUANATEXSIZE" val="20"/>
  <p:tag name="IGUANATEXCURSOR" val="99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187.4765"/>
  <p:tag name="LATEXADDIN" val="\documentclass{article}&#10;\usepackage{amsmath}&#10;\pagestyle{empty}&#10;\begin{document}&#10;&#10;\[&#10;t_{\textit{out}}&#10;\]&#10;&#10;\end{document}"/>
  <p:tag name="IGUANATEXSIZE" val="20"/>
  <p:tag name="IGUANATEXCURSOR" val="98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3.49078"/>
  <p:tag name="ORIGINALWIDTH" val="93.73827"/>
  <p:tag name="LATEXADDIN" val="\documentclass{article}&#10;\usepackage{amsmath}&#10;\pagestyle{empty}&#10;\begin{document}&#10;&#10;$s_1$&#10;&#10;\end{document}"/>
  <p:tag name="IGUANATEXSIZE" val="28"/>
  <p:tag name="IGUANATEXCURSOR" val="86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7.73905"/>
  <p:tag name="ORIGINALWIDTH" val="59.99252"/>
  <p:tag name="LATEXADDIN" val="\documentclass{article}&#10;\usepackage{amsmath}&#10;\pagestyle{empty}&#10;\begin{document}&#10;&#10;$d$&#10;&#10;\end{document}"/>
  <p:tag name="IGUANATEXSIZE" val="32"/>
  <p:tag name="IGUANATEXCURSOR" val="8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3.49078"/>
  <p:tag name="ORIGINALWIDTH" val="96.73788"/>
  <p:tag name="LATEXADDIN" val="\documentclass{article}&#10;\usepackage{amsmath}&#10;\pagestyle{empty}&#10;\begin{document}&#10;&#10;$s_2$&#10;&#10;\end{document}"/>
  <p:tag name="IGUANATEXSIZE" val="28"/>
  <p:tag name="IGUANATEXCURSOR" val="8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99063"/>
  <p:tag name="ORIGINALWIDTH" val="97.48779"/>
  <p:tag name="LATEXADDIN" val="\documentclass{article}&#10;\usepackage{amsmath}&#10;\pagestyle{empty}&#10;\begin{document}&#10;&#10;$s_3$&#10;&#10;\end{document}"/>
  <p:tag name="IGUANATEXSIZE" val="28"/>
  <p:tag name="IGUANATEXCURSOR" val="8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7.48779"/>
  <p:tag name="ORIGINALWIDTH" val="1565.804"/>
  <p:tag name="LATEXADDIN" val="\documentclass{article}&#10;\usepackage{amsmath}&#10;\pagestyle{empty}&#10;\begin{document}&#10;&#10;\[&#10;t_{\textit{out}} = s_1 \cdot t_1 +  s_2 \cdot t_2 + s_3 \cdot t_3&#10;\]&#10;&#10;\end{document}"/>
  <p:tag name="IGUANATEXSIZE" val="24"/>
  <p:tag name="IGUANATEXCURSOR" val="100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134.2332"/>
  <p:tag name="LATEXADDIN" val="\documentclass{article}&#10;\usepackage{amsmath}&#10;\pagestyle{empty}&#10;\begin{document}&#10;&#10;\[&#10;t_{\textit{in}}&#10;\]&#10;&#10;\end{document}"/>
  <p:tag name="IGUANATEXSIZE" val="20"/>
  <p:tag name="IGUANATEXCURSOR" val="99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187.4765"/>
  <p:tag name="LATEXADDIN" val="\documentclass{article}&#10;\usepackage{amsmath}&#10;\pagestyle{empty}&#10;\begin{document}&#10;&#10;\[&#10;t_{\textit{out}}&#10;\]&#10;&#10;\end{document}"/>
  <p:tag name="IGUANATEXSIZE" val="20"/>
  <p:tag name="IGUANATEXCURSOR" val="98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5.98803"/>
  <p:tag name="ORIGINALWIDTH" val="83.98952"/>
  <p:tag name="LATEXADDIN" val="\documentclass{article}&#10;\usepackage{amsmath}&#10;\pagestyle{empty}&#10;\begin{document}&#10;&#10;$t_1$&#10;&#10;\end{document}"/>
  <p:tag name="IGUANATEXSIZE" val="28"/>
  <p:tag name="IGUANATEXCURSOR" val="8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5.98803"/>
  <p:tag name="ORIGINALWIDTH" val="86.98914"/>
  <p:tag name="LATEXADDIN" val="\documentclass{article}&#10;\usepackage{amsmath}&#10;\pagestyle{empty}&#10;\begin{document}&#10;&#10;$t_2$&#10;&#10;\end{document}"/>
  <p:tag name="IGUANATEXSIZE" val="28"/>
  <p:tag name="IGUANATEXCURSOR" val="8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7.48779"/>
  <p:tag name="ORIGINALWIDTH" val="87.73905"/>
  <p:tag name="LATEXADDIN" val="\documentclass{article}&#10;\usepackage{amsmath}&#10;\pagestyle{empty}&#10;\begin{document}&#10;&#10;$t_3$&#10;&#10;\end{document}"/>
  <p:tag name="IGUANATEXSIZE" val="28"/>
  <p:tag name="IGUANATEXCURSOR" val="8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9.24638"/>
  <p:tag name="ORIGINALWIDTH" val="83.23961"/>
  <p:tag name="LATEXADDIN" val="\documentclass{article}&#10;\usepackage{amsmath}&#10;\pagestyle{empty}&#10;\begin{document}&#10;&#10;\[&#10;=&#10;\]&#10;&#10;\end{document}"/>
  <p:tag name="IGUANATEXSIZE" val="20"/>
  <p:tag name="IGUANATEXCURSOR" val="85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3.7346"/>
  <p:tag name="ORIGINALWIDTH" val="1804.274"/>
  <p:tag name="LATEXADDIN" val="\documentclass{article}&#10;\usepackage{amsmath}&#10;\pagestyle{empty}&#10;\begin{document}&#10;&#10;\[&#10;\textrm{Area}(F,G) = \textrm{Area}(F) + \textrm{Area}(G)&#10;\]&#10;&#10;\end{document}"/>
  <p:tag name="IGUANATEXSIZE" val="20"/>
  <p:tag name="IGUANATEXCURSOR" val="137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103.4871"/>
  <p:tag name="LATEXADDIN" val="\documentclass{article}&#10;\usepackage{amsmath}&#10;\pagestyle{empty}&#10;\begin{document}&#10;&#10;$r_a$&#10;&#10;\end{document}"/>
  <p:tag name="IGUANATEXSIZE" val="32"/>
  <p:tag name="IGUANATEXCURSOR" val="84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187.4765"/>
  <p:tag name="LATEXADDIN" val="\documentclass{article}&#10;\usepackage{amsmath}&#10;\pagestyle{empty}&#10;\begin{document}&#10;&#10;\[&#10;t_{\textit{out}}&#10;\]&#10;&#10;\end{document}"/>
  <p:tag name="IGUANATEXSIZE" val="20"/>
  <p:tag name="IGUANATEXCURSOR" val="98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6.73788"/>
  <p:tag name="ORIGINALWIDTH" val="134.2332"/>
  <p:tag name="LATEXADDIN" val="\documentclass{article}&#10;\usepackage{amsmath}&#10;\pagestyle{empty}&#10;\begin{document}&#10;&#10;\[&#10;t_{\textit{in}}&#10;\]&#10;&#10;\end{document}"/>
  <p:tag name="IGUANATEXSIZE" val="20"/>
  <p:tag name="IGUANATEXCURSOR" val="99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96.73788"/>
  <p:tag name="LATEXADDIN" val="\documentclass{article}&#10;\usepackage{amsmath}&#10;\pagestyle{empty}&#10;\begin{document}&#10;&#10;$r_c$&#10;&#10;\end{document}"/>
  <p:tag name="IGUANATEXSIZE" val="32"/>
  <p:tag name="IGUANATEXCURSOR" val="84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6.24299"/>
  <p:tag name="ORIGINALWIDTH" val="57.74276"/>
  <p:tag name="LATEXADDIN" val="\documentclass{article}&#10;\usepackage{amsmath}&#10;\pagestyle{empty}&#10;\begin{document}&#10;&#10;$a$&#10;&#10;\end{document}"/>
  <p:tag name="IGUANATEXSIZE" val="32"/>
  <p:tag name="IGUANATEXCURSOR" val="84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6.24299"/>
  <p:tag name="ORIGINALWIDTH" val="49.49378"/>
  <p:tag name="LATEXADDIN" val="\documentclass{article}&#10;\usepackage{amsmath}&#10;\pagestyle{empty}&#10;\begin{document}&#10;&#10;$c$&#10;&#10;\end{document}"/>
  <p:tag name="IGUANATEXSIZE" val="32"/>
  <p:tag name="IGUANATEXCURSOR" val="83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97.7128"/>
  <p:tag name="ORIGINALWIDTH" val="1250.844"/>
  <p:tag name="LATEXADDIN" val="\documentclass{article}&#10;\usepackage{amsmath}&#10;\pagestyle{empty}&#10;\begin{document}&#10;&#10;\[&#10;\underbrace{~R_{ca}~}_{\textit{final}} = \underbrace{~R^o_{ca}~}_{\textit{initial}} + \underbrace{r_a - r_c}_{\textit{retiming}}&#10;\]&#10;&#10;\end{document}"/>
  <p:tag name="IGUANATEXSIZE" val="32"/>
  <p:tag name="IGUANATEXCURSOR" val="191"/>
  <p:tag name="TRANSPARENCY" val="True"/>
  <p:tag name="FILENAME" val="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14770</TotalTime>
  <Words>860</Words>
  <Application>Microsoft Office PowerPoint</Application>
  <PresentationFormat>On-screen Show (4:3)</PresentationFormat>
  <Paragraphs>441</Paragraphs>
  <Slides>36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5" baseType="lpstr">
      <vt:lpstr>Arial</vt:lpstr>
      <vt:lpstr>Calibri</vt:lpstr>
      <vt:lpstr>Cambria Math</vt:lpstr>
      <vt:lpstr>Consolas</vt:lpstr>
      <vt:lpstr>Freestyle Script</vt:lpstr>
      <vt:lpstr>Symbol</vt:lpstr>
      <vt:lpstr>Times New Roman</vt:lpstr>
      <vt:lpstr>Wingdings</vt:lpstr>
      <vt:lpstr>Office Theme</vt:lpstr>
      <vt:lpstr>A Hierarchical Mathematical Model for Automatic Pipelining and Allocation using Elastic Systems</vt:lpstr>
      <vt:lpstr>A Hierarchical Mathematical Model for RTL optimizations</vt:lpstr>
      <vt:lpstr>Outline</vt:lpstr>
      <vt:lpstr>RTL optimizations</vt:lpstr>
      <vt:lpstr>RTL optimizations</vt:lpstr>
      <vt:lpstr>Synthesis flow</vt:lpstr>
      <vt:lpstr>PowerPoint Presentation</vt:lpstr>
      <vt:lpstr>Elasticity is known from long ago</vt:lpstr>
      <vt:lpstr>Rigid vs. Elastic timing</vt:lpstr>
      <vt:lpstr>Incorporating elasticity</vt:lpstr>
      <vt:lpstr>Elastic Join</vt:lpstr>
      <vt:lpstr>Variable Latency Units </vt:lpstr>
      <vt:lpstr>Basic mathematical model</vt:lpstr>
      <vt:lpstr>The equations of retiming (registers)</vt:lpstr>
      <vt:lpstr>The equations of retiming (delays)</vt:lpstr>
      <vt:lpstr>Beyond retiming</vt:lpstr>
      <vt:lpstr>Beyond retiming</vt:lpstr>
      <vt:lpstr>Performance optimization</vt:lpstr>
      <vt:lpstr>Performance model</vt:lpstr>
      <vt:lpstr>Putting all together</vt:lpstr>
      <vt:lpstr>Hierarchical mathematical model</vt:lpstr>
      <vt:lpstr>Hierarchical model</vt:lpstr>
      <vt:lpstr>Hierarchical model</vt:lpstr>
      <vt:lpstr>Unit selection</vt:lpstr>
      <vt:lpstr>Unit selection</vt:lpstr>
      <vt:lpstr>Block netlist</vt:lpstr>
      <vt:lpstr>Hierarchical model</vt:lpstr>
      <vt:lpstr>Example: systolic grid</vt:lpstr>
      <vt:lpstr>PowerPoint Presentation</vt:lpstr>
      <vt:lpstr>PowerPoint Presentation</vt:lpstr>
      <vt:lpstr>Area-Throughput trade-off</vt:lpstr>
      <vt:lpstr>Example: fork/join pipeline</vt:lpstr>
      <vt:lpstr>Example</vt:lpstr>
      <vt:lpstr>PowerPoint Presentation</vt:lpstr>
      <vt:lpstr>PowerPoint Presentation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Jordi</dc:creator>
  <cp:lastModifiedBy>Jordi</cp:lastModifiedBy>
  <cp:revision>1256</cp:revision>
  <dcterms:created xsi:type="dcterms:W3CDTF">2006-08-16T00:00:00Z</dcterms:created>
  <dcterms:modified xsi:type="dcterms:W3CDTF">2018-04-09T09:26:15Z</dcterms:modified>
</cp:coreProperties>
</file>