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vsd" ContentType="application/vnd.visio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9"/>
  </p:notesMasterIdLst>
  <p:handoutMasterIdLst>
    <p:handoutMasterId r:id="rId100"/>
  </p:handoutMasterIdLst>
  <p:sldIdLst>
    <p:sldId id="256" r:id="rId2"/>
    <p:sldId id="430" r:id="rId3"/>
    <p:sldId id="335" r:id="rId4"/>
    <p:sldId id="390" r:id="rId5"/>
    <p:sldId id="337" r:id="rId6"/>
    <p:sldId id="406" r:id="rId7"/>
    <p:sldId id="257" r:id="rId8"/>
    <p:sldId id="269" r:id="rId9"/>
    <p:sldId id="275" r:id="rId10"/>
    <p:sldId id="276" r:id="rId11"/>
    <p:sldId id="277" r:id="rId12"/>
    <p:sldId id="278" r:id="rId13"/>
    <p:sldId id="404" r:id="rId14"/>
    <p:sldId id="280" r:id="rId15"/>
    <p:sldId id="281" r:id="rId16"/>
    <p:sldId id="282" r:id="rId17"/>
    <p:sldId id="283" r:id="rId18"/>
    <p:sldId id="284" r:id="rId19"/>
    <p:sldId id="268" r:id="rId20"/>
    <p:sldId id="300" r:id="rId21"/>
    <p:sldId id="285" r:id="rId22"/>
    <p:sldId id="286" r:id="rId23"/>
    <p:sldId id="287" r:id="rId24"/>
    <p:sldId id="288" r:id="rId25"/>
    <p:sldId id="289" r:id="rId26"/>
    <p:sldId id="405" r:id="rId27"/>
    <p:sldId id="290" r:id="rId28"/>
    <p:sldId id="296" r:id="rId29"/>
    <p:sldId id="291" r:id="rId30"/>
    <p:sldId id="297" r:id="rId31"/>
    <p:sldId id="298" r:id="rId32"/>
    <p:sldId id="299" r:id="rId33"/>
    <p:sldId id="301" r:id="rId34"/>
    <p:sldId id="303" r:id="rId35"/>
    <p:sldId id="302" r:id="rId36"/>
    <p:sldId id="304" r:id="rId37"/>
    <p:sldId id="305" r:id="rId38"/>
    <p:sldId id="311" r:id="rId39"/>
    <p:sldId id="312" r:id="rId40"/>
    <p:sldId id="401" r:id="rId41"/>
    <p:sldId id="306" r:id="rId42"/>
    <p:sldId id="346" r:id="rId43"/>
    <p:sldId id="392" r:id="rId44"/>
    <p:sldId id="400" r:id="rId45"/>
    <p:sldId id="393" r:id="rId46"/>
    <p:sldId id="394" r:id="rId47"/>
    <p:sldId id="395" r:id="rId48"/>
    <p:sldId id="396" r:id="rId49"/>
    <p:sldId id="397" r:id="rId50"/>
    <p:sldId id="398" r:id="rId51"/>
    <p:sldId id="399" r:id="rId52"/>
    <p:sldId id="431" r:id="rId53"/>
    <p:sldId id="313" r:id="rId54"/>
    <p:sldId id="434" r:id="rId55"/>
    <p:sldId id="420" r:id="rId56"/>
    <p:sldId id="388" r:id="rId57"/>
    <p:sldId id="429" r:id="rId58"/>
    <p:sldId id="423" r:id="rId59"/>
    <p:sldId id="445" r:id="rId60"/>
    <p:sldId id="446" r:id="rId61"/>
    <p:sldId id="425" r:id="rId62"/>
    <p:sldId id="426" r:id="rId63"/>
    <p:sldId id="408" r:id="rId64"/>
    <p:sldId id="409" r:id="rId65"/>
    <p:sldId id="410" r:id="rId66"/>
    <p:sldId id="411" r:id="rId67"/>
    <p:sldId id="412" r:id="rId68"/>
    <p:sldId id="413" r:id="rId69"/>
    <p:sldId id="414" r:id="rId70"/>
    <p:sldId id="441" r:id="rId71"/>
    <p:sldId id="415" r:id="rId72"/>
    <p:sldId id="442" r:id="rId73"/>
    <p:sldId id="416" r:id="rId74"/>
    <p:sldId id="417" r:id="rId75"/>
    <p:sldId id="443" r:id="rId76"/>
    <p:sldId id="418" r:id="rId77"/>
    <p:sldId id="419" r:id="rId78"/>
    <p:sldId id="403" r:id="rId79"/>
    <p:sldId id="365" r:id="rId80"/>
    <p:sldId id="323" r:id="rId81"/>
    <p:sldId id="324" r:id="rId82"/>
    <p:sldId id="385" r:id="rId83"/>
    <p:sldId id="386" r:id="rId84"/>
    <p:sldId id="387" r:id="rId85"/>
    <p:sldId id="402" r:id="rId86"/>
    <p:sldId id="349" r:id="rId87"/>
    <p:sldId id="329" r:id="rId88"/>
    <p:sldId id="348" r:id="rId89"/>
    <p:sldId id="330" r:id="rId90"/>
    <p:sldId id="334" r:id="rId91"/>
    <p:sldId id="331" r:id="rId92"/>
    <p:sldId id="332" r:id="rId93"/>
    <p:sldId id="333" r:id="rId94"/>
    <p:sldId id="350" r:id="rId95"/>
    <p:sldId id="427" r:id="rId96"/>
    <p:sldId id="347" r:id="rId97"/>
    <p:sldId id="440" r:id="rId98"/>
  </p:sldIdLst>
  <p:sldSz cx="9144000" cy="6858000" type="screen4x3"/>
  <p:notesSz cx="7315200" cy="9601200"/>
  <p:custShowLst>
    <p:custShow name="Rings and Tokens" id="0">
      <p:sldLst>
        <p:sld r:id="rId43"/>
      </p:sldLst>
    </p:custShow>
    <p:custShow name="Elastic Clocks" id="1">
      <p:sldLst>
        <p:sld r:id="rId78"/>
      </p:sldLst>
    </p:custShow>
    <p:custShow name="Synchronous operation" id="2">
      <p:sldLst>
        <p:sld r:id="rId72"/>
      </p:sldLst>
    </p:custShow>
    <p:custShow name="De-synchronization" id="3">
      <p:sldLst>
        <p:sld r:id="rId74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16" userDrawn="1">
          <p15:clr>
            <a:srgbClr val="A4A3A4"/>
          </p15:clr>
        </p15:guide>
        <p15:guide id="2" pos="29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rdicf" initials="JC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FF"/>
    <a:srgbClr val="008000"/>
    <a:srgbClr val="FF9900"/>
    <a:srgbClr val="E2EEF8"/>
    <a:srgbClr val="E3EBF5"/>
    <a:srgbClr val="4F81BD"/>
    <a:srgbClr val="FFCCCC"/>
    <a:srgbClr val="FD0707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8068" autoAdjust="0"/>
  </p:normalViewPr>
  <p:slideViewPr>
    <p:cSldViewPr>
      <p:cViewPr varScale="1">
        <p:scale>
          <a:sx n="75" d="100"/>
          <a:sy n="75" d="100"/>
        </p:scale>
        <p:origin x="72" y="174"/>
      </p:cViewPr>
      <p:guideLst>
        <p:guide orient="horz" pos="2016"/>
        <p:guide pos="29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-2556"/>
    </p:cViewPr>
  </p:sorterViewPr>
  <p:gridSpacing cx="36576" cy="36576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697DE4-31E6-40C8-9592-3D6B153DFBCA}" type="doc">
      <dgm:prSet loTypeId="urn:microsoft.com/office/officeart/2005/8/layout/cycle1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1AB2BA-F03C-4A2F-881D-FC8C48CC13C1}">
      <dgm:prSet phldrT="[Text]"/>
      <dgm:spPr/>
      <dgm:t>
        <a:bodyPr/>
        <a:lstStyle/>
        <a:p>
          <a:endParaRPr lang="en-US" dirty="0"/>
        </a:p>
      </dgm:t>
    </dgm:pt>
    <dgm:pt modelId="{18EB5276-76B3-4951-A2AC-BC4169A9C40F}" type="parTrans" cxnId="{FA164460-0359-4924-8A98-014D60140CAB}">
      <dgm:prSet/>
      <dgm:spPr/>
      <dgm:t>
        <a:bodyPr/>
        <a:lstStyle/>
        <a:p>
          <a:endParaRPr lang="en-US"/>
        </a:p>
      </dgm:t>
    </dgm:pt>
    <dgm:pt modelId="{DDBF15E4-5212-406A-93CD-571B65D9FA46}" type="sibTrans" cxnId="{FA164460-0359-4924-8A98-014D60140CAB}">
      <dgm:prSet/>
      <dgm:spPr/>
      <dgm:t>
        <a:bodyPr/>
        <a:lstStyle/>
        <a:p>
          <a:endParaRPr lang="en-US"/>
        </a:p>
      </dgm:t>
    </dgm:pt>
    <dgm:pt modelId="{5C7B8D28-0181-4218-8F7A-215D60244B67}">
      <dgm:prSet phldrT="[Text]"/>
      <dgm:spPr/>
      <dgm:t>
        <a:bodyPr/>
        <a:lstStyle/>
        <a:p>
          <a:endParaRPr lang="en-US" dirty="0"/>
        </a:p>
      </dgm:t>
    </dgm:pt>
    <dgm:pt modelId="{4117D435-1FD4-43D9-ABBF-2099F0566096}" type="parTrans" cxnId="{A1AE1611-1FF7-4B17-8719-8E3F6D968A1B}">
      <dgm:prSet/>
      <dgm:spPr/>
      <dgm:t>
        <a:bodyPr/>
        <a:lstStyle/>
        <a:p>
          <a:endParaRPr lang="en-US"/>
        </a:p>
      </dgm:t>
    </dgm:pt>
    <dgm:pt modelId="{9D7D2DB7-11AA-4847-B0C4-19C48574A2DF}" type="sibTrans" cxnId="{A1AE1611-1FF7-4B17-8719-8E3F6D968A1B}">
      <dgm:prSet/>
      <dgm:spPr/>
      <dgm:t>
        <a:bodyPr/>
        <a:lstStyle/>
        <a:p>
          <a:endParaRPr lang="en-US"/>
        </a:p>
      </dgm:t>
    </dgm:pt>
    <dgm:pt modelId="{E9F6BEBE-6392-49CF-9B01-1695EC2B8086}" type="pres">
      <dgm:prSet presAssocID="{2F697DE4-31E6-40C8-9592-3D6B153DFB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6BBCB1-BDF1-4AC1-BDCD-18AC5E9CB670}" type="pres">
      <dgm:prSet presAssocID="{8F1AB2BA-F03C-4A2F-881D-FC8C48CC13C1}" presName="dummy" presStyleCnt="0"/>
      <dgm:spPr/>
    </dgm:pt>
    <dgm:pt modelId="{379881FB-237E-446B-AD4E-B60E62D40855}" type="pres">
      <dgm:prSet presAssocID="{8F1AB2BA-F03C-4A2F-881D-FC8C48CC13C1}" presName="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77A66-C72B-4C49-B359-3D7B3544100E}" type="pres">
      <dgm:prSet presAssocID="{DDBF15E4-5212-406A-93CD-571B65D9FA46}" presName="sibTrans" presStyleLbl="node1" presStyleIdx="0" presStyleCnt="2" custLinFactNeighborY="2379" custRadScaleRad="423317" custRadScaleInc="-2147483648"/>
      <dgm:spPr/>
      <dgm:t>
        <a:bodyPr/>
        <a:lstStyle/>
        <a:p>
          <a:endParaRPr lang="en-US"/>
        </a:p>
      </dgm:t>
    </dgm:pt>
    <dgm:pt modelId="{C6E7B367-4863-407D-B358-46F095E79E63}" type="pres">
      <dgm:prSet presAssocID="{5C7B8D28-0181-4218-8F7A-215D60244B67}" presName="dummy" presStyleCnt="0"/>
      <dgm:spPr/>
    </dgm:pt>
    <dgm:pt modelId="{92B6B42E-5ECD-486D-8DAA-6C5E10ADA202}" type="pres">
      <dgm:prSet presAssocID="{5C7B8D28-0181-4218-8F7A-215D60244B67}" presName="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BCC642-2286-4E21-A4F8-8E15855F38E0}" type="pres">
      <dgm:prSet presAssocID="{9D7D2DB7-11AA-4847-B0C4-19C48574A2DF}" presName="sibTrans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F4E30494-E441-4693-AD93-2175E74C1681}" type="presOf" srcId="{5C7B8D28-0181-4218-8F7A-215D60244B67}" destId="{92B6B42E-5ECD-486D-8DAA-6C5E10ADA202}" srcOrd="0" destOrd="0" presId="urn:microsoft.com/office/officeart/2005/8/layout/cycle1"/>
    <dgm:cxn modelId="{68A37616-9AFF-419C-AA52-6C858A9CE8D1}" type="presOf" srcId="{DDBF15E4-5212-406A-93CD-571B65D9FA46}" destId="{3A577A66-C72B-4C49-B359-3D7B3544100E}" srcOrd="0" destOrd="0" presId="urn:microsoft.com/office/officeart/2005/8/layout/cycle1"/>
    <dgm:cxn modelId="{809A1402-01E7-4B1A-A23A-E4222E03E6F3}" type="presOf" srcId="{8F1AB2BA-F03C-4A2F-881D-FC8C48CC13C1}" destId="{379881FB-237E-446B-AD4E-B60E62D40855}" srcOrd="0" destOrd="0" presId="urn:microsoft.com/office/officeart/2005/8/layout/cycle1"/>
    <dgm:cxn modelId="{D168BB08-9991-401C-91CE-1AA8CCDDCA2E}" type="presOf" srcId="{9D7D2DB7-11AA-4847-B0C4-19C48574A2DF}" destId="{79BCC642-2286-4E21-A4F8-8E15855F38E0}" srcOrd="0" destOrd="0" presId="urn:microsoft.com/office/officeart/2005/8/layout/cycle1"/>
    <dgm:cxn modelId="{A1AE1611-1FF7-4B17-8719-8E3F6D968A1B}" srcId="{2F697DE4-31E6-40C8-9592-3D6B153DFBCA}" destId="{5C7B8D28-0181-4218-8F7A-215D60244B67}" srcOrd="1" destOrd="0" parTransId="{4117D435-1FD4-43D9-ABBF-2099F0566096}" sibTransId="{9D7D2DB7-11AA-4847-B0C4-19C48574A2DF}"/>
    <dgm:cxn modelId="{70ACCD87-5CDE-4EFD-A33A-0142E16CC421}" type="presOf" srcId="{2F697DE4-31E6-40C8-9592-3D6B153DFBCA}" destId="{E9F6BEBE-6392-49CF-9B01-1695EC2B8086}" srcOrd="0" destOrd="0" presId="urn:microsoft.com/office/officeart/2005/8/layout/cycle1"/>
    <dgm:cxn modelId="{FA164460-0359-4924-8A98-014D60140CAB}" srcId="{2F697DE4-31E6-40C8-9592-3D6B153DFBCA}" destId="{8F1AB2BA-F03C-4A2F-881D-FC8C48CC13C1}" srcOrd="0" destOrd="0" parTransId="{18EB5276-76B3-4951-A2AC-BC4169A9C40F}" sibTransId="{DDBF15E4-5212-406A-93CD-571B65D9FA46}"/>
    <dgm:cxn modelId="{29103AAB-152E-454C-83B8-E153880B32F5}" type="presParOf" srcId="{E9F6BEBE-6392-49CF-9B01-1695EC2B8086}" destId="{256BBCB1-BDF1-4AC1-BDCD-18AC5E9CB670}" srcOrd="0" destOrd="0" presId="urn:microsoft.com/office/officeart/2005/8/layout/cycle1"/>
    <dgm:cxn modelId="{8FF0A192-4EC9-4E9C-8A53-324F35135D78}" type="presParOf" srcId="{E9F6BEBE-6392-49CF-9B01-1695EC2B8086}" destId="{379881FB-237E-446B-AD4E-B60E62D40855}" srcOrd="1" destOrd="0" presId="urn:microsoft.com/office/officeart/2005/8/layout/cycle1"/>
    <dgm:cxn modelId="{1518FB6D-E9AC-4AA6-9601-37335DDA9FC3}" type="presParOf" srcId="{E9F6BEBE-6392-49CF-9B01-1695EC2B8086}" destId="{3A577A66-C72B-4C49-B359-3D7B3544100E}" srcOrd="2" destOrd="0" presId="urn:microsoft.com/office/officeart/2005/8/layout/cycle1"/>
    <dgm:cxn modelId="{0C8026F4-9990-40FC-A7F9-2CFA7AD3C543}" type="presParOf" srcId="{E9F6BEBE-6392-49CF-9B01-1695EC2B8086}" destId="{C6E7B367-4863-407D-B358-46F095E79E63}" srcOrd="3" destOrd="0" presId="urn:microsoft.com/office/officeart/2005/8/layout/cycle1"/>
    <dgm:cxn modelId="{CFB7CB03-FEB9-4BC3-BE4E-D83AD49EEE1F}" type="presParOf" srcId="{E9F6BEBE-6392-49CF-9B01-1695EC2B8086}" destId="{92B6B42E-5ECD-486D-8DAA-6C5E10ADA202}" srcOrd="4" destOrd="0" presId="urn:microsoft.com/office/officeart/2005/8/layout/cycle1"/>
    <dgm:cxn modelId="{4739ED16-5DDC-485C-840A-D46C6EF2DAEC}" type="presParOf" srcId="{E9F6BEBE-6392-49CF-9B01-1695EC2B8086}" destId="{79BCC642-2286-4E21-A4F8-8E15855F38E0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B9B9F1-3E6F-4E13-81AA-4873AA8150B6}" type="datetimeFigureOut">
              <a:rPr lang="en-US"/>
              <a:pPr>
                <a:defRPr/>
              </a:pPr>
              <a:t>5/3/2013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73D8DA-C2B2-4A49-AFE7-BAA4E99D6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57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016ADA5-6A85-4E86-BD8B-5162EFD6A9A1}" type="datetimeFigureOut">
              <a:rPr lang="en-US"/>
              <a:pPr>
                <a:defRPr/>
              </a:pPr>
              <a:t>5/3/2013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72B4C1F-10FE-4AD2-BCA5-A5D80BCC2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44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B4C1F-10FE-4AD2-BCA5-A5D80BCC2BD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69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B4C1F-10FE-4AD2-BCA5-A5D80BCC2BD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43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B4C1F-10FE-4AD2-BCA5-A5D80BCC2BD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28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B4C1F-10FE-4AD2-BCA5-A5D80BCC2BD2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8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B4C1F-10FE-4AD2-BCA5-A5D80BCC2BD2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75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B4C1F-10FE-4AD2-BCA5-A5D80BCC2BD2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49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C7C8C-45BA-48E1-BA91-71533643B78B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82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B4C1F-10FE-4AD2-BCA5-A5D80BCC2BD2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75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B4C1F-10FE-4AD2-BCA5-A5D80BCC2BD2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B4C1F-10FE-4AD2-BCA5-A5D80BCC2BD2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29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5D86A9-A436-470F-AA7D-077E7B3266FF}" type="slidenum">
              <a:rPr lang="en-US" smtClean="0">
                <a:latin typeface="Arial" pitchFamily="34" charset="0"/>
              </a:rPr>
              <a:pPr/>
              <a:t>82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824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B4C1F-10FE-4AD2-BCA5-A5D80BCC2BD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98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B4C1F-10FE-4AD2-BCA5-A5D80BCC2BD2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834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54"/>
            <a:fld id="{5879C7D0-0DAF-441A-89CC-C89B256B4766}" type="slidenum">
              <a:rPr lang="en-US" smtClean="0"/>
              <a:pPr defTabSz="922354"/>
              <a:t>84</a:t>
            </a:fld>
            <a:endParaRPr lang="en-US" dirty="0" smtClean="0"/>
          </a:p>
        </p:txBody>
      </p:sp>
      <p:sp>
        <p:nvSpPr>
          <p:cNvPr id="360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47681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B4C1F-10FE-4AD2-BCA5-A5D80BCC2BD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68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B4C1F-10FE-4AD2-BCA5-A5D80BCC2BD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62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B4C1F-10FE-4AD2-BCA5-A5D80BCC2BD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40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B4C1F-10FE-4AD2-BCA5-A5D80BCC2BD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72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B4C1F-10FE-4AD2-BCA5-A5D80BCC2BD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8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B4C1F-10FE-4AD2-BCA5-A5D80BCC2BD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21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B4C1F-10FE-4AD2-BCA5-A5D80BCC2BD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02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EMicro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382F1-3BAA-4AB9-A96E-CC7A10440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>
            <a:off x="0" y="5969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2F77F-55C3-442F-A882-E27D5A0A5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>
            <a:off x="0" y="5969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 defTabSz="914400">
              <a:buNone/>
              <a:tabLst>
                <a:tab pos="0" algn="l"/>
              </a:tabLst>
              <a:defRPr sz="2400" b="1" baseline="0">
                <a:latin typeface="Consolas" pitchFamily="49" charset="0"/>
                <a:cs typeface="Consolas" pitchFamily="49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F30D5-A3B7-4396-B131-5098A71B8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>
            <a:off x="0" y="5969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F30D5-A3B7-4396-B131-5098A71B8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1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089F6-87B2-4AE4-A2FD-C7141501D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 userDrawn="1"/>
        </p:nvCxnSpPr>
        <p:spPr>
          <a:xfrm>
            <a:off x="0" y="5969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4040188" cy="4678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62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7800"/>
            <a:ext cx="4041775" cy="4678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C045C-76DB-4D63-BD43-C26E7EBCC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6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7FDFF"/>
            </a:gs>
            <a:gs pos="39999">
              <a:srgbClr val="E3EBF5"/>
            </a:gs>
            <a:gs pos="70000">
              <a:srgbClr val="E0F3FC"/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8382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EMicro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2EF726-5057-4FF8-B286-782F4B5EA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6" r:id="rId3"/>
    <p:sldLayoutId id="2147483683" r:id="rId4"/>
    <p:sldLayoutId id="2147483677" r:id="rId5"/>
    <p:sldLayoutId id="2147483675" r:id="rId6"/>
    <p:sldLayoutId id="2147483684" r:id="rId7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Visio_2003-2010_Drawing1.vsd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7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563624"/>
            <a:ext cx="7772400" cy="1470025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Elastic circuits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465576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rgbClr val="0000FF"/>
                </a:solidFill>
              </a:rPr>
              <a:t>Jordi Cortadella</a:t>
            </a:r>
          </a:p>
          <a:p>
            <a:r>
              <a:rPr lang="en-GB" sz="2400" dirty="0" smtClean="0">
                <a:solidFill>
                  <a:srgbClr val="0000FF"/>
                </a:solidFill>
              </a:rPr>
              <a:t>Universitat Politècnica de Catalunya, Barcelona</a:t>
            </a:r>
          </a:p>
          <a:p>
            <a:endParaRPr lang="en-GB" sz="2400" dirty="0"/>
          </a:p>
          <a:p>
            <a:r>
              <a:rPr lang="en-GB" sz="2800" dirty="0" err="1" smtClean="0">
                <a:solidFill>
                  <a:srgbClr val="C00000"/>
                </a:solidFill>
              </a:rPr>
              <a:t>EMicro</a:t>
            </a:r>
            <a:r>
              <a:rPr lang="en-GB" sz="2800" dirty="0" smtClean="0">
                <a:solidFill>
                  <a:srgbClr val="C00000"/>
                </a:solidFill>
              </a:rPr>
              <a:t> 2013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15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156"/>
          <p:cNvGrpSpPr/>
          <p:nvPr/>
        </p:nvGrpSpPr>
        <p:grpSpPr>
          <a:xfrm>
            <a:off x="228600" y="2020887"/>
            <a:ext cx="8534400" cy="2919414"/>
            <a:chOff x="228600" y="2020887"/>
            <a:chExt cx="8534400" cy="2919414"/>
          </a:xfrm>
        </p:grpSpPr>
        <p:grpSp>
          <p:nvGrpSpPr>
            <p:cNvPr id="156" name="Group 155"/>
            <p:cNvGrpSpPr/>
            <p:nvPr/>
          </p:nvGrpSpPr>
          <p:grpSpPr>
            <a:xfrm>
              <a:off x="228600" y="2020887"/>
              <a:ext cx="8534400" cy="2919414"/>
              <a:chOff x="228600" y="2020887"/>
              <a:chExt cx="8534400" cy="2919414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>
                <a:off x="8203141" y="4120125"/>
                <a:ext cx="559859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Rounded Rectangle 41"/>
              <p:cNvSpPr/>
              <p:nvPr/>
            </p:nvSpPr>
            <p:spPr>
              <a:xfrm>
                <a:off x="228600" y="2497666"/>
                <a:ext cx="685800" cy="4572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300"/>
                  </a:lnSpc>
                </a:pPr>
                <a:r>
                  <a:rPr lang="en-GB" sz="1600" dirty="0" smtClean="0"/>
                  <a:t>CLK</a:t>
                </a:r>
                <a:br>
                  <a:rPr lang="en-GB" sz="1600" dirty="0" smtClean="0"/>
                </a:br>
                <a:r>
                  <a:rPr lang="en-GB" sz="1600" dirty="0" smtClean="0"/>
                  <a:t>gen</a:t>
                </a:r>
                <a:endParaRPr lang="en-US" sz="1600" dirty="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8077200" y="3246967"/>
                <a:ext cx="257175" cy="685800"/>
                <a:chOff x="826559" y="2209800"/>
                <a:chExt cx="257175" cy="685800"/>
              </a:xfrm>
            </p:grpSpPr>
            <p:sp>
              <p:nvSpPr>
                <p:cNvPr id="27" name="Isosceles Triangle 26"/>
                <p:cNvSpPr/>
                <p:nvPr/>
              </p:nvSpPr>
              <p:spPr>
                <a:xfrm>
                  <a:off x="826559" y="2438400"/>
                  <a:ext cx="257175" cy="228600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" name="Straight Connector 27"/>
                <p:cNvCxnSpPr>
                  <a:endCxn id="27" idx="0"/>
                </p:cNvCxnSpPr>
                <p:nvPr/>
              </p:nvCxnSpPr>
              <p:spPr>
                <a:xfrm>
                  <a:off x="952500" y="2209800"/>
                  <a:ext cx="2647" cy="2286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952500" y="2667000"/>
                  <a:ext cx="0" cy="2286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/>
              <p:cNvGrpSpPr/>
              <p:nvPr/>
            </p:nvGrpSpPr>
            <p:grpSpPr>
              <a:xfrm>
                <a:off x="1066800" y="2027767"/>
                <a:ext cx="257175" cy="685800"/>
                <a:chOff x="826559" y="2209800"/>
                <a:chExt cx="257175" cy="685800"/>
              </a:xfrm>
            </p:grpSpPr>
            <p:sp>
              <p:nvSpPr>
                <p:cNvPr id="54" name="Isosceles Triangle 53"/>
                <p:cNvSpPr/>
                <p:nvPr/>
              </p:nvSpPr>
              <p:spPr>
                <a:xfrm>
                  <a:off x="826559" y="2438400"/>
                  <a:ext cx="257175" cy="228600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" name="Straight Connector 54"/>
                <p:cNvCxnSpPr>
                  <a:endCxn id="54" idx="0"/>
                </p:cNvCxnSpPr>
                <p:nvPr/>
              </p:nvCxnSpPr>
              <p:spPr>
                <a:xfrm>
                  <a:off x="952500" y="2209800"/>
                  <a:ext cx="2647" cy="2286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952500" y="2667000"/>
                  <a:ext cx="0" cy="2286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/>
              <p:cNvGrpSpPr/>
              <p:nvPr/>
            </p:nvGrpSpPr>
            <p:grpSpPr>
              <a:xfrm>
                <a:off x="3352800" y="2020887"/>
                <a:ext cx="257175" cy="685800"/>
                <a:chOff x="826559" y="2209800"/>
                <a:chExt cx="257175" cy="685800"/>
              </a:xfrm>
            </p:grpSpPr>
            <p:sp>
              <p:nvSpPr>
                <p:cNvPr id="60" name="Isosceles Triangle 59"/>
                <p:cNvSpPr/>
                <p:nvPr/>
              </p:nvSpPr>
              <p:spPr>
                <a:xfrm>
                  <a:off x="826559" y="2438400"/>
                  <a:ext cx="257175" cy="228600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1" name="Straight Connector 60"/>
                <p:cNvCxnSpPr>
                  <a:endCxn id="60" idx="0"/>
                </p:cNvCxnSpPr>
                <p:nvPr/>
              </p:nvCxnSpPr>
              <p:spPr>
                <a:xfrm>
                  <a:off x="952500" y="2209800"/>
                  <a:ext cx="2647" cy="2286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952500" y="2667000"/>
                  <a:ext cx="0" cy="2286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Group 63"/>
              <p:cNvGrpSpPr/>
              <p:nvPr/>
            </p:nvGrpSpPr>
            <p:grpSpPr>
              <a:xfrm>
                <a:off x="3343665" y="4102101"/>
                <a:ext cx="257175" cy="685800"/>
                <a:chOff x="826559" y="2209800"/>
                <a:chExt cx="257175" cy="685800"/>
              </a:xfrm>
            </p:grpSpPr>
            <p:sp>
              <p:nvSpPr>
                <p:cNvPr id="66" name="Isosceles Triangle 65"/>
                <p:cNvSpPr/>
                <p:nvPr/>
              </p:nvSpPr>
              <p:spPr>
                <a:xfrm>
                  <a:off x="826559" y="2438400"/>
                  <a:ext cx="257175" cy="228600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7" name="Straight Connector 66"/>
                <p:cNvCxnSpPr>
                  <a:endCxn id="66" idx="0"/>
                </p:cNvCxnSpPr>
                <p:nvPr/>
              </p:nvCxnSpPr>
              <p:spPr>
                <a:xfrm>
                  <a:off x="952500" y="2209800"/>
                  <a:ext cx="2647" cy="2286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952500" y="2667000"/>
                  <a:ext cx="0" cy="2286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Group 75"/>
              <p:cNvGrpSpPr/>
              <p:nvPr/>
            </p:nvGrpSpPr>
            <p:grpSpPr>
              <a:xfrm>
                <a:off x="5461838" y="4114800"/>
                <a:ext cx="257175" cy="685800"/>
                <a:chOff x="826559" y="2209800"/>
                <a:chExt cx="257175" cy="685800"/>
              </a:xfrm>
            </p:grpSpPr>
            <p:sp>
              <p:nvSpPr>
                <p:cNvPr id="78" name="Isosceles Triangle 77"/>
                <p:cNvSpPr/>
                <p:nvPr/>
              </p:nvSpPr>
              <p:spPr>
                <a:xfrm>
                  <a:off x="826559" y="2438400"/>
                  <a:ext cx="257175" cy="228600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9" name="Straight Connector 78"/>
                <p:cNvCxnSpPr>
                  <a:endCxn id="78" idx="0"/>
                </p:cNvCxnSpPr>
                <p:nvPr/>
              </p:nvCxnSpPr>
              <p:spPr>
                <a:xfrm>
                  <a:off x="952500" y="2209800"/>
                  <a:ext cx="2647" cy="2286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952500" y="2667000"/>
                  <a:ext cx="0" cy="2286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0" name="Straight Connector 39"/>
              <p:cNvCxnSpPr>
                <a:stCxn id="42" idx="3"/>
              </p:cNvCxnSpPr>
              <p:nvPr/>
            </p:nvCxnSpPr>
            <p:spPr>
              <a:xfrm flipV="1">
                <a:off x="914400" y="2703513"/>
                <a:ext cx="4673379" cy="2275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Rounded Rectangle 86"/>
              <p:cNvSpPr/>
              <p:nvPr/>
            </p:nvSpPr>
            <p:spPr>
              <a:xfrm>
                <a:off x="1718732" y="2570163"/>
                <a:ext cx="1168401" cy="266700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" name="Rounded Rectangle 87"/>
              <p:cNvSpPr/>
              <p:nvPr/>
            </p:nvSpPr>
            <p:spPr>
              <a:xfrm>
                <a:off x="4033045" y="2570163"/>
                <a:ext cx="1072355" cy="266700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1718732" y="4800600"/>
                <a:ext cx="3869047" cy="0"/>
              </a:xfrm>
              <a:prstGeom prst="line">
                <a:avLst/>
              </a:prstGeom>
              <a:ln w="28575" cap="sq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Rounded Rectangle 98"/>
              <p:cNvSpPr/>
              <p:nvPr/>
            </p:nvSpPr>
            <p:spPr>
              <a:xfrm>
                <a:off x="2209800" y="4673601"/>
                <a:ext cx="609600" cy="266700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2" name="Rounded Rectangle 101"/>
              <p:cNvSpPr/>
              <p:nvPr/>
            </p:nvSpPr>
            <p:spPr>
              <a:xfrm>
                <a:off x="3810000" y="4673601"/>
                <a:ext cx="1524000" cy="266700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0" name="Rounded Rectangle 109"/>
              <p:cNvSpPr/>
              <p:nvPr/>
            </p:nvSpPr>
            <p:spPr>
              <a:xfrm>
                <a:off x="6096000" y="4669366"/>
                <a:ext cx="1072355" cy="266700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12" name="Straight Connector 111"/>
              <p:cNvCxnSpPr>
                <a:endCxn id="110" idx="1"/>
              </p:cNvCxnSpPr>
              <p:nvPr/>
            </p:nvCxnSpPr>
            <p:spPr>
              <a:xfrm>
                <a:off x="5575828" y="4800601"/>
                <a:ext cx="520172" cy="211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Elbow Connector 114"/>
              <p:cNvCxnSpPr>
                <a:stCxn id="110" idx="3"/>
              </p:cNvCxnSpPr>
              <p:nvPr/>
            </p:nvCxnSpPr>
            <p:spPr>
              <a:xfrm flipV="1">
                <a:off x="7168355" y="4267199"/>
                <a:ext cx="268798" cy="535517"/>
              </a:xfrm>
              <a:prstGeom prst="bentConnector2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Elbow Connector 123"/>
              <p:cNvCxnSpPr/>
              <p:nvPr/>
            </p:nvCxnSpPr>
            <p:spPr>
              <a:xfrm rot="10800000">
                <a:off x="7437154" y="4267199"/>
                <a:ext cx="178087" cy="1"/>
              </a:xfrm>
              <a:prstGeom prst="bentConnector3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Elbow Connector 130"/>
              <p:cNvCxnSpPr>
                <a:stCxn id="88" idx="3"/>
              </p:cNvCxnSpPr>
              <p:nvPr/>
            </p:nvCxnSpPr>
            <p:spPr>
              <a:xfrm>
                <a:off x="5105400" y="2703513"/>
                <a:ext cx="2566988" cy="1284287"/>
              </a:xfrm>
              <a:prstGeom prst="bentConnector3">
                <a:avLst>
                  <a:gd name="adj1" fmla="val 28891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0" name="Group 69"/>
              <p:cNvGrpSpPr/>
              <p:nvPr/>
            </p:nvGrpSpPr>
            <p:grpSpPr>
              <a:xfrm>
                <a:off x="5449887" y="2020887"/>
                <a:ext cx="257175" cy="685800"/>
                <a:chOff x="826559" y="2209800"/>
                <a:chExt cx="257175" cy="685800"/>
              </a:xfrm>
            </p:grpSpPr>
            <p:sp>
              <p:nvSpPr>
                <p:cNvPr id="72" name="Isosceles Triangle 71"/>
                <p:cNvSpPr/>
                <p:nvPr/>
              </p:nvSpPr>
              <p:spPr>
                <a:xfrm>
                  <a:off x="826559" y="2438400"/>
                  <a:ext cx="257175" cy="228600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3" name="Straight Connector 72"/>
                <p:cNvCxnSpPr>
                  <a:endCxn id="72" idx="0"/>
                </p:cNvCxnSpPr>
                <p:nvPr/>
              </p:nvCxnSpPr>
              <p:spPr>
                <a:xfrm>
                  <a:off x="952500" y="2209800"/>
                  <a:ext cx="2647" cy="2286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952500" y="2667000"/>
                  <a:ext cx="0" cy="2286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7" name="Elbow Connector 146"/>
              <p:cNvCxnSpPr>
                <a:endCxn id="104" idx="3"/>
              </p:cNvCxnSpPr>
              <p:nvPr/>
            </p:nvCxnSpPr>
            <p:spPr>
              <a:xfrm rot="5400000">
                <a:off x="8018424" y="3942782"/>
                <a:ext cx="194733" cy="174703"/>
              </a:xfrm>
              <a:prstGeom prst="bentConnector2">
                <a:avLst/>
              </a:prstGeom>
              <a:ln w="28575" cap="sq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Rounded Rectangle 103"/>
              <p:cNvSpPr/>
              <p:nvPr/>
            </p:nvSpPr>
            <p:spPr>
              <a:xfrm>
                <a:off x="7615240" y="3911600"/>
                <a:ext cx="413198" cy="4318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?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9" name="Rounded Rectangle 148"/>
              <p:cNvSpPr/>
              <p:nvPr/>
            </p:nvSpPr>
            <p:spPr>
              <a:xfrm>
                <a:off x="6248400" y="3860799"/>
                <a:ext cx="615155" cy="266700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97" name="Elbow Connector 96"/>
            <p:cNvCxnSpPr/>
            <p:nvPr/>
          </p:nvCxnSpPr>
          <p:spPr>
            <a:xfrm rot="16200000" flipV="1">
              <a:off x="345247" y="3427114"/>
              <a:ext cx="2087033" cy="659939"/>
            </a:xfrm>
            <a:prstGeom prst="bentConnector3">
              <a:avLst>
                <a:gd name="adj1" fmla="val 101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ight Arrow 102"/>
          <p:cNvSpPr/>
          <p:nvPr/>
        </p:nvSpPr>
        <p:spPr>
          <a:xfrm>
            <a:off x="7788275" y="2696633"/>
            <a:ext cx="304800" cy="228600"/>
          </a:xfrm>
          <a:prstGeom prst="rightArrow">
            <a:avLst/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ight Arrow 100"/>
          <p:cNvSpPr/>
          <p:nvPr/>
        </p:nvSpPr>
        <p:spPr>
          <a:xfrm>
            <a:off x="3581400" y="3522134"/>
            <a:ext cx="1896313" cy="228600"/>
          </a:xfrm>
          <a:prstGeom prst="rightArrow">
            <a:avLst/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ight Arrow 99"/>
          <p:cNvSpPr/>
          <p:nvPr/>
        </p:nvSpPr>
        <p:spPr>
          <a:xfrm>
            <a:off x="3581400" y="1481665"/>
            <a:ext cx="1896313" cy="228600"/>
          </a:xfrm>
          <a:prstGeom prst="rightArrow">
            <a:avLst/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252008" y="1479550"/>
            <a:ext cx="2116667" cy="228600"/>
          </a:xfrm>
          <a:prstGeom prst="rightArrow">
            <a:avLst/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Source-synchronous with forks and joins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1794932" y="1147234"/>
            <a:ext cx="1176868" cy="8636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093075" y="2286000"/>
            <a:ext cx="228600" cy="990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082675" y="1066800"/>
            <a:ext cx="228600" cy="990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368675" y="1059920"/>
            <a:ext cx="228600" cy="990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3359540" y="3141134"/>
            <a:ext cx="228600" cy="990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477713" y="3153833"/>
            <a:ext cx="228600" cy="990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loud 80"/>
          <p:cNvSpPr/>
          <p:nvPr/>
        </p:nvSpPr>
        <p:spPr>
          <a:xfrm>
            <a:off x="4063998" y="1151468"/>
            <a:ext cx="990600" cy="8636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2" name="Cloud 81"/>
          <p:cNvSpPr/>
          <p:nvPr/>
        </p:nvSpPr>
        <p:spPr>
          <a:xfrm>
            <a:off x="3832613" y="3200400"/>
            <a:ext cx="1425187" cy="8636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3" name="Cloud 82"/>
          <p:cNvSpPr/>
          <p:nvPr/>
        </p:nvSpPr>
        <p:spPr>
          <a:xfrm>
            <a:off x="6612466" y="2370667"/>
            <a:ext cx="1176868" cy="8636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4" name="Right Arrow 83"/>
          <p:cNvSpPr/>
          <p:nvPr/>
        </p:nvSpPr>
        <p:spPr>
          <a:xfrm>
            <a:off x="228600" y="1460501"/>
            <a:ext cx="830193" cy="228600"/>
          </a:xfrm>
          <a:prstGeom prst="rightArrow">
            <a:avLst/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ight Arrow 84"/>
          <p:cNvSpPr/>
          <p:nvPr/>
        </p:nvSpPr>
        <p:spPr>
          <a:xfrm>
            <a:off x="8321675" y="2681288"/>
            <a:ext cx="304800" cy="228600"/>
          </a:xfrm>
          <a:prstGeom prst="rightArrow">
            <a:avLst/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ight Arrow 88"/>
          <p:cNvSpPr/>
          <p:nvPr/>
        </p:nvSpPr>
        <p:spPr>
          <a:xfrm>
            <a:off x="2887133" y="3521604"/>
            <a:ext cx="465667" cy="228600"/>
          </a:xfrm>
          <a:prstGeom prst="rightArrow">
            <a:avLst/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Cloud 89"/>
          <p:cNvSpPr/>
          <p:nvPr/>
        </p:nvSpPr>
        <p:spPr>
          <a:xfrm>
            <a:off x="2362200" y="3266545"/>
            <a:ext cx="584419" cy="721255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2" name="Bent-Up Arrow 91"/>
          <p:cNvSpPr/>
          <p:nvPr/>
        </p:nvSpPr>
        <p:spPr>
          <a:xfrm rot="5400000">
            <a:off x="867676" y="2230284"/>
            <a:ext cx="2061417" cy="927630"/>
          </a:xfrm>
          <a:prstGeom prst="bentUpArrow">
            <a:avLst>
              <a:gd name="adj1" fmla="val 10396"/>
              <a:gd name="adj2" fmla="val 11309"/>
              <a:gd name="adj3" fmla="val 11309"/>
            </a:avLst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Bent-Up Arrow 138"/>
          <p:cNvSpPr/>
          <p:nvPr/>
        </p:nvSpPr>
        <p:spPr>
          <a:xfrm flipV="1">
            <a:off x="5581757" y="1554161"/>
            <a:ext cx="1632371" cy="868365"/>
          </a:xfrm>
          <a:prstGeom prst="bentUpArrow">
            <a:avLst>
              <a:gd name="adj1" fmla="val 12221"/>
              <a:gd name="adj2" fmla="val 11309"/>
              <a:gd name="adj3" fmla="val 11309"/>
            </a:avLst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465762" y="1059920"/>
            <a:ext cx="228600" cy="990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Bent-Up Arrow 139"/>
          <p:cNvSpPr/>
          <p:nvPr/>
        </p:nvSpPr>
        <p:spPr>
          <a:xfrm>
            <a:off x="5715000" y="3200400"/>
            <a:ext cx="1498379" cy="487365"/>
          </a:xfrm>
          <a:prstGeom prst="bentUpArrow">
            <a:avLst>
              <a:gd name="adj1" fmla="val 22644"/>
              <a:gd name="adj2" fmla="val 22601"/>
              <a:gd name="adj3" fmla="val 19995"/>
            </a:avLst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769374" y="2652252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770467" y="2650066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/>
          <p:cNvSpPr txBox="1"/>
          <p:nvPr/>
        </p:nvSpPr>
        <p:spPr>
          <a:xfrm>
            <a:off x="1806847" y="5410200"/>
            <a:ext cx="5355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How to synchronize incoming events?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8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24 L 0.54688 -0.00277 L 0.54688 0.18426 L 0.7349 0.18426 " pathEditMode="relative" ptsTypes="AAAA">
                                      <p:cBhvr>
                                        <p:cTn id="13" dur="5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3.33333E-6 L 0.02362 3.33333E-6 L 0.02431 0.30208 L 0.59046 0.30208 " pathEditMode="relative" ptsTypes="AAAA">
                                      <p:cBhvr>
                                        <p:cTn id="17" dur="5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046 0.30208 L 0.72119 0.30208 L 0.72119 0.22477 L 0.73577 0.22477 " pathEditMode="relative" ptsTypes="AAAA">
                                      <p:cBhvr>
                                        <p:cTn id="21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49 0.18426 L 0.7856 0.20463 L 0.86146 0.20232 " pathEditMode="relative" ptsTypes="AAA">
                                      <p:cBhvr>
                                        <p:cTn id="30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0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577 0.22477 L 0.78559 0.20533 L 0.86146 0.2044 " pathEditMode="relative" rAng="0" ptsTypes="AAA">
                                      <p:cBhvr>
                                        <p:cTn id="3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-10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  <p:bldP spid="152" grpId="1" animBg="1"/>
      <p:bldP spid="152" grpId="2" animBg="1"/>
      <p:bldP spid="152" grpId="3" animBg="1"/>
      <p:bldP spid="151" grpId="0" animBg="1"/>
      <p:bldP spid="151" grpId="1" animBg="1"/>
      <p:bldP spid="151" grpId="2" animBg="1"/>
      <p:bldP spid="1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 element (Muller 1959)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6" name="Flowchart: Delay 5"/>
          <p:cNvSpPr/>
          <p:nvPr/>
        </p:nvSpPr>
        <p:spPr>
          <a:xfrm>
            <a:off x="2133600" y="1578078"/>
            <a:ext cx="1219200" cy="1295400"/>
          </a:xfrm>
          <a:prstGeom prst="flowChartDelay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C</a:t>
            </a:r>
            <a:endParaRPr lang="en-US" sz="4000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219200" y="1806678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219200" y="2644878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352800" y="2217174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0" y="150696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237238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195907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762000" y="4186827"/>
            <a:ext cx="7968342" cy="391886"/>
          </a:xfrm>
          <a:custGeom>
            <a:avLst/>
            <a:gdLst>
              <a:gd name="connsiteX0" fmla="*/ 0 w 7968342"/>
              <a:gd name="connsiteY0" fmla="*/ 374469 h 391886"/>
              <a:gd name="connsiteX1" fmla="*/ 600891 w 7968342"/>
              <a:gd name="connsiteY1" fmla="*/ 374469 h 391886"/>
              <a:gd name="connsiteX2" fmla="*/ 600891 w 7968342"/>
              <a:gd name="connsiteY2" fmla="*/ 0 h 391886"/>
              <a:gd name="connsiteX3" fmla="*/ 1750422 w 7968342"/>
              <a:gd name="connsiteY3" fmla="*/ 8709 h 391886"/>
              <a:gd name="connsiteX4" fmla="*/ 1750422 w 7968342"/>
              <a:gd name="connsiteY4" fmla="*/ 391886 h 391886"/>
              <a:gd name="connsiteX5" fmla="*/ 3735977 w 7968342"/>
              <a:gd name="connsiteY5" fmla="*/ 383177 h 391886"/>
              <a:gd name="connsiteX6" fmla="*/ 3735977 w 7968342"/>
              <a:gd name="connsiteY6" fmla="*/ 0 h 391886"/>
              <a:gd name="connsiteX7" fmla="*/ 5207725 w 7968342"/>
              <a:gd name="connsiteY7" fmla="*/ 8709 h 391886"/>
              <a:gd name="connsiteX8" fmla="*/ 5199017 w 7968342"/>
              <a:gd name="connsiteY8" fmla="*/ 391886 h 391886"/>
              <a:gd name="connsiteX9" fmla="*/ 6479177 w 7968342"/>
              <a:gd name="connsiteY9" fmla="*/ 391886 h 391886"/>
              <a:gd name="connsiteX10" fmla="*/ 6479177 w 7968342"/>
              <a:gd name="connsiteY10" fmla="*/ 8709 h 391886"/>
              <a:gd name="connsiteX11" fmla="*/ 7341325 w 7968342"/>
              <a:gd name="connsiteY11" fmla="*/ 17417 h 391886"/>
              <a:gd name="connsiteX12" fmla="*/ 7341325 w 7968342"/>
              <a:gd name="connsiteY12" fmla="*/ 391886 h 391886"/>
              <a:gd name="connsiteX13" fmla="*/ 7968342 w 7968342"/>
              <a:gd name="connsiteY13" fmla="*/ 391886 h 391886"/>
              <a:gd name="connsiteX0" fmla="*/ 0 w 7968342"/>
              <a:gd name="connsiteY0" fmla="*/ 374469 h 391886"/>
              <a:gd name="connsiteX1" fmla="*/ 600891 w 7968342"/>
              <a:gd name="connsiteY1" fmla="*/ 374469 h 391886"/>
              <a:gd name="connsiteX2" fmla="*/ 600891 w 7968342"/>
              <a:gd name="connsiteY2" fmla="*/ 0 h 391886"/>
              <a:gd name="connsiteX3" fmla="*/ 1750422 w 7968342"/>
              <a:gd name="connsiteY3" fmla="*/ 8709 h 391886"/>
              <a:gd name="connsiteX4" fmla="*/ 1750422 w 7968342"/>
              <a:gd name="connsiteY4" fmla="*/ 391886 h 391886"/>
              <a:gd name="connsiteX5" fmla="*/ 3735977 w 7968342"/>
              <a:gd name="connsiteY5" fmla="*/ 383177 h 391886"/>
              <a:gd name="connsiteX6" fmla="*/ 3735977 w 7968342"/>
              <a:gd name="connsiteY6" fmla="*/ 0 h 391886"/>
              <a:gd name="connsiteX7" fmla="*/ 5207725 w 7968342"/>
              <a:gd name="connsiteY7" fmla="*/ 8709 h 391886"/>
              <a:gd name="connsiteX8" fmla="*/ 5211717 w 7968342"/>
              <a:gd name="connsiteY8" fmla="*/ 391886 h 391886"/>
              <a:gd name="connsiteX9" fmla="*/ 6479177 w 7968342"/>
              <a:gd name="connsiteY9" fmla="*/ 391886 h 391886"/>
              <a:gd name="connsiteX10" fmla="*/ 6479177 w 7968342"/>
              <a:gd name="connsiteY10" fmla="*/ 8709 h 391886"/>
              <a:gd name="connsiteX11" fmla="*/ 7341325 w 7968342"/>
              <a:gd name="connsiteY11" fmla="*/ 17417 h 391886"/>
              <a:gd name="connsiteX12" fmla="*/ 7341325 w 7968342"/>
              <a:gd name="connsiteY12" fmla="*/ 391886 h 391886"/>
              <a:gd name="connsiteX13" fmla="*/ 7968342 w 7968342"/>
              <a:gd name="connsiteY13" fmla="*/ 391886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968342" h="391886">
                <a:moveTo>
                  <a:pt x="0" y="374469"/>
                </a:moveTo>
                <a:lnTo>
                  <a:pt x="600891" y="374469"/>
                </a:lnTo>
                <a:lnTo>
                  <a:pt x="600891" y="0"/>
                </a:lnTo>
                <a:lnTo>
                  <a:pt x="1750422" y="8709"/>
                </a:lnTo>
                <a:lnTo>
                  <a:pt x="1750422" y="391886"/>
                </a:lnTo>
                <a:lnTo>
                  <a:pt x="3735977" y="383177"/>
                </a:lnTo>
                <a:lnTo>
                  <a:pt x="3735977" y="0"/>
                </a:lnTo>
                <a:lnTo>
                  <a:pt x="5207725" y="8709"/>
                </a:lnTo>
                <a:cubicBezTo>
                  <a:pt x="5209056" y="136435"/>
                  <a:pt x="5210386" y="264160"/>
                  <a:pt x="5211717" y="391886"/>
                </a:cubicBezTo>
                <a:lnTo>
                  <a:pt x="6479177" y="391886"/>
                </a:lnTo>
                <a:lnTo>
                  <a:pt x="6479177" y="8709"/>
                </a:lnTo>
                <a:lnTo>
                  <a:pt x="7341325" y="17417"/>
                </a:lnTo>
                <a:lnTo>
                  <a:pt x="7341325" y="391886"/>
                </a:lnTo>
                <a:lnTo>
                  <a:pt x="7968342" y="39188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66354" y="4831261"/>
            <a:ext cx="7950926" cy="357052"/>
          </a:xfrm>
          <a:custGeom>
            <a:avLst/>
            <a:gdLst>
              <a:gd name="connsiteX0" fmla="*/ 0 w 7950926"/>
              <a:gd name="connsiteY0" fmla="*/ 348343 h 374469"/>
              <a:gd name="connsiteX1" fmla="*/ 931817 w 7950926"/>
              <a:gd name="connsiteY1" fmla="*/ 348343 h 374469"/>
              <a:gd name="connsiteX2" fmla="*/ 931817 w 7950926"/>
              <a:gd name="connsiteY2" fmla="*/ 0 h 374469"/>
              <a:gd name="connsiteX3" fmla="*/ 2185852 w 7950926"/>
              <a:gd name="connsiteY3" fmla="*/ 8709 h 374469"/>
              <a:gd name="connsiteX4" fmla="*/ 2185852 w 7950926"/>
              <a:gd name="connsiteY4" fmla="*/ 357052 h 374469"/>
              <a:gd name="connsiteX5" fmla="*/ 4101737 w 7950926"/>
              <a:gd name="connsiteY5" fmla="*/ 348343 h 374469"/>
              <a:gd name="connsiteX6" fmla="*/ 4101737 w 7950926"/>
              <a:gd name="connsiteY6" fmla="*/ 8709 h 374469"/>
              <a:gd name="connsiteX7" fmla="*/ 4894217 w 7950926"/>
              <a:gd name="connsiteY7" fmla="*/ 8709 h 374469"/>
              <a:gd name="connsiteX8" fmla="*/ 4902926 w 7950926"/>
              <a:gd name="connsiteY8" fmla="*/ 374469 h 374469"/>
              <a:gd name="connsiteX9" fmla="*/ 6174377 w 7950926"/>
              <a:gd name="connsiteY9" fmla="*/ 348343 h 374469"/>
              <a:gd name="connsiteX10" fmla="*/ 6165669 w 7950926"/>
              <a:gd name="connsiteY10" fmla="*/ 8709 h 374469"/>
              <a:gd name="connsiteX11" fmla="*/ 7123612 w 7950926"/>
              <a:gd name="connsiteY11" fmla="*/ 8709 h 374469"/>
              <a:gd name="connsiteX12" fmla="*/ 7132320 w 7950926"/>
              <a:gd name="connsiteY12" fmla="*/ 365760 h 374469"/>
              <a:gd name="connsiteX13" fmla="*/ 7950926 w 7950926"/>
              <a:gd name="connsiteY13" fmla="*/ 357052 h 374469"/>
              <a:gd name="connsiteX0" fmla="*/ 0 w 7950926"/>
              <a:gd name="connsiteY0" fmla="*/ 348343 h 365760"/>
              <a:gd name="connsiteX1" fmla="*/ 931817 w 7950926"/>
              <a:gd name="connsiteY1" fmla="*/ 348343 h 365760"/>
              <a:gd name="connsiteX2" fmla="*/ 931817 w 7950926"/>
              <a:gd name="connsiteY2" fmla="*/ 0 h 365760"/>
              <a:gd name="connsiteX3" fmla="*/ 2185852 w 7950926"/>
              <a:gd name="connsiteY3" fmla="*/ 8709 h 365760"/>
              <a:gd name="connsiteX4" fmla="*/ 2185852 w 7950926"/>
              <a:gd name="connsiteY4" fmla="*/ 357052 h 365760"/>
              <a:gd name="connsiteX5" fmla="*/ 4101737 w 7950926"/>
              <a:gd name="connsiteY5" fmla="*/ 348343 h 365760"/>
              <a:gd name="connsiteX6" fmla="*/ 4101737 w 7950926"/>
              <a:gd name="connsiteY6" fmla="*/ 8709 h 365760"/>
              <a:gd name="connsiteX7" fmla="*/ 4894217 w 7950926"/>
              <a:gd name="connsiteY7" fmla="*/ 8709 h 365760"/>
              <a:gd name="connsiteX8" fmla="*/ 4902926 w 7950926"/>
              <a:gd name="connsiteY8" fmla="*/ 355419 h 365760"/>
              <a:gd name="connsiteX9" fmla="*/ 6174377 w 7950926"/>
              <a:gd name="connsiteY9" fmla="*/ 348343 h 365760"/>
              <a:gd name="connsiteX10" fmla="*/ 6165669 w 7950926"/>
              <a:gd name="connsiteY10" fmla="*/ 8709 h 365760"/>
              <a:gd name="connsiteX11" fmla="*/ 7123612 w 7950926"/>
              <a:gd name="connsiteY11" fmla="*/ 8709 h 365760"/>
              <a:gd name="connsiteX12" fmla="*/ 7132320 w 7950926"/>
              <a:gd name="connsiteY12" fmla="*/ 365760 h 365760"/>
              <a:gd name="connsiteX13" fmla="*/ 7950926 w 7950926"/>
              <a:gd name="connsiteY13" fmla="*/ 357052 h 365760"/>
              <a:gd name="connsiteX0" fmla="*/ 0 w 7950926"/>
              <a:gd name="connsiteY0" fmla="*/ 348343 h 359410"/>
              <a:gd name="connsiteX1" fmla="*/ 931817 w 7950926"/>
              <a:gd name="connsiteY1" fmla="*/ 348343 h 359410"/>
              <a:gd name="connsiteX2" fmla="*/ 931817 w 7950926"/>
              <a:gd name="connsiteY2" fmla="*/ 0 h 359410"/>
              <a:gd name="connsiteX3" fmla="*/ 2185852 w 7950926"/>
              <a:gd name="connsiteY3" fmla="*/ 8709 h 359410"/>
              <a:gd name="connsiteX4" fmla="*/ 2185852 w 7950926"/>
              <a:gd name="connsiteY4" fmla="*/ 357052 h 359410"/>
              <a:gd name="connsiteX5" fmla="*/ 4101737 w 7950926"/>
              <a:gd name="connsiteY5" fmla="*/ 348343 h 359410"/>
              <a:gd name="connsiteX6" fmla="*/ 4101737 w 7950926"/>
              <a:gd name="connsiteY6" fmla="*/ 8709 h 359410"/>
              <a:gd name="connsiteX7" fmla="*/ 4894217 w 7950926"/>
              <a:gd name="connsiteY7" fmla="*/ 8709 h 359410"/>
              <a:gd name="connsiteX8" fmla="*/ 4902926 w 7950926"/>
              <a:gd name="connsiteY8" fmla="*/ 355419 h 359410"/>
              <a:gd name="connsiteX9" fmla="*/ 6174377 w 7950926"/>
              <a:gd name="connsiteY9" fmla="*/ 348343 h 359410"/>
              <a:gd name="connsiteX10" fmla="*/ 6165669 w 7950926"/>
              <a:gd name="connsiteY10" fmla="*/ 8709 h 359410"/>
              <a:gd name="connsiteX11" fmla="*/ 7123612 w 7950926"/>
              <a:gd name="connsiteY11" fmla="*/ 8709 h 359410"/>
              <a:gd name="connsiteX12" fmla="*/ 7138670 w 7950926"/>
              <a:gd name="connsiteY12" fmla="*/ 359410 h 359410"/>
              <a:gd name="connsiteX13" fmla="*/ 7950926 w 7950926"/>
              <a:gd name="connsiteY13" fmla="*/ 357052 h 359410"/>
              <a:gd name="connsiteX0" fmla="*/ 0 w 7950926"/>
              <a:gd name="connsiteY0" fmla="*/ 348343 h 359410"/>
              <a:gd name="connsiteX1" fmla="*/ 931817 w 7950926"/>
              <a:gd name="connsiteY1" fmla="*/ 348343 h 359410"/>
              <a:gd name="connsiteX2" fmla="*/ 931817 w 7950926"/>
              <a:gd name="connsiteY2" fmla="*/ 0 h 359410"/>
              <a:gd name="connsiteX3" fmla="*/ 2185852 w 7950926"/>
              <a:gd name="connsiteY3" fmla="*/ 8709 h 359410"/>
              <a:gd name="connsiteX4" fmla="*/ 2185852 w 7950926"/>
              <a:gd name="connsiteY4" fmla="*/ 357052 h 359410"/>
              <a:gd name="connsiteX5" fmla="*/ 4101737 w 7950926"/>
              <a:gd name="connsiteY5" fmla="*/ 348343 h 359410"/>
              <a:gd name="connsiteX6" fmla="*/ 4101737 w 7950926"/>
              <a:gd name="connsiteY6" fmla="*/ 8709 h 359410"/>
              <a:gd name="connsiteX7" fmla="*/ 4894217 w 7950926"/>
              <a:gd name="connsiteY7" fmla="*/ 8709 h 359410"/>
              <a:gd name="connsiteX8" fmla="*/ 4902926 w 7950926"/>
              <a:gd name="connsiteY8" fmla="*/ 355419 h 359410"/>
              <a:gd name="connsiteX9" fmla="*/ 6174377 w 7950926"/>
              <a:gd name="connsiteY9" fmla="*/ 348343 h 359410"/>
              <a:gd name="connsiteX10" fmla="*/ 6178369 w 7950926"/>
              <a:gd name="connsiteY10" fmla="*/ 8709 h 359410"/>
              <a:gd name="connsiteX11" fmla="*/ 7123612 w 7950926"/>
              <a:gd name="connsiteY11" fmla="*/ 8709 h 359410"/>
              <a:gd name="connsiteX12" fmla="*/ 7138670 w 7950926"/>
              <a:gd name="connsiteY12" fmla="*/ 359410 h 359410"/>
              <a:gd name="connsiteX13" fmla="*/ 7950926 w 7950926"/>
              <a:gd name="connsiteY13" fmla="*/ 357052 h 359410"/>
              <a:gd name="connsiteX0" fmla="*/ 0 w 7950926"/>
              <a:gd name="connsiteY0" fmla="*/ 348343 h 357052"/>
              <a:gd name="connsiteX1" fmla="*/ 931817 w 7950926"/>
              <a:gd name="connsiteY1" fmla="*/ 348343 h 357052"/>
              <a:gd name="connsiteX2" fmla="*/ 931817 w 7950926"/>
              <a:gd name="connsiteY2" fmla="*/ 0 h 357052"/>
              <a:gd name="connsiteX3" fmla="*/ 2185852 w 7950926"/>
              <a:gd name="connsiteY3" fmla="*/ 8709 h 357052"/>
              <a:gd name="connsiteX4" fmla="*/ 2185852 w 7950926"/>
              <a:gd name="connsiteY4" fmla="*/ 357052 h 357052"/>
              <a:gd name="connsiteX5" fmla="*/ 4101737 w 7950926"/>
              <a:gd name="connsiteY5" fmla="*/ 348343 h 357052"/>
              <a:gd name="connsiteX6" fmla="*/ 4101737 w 7950926"/>
              <a:gd name="connsiteY6" fmla="*/ 8709 h 357052"/>
              <a:gd name="connsiteX7" fmla="*/ 4894217 w 7950926"/>
              <a:gd name="connsiteY7" fmla="*/ 8709 h 357052"/>
              <a:gd name="connsiteX8" fmla="*/ 4902926 w 7950926"/>
              <a:gd name="connsiteY8" fmla="*/ 355419 h 357052"/>
              <a:gd name="connsiteX9" fmla="*/ 6174377 w 7950926"/>
              <a:gd name="connsiteY9" fmla="*/ 348343 h 357052"/>
              <a:gd name="connsiteX10" fmla="*/ 6178369 w 7950926"/>
              <a:gd name="connsiteY10" fmla="*/ 8709 h 357052"/>
              <a:gd name="connsiteX11" fmla="*/ 7123612 w 7950926"/>
              <a:gd name="connsiteY11" fmla="*/ 8709 h 357052"/>
              <a:gd name="connsiteX12" fmla="*/ 7132320 w 7950926"/>
              <a:gd name="connsiteY12" fmla="*/ 353060 h 357052"/>
              <a:gd name="connsiteX13" fmla="*/ 7950926 w 7950926"/>
              <a:gd name="connsiteY13" fmla="*/ 357052 h 35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950926" h="357052">
                <a:moveTo>
                  <a:pt x="0" y="348343"/>
                </a:moveTo>
                <a:lnTo>
                  <a:pt x="931817" y="348343"/>
                </a:lnTo>
                <a:lnTo>
                  <a:pt x="931817" y="0"/>
                </a:lnTo>
                <a:lnTo>
                  <a:pt x="2185852" y="8709"/>
                </a:lnTo>
                <a:lnTo>
                  <a:pt x="2185852" y="357052"/>
                </a:lnTo>
                <a:lnTo>
                  <a:pt x="4101737" y="348343"/>
                </a:lnTo>
                <a:lnTo>
                  <a:pt x="4101737" y="8709"/>
                </a:lnTo>
                <a:lnTo>
                  <a:pt x="4894217" y="8709"/>
                </a:lnTo>
                <a:lnTo>
                  <a:pt x="4902926" y="355419"/>
                </a:lnTo>
                <a:lnTo>
                  <a:pt x="6174377" y="348343"/>
                </a:lnTo>
                <a:cubicBezTo>
                  <a:pt x="6175708" y="235132"/>
                  <a:pt x="6177038" y="121920"/>
                  <a:pt x="6178369" y="8709"/>
                </a:cubicBezTo>
                <a:lnTo>
                  <a:pt x="7123612" y="8709"/>
                </a:lnTo>
                <a:lnTo>
                  <a:pt x="7132320" y="353060"/>
                </a:lnTo>
                <a:lnTo>
                  <a:pt x="7950926" y="35705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87400" y="5448300"/>
            <a:ext cx="7931150" cy="342900"/>
          </a:xfrm>
          <a:custGeom>
            <a:avLst/>
            <a:gdLst>
              <a:gd name="connsiteX0" fmla="*/ 0 w 7931150"/>
              <a:gd name="connsiteY0" fmla="*/ 330200 h 336550"/>
              <a:gd name="connsiteX1" fmla="*/ 914400 w 7931150"/>
              <a:gd name="connsiteY1" fmla="*/ 323850 h 336550"/>
              <a:gd name="connsiteX2" fmla="*/ 908050 w 7931150"/>
              <a:gd name="connsiteY2" fmla="*/ 6350 h 336550"/>
              <a:gd name="connsiteX3" fmla="*/ 2178050 w 7931150"/>
              <a:gd name="connsiteY3" fmla="*/ 0 h 336550"/>
              <a:gd name="connsiteX4" fmla="*/ 2178050 w 7931150"/>
              <a:gd name="connsiteY4" fmla="*/ 336550 h 336550"/>
              <a:gd name="connsiteX5" fmla="*/ 4102100 w 7931150"/>
              <a:gd name="connsiteY5" fmla="*/ 330200 h 336550"/>
              <a:gd name="connsiteX6" fmla="*/ 4095750 w 7931150"/>
              <a:gd name="connsiteY6" fmla="*/ 6350 h 336550"/>
              <a:gd name="connsiteX7" fmla="*/ 5213350 w 7931150"/>
              <a:gd name="connsiteY7" fmla="*/ 0 h 336550"/>
              <a:gd name="connsiteX8" fmla="*/ 5219700 w 7931150"/>
              <a:gd name="connsiteY8" fmla="*/ 330200 h 336550"/>
              <a:gd name="connsiteX9" fmla="*/ 6477000 w 7931150"/>
              <a:gd name="connsiteY9" fmla="*/ 330200 h 336550"/>
              <a:gd name="connsiteX10" fmla="*/ 6470650 w 7931150"/>
              <a:gd name="connsiteY10" fmla="*/ 12700 h 336550"/>
              <a:gd name="connsiteX11" fmla="*/ 7327900 w 7931150"/>
              <a:gd name="connsiteY11" fmla="*/ 6350 h 336550"/>
              <a:gd name="connsiteX12" fmla="*/ 7334250 w 7931150"/>
              <a:gd name="connsiteY12" fmla="*/ 330200 h 336550"/>
              <a:gd name="connsiteX13" fmla="*/ 7931150 w 7931150"/>
              <a:gd name="connsiteY13" fmla="*/ 330200 h 336550"/>
              <a:gd name="connsiteX0" fmla="*/ 0 w 7931150"/>
              <a:gd name="connsiteY0" fmla="*/ 330200 h 336550"/>
              <a:gd name="connsiteX1" fmla="*/ 914400 w 7931150"/>
              <a:gd name="connsiteY1" fmla="*/ 323850 h 336550"/>
              <a:gd name="connsiteX2" fmla="*/ 914400 w 7931150"/>
              <a:gd name="connsiteY2" fmla="*/ 6350 h 336550"/>
              <a:gd name="connsiteX3" fmla="*/ 2178050 w 7931150"/>
              <a:gd name="connsiteY3" fmla="*/ 0 h 336550"/>
              <a:gd name="connsiteX4" fmla="*/ 2178050 w 7931150"/>
              <a:gd name="connsiteY4" fmla="*/ 336550 h 336550"/>
              <a:gd name="connsiteX5" fmla="*/ 4102100 w 7931150"/>
              <a:gd name="connsiteY5" fmla="*/ 330200 h 336550"/>
              <a:gd name="connsiteX6" fmla="*/ 4095750 w 7931150"/>
              <a:gd name="connsiteY6" fmla="*/ 6350 h 336550"/>
              <a:gd name="connsiteX7" fmla="*/ 5213350 w 7931150"/>
              <a:gd name="connsiteY7" fmla="*/ 0 h 336550"/>
              <a:gd name="connsiteX8" fmla="*/ 5219700 w 7931150"/>
              <a:gd name="connsiteY8" fmla="*/ 330200 h 336550"/>
              <a:gd name="connsiteX9" fmla="*/ 6477000 w 7931150"/>
              <a:gd name="connsiteY9" fmla="*/ 330200 h 336550"/>
              <a:gd name="connsiteX10" fmla="*/ 6470650 w 7931150"/>
              <a:gd name="connsiteY10" fmla="*/ 12700 h 336550"/>
              <a:gd name="connsiteX11" fmla="*/ 7327900 w 7931150"/>
              <a:gd name="connsiteY11" fmla="*/ 6350 h 336550"/>
              <a:gd name="connsiteX12" fmla="*/ 7334250 w 7931150"/>
              <a:gd name="connsiteY12" fmla="*/ 330200 h 336550"/>
              <a:gd name="connsiteX13" fmla="*/ 7931150 w 7931150"/>
              <a:gd name="connsiteY13" fmla="*/ 330200 h 336550"/>
              <a:gd name="connsiteX0" fmla="*/ 0 w 7931150"/>
              <a:gd name="connsiteY0" fmla="*/ 336550 h 342900"/>
              <a:gd name="connsiteX1" fmla="*/ 914400 w 7931150"/>
              <a:gd name="connsiteY1" fmla="*/ 330200 h 342900"/>
              <a:gd name="connsiteX2" fmla="*/ 920750 w 7931150"/>
              <a:gd name="connsiteY2" fmla="*/ 0 h 342900"/>
              <a:gd name="connsiteX3" fmla="*/ 2178050 w 7931150"/>
              <a:gd name="connsiteY3" fmla="*/ 6350 h 342900"/>
              <a:gd name="connsiteX4" fmla="*/ 2178050 w 7931150"/>
              <a:gd name="connsiteY4" fmla="*/ 342900 h 342900"/>
              <a:gd name="connsiteX5" fmla="*/ 4102100 w 7931150"/>
              <a:gd name="connsiteY5" fmla="*/ 336550 h 342900"/>
              <a:gd name="connsiteX6" fmla="*/ 4095750 w 7931150"/>
              <a:gd name="connsiteY6" fmla="*/ 12700 h 342900"/>
              <a:gd name="connsiteX7" fmla="*/ 5213350 w 7931150"/>
              <a:gd name="connsiteY7" fmla="*/ 6350 h 342900"/>
              <a:gd name="connsiteX8" fmla="*/ 5219700 w 7931150"/>
              <a:gd name="connsiteY8" fmla="*/ 336550 h 342900"/>
              <a:gd name="connsiteX9" fmla="*/ 6477000 w 7931150"/>
              <a:gd name="connsiteY9" fmla="*/ 336550 h 342900"/>
              <a:gd name="connsiteX10" fmla="*/ 6470650 w 7931150"/>
              <a:gd name="connsiteY10" fmla="*/ 19050 h 342900"/>
              <a:gd name="connsiteX11" fmla="*/ 7327900 w 7931150"/>
              <a:gd name="connsiteY11" fmla="*/ 12700 h 342900"/>
              <a:gd name="connsiteX12" fmla="*/ 7334250 w 7931150"/>
              <a:gd name="connsiteY12" fmla="*/ 336550 h 342900"/>
              <a:gd name="connsiteX13" fmla="*/ 7931150 w 7931150"/>
              <a:gd name="connsiteY13" fmla="*/ 336550 h 342900"/>
              <a:gd name="connsiteX0" fmla="*/ 0 w 7931150"/>
              <a:gd name="connsiteY0" fmla="*/ 336550 h 342900"/>
              <a:gd name="connsiteX1" fmla="*/ 914400 w 7931150"/>
              <a:gd name="connsiteY1" fmla="*/ 330200 h 342900"/>
              <a:gd name="connsiteX2" fmla="*/ 914400 w 7931150"/>
              <a:gd name="connsiteY2" fmla="*/ 0 h 342900"/>
              <a:gd name="connsiteX3" fmla="*/ 2178050 w 7931150"/>
              <a:gd name="connsiteY3" fmla="*/ 6350 h 342900"/>
              <a:gd name="connsiteX4" fmla="*/ 2178050 w 7931150"/>
              <a:gd name="connsiteY4" fmla="*/ 342900 h 342900"/>
              <a:gd name="connsiteX5" fmla="*/ 4102100 w 7931150"/>
              <a:gd name="connsiteY5" fmla="*/ 336550 h 342900"/>
              <a:gd name="connsiteX6" fmla="*/ 4095750 w 7931150"/>
              <a:gd name="connsiteY6" fmla="*/ 12700 h 342900"/>
              <a:gd name="connsiteX7" fmla="*/ 5213350 w 7931150"/>
              <a:gd name="connsiteY7" fmla="*/ 6350 h 342900"/>
              <a:gd name="connsiteX8" fmla="*/ 5219700 w 7931150"/>
              <a:gd name="connsiteY8" fmla="*/ 336550 h 342900"/>
              <a:gd name="connsiteX9" fmla="*/ 6477000 w 7931150"/>
              <a:gd name="connsiteY9" fmla="*/ 336550 h 342900"/>
              <a:gd name="connsiteX10" fmla="*/ 6470650 w 7931150"/>
              <a:gd name="connsiteY10" fmla="*/ 19050 h 342900"/>
              <a:gd name="connsiteX11" fmla="*/ 7327900 w 7931150"/>
              <a:gd name="connsiteY11" fmla="*/ 12700 h 342900"/>
              <a:gd name="connsiteX12" fmla="*/ 7334250 w 7931150"/>
              <a:gd name="connsiteY12" fmla="*/ 336550 h 342900"/>
              <a:gd name="connsiteX13" fmla="*/ 7931150 w 7931150"/>
              <a:gd name="connsiteY13" fmla="*/ 336550 h 342900"/>
              <a:gd name="connsiteX0" fmla="*/ 0 w 7931150"/>
              <a:gd name="connsiteY0" fmla="*/ 336550 h 342900"/>
              <a:gd name="connsiteX1" fmla="*/ 914400 w 7931150"/>
              <a:gd name="connsiteY1" fmla="*/ 330200 h 342900"/>
              <a:gd name="connsiteX2" fmla="*/ 957262 w 7931150"/>
              <a:gd name="connsiteY2" fmla="*/ 0 h 342900"/>
              <a:gd name="connsiteX3" fmla="*/ 2178050 w 7931150"/>
              <a:gd name="connsiteY3" fmla="*/ 6350 h 342900"/>
              <a:gd name="connsiteX4" fmla="*/ 2178050 w 7931150"/>
              <a:gd name="connsiteY4" fmla="*/ 342900 h 342900"/>
              <a:gd name="connsiteX5" fmla="*/ 4102100 w 7931150"/>
              <a:gd name="connsiteY5" fmla="*/ 336550 h 342900"/>
              <a:gd name="connsiteX6" fmla="*/ 4095750 w 7931150"/>
              <a:gd name="connsiteY6" fmla="*/ 12700 h 342900"/>
              <a:gd name="connsiteX7" fmla="*/ 5213350 w 7931150"/>
              <a:gd name="connsiteY7" fmla="*/ 6350 h 342900"/>
              <a:gd name="connsiteX8" fmla="*/ 5219700 w 7931150"/>
              <a:gd name="connsiteY8" fmla="*/ 336550 h 342900"/>
              <a:gd name="connsiteX9" fmla="*/ 6477000 w 7931150"/>
              <a:gd name="connsiteY9" fmla="*/ 336550 h 342900"/>
              <a:gd name="connsiteX10" fmla="*/ 6470650 w 7931150"/>
              <a:gd name="connsiteY10" fmla="*/ 19050 h 342900"/>
              <a:gd name="connsiteX11" fmla="*/ 7327900 w 7931150"/>
              <a:gd name="connsiteY11" fmla="*/ 12700 h 342900"/>
              <a:gd name="connsiteX12" fmla="*/ 7334250 w 7931150"/>
              <a:gd name="connsiteY12" fmla="*/ 336550 h 342900"/>
              <a:gd name="connsiteX13" fmla="*/ 7931150 w 7931150"/>
              <a:gd name="connsiteY13" fmla="*/ 336550 h 342900"/>
              <a:gd name="connsiteX0" fmla="*/ 0 w 7931150"/>
              <a:gd name="connsiteY0" fmla="*/ 336550 h 342900"/>
              <a:gd name="connsiteX1" fmla="*/ 952500 w 7931150"/>
              <a:gd name="connsiteY1" fmla="*/ 327819 h 342900"/>
              <a:gd name="connsiteX2" fmla="*/ 957262 w 7931150"/>
              <a:gd name="connsiteY2" fmla="*/ 0 h 342900"/>
              <a:gd name="connsiteX3" fmla="*/ 2178050 w 7931150"/>
              <a:gd name="connsiteY3" fmla="*/ 6350 h 342900"/>
              <a:gd name="connsiteX4" fmla="*/ 2178050 w 7931150"/>
              <a:gd name="connsiteY4" fmla="*/ 342900 h 342900"/>
              <a:gd name="connsiteX5" fmla="*/ 4102100 w 7931150"/>
              <a:gd name="connsiteY5" fmla="*/ 336550 h 342900"/>
              <a:gd name="connsiteX6" fmla="*/ 4095750 w 7931150"/>
              <a:gd name="connsiteY6" fmla="*/ 12700 h 342900"/>
              <a:gd name="connsiteX7" fmla="*/ 5213350 w 7931150"/>
              <a:gd name="connsiteY7" fmla="*/ 6350 h 342900"/>
              <a:gd name="connsiteX8" fmla="*/ 5219700 w 7931150"/>
              <a:gd name="connsiteY8" fmla="*/ 336550 h 342900"/>
              <a:gd name="connsiteX9" fmla="*/ 6477000 w 7931150"/>
              <a:gd name="connsiteY9" fmla="*/ 336550 h 342900"/>
              <a:gd name="connsiteX10" fmla="*/ 6470650 w 7931150"/>
              <a:gd name="connsiteY10" fmla="*/ 19050 h 342900"/>
              <a:gd name="connsiteX11" fmla="*/ 7327900 w 7931150"/>
              <a:gd name="connsiteY11" fmla="*/ 12700 h 342900"/>
              <a:gd name="connsiteX12" fmla="*/ 7334250 w 7931150"/>
              <a:gd name="connsiteY12" fmla="*/ 336550 h 342900"/>
              <a:gd name="connsiteX13" fmla="*/ 7931150 w 7931150"/>
              <a:gd name="connsiteY13" fmla="*/ 336550 h 342900"/>
              <a:gd name="connsiteX0" fmla="*/ 0 w 7931150"/>
              <a:gd name="connsiteY0" fmla="*/ 336550 h 342900"/>
              <a:gd name="connsiteX1" fmla="*/ 952500 w 7931150"/>
              <a:gd name="connsiteY1" fmla="*/ 327819 h 342900"/>
              <a:gd name="connsiteX2" fmla="*/ 957262 w 7931150"/>
              <a:gd name="connsiteY2" fmla="*/ 0 h 342900"/>
              <a:gd name="connsiteX3" fmla="*/ 2178050 w 7931150"/>
              <a:gd name="connsiteY3" fmla="*/ 6350 h 342900"/>
              <a:gd name="connsiteX4" fmla="*/ 2201862 w 7931150"/>
              <a:gd name="connsiteY4" fmla="*/ 342900 h 342900"/>
              <a:gd name="connsiteX5" fmla="*/ 4102100 w 7931150"/>
              <a:gd name="connsiteY5" fmla="*/ 336550 h 342900"/>
              <a:gd name="connsiteX6" fmla="*/ 4095750 w 7931150"/>
              <a:gd name="connsiteY6" fmla="*/ 12700 h 342900"/>
              <a:gd name="connsiteX7" fmla="*/ 5213350 w 7931150"/>
              <a:gd name="connsiteY7" fmla="*/ 6350 h 342900"/>
              <a:gd name="connsiteX8" fmla="*/ 5219700 w 7931150"/>
              <a:gd name="connsiteY8" fmla="*/ 336550 h 342900"/>
              <a:gd name="connsiteX9" fmla="*/ 6477000 w 7931150"/>
              <a:gd name="connsiteY9" fmla="*/ 336550 h 342900"/>
              <a:gd name="connsiteX10" fmla="*/ 6470650 w 7931150"/>
              <a:gd name="connsiteY10" fmla="*/ 19050 h 342900"/>
              <a:gd name="connsiteX11" fmla="*/ 7327900 w 7931150"/>
              <a:gd name="connsiteY11" fmla="*/ 12700 h 342900"/>
              <a:gd name="connsiteX12" fmla="*/ 7334250 w 7931150"/>
              <a:gd name="connsiteY12" fmla="*/ 336550 h 342900"/>
              <a:gd name="connsiteX13" fmla="*/ 7931150 w 7931150"/>
              <a:gd name="connsiteY13" fmla="*/ 336550 h 342900"/>
              <a:gd name="connsiteX0" fmla="*/ 0 w 7931150"/>
              <a:gd name="connsiteY0" fmla="*/ 336550 h 342900"/>
              <a:gd name="connsiteX1" fmla="*/ 952500 w 7931150"/>
              <a:gd name="connsiteY1" fmla="*/ 327819 h 342900"/>
              <a:gd name="connsiteX2" fmla="*/ 957262 w 7931150"/>
              <a:gd name="connsiteY2" fmla="*/ 0 h 342900"/>
              <a:gd name="connsiteX3" fmla="*/ 2201862 w 7931150"/>
              <a:gd name="connsiteY3" fmla="*/ 8732 h 342900"/>
              <a:gd name="connsiteX4" fmla="*/ 2201862 w 7931150"/>
              <a:gd name="connsiteY4" fmla="*/ 342900 h 342900"/>
              <a:gd name="connsiteX5" fmla="*/ 4102100 w 7931150"/>
              <a:gd name="connsiteY5" fmla="*/ 336550 h 342900"/>
              <a:gd name="connsiteX6" fmla="*/ 4095750 w 7931150"/>
              <a:gd name="connsiteY6" fmla="*/ 12700 h 342900"/>
              <a:gd name="connsiteX7" fmla="*/ 5213350 w 7931150"/>
              <a:gd name="connsiteY7" fmla="*/ 6350 h 342900"/>
              <a:gd name="connsiteX8" fmla="*/ 5219700 w 7931150"/>
              <a:gd name="connsiteY8" fmla="*/ 336550 h 342900"/>
              <a:gd name="connsiteX9" fmla="*/ 6477000 w 7931150"/>
              <a:gd name="connsiteY9" fmla="*/ 336550 h 342900"/>
              <a:gd name="connsiteX10" fmla="*/ 6470650 w 7931150"/>
              <a:gd name="connsiteY10" fmla="*/ 19050 h 342900"/>
              <a:gd name="connsiteX11" fmla="*/ 7327900 w 7931150"/>
              <a:gd name="connsiteY11" fmla="*/ 12700 h 342900"/>
              <a:gd name="connsiteX12" fmla="*/ 7334250 w 7931150"/>
              <a:gd name="connsiteY12" fmla="*/ 336550 h 342900"/>
              <a:gd name="connsiteX13" fmla="*/ 7931150 w 7931150"/>
              <a:gd name="connsiteY13" fmla="*/ 336550 h 342900"/>
              <a:gd name="connsiteX0" fmla="*/ 0 w 7931150"/>
              <a:gd name="connsiteY0" fmla="*/ 336550 h 342900"/>
              <a:gd name="connsiteX1" fmla="*/ 952500 w 7931150"/>
              <a:gd name="connsiteY1" fmla="*/ 327819 h 342900"/>
              <a:gd name="connsiteX2" fmla="*/ 957262 w 7931150"/>
              <a:gd name="connsiteY2" fmla="*/ 0 h 342900"/>
              <a:gd name="connsiteX3" fmla="*/ 2199481 w 7931150"/>
              <a:gd name="connsiteY3" fmla="*/ 8732 h 342900"/>
              <a:gd name="connsiteX4" fmla="*/ 2201862 w 7931150"/>
              <a:gd name="connsiteY4" fmla="*/ 342900 h 342900"/>
              <a:gd name="connsiteX5" fmla="*/ 4102100 w 7931150"/>
              <a:gd name="connsiteY5" fmla="*/ 336550 h 342900"/>
              <a:gd name="connsiteX6" fmla="*/ 4095750 w 7931150"/>
              <a:gd name="connsiteY6" fmla="*/ 12700 h 342900"/>
              <a:gd name="connsiteX7" fmla="*/ 5213350 w 7931150"/>
              <a:gd name="connsiteY7" fmla="*/ 6350 h 342900"/>
              <a:gd name="connsiteX8" fmla="*/ 5219700 w 7931150"/>
              <a:gd name="connsiteY8" fmla="*/ 336550 h 342900"/>
              <a:gd name="connsiteX9" fmla="*/ 6477000 w 7931150"/>
              <a:gd name="connsiteY9" fmla="*/ 336550 h 342900"/>
              <a:gd name="connsiteX10" fmla="*/ 6470650 w 7931150"/>
              <a:gd name="connsiteY10" fmla="*/ 19050 h 342900"/>
              <a:gd name="connsiteX11" fmla="*/ 7327900 w 7931150"/>
              <a:gd name="connsiteY11" fmla="*/ 12700 h 342900"/>
              <a:gd name="connsiteX12" fmla="*/ 7334250 w 7931150"/>
              <a:gd name="connsiteY12" fmla="*/ 336550 h 342900"/>
              <a:gd name="connsiteX13" fmla="*/ 7931150 w 7931150"/>
              <a:gd name="connsiteY13" fmla="*/ 33655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931150" h="342900">
                <a:moveTo>
                  <a:pt x="0" y="336550"/>
                </a:moveTo>
                <a:lnTo>
                  <a:pt x="952500" y="327819"/>
                </a:lnTo>
                <a:cubicBezTo>
                  <a:pt x="954087" y="218546"/>
                  <a:pt x="955675" y="109273"/>
                  <a:pt x="957262" y="0"/>
                </a:cubicBezTo>
                <a:lnTo>
                  <a:pt x="2199481" y="8732"/>
                </a:lnTo>
                <a:cubicBezTo>
                  <a:pt x="2200275" y="120121"/>
                  <a:pt x="2201068" y="231511"/>
                  <a:pt x="2201862" y="342900"/>
                </a:cubicBezTo>
                <a:lnTo>
                  <a:pt x="4102100" y="336550"/>
                </a:lnTo>
                <a:lnTo>
                  <a:pt x="4095750" y="12700"/>
                </a:lnTo>
                <a:lnTo>
                  <a:pt x="5213350" y="6350"/>
                </a:lnTo>
                <a:lnTo>
                  <a:pt x="5219700" y="336550"/>
                </a:lnTo>
                <a:lnTo>
                  <a:pt x="6477000" y="336550"/>
                </a:lnTo>
                <a:lnTo>
                  <a:pt x="6470650" y="19050"/>
                </a:lnTo>
                <a:lnTo>
                  <a:pt x="7327900" y="12700"/>
                </a:lnTo>
                <a:lnTo>
                  <a:pt x="7334250" y="336550"/>
                </a:lnTo>
                <a:lnTo>
                  <a:pt x="7931150" y="33655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338581" y="43484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675131" y="498983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721647" y="56057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Curved Connector 34"/>
          <p:cNvCxnSpPr>
            <a:stCxn id="31" idx="6"/>
            <a:endCxn id="33" idx="2"/>
          </p:cNvCxnSpPr>
          <p:nvPr/>
        </p:nvCxnSpPr>
        <p:spPr>
          <a:xfrm>
            <a:off x="1384300" y="4371341"/>
            <a:ext cx="337347" cy="1257300"/>
          </a:xfrm>
          <a:prstGeom prst="curvedConnector3">
            <a:avLst>
              <a:gd name="adj1" fmla="val 38000"/>
            </a:avLst>
          </a:prstGeom>
          <a:ln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32" idx="2"/>
            <a:endCxn id="33" idx="2"/>
          </p:cNvCxnSpPr>
          <p:nvPr/>
        </p:nvCxnSpPr>
        <p:spPr>
          <a:xfrm rot="10800000" flipH="1" flipV="1">
            <a:off x="1675131" y="5012691"/>
            <a:ext cx="46516" cy="615950"/>
          </a:xfrm>
          <a:prstGeom prst="curvedConnector3">
            <a:avLst>
              <a:gd name="adj1" fmla="val -153575"/>
            </a:avLst>
          </a:prstGeom>
          <a:ln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2929890" y="500216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967038" y="561292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490614" y="436229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Curved Connector 48"/>
          <p:cNvCxnSpPr>
            <a:stCxn id="48" idx="6"/>
            <a:endCxn id="47" idx="2"/>
          </p:cNvCxnSpPr>
          <p:nvPr/>
        </p:nvCxnSpPr>
        <p:spPr>
          <a:xfrm>
            <a:off x="2536333" y="4385151"/>
            <a:ext cx="430705" cy="1250631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46" idx="2"/>
            <a:endCxn id="47" idx="2"/>
          </p:cNvCxnSpPr>
          <p:nvPr/>
        </p:nvCxnSpPr>
        <p:spPr>
          <a:xfrm rot="10800000" flipH="1" flipV="1">
            <a:off x="2929890" y="5025026"/>
            <a:ext cx="37148" cy="610755"/>
          </a:xfrm>
          <a:prstGeom prst="curvedConnector3">
            <a:avLst>
              <a:gd name="adj1" fmla="val -237176"/>
            </a:avLst>
          </a:prstGeom>
          <a:ln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4475837" y="4369245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950039" y="436976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219683" y="436383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8082388" y="4358375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43033" y="4989083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864848" y="560892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646865" y="4986994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922849" y="4989083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872504" y="499117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986033" y="5610635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7245577" y="5612349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8099616" y="5614063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Curved Connector 73"/>
          <p:cNvCxnSpPr>
            <a:stCxn id="62" idx="6"/>
            <a:endCxn id="67" idx="2"/>
          </p:cNvCxnSpPr>
          <p:nvPr/>
        </p:nvCxnSpPr>
        <p:spPr>
          <a:xfrm>
            <a:off x="4521556" y="4392105"/>
            <a:ext cx="343292" cy="1239676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urved Connector 76"/>
          <p:cNvCxnSpPr>
            <a:stCxn id="66" idx="2"/>
            <a:endCxn id="67" idx="2"/>
          </p:cNvCxnSpPr>
          <p:nvPr/>
        </p:nvCxnSpPr>
        <p:spPr>
          <a:xfrm rot="10800000" flipH="1" flipV="1">
            <a:off x="4843032" y="5011943"/>
            <a:ext cx="21815" cy="619838"/>
          </a:xfrm>
          <a:prstGeom prst="curvedConnector3">
            <a:avLst>
              <a:gd name="adj1" fmla="val -353587"/>
            </a:avLst>
          </a:prstGeom>
          <a:ln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>
            <a:stCxn id="68" idx="6"/>
            <a:endCxn id="71" idx="2"/>
          </p:cNvCxnSpPr>
          <p:nvPr/>
        </p:nvCxnSpPr>
        <p:spPr>
          <a:xfrm>
            <a:off x="5692584" y="5009854"/>
            <a:ext cx="293449" cy="623641"/>
          </a:xfrm>
          <a:prstGeom prst="curvedConnector3">
            <a:avLst>
              <a:gd name="adj1" fmla="val 34707"/>
            </a:avLst>
          </a:prstGeom>
          <a:ln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>
            <a:stCxn id="63" idx="2"/>
            <a:endCxn id="71" idx="2"/>
          </p:cNvCxnSpPr>
          <p:nvPr/>
        </p:nvCxnSpPr>
        <p:spPr>
          <a:xfrm rot="10800000" flipH="1" flipV="1">
            <a:off x="5950039" y="4392619"/>
            <a:ext cx="35994" cy="1240875"/>
          </a:xfrm>
          <a:prstGeom prst="curvedConnector3">
            <a:avLst>
              <a:gd name="adj1" fmla="val -354567"/>
            </a:avLst>
          </a:prstGeom>
          <a:ln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urved Connector 89"/>
          <p:cNvCxnSpPr>
            <a:stCxn id="69" idx="6"/>
            <a:endCxn id="72" idx="2"/>
          </p:cNvCxnSpPr>
          <p:nvPr/>
        </p:nvCxnSpPr>
        <p:spPr>
          <a:xfrm>
            <a:off x="6968568" y="5011943"/>
            <a:ext cx="277009" cy="623266"/>
          </a:xfrm>
          <a:prstGeom prst="curvedConnector3">
            <a:avLst>
              <a:gd name="adj1" fmla="val 38862"/>
            </a:avLst>
          </a:prstGeom>
          <a:ln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urved Connector 94"/>
          <p:cNvCxnSpPr>
            <a:stCxn id="64" idx="2"/>
            <a:endCxn id="72" idx="2"/>
          </p:cNvCxnSpPr>
          <p:nvPr/>
        </p:nvCxnSpPr>
        <p:spPr>
          <a:xfrm rot="10800000" flipH="1" flipV="1">
            <a:off x="7219683" y="4386695"/>
            <a:ext cx="25894" cy="1248513"/>
          </a:xfrm>
          <a:prstGeom prst="curvedConnector3">
            <a:avLst>
              <a:gd name="adj1" fmla="val -482038"/>
            </a:avLst>
          </a:prstGeom>
          <a:ln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urved Connector 98"/>
          <p:cNvCxnSpPr>
            <a:stCxn id="70" idx="6"/>
            <a:endCxn id="73" idx="2"/>
          </p:cNvCxnSpPr>
          <p:nvPr/>
        </p:nvCxnSpPr>
        <p:spPr>
          <a:xfrm>
            <a:off x="7918223" y="5014032"/>
            <a:ext cx="181393" cy="622891"/>
          </a:xfrm>
          <a:prstGeom prst="curvedConnector3">
            <a:avLst>
              <a:gd name="adj1" fmla="val 43815"/>
            </a:avLst>
          </a:prstGeom>
          <a:ln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/>
          <p:cNvCxnSpPr>
            <a:stCxn id="65" idx="2"/>
            <a:endCxn id="73" idx="2"/>
          </p:cNvCxnSpPr>
          <p:nvPr/>
        </p:nvCxnSpPr>
        <p:spPr>
          <a:xfrm rot="10800000" flipH="1" flipV="1">
            <a:off x="8082388" y="4381235"/>
            <a:ext cx="17228" cy="1255688"/>
          </a:xfrm>
          <a:prstGeom prst="curvedConnector3">
            <a:avLst>
              <a:gd name="adj1" fmla="val -366322"/>
            </a:avLst>
          </a:prstGeom>
          <a:ln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609600" y="412498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09600" y="473458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22448" y="53441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0" name="Table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584681"/>
              </p:ext>
            </p:extLst>
          </p:nvPr>
        </p:nvGraphicFramePr>
        <p:xfrm>
          <a:off x="5414532" y="762000"/>
          <a:ext cx="2738868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956"/>
                <a:gridCol w="912956"/>
                <a:gridCol w="9129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5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 element (Muller 1959)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90600" y="144271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90600" y="2101298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124200" y="21336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400" y="11430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8288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8600" y="186755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762000" y="4186827"/>
            <a:ext cx="7968342" cy="391886"/>
          </a:xfrm>
          <a:custGeom>
            <a:avLst/>
            <a:gdLst>
              <a:gd name="connsiteX0" fmla="*/ 0 w 7968342"/>
              <a:gd name="connsiteY0" fmla="*/ 374469 h 391886"/>
              <a:gd name="connsiteX1" fmla="*/ 600891 w 7968342"/>
              <a:gd name="connsiteY1" fmla="*/ 374469 h 391886"/>
              <a:gd name="connsiteX2" fmla="*/ 600891 w 7968342"/>
              <a:gd name="connsiteY2" fmla="*/ 0 h 391886"/>
              <a:gd name="connsiteX3" fmla="*/ 1750422 w 7968342"/>
              <a:gd name="connsiteY3" fmla="*/ 8709 h 391886"/>
              <a:gd name="connsiteX4" fmla="*/ 1750422 w 7968342"/>
              <a:gd name="connsiteY4" fmla="*/ 391886 h 391886"/>
              <a:gd name="connsiteX5" fmla="*/ 3735977 w 7968342"/>
              <a:gd name="connsiteY5" fmla="*/ 383177 h 391886"/>
              <a:gd name="connsiteX6" fmla="*/ 3735977 w 7968342"/>
              <a:gd name="connsiteY6" fmla="*/ 0 h 391886"/>
              <a:gd name="connsiteX7" fmla="*/ 5207725 w 7968342"/>
              <a:gd name="connsiteY7" fmla="*/ 8709 h 391886"/>
              <a:gd name="connsiteX8" fmla="*/ 5199017 w 7968342"/>
              <a:gd name="connsiteY8" fmla="*/ 391886 h 391886"/>
              <a:gd name="connsiteX9" fmla="*/ 6479177 w 7968342"/>
              <a:gd name="connsiteY9" fmla="*/ 391886 h 391886"/>
              <a:gd name="connsiteX10" fmla="*/ 6479177 w 7968342"/>
              <a:gd name="connsiteY10" fmla="*/ 8709 h 391886"/>
              <a:gd name="connsiteX11" fmla="*/ 7341325 w 7968342"/>
              <a:gd name="connsiteY11" fmla="*/ 17417 h 391886"/>
              <a:gd name="connsiteX12" fmla="*/ 7341325 w 7968342"/>
              <a:gd name="connsiteY12" fmla="*/ 391886 h 391886"/>
              <a:gd name="connsiteX13" fmla="*/ 7968342 w 7968342"/>
              <a:gd name="connsiteY13" fmla="*/ 391886 h 391886"/>
              <a:gd name="connsiteX0" fmla="*/ 0 w 7968342"/>
              <a:gd name="connsiteY0" fmla="*/ 374469 h 391886"/>
              <a:gd name="connsiteX1" fmla="*/ 600891 w 7968342"/>
              <a:gd name="connsiteY1" fmla="*/ 374469 h 391886"/>
              <a:gd name="connsiteX2" fmla="*/ 600891 w 7968342"/>
              <a:gd name="connsiteY2" fmla="*/ 0 h 391886"/>
              <a:gd name="connsiteX3" fmla="*/ 1750422 w 7968342"/>
              <a:gd name="connsiteY3" fmla="*/ 8709 h 391886"/>
              <a:gd name="connsiteX4" fmla="*/ 1750422 w 7968342"/>
              <a:gd name="connsiteY4" fmla="*/ 391886 h 391886"/>
              <a:gd name="connsiteX5" fmla="*/ 3735977 w 7968342"/>
              <a:gd name="connsiteY5" fmla="*/ 383177 h 391886"/>
              <a:gd name="connsiteX6" fmla="*/ 3735977 w 7968342"/>
              <a:gd name="connsiteY6" fmla="*/ 0 h 391886"/>
              <a:gd name="connsiteX7" fmla="*/ 5207725 w 7968342"/>
              <a:gd name="connsiteY7" fmla="*/ 8709 h 391886"/>
              <a:gd name="connsiteX8" fmla="*/ 5211717 w 7968342"/>
              <a:gd name="connsiteY8" fmla="*/ 391886 h 391886"/>
              <a:gd name="connsiteX9" fmla="*/ 6479177 w 7968342"/>
              <a:gd name="connsiteY9" fmla="*/ 391886 h 391886"/>
              <a:gd name="connsiteX10" fmla="*/ 6479177 w 7968342"/>
              <a:gd name="connsiteY10" fmla="*/ 8709 h 391886"/>
              <a:gd name="connsiteX11" fmla="*/ 7341325 w 7968342"/>
              <a:gd name="connsiteY11" fmla="*/ 17417 h 391886"/>
              <a:gd name="connsiteX12" fmla="*/ 7341325 w 7968342"/>
              <a:gd name="connsiteY12" fmla="*/ 391886 h 391886"/>
              <a:gd name="connsiteX13" fmla="*/ 7968342 w 7968342"/>
              <a:gd name="connsiteY13" fmla="*/ 391886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968342" h="391886">
                <a:moveTo>
                  <a:pt x="0" y="374469"/>
                </a:moveTo>
                <a:lnTo>
                  <a:pt x="600891" y="374469"/>
                </a:lnTo>
                <a:lnTo>
                  <a:pt x="600891" y="0"/>
                </a:lnTo>
                <a:lnTo>
                  <a:pt x="1750422" y="8709"/>
                </a:lnTo>
                <a:lnTo>
                  <a:pt x="1750422" y="391886"/>
                </a:lnTo>
                <a:lnTo>
                  <a:pt x="3735977" y="383177"/>
                </a:lnTo>
                <a:lnTo>
                  <a:pt x="3735977" y="0"/>
                </a:lnTo>
                <a:lnTo>
                  <a:pt x="5207725" y="8709"/>
                </a:lnTo>
                <a:cubicBezTo>
                  <a:pt x="5209056" y="136435"/>
                  <a:pt x="5210386" y="264160"/>
                  <a:pt x="5211717" y="391886"/>
                </a:cubicBezTo>
                <a:lnTo>
                  <a:pt x="6479177" y="391886"/>
                </a:lnTo>
                <a:lnTo>
                  <a:pt x="6479177" y="8709"/>
                </a:lnTo>
                <a:lnTo>
                  <a:pt x="7341325" y="17417"/>
                </a:lnTo>
                <a:lnTo>
                  <a:pt x="7341325" y="391886"/>
                </a:lnTo>
                <a:lnTo>
                  <a:pt x="7968342" y="39188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66354" y="4831261"/>
            <a:ext cx="7950926" cy="357052"/>
          </a:xfrm>
          <a:custGeom>
            <a:avLst/>
            <a:gdLst>
              <a:gd name="connsiteX0" fmla="*/ 0 w 7950926"/>
              <a:gd name="connsiteY0" fmla="*/ 348343 h 374469"/>
              <a:gd name="connsiteX1" fmla="*/ 931817 w 7950926"/>
              <a:gd name="connsiteY1" fmla="*/ 348343 h 374469"/>
              <a:gd name="connsiteX2" fmla="*/ 931817 w 7950926"/>
              <a:gd name="connsiteY2" fmla="*/ 0 h 374469"/>
              <a:gd name="connsiteX3" fmla="*/ 2185852 w 7950926"/>
              <a:gd name="connsiteY3" fmla="*/ 8709 h 374469"/>
              <a:gd name="connsiteX4" fmla="*/ 2185852 w 7950926"/>
              <a:gd name="connsiteY4" fmla="*/ 357052 h 374469"/>
              <a:gd name="connsiteX5" fmla="*/ 4101737 w 7950926"/>
              <a:gd name="connsiteY5" fmla="*/ 348343 h 374469"/>
              <a:gd name="connsiteX6" fmla="*/ 4101737 w 7950926"/>
              <a:gd name="connsiteY6" fmla="*/ 8709 h 374469"/>
              <a:gd name="connsiteX7" fmla="*/ 4894217 w 7950926"/>
              <a:gd name="connsiteY7" fmla="*/ 8709 h 374469"/>
              <a:gd name="connsiteX8" fmla="*/ 4902926 w 7950926"/>
              <a:gd name="connsiteY8" fmla="*/ 374469 h 374469"/>
              <a:gd name="connsiteX9" fmla="*/ 6174377 w 7950926"/>
              <a:gd name="connsiteY9" fmla="*/ 348343 h 374469"/>
              <a:gd name="connsiteX10" fmla="*/ 6165669 w 7950926"/>
              <a:gd name="connsiteY10" fmla="*/ 8709 h 374469"/>
              <a:gd name="connsiteX11" fmla="*/ 7123612 w 7950926"/>
              <a:gd name="connsiteY11" fmla="*/ 8709 h 374469"/>
              <a:gd name="connsiteX12" fmla="*/ 7132320 w 7950926"/>
              <a:gd name="connsiteY12" fmla="*/ 365760 h 374469"/>
              <a:gd name="connsiteX13" fmla="*/ 7950926 w 7950926"/>
              <a:gd name="connsiteY13" fmla="*/ 357052 h 374469"/>
              <a:gd name="connsiteX0" fmla="*/ 0 w 7950926"/>
              <a:gd name="connsiteY0" fmla="*/ 348343 h 365760"/>
              <a:gd name="connsiteX1" fmla="*/ 931817 w 7950926"/>
              <a:gd name="connsiteY1" fmla="*/ 348343 h 365760"/>
              <a:gd name="connsiteX2" fmla="*/ 931817 w 7950926"/>
              <a:gd name="connsiteY2" fmla="*/ 0 h 365760"/>
              <a:gd name="connsiteX3" fmla="*/ 2185852 w 7950926"/>
              <a:gd name="connsiteY3" fmla="*/ 8709 h 365760"/>
              <a:gd name="connsiteX4" fmla="*/ 2185852 w 7950926"/>
              <a:gd name="connsiteY4" fmla="*/ 357052 h 365760"/>
              <a:gd name="connsiteX5" fmla="*/ 4101737 w 7950926"/>
              <a:gd name="connsiteY5" fmla="*/ 348343 h 365760"/>
              <a:gd name="connsiteX6" fmla="*/ 4101737 w 7950926"/>
              <a:gd name="connsiteY6" fmla="*/ 8709 h 365760"/>
              <a:gd name="connsiteX7" fmla="*/ 4894217 w 7950926"/>
              <a:gd name="connsiteY7" fmla="*/ 8709 h 365760"/>
              <a:gd name="connsiteX8" fmla="*/ 4902926 w 7950926"/>
              <a:gd name="connsiteY8" fmla="*/ 355419 h 365760"/>
              <a:gd name="connsiteX9" fmla="*/ 6174377 w 7950926"/>
              <a:gd name="connsiteY9" fmla="*/ 348343 h 365760"/>
              <a:gd name="connsiteX10" fmla="*/ 6165669 w 7950926"/>
              <a:gd name="connsiteY10" fmla="*/ 8709 h 365760"/>
              <a:gd name="connsiteX11" fmla="*/ 7123612 w 7950926"/>
              <a:gd name="connsiteY11" fmla="*/ 8709 h 365760"/>
              <a:gd name="connsiteX12" fmla="*/ 7132320 w 7950926"/>
              <a:gd name="connsiteY12" fmla="*/ 365760 h 365760"/>
              <a:gd name="connsiteX13" fmla="*/ 7950926 w 7950926"/>
              <a:gd name="connsiteY13" fmla="*/ 357052 h 365760"/>
              <a:gd name="connsiteX0" fmla="*/ 0 w 7950926"/>
              <a:gd name="connsiteY0" fmla="*/ 348343 h 359410"/>
              <a:gd name="connsiteX1" fmla="*/ 931817 w 7950926"/>
              <a:gd name="connsiteY1" fmla="*/ 348343 h 359410"/>
              <a:gd name="connsiteX2" fmla="*/ 931817 w 7950926"/>
              <a:gd name="connsiteY2" fmla="*/ 0 h 359410"/>
              <a:gd name="connsiteX3" fmla="*/ 2185852 w 7950926"/>
              <a:gd name="connsiteY3" fmla="*/ 8709 h 359410"/>
              <a:gd name="connsiteX4" fmla="*/ 2185852 w 7950926"/>
              <a:gd name="connsiteY4" fmla="*/ 357052 h 359410"/>
              <a:gd name="connsiteX5" fmla="*/ 4101737 w 7950926"/>
              <a:gd name="connsiteY5" fmla="*/ 348343 h 359410"/>
              <a:gd name="connsiteX6" fmla="*/ 4101737 w 7950926"/>
              <a:gd name="connsiteY6" fmla="*/ 8709 h 359410"/>
              <a:gd name="connsiteX7" fmla="*/ 4894217 w 7950926"/>
              <a:gd name="connsiteY7" fmla="*/ 8709 h 359410"/>
              <a:gd name="connsiteX8" fmla="*/ 4902926 w 7950926"/>
              <a:gd name="connsiteY8" fmla="*/ 355419 h 359410"/>
              <a:gd name="connsiteX9" fmla="*/ 6174377 w 7950926"/>
              <a:gd name="connsiteY9" fmla="*/ 348343 h 359410"/>
              <a:gd name="connsiteX10" fmla="*/ 6165669 w 7950926"/>
              <a:gd name="connsiteY10" fmla="*/ 8709 h 359410"/>
              <a:gd name="connsiteX11" fmla="*/ 7123612 w 7950926"/>
              <a:gd name="connsiteY11" fmla="*/ 8709 h 359410"/>
              <a:gd name="connsiteX12" fmla="*/ 7138670 w 7950926"/>
              <a:gd name="connsiteY12" fmla="*/ 359410 h 359410"/>
              <a:gd name="connsiteX13" fmla="*/ 7950926 w 7950926"/>
              <a:gd name="connsiteY13" fmla="*/ 357052 h 359410"/>
              <a:gd name="connsiteX0" fmla="*/ 0 w 7950926"/>
              <a:gd name="connsiteY0" fmla="*/ 348343 h 359410"/>
              <a:gd name="connsiteX1" fmla="*/ 931817 w 7950926"/>
              <a:gd name="connsiteY1" fmla="*/ 348343 h 359410"/>
              <a:gd name="connsiteX2" fmla="*/ 931817 w 7950926"/>
              <a:gd name="connsiteY2" fmla="*/ 0 h 359410"/>
              <a:gd name="connsiteX3" fmla="*/ 2185852 w 7950926"/>
              <a:gd name="connsiteY3" fmla="*/ 8709 h 359410"/>
              <a:gd name="connsiteX4" fmla="*/ 2185852 w 7950926"/>
              <a:gd name="connsiteY4" fmla="*/ 357052 h 359410"/>
              <a:gd name="connsiteX5" fmla="*/ 4101737 w 7950926"/>
              <a:gd name="connsiteY5" fmla="*/ 348343 h 359410"/>
              <a:gd name="connsiteX6" fmla="*/ 4101737 w 7950926"/>
              <a:gd name="connsiteY6" fmla="*/ 8709 h 359410"/>
              <a:gd name="connsiteX7" fmla="*/ 4894217 w 7950926"/>
              <a:gd name="connsiteY7" fmla="*/ 8709 h 359410"/>
              <a:gd name="connsiteX8" fmla="*/ 4902926 w 7950926"/>
              <a:gd name="connsiteY8" fmla="*/ 355419 h 359410"/>
              <a:gd name="connsiteX9" fmla="*/ 6174377 w 7950926"/>
              <a:gd name="connsiteY9" fmla="*/ 348343 h 359410"/>
              <a:gd name="connsiteX10" fmla="*/ 6178369 w 7950926"/>
              <a:gd name="connsiteY10" fmla="*/ 8709 h 359410"/>
              <a:gd name="connsiteX11" fmla="*/ 7123612 w 7950926"/>
              <a:gd name="connsiteY11" fmla="*/ 8709 h 359410"/>
              <a:gd name="connsiteX12" fmla="*/ 7138670 w 7950926"/>
              <a:gd name="connsiteY12" fmla="*/ 359410 h 359410"/>
              <a:gd name="connsiteX13" fmla="*/ 7950926 w 7950926"/>
              <a:gd name="connsiteY13" fmla="*/ 357052 h 359410"/>
              <a:gd name="connsiteX0" fmla="*/ 0 w 7950926"/>
              <a:gd name="connsiteY0" fmla="*/ 348343 h 357052"/>
              <a:gd name="connsiteX1" fmla="*/ 931817 w 7950926"/>
              <a:gd name="connsiteY1" fmla="*/ 348343 h 357052"/>
              <a:gd name="connsiteX2" fmla="*/ 931817 w 7950926"/>
              <a:gd name="connsiteY2" fmla="*/ 0 h 357052"/>
              <a:gd name="connsiteX3" fmla="*/ 2185852 w 7950926"/>
              <a:gd name="connsiteY3" fmla="*/ 8709 h 357052"/>
              <a:gd name="connsiteX4" fmla="*/ 2185852 w 7950926"/>
              <a:gd name="connsiteY4" fmla="*/ 357052 h 357052"/>
              <a:gd name="connsiteX5" fmla="*/ 4101737 w 7950926"/>
              <a:gd name="connsiteY5" fmla="*/ 348343 h 357052"/>
              <a:gd name="connsiteX6" fmla="*/ 4101737 w 7950926"/>
              <a:gd name="connsiteY6" fmla="*/ 8709 h 357052"/>
              <a:gd name="connsiteX7" fmla="*/ 4894217 w 7950926"/>
              <a:gd name="connsiteY7" fmla="*/ 8709 h 357052"/>
              <a:gd name="connsiteX8" fmla="*/ 4902926 w 7950926"/>
              <a:gd name="connsiteY8" fmla="*/ 355419 h 357052"/>
              <a:gd name="connsiteX9" fmla="*/ 6174377 w 7950926"/>
              <a:gd name="connsiteY9" fmla="*/ 348343 h 357052"/>
              <a:gd name="connsiteX10" fmla="*/ 6178369 w 7950926"/>
              <a:gd name="connsiteY10" fmla="*/ 8709 h 357052"/>
              <a:gd name="connsiteX11" fmla="*/ 7123612 w 7950926"/>
              <a:gd name="connsiteY11" fmla="*/ 8709 h 357052"/>
              <a:gd name="connsiteX12" fmla="*/ 7132320 w 7950926"/>
              <a:gd name="connsiteY12" fmla="*/ 353060 h 357052"/>
              <a:gd name="connsiteX13" fmla="*/ 7950926 w 7950926"/>
              <a:gd name="connsiteY13" fmla="*/ 357052 h 35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950926" h="357052">
                <a:moveTo>
                  <a:pt x="0" y="348343"/>
                </a:moveTo>
                <a:lnTo>
                  <a:pt x="931817" y="348343"/>
                </a:lnTo>
                <a:lnTo>
                  <a:pt x="931817" y="0"/>
                </a:lnTo>
                <a:lnTo>
                  <a:pt x="2185852" y="8709"/>
                </a:lnTo>
                <a:lnTo>
                  <a:pt x="2185852" y="357052"/>
                </a:lnTo>
                <a:lnTo>
                  <a:pt x="4101737" y="348343"/>
                </a:lnTo>
                <a:lnTo>
                  <a:pt x="4101737" y="8709"/>
                </a:lnTo>
                <a:lnTo>
                  <a:pt x="4894217" y="8709"/>
                </a:lnTo>
                <a:lnTo>
                  <a:pt x="4902926" y="355419"/>
                </a:lnTo>
                <a:lnTo>
                  <a:pt x="6174377" y="348343"/>
                </a:lnTo>
                <a:cubicBezTo>
                  <a:pt x="6175708" y="235132"/>
                  <a:pt x="6177038" y="121920"/>
                  <a:pt x="6178369" y="8709"/>
                </a:cubicBezTo>
                <a:lnTo>
                  <a:pt x="7123612" y="8709"/>
                </a:lnTo>
                <a:lnTo>
                  <a:pt x="7132320" y="353060"/>
                </a:lnTo>
                <a:lnTo>
                  <a:pt x="7950926" y="35705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87400" y="5448300"/>
            <a:ext cx="7931150" cy="342900"/>
          </a:xfrm>
          <a:custGeom>
            <a:avLst/>
            <a:gdLst>
              <a:gd name="connsiteX0" fmla="*/ 0 w 7931150"/>
              <a:gd name="connsiteY0" fmla="*/ 330200 h 336550"/>
              <a:gd name="connsiteX1" fmla="*/ 914400 w 7931150"/>
              <a:gd name="connsiteY1" fmla="*/ 323850 h 336550"/>
              <a:gd name="connsiteX2" fmla="*/ 908050 w 7931150"/>
              <a:gd name="connsiteY2" fmla="*/ 6350 h 336550"/>
              <a:gd name="connsiteX3" fmla="*/ 2178050 w 7931150"/>
              <a:gd name="connsiteY3" fmla="*/ 0 h 336550"/>
              <a:gd name="connsiteX4" fmla="*/ 2178050 w 7931150"/>
              <a:gd name="connsiteY4" fmla="*/ 336550 h 336550"/>
              <a:gd name="connsiteX5" fmla="*/ 4102100 w 7931150"/>
              <a:gd name="connsiteY5" fmla="*/ 330200 h 336550"/>
              <a:gd name="connsiteX6" fmla="*/ 4095750 w 7931150"/>
              <a:gd name="connsiteY6" fmla="*/ 6350 h 336550"/>
              <a:gd name="connsiteX7" fmla="*/ 5213350 w 7931150"/>
              <a:gd name="connsiteY7" fmla="*/ 0 h 336550"/>
              <a:gd name="connsiteX8" fmla="*/ 5219700 w 7931150"/>
              <a:gd name="connsiteY8" fmla="*/ 330200 h 336550"/>
              <a:gd name="connsiteX9" fmla="*/ 6477000 w 7931150"/>
              <a:gd name="connsiteY9" fmla="*/ 330200 h 336550"/>
              <a:gd name="connsiteX10" fmla="*/ 6470650 w 7931150"/>
              <a:gd name="connsiteY10" fmla="*/ 12700 h 336550"/>
              <a:gd name="connsiteX11" fmla="*/ 7327900 w 7931150"/>
              <a:gd name="connsiteY11" fmla="*/ 6350 h 336550"/>
              <a:gd name="connsiteX12" fmla="*/ 7334250 w 7931150"/>
              <a:gd name="connsiteY12" fmla="*/ 330200 h 336550"/>
              <a:gd name="connsiteX13" fmla="*/ 7931150 w 7931150"/>
              <a:gd name="connsiteY13" fmla="*/ 330200 h 336550"/>
              <a:gd name="connsiteX0" fmla="*/ 0 w 7931150"/>
              <a:gd name="connsiteY0" fmla="*/ 330200 h 336550"/>
              <a:gd name="connsiteX1" fmla="*/ 914400 w 7931150"/>
              <a:gd name="connsiteY1" fmla="*/ 323850 h 336550"/>
              <a:gd name="connsiteX2" fmla="*/ 914400 w 7931150"/>
              <a:gd name="connsiteY2" fmla="*/ 6350 h 336550"/>
              <a:gd name="connsiteX3" fmla="*/ 2178050 w 7931150"/>
              <a:gd name="connsiteY3" fmla="*/ 0 h 336550"/>
              <a:gd name="connsiteX4" fmla="*/ 2178050 w 7931150"/>
              <a:gd name="connsiteY4" fmla="*/ 336550 h 336550"/>
              <a:gd name="connsiteX5" fmla="*/ 4102100 w 7931150"/>
              <a:gd name="connsiteY5" fmla="*/ 330200 h 336550"/>
              <a:gd name="connsiteX6" fmla="*/ 4095750 w 7931150"/>
              <a:gd name="connsiteY6" fmla="*/ 6350 h 336550"/>
              <a:gd name="connsiteX7" fmla="*/ 5213350 w 7931150"/>
              <a:gd name="connsiteY7" fmla="*/ 0 h 336550"/>
              <a:gd name="connsiteX8" fmla="*/ 5219700 w 7931150"/>
              <a:gd name="connsiteY8" fmla="*/ 330200 h 336550"/>
              <a:gd name="connsiteX9" fmla="*/ 6477000 w 7931150"/>
              <a:gd name="connsiteY9" fmla="*/ 330200 h 336550"/>
              <a:gd name="connsiteX10" fmla="*/ 6470650 w 7931150"/>
              <a:gd name="connsiteY10" fmla="*/ 12700 h 336550"/>
              <a:gd name="connsiteX11" fmla="*/ 7327900 w 7931150"/>
              <a:gd name="connsiteY11" fmla="*/ 6350 h 336550"/>
              <a:gd name="connsiteX12" fmla="*/ 7334250 w 7931150"/>
              <a:gd name="connsiteY12" fmla="*/ 330200 h 336550"/>
              <a:gd name="connsiteX13" fmla="*/ 7931150 w 7931150"/>
              <a:gd name="connsiteY13" fmla="*/ 330200 h 336550"/>
              <a:gd name="connsiteX0" fmla="*/ 0 w 7931150"/>
              <a:gd name="connsiteY0" fmla="*/ 336550 h 342900"/>
              <a:gd name="connsiteX1" fmla="*/ 914400 w 7931150"/>
              <a:gd name="connsiteY1" fmla="*/ 330200 h 342900"/>
              <a:gd name="connsiteX2" fmla="*/ 920750 w 7931150"/>
              <a:gd name="connsiteY2" fmla="*/ 0 h 342900"/>
              <a:gd name="connsiteX3" fmla="*/ 2178050 w 7931150"/>
              <a:gd name="connsiteY3" fmla="*/ 6350 h 342900"/>
              <a:gd name="connsiteX4" fmla="*/ 2178050 w 7931150"/>
              <a:gd name="connsiteY4" fmla="*/ 342900 h 342900"/>
              <a:gd name="connsiteX5" fmla="*/ 4102100 w 7931150"/>
              <a:gd name="connsiteY5" fmla="*/ 336550 h 342900"/>
              <a:gd name="connsiteX6" fmla="*/ 4095750 w 7931150"/>
              <a:gd name="connsiteY6" fmla="*/ 12700 h 342900"/>
              <a:gd name="connsiteX7" fmla="*/ 5213350 w 7931150"/>
              <a:gd name="connsiteY7" fmla="*/ 6350 h 342900"/>
              <a:gd name="connsiteX8" fmla="*/ 5219700 w 7931150"/>
              <a:gd name="connsiteY8" fmla="*/ 336550 h 342900"/>
              <a:gd name="connsiteX9" fmla="*/ 6477000 w 7931150"/>
              <a:gd name="connsiteY9" fmla="*/ 336550 h 342900"/>
              <a:gd name="connsiteX10" fmla="*/ 6470650 w 7931150"/>
              <a:gd name="connsiteY10" fmla="*/ 19050 h 342900"/>
              <a:gd name="connsiteX11" fmla="*/ 7327900 w 7931150"/>
              <a:gd name="connsiteY11" fmla="*/ 12700 h 342900"/>
              <a:gd name="connsiteX12" fmla="*/ 7334250 w 7931150"/>
              <a:gd name="connsiteY12" fmla="*/ 336550 h 342900"/>
              <a:gd name="connsiteX13" fmla="*/ 7931150 w 7931150"/>
              <a:gd name="connsiteY13" fmla="*/ 336550 h 342900"/>
              <a:gd name="connsiteX0" fmla="*/ 0 w 7931150"/>
              <a:gd name="connsiteY0" fmla="*/ 336550 h 342900"/>
              <a:gd name="connsiteX1" fmla="*/ 914400 w 7931150"/>
              <a:gd name="connsiteY1" fmla="*/ 330200 h 342900"/>
              <a:gd name="connsiteX2" fmla="*/ 914400 w 7931150"/>
              <a:gd name="connsiteY2" fmla="*/ 0 h 342900"/>
              <a:gd name="connsiteX3" fmla="*/ 2178050 w 7931150"/>
              <a:gd name="connsiteY3" fmla="*/ 6350 h 342900"/>
              <a:gd name="connsiteX4" fmla="*/ 2178050 w 7931150"/>
              <a:gd name="connsiteY4" fmla="*/ 342900 h 342900"/>
              <a:gd name="connsiteX5" fmla="*/ 4102100 w 7931150"/>
              <a:gd name="connsiteY5" fmla="*/ 336550 h 342900"/>
              <a:gd name="connsiteX6" fmla="*/ 4095750 w 7931150"/>
              <a:gd name="connsiteY6" fmla="*/ 12700 h 342900"/>
              <a:gd name="connsiteX7" fmla="*/ 5213350 w 7931150"/>
              <a:gd name="connsiteY7" fmla="*/ 6350 h 342900"/>
              <a:gd name="connsiteX8" fmla="*/ 5219700 w 7931150"/>
              <a:gd name="connsiteY8" fmla="*/ 336550 h 342900"/>
              <a:gd name="connsiteX9" fmla="*/ 6477000 w 7931150"/>
              <a:gd name="connsiteY9" fmla="*/ 336550 h 342900"/>
              <a:gd name="connsiteX10" fmla="*/ 6470650 w 7931150"/>
              <a:gd name="connsiteY10" fmla="*/ 19050 h 342900"/>
              <a:gd name="connsiteX11" fmla="*/ 7327900 w 7931150"/>
              <a:gd name="connsiteY11" fmla="*/ 12700 h 342900"/>
              <a:gd name="connsiteX12" fmla="*/ 7334250 w 7931150"/>
              <a:gd name="connsiteY12" fmla="*/ 336550 h 342900"/>
              <a:gd name="connsiteX13" fmla="*/ 7931150 w 7931150"/>
              <a:gd name="connsiteY13" fmla="*/ 336550 h 342900"/>
              <a:gd name="connsiteX0" fmla="*/ 0 w 7931150"/>
              <a:gd name="connsiteY0" fmla="*/ 336550 h 342900"/>
              <a:gd name="connsiteX1" fmla="*/ 914400 w 7931150"/>
              <a:gd name="connsiteY1" fmla="*/ 330200 h 342900"/>
              <a:gd name="connsiteX2" fmla="*/ 957262 w 7931150"/>
              <a:gd name="connsiteY2" fmla="*/ 0 h 342900"/>
              <a:gd name="connsiteX3" fmla="*/ 2178050 w 7931150"/>
              <a:gd name="connsiteY3" fmla="*/ 6350 h 342900"/>
              <a:gd name="connsiteX4" fmla="*/ 2178050 w 7931150"/>
              <a:gd name="connsiteY4" fmla="*/ 342900 h 342900"/>
              <a:gd name="connsiteX5" fmla="*/ 4102100 w 7931150"/>
              <a:gd name="connsiteY5" fmla="*/ 336550 h 342900"/>
              <a:gd name="connsiteX6" fmla="*/ 4095750 w 7931150"/>
              <a:gd name="connsiteY6" fmla="*/ 12700 h 342900"/>
              <a:gd name="connsiteX7" fmla="*/ 5213350 w 7931150"/>
              <a:gd name="connsiteY7" fmla="*/ 6350 h 342900"/>
              <a:gd name="connsiteX8" fmla="*/ 5219700 w 7931150"/>
              <a:gd name="connsiteY8" fmla="*/ 336550 h 342900"/>
              <a:gd name="connsiteX9" fmla="*/ 6477000 w 7931150"/>
              <a:gd name="connsiteY9" fmla="*/ 336550 h 342900"/>
              <a:gd name="connsiteX10" fmla="*/ 6470650 w 7931150"/>
              <a:gd name="connsiteY10" fmla="*/ 19050 h 342900"/>
              <a:gd name="connsiteX11" fmla="*/ 7327900 w 7931150"/>
              <a:gd name="connsiteY11" fmla="*/ 12700 h 342900"/>
              <a:gd name="connsiteX12" fmla="*/ 7334250 w 7931150"/>
              <a:gd name="connsiteY12" fmla="*/ 336550 h 342900"/>
              <a:gd name="connsiteX13" fmla="*/ 7931150 w 7931150"/>
              <a:gd name="connsiteY13" fmla="*/ 336550 h 342900"/>
              <a:gd name="connsiteX0" fmla="*/ 0 w 7931150"/>
              <a:gd name="connsiteY0" fmla="*/ 336550 h 342900"/>
              <a:gd name="connsiteX1" fmla="*/ 952500 w 7931150"/>
              <a:gd name="connsiteY1" fmla="*/ 327819 h 342900"/>
              <a:gd name="connsiteX2" fmla="*/ 957262 w 7931150"/>
              <a:gd name="connsiteY2" fmla="*/ 0 h 342900"/>
              <a:gd name="connsiteX3" fmla="*/ 2178050 w 7931150"/>
              <a:gd name="connsiteY3" fmla="*/ 6350 h 342900"/>
              <a:gd name="connsiteX4" fmla="*/ 2178050 w 7931150"/>
              <a:gd name="connsiteY4" fmla="*/ 342900 h 342900"/>
              <a:gd name="connsiteX5" fmla="*/ 4102100 w 7931150"/>
              <a:gd name="connsiteY5" fmla="*/ 336550 h 342900"/>
              <a:gd name="connsiteX6" fmla="*/ 4095750 w 7931150"/>
              <a:gd name="connsiteY6" fmla="*/ 12700 h 342900"/>
              <a:gd name="connsiteX7" fmla="*/ 5213350 w 7931150"/>
              <a:gd name="connsiteY7" fmla="*/ 6350 h 342900"/>
              <a:gd name="connsiteX8" fmla="*/ 5219700 w 7931150"/>
              <a:gd name="connsiteY8" fmla="*/ 336550 h 342900"/>
              <a:gd name="connsiteX9" fmla="*/ 6477000 w 7931150"/>
              <a:gd name="connsiteY9" fmla="*/ 336550 h 342900"/>
              <a:gd name="connsiteX10" fmla="*/ 6470650 w 7931150"/>
              <a:gd name="connsiteY10" fmla="*/ 19050 h 342900"/>
              <a:gd name="connsiteX11" fmla="*/ 7327900 w 7931150"/>
              <a:gd name="connsiteY11" fmla="*/ 12700 h 342900"/>
              <a:gd name="connsiteX12" fmla="*/ 7334250 w 7931150"/>
              <a:gd name="connsiteY12" fmla="*/ 336550 h 342900"/>
              <a:gd name="connsiteX13" fmla="*/ 7931150 w 7931150"/>
              <a:gd name="connsiteY13" fmla="*/ 336550 h 342900"/>
              <a:gd name="connsiteX0" fmla="*/ 0 w 7931150"/>
              <a:gd name="connsiteY0" fmla="*/ 336550 h 342900"/>
              <a:gd name="connsiteX1" fmla="*/ 952500 w 7931150"/>
              <a:gd name="connsiteY1" fmla="*/ 327819 h 342900"/>
              <a:gd name="connsiteX2" fmla="*/ 957262 w 7931150"/>
              <a:gd name="connsiteY2" fmla="*/ 0 h 342900"/>
              <a:gd name="connsiteX3" fmla="*/ 2178050 w 7931150"/>
              <a:gd name="connsiteY3" fmla="*/ 6350 h 342900"/>
              <a:gd name="connsiteX4" fmla="*/ 2201862 w 7931150"/>
              <a:gd name="connsiteY4" fmla="*/ 342900 h 342900"/>
              <a:gd name="connsiteX5" fmla="*/ 4102100 w 7931150"/>
              <a:gd name="connsiteY5" fmla="*/ 336550 h 342900"/>
              <a:gd name="connsiteX6" fmla="*/ 4095750 w 7931150"/>
              <a:gd name="connsiteY6" fmla="*/ 12700 h 342900"/>
              <a:gd name="connsiteX7" fmla="*/ 5213350 w 7931150"/>
              <a:gd name="connsiteY7" fmla="*/ 6350 h 342900"/>
              <a:gd name="connsiteX8" fmla="*/ 5219700 w 7931150"/>
              <a:gd name="connsiteY8" fmla="*/ 336550 h 342900"/>
              <a:gd name="connsiteX9" fmla="*/ 6477000 w 7931150"/>
              <a:gd name="connsiteY9" fmla="*/ 336550 h 342900"/>
              <a:gd name="connsiteX10" fmla="*/ 6470650 w 7931150"/>
              <a:gd name="connsiteY10" fmla="*/ 19050 h 342900"/>
              <a:gd name="connsiteX11" fmla="*/ 7327900 w 7931150"/>
              <a:gd name="connsiteY11" fmla="*/ 12700 h 342900"/>
              <a:gd name="connsiteX12" fmla="*/ 7334250 w 7931150"/>
              <a:gd name="connsiteY12" fmla="*/ 336550 h 342900"/>
              <a:gd name="connsiteX13" fmla="*/ 7931150 w 7931150"/>
              <a:gd name="connsiteY13" fmla="*/ 336550 h 342900"/>
              <a:gd name="connsiteX0" fmla="*/ 0 w 7931150"/>
              <a:gd name="connsiteY0" fmla="*/ 336550 h 342900"/>
              <a:gd name="connsiteX1" fmla="*/ 952500 w 7931150"/>
              <a:gd name="connsiteY1" fmla="*/ 327819 h 342900"/>
              <a:gd name="connsiteX2" fmla="*/ 957262 w 7931150"/>
              <a:gd name="connsiteY2" fmla="*/ 0 h 342900"/>
              <a:gd name="connsiteX3" fmla="*/ 2201862 w 7931150"/>
              <a:gd name="connsiteY3" fmla="*/ 8732 h 342900"/>
              <a:gd name="connsiteX4" fmla="*/ 2201862 w 7931150"/>
              <a:gd name="connsiteY4" fmla="*/ 342900 h 342900"/>
              <a:gd name="connsiteX5" fmla="*/ 4102100 w 7931150"/>
              <a:gd name="connsiteY5" fmla="*/ 336550 h 342900"/>
              <a:gd name="connsiteX6" fmla="*/ 4095750 w 7931150"/>
              <a:gd name="connsiteY6" fmla="*/ 12700 h 342900"/>
              <a:gd name="connsiteX7" fmla="*/ 5213350 w 7931150"/>
              <a:gd name="connsiteY7" fmla="*/ 6350 h 342900"/>
              <a:gd name="connsiteX8" fmla="*/ 5219700 w 7931150"/>
              <a:gd name="connsiteY8" fmla="*/ 336550 h 342900"/>
              <a:gd name="connsiteX9" fmla="*/ 6477000 w 7931150"/>
              <a:gd name="connsiteY9" fmla="*/ 336550 h 342900"/>
              <a:gd name="connsiteX10" fmla="*/ 6470650 w 7931150"/>
              <a:gd name="connsiteY10" fmla="*/ 19050 h 342900"/>
              <a:gd name="connsiteX11" fmla="*/ 7327900 w 7931150"/>
              <a:gd name="connsiteY11" fmla="*/ 12700 h 342900"/>
              <a:gd name="connsiteX12" fmla="*/ 7334250 w 7931150"/>
              <a:gd name="connsiteY12" fmla="*/ 336550 h 342900"/>
              <a:gd name="connsiteX13" fmla="*/ 7931150 w 7931150"/>
              <a:gd name="connsiteY13" fmla="*/ 336550 h 342900"/>
              <a:gd name="connsiteX0" fmla="*/ 0 w 7931150"/>
              <a:gd name="connsiteY0" fmla="*/ 336550 h 342900"/>
              <a:gd name="connsiteX1" fmla="*/ 952500 w 7931150"/>
              <a:gd name="connsiteY1" fmla="*/ 327819 h 342900"/>
              <a:gd name="connsiteX2" fmla="*/ 957262 w 7931150"/>
              <a:gd name="connsiteY2" fmla="*/ 0 h 342900"/>
              <a:gd name="connsiteX3" fmla="*/ 2199481 w 7931150"/>
              <a:gd name="connsiteY3" fmla="*/ 8732 h 342900"/>
              <a:gd name="connsiteX4" fmla="*/ 2201862 w 7931150"/>
              <a:gd name="connsiteY4" fmla="*/ 342900 h 342900"/>
              <a:gd name="connsiteX5" fmla="*/ 4102100 w 7931150"/>
              <a:gd name="connsiteY5" fmla="*/ 336550 h 342900"/>
              <a:gd name="connsiteX6" fmla="*/ 4095750 w 7931150"/>
              <a:gd name="connsiteY6" fmla="*/ 12700 h 342900"/>
              <a:gd name="connsiteX7" fmla="*/ 5213350 w 7931150"/>
              <a:gd name="connsiteY7" fmla="*/ 6350 h 342900"/>
              <a:gd name="connsiteX8" fmla="*/ 5219700 w 7931150"/>
              <a:gd name="connsiteY8" fmla="*/ 336550 h 342900"/>
              <a:gd name="connsiteX9" fmla="*/ 6477000 w 7931150"/>
              <a:gd name="connsiteY9" fmla="*/ 336550 h 342900"/>
              <a:gd name="connsiteX10" fmla="*/ 6470650 w 7931150"/>
              <a:gd name="connsiteY10" fmla="*/ 19050 h 342900"/>
              <a:gd name="connsiteX11" fmla="*/ 7327900 w 7931150"/>
              <a:gd name="connsiteY11" fmla="*/ 12700 h 342900"/>
              <a:gd name="connsiteX12" fmla="*/ 7334250 w 7931150"/>
              <a:gd name="connsiteY12" fmla="*/ 336550 h 342900"/>
              <a:gd name="connsiteX13" fmla="*/ 7931150 w 7931150"/>
              <a:gd name="connsiteY13" fmla="*/ 33655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931150" h="342900">
                <a:moveTo>
                  <a:pt x="0" y="336550"/>
                </a:moveTo>
                <a:lnTo>
                  <a:pt x="952500" y="327819"/>
                </a:lnTo>
                <a:cubicBezTo>
                  <a:pt x="954087" y="218546"/>
                  <a:pt x="955675" y="109273"/>
                  <a:pt x="957262" y="0"/>
                </a:cubicBezTo>
                <a:lnTo>
                  <a:pt x="2199481" y="8732"/>
                </a:lnTo>
                <a:cubicBezTo>
                  <a:pt x="2200275" y="120121"/>
                  <a:pt x="2201068" y="231511"/>
                  <a:pt x="2201862" y="342900"/>
                </a:cubicBezTo>
                <a:lnTo>
                  <a:pt x="4102100" y="336550"/>
                </a:lnTo>
                <a:lnTo>
                  <a:pt x="4095750" y="12700"/>
                </a:lnTo>
                <a:lnTo>
                  <a:pt x="5213350" y="6350"/>
                </a:lnTo>
                <a:lnTo>
                  <a:pt x="5219700" y="336550"/>
                </a:lnTo>
                <a:lnTo>
                  <a:pt x="6477000" y="336550"/>
                </a:lnTo>
                <a:lnTo>
                  <a:pt x="6470650" y="19050"/>
                </a:lnTo>
                <a:lnTo>
                  <a:pt x="7327900" y="12700"/>
                </a:lnTo>
                <a:lnTo>
                  <a:pt x="7334250" y="336550"/>
                </a:lnTo>
                <a:lnTo>
                  <a:pt x="7931150" y="33655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338581" y="43484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675131" y="498983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721647" y="56057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Curved Connector 34"/>
          <p:cNvCxnSpPr>
            <a:stCxn id="31" idx="6"/>
            <a:endCxn id="33" idx="2"/>
          </p:cNvCxnSpPr>
          <p:nvPr/>
        </p:nvCxnSpPr>
        <p:spPr>
          <a:xfrm>
            <a:off x="1384300" y="4371341"/>
            <a:ext cx="337347" cy="1257300"/>
          </a:xfrm>
          <a:prstGeom prst="curvedConnector3">
            <a:avLst>
              <a:gd name="adj1" fmla="val 38000"/>
            </a:avLst>
          </a:prstGeom>
          <a:ln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32" idx="2"/>
            <a:endCxn id="33" idx="2"/>
          </p:cNvCxnSpPr>
          <p:nvPr/>
        </p:nvCxnSpPr>
        <p:spPr>
          <a:xfrm rot="10800000" flipH="1" flipV="1">
            <a:off x="1675131" y="5012691"/>
            <a:ext cx="46516" cy="615950"/>
          </a:xfrm>
          <a:prstGeom prst="curvedConnector3">
            <a:avLst>
              <a:gd name="adj1" fmla="val -153575"/>
            </a:avLst>
          </a:prstGeom>
          <a:ln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2929890" y="500216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967038" y="561292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490614" y="436229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Curved Connector 48"/>
          <p:cNvCxnSpPr>
            <a:stCxn id="48" idx="6"/>
            <a:endCxn id="47" idx="2"/>
          </p:cNvCxnSpPr>
          <p:nvPr/>
        </p:nvCxnSpPr>
        <p:spPr>
          <a:xfrm>
            <a:off x="2536333" y="4385151"/>
            <a:ext cx="430705" cy="1250631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46" idx="2"/>
            <a:endCxn id="47" idx="2"/>
          </p:cNvCxnSpPr>
          <p:nvPr/>
        </p:nvCxnSpPr>
        <p:spPr>
          <a:xfrm rot="10800000" flipH="1" flipV="1">
            <a:off x="2929890" y="5025026"/>
            <a:ext cx="37148" cy="610755"/>
          </a:xfrm>
          <a:prstGeom prst="curvedConnector3">
            <a:avLst>
              <a:gd name="adj1" fmla="val -237176"/>
            </a:avLst>
          </a:prstGeom>
          <a:ln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4475837" y="4369245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950039" y="436976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219683" y="436383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8082388" y="4358375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43033" y="4989083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864848" y="560892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646865" y="4986994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922849" y="4989083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872504" y="499117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986033" y="5610635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7245577" y="5612349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8099616" y="5614063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Curved Connector 73"/>
          <p:cNvCxnSpPr>
            <a:stCxn id="62" idx="6"/>
            <a:endCxn id="67" idx="2"/>
          </p:cNvCxnSpPr>
          <p:nvPr/>
        </p:nvCxnSpPr>
        <p:spPr>
          <a:xfrm>
            <a:off x="4521556" y="4392105"/>
            <a:ext cx="343292" cy="1239676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urved Connector 76"/>
          <p:cNvCxnSpPr>
            <a:stCxn id="66" idx="2"/>
            <a:endCxn id="67" idx="2"/>
          </p:cNvCxnSpPr>
          <p:nvPr/>
        </p:nvCxnSpPr>
        <p:spPr>
          <a:xfrm rot="10800000" flipH="1" flipV="1">
            <a:off x="4843032" y="5011943"/>
            <a:ext cx="21815" cy="619838"/>
          </a:xfrm>
          <a:prstGeom prst="curvedConnector3">
            <a:avLst>
              <a:gd name="adj1" fmla="val -353587"/>
            </a:avLst>
          </a:prstGeom>
          <a:ln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>
            <a:stCxn id="68" idx="6"/>
            <a:endCxn id="71" idx="2"/>
          </p:cNvCxnSpPr>
          <p:nvPr/>
        </p:nvCxnSpPr>
        <p:spPr>
          <a:xfrm>
            <a:off x="5692584" y="5009854"/>
            <a:ext cx="293449" cy="623641"/>
          </a:xfrm>
          <a:prstGeom prst="curvedConnector3">
            <a:avLst>
              <a:gd name="adj1" fmla="val 34707"/>
            </a:avLst>
          </a:prstGeom>
          <a:ln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>
            <a:stCxn id="63" idx="2"/>
            <a:endCxn id="71" idx="2"/>
          </p:cNvCxnSpPr>
          <p:nvPr/>
        </p:nvCxnSpPr>
        <p:spPr>
          <a:xfrm rot="10800000" flipH="1" flipV="1">
            <a:off x="5950039" y="4392619"/>
            <a:ext cx="35994" cy="1240875"/>
          </a:xfrm>
          <a:prstGeom prst="curvedConnector3">
            <a:avLst>
              <a:gd name="adj1" fmla="val -354567"/>
            </a:avLst>
          </a:prstGeom>
          <a:ln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urved Connector 89"/>
          <p:cNvCxnSpPr>
            <a:stCxn id="69" idx="6"/>
            <a:endCxn id="72" idx="2"/>
          </p:cNvCxnSpPr>
          <p:nvPr/>
        </p:nvCxnSpPr>
        <p:spPr>
          <a:xfrm>
            <a:off x="6968568" y="5011943"/>
            <a:ext cx="277009" cy="623266"/>
          </a:xfrm>
          <a:prstGeom prst="curvedConnector3">
            <a:avLst>
              <a:gd name="adj1" fmla="val 38862"/>
            </a:avLst>
          </a:prstGeom>
          <a:ln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urved Connector 94"/>
          <p:cNvCxnSpPr>
            <a:stCxn id="64" idx="2"/>
            <a:endCxn id="72" idx="2"/>
          </p:cNvCxnSpPr>
          <p:nvPr/>
        </p:nvCxnSpPr>
        <p:spPr>
          <a:xfrm rot="10800000" flipH="1" flipV="1">
            <a:off x="7219683" y="4386695"/>
            <a:ext cx="25894" cy="1248513"/>
          </a:xfrm>
          <a:prstGeom prst="curvedConnector3">
            <a:avLst>
              <a:gd name="adj1" fmla="val -482038"/>
            </a:avLst>
          </a:prstGeom>
          <a:ln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urved Connector 98"/>
          <p:cNvCxnSpPr>
            <a:stCxn id="70" idx="6"/>
            <a:endCxn id="73" idx="2"/>
          </p:cNvCxnSpPr>
          <p:nvPr/>
        </p:nvCxnSpPr>
        <p:spPr>
          <a:xfrm>
            <a:off x="7918223" y="5014032"/>
            <a:ext cx="181393" cy="622891"/>
          </a:xfrm>
          <a:prstGeom prst="curvedConnector3">
            <a:avLst>
              <a:gd name="adj1" fmla="val 43815"/>
            </a:avLst>
          </a:prstGeom>
          <a:ln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/>
          <p:cNvCxnSpPr>
            <a:stCxn id="65" idx="2"/>
            <a:endCxn id="73" idx="2"/>
          </p:cNvCxnSpPr>
          <p:nvPr/>
        </p:nvCxnSpPr>
        <p:spPr>
          <a:xfrm rot="10800000" flipH="1" flipV="1">
            <a:off x="8082388" y="4381235"/>
            <a:ext cx="17228" cy="1255688"/>
          </a:xfrm>
          <a:prstGeom prst="curvedConnector3">
            <a:avLst>
              <a:gd name="adj1" fmla="val -366322"/>
            </a:avLst>
          </a:prstGeom>
          <a:ln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609600" y="412498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09600" y="473458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22448" y="53441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0" name="Table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584681"/>
              </p:ext>
            </p:extLst>
          </p:nvPr>
        </p:nvGraphicFramePr>
        <p:xfrm>
          <a:off x="5414532" y="762000"/>
          <a:ext cx="2738868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956"/>
                <a:gridCol w="912956"/>
                <a:gridCol w="9129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4" name="Freeform 13"/>
          <p:cNvSpPr/>
          <p:nvPr/>
        </p:nvSpPr>
        <p:spPr>
          <a:xfrm>
            <a:off x="1390650" y="2133600"/>
            <a:ext cx="2400300" cy="1066800"/>
          </a:xfrm>
          <a:custGeom>
            <a:avLst/>
            <a:gdLst>
              <a:gd name="connsiteX0" fmla="*/ 2400300 w 2400300"/>
              <a:gd name="connsiteY0" fmla="*/ 0 h 1066800"/>
              <a:gd name="connsiteX1" fmla="*/ 2400300 w 2400300"/>
              <a:gd name="connsiteY1" fmla="*/ 1066800 h 1066800"/>
              <a:gd name="connsiteX2" fmla="*/ 0 w 2400300"/>
              <a:gd name="connsiteY2" fmla="*/ 1066800 h 1066800"/>
              <a:gd name="connsiteX3" fmla="*/ 0 w 2400300"/>
              <a:gd name="connsiteY3" fmla="*/ 495300 h 1066800"/>
              <a:gd name="connsiteX4" fmla="*/ 685800 w 2400300"/>
              <a:gd name="connsiteY4" fmla="*/ 4953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0300" h="1066800">
                <a:moveTo>
                  <a:pt x="2400300" y="0"/>
                </a:moveTo>
                <a:lnTo>
                  <a:pt x="2400300" y="1066800"/>
                </a:lnTo>
                <a:lnTo>
                  <a:pt x="0" y="1066800"/>
                </a:lnTo>
                <a:lnTo>
                  <a:pt x="0" y="495300"/>
                </a:lnTo>
                <a:lnTo>
                  <a:pt x="685800" y="49530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905000" y="1181100"/>
            <a:ext cx="1600200" cy="18288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8941" y="3346285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(many implementations exist)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63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Completion detection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2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/>
          <p:cNvSpPr/>
          <p:nvPr/>
        </p:nvSpPr>
        <p:spPr>
          <a:xfrm>
            <a:off x="1998452" y="31242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8" idx="2"/>
            <a:endCxn id="16" idx="0"/>
          </p:cNvCxnSpPr>
          <p:nvPr/>
        </p:nvCxnSpPr>
        <p:spPr>
          <a:xfrm flipH="1">
            <a:off x="2169902" y="2667000"/>
            <a:ext cx="1798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sosceles Triangle 19"/>
          <p:cNvSpPr/>
          <p:nvPr/>
        </p:nvSpPr>
        <p:spPr>
          <a:xfrm>
            <a:off x="6497848" y="31242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1" idx="2"/>
            <a:endCxn id="20" idx="0"/>
          </p:cNvCxnSpPr>
          <p:nvPr/>
        </p:nvCxnSpPr>
        <p:spPr>
          <a:xfrm>
            <a:off x="6667500" y="2667000"/>
            <a:ext cx="1798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Completion detection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2819400" y="914400"/>
            <a:ext cx="3200400" cy="17526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362200" y="1638300"/>
            <a:ext cx="4572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019800" y="1617452"/>
            <a:ext cx="4572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858000" y="1617452"/>
            <a:ext cx="9906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990600" y="1617452"/>
            <a:ext cx="9906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1200" y="914400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77000" y="914400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8600" y="3422650"/>
            <a:ext cx="762000" cy="61595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CLK</a:t>
            </a:r>
          </a:p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743200" y="3581400"/>
            <a:ext cx="3505200" cy="304800"/>
            <a:chOff x="3124200" y="4648200"/>
            <a:chExt cx="3505200" cy="304800"/>
          </a:xfrm>
        </p:grpSpPr>
        <p:grpSp>
          <p:nvGrpSpPr>
            <p:cNvPr id="35" name="Group 34"/>
            <p:cNvGrpSpPr/>
            <p:nvPr/>
          </p:nvGrpSpPr>
          <p:grpSpPr>
            <a:xfrm>
              <a:off x="3124200" y="4648200"/>
              <a:ext cx="762000" cy="304800"/>
              <a:chOff x="3124200" y="4648200"/>
              <a:chExt cx="762000" cy="30480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3276600" y="4648200"/>
                <a:ext cx="457200" cy="304800"/>
                <a:chOff x="3276600" y="4648200"/>
                <a:chExt cx="457200" cy="304800"/>
              </a:xfrm>
            </p:grpSpPr>
            <p:sp>
              <p:nvSpPr>
                <p:cNvPr id="19" name="Isosceles Triangle 18"/>
                <p:cNvSpPr/>
                <p:nvPr/>
              </p:nvSpPr>
              <p:spPr>
                <a:xfrm rot="5400000">
                  <a:off x="3276600" y="4648200"/>
                  <a:ext cx="304800" cy="304800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3581400" y="4724400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6" name="Straight Connector 25"/>
              <p:cNvCxnSpPr>
                <a:stCxn id="22" idx="6"/>
              </p:cNvCxnSpPr>
              <p:nvPr/>
            </p:nvCxnSpPr>
            <p:spPr>
              <a:xfrm>
                <a:off x="3733800" y="4800600"/>
                <a:ext cx="1524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endCxn id="19" idx="3"/>
              </p:cNvCxnSpPr>
              <p:nvPr/>
            </p:nvCxnSpPr>
            <p:spPr>
              <a:xfrm>
                <a:off x="3124200" y="4800600"/>
                <a:ext cx="1524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>
              <a:off x="3810000" y="4648200"/>
              <a:ext cx="762000" cy="304800"/>
              <a:chOff x="3124200" y="4648200"/>
              <a:chExt cx="762000" cy="304800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3276600" y="4648200"/>
                <a:ext cx="457200" cy="304800"/>
                <a:chOff x="3276600" y="4648200"/>
                <a:chExt cx="457200" cy="304800"/>
              </a:xfrm>
            </p:grpSpPr>
            <p:sp>
              <p:nvSpPr>
                <p:cNvPr id="54" name="Isosceles Triangle 53"/>
                <p:cNvSpPr/>
                <p:nvPr/>
              </p:nvSpPr>
              <p:spPr>
                <a:xfrm rot="5400000">
                  <a:off x="3276600" y="4648200"/>
                  <a:ext cx="304800" cy="304800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3581400" y="4724400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2" name="Straight Connector 51"/>
              <p:cNvCxnSpPr>
                <a:stCxn id="55" idx="6"/>
              </p:cNvCxnSpPr>
              <p:nvPr/>
            </p:nvCxnSpPr>
            <p:spPr>
              <a:xfrm>
                <a:off x="3733800" y="4800600"/>
                <a:ext cx="1524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endCxn id="54" idx="3"/>
              </p:cNvCxnSpPr>
              <p:nvPr/>
            </p:nvCxnSpPr>
            <p:spPr>
              <a:xfrm>
                <a:off x="3124200" y="4800600"/>
                <a:ext cx="1524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5181600" y="4648200"/>
              <a:ext cx="762000" cy="304800"/>
              <a:chOff x="3124200" y="4648200"/>
              <a:chExt cx="762000" cy="304800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3276600" y="4648200"/>
                <a:ext cx="457200" cy="304800"/>
                <a:chOff x="3276600" y="4648200"/>
                <a:chExt cx="457200" cy="304800"/>
              </a:xfrm>
            </p:grpSpPr>
            <p:sp>
              <p:nvSpPr>
                <p:cNvPr id="66" name="Isosceles Triangle 65"/>
                <p:cNvSpPr/>
                <p:nvPr/>
              </p:nvSpPr>
              <p:spPr>
                <a:xfrm rot="5400000">
                  <a:off x="3276600" y="4648200"/>
                  <a:ext cx="304800" cy="304800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3581400" y="4724400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4" name="Straight Connector 63"/>
              <p:cNvCxnSpPr>
                <a:stCxn id="67" idx="6"/>
              </p:cNvCxnSpPr>
              <p:nvPr/>
            </p:nvCxnSpPr>
            <p:spPr>
              <a:xfrm>
                <a:off x="3733800" y="4800600"/>
                <a:ext cx="1524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endCxn id="66" idx="3"/>
              </p:cNvCxnSpPr>
              <p:nvPr/>
            </p:nvCxnSpPr>
            <p:spPr>
              <a:xfrm>
                <a:off x="3124200" y="4800600"/>
                <a:ext cx="1524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/>
            <p:cNvGrpSpPr/>
            <p:nvPr/>
          </p:nvGrpSpPr>
          <p:grpSpPr>
            <a:xfrm>
              <a:off x="5867400" y="4648200"/>
              <a:ext cx="762000" cy="304800"/>
              <a:chOff x="3124200" y="4648200"/>
              <a:chExt cx="762000" cy="304800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3276600" y="4648200"/>
                <a:ext cx="457200" cy="304800"/>
                <a:chOff x="3276600" y="4648200"/>
                <a:chExt cx="457200" cy="304800"/>
              </a:xfrm>
            </p:grpSpPr>
            <p:sp>
              <p:nvSpPr>
                <p:cNvPr id="72" name="Isosceles Triangle 71"/>
                <p:cNvSpPr/>
                <p:nvPr/>
              </p:nvSpPr>
              <p:spPr>
                <a:xfrm rot="5400000">
                  <a:off x="3276600" y="4648200"/>
                  <a:ext cx="304800" cy="304800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3581400" y="4724400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0" name="Straight Connector 69"/>
              <p:cNvCxnSpPr>
                <a:stCxn id="73" idx="6"/>
              </p:cNvCxnSpPr>
              <p:nvPr/>
            </p:nvCxnSpPr>
            <p:spPr>
              <a:xfrm>
                <a:off x="3733800" y="4800600"/>
                <a:ext cx="1524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endCxn id="72" idx="3"/>
              </p:cNvCxnSpPr>
              <p:nvPr/>
            </p:nvCxnSpPr>
            <p:spPr>
              <a:xfrm>
                <a:off x="3124200" y="4800600"/>
                <a:ext cx="1524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>
              <a:off x="4572000" y="4800600"/>
              <a:ext cx="6096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Elbow Connector 73"/>
          <p:cNvCxnSpPr>
            <a:stCxn id="16" idx="3"/>
          </p:cNvCxnSpPr>
          <p:nvPr/>
        </p:nvCxnSpPr>
        <p:spPr>
          <a:xfrm rot="16200000" flipH="1">
            <a:off x="2305739" y="3293163"/>
            <a:ext cx="301625" cy="573298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endCxn id="20" idx="3"/>
          </p:cNvCxnSpPr>
          <p:nvPr/>
        </p:nvCxnSpPr>
        <p:spPr>
          <a:xfrm flipV="1">
            <a:off x="6248400" y="3429000"/>
            <a:ext cx="420898" cy="301625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endCxn id="17" idx="3"/>
          </p:cNvCxnSpPr>
          <p:nvPr/>
        </p:nvCxnSpPr>
        <p:spPr>
          <a:xfrm flipH="1">
            <a:off x="990600" y="3730625"/>
            <a:ext cx="11784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6670197" y="3733800"/>
            <a:ext cx="11784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851540" y="426720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fixed delay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2" name="Left Brace 81"/>
          <p:cNvSpPr/>
          <p:nvPr/>
        </p:nvSpPr>
        <p:spPr>
          <a:xfrm rot="16200000">
            <a:off x="4343400" y="2473804"/>
            <a:ext cx="304800" cy="3352800"/>
          </a:xfrm>
          <a:prstGeom prst="leftBrace">
            <a:avLst>
              <a:gd name="adj1" fmla="val 44961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2249904" y="4800600"/>
            <a:ext cx="4684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fixed delay must be longer than the</a:t>
            </a:r>
            <a:b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worst-case logic delay (plus variability)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28600" y="5848290"/>
            <a:ext cx="8803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could we detect when a computation has completed ASAP 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6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28600" y="4495800"/>
            <a:ext cx="8689430" cy="1752600"/>
            <a:chOff x="228600" y="4495800"/>
            <a:chExt cx="8689430" cy="1752600"/>
          </a:xfrm>
        </p:grpSpPr>
        <p:sp>
          <p:nvSpPr>
            <p:cNvPr id="40" name="Rectangle 39"/>
            <p:cNvSpPr/>
            <p:nvPr/>
          </p:nvSpPr>
          <p:spPr>
            <a:xfrm>
              <a:off x="7347854" y="4495800"/>
              <a:ext cx="777243" cy="1752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528455" y="4495800"/>
              <a:ext cx="1362892" cy="1752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338253" y="5181600"/>
              <a:ext cx="1119049" cy="1066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46909" y="4495800"/>
              <a:ext cx="762000" cy="1752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28600" y="5848290"/>
              <a:ext cx="86894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         </a:t>
              </a:r>
              <a:r>
                <a:rPr lang="en-GB" sz="20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      SP          0            SP              1                 SP             1       SP</a:t>
              </a:r>
              <a:endPara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Delay-insensitive codes: Dual Rail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66690"/>
          </a:xfrm>
        </p:spPr>
        <p:txBody>
          <a:bodyPr/>
          <a:lstStyle/>
          <a:p>
            <a:r>
              <a:rPr lang="en-GB" dirty="0" smtClean="0"/>
              <a:t>Dual rail: every bit encoded with two signals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54222"/>
              </p:ext>
            </p:extLst>
          </p:nvPr>
        </p:nvGraphicFramePr>
        <p:xfrm>
          <a:off x="2819400" y="1676400"/>
          <a:ext cx="31242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16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A.t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A.f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Spacer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Not used</a:t>
                      </a:r>
                      <a:endParaRPr lang="en-US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cxnSp>
        <p:nvCxnSpPr>
          <p:cNvPr id="9" name="Elbow Connector 8"/>
          <p:cNvCxnSpPr/>
          <p:nvPr/>
        </p:nvCxnSpPr>
        <p:spPr>
          <a:xfrm flipV="1">
            <a:off x="381000" y="4495800"/>
            <a:ext cx="914400" cy="381000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1295400" y="4495800"/>
            <a:ext cx="914400" cy="381000"/>
          </a:xfrm>
          <a:prstGeom prst="bentConnector3">
            <a:avLst>
              <a:gd name="adj1" fmla="val 3476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flipV="1">
            <a:off x="2209800" y="4495800"/>
            <a:ext cx="3429000" cy="381000"/>
          </a:xfrm>
          <a:prstGeom prst="bentConnector3">
            <a:avLst>
              <a:gd name="adj1" fmla="val 6701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>
            <a:off x="5638800" y="4495800"/>
            <a:ext cx="1219200" cy="381000"/>
          </a:xfrm>
          <a:prstGeom prst="bentConnector3">
            <a:avLst>
              <a:gd name="adj1" fmla="val 2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flipV="1">
            <a:off x="6858000" y="4495800"/>
            <a:ext cx="609600" cy="381000"/>
          </a:xfrm>
          <a:prstGeom prst="bentConnector3">
            <a:avLst>
              <a:gd name="adj1" fmla="val 7857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>
            <a:off x="7467600" y="4495800"/>
            <a:ext cx="1295400" cy="381000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flipV="1">
            <a:off x="381000" y="5181600"/>
            <a:ext cx="2209800" cy="381000"/>
          </a:xfrm>
          <a:prstGeom prst="bentConnector3">
            <a:avLst>
              <a:gd name="adj1" fmla="val 8783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>
            <a:off x="2590800" y="5181600"/>
            <a:ext cx="6172200" cy="381000"/>
          </a:xfrm>
          <a:prstGeom prst="bentConnector3">
            <a:avLst>
              <a:gd name="adj1" fmla="val 1388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08574" y="449580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A.t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2473" y="518160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A.f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2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Dual Rail AND gate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383703"/>
              </p:ext>
            </p:extLst>
          </p:nvPr>
        </p:nvGraphicFramePr>
        <p:xfrm>
          <a:off x="1143000" y="990600"/>
          <a:ext cx="2057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SP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SP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SP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SP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SP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SP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SP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1295400" y="4648200"/>
            <a:ext cx="1682931" cy="838200"/>
            <a:chOff x="1295400" y="4648200"/>
            <a:chExt cx="1682931" cy="838200"/>
          </a:xfrm>
        </p:grpSpPr>
        <p:sp>
          <p:nvSpPr>
            <p:cNvPr id="12" name="Flowchart: Delay 11"/>
            <p:cNvSpPr/>
            <p:nvPr/>
          </p:nvSpPr>
          <p:spPr>
            <a:xfrm>
              <a:off x="1828800" y="4648200"/>
              <a:ext cx="762000" cy="838200"/>
            </a:xfrm>
            <a:prstGeom prst="flowChartDelay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295400" y="4800600"/>
              <a:ext cx="5334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1295400" y="5334000"/>
              <a:ext cx="5334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endCxn id="12" idx="3"/>
            </p:cNvCxnSpPr>
            <p:nvPr/>
          </p:nvCxnSpPr>
          <p:spPr>
            <a:xfrm flipH="1" flipV="1">
              <a:off x="2590800" y="5067300"/>
              <a:ext cx="387531" cy="108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993857" y="459384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990600" y="514972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948511" y="488263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594012" y="2438400"/>
            <a:ext cx="3635588" cy="2209800"/>
            <a:chOff x="4594012" y="2438400"/>
            <a:chExt cx="3635588" cy="2209800"/>
          </a:xfrm>
        </p:grpSpPr>
        <p:sp>
          <p:nvSpPr>
            <p:cNvPr id="33" name="Rounded Rectangle 32"/>
            <p:cNvSpPr/>
            <p:nvPr/>
          </p:nvSpPr>
          <p:spPr>
            <a:xfrm>
              <a:off x="6301981" y="2438400"/>
              <a:ext cx="1181099" cy="22098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035281" y="2590800"/>
              <a:ext cx="1682931" cy="838200"/>
              <a:chOff x="1295400" y="4648200"/>
              <a:chExt cx="1682931" cy="838200"/>
            </a:xfrm>
            <a:solidFill>
              <a:srgbClr val="008000"/>
            </a:solidFill>
          </p:grpSpPr>
          <p:cxnSp>
            <p:nvCxnSpPr>
              <p:cNvPr id="47" name="Straight Connector 46"/>
              <p:cNvCxnSpPr/>
              <p:nvPr/>
            </p:nvCxnSpPr>
            <p:spPr>
              <a:xfrm flipH="1">
                <a:off x="1295400" y="4800600"/>
                <a:ext cx="533400" cy="0"/>
              </a:xfrm>
              <a:prstGeom prst="line">
                <a:avLst/>
              </a:prstGeom>
              <a:grpFill/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1295400" y="5334000"/>
                <a:ext cx="533400" cy="0"/>
              </a:xfrm>
              <a:prstGeom prst="line">
                <a:avLst/>
              </a:prstGeom>
              <a:grpFill/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endCxn id="46" idx="3"/>
              </p:cNvCxnSpPr>
              <p:nvPr/>
            </p:nvCxnSpPr>
            <p:spPr>
              <a:xfrm flipH="1" flipV="1">
                <a:off x="2590800" y="5067300"/>
                <a:ext cx="387531" cy="1089"/>
              </a:xfrm>
              <a:prstGeom prst="line">
                <a:avLst/>
              </a:prstGeom>
              <a:grpFill/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Flowchart: Delay 45"/>
              <p:cNvSpPr/>
              <p:nvPr/>
            </p:nvSpPr>
            <p:spPr>
              <a:xfrm>
                <a:off x="1828800" y="4648200"/>
                <a:ext cx="762000" cy="838200"/>
              </a:xfrm>
              <a:prstGeom prst="flowChartDelay">
                <a:avLst/>
              </a:prstGeom>
              <a:grpFill/>
              <a:ln>
                <a:solidFill>
                  <a:srgbClr val="008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>
              <a:off x="7247949" y="4099649"/>
              <a:ext cx="47026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035281" y="3868782"/>
              <a:ext cx="62919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041812" y="4360818"/>
              <a:ext cx="62919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Moon 21"/>
            <p:cNvSpPr/>
            <p:nvPr/>
          </p:nvSpPr>
          <p:spPr>
            <a:xfrm flipH="1">
              <a:off x="6555618" y="3687625"/>
              <a:ext cx="692331" cy="824049"/>
            </a:xfrm>
            <a:prstGeom prst="moon">
              <a:avLst>
                <a:gd name="adj" fmla="val 87500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5127412" y="2743200"/>
              <a:ext cx="907869" cy="0"/>
            </a:xfrm>
            <a:prstGeom prst="lin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lbow Connector 54"/>
            <p:cNvCxnSpPr/>
            <p:nvPr/>
          </p:nvCxnSpPr>
          <p:spPr>
            <a:xfrm>
              <a:off x="5127412" y="3048001"/>
              <a:ext cx="914400" cy="820781"/>
            </a:xfrm>
            <a:prstGeom prst="bentConnector3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27412" y="4360818"/>
              <a:ext cx="90786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Elbow Connector 60"/>
            <p:cNvCxnSpPr/>
            <p:nvPr/>
          </p:nvCxnSpPr>
          <p:spPr>
            <a:xfrm flipV="1">
              <a:off x="5127412" y="3276601"/>
              <a:ext cx="1174569" cy="748121"/>
            </a:xfrm>
            <a:prstGeom prst="bentConnector3">
              <a:avLst>
                <a:gd name="adj1" fmla="val 64829"/>
              </a:avLst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4627315" y="2535019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8000"/>
                  </a:solidFill>
                </a:rPr>
                <a:t>A.t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625782" y="2869473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solidFill>
                    <a:srgbClr val="FF0000"/>
                  </a:solidFill>
                </a:rPr>
                <a:t>A.f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595545" y="386168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8000"/>
                  </a:solidFill>
                </a:rPr>
                <a:t>B</a:t>
              </a:r>
              <a:r>
                <a:rPr lang="en-GB" dirty="0" smtClean="0">
                  <a:solidFill>
                    <a:srgbClr val="008000"/>
                  </a:solidFill>
                </a:rPr>
                <a:t>.t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594012" y="419614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solidFill>
                    <a:srgbClr val="FF0000"/>
                  </a:solidFill>
                </a:rPr>
                <a:t>B</a:t>
              </a:r>
              <a:r>
                <a:rPr lang="en-GB" dirty="0" err="1" smtClean="0">
                  <a:solidFill>
                    <a:srgbClr val="FF0000"/>
                  </a:solidFill>
                </a:rPr>
                <a:t>.f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749982" y="2827541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8000"/>
                  </a:solidFill>
                </a:rPr>
                <a:t>C</a:t>
              </a:r>
              <a:r>
                <a:rPr lang="en-GB" dirty="0" smtClean="0">
                  <a:solidFill>
                    <a:srgbClr val="008000"/>
                  </a:solidFill>
                </a:rPr>
                <a:t>.t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748449" y="3915286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solidFill>
                    <a:srgbClr val="FF0000"/>
                  </a:solidFill>
                </a:rPr>
                <a:t>C</a:t>
              </a:r>
              <a:r>
                <a:rPr lang="en-GB" dirty="0" err="1" smtClean="0">
                  <a:solidFill>
                    <a:srgbClr val="FF0000"/>
                  </a:solidFill>
                </a:rPr>
                <a:t>.f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6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5110400" y="2514600"/>
            <a:ext cx="1181099" cy="127444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Dual Rail Inverter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758648"/>
              </p:ext>
            </p:extLst>
          </p:nvPr>
        </p:nvGraphicFramePr>
        <p:xfrm>
          <a:off x="1066800" y="2362200"/>
          <a:ext cx="1371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Z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SP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SP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US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cxnSp>
        <p:nvCxnSpPr>
          <p:cNvPr id="50" name="Straight Connector 49"/>
          <p:cNvCxnSpPr/>
          <p:nvPr/>
        </p:nvCxnSpPr>
        <p:spPr>
          <a:xfrm>
            <a:off x="4370412" y="3505200"/>
            <a:ext cx="7399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370412" y="2743200"/>
            <a:ext cx="739988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896442" y="256685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</a:rPr>
              <a:t>A.t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886200" y="332963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A.f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194976" y="256685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</a:rPr>
              <a:t>Z.t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191746" y="331796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Z.f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6291499" y="2743200"/>
            <a:ext cx="876301" cy="1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291499" y="3505200"/>
            <a:ext cx="8763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5110400" y="2743199"/>
            <a:ext cx="1181099" cy="762001"/>
            <a:chOff x="5867400" y="2743199"/>
            <a:chExt cx="1181099" cy="762001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5867400" y="2743200"/>
              <a:ext cx="1181099" cy="76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867400" y="2743199"/>
              <a:ext cx="1181099" cy="7620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0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6454381" y="990600"/>
            <a:ext cx="1181099" cy="22098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Dual Rail AND/OR gate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348311" y="1719945"/>
            <a:ext cx="1682931" cy="838200"/>
            <a:chOff x="1295400" y="4648200"/>
            <a:chExt cx="1682931" cy="838200"/>
          </a:xfrm>
        </p:grpSpPr>
        <p:sp>
          <p:nvSpPr>
            <p:cNvPr id="12" name="Flowchart: Delay 11"/>
            <p:cNvSpPr/>
            <p:nvPr/>
          </p:nvSpPr>
          <p:spPr>
            <a:xfrm>
              <a:off x="1828800" y="4648200"/>
              <a:ext cx="762000" cy="838200"/>
            </a:xfrm>
            <a:prstGeom prst="flowChartDelay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295400" y="4800600"/>
              <a:ext cx="5334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1295400" y="5334000"/>
              <a:ext cx="5334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endCxn id="12" idx="3"/>
            </p:cNvCxnSpPr>
            <p:nvPr/>
          </p:nvCxnSpPr>
          <p:spPr>
            <a:xfrm flipH="1" flipV="1">
              <a:off x="2590800" y="5067300"/>
              <a:ext cx="387531" cy="108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1046768" y="166559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043511" y="222146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001422" y="195437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6187681" y="1143000"/>
            <a:ext cx="1682931" cy="838200"/>
            <a:chOff x="1295400" y="4648200"/>
            <a:chExt cx="1682931" cy="838200"/>
          </a:xfrm>
          <a:solidFill>
            <a:srgbClr val="008000"/>
          </a:solidFill>
        </p:grpSpPr>
        <p:cxnSp>
          <p:nvCxnSpPr>
            <p:cNvPr id="47" name="Straight Connector 46"/>
            <p:cNvCxnSpPr/>
            <p:nvPr/>
          </p:nvCxnSpPr>
          <p:spPr>
            <a:xfrm flipH="1">
              <a:off x="1295400" y="4800600"/>
              <a:ext cx="533400" cy="0"/>
            </a:xfrm>
            <a:prstGeom prst="line">
              <a:avLst/>
            </a:prstGeom>
            <a:grpFill/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1295400" y="5334000"/>
              <a:ext cx="533400" cy="0"/>
            </a:xfrm>
            <a:prstGeom prst="line">
              <a:avLst/>
            </a:prstGeom>
            <a:grpFill/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endCxn id="46" idx="3"/>
            </p:cNvCxnSpPr>
            <p:nvPr/>
          </p:nvCxnSpPr>
          <p:spPr>
            <a:xfrm flipH="1" flipV="1">
              <a:off x="2590800" y="5067300"/>
              <a:ext cx="387531" cy="1089"/>
            </a:xfrm>
            <a:prstGeom prst="line">
              <a:avLst/>
            </a:prstGeom>
            <a:grpFill/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Flowchart: Delay 45"/>
            <p:cNvSpPr/>
            <p:nvPr/>
          </p:nvSpPr>
          <p:spPr>
            <a:xfrm>
              <a:off x="1828800" y="4648200"/>
              <a:ext cx="762000" cy="838200"/>
            </a:xfrm>
            <a:prstGeom prst="flowChartDelay">
              <a:avLst/>
            </a:prstGeom>
            <a:grpFill/>
            <a:ln>
              <a:solidFill>
                <a:srgbClr val="008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7400349" y="2651849"/>
            <a:ext cx="4702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187681" y="2420982"/>
            <a:ext cx="6291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194212" y="2913018"/>
            <a:ext cx="6291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oon 21"/>
          <p:cNvSpPr/>
          <p:nvPr/>
        </p:nvSpPr>
        <p:spPr>
          <a:xfrm flipH="1">
            <a:off x="6708018" y="2239825"/>
            <a:ext cx="692331" cy="824049"/>
          </a:xfrm>
          <a:prstGeom prst="moon">
            <a:avLst>
              <a:gd name="adj" fmla="val 87500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5279812" y="1295400"/>
            <a:ext cx="907869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/>
          <p:nvPr/>
        </p:nvCxnSpPr>
        <p:spPr>
          <a:xfrm>
            <a:off x="5279812" y="1600201"/>
            <a:ext cx="914400" cy="820781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279812" y="2913018"/>
            <a:ext cx="9078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 flipV="1">
            <a:off x="5279812" y="1828801"/>
            <a:ext cx="1174569" cy="748121"/>
          </a:xfrm>
          <a:prstGeom prst="bentConnector3">
            <a:avLst>
              <a:gd name="adj1" fmla="val 64829"/>
            </a:avLst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779715" y="108721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</a:rPr>
              <a:t>A.t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778182" y="142167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A.f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47945" y="241388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</a:rPr>
              <a:t>B</a:t>
            </a:r>
            <a:r>
              <a:rPr lang="en-GB" dirty="0" smtClean="0">
                <a:solidFill>
                  <a:srgbClr val="008000"/>
                </a:solidFill>
              </a:rPr>
              <a:t>.t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746412" y="274834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B</a:t>
            </a:r>
            <a:r>
              <a:rPr lang="en-GB" dirty="0" err="1" smtClean="0">
                <a:solidFill>
                  <a:srgbClr val="FF0000"/>
                </a:solidFill>
              </a:rPr>
              <a:t>.f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902382" y="137974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</a:rPr>
              <a:t>C</a:t>
            </a:r>
            <a:r>
              <a:rPr lang="en-GB" dirty="0" smtClean="0">
                <a:solidFill>
                  <a:srgbClr val="008000"/>
                </a:solidFill>
              </a:rPr>
              <a:t>.t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900849" y="246748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C</a:t>
            </a:r>
            <a:r>
              <a:rPr lang="en-GB" dirty="0" err="1" smtClean="0">
                <a:solidFill>
                  <a:srgbClr val="FF0000"/>
                </a:solidFill>
              </a:rPr>
              <a:t>.f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043511" y="3886200"/>
            <a:ext cx="2309289" cy="861287"/>
            <a:chOff x="1043511" y="3886200"/>
            <a:chExt cx="2309289" cy="861287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577737" y="4305766"/>
              <a:ext cx="470263" cy="0"/>
            </a:xfrm>
            <a:prstGeom prst="line">
              <a:avLst/>
            </a:prstGeom>
            <a:ln w="28575">
              <a:solidFill>
                <a:srgbClr val="33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365069" y="4074899"/>
              <a:ext cx="629194" cy="0"/>
            </a:xfrm>
            <a:prstGeom prst="line">
              <a:avLst/>
            </a:prstGeom>
            <a:ln w="28575">
              <a:solidFill>
                <a:srgbClr val="33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371600" y="4566935"/>
              <a:ext cx="629194" cy="0"/>
            </a:xfrm>
            <a:prstGeom prst="line">
              <a:avLst/>
            </a:prstGeom>
            <a:ln w="28575">
              <a:solidFill>
                <a:srgbClr val="33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Moon 37"/>
            <p:cNvSpPr/>
            <p:nvPr/>
          </p:nvSpPr>
          <p:spPr>
            <a:xfrm flipH="1">
              <a:off x="1885406" y="3893742"/>
              <a:ext cx="692331" cy="824049"/>
            </a:xfrm>
            <a:prstGeom prst="moon">
              <a:avLst>
                <a:gd name="adj" fmla="val 87500"/>
              </a:avLst>
            </a:prstGeom>
            <a:solidFill>
              <a:srgbClr val="3366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46768" y="38862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A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43511" y="4378155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01422" y="4125609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755121" y="3810000"/>
            <a:ext cx="3635588" cy="2209800"/>
            <a:chOff x="4755121" y="3810000"/>
            <a:chExt cx="3635588" cy="2209800"/>
          </a:xfrm>
        </p:grpSpPr>
        <p:sp>
          <p:nvSpPr>
            <p:cNvPr id="44" name="Rounded Rectangle 43"/>
            <p:cNvSpPr/>
            <p:nvPr/>
          </p:nvSpPr>
          <p:spPr>
            <a:xfrm>
              <a:off x="6463090" y="3810000"/>
              <a:ext cx="1181099" cy="22098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6196390" y="3962400"/>
              <a:ext cx="1682931" cy="838200"/>
              <a:chOff x="1295400" y="4648200"/>
              <a:chExt cx="1682931" cy="838200"/>
            </a:xfrm>
            <a:solidFill>
              <a:srgbClr val="FF0000"/>
            </a:solidFill>
          </p:grpSpPr>
          <p:cxnSp>
            <p:nvCxnSpPr>
              <p:cNvPr id="54" name="Straight Connector 53"/>
              <p:cNvCxnSpPr/>
              <p:nvPr/>
            </p:nvCxnSpPr>
            <p:spPr>
              <a:xfrm flipH="1">
                <a:off x="1295400" y="4800600"/>
                <a:ext cx="533400" cy="0"/>
              </a:xfrm>
              <a:prstGeom prst="line">
                <a:avLst/>
              </a:prstGeom>
              <a:grp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1295400" y="5334000"/>
                <a:ext cx="533400" cy="0"/>
              </a:xfrm>
              <a:prstGeom prst="line">
                <a:avLst/>
              </a:prstGeom>
              <a:grp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endCxn id="59" idx="3"/>
              </p:cNvCxnSpPr>
              <p:nvPr/>
            </p:nvCxnSpPr>
            <p:spPr>
              <a:xfrm flipH="1" flipV="1">
                <a:off x="2590800" y="5067300"/>
                <a:ext cx="387531" cy="1089"/>
              </a:xfrm>
              <a:prstGeom prst="line">
                <a:avLst/>
              </a:prstGeom>
              <a:grp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Flowchart: Delay 58"/>
              <p:cNvSpPr/>
              <p:nvPr/>
            </p:nvSpPr>
            <p:spPr>
              <a:xfrm>
                <a:off x="1828800" y="4648200"/>
                <a:ext cx="762000" cy="838200"/>
              </a:xfrm>
              <a:prstGeom prst="flowChartDelay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0" name="Straight Connector 59"/>
            <p:cNvCxnSpPr/>
            <p:nvPr/>
          </p:nvCxnSpPr>
          <p:spPr>
            <a:xfrm>
              <a:off x="7409058" y="5471249"/>
              <a:ext cx="470263" cy="0"/>
            </a:xfrm>
            <a:prstGeom prst="lin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196390" y="5240382"/>
              <a:ext cx="629194" cy="0"/>
            </a:xfrm>
            <a:prstGeom prst="lin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202921" y="5732418"/>
              <a:ext cx="629194" cy="0"/>
            </a:xfrm>
            <a:prstGeom prst="lin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Moon 63"/>
            <p:cNvSpPr/>
            <p:nvPr/>
          </p:nvSpPr>
          <p:spPr>
            <a:xfrm flipH="1">
              <a:off x="6716727" y="5059225"/>
              <a:ext cx="692331" cy="824049"/>
            </a:xfrm>
            <a:prstGeom prst="moon">
              <a:avLst>
                <a:gd name="adj" fmla="val 87500"/>
              </a:avLst>
            </a:prstGeom>
            <a:solidFill>
              <a:srgbClr val="008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5288521" y="4114800"/>
              <a:ext cx="90786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Elbow Connector 71"/>
            <p:cNvCxnSpPr/>
            <p:nvPr/>
          </p:nvCxnSpPr>
          <p:spPr>
            <a:xfrm>
              <a:off x="5288521" y="4419601"/>
              <a:ext cx="914400" cy="820781"/>
            </a:xfrm>
            <a:prstGeom prst="bentConnector3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5288521" y="5732418"/>
              <a:ext cx="907869" cy="0"/>
            </a:xfrm>
            <a:prstGeom prst="lin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Elbow Connector 73"/>
            <p:cNvCxnSpPr/>
            <p:nvPr/>
          </p:nvCxnSpPr>
          <p:spPr>
            <a:xfrm flipV="1">
              <a:off x="5288521" y="4648201"/>
              <a:ext cx="1174569" cy="748121"/>
            </a:xfrm>
            <a:prstGeom prst="bentConnector3">
              <a:avLst>
                <a:gd name="adj1" fmla="val 64829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4788424" y="3906619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solidFill>
                    <a:srgbClr val="FF0000"/>
                  </a:solidFill>
                </a:rPr>
                <a:t>A.f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786891" y="4241073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8000"/>
                  </a:solidFill>
                </a:rPr>
                <a:t>A.t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756654" y="523328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solidFill>
                    <a:srgbClr val="FF0000"/>
                  </a:solidFill>
                </a:rPr>
                <a:t>B.f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755121" y="556774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8000"/>
                  </a:solidFill>
                </a:rPr>
                <a:t>B.t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911091" y="4199141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solidFill>
                    <a:srgbClr val="FF0000"/>
                  </a:solidFill>
                </a:rPr>
                <a:t>C.f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909558" y="5286886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8000"/>
                  </a:solidFill>
                </a:rPr>
                <a:t>C.t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1000" y="4860832"/>
            <a:ext cx="3657600" cy="1398377"/>
            <a:chOff x="381000" y="4860832"/>
            <a:chExt cx="3657600" cy="1398377"/>
          </a:xfrm>
        </p:grpSpPr>
        <p:grpSp>
          <p:nvGrpSpPr>
            <p:cNvPr id="81" name="Group 80"/>
            <p:cNvGrpSpPr/>
            <p:nvPr/>
          </p:nvGrpSpPr>
          <p:grpSpPr>
            <a:xfrm>
              <a:off x="1348311" y="5388354"/>
              <a:ext cx="1682931" cy="838200"/>
              <a:chOff x="1295400" y="4648200"/>
              <a:chExt cx="1682931" cy="838200"/>
            </a:xfrm>
          </p:grpSpPr>
          <p:sp>
            <p:nvSpPr>
              <p:cNvPr id="82" name="Flowchart: Delay 81"/>
              <p:cNvSpPr/>
              <p:nvPr/>
            </p:nvSpPr>
            <p:spPr>
              <a:xfrm>
                <a:off x="1828800" y="4648200"/>
                <a:ext cx="762000" cy="838200"/>
              </a:xfrm>
              <a:prstGeom prst="flowChartDelay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 flipH="1">
                <a:off x="1295400" y="4800600"/>
                <a:ext cx="5334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>
                <a:off x="1295400" y="5334000"/>
                <a:ext cx="5334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endCxn id="82" idx="3"/>
              </p:cNvCxnSpPr>
              <p:nvPr/>
            </p:nvCxnSpPr>
            <p:spPr>
              <a:xfrm flipH="1" flipV="1">
                <a:off x="2590800" y="5067300"/>
                <a:ext cx="387531" cy="108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TextBox 85"/>
            <p:cNvSpPr txBox="1"/>
            <p:nvPr/>
          </p:nvSpPr>
          <p:spPr>
            <a:xfrm>
              <a:off x="381000" y="53340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A</a:t>
              </a:r>
              <a:endParaRPr lang="en-US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81000" y="5889877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</a:t>
              </a:r>
              <a:endParaRPr lang="en-US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687222" y="562278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</a:t>
              </a:r>
              <a:endParaRPr lang="en-US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696919" y="5658103"/>
              <a:ext cx="954910" cy="304800"/>
              <a:chOff x="2883633" y="1129937"/>
              <a:chExt cx="954910" cy="30480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213463" y="1129937"/>
                <a:ext cx="396240" cy="304800"/>
                <a:chOff x="3213463" y="1129937"/>
                <a:chExt cx="396240" cy="304800"/>
              </a:xfrm>
            </p:grpSpPr>
            <p:sp>
              <p:nvSpPr>
                <p:cNvPr id="6" name="Isosceles Triangle 5"/>
                <p:cNvSpPr/>
                <p:nvPr/>
              </p:nvSpPr>
              <p:spPr>
                <a:xfrm rot="5400000">
                  <a:off x="3200400" y="1143000"/>
                  <a:ext cx="304800" cy="278673"/>
                </a:xfrm>
                <a:prstGeom prst="triangle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3489401" y="1222185"/>
                  <a:ext cx="120302" cy="120302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" name="Straight Connector 9"/>
              <p:cNvCxnSpPr>
                <a:stCxn id="6" idx="3"/>
              </p:cNvCxnSpPr>
              <p:nvPr/>
            </p:nvCxnSpPr>
            <p:spPr>
              <a:xfrm flipH="1" flipV="1">
                <a:off x="2883633" y="1281948"/>
                <a:ext cx="329831" cy="38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endCxn id="7" idx="6"/>
              </p:cNvCxnSpPr>
              <p:nvPr/>
            </p:nvCxnSpPr>
            <p:spPr>
              <a:xfrm flipH="1">
                <a:off x="3609703" y="1281948"/>
                <a:ext cx="228840" cy="3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700612" y="5388279"/>
              <a:ext cx="954910" cy="304800"/>
              <a:chOff x="2883633" y="1129937"/>
              <a:chExt cx="954910" cy="304800"/>
            </a:xfrm>
          </p:grpSpPr>
          <p:grpSp>
            <p:nvGrpSpPr>
              <p:cNvPr id="91" name="Group 90"/>
              <p:cNvGrpSpPr/>
              <p:nvPr/>
            </p:nvGrpSpPr>
            <p:grpSpPr>
              <a:xfrm>
                <a:off x="3213463" y="1129937"/>
                <a:ext cx="396240" cy="304800"/>
                <a:chOff x="3213463" y="1129937"/>
                <a:chExt cx="396240" cy="304800"/>
              </a:xfrm>
            </p:grpSpPr>
            <p:sp>
              <p:nvSpPr>
                <p:cNvPr id="94" name="Isosceles Triangle 93"/>
                <p:cNvSpPr/>
                <p:nvPr/>
              </p:nvSpPr>
              <p:spPr>
                <a:xfrm rot="5400000">
                  <a:off x="3200400" y="1143000"/>
                  <a:ext cx="304800" cy="278673"/>
                </a:xfrm>
                <a:prstGeom prst="triangle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3489401" y="1222185"/>
                  <a:ext cx="120302" cy="120302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2" name="Straight Connector 91"/>
              <p:cNvCxnSpPr>
                <a:stCxn id="94" idx="3"/>
              </p:cNvCxnSpPr>
              <p:nvPr/>
            </p:nvCxnSpPr>
            <p:spPr>
              <a:xfrm flipH="1" flipV="1">
                <a:off x="2883633" y="1281948"/>
                <a:ext cx="329831" cy="38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>
                <a:endCxn id="95" idx="6"/>
              </p:cNvCxnSpPr>
              <p:nvPr/>
            </p:nvCxnSpPr>
            <p:spPr>
              <a:xfrm flipH="1">
                <a:off x="3609703" y="1281948"/>
                <a:ext cx="228840" cy="3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>
            <a:xfrm>
              <a:off x="715657" y="5921754"/>
              <a:ext cx="954910" cy="304800"/>
              <a:chOff x="2883633" y="1129937"/>
              <a:chExt cx="954910" cy="304800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3213463" y="1129937"/>
                <a:ext cx="396240" cy="304800"/>
                <a:chOff x="3213463" y="1129937"/>
                <a:chExt cx="396240" cy="304800"/>
              </a:xfrm>
            </p:grpSpPr>
            <p:sp>
              <p:nvSpPr>
                <p:cNvPr id="100" name="Isosceles Triangle 99"/>
                <p:cNvSpPr/>
                <p:nvPr/>
              </p:nvSpPr>
              <p:spPr>
                <a:xfrm rot="5400000">
                  <a:off x="3200400" y="1143000"/>
                  <a:ext cx="304800" cy="278673"/>
                </a:xfrm>
                <a:prstGeom prst="triangle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3489401" y="1222185"/>
                  <a:ext cx="120302" cy="120302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8" name="Straight Connector 97"/>
              <p:cNvCxnSpPr>
                <a:stCxn id="100" idx="3"/>
              </p:cNvCxnSpPr>
              <p:nvPr/>
            </p:nvCxnSpPr>
            <p:spPr>
              <a:xfrm flipH="1" flipV="1">
                <a:off x="2883633" y="1281948"/>
                <a:ext cx="329831" cy="38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endCxn id="101" idx="6"/>
              </p:cNvCxnSpPr>
              <p:nvPr/>
            </p:nvCxnSpPr>
            <p:spPr>
              <a:xfrm flipH="1">
                <a:off x="3609703" y="1281948"/>
                <a:ext cx="228840" cy="3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 rot="5400000">
              <a:off x="2035019" y="4773789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ym typeface="Symbol" panose="05050102010706020507" pitchFamily="18" charset="2"/>
                </a:rPr>
                <a:t></a:t>
              </a:r>
              <a:endParaRPr lang="en-US" sz="3200" b="1" dirty="0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0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cs typeface="Arial" panose="020B0604020202020204" pitchFamily="34" charset="0"/>
              </a:rPr>
              <a:t>Dual rail: </a:t>
            </a:r>
            <a:r>
              <a:rPr lang="es-ES_tradnl" dirty="0" err="1">
                <a:cs typeface="Arial" panose="020B0604020202020204" pitchFamily="34" charset="0"/>
              </a:rPr>
              <a:t>c</a:t>
            </a:r>
            <a:r>
              <a:rPr lang="es-ES_tradnl" dirty="0" err="1" smtClean="0">
                <a:cs typeface="Arial" panose="020B0604020202020204" pitchFamily="34" charset="0"/>
              </a:rPr>
              <a:t>ompletion</a:t>
            </a:r>
            <a:r>
              <a:rPr lang="es-ES_tradnl" dirty="0" smtClean="0">
                <a:cs typeface="Arial" panose="020B0604020202020204" pitchFamily="34" charset="0"/>
              </a:rPr>
              <a:t> </a:t>
            </a:r>
            <a:r>
              <a:rPr lang="es-ES_tradnl" dirty="0" err="1">
                <a:cs typeface="Arial" panose="020B0604020202020204" pitchFamily="34" charset="0"/>
              </a:rPr>
              <a:t>detection</a:t>
            </a:r>
            <a:r>
              <a:rPr lang="es-ES_tradnl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1447800" y="1447800"/>
            <a:ext cx="2286000" cy="434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>
                <a:solidFill>
                  <a:srgbClr val="FFFF00"/>
                </a:solidFill>
                <a:cs typeface="Arial" panose="020B0604020202020204" pitchFamily="34" charset="0"/>
              </a:rPr>
              <a:t>Dual-rail</a:t>
            </a:r>
            <a:r>
              <a:rPr lang="en-GB" sz="2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2800" b="1" dirty="0">
                <a:solidFill>
                  <a:srgbClr val="FFFF00"/>
                </a:solidFill>
                <a:cs typeface="Arial" panose="020B0604020202020204" pitchFamily="34" charset="0"/>
              </a:rPr>
              <a:t>logic</a:t>
            </a:r>
            <a:endParaRPr lang="en-US" sz="28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pSp>
        <p:nvGrpSpPr>
          <p:cNvPr id="176132" name="Group 4"/>
          <p:cNvGrpSpPr>
            <a:grpSpLocks/>
          </p:cNvGrpSpPr>
          <p:nvPr/>
        </p:nvGrpSpPr>
        <p:grpSpPr bwMode="auto">
          <a:xfrm>
            <a:off x="990600" y="1676400"/>
            <a:ext cx="457200" cy="152400"/>
            <a:chOff x="624" y="1056"/>
            <a:chExt cx="288" cy="96"/>
          </a:xfrm>
        </p:grpSpPr>
        <p:sp>
          <p:nvSpPr>
            <p:cNvPr id="176133" name="Line 5"/>
            <p:cNvSpPr>
              <a:spLocks noChangeShapeType="1"/>
            </p:cNvSpPr>
            <p:nvPr/>
          </p:nvSpPr>
          <p:spPr bwMode="auto">
            <a:xfrm>
              <a:off x="624" y="105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34" name="Line 6"/>
            <p:cNvSpPr>
              <a:spLocks noChangeShapeType="1"/>
            </p:cNvSpPr>
            <p:nvPr/>
          </p:nvSpPr>
          <p:spPr bwMode="auto">
            <a:xfrm>
              <a:off x="624" y="115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6135" name="Line 7"/>
          <p:cNvSpPr>
            <a:spLocks noChangeShapeType="1"/>
          </p:cNvSpPr>
          <p:nvPr/>
        </p:nvSpPr>
        <p:spPr bwMode="auto">
          <a:xfrm>
            <a:off x="990600" y="2133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6" name="Line 8"/>
          <p:cNvSpPr>
            <a:spLocks noChangeShapeType="1"/>
          </p:cNvSpPr>
          <p:nvPr/>
        </p:nvSpPr>
        <p:spPr bwMode="auto">
          <a:xfrm>
            <a:off x="990600" y="2286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7" name="Line 9"/>
          <p:cNvSpPr>
            <a:spLocks noChangeShapeType="1"/>
          </p:cNvSpPr>
          <p:nvPr/>
        </p:nvSpPr>
        <p:spPr bwMode="auto">
          <a:xfrm>
            <a:off x="990600" y="2590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8" name="Line 10"/>
          <p:cNvSpPr>
            <a:spLocks noChangeShapeType="1"/>
          </p:cNvSpPr>
          <p:nvPr/>
        </p:nvSpPr>
        <p:spPr bwMode="auto">
          <a:xfrm>
            <a:off x="990600" y="27432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9" name="Line 11"/>
          <p:cNvSpPr>
            <a:spLocks noChangeShapeType="1"/>
          </p:cNvSpPr>
          <p:nvPr/>
        </p:nvSpPr>
        <p:spPr bwMode="auto">
          <a:xfrm>
            <a:off x="990600" y="3048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0" name="Line 12"/>
          <p:cNvSpPr>
            <a:spLocks noChangeShapeType="1"/>
          </p:cNvSpPr>
          <p:nvPr/>
        </p:nvSpPr>
        <p:spPr bwMode="auto">
          <a:xfrm>
            <a:off x="990600" y="3200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1" name="Line 13"/>
          <p:cNvSpPr>
            <a:spLocks noChangeShapeType="1"/>
          </p:cNvSpPr>
          <p:nvPr/>
        </p:nvSpPr>
        <p:spPr bwMode="auto">
          <a:xfrm>
            <a:off x="990600" y="35052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2" name="Line 14"/>
          <p:cNvSpPr>
            <a:spLocks noChangeShapeType="1"/>
          </p:cNvSpPr>
          <p:nvPr/>
        </p:nvSpPr>
        <p:spPr bwMode="auto">
          <a:xfrm>
            <a:off x="990600" y="3657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3" name="Line 15"/>
          <p:cNvSpPr>
            <a:spLocks noChangeShapeType="1"/>
          </p:cNvSpPr>
          <p:nvPr/>
        </p:nvSpPr>
        <p:spPr bwMode="auto">
          <a:xfrm>
            <a:off x="990600" y="3962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4" name="Line 16"/>
          <p:cNvSpPr>
            <a:spLocks noChangeShapeType="1"/>
          </p:cNvSpPr>
          <p:nvPr/>
        </p:nvSpPr>
        <p:spPr bwMode="auto">
          <a:xfrm>
            <a:off x="990600" y="4114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5" name="Line 17"/>
          <p:cNvSpPr>
            <a:spLocks noChangeShapeType="1"/>
          </p:cNvSpPr>
          <p:nvPr/>
        </p:nvSpPr>
        <p:spPr bwMode="auto">
          <a:xfrm>
            <a:off x="990600" y="4419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6" name="Line 18"/>
          <p:cNvSpPr>
            <a:spLocks noChangeShapeType="1"/>
          </p:cNvSpPr>
          <p:nvPr/>
        </p:nvSpPr>
        <p:spPr bwMode="auto">
          <a:xfrm>
            <a:off x="990600" y="4572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7" name="Line 19"/>
          <p:cNvSpPr>
            <a:spLocks noChangeShapeType="1"/>
          </p:cNvSpPr>
          <p:nvPr/>
        </p:nvSpPr>
        <p:spPr bwMode="auto">
          <a:xfrm>
            <a:off x="990600" y="5334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8" name="Line 20"/>
          <p:cNvSpPr>
            <a:spLocks noChangeShapeType="1"/>
          </p:cNvSpPr>
          <p:nvPr/>
        </p:nvSpPr>
        <p:spPr bwMode="auto">
          <a:xfrm>
            <a:off x="990600" y="5486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6149" name="Group 21"/>
          <p:cNvGrpSpPr>
            <a:grpSpLocks/>
          </p:cNvGrpSpPr>
          <p:nvPr/>
        </p:nvGrpSpPr>
        <p:grpSpPr bwMode="auto">
          <a:xfrm>
            <a:off x="3733800" y="1905000"/>
            <a:ext cx="457200" cy="152400"/>
            <a:chOff x="624" y="1056"/>
            <a:chExt cx="288" cy="96"/>
          </a:xfrm>
        </p:grpSpPr>
        <p:sp>
          <p:nvSpPr>
            <p:cNvPr id="176150" name="Line 22"/>
            <p:cNvSpPr>
              <a:spLocks noChangeShapeType="1"/>
            </p:cNvSpPr>
            <p:nvPr/>
          </p:nvSpPr>
          <p:spPr bwMode="auto">
            <a:xfrm>
              <a:off x="624" y="105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51" name="Line 23"/>
            <p:cNvSpPr>
              <a:spLocks noChangeShapeType="1"/>
            </p:cNvSpPr>
            <p:nvPr/>
          </p:nvSpPr>
          <p:spPr bwMode="auto">
            <a:xfrm>
              <a:off x="624" y="115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6152" name="Group 24"/>
          <p:cNvGrpSpPr>
            <a:grpSpLocks/>
          </p:cNvGrpSpPr>
          <p:nvPr/>
        </p:nvGrpSpPr>
        <p:grpSpPr bwMode="auto">
          <a:xfrm>
            <a:off x="3733800" y="2514600"/>
            <a:ext cx="457200" cy="152400"/>
            <a:chOff x="624" y="1056"/>
            <a:chExt cx="288" cy="96"/>
          </a:xfrm>
        </p:grpSpPr>
        <p:sp>
          <p:nvSpPr>
            <p:cNvPr id="176153" name="Line 25"/>
            <p:cNvSpPr>
              <a:spLocks noChangeShapeType="1"/>
            </p:cNvSpPr>
            <p:nvPr/>
          </p:nvSpPr>
          <p:spPr bwMode="auto">
            <a:xfrm>
              <a:off x="624" y="105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54" name="Line 26"/>
            <p:cNvSpPr>
              <a:spLocks noChangeShapeType="1"/>
            </p:cNvSpPr>
            <p:nvPr/>
          </p:nvSpPr>
          <p:spPr bwMode="auto">
            <a:xfrm>
              <a:off x="624" y="115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6155" name="Group 27"/>
          <p:cNvGrpSpPr>
            <a:grpSpLocks/>
          </p:cNvGrpSpPr>
          <p:nvPr/>
        </p:nvGrpSpPr>
        <p:grpSpPr bwMode="auto">
          <a:xfrm>
            <a:off x="3733800" y="3124200"/>
            <a:ext cx="457200" cy="152400"/>
            <a:chOff x="624" y="1056"/>
            <a:chExt cx="288" cy="96"/>
          </a:xfrm>
        </p:grpSpPr>
        <p:sp>
          <p:nvSpPr>
            <p:cNvPr id="176156" name="Line 28"/>
            <p:cNvSpPr>
              <a:spLocks noChangeShapeType="1"/>
            </p:cNvSpPr>
            <p:nvPr/>
          </p:nvSpPr>
          <p:spPr bwMode="auto">
            <a:xfrm>
              <a:off x="624" y="105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57" name="Line 29"/>
            <p:cNvSpPr>
              <a:spLocks noChangeShapeType="1"/>
            </p:cNvSpPr>
            <p:nvPr/>
          </p:nvSpPr>
          <p:spPr bwMode="auto">
            <a:xfrm>
              <a:off x="624" y="115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6158" name="Group 30"/>
          <p:cNvGrpSpPr>
            <a:grpSpLocks/>
          </p:cNvGrpSpPr>
          <p:nvPr/>
        </p:nvGrpSpPr>
        <p:grpSpPr bwMode="auto">
          <a:xfrm>
            <a:off x="3733800" y="3733800"/>
            <a:ext cx="457200" cy="152400"/>
            <a:chOff x="624" y="1056"/>
            <a:chExt cx="288" cy="96"/>
          </a:xfrm>
        </p:grpSpPr>
        <p:sp>
          <p:nvSpPr>
            <p:cNvPr id="176159" name="Line 31"/>
            <p:cNvSpPr>
              <a:spLocks noChangeShapeType="1"/>
            </p:cNvSpPr>
            <p:nvPr/>
          </p:nvSpPr>
          <p:spPr bwMode="auto">
            <a:xfrm>
              <a:off x="624" y="105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60" name="Line 32"/>
            <p:cNvSpPr>
              <a:spLocks noChangeShapeType="1"/>
            </p:cNvSpPr>
            <p:nvPr/>
          </p:nvSpPr>
          <p:spPr bwMode="auto">
            <a:xfrm>
              <a:off x="624" y="115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6161" name="Group 33"/>
          <p:cNvGrpSpPr>
            <a:grpSpLocks/>
          </p:cNvGrpSpPr>
          <p:nvPr/>
        </p:nvGrpSpPr>
        <p:grpSpPr bwMode="auto">
          <a:xfrm>
            <a:off x="3733800" y="4953000"/>
            <a:ext cx="457200" cy="152400"/>
            <a:chOff x="624" y="1056"/>
            <a:chExt cx="288" cy="96"/>
          </a:xfrm>
        </p:grpSpPr>
        <p:sp>
          <p:nvSpPr>
            <p:cNvPr id="176162" name="Line 34"/>
            <p:cNvSpPr>
              <a:spLocks noChangeShapeType="1"/>
            </p:cNvSpPr>
            <p:nvPr/>
          </p:nvSpPr>
          <p:spPr bwMode="auto">
            <a:xfrm>
              <a:off x="624" y="105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63" name="Line 35"/>
            <p:cNvSpPr>
              <a:spLocks noChangeShapeType="1"/>
            </p:cNvSpPr>
            <p:nvPr/>
          </p:nvSpPr>
          <p:spPr bwMode="auto">
            <a:xfrm>
              <a:off x="624" y="115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6164" name="Text Box 36"/>
          <p:cNvSpPr txBox="1">
            <a:spLocks noChangeArrowheads="1"/>
          </p:cNvSpPr>
          <p:nvPr/>
        </p:nvSpPr>
        <p:spPr bwMode="auto">
          <a:xfrm>
            <a:off x="1081088" y="4694238"/>
            <a:ext cx="29051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</a:pPr>
            <a:r>
              <a:rPr lang="es-ES_tradnl" sz="2400">
                <a:latin typeface="Times New Roman" panose="02020603050405020304" pitchFamily="18" charset="0"/>
              </a:rPr>
              <a:t>•</a:t>
            </a:r>
          </a:p>
          <a:p>
            <a:pPr>
              <a:lnSpc>
                <a:spcPct val="50000"/>
              </a:lnSpc>
            </a:pPr>
            <a:r>
              <a:rPr lang="es-ES_tradnl" sz="2400">
                <a:latin typeface="Times New Roman" panose="02020603050405020304" pitchFamily="18" charset="0"/>
              </a:rPr>
              <a:t>•</a:t>
            </a:r>
          </a:p>
          <a:p>
            <a:pPr>
              <a:lnSpc>
                <a:spcPct val="50000"/>
              </a:lnSpc>
            </a:pPr>
            <a:r>
              <a:rPr lang="es-ES_tradnl" sz="2400">
                <a:latin typeface="Times New Roman" panose="02020603050405020304" pitchFamily="18" charset="0"/>
              </a:rPr>
              <a:t>•</a:t>
            </a:r>
          </a:p>
        </p:txBody>
      </p:sp>
      <p:sp>
        <p:nvSpPr>
          <p:cNvPr id="176165" name="Text Box 37"/>
          <p:cNvSpPr txBox="1">
            <a:spLocks noChangeArrowheads="1"/>
          </p:cNvSpPr>
          <p:nvPr/>
        </p:nvSpPr>
        <p:spPr bwMode="auto">
          <a:xfrm>
            <a:off x="3824288" y="4114800"/>
            <a:ext cx="29051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</a:pPr>
            <a:r>
              <a:rPr lang="es-ES_tradnl" sz="2400">
                <a:latin typeface="Times New Roman" panose="02020603050405020304" pitchFamily="18" charset="0"/>
              </a:rPr>
              <a:t>•</a:t>
            </a:r>
          </a:p>
          <a:p>
            <a:pPr>
              <a:lnSpc>
                <a:spcPct val="50000"/>
              </a:lnSpc>
            </a:pPr>
            <a:r>
              <a:rPr lang="es-ES_tradnl" sz="2400">
                <a:latin typeface="Times New Roman" panose="02020603050405020304" pitchFamily="18" charset="0"/>
              </a:rPr>
              <a:t>•</a:t>
            </a:r>
          </a:p>
          <a:p>
            <a:pPr>
              <a:lnSpc>
                <a:spcPct val="50000"/>
              </a:lnSpc>
            </a:pPr>
            <a:r>
              <a:rPr lang="es-ES_tradnl" sz="2400">
                <a:latin typeface="Times New Roman" panose="02020603050405020304" pitchFamily="18" charset="0"/>
              </a:rPr>
              <a:t>•</a:t>
            </a:r>
          </a:p>
        </p:txBody>
      </p:sp>
      <p:grpSp>
        <p:nvGrpSpPr>
          <p:cNvPr id="176166" name="Group 38"/>
          <p:cNvGrpSpPr>
            <a:grpSpLocks/>
          </p:cNvGrpSpPr>
          <p:nvPr/>
        </p:nvGrpSpPr>
        <p:grpSpPr bwMode="auto">
          <a:xfrm>
            <a:off x="4191000" y="1752600"/>
            <a:ext cx="3941763" cy="4189413"/>
            <a:chOff x="2640" y="1104"/>
            <a:chExt cx="2483" cy="2639"/>
          </a:xfrm>
        </p:grpSpPr>
        <p:grpSp>
          <p:nvGrpSpPr>
            <p:cNvPr id="176167" name="Group 39"/>
            <p:cNvGrpSpPr>
              <a:grpSpLocks/>
            </p:cNvGrpSpPr>
            <p:nvPr/>
          </p:nvGrpSpPr>
          <p:grpSpPr bwMode="auto">
            <a:xfrm>
              <a:off x="2640" y="1104"/>
              <a:ext cx="2062" cy="2208"/>
              <a:chOff x="2640" y="1104"/>
              <a:chExt cx="2062" cy="2208"/>
            </a:xfrm>
          </p:grpSpPr>
          <p:sp>
            <p:nvSpPr>
              <p:cNvPr id="176168" name="Line 40"/>
              <p:cNvSpPr>
                <a:spLocks noChangeShapeType="1"/>
              </p:cNvSpPr>
              <p:nvPr/>
            </p:nvSpPr>
            <p:spPr bwMode="auto">
              <a:xfrm>
                <a:off x="2880" y="124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69" name="Line 41"/>
              <p:cNvSpPr>
                <a:spLocks noChangeShapeType="1"/>
              </p:cNvSpPr>
              <p:nvPr/>
            </p:nvSpPr>
            <p:spPr bwMode="auto">
              <a:xfrm>
                <a:off x="2880" y="1632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70" name="Line 42"/>
              <p:cNvSpPr>
                <a:spLocks noChangeShapeType="1"/>
              </p:cNvSpPr>
              <p:nvPr/>
            </p:nvSpPr>
            <p:spPr bwMode="auto">
              <a:xfrm>
                <a:off x="2880" y="2016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71" name="Line 43"/>
              <p:cNvSpPr>
                <a:spLocks noChangeShapeType="1"/>
              </p:cNvSpPr>
              <p:nvPr/>
            </p:nvSpPr>
            <p:spPr bwMode="auto">
              <a:xfrm>
                <a:off x="2880" y="2400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72" name="Line 44"/>
              <p:cNvSpPr>
                <a:spLocks noChangeShapeType="1"/>
              </p:cNvSpPr>
              <p:nvPr/>
            </p:nvSpPr>
            <p:spPr bwMode="auto">
              <a:xfrm>
                <a:off x="2880" y="316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73" name="AutoShape 45"/>
              <p:cNvSpPr>
                <a:spLocks noChangeArrowheads="1"/>
              </p:cNvSpPr>
              <p:nvPr/>
            </p:nvSpPr>
            <p:spPr bwMode="auto">
              <a:xfrm flipH="1">
                <a:off x="2640" y="1104"/>
                <a:ext cx="240" cy="288"/>
              </a:xfrm>
              <a:prstGeom prst="moon">
                <a:avLst>
                  <a:gd name="adj" fmla="val 84523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74" name="AutoShape 46"/>
              <p:cNvSpPr>
                <a:spLocks noChangeArrowheads="1"/>
              </p:cNvSpPr>
              <p:nvPr/>
            </p:nvSpPr>
            <p:spPr bwMode="auto">
              <a:xfrm flipH="1">
                <a:off x="2640" y="1488"/>
                <a:ext cx="240" cy="288"/>
              </a:xfrm>
              <a:prstGeom prst="moon">
                <a:avLst>
                  <a:gd name="adj" fmla="val 84523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75" name="AutoShape 47"/>
              <p:cNvSpPr>
                <a:spLocks noChangeArrowheads="1"/>
              </p:cNvSpPr>
              <p:nvPr/>
            </p:nvSpPr>
            <p:spPr bwMode="auto">
              <a:xfrm flipH="1">
                <a:off x="2640" y="1872"/>
                <a:ext cx="240" cy="288"/>
              </a:xfrm>
              <a:prstGeom prst="moon">
                <a:avLst>
                  <a:gd name="adj" fmla="val 84523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76" name="AutoShape 48"/>
              <p:cNvSpPr>
                <a:spLocks noChangeArrowheads="1"/>
              </p:cNvSpPr>
              <p:nvPr/>
            </p:nvSpPr>
            <p:spPr bwMode="auto">
              <a:xfrm flipH="1">
                <a:off x="2640" y="2256"/>
                <a:ext cx="240" cy="288"/>
              </a:xfrm>
              <a:prstGeom prst="moon">
                <a:avLst>
                  <a:gd name="adj" fmla="val 84523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77" name="AutoShape 49"/>
              <p:cNvSpPr>
                <a:spLocks noChangeArrowheads="1"/>
              </p:cNvSpPr>
              <p:nvPr/>
            </p:nvSpPr>
            <p:spPr bwMode="auto">
              <a:xfrm flipH="1">
                <a:off x="2640" y="3024"/>
                <a:ext cx="240" cy="288"/>
              </a:xfrm>
              <a:prstGeom prst="moon">
                <a:avLst>
                  <a:gd name="adj" fmla="val 84523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78" name="Line 50"/>
              <p:cNvSpPr>
                <a:spLocks noChangeShapeType="1"/>
              </p:cNvSpPr>
              <p:nvPr/>
            </p:nvSpPr>
            <p:spPr bwMode="auto">
              <a:xfrm>
                <a:off x="3120" y="1632"/>
                <a:ext cx="624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79" name="Line 51"/>
              <p:cNvSpPr>
                <a:spLocks noChangeShapeType="1"/>
              </p:cNvSpPr>
              <p:nvPr/>
            </p:nvSpPr>
            <p:spPr bwMode="auto">
              <a:xfrm>
                <a:off x="3120" y="1248"/>
                <a:ext cx="624" cy="10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80" name="Line 52"/>
              <p:cNvSpPr>
                <a:spLocks noChangeShapeType="1"/>
              </p:cNvSpPr>
              <p:nvPr/>
            </p:nvSpPr>
            <p:spPr bwMode="auto">
              <a:xfrm>
                <a:off x="3120" y="2016"/>
                <a:ext cx="624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81" name="Line 53"/>
              <p:cNvSpPr>
                <a:spLocks noChangeShapeType="1"/>
              </p:cNvSpPr>
              <p:nvPr/>
            </p:nvSpPr>
            <p:spPr bwMode="auto">
              <a:xfrm flipV="1">
                <a:off x="3120" y="2256"/>
                <a:ext cx="624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82" name="Line 54"/>
              <p:cNvSpPr>
                <a:spLocks noChangeShapeType="1"/>
              </p:cNvSpPr>
              <p:nvPr/>
            </p:nvSpPr>
            <p:spPr bwMode="auto">
              <a:xfrm flipV="1">
                <a:off x="3120" y="2256"/>
                <a:ext cx="624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83" name="Oval 55"/>
              <p:cNvSpPr>
                <a:spLocks noChangeArrowheads="1"/>
              </p:cNvSpPr>
              <p:nvPr/>
            </p:nvSpPr>
            <p:spPr bwMode="auto">
              <a:xfrm>
                <a:off x="3552" y="2064"/>
                <a:ext cx="336" cy="33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6184" name="Text Box 56"/>
              <p:cNvSpPr txBox="1">
                <a:spLocks noChangeArrowheads="1"/>
              </p:cNvSpPr>
              <p:nvPr/>
            </p:nvSpPr>
            <p:spPr bwMode="auto">
              <a:xfrm>
                <a:off x="3594" y="2064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s-ES_tradnl" sz="2400" dirty="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76185" name="Line 57"/>
              <p:cNvSpPr>
                <a:spLocks noChangeShapeType="1"/>
              </p:cNvSpPr>
              <p:nvPr/>
            </p:nvSpPr>
            <p:spPr bwMode="auto">
              <a:xfrm>
                <a:off x="3888" y="222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86" name="Text Box 58"/>
              <p:cNvSpPr txBox="1">
                <a:spLocks noChangeArrowheads="1"/>
              </p:cNvSpPr>
              <p:nvPr/>
            </p:nvSpPr>
            <p:spPr bwMode="auto">
              <a:xfrm>
                <a:off x="4128" y="2063"/>
                <a:ext cx="57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s-ES_tradnl" sz="2400" b="1" i="1">
                    <a:cs typeface="Arial" panose="020B0604020202020204" pitchFamily="34" charset="0"/>
                  </a:rPr>
                  <a:t>done</a:t>
                </a:r>
              </a:p>
            </p:txBody>
          </p:sp>
        </p:grpSp>
        <p:sp>
          <p:nvSpPr>
            <p:cNvPr id="176187" name="Text Box 59"/>
            <p:cNvSpPr txBox="1">
              <a:spLocks noChangeArrowheads="1"/>
            </p:cNvSpPr>
            <p:nvPr/>
          </p:nvSpPr>
          <p:spPr bwMode="auto">
            <a:xfrm>
              <a:off x="2640" y="3455"/>
              <a:ext cx="24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_tradnl" sz="2400" b="1">
                  <a:cs typeface="Arial" panose="020B0604020202020204" pitchFamily="34" charset="0"/>
                </a:rPr>
                <a:t>Completion detection tree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0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Goals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Convince ourselves that:</a:t>
            </a:r>
          </a:p>
          <a:p>
            <a:pPr lvl="1"/>
            <a:r>
              <a:rPr lang="en-GB" dirty="0" smtClean="0"/>
              <a:t>designing an asynchronous circuit is easy</a:t>
            </a:r>
          </a:p>
          <a:p>
            <a:pPr lvl="1"/>
            <a:r>
              <a:rPr lang="en-GB" dirty="0" smtClean="0"/>
              <a:t>synchronous and asynchronous circuits are similar</a:t>
            </a:r>
          </a:p>
          <a:p>
            <a:pPr lvl="1"/>
            <a:r>
              <a:rPr lang="en-GB" dirty="0" smtClean="0"/>
              <a:t>asynchronous circuits bring new advantages</a:t>
            </a:r>
          </a:p>
          <a:p>
            <a:pPr lvl="1"/>
            <a:endParaRPr lang="en-GB" dirty="0"/>
          </a:p>
          <a:p>
            <a:r>
              <a:rPr lang="en-GB" dirty="0" smtClean="0"/>
              <a:t>Not to cover exotic asynchronous schemes</a:t>
            </a:r>
          </a:p>
          <a:p>
            <a:endParaRPr lang="en-GB" dirty="0"/>
          </a:p>
          <a:p>
            <a:r>
              <a:rPr lang="en-GB" dirty="0" smtClean="0"/>
              <a:t>Elasticity can also be synchronous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Multi-input C element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316133" y="2923646"/>
            <a:ext cx="1151467" cy="685800"/>
            <a:chOff x="4910666" y="2743200"/>
            <a:chExt cx="1151467" cy="685800"/>
          </a:xfrm>
        </p:grpSpPr>
        <p:sp>
          <p:nvSpPr>
            <p:cNvPr id="7" name="Flowchart: Delay 6"/>
            <p:cNvSpPr/>
            <p:nvPr/>
          </p:nvSpPr>
          <p:spPr>
            <a:xfrm>
              <a:off x="5181600" y="2743200"/>
              <a:ext cx="609600" cy="685800"/>
            </a:xfrm>
            <a:prstGeom prst="flowChartDelay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1" name="Straight Connector 10"/>
            <p:cNvCxnSpPr>
              <a:stCxn id="7" idx="3"/>
            </p:cNvCxnSpPr>
            <p:nvPr/>
          </p:nvCxnSpPr>
          <p:spPr>
            <a:xfrm>
              <a:off x="5791200" y="3086100"/>
              <a:ext cx="270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910667" y="2895600"/>
              <a:ext cx="270933" cy="423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910666" y="3276600"/>
              <a:ext cx="270933" cy="423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572000" y="2085446"/>
            <a:ext cx="1151467" cy="685800"/>
            <a:chOff x="4910666" y="2743200"/>
            <a:chExt cx="1151467" cy="685800"/>
          </a:xfrm>
        </p:grpSpPr>
        <p:sp>
          <p:nvSpPr>
            <p:cNvPr id="20" name="Flowchart: Delay 19"/>
            <p:cNvSpPr/>
            <p:nvPr/>
          </p:nvSpPr>
          <p:spPr>
            <a:xfrm>
              <a:off x="5181600" y="2743200"/>
              <a:ext cx="609600" cy="685800"/>
            </a:xfrm>
            <a:prstGeom prst="flowChartDelay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1" name="Straight Connector 20"/>
            <p:cNvCxnSpPr>
              <a:stCxn id="20" idx="3"/>
            </p:cNvCxnSpPr>
            <p:nvPr/>
          </p:nvCxnSpPr>
          <p:spPr>
            <a:xfrm>
              <a:off x="5791200" y="3086100"/>
              <a:ext cx="270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910667" y="2895600"/>
              <a:ext cx="270933" cy="423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910666" y="3276600"/>
              <a:ext cx="270933" cy="423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572000" y="3810000"/>
            <a:ext cx="1151467" cy="685800"/>
            <a:chOff x="4910666" y="2743200"/>
            <a:chExt cx="1151467" cy="685800"/>
          </a:xfrm>
        </p:grpSpPr>
        <p:sp>
          <p:nvSpPr>
            <p:cNvPr id="25" name="Flowchart: Delay 24"/>
            <p:cNvSpPr/>
            <p:nvPr/>
          </p:nvSpPr>
          <p:spPr>
            <a:xfrm>
              <a:off x="5181600" y="2743200"/>
              <a:ext cx="609600" cy="685800"/>
            </a:xfrm>
            <a:prstGeom prst="flowChartDelay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6" name="Straight Connector 25"/>
            <p:cNvCxnSpPr>
              <a:stCxn id="25" idx="3"/>
            </p:cNvCxnSpPr>
            <p:nvPr/>
          </p:nvCxnSpPr>
          <p:spPr>
            <a:xfrm>
              <a:off x="5791200" y="3086100"/>
              <a:ext cx="270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910667" y="2895600"/>
              <a:ext cx="270933" cy="423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910666" y="3276600"/>
              <a:ext cx="270933" cy="423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624666" y="1190096"/>
            <a:ext cx="1151467" cy="685800"/>
            <a:chOff x="4910666" y="2743200"/>
            <a:chExt cx="1151467" cy="685800"/>
          </a:xfrm>
        </p:grpSpPr>
        <p:sp>
          <p:nvSpPr>
            <p:cNvPr id="30" name="Flowchart: Delay 29"/>
            <p:cNvSpPr/>
            <p:nvPr/>
          </p:nvSpPr>
          <p:spPr>
            <a:xfrm>
              <a:off x="5181600" y="2743200"/>
              <a:ext cx="609600" cy="685800"/>
            </a:xfrm>
            <a:prstGeom prst="flowChartDelay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1" name="Straight Connector 30"/>
            <p:cNvCxnSpPr>
              <a:stCxn id="30" idx="3"/>
            </p:cNvCxnSpPr>
            <p:nvPr/>
          </p:nvCxnSpPr>
          <p:spPr>
            <a:xfrm>
              <a:off x="5791200" y="3086100"/>
              <a:ext cx="270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910667" y="2895600"/>
              <a:ext cx="270933" cy="423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910666" y="3276600"/>
              <a:ext cx="270933" cy="423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2624666" y="2577042"/>
            <a:ext cx="1151467" cy="685800"/>
            <a:chOff x="4910666" y="2743200"/>
            <a:chExt cx="1151467" cy="685800"/>
          </a:xfrm>
        </p:grpSpPr>
        <p:sp>
          <p:nvSpPr>
            <p:cNvPr id="35" name="Flowchart: Delay 34"/>
            <p:cNvSpPr/>
            <p:nvPr/>
          </p:nvSpPr>
          <p:spPr>
            <a:xfrm>
              <a:off x="5181600" y="2743200"/>
              <a:ext cx="609600" cy="685800"/>
            </a:xfrm>
            <a:prstGeom prst="flowChartDelay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6" name="Straight Connector 35"/>
            <p:cNvCxnSpPr>
              <a:stCxn id="35" idx="3"/>
            </p:cNvCxnSpPr>
            <p:nvPr/>
          </p:nvCxnSpPr>
          <p:spPr>
            <a:xfrm>
              <a:off x="5791200" y="3086100"/>
              <a:ext cx="270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910667" y="2895600"/>
              <a:ext cx="270933" cy="423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910666" y="3276600"/>
              <a:ext cx="270933" cy="423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2624666" y="4495800"/>
            <a:ext cx="1151467" cy="685800"/>
            <a:chOff x="4910666" y="2743200"/>
            <a:chExt cx="1151467" cy="685800"/>
          </a:xfrm>
        </p:grpSpPr>
        <p:sp>
          <p:nvSpPr>
            <p:cNvPr id="40" name="Flowchart: Delay 39"/>
            <p:cNvSpPr/>
            <p:nvPr/>
          </p:nvSpPr>
          <p:spPr>
            <a:xfrm>
              <a:off x="5181600" y="2743200"/>
              <a:ext cx="609600" cy="685800"/>
            </a:xfrm>
            <a:prstGeom prst="flowChartDelay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1" name="Straight Connector 40"/>
            <p:cNvCxnSpPr>
              <a:stCxn id="40" idx="3"/>
            </p:cNvCxnSpPr>
            <p:nvPr/>
          </p:nvCxnSpPr>
          <p:spPr>
            <a:xfrm>
              <a:off x="5791200" y="3086100"/>
              <a:ext cx="270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910667" y="2895600"/>
              <a:ext cx="270933" cy="423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910666" y="3276600"/>
              <a:ext cx="270933" cy="423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Elbow Connector 44"/>
          <p:cNvCxnSpPr/>
          <p:nvPr/>
        </p:nvCxnSpPr>
        <p:spPr>
          <a:xfrm>
            <a:off x="3776133" y="1532996"/>
            <a:ext cx="795867" cy="701147"/>
          </a:xfrm>
          <a:prstGeom prst="bentConnector3">
            <a:avLst/>
          </a:prstGeom>
          <a:ln w="28575" cap="sq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 flipV="1">
            <a:off x="3776132" y="2618846"/>
            <a:ext cx="795867" cy="301097"/>
          </a:xfrm>
          <a:prstGeom prst="bentConnector3">
            <a:avLst/>
          </a:prstGeom>
          <a:ln w="28575" cap="sq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 flipV="1">
            <a:off x="3776132" y="4343401"/>
            <a:ext cx="795867" cy="495299"/>
          </a:xfrm>
          <a:prstGeom prst="bentConnector3">
            <a:avLst/>
          </a:prstGeom>
          <a:ln w="28575" cap="sq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/>
          <p:nvPr/>
        </p:nvCxnSpPr>
        <p:spPr>
          <a:xfrm rot="5400000" flipH="1" flipV="1">
            <a:off x="5670679" y="3509835"/>
            <a:ext cx="698241" cy="592665"/>
          </a:xfrm>
          <a:prstGeom prst="bentConnector3">
            <a:avLst>
              <a:gd name="adj1" fmla="val 285"/>
            </a:avLst>
          </a:prstGeom>
          <a:ln w="28575" cap="sq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/>
          <p:nvPr/>
        </p:nvCxnSpPr>
        <p:spPr>
          <a:xfrm rot="16200000" flipH="1">
            <a:off x="5695949" y="2455864"/>
            <a:ext cx="647700" cy="592663"/>
          </a:xfrm>
          <a:prstGeom prst="bentConnector3">
            <a:avLst>
              <a:gd name="adj1" fmla="val 281"/>
            </a:avLst>
          </a:prstGeom>
          <a:ln w="28575" cap="sq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600200" y="1342496"/>
            <a:ext cx="10244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1600200" y="1723496"/>
            <a:ext cx="10244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1600200" y="2733146"/>
            <a:ext cx="10244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1600200" y="3114146"/>
            <a:ext cx="10244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1600200" y="4647671"/>
            <a:ext cx="10244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1600200" y="5028671"/>
            <a:ext cx="10244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600200" y="3962400"/>
            <a:ext cx="2971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159054" y="111470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a1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1143000" y="1524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a2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1143000" y="25146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a3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1143000" y="29072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a4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1143000" y="37454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a5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1143000" y="44312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a6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1143000" y="483131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a7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7466898" y="301942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Dual rail: completion detection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981200" y="990600"/>
            <a:ext cx="1676400" cy="1143000"/>
            <a:chOff x="2819400" y="1600200"/>
            <a:chExt cx="1676400" cy="1143000"/>
          </a:xfrm>
        </p:grpSpPr>
        <p:grpSp>
          <p:nvGrpSpPr>
            <p:cNvPr id="11" name="Group 10"/>
            <p:cNvGrpSpPr/>
            <p:nvPr/>
          </p:nvGrpSpPr>
          <p:grpSpPr>
            <a:xfrm>
              <a:off x="2819400" y="1828800"/>
              <a:ext cx="457200" cy="152400"/>
              <a:chOff x="2819400" y="1752600"/>
              <a:chExt cx="457200" cy="152400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2819400" y="17526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2819400" y="19050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2819400" y="2362200"/>
              <a:ext cx="457200" cy="152400"/>
              <a:chOff x="2819400" y="1752600"/>
              <a:chExt cx="457200" cy="152400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>
                <a:off x="2819400" y="17526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2819400" y="19050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4038600" y="2057400"/>
              <a:ext cx="457200" cy="152400"/>
              <a:chOff x="2819400" y="1752600"/>
              <a:chExt cx="457200" cy="152400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2819400" y="17526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2819400" y="19050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ounded Rectangle 6"/>
            <p:cNvSpPr/>
            <p:nvPr/>
          </p:nvSpPr>
          <p:spPr>
            <a:xfrm>
              <a:off x="3276600" y="1600200"/>
              <a:ext cx="762000" cy="1143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AND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419600" y="2590800"/>
            <a:ext cx="1676400" cy="1143000"/>
            <a:chOff x="2819400" y="3200400"/>
            <a:chExt cx="1676400" cy="1143000"/>
          </a:xfrm>
        </p:grpSpPr>
        <p:grpSp>
          <p:nvGrpSpPr>
            <p:cNvPr id="18" name="Group 17"/>
            <p:cNvGrpSpPr/>
            <p:nvPr/>
          </p:nvGrpSpPr>
          <p:grpSpPr>
            <a:xfrm>
              <a:off x="2819400" y="3429000"/>
              <a:ext cx="457200" cy="152400"/>
              <a:chOff x="2819400" y="1752600"/>
              <a:chExt cx="457200" cy="152400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2819400" y="17526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2819400" y="19050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2819400" y="3962400"/>
              <a:ext cx="457200" cy="152400"/>
              <a:chOff x="2819400" y="1752600"/>
              <a:chExt cx="457200" cy="152400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>
                <a:off x="2819400" y="17526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2819400" y="19050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4038600" y="3657600"/>
              <a:ext cx="457200" cy="152400"/>
              <a:chOff x="2819400" y="1752600"/>
              <a:chExt cx="457200" cy="152400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2819400" y="17526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2819400" y="19050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Rounded Rectangle 26"/>
            <p:cNvSpPr/>
            <p:nvPr/>
          </p:nvSpPr>
          <p:spPr>
            <a:xfrm>
              <a:off x="3276600" y="3200400"/>
              <a:ext cx="762000" cy="1143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OR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419600" y="1219200"/>
            <a:ext cx="1676400" cy="609600"/>
            <a:chOff x="4876800" y="1600200"/>
            <a:chExt cx="1676400" cy="609600"/>
          </a:xfrm>
        </p:grpSpPr>
        <p:grpSp>
          <p:nvGrpSpPr>
            <p:cNvPr id="29" name="Group 28"/>
            <p:cNvGrpSpPr/>
            <p:nvPr/>
          </p:nvGrpSpPr>
          <p:grpSpPr>
            <a:xfrm>
              <a:off x="4876800" y="1828800"/>
              <a:ext cx="457200" cy="152400"/>
              <a:chOff x="2819400" y="1752600"/>
              <a:chExt cx="457200" cy="152400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>
                <a:off x="2819400" y="17526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2819400" y="19050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6096000" y="1828800"/>
              <a:ext cx="457200" cy="152400"/>
              <a:chOff x="2819400" y="1752600"/>
              <a:chExt cx="457200" cy="152400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>
                <a:off x="2819400" y="17526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2819400" y="19050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ounded Rectangle 27"/>
            <p:cNvSpPr/>
            <p:nvPr/>
          </p:nvSpPr>
          <p:spPr>
            <a:xfrm>
              <a:off x="5334000" y="1600200"/>
              <a:ext cx="7620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INV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81200" y="2895600"/>
            <a:ext cx="1676400" cy="1143000"/>
            <a:chOff x="2819400" y="1600200"/>
            <a:chExt cx="1676400" cy="1143000"/>
          </a:xfrm>
        </p:grpSpPr>
        <p:grpSp>
          <p:nvGrpSpPr>
            <p:cNvPr id="39" name="Group 38"/>
            <p:cNvGrpSpPr/>
            <p:nvPr/>
          </p:nvGrpSpPr>
          <p:grpSpPr>
            <a:xfrm>
              <a:off x="2819400" y="1828800"/>
              <a:ext cx="457200" cy="152400"/>
              <a:chOff x="2819400" y="1752600"/>
              <a:chExt cx="457200" cy="152400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>
                <a:off x="2819400" y="17526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2819400" y="19050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2819400" y="2362200"/>
              <a:ext cx="457200" cy="152400"/>
              <a:chOff x="2819400" y="1752600"/>
              <a:chExt cx="457200" cy="152400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>
                <a:off x="2819400" y="17526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2819400" y="19050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4038600" y="2057400"/>
              <a:ext cx="457200" cy="152400"/>
              <a:chOff x="2819400" y="1752600"/>
              <a:chExt cx="457200" cy="152400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>
                <a:off x="2819400" y="17526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2819400" y="19050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ounded Rectangle 41"/>
            <p:cNvSpPr/>
            <p:nvPr/>
          </p:nvSpPr>
          <p:spPr>
            <a:xfrm>
              <a:off x="3276600" y="1600200"/>
              <a:ext cx="762000" cy="1143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AND</a:t>
              </a:r>
              <a:endParaRPr lang="en-US" dirty="0"/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>
            <a:off x="3657600" y="1447800"/>
            <a:ext cx="76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657600" y="1600200"/>
            <a:ext cx="76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3657600" y="3507377"/>
            <a:ext cx="76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7600" y="3352800"/>
            <a:ext cx="76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/>
          <p:nvPr/>
        </p:nvCxnSpPr>
        <p:spPr>
          <a:xfrm rot="16200000" flipH="1">
            <a:off x="3619500" y="2019300"/>
            <a:ext cx="1371600" cy="228600"/>
          </a:xfrm>
          <a:prstGeom prst="bentConnector3">
            <a:avLst>
              <a:gd name="adj1" fmla="val 10015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/>
          <p:nvPr/>
        </p:nvCxnSpPr>
        <p:spPr>
          <a:xfrm rot="16200000" flipH="1">
            <a:off x="3506288" y="2056312"/>
            <a:ext cx="1369424" cy="457200"/>
          </a:xfrm>
          <a:prstGeom prst="bentConnector3">
            <a:avLst>
              <a:gd name="adj1" fmla="val 9960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1676400" y="990600"/>
            <a:ext cx="304800" cy="30480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6096000" y="1447800"/>
            <a:ext cx="1143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6096000" y="1600199"/>
            <a:ext cx="1143000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6096000" y="3048000"/>
            <a:ext cx="1143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6096000" y="3200399"/>
            <a:ext cx="1143000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1219200" y="1223554"/>
            <a:ext cx="457200" cy="152400"/>
            <a:chOff x="2819400" y="1752600"/>
            <a:chExt cx="457200" cy="152400"/>
          </a:xfrm>
        </p:grpSpPr>
        <p:cxnSp>
          <p:nvCxnSpPr>
            <p:cNvPr id="76" name="Straight Arrow Connector 75"/>
            <p:cNvCxnSpPr/>
            <p:nvPr/>
          </p:nvCxnSpPr>
          <p:spPr>
            <a:xfrm>
              <a:off x="2819400" y="1752600"/>
              <a:ext cx="457200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2819400" y="1905000"/>
              <a:ext cx="457200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1219200" y="1752600"/>
            <a:ext cx="457200" cy="152400"/>
            <a:chOff x="2819400" y="1752600"/>
            <a:chExt cx="457200" cy="152400"/>
          </a:xfrm>
        </p:grpSpPr>
        <p:cxnSp>
          <p:nvCxnSpPr>
            <p:cNvPr id="81" name="Straight Arrow Connector 80"/>
            <p:cNvCxnSpPr/>
            <p:nvPr/>
          </p:nvCxnSpPr>
          <p:spPr>
            <a:xfrm>
              <a:off x="2819400" y="1752600"/>
              <a:ext cx="457200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2819400" y="1905000"/>
              <a:ext cx="457200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1219200" y="3124200"/>
            <a:ext cx="457200" cy="152400"/>
            <a:chOff x="2819400" y="1752600"/>
            <a:chExt cx="457200" cy="152400"/>
          </a:xfrm>
        </p:grpSpPr>
        <p:cxnSp>
          <p:nvCxnSpPr>
            <p:cNvPr id="84" name="Straight Arrow Connector 83"/>
            <p:cNvCxnSpPr/>
            <p:nvPr/>
          </p:nvCxnSpPr>
          <p:spPr>
            <a:xfrm>
              <a:off x="2819400" y="1752600"/>
              <a:ext cx="457200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2819400" y="1905000"/>
              <a:ext cx="457200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1219200" y="3657600"/>
            <a:ext cx="457200" cy="152400"/>
            <a:chOff x="2819400" y="1752600"/>
            <a:chExt cx="457200" cy="152400"/>
          </a:xfrm>
        </p:grpSpPr>
        <p:cxnSp>
          <p:nvCxnSpPr>
            <p:cNvPr id="87" name="Straight Arrow Connector 86"/>
            <p:cNvCxnSpPr/>
            <p:nvPr/>
          </p:nvCxnSpPr>
          <p:spPr>
            <a:xfrm>
              <a:off x="2819400" y="1752600"/>
              <a:ext cx="457200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2819400" y="1905000"/>
              <a:ext cx="457200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7265126" y="4038600"/>
            <a:ext cx="257175" cy="685800"/>
            <a:chOff x="826559" y="2209800"/>
            <a:chExt cx="257175" cy="685800"/>
          </a:xfrm>
        </p:grpSpPr>
        <p:sp>
          <p:nvSpPr>
            <p:cNvPr id="90" name="Isosceles Triangle 89"/>
            <p:cNvSpPr/>
            <p:nvPr/>
          </p:nvSpPr>
          <p:spPr>
            <a:xfrm>
              <a:off x="826559" y="2438400"/>
              <a:ext cx="257175" cy="2286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/>
            <p:cNvCxnSpPr>
              <a:endCxn id="90" idx="0"/>
            </p:cNvCxnSpPr>
            <p:nvPr/>
          </p:nvCxnSpPr>
          <p:spPr>
            <a:xfrm>
              <a:off x="952500" y="2209800"/>
              <a:ext cx="2647" cy="228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952500" y="2667000"/>
              <a:ext cx="0" cy="228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1700212" y="4038600"/>
            <a:ext cx="257175" cy="685800"/>
            <a:chOff x="826559" y="2209800"/>
            <a:chExt cx="257175" cy="685800"/>
          </a:xfrm>
        </p:grpSpPr>
        <p:sp>
          <p:nvSpPr>
            <p:cNvPr id="94" name="Isosceles Triangle 93"/>
            <p:cNvSpPr/>
            <p:nvPr/>
          </p:nvSpPr>
          <p:spPr>
            <a:xfrm>
              <a:off x="826559" y="2438400"/>
              <a:ext cx="257175" cy="2286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>
              <a:endCxn id="94" idx="0"/>
            </p:cNvCxnSpPr>
            <p:nvPr/>
          </p:nvCxnSpPr>
          <p:spPr>
            <a:xfrm>
              <a:off x="952500" y="2209800"/>
              <a:ext cx="2647" cy="228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952500" y="2667000"/>
              <a:ext cx="0" cy="228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Straight Connector 117"/>
          <p:cNvCxnSpPr/>
          <p:nvPr/>
        </p:nvCxnSpPr>
        <p:spPr>
          <a:xfrm>
            <a:off x="6934200" y="4719342"/>
            <a:ext cx="4568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/>
        </p:nvGrpSpPr>
        <p:grpSpPr>
          <a:xfrm>
            <a:off x="7543800" y="1447800"/>
            <a:ext cx="457200" cy="152400"/>
            <a:chOff x="2819400" y="1752600"/>
            <a:chExt cx="457200" cy="152400"/>
          </a:xfrm>
        </p:grpSpPr>
        <p:cxnSp>
          <p:nvCxnSpPr>
            <p:cNvPr id="125" name="Straight Arrow Connector 124"/>
            <p:cNvCxnSpPr/>
            <p:nvPr/>
          </p:nvCxnSpPr>
          <p:spPr>
            <a:xfrm>
              <a:off x="2819400" y="1752600"/>
              <a:ext cx="457200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>
              <a:off x="2819400" y="1905000"/>
              <a:ext cx="457200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7543800" y="3048000"/>
            <a:ext cx="457200" cy="152400"/>
            <a:chOff x="2819400" y="1752600"/>
            <a:chExt cx="457200" cy="152400"/>
          </a:xfrm>
        </p:grpSpPr>
        <p:cxnSp>
          <p:nvCxnSpPr>
            <p:cNvPr id="129" name="Straight Arrow Connector 128"/>
            <p:cNvCxnSpPr/>
            <p:nvPr/>
          </p:nvCxnSpPr>
          <p:spPr>
            <a:xfrm>
              <a:off x="2819400" y="1752600"/>
              <a:ext cx="457200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>
              <a:off x="2819400" y="1905000"/>
              <a:ext cx="457200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62"/>
          <p:cNvSpPr/>
          <p:nvPr/>
        </p:nvSpPr>
        <p:spPr>
          <a:xfrm>
            <a:off x="7239000" y="990600"/>
            <a:ext cx="304800" cy="30480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" name="Straight Connector 132"/>
          <p:cNvCxnSpPr/>
          <p:nvPr/>
        </p:nvCxnSpPr>
        <p:spPr>
          <a:xfrm>
            <a:off x="1034043" y="4719342"/>
            <a:ext cx="7921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ounded Rectangle 130"/>
          <p:cNvSpPr/>
          <p:nvPr/>
        </p:nvSpPr>
        <p:spPr>
          <a:xfrm>
            <a:off x="305318" y="4411367"/>
            <a:ext cx="762000" cy="61595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CLK</a:t>
            </a:r>
          </a:p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4" name="Group 133"/>
          <p:cNvGrpSpPr/>
          <p:nvPr/>
        </p:nvGrpSpPr>
        <p:grpSpPr>
          <a:xfrm>
            <a:off x="2743200" y="4563291"/>
            <a:ext cx="3505200" cy="304800"/>
            <a:chOff x="3124200" y="4648200"/>
            <a:chExt cx="3505200" cy="304800"/>
          </a:xfrm>
        </p:grpSpPr>
        <p:grpSp>
          <p:nvGrpSpPr>
            <p:cNvPr id="135" name="Group 134"/>
            <p:cNvGrpSpPr/>
            <p:nvPr/>
          </p:nvGrpSpPr>
          <p:grpSpPr>
            <a:xfrm>
              <a:off x="3124200" y="4648200"/>
              <a:ext cx="762000" cy="304800"/>
              <a:chOff x="3124200" y="4648200"/>
              <a:chExt cx="762000" cy="304800"/>
            </a:xfrm>
          </p:grpSpPr>
          <p:grpSp>
            <p:nvGrpSpPr>
              <p:cNvPr id="155" name="Group 154"/>
              <p:cNvGrpSpPr/>
              <p:nvPr/>
            </p:nvGrpSpPr>
            <p:grpSpPr>
              <a:xfrm>
                <a:off x="3276600" y="4648200"/>
                <a:ext cx="457200" cy="304800"/>
                <a:chOff x="3276600" y="4648200"/>
                <a:chExt cx="457200" cy="304800"/>
              </a:xfrm>
            </p:grpSpPr>
            <p:sp>
              <p:nvSpPr>
                <p:cNvPr id="158" name="Isosceles Triangle 157"/>
                <p:cNvSpPr/>
                <p:nvPr/>
              </p:nvSpPr>
              <p:spPr>
                <a:xfrm rot="5400000">
                  <a:off x="3276600" y="4648200"/>
                  <a:ext cx="304800" cy="304800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Oval 158"/>
                <p:cNvSpPr/>
                <p:nvPr/>
              </p:nvSpPr>
              <p:spPr>
                <a:xfrm>
                  <a:off x="3581400" y="4724400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56" name="Straight Connector 155"/>
              <p:cNvCxnSpPr>
                <a:stCxn id="159" idx="6"/>
              </p:cNvCxnSpPr>
              <p:nvPr/>
            </p:nvCxnSpPr>
            <p:spPr>
              <a:xfrm>
                <a:off x="3733800" y="4800600"/>
                <a:ext cx="1524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>
                <a:endCxn id="158" idx="3"/>
              </p:cNvCxnSpPr>
              <p:nvPr/>
            </p:nvCxnSpPr>
            <p:spPr>
              <a:xfrm>
                <a:off x="3124200" y="4800600"/>
                <a:ext cx="1524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6" name="Group 135"/>
            <p:cNvGrpSpPr/>
            <p:nvPr/>
          </p:nvGrpSpPr>
          <p:grpSpPr>
            <a:xfrm>
              <a:off x="3810000" y="4648200"/>
              <a:ext cx="762000" cy="304800"/>
              <a:chOff x="3124200" y="4648200"/>
              <a:chExt cx="762000" cy="304800"/>
            </a:xfrm>
          </p:grpSpPr>
          <p:grpSp>
            <p:nvGrpSpPr>
              <p:cNvPr id="150" name="Group 149"/>
              <p:cNvGrpSpPr/>
              <p:nvPr/>
            </p:nvGrpSpPr>
            <p:grpSpPr>
              <a:xfrm>
                <a:off x="3276600" y="4648200"/>
                <a:ext cx="457200" cy="304800"/>
                <a:chOff x="3276600" y="4648200"/>
                <a:chExt cx="457200" cy="304800"/>
              </a:xfrm>
            </p:grpSpPr>
            <p:sp>
              <p:nvSpPr>
                <p:cNvPr id="153" name="Isosceles Triangle 152"/>
                <p:cNvSpPr/>
                <p:nvPr/>
              </p:nvSpPr>
              <p:spPr>
                <a:xfrm rot="5400000">
                  <a:off x="3276600" y="4648200"/>
                  <a:ext cx="304800" cy="304800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Oval 153"/>
                <p:cNvSpPr/>
                <p:nvPr/>
              </p:nvSpPr>
              <p:spPr>
                <a:xfrm>
                  <a:off x="3581400" y="4724400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51" name="Straight Connector 150"/>
              <p:cNvCxnSpPr>
                <a:stCxn id="154" idx="6"/>
              </p:cNvCxnSpPr>
              <p:nvPr/>
            </p:nvCxnSpPr>
            <p:spPr>
              <a:xfrm>
                <a:off x="3733800" y="4800600"/>
                <a:ext cx="1524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>
                <a:endCxn id="153" idx="3"/>
              </p:cNvCxnSpPr>
              <p:nvPr/>
            </p:nvCxnSpPr>
            <p:spPr>
              <a:xfrm>
                <a:off x="3124200" y="4800600"/>
                <a:ext cx="1524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Group 136"/>
            <p:cNvGrpSpPr/>
            <p:nvPr/>
          </p:nvGrpSpPr>
          <p:grpSpPr>
            <a:xfrm>
              <a:off x="5181600" y="4648200"/>
              <a:ext cx="762000" cy="304800"/>
              <a:chOff x="3124200" y="4648200"/>
              <a:chExt cx="762000" cy="304800"/>
            </a:xfrm>
          </p:grpSpPr>
          <p:grpSp>
            <p:nvGrpSpPr>
              <p:cNvPr id="145" name="Group 144"/>
              <p:cNvGrpSpPr/>
              <p:nvPr/>
            </p:nvGrpSpPr>
            <p:grpSpPr>
              <a:xfrm>
                <a:off x="3276600" y="4648200"/>
                <a:ext cx="457200" cy="304800"/>
                <a:chOff x="3276600" y="4648200"/>
                <a:chExt cx="457200" cy="304800"/>
              </a:xfrm>
            </p:grpSpPr>
            <p:sp>
              <p:nvSpPr>
                <p:cNvPr id="148" name="Isosceles Triangle 147"/>
                <p:cNvSpPr/>
                <p:nvPr/>
              </p:nvSpPr>
              <p:spPr>
                <a:xfrm rot="5400000">
                  <a:off x="3276600" y="4648200"/>
                  <a:ext cx="304800" cy="304800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Oval 148"/>
                <p:cNvSpPr/>
                <p:nvPr/>
              </p:nvSpPr>
              <p:spPr>
                <a:xfrm>
                  <a:off x="3581400" y="4724400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46" name="Straight Connector 145"/>
              <p:cNvCxnSpPr>
                <a:stCxn id="149" idx="6"/>
              </p:cNvCxnSpPr>
              <p:nvPr/>
            </p:nvCxnSpPr>
            <p:spPr>
              <a:xfrm>
                <a:off x="3733800" y="4800600"/>
                <a:ext cx="1524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>
                <a:endCxn id="148" idx="3"/>
              </p:cNvCxnSpPr>
              <p:nvPr/>
            </p:nvCxnSpPr>
            <p:spPr>
              <a:xfrm>
                <a:off x="3124200" y="4800600"/>
                <a:ext cx="1524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Group 137"/>
            <p:cNvGrpSpPr/>
            <p:nvPr/>
          </p:nvGrpSpPr>
          <p:grpSpPr>
            <a:xfrm>
              <a:off x="5867400" y="4648200"/>
              <a:ext cx="762000" cy="304800"/>
              <a:chOff x="3124200" y="4648200"/>
              <a:chExt cx="762000" cy="304800"/>
            </a:xfrm>
          </p:grpSpPr>
          <p:grpSp>
            <p:nvGrpSpPr>
              <p:cNvPr id="140" name="Group 139"/>
              <p:cNvGrpSpPr/>
              <p:nvPr/>
            </p:nvGrpSpPr>
            <p:grpSpPr>
              <a:xfrm>
                <a:off x="3276600" y="4648200"/>
                <a:ext cx="457200" cy="304800"/>
                <a:chOff x="3276600" y="4648200"/>
                <a:chExt cx="457200" cy="304800"/>
              </a:xfrm>
            </p:grpSpPr>
            <p:sp>
              <p:nvSpPr>
                <p:cNvPr id="143" name="Isosceles Triangle 142"/>
                <p:cNvSpPr/>
                <p:nvPr/>
              </p:nvSpPr>
              <p:spPr>
                <a:xfrm rot="5400000">
                  <a:off x="3276600" y="4648200"/>
                  <a:ext cx="304800" cy="304800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3581400" y="4724400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41" name="Straight Connector 140"/>
              <p:cNvCxnSpPr>
                <a:stCxn id="144" idx="6"/>
              </p:cNvCxnSpPr>
              <p:nvPr/>
            </p:nvCxnSpPr>
            <p:spPr>
              <a:xfrm>
                <a:off x="3733800" y="4800600"/>
                <a:ext cx="1524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>
                <a:endCxn id="143" idx="3"/>
              </p:cNvCxnSpPr>
              <p:nvPr/>
            </p:nvCxnSpPr>
            <p:spPr>
              <a:xfrm>
                <a:off x="3124200" y="4800600"/>
                <a:ext cx="1524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9" name="Straight Connector 138"/>
            <p:cNvCxnSpPr/>
            <p:nvPr/>
          </p:nvCxnSpPr>
          <p:spPr>
            <a:xfrm>
              <a:off x="4572000" y="4800600"/>
              <a:ext cx="6096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1" name="Straight Connector 160"/>
          <p:cNvCxnSpPr/>
          <p:nvPr/>
        </p:nvCxnSpPr>
        <p:spPr>
          <a:xfrm>
            <a:off x="1826152" y="4719342"/>
            <a:ext cx="917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6248400" y="471934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3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Dual rail: completion detection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981200" y="990600"/>
            <a:ext cx="1676400" cy="1143000"/>
            <a:chOff x="2819400" y="1600200"/>
            <a:chExt cx="1676400" cy="1143000"/>
          </a:xfrm>
        </p:grpSpPr>
        <p:grpSp>
          <p:nvGrpSpPr>
            <p:cNvPr id="11" name="Group 10"/>
            <p:cNvGrpSpPr/>
            <p:nvPr/>
          </p:nvGrpSpPr>
          <p:grpSpPr>
            <a:xfrm>
              <a:off x="2819400" y="1828800"/>
              <a:ext cx="457200" cy="152400"/>
              <a:chOff x="2819400" y="1752600"/>
              <a:chExt cx="457200" cy="152400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2819400" y="17526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2819400" y="19050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2819400" y="2362200"/>
              <a:ext cx="457200" cy="152400"/>
              <a:chOff x="2819400" y="1752600"/>
              <a:chExt cx="457200" cy="152400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>
                <a:off x="2819400" y="17526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2819400" y="19050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4038600" y="2057400"/>
              <a:ext cx="457200" cy="152400"/>
              <a:chOff x="2819400" y="1752600"/>
              <a:chExt cx="457200" cy="152400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2819400" y="17526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2819400" y="19050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ounded Rectangle 6"/>
            <p:cNvSpPr/>
            <p:nvPr/>
          </p:nvSpPr>
          <p:spPr>
            <a:xfrm>
              <a:off x="3276600" y="1600200"/>
              <a:ext cx="762000" cy="1143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AND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419600" y="2590800"/>
            <a:ext cx="1676400" cy="1143000"/>
            <a:chOff x="2819400" y="3200400"/>
            <a:chExt cx="1676400" cy="1143000"/>
          </a:xfrm>
        </p:grpSpPr>
        <p:grpSp>
          <p:nvGrpSpPr>
            <p:cNvPr id="18" name="Group 17"/>
            <p:cNvGrpSpPr/>
            <p:nvPr/>
          </p:nvGrpSpPr>
          <p:grpSpPr>
            <a:xfrm>
              <a:off x="2819400" y="3429000"/>
              <a:ext cx="457200" cy="152400"/>
              <a:chOff x="2819400" y="1752600"/>
              <a:chExt cx="457200" cy="152400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2819400" y="17526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2819400" y="19050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2819400" y="3962400"/>
              <a:ext cx="457200" cy="152400"/>
              <a:chOff x="2819400" y="1752600"/>
              <a:chExt cx="457200" cy="152400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>
                <a:off x="2819400" y="17526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2819400" y="19050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4038600" y="3657600"/>
              <a:ext cx="457200" cy="152400"/>
              <a:chOff x="2819400" y="1752600"/>
              <a:chExt cx="457200" cy="152400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2819400" y="17526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2819400" y="19050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Rounded Rectangle 26"/>
            <p:cNvSpPr/>
            <p:nvPr/>
          </p:nvSpPr>
          <p:spPr>
            <a:xfrm>
              <a:off x="3276600" y="3200400"/>
              <a:ext cx="762000" cy="1143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OR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419600" y="1219200"/>
            <a:ext cx="1676400" cy="609600"/>
            <a:chOff x="4876800" y="1600200"/>
            <a:chExt cx="1676400" cy="609600"/>
          </a:xfrm>
        </p:grpSpPr>
        <p:grpSp>
          <p:nvGrpSpPr>
            <p:cNvPr id="29" name="Group 28"/>
            <p:cNvGrpSpPr/>
            <p:nvPr/>
          </p:nvGrpSpPr>
          <p:grpSpPr>
            <a:xfrm>
              <a:off x="4876800" y="1828800"/>
              <a:ext cx="457200" cy="152400"/>
              <a:chOff x="2819400" y="1752600"/>
              <a:chExt cx="457200" cy="152400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>
                <a:off x="2819400" y="17526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2819400" y="19050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6096000" y="1828800"/>
              <a:ext cx="457200" cy="152400"/>
              <a:chOff x="2819400" y="1752600"/>
              <a:chExt cx="457200" cy="152400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>
                <a:off x="2819400" y="17526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2819400" y="19050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ounded Rectangle 27"/>
            <p:cNvSpPr/>
            <p:nvPr/>
          </p:nvSpPr>
          <p:spPr>
            <a:xfrm>
              <a:off x="5334000" y="1600200"/>
              <a:ext cx="7620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INV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81200" y="2895600"/>
            <a:ext cx="1676400" cy="1143000"/>
            <a:chOff x="2819400" y="1600200"/>
            <a:chExt cx="1676400" cy="1143000"/>
          </a:xfrm>
        </p:grpSpPr>
        <p:grpSp>
          <p:nvGrpSpPr>
            <p:cNvPr id="39" name="Group 38"/>
            <p:cNvGrpSpPr/>
            <p:nvPr/>
          </p:nvGrpSpPr>
          <p:grpSpPr>
            <a:xfrm>
              <a:off x="2819400" y="1828800"/>
              <a:ext cx="457200" cy="152400"/>
              <a:chOff x="2819400" y="1752600"/>
              <a:chExt cx="457200" cy="152400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>
                <a:off x="2819400" y="17526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2819400" y="19050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2819400" y="2362200"/>
              <a:ext cx="457200" cy="152400"/>
              <a:chOff x="2819400" y="1752600"/>
              <a:chExt cx="457200" cy="152400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>
                <a:off x="2819400" y="17526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2819400" y="19050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4038600" y="2057400"/>
              <a:ext cx="457200" cy="152400"/>
              <a:chOff x="2819400" y="1752600"/>
              <a:chExt cx="457200" cy="152400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>
                <a:off x="2819400" y="17526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2819400" y="19050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ounded Rectangle 41"/>
            <p:cNvSpPr/>
            <p:nvPr/>
          </p:nvSpPr>
          <p:spPr>
            <a:xfrm>
              <a:off x="3276600" y="1600200"/>
              <a:ext cx="762000" cy="1143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AND</a:t>
              </a:r>
              <a:endParaRPr lang="en-US" dirty="0"/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>
            <a:off x="3657600" y="1447800"/>
            <a:ext cx="76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657600" y="1600200"/>
            <a:ext cx="76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3657600" y="3507377"/>
            <a:ext cx="76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7600" y="3352800"/>
            <a:ext cx="76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/>
          <p:nvPr/>
        </p:nvCxnSpPr>
        <p:spPr>
          <a:xfrm rot="16200000" flipH="1">
            <a:off x="3619500" y="2019300"/>
            <a:ext cx="1371600" cy="228600"/>
          </a:xfrm>
          <a:prstGeom prst="bentConnector3">
            <a:avLst>
              <a:gd name="adj1" fmla="val 10015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/>
          <p:nvPr/>
        </p:nvCxnSpPr>
        <p:spPr>
          <a:xfrm rot="16200000" flipH="1">
            <a:off x="3506288" y="2056312"/>
            <a:ext cx="1369424" cy="457200"/>
          </a:xfrm>
          <a:prstGeom prst="bentConnector3">
            <a:avLst>
              <a:gd name="adj1" fmla="val 9960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1676400" y="990600"/>
            <a:ext cx="304800" cy="30480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6096000" y="1447800"/>
            <a:ext cx="1143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6096000" y="1600199"/>
            <a:ext cx="1143000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6096000" y="3048000"/>
            <a:ext cx="1143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6096000" y="3200399"/>
            <a:ext cx="1143000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1219200" y="1223554"/>
            <a:ext cx="457200" cy="152400"/>
            <a:chOff x="2819400" y="1752600"/>
            <a:chExt cx="457200" cy="152400"/>
          </a:xfrm>
        </p:grpSpPr>
        <p:cxnSp>
          <p:nvCxnSpPr>
            <p:cNvPr id="76" name="Straight Arrow Connector 75"/>
            <p:cNvCxnSpPr/>
            <p:nvPr/>
          </p:nvCxnSpPr>
          <p:spPr>
            <a:xfrm>
              <a:off x="2819400" y="1752600"/>
              <a:ext cx="457200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2819400" y="1905000"/>
              <a:ext cx="457200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1219200" y="1752600"/>
            <a:ext cx="457200" cy="152400"/>
            <a:chOff x="2819400" y="1752600"/>
            <a:chExt cx="457200" cy="152400"/>
          </a:xfrm>
        </p:grpSpPr>
        <p:cxnSp>
          <p:nvCxnSpPr>
            <p:cNvPr id="81" name="Straight Arrow Connector 80"/>
            <p:cNvCxnSpPr/>
            <p:nvPr/>
          </p:nvCxnSpPr>
          <p:spPr>
            <a:xfrm>
              <a:off x="2819400" y="1752600"/>
              <a:ext cx="457200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2819400" y="1905000"/>
              <a:ext cx="457200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1219200" y="3124200"/>
            <a:ext cx="457200" cy="152400"/>
            <a:chOff x="2819400" y="1752600"/>
            <a:chExt cx="457200" cy="152400"/>
          </a:xfrm>
        </p:grpSpPr>
        <p:cxnSp>
          <p:nvCxnSpPr>
            <p:cNvPr id="84" name="Straight Arrow Connector 83"/>
            <p:cNvCxnSpPr/>
            <p:nvPr/>
          </p:nvCxnSpPr>
          <p:spPr>
            <a:xfrm>
              <a:off x="2819400" y="1752600"/>
              <a:ext cx="457200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2819400" y="1905000"/>
              <a:ext cx="457200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1219200" y="3657600"/>
            <a:ext cx="457200" cy="152400"/>
            <a:chOff x="2819400" y="1752600"/>
            <a:chExt cx="457200" cy="152400"/>
          </a:xfrm>
        </p:grpSpPr>
        <p:cxnSp>
          <p:nvCxnSpPr>
            <p:cNvPr id="87" name="Straight Arrow Connector 86"/>
            <p:cNvCxnSpPr/>
            <p:nvPr/>
          </p:nvCxnSpPr>
          <p:spPr>
            <a:xfrm>
              <a:off x="2819400" y="1752600"/>
              <a:ext cx="457200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2819400" y="1905000"/>
              <a:ext cx="457200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7265126" y="4038600"/>
            <a:ext cx="257175" cy="685800"/>
            <a:chOff x="826559" y="2209800"/>
            <a:chExt cx="257175" cy="685800"/>
          </a:xfrm>
        </p:grpSpPr>
        <p:sp>
          <p:nvSpPr>
            <p:cNvPr id="90" name="Isosceles Triangle 89"/>
            <p:cNvSpPr/>
            <p:nvPr/>
          </p:nvSpPr>
          <p:spPr>
            <a:xfrm>
              <a:off x="826559" y="2438400"/>
              <a:ext cx="257175" cy="2286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/>
            <p:cNvCxnSpPr>
              <a:endCxn id="90" idx="0"/>
            </p:cNvCxnSpPr>
            <p:nvPr/>
          </p:nvCxnSpPr>
          <p:spPr>
            <a:xfrm>
              <a:off x="952500" y="2209800"/>
              <a:ext cx="2647" cy="228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952500" y="2667000"/>
              <a:ext cx="0" cy="228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1700212" y="4038600"/>
            <a:ext cx="257175" cy="685800"/>
            <a:chOff x="826559" y="2209800"/>
            <a:chExt cx="257175" cy="685800"/>
          </a:xfrm>
        </p:grpSpPr>
        <p:sp>
          <p:nvSpPr>
            <p:cNvPr id="94" name="Isosceles Triangle 93"/>
            <p:cNvSpPr/>
            <p:nvPr/>
          </p:nvSpPr>
          <p:spPr>
            <a:xfrm>
              <a:off x="826559" y="2438400"/>
              <a:ext cx="257175" cy="2286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>
              <a:endCxn id="94" idx="0"/>
            </p:cNvCxnSpPr>
            <p:nvPr/>
          </p:nvCxnSpPr>
          <p:spPr>
            <a:xfrm>
              <a:off x="952500" y="2209800"/>
              <a:ext cx="2647" cy="228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952500" y="2667000"/>
              <a:ext cx="0" cy="228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6236970" y="3047999"/>
            <a:ext cx="266700" cy="914402"/>
            <a:chOff x="6236970" y="3657599"/>
            <a:chExt cx="266700" cy="914402"/>
          </a:xfrm>
        </p:grpSpPr>
        <p:cxnSp>
          <p:nvCxnSpPr>
            <p:cNvPr id="109" name="Straight Connector 108"/>
            <p:cNvCxnSpPr/>
            <p:nvPr/>
          </p:nvCxnSpPr>
          <p:spPr>
            <a:xfrm flipH="1">
              <a:off x="6369979" y="4114800"/>
              <a:ext cx="4694" cy="45720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305550" y="3809998"/>
              <a:ext cx="0" cy="3048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6436247" y="3657599"/>
              <a:ext cx="4694" cy="45720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Moon 96"/>
            <p:cNvSpPr/>
            <p:nvPr/>
          </p:nvSpPr>
          <p:spPr>
            <a:xfrm rot="5400000" flipH="1">
              <a:off x="6242757" y="3985353"/>
              <a:ext cx="255126" cy="266700"/>
            </a:xfrm>
            <a:prstGeom prst="moon">
              <a:avLst>
                <a:gd name="adj" fmla="val 87500"/>
              </a:avLst>
            </a:prstGeom>
            <a:solidFill>
              <a:srgbClr val="3366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6553200" y="1447800"/>
            <a:ext cx="266700" cy="914402"/>
            <a:chOff x="6236970" y="3657599"/>
            <a:chExt cx="266700" cy="914402"/>
          </a:xfrm>
        </p:grpSpPr>
        <p:cxnSp>
          <p:nvCxnSpPr>
            <p:cNvPr id="112" name="Straight Connector 111"/>
            <p:cNvCxnSpPr/>
            <p:nvPr/>
          </p:nvCxnSpPr>
          <p:spPr>
            <a:xfrm flipH="1">
              <a:off x="6369979" y="4114800"/>
              <a:ext cx="4694" cy="45720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6305550" y="3809998"/>
              <a:ext cx="0" cy="3048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H="1">
              <a:off x="6436247" y="3657599"/>
              <a:ext cx="4694" cy="45720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Moon 114"/>
            <p:cNvSpPr/>
            <p:nvPr/>
          </p:nvSpPr>
          <p:spPr>
            <a:xfrm rot="5400000" flipH="1">
              <a:off x="6242757" y="3985353"/>
              <a:ext cx="255126" cy="266700"/>
            </a:xfrm>
            <a:prstGeom prst="moon">
              <a:avLst>
                <a:gd name="adj" fmla="val 87500"/>
              </a:avLst>
            </a:prstGeom>
            <a:solidFill>
              <a:srgbClr val="3366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8" name="Straight Connector 117"/>
          <p:cNvCxnSpPr/>
          <p:nvPr/>
        </p:nvCxnSpPr>
        <p:spPr>
          <a:xfrm>
            <a:off x="6934200" y="4719342"/>
            <a:ext cx="4568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Elbow Connector 119"/>
          <p:cNvCxnSpPr/>
          <p:nvPr/>
        </p:nvCxnSpPr>
        <p:spPr>
          <a:xfrm rot="16200000" flipH="1">
            <a:off x="5640199" y="3332011"/>
            <a:ext cx="2351984" cy="259964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/>
          <p:cNvCxnSpPr/>
          <p:nvPr/>
        </p:nvCxnSpPr>
        <p:spPr>
          <a:xfrm rot="16200000" flipH="1">
            <a:off x="6315917" y="4007729"/>
            <a:ext cx="833864" cy="731448"/>
          </a:xfrm>
          <a:prstGeom prst="bentConnector3">
            <a:avLst>
              <a:gd name="adj1" fmla="val 10221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Flowchart: Delay 115"/>
          <p:cNvSpPr/>
          <p:nvPr/>
        </p:nvSpPr>
        <p:spPr>
          <a:xfrm>
            <a:off x="6937464" y="4551318"/>
            <a:ext cx="292827" cy="342900"/>
          </a:xfrm>
          <a:prstGeom prst="flowChartDelay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US" dirty="0"/>
          </a:p>
        </p:txBody>
      </p:sp>
      <p:grpSp>
        <p:nvGrpSpPr>
          <p:cNvPr id="124" name="Group 123"/>
          <p:cNvGrpSpPr/>
          <p:nvPr/>
        </p:nvGrpSpPr>
        <p:grpSpPr>
          <a:xfrm>
            <a:off x="7543800" y="1447800"/>
            <a:ext cx="457200" cy="152400"/>
            <a:chOff x="2819400" y="1752600"/>
            <a:chExt cx="457200" cy="152400"/>
          </a:xfrm>
        </p:grpSpPr>
        <p:cxnSp>
          <p:nvCxnSpPr>
            <p:cNvPr id="125" name="Straight Arrow Connector 124"/>
            <p:cNvCxnSpPr/>
            <p:nvPr/>
          </p:nvCxnSpPr>
          <p:spPr>
            <a:xfrm>
              <a:off x="2819400" y="1752600"/>
              <a:ext cx="457200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>
              <a:off x="2819400" y="1905000"/>
              <a:ext cx="457200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7543800" y="3048000"/>
            <a:ext cx="457200" cy="152400"/>
            <a:chOff x="2819400" y="1752600"/>
            <a:chExt cx="457200" cy="152400"/>
          </a:xfrm>
        </p:grpSpPr>
        <p:cxnSp>
          <p:nvCxnSpPr>
            <p:cNvPr id="129" name="Straight Arrow Connector 128"/>
            <p:cNvCxnSpPr/>
            <p:nvPr/>
          </p:nvCxnSpPr>
          <p:spPr>
            <a:xfrm>
              <a:off x="2819400" y="1752600"/>
              <a:ext cx="457200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>
              <a:off x="2819400" y="1905000"/>
              <a:ext cx="457200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62"/>
          <p:cNvSpPr/>
          <p:nvPr/>
        </p:nvSpPr>
        <p:spPr>
          <a:xfrm>
            <a:off x="7239000" y="990600"/>
            <a:ext cx="304800" cy="30480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" name="Straight Connector 132"/>
          <p:cNvCxnSpPr/>
          <p:nvPr/>
        </p:nvCxnSpPr>
        <p:spPr>
          <a:xfrm>
            <a:off x="1034043" y="4719342"/>
            <a:ext cx="7921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ounded Rectangle 130"/>
          <p:cNvSpPr/>
          <p:nvPr/>
        </p:nvSpPr>
        <p:spPr>
          <a:xfrm>
            <a:off x="305318" y="4411367"/>
            <a:ext cx="762000" cy="61595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CLK</a:t>
            </a:r>
          </a:p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4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Dual rail: operation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981200" y="997200"/>
            <a:ext cx="1676400" cy="1143000"/>
            <a:chOff x="2819400" y="1600200"/>
            <a:chExt cx="1676400" cy="1143000"/>
          </a:xfrm>
        </p:grpSpPr>
        <p:grpSp>
          <p:nvGrpSpPr>
            <p:cNvPr id="11" name="Group 10"/>
            <p:cNvGrpSpPr/>
            <p:nvPr/>
          </p:nvGrpSpPr>
          <p:grpSpPr>
            <a:xfrm>
              <a:off x="2819400" y="1828800"/>
              <a:ext cx="457200" cy="152400"/>
              <a:chOff x="2819400" y="1752600"/>
              <a:chExt cx="457200" cy="152400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2819400" y="17526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2819400" y="19050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2819400" y="2362200"/>
              <a:ext cx="457200" cy="152400"/>
              <a:chOff x="2819400" y="1752600"/>
              <a:chExt cx="457200" cy="152400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>
                <a:off x="2819400" y="17526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2819400" y="19050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4038600" y="2057400"/>
              <a:ext cx="457200" cy="152400"/>
              <a:chOff x="2819400" y="1752600"/>
              <a:chExt cx="457200" cy="152400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2819400" y="17526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2819400" y="19050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ounded Rectangle 6"/>
            <p:cNvSpPr/>
            <p:nvPr/>
          </p:nvSpPr>
          <p:spPr>
            <a:xfrm>
              <a:off x="3276600" y="1600200"/>
              <a:ext cx="762000" cy="1143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AND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419600" y="2597400"/>
            <a:ext cx="1676400" cy="1143000"/>
            <a:chOff x="2819400" y="3200400"/>
            <a:chExt cx="1676400" cy="1143000"/>
          </a:xfrm>
        </p:grpSpPr>
        <p:grpSp>
          <p:nvGrpSpPr>
            <p:cNvPr id="18" name="Group 17"/>
            <p:cNvGrpSpPr/>
            <p:nvPr/>
          </p:nvGrpSpPr>
          <p:grpSpPr>
            <a:xfrm>
              <a:off x="2819400" y="3429000"/>
              <a:ext cx="457200" cy="152400"/>
              <a:chOff x="2819400" y="1752600"/>
              <a:chExt cx="457200" cy="152400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2819400" y="17526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2819400" y="19050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2819400" y="3962400"/>
              <a:ext cx="457200" cy="152400"/>
              <a:chOff x="2819400" y="1752600"/>
              <a:chExt cx="457200" cy="152400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>
                <a:off x="2819400" y="17526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2819400" y="19050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4038600" y="3657600"/>
              <a:ext cx="457200" cy="152400"/>
              <a:chOff x="2819400" y="1752600"/>
              <a:chExt cx="457200" cy="152400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2819400" y="17526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2819400" y="19050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Rounded Rectangle 26"/>
            <p:cNvSpPr/>
            <p:nvPr/>
          </p:nvSpPr>
          <p:spPr>
            <a:xfrm>
              <a:off x="3276600" y="3200400"/>
              <a:ext cx="762000" cy="1143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OR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419600" y="1225800"/>
            <a:ext cx="1676400" cy="609600"/>
            <a:chOff x="4876800" y="1600200"/>
            <a:chExt cx="1676400" cy="609600"/>
          </a:xfrm>
        </p:grpSpPr>
        <p:grpSp>
          <p:nvGrpSpPr>
            <p:cNvPr id="29" name="Group 28"/>
            <p:cNvGrpSpPr/>
            <p:nvPr/>
          </p:nvGrpSpPr>
          <p:grpSpPr>
            <a:xfrm>
              <a:off x="4876800" y="1828800"/>
              <a:ext cx="457200" cy="152400"/>
              <a:chOff x="2819400" y="1752600"/>
              <a:chExt cx="457200" cy="152400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>
                <a:off x="2819400" y="17526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2819400" y="19050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6096000" y="1828800"/>
              <a:ext cx="457200" cy="152400"/>
              <a:chOff x="2819400" y="1752600"/>
              <a:chExt cx="457200" cy="152400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>
                <a:off x="2819400" y="17526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2819400" y="19050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ounded Rectangle 27"/>
            <p:cNvSpPr/>
            <p:nvPr/>
          </p:nvSpPr>
          <p:spPr>
            <a:xfrm>
              <a:off x="5334000" y="1600200"/>
              <a:ext cx="7620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INV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81200" y="2902200"/>
            <a:ext cx="1676400" cy="1143000"/>
            <a:chOff x="2819400" y="1600200"/>
            <a:chExt cx="1676400" cy="1143000"/>
          </a:xfrm>
        </p:grpSpPr>
        <p:grpSp>
          <p:nvGrpSpPr>
            <p:cNvPr id="39" name="Group 38"/>
            <p:cNvGrpSpPr/>
            <p:nvPr/>
          </p:nvGrpSpPr>
          <p:grpSpPr>
            <a:xfrm>
              <a:off x="2819400" y="1828800"/>
              <a:ext cx="457200" cy="152400"/>
              <a:chOff x="2819400" y="1752600"/>
              <a:chExt cx="457200" cy="152400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>
                <a:off x="2819400" y="17526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2819400" y="19050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2819400" y="2362200"/>
              <a:ext cx="457200" cy="152400"/>
              <a:chOff x="2819400" y="1752600"/>
              <a:chExt cx="457200" cy="152400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>
                <a:off x="2819400" y="17526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2819400" y="19050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4038600" y="2057400"/>
              <a:ext cx="457200" cy="152400"/>
              <a:chOff x="2819400" y="1752600"/>
              <a:chExt cx="457200" cy="152400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>
                <a:off x="2819400" y="17526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2819400" y="1905000"/>
                <a:ext cx="457200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ounded Rectangle 41"/>
            <p:cNvSpPr/>
            <p:nvPr/>
          </p:nvSpPr>
          <p:spPr>
            <a:xfrm>
              <a:off x="3276600" y="1600200"/>
              <a:ext cx="762000" cy="1143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AND</a:t>
              </a:r>
              <a:endParaRPr lang="en-US" dirty="0"/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>
            <a:off x="3657600" y="1454400"/>
            <a:ext cx="76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657600" y="1606800"/>
            <a:ext cx="76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3657600" y="3513977"/>
            <a:ext cx="76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7600" y="3359400"/>
            <a:ext cx="76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/>
          <p:nvPr/>
        </p:nvCxnSpPr>
        <p:spPr>
          <a:xfrm rot="16200000" flipH="1">
            <a:off x="3619500" y="2025900"/>
            <a:ext cx="1371600" cy="228600"/>
          </a:xfrm>
          <a:prstGeom prst="bentConnector3">
            <a:avLst>
              <a:gd name="adj1" fmla="val 10015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/>
          <p:nvPr/>
        </p:nvCxnSpPr>
        <p:spPr>
          <a:xfrm rot="16200000" flipH="1">
            <a:off x="3506288" y="2062912"/>
            <a:ext cx="1369424" cy="457200"/>
          </a:xfrm>
          <a:prstGeom prst="bentConnector3">
            <a:avLst>
              <a:gd name="adj1" fmla="val 9960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1676400" y="997200"/>
            <a:ext cx="304800" cy="30480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6096000" y="1454400"/>
            <a:ext cx="1143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6096000" y="1606799"/>
            <a:ext cx="1143000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6096000" y="3054600"/>
            <a:ext cx="1143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6096000" y="3206999"/>
            <a:ext cx="1143000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1219200" y="1230154"/>
            <a:ext cx="457200" cy="152400"/>
            <a:chOff x="2819400" y="1752600"/>
            <a:chExt cx="457200" cy="152400"/>
          </a:xfrm>
        </p:grpSpPr>
        <p:cxnSp>
          <p:nvCxnSpPr>
            <p:cNvPr id="76" name="Straight Arrow Connector 75"/>
            <p:cNvCxnSpPr/>
            <p:nvPr/>
          </p:nvCxnSpPr>
          <p:spPr>
            <a:xfrm>
              <a:off x="2819400" y="1752600"/>
              <a:ext cx="457200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2819400" y="1905000"/>
              <a:ext cx="457200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1219200" y="1759200"/>
            <a:ext cx="457200" cy="152400"/>
            <a:chOff x="2819400" y="1752600"/>
            <a:chExt cx="457200" cy="152400"/>
          </a:xfrm>
        </p:grpSpPr>
        <p:cxnSp>
          <p:nvCxnSpPr>
            <p:cNvPr id="81" name="Straight Arrow Connector 80"/>
            <p:cNvCxnSpPr/>
            <p:nvPr/>
          </p:nvCxnSpPr>
          <p:spPr>
            <a:xfrm>
              <a:off x="2819400" y="1752600"/>
              <a:ext cx="457200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2819400" y="1905000"/>
              <a:ext cx="457200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1219200" y="3130800"/>
            <a:ext cx="457200" cy="152400"/>
            <a:chOff x="2819400" y="1752600"/>
            <a:chExt cx="457200" cy="152400"/>
          </a:xfrm>
        </p:grpSpPr>
        <p:cxnSp>
          <p:nvCxnSpPr>
            <p:cNvPr id="84" name="Straight Arrow Connector 83"/>
            <p:cNvCxnSpPr/>
            <p:nvPr/>
          </p:nvCxnSpPr>
          <p:spPr>
            <a:xfrm>
              <a:off x="2819400" y="1752600"/>
              <a:ext cx="457200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2819400" y="1905000"/>
              <a:ext cx="457200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1219200" y="3664200"/>
            <a:ext cx="457200" cy="152400"/>
            <a:chOff x="2819400" y="1752600"/>
            <a:chExt cx="457200" cy="152400"/>
          </a:xfrm>
        </p:grpSpPr>
        <p:cxnSp>
          <p:nvCxnSpPr>
            <p:cNvPr id="87" name="Straight Arrow Connector 86"/>
            <p:cNvCxnSpPr/>
            <p:nvPr/>
          </p:nvCxnSpPr>
          <p:spPr>
            <a:xfrm>
              <a:off x="2819400" y="1752600"/>
              <a:ext cx="457200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2819400" y="1905000"/>
              <a:ext cx="457200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7265126" y="4045200"/>
            <a:ext cx="257175" cy="685800"/>
            <a:chOff x="826559" y="2209800"/>
            <a:chExt cx="257175" cy="685800"/>
          </a:xfrm>
        </p:grpSpPr>
        <p:sp>
          <p:nvSpPr>
            <p:cNvPr id="90" name="Isosceles Triangle 89"/>
            <p:cNvSpPr/>
            <p:nvPr/>
          </p:nvSpPr>
          <p:spPr>
            <a:xfrm>
              <a:off x="826559" y="2438400"/>
              <a:ext cx="257175" cy="2286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/>
            <p:cNvCxnSpPr>
              <a:endCxn id="90" idx="0"/>
            </p:cNvCxnSpPr>
            <p:nvPr/>
          </p:nvCxnSpPr>
          <p:spPr>
            <a:xfrm>
              <a:off x="952500" y="2209800"/>
              <a:ext cx="2647" cy="228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952500" y="2667000"/>
              <a:ext cx="0" cy="228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1700212" y="4045200"/>
            <a:ext cx="257175" cy="685800"/>
            <a:chOff x="826559" y="2209800"/>
            <a:chExt cx="257175" cy="685800"/>
          </a:xfrm>
        </p:grpSpPr>
        <p:sp>
          <p:nvSpPr>
            <p:cNvPr id="94" name="Isosceles Triangle 93"/>
            <p:cNvSpPr/>
            <p:nvPr/>
          </p:nvSpPr>
          <p:spPr>
            <a:xfrm>
              <a:off x="826559" y="2438400"/>
              <a:ext cx="257175" cy="2286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>
              <a:endCxn id="94" idx="0"/>
            </p:cNvCxnSpPr>
            <p:nvPr/>
          </p:nvCxnSpPr>
          <p:spPr>
            <a:xfrm>
              <a:off x="952500" y="2209800"/>
              <a:ext cx="2647" cy="228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952500" y="2667000"/>
              <a:ext cx="0" cy="228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6236970" y="3054599"/>
            <a:ext cx="266700" cy="914402"/>
            <a:chOff x="6236970" y="3657599"/>
            <a:chExt cx="266700" cy="914402"/>
          </a:xfrm>
        </p:grpSpPr>
        <p:cxnSp>
          <p:nvCxnSpPr>
            <p:cNvPr id="109" name="Straight Connector 108"/>
            <p:cNvCxnSpPr/>
            <p:nvPr/>
          </p:nvCxnSpPr>
          <p:spPr>
            <a:xfrm flipH="1">
              <a:off x="6369979" y="4114800"/>
              <a:ext cx="4694" cy="45720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305550" y="3809998"/>
              <a:ext cx="0" cy="3048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6436247" y="3657599"/>
              <a:ext cx="4694" cy="45720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Moon 96"/>
            <p:cNvSpPr/>
            <p:nvPr/>
          </p:nvSpPr>
          <p:spPr>
            <a:xfrm rot="5400000" flipH="1">
              <a:off x="6242757" y="3985353"/>
              <a:ext cx="255126" cy="266700"/>
            </a:xfrm>
            <a:prstGeom prst="moon">
              <a:avLst>
                <a:gd name="adj" fmla="val 87500"/>
              </a:avLst>
            </a:prstGeom>
            <a:solidFill>
              <a:srgbClr val="3366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6553200" y="1454400"/>
            <a:ext cx="266700" cy="914402"/>
            <a:chOff x="6236970" y="3657599"/>
            <a:chExt cx="266700" cy="914402"/>
          </a:xfrm>
        </p:grpSpPr>
        <p:cxnSp>
          <p:nvCxnSpPr>
            <p:cNvPr id="112" name="Straight Connector 111"/>
            <p:cNvCxnSpPr/>
            <p:nvPr/>
          </p:nvCxnSpPr>
          <p:spPr>
            <a:xfrm flipH="1">
              <a:off x="6369979" y="4114800"/>
              <a:ext cx="4694" cy="45720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6305550" y="3809998"/>
              <a:ext cx="0" cy="3048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H="1">
              <a:off x="6436247" y="3657599"/>
              <a:ext cx="4694" cy="45720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Moon 114"/>
            <p:cNvSpPr/>
            <p:nvPr/>
          </p:nvSpPr>
          <p:spPr>
            <a:xfrm rot="5400000" flipH="1">
              <a:off x="6242757" y="3985353"/>
              <a:ext cx="255126" cy="266700"/>
            </a:xfrm>
            <a:prstGeom prst="moon">
              <a:avLst>
                <a:gd name="adj" fmla="val 87500"/>
              </a:avLst>
            </a:prstGeom>
            <a:solidFill>
              <a:srgbClr val="3366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8" name="Straight Connector 117"/>
          <p:cNvCxnSpPr/>
          <p:nvPr/>
        </p:nvCxnSpPr>
        <p:spPr>
          <a:xfrm>
            <a:off x="6934200" y="4725942"/>
            <a:ext cx="4568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Elbow Connector 119"/>
          <p:cNvCxnSpPr/>
          <p:nvPr/>
        </p:nvCxnSpPr>
        <p:spPr>
          <a:xfrm rot="16200000" flipH="1">
            <a:off x="5640199" y="3338611"/>
            <a:ext cx="2351984" cy="259964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/>
          <p:cNvCxnSpPr/>
          <p:nvPr/>
        </p:nvCxnSpPr>
        <p:spPr>
          <a:xfrm rot="16200000" flipH="1">
            <a:off x="6315917" y="4014329"/>
            <a:ext cx="833864" cy="731448"/>
          </a:xfrm>
          <a:prstGeom prst="bentConnector3">
            <a:avLst>
              <a:gd name="adj1" fmla="val 10221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Flowchart: Delay 115"/>
          <p:cNvSpPr/>
          <p:nvPr/>
        </p:nvSpPr>
        <p:spPr>
          <a:xfrm>
            <a:off x="6937464" y="4557918"/>
            <a:ext cx="292827" cy="342900"/>
          </a:xfrm>
          <a:prstGeom prst="flowChartDelay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US" dirty="0"/>
          </a:p>
        </p:txBody>
      </p:sp>
      <p:grpSp>
        <p:nvGrpSpPr>
          <p:cNvPr id="124" name="Group 123"/>
          <p:cNvGrpSpPr/>
          <p:nvPr/>
        </p:nvGrpSpPr>
        <p:grpSpPr>
          <a:xfrm>
            <a:off x="7543800" y="1454400"/>
            <a:ext cx="457200" cy="152400"/>
            <a:chOff x="2819400" y="1752600"/>
            <a:chExt cx="457200" cy="152400"/>
          </a:xfrm>
        </p:grpSpPr>
        <p:cxnSp>
          <p:nvCxnSpPr>
            <p:cNvPr id="125" name="Straight Arrow Connector 124"/>
            <p:cNvCxnSpPr/>
            <p:nvPr/>
          </p:nvCxnSpPr>
          <p:spPr>
            <a:xfrm>
              <a:off x="2819400" y="1752600"/>
              <a:ext cx="457200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>
              <a:off x="2819400" y="1905000"/>
              <a:ext cx="457200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7543800" y="3054600"/>
            <a:ext cx="457200" cy="152400"/>
            <a:chOff x="2819400" y="1752600"/>
            <a:chExt cx="457200" cy="152400"/>
          </a:xfrm>
        </p:grpSpPr>
        <p:cxnSp>
          <p:nvCxnSpPr>
            <p:cNvPr id="129" name="Straight Arrow Connector 128"/>
            <p:cNvCxnSpPr/>
            <p:nvPr/>
          </p:nvCxnSpPr>
          <p:spPr>
            <a:xfrm>
              <a:off x="2819400" y="1752600"/>
              <a:ext cx="457200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>
              <a:off x="2819400" y="1905000"/>
              <a:ext cx="457200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62"/>
          <p:cNvSpPr/>
          <p:nvPr/>
        </p:nvSpPr>
        <p:spPr>
          <a:xfrm>
            <a:off x="7239000" y="997200"/>
            <a:ext cx="304800" cy="30480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" name="Straight Connector 132"/>
          <p:cNvCxnSpPr/>
          <p:nvPr/>
        </p:nvCxnSpPr>
        <p:spPr>
          <a:xfrm>
            <a:off x="1034043" y="4725942"/>
            <a:ext cx="7921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ounded Rectangle 130"/>
          <p:cNvSpPr/>
          <p:nvPr/>
        </p:nvSpPr>
        <p:spPr>
          <a:xfrm>
            <a:off x="305318" y="4417967"/>
            <a:ext cx="762000" cy="61595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CLK</a:t>
            </a:r>
          </a:p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124891" y="928166"/>
            <a:ext cx="4989119" cy="3125743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Reset</a:t>
            </a:r>
            <a:endParaRPr lang="en-US" sz="5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21294" y="923109"/>
            <a:ext cx="4989119" cy="31308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2124891" y="853509"/>
            <a:ext cx="4989119" cy="3207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2133600" y="853509"/>
            <a:ext cx="4989119" cy="3207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2133600" y="846909"/>
            <a:ext cx="4989119" cy="3207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8600" y="5334000"/>
            <a:ext cx="8930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 a correct operation, </a:t>
            </a:r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internal signals </a:t>
            </a:r>
            <a:r>
              <a:rPr lang="en-GB" dirty="0" smtClean="0"/>
              <a:t>should be reset before the compute phase: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Use a more complex implementation of dual-rail (e.g., DIMS), 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Have internal completion detection, 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Use timing assumptions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2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DI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199"/>
            <a:ext cx="8229600" cy="5654675"/>
          </a:xfrm>
        </p:spPr>
        <p:txBody>
          <a:bodyPr/>
          <a:lstStyle/>
          <a:p>
            <a:r>
              <a:rPr lang="en-GB" dirty="0" smtClean="0"/>
              <a:t>There are many DI codes:</a:t>
            </a:r>
          </a:p>
          <a:p>
            <a:pPr lvl="1"/>
            <a:r>
              <a:rPr lang="en-GB" dirty="0" smtClean="0"/>
              <a:t>k-out-of n, Berger, Knuth, …</a:t>
            </a:r>
          </a:p>
          <a:p>
            <a:pPr lvl="1"/>
            <a:endParaRPr lang="en-GB" dirty="0"/>
          </a:p>
          <a:p>
            <a:r>
              <a:rPr lang="en-GB" dirty="0" smtClean="0">
                <a:solidFill>
                  <a:srgbClr val="0000FF"/>
                </a:solidFill>
              </a:rPr>
              <a:t>Example: 1-out-of-4</a:t>
            </a:r>
          </a:p>
          <a:p>
            <a:endParaRPr lang="en-GB" dirty="0" smtClean="0">
              <a:solidFill>
                <a:srgbClr val="0000FF"/>
              </a:solidFill>
            </a:endParaRP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2 bits with 4 wires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Same wire efficiency as DR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Less power consuming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Good for communication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Bad for logic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888258"/>
              </p:ext>
            </p:extLst>
          </p:nvPr>
        </p:nvGraphicFramePr>
        <p:xfrm>
          <a:off x="5791200" y="2819400"/>
          <a:ext cx="31242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100"/>
                <a:gridCol w="15621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Wires</a:t>
                      </a:r>
                      <a:endParaRPr lang="en-US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Value</a:t>
                      </a:r>
                      <a:endParaRPr lang="en-US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0000</a:t>
                      </a:r>
                      <a:endParaRPr lang="en-US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Spacer</a:t>
                      </a:r>
                      <a:endParaRPr lang="en-US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0001</a:t>
                      </a:r>
                      <a:endParaRPr lang="en-US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0010</a:t>
                      </a:r>
                      <a:endParaRPr lang="en-US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0100</a:t>
                      </a:r>
                      <a:endParaRPr lang="en-US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1000</a:t>
                      </a:r>
                      <a:endParaRPr lang="en-US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others</a:t>
                      </a:r>
                      <a:endParaRPr lang="en-US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not used</a:t>
                      </a:r>
                      <a:endParaRPr lang="en-US" sz="24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Single rail data vs. dual rail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858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Some back-of-the-envelope estimations: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009095"/>
              </p:ext>
            </p:extLst>
          </p:nvPr>
        </p:nvGraphicFramePr>
        <p:xfrm>
          <a:off x="762000" y="1981200"/>
          <a:ext cx="75438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514600"/>
                <a:gridCol w="2514600"/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Single</a:t>
                      </a:r>
                      <a:r>
                        <a:rPr lang="en-GB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rail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Dual Rail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Area</a:t>
                      </a:r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2</a:t>
                      </a:r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Delay</a:t>
                      </a:r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&lt;&lt; 1</a:t>
                      </a:r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Static power</a:t>
                      </a:r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2</a:t>
                      </a:r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Dynamic power</a:t>
                      </a:r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&lt; 0.2</a:t>
                      </a:r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2</a:t>
                      </a:r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48708" y="5029200"/>
            <a:ext cx="38282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Dual rail: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Good for speed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Large area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High power </a:t>
            </a:r>
            <a:r>
              <a:rPr lang="en-GB" sz="2000" dirty="0" err="1" smtClean="0"/>
              <a:t>comsumption</a:t>
            </a:r>
            <a:endParaRPr 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9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Handshaking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/>
          <p:cNvSpPr/>
          <p:nvPr/>
        </p:nvSpPr>
        <p:spPr>
          <a:xfrm>
            <a:off x="1998452" y="31242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8" idx="2"/>
            <a:endCxn id="16" idx="0"/>
          </p:cNvCxnSpPr>
          <p:nvPr/>
        </p:nvCxnSpPr>
        <p:spPr>
          <a:xfrm flipH="1">
            <a:off x="2169902" y="2667000"/>
            <a:ext cx="1798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sosceles Triangle 19"/>
          <p:cNvSpPr/>
          <p:nvPr/>
        </p:nvSpPr>
        <p:spPr>
          <a:xfrm>
            <a:off x="6497848" y="31242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1" idx="2"/>
            <a:endCxn id="20" idx="0"/>
          </p:cNvCxnSpPr>
          <p:nvPr/>
        </p:nvCxnSpPr>
        <p:spPr>
          <a:xfrm>
            <a:off x="6667500" y="2667000"/>
            <a:ext cx="1798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Handshaking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2819400" y="914400"/>
            <a:ext cx="3200400" cy="17526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362200" y="1638300"/>
            <a:ext cx="4572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019800" y="1617452"/>
            <a:ext cx="4572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858000" y="1617452"/>
            <a:ext cx="9906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990600" y="1617452"/>
            <a:ext cx="9906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1200" y="914400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77000" y="914400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8600" y="3422650"/>
            <a:ext cx="762000" cy="61595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CLK</a:t>
            </a:r>
          </a:p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4" name="Elbow Connector 73"/>
          <p:cNvCxnSpPr>
            <a:stCxn id="16" idx="3"/>
          </p:cNvCxnSpPr>
          <p:nvPr/>
        </p:nvCxnSpPr>
        <p:spPr>
          <a:xfrm rot="16200000" flipH="1">
            <a:off x="2305739" y="3293163"/>
            <a:ext cx="301625" cy="573298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endCxn id="20" idx="3"/>
          </p:cNvCxnSpPr>
          <p:nvPr/>
        </p:nvCxnSpPr>
        <p:spPr>
          <a:xfrm flipV="1">
            <a:off x="6248400" y="3429000"/>
            <a:ext cx="420898" cy="301625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endCxn id="17" idx="3"/>
          </p:cNvCxnSpPr>
          <p:nvPr/>
        </p:nvCxnSpPr>
        <p:spPr>
          <a:xfrm flipH="1">
            <a:off x="990600" y="3730625"/>
            <a:ext cx="11784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6670197" y="3733800"/>
            <a:ext cx="11784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2743201" y="3581400"/>
            <a:ext cx="3505199" cy="304800"/>
          </a:xfrm>
          <a:prstGeom prst="roundRect">
            <a:avLst>
              <a:gd name="adj" fmla="val 50000"/>
            </a:avLst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FF"/>
                </a:solidFill>
              </a:rPr>
              <a:t>u</a:t>
            </a:r>
            <a:r>
              <a:rPr lang="en-GB" dirty="0" smtClean="0">
                <a:solidFill>
                  <a:srgbClr val="0000FF"/>
                </a:solidFill>
              </a:rPr>
              <a:t>nknown delay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4572000"/>
            <a:ext cx="64171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Assume that the source module can provide data at any rate: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When should the CLK generator send an event if the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internal delays of the circuit are unknown?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Solution: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handshaking</a:t>
            </a:r>
            <a:endParaRPr lang="en-US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81200" y="914400"/>
            <a:ext cx="4931664" cy="262432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Handshaking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cxnSp>
        <p:nvCxnSpPr>
          <p:cNvPr id="6" name="Straight Arrow Connector 5"/>
          <p:cNvCxnSpPr>
            <a:stCxn id="11" idx="0"/>
            <a:endCxn id="16" idx="2"/>
          </p:cNvCxnSpPr>
          <p:nvPr/>
        </p:nvCxnSpPr>
        <p:spPr bwMode="auto">
          <a:xfrm rot="5400000" flipH="1" flipV="1">
            <a:off x="3929058" y="3714752"/>
            <a:ext cx="571504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428860" y="4143380"/>
            <a:ext cx="1285884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10800000">
            <a:off x="2428860" y="4714884"/>
            <a:ext cx="1285884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4714877" y="4143380"/>
            <a:ext cx="1285884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10800000">
            <a:off x="4714877" y="4714884"/>
            <a:ext cx="1285884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3714744" y="4000504"/>
            <a:ext cx="1000132" cy="930280"/>
          </a:xfrm>
          <a:prstGeom prst="rect">
            <a:avLst/>
          </a:prstGeom>
          <a:solidFill>
            <a:srgbClr val="FF0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Arc 11"/>
          <p:cNvSpPr/>
          <p:nvPr/>
        </p:nvSpPr>
        <p:spPr bwMode="auto">
          <a:xfrm flipH="1">
            <a:off x="4111473" y="4154013"/>
            <a:ext cx="1164274" cy="571505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 bwMode="auto">
          <a:xfrm>
            <a:off x="3111341" y="4146918"/>
            <a:ext cx="1164274" cy="571505"/>
          </a:xfrm>
          <a:prstGeom prst="arc">
            <a:avLst>
              <a:gd name="adj1" fmla="val 16200000"/>
              <a:gd name="adj2" fmla="val 5400000"/>
            </a:avLst>
          </a:prstGeom>
          <a:noFill/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 bwMode="auto">
          <a:xfrm>
            <a:off x="2428860" y="2314898"/>
            <a:ext cx="1571636" cy="428628"/>
          </a:xfrm>
          <a:prstGeom prst="rightArrow">
            <a:avLst/>
          </a:prstGeom>
          <a:solidFill>
            <a:srgbClr val="FFC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4407858" y="2314898"/>
            <a:ext cx="1571636" cy="428628"/>
          </a:xfrm>
          <a:prstGeom prst="rightArrow">
            <a:avLst/>
          </a:prstGeom>
          <a:solidFill>
            <a:srgbClr val="FFC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000496" y="1643050"/>
            <a:ext cx="428628" cy="1785950"/>
          </a:xfrm>
          <a:prstGeom prst="rect">
            <a:avLst/>
          </a:prstGeom>
          <a:solidFill>
            <a:srgbClr val="0000FF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2200" y="370261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 have data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24400" y="477418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 want data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2143107" y="4011137"/>
            <a:ext cx="285752" cy="285752"/>
          </a:xfrm>
          <a:prstGeom prst="ellipse">
            <a:avLst/>
          </a:prstGeom>
          <a:solidFill>
            <a:srgbClr val="FFC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000761" y="4572008"/>
            <a:ext cx="285752" cy="285752"/>
          </a:xfrm>
          <a:prstGeom prst="ellipse">
            <a:avLst/>
          </a:prstGeom>
          <a:solidFill>
            <a:srgbClr val="FFC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143108" y="2378696"/>
            <a:ext cx="285752" cy="285752"/>
          </a:xfrm>
          <a:prstGeom prst="ellipse">
            <a:avLst/>
          </a:prstGeom>
          <a:solidFill>
            <a:srgbClr val="FF0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75351" y="194556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058286" y="3071810"/>
            <a:ext cx="285752" cy="215900"/>
            <a:chOff x="5275747" y="3429000"/>
            <a:chExt cx="439261" cy="215900"/>
          </a:xfrm>
        </p:grpSpPr>
        <p:cxnSp>
          <p:nvCxnSpPr>
            <p:cNvPr id="24" name="Elbow Connector 23"/>
            <p:cNvCxnSpPr/>
            <p:nvPr/>
          </p:nvCxnSpPr>
          <p:spPr bwMode="auto">
            <a:xfrm flipV="1">
              <a:off x="5275747" y="3429794"/>
              <a:ext cx="224947" cy="21510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sq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Elbow Connector 24"/>
            <p:cNvCxnSpPr/>
            <p:nvPr/>
          </p:nvCxnSpPr>
          <p:spPr bwMode="auto">
            <a:xfrm flipH="1" flipV="1">
              <a:off x="5490061" y="3429000"/>
              <a:ext cx="224947" cy="21510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sq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Oval 25"/>
          <p:cNvSpPr/>
          <p:nvPr/>
        </p:nvSpPr>
        <p:spPr bwMode="auto">
          <a:xfrm>
            <a:off x="2151568" y="4003108"/>
            <a:ext cx="285752" cy="285752"/>
          </a:xfrm>
          <a:prstGeom prst="ellipse">
            <a:avLst/>
          </a:prstGeom>
          <a:solidFill>
            <a:srgbClr val="FFC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009222" y="4563979"/>
            <a:ext cx="285752" cy="285752"/>
          </a:xfrm>
          <a:prstGeom prst="ellipse">
            <a:avLst/>
          </a:prstGeom>
          <a:solidFill>
            <a:srgbClr val="FFC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2151569" y="2370667"/>
            <a:ext cx="285752" cy="285752"/>
          </a:xfrm>
          <a:prstGeom prst="ellipse">
            <a:avLst/>
          </a:prstGeom>
          <a:solidFill>
            <a:srgbClr val="FF0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1580" y="3958714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" y="452440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055534" y="3073401"/>
            <a:ext cx="285752" cy="215900"/>
            <a:chOff x="5275747" y="3429000"/>
            <a:chExt cx="439261" cy="215900"/>
          </a:xfrm>
        </p:grpSpPr>
        <p:cxnSp>
          <p:nvCxnSpPr>
            <p:cNvPr id="32" name="Elbow Connector 31"/>
            <p:cNvCxnSpPr/>
            <p:nvPr/>
          </p:nvCxnSpPr>
          <p:spPr bwMode="auto">
            <a:xfrm flipV="1">
              <a:off x="5275747" y="3429794"/>
              <a:ext cx="224947" cy="21510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sq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Elbow Connector 32"/>
            <p:cNvCxnSpPr/>
            <p:nvPr/>
          </p:nvCxnSpPr>
          <p:spPr bwMode="auto">
            <a:xfrm flipH="1" flipV="1">
              <a:off x="5490061" y="3429000"/>
              <a:ext cx="224947" cy="21510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8100" cap="sq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7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17118 -2.5925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659 0 L 0.18576 0.00509 L 0.20451 0.01458 L 0.21562 0.03032 L 0.21753 0.04143 " pathEditMode="relative" ptsTypes="AAAA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642 0.00093 L -0.18438 -0.00439 L -0.20851 -0.01736 L -0.22083 -0.03287 L -0.22014 -0.05185 L -0.19479 -0.07268 L -0.17083 -0.08055 L -0.15451 -0.0831 L -0.01233 -0.0831 " pathEditMode="relative" ptsTypes="AAAAAAAAAA">
                                      <p:cBhvr>
                                        <p:cTn id="18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0" presetClass="pat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1719 0.04143 L 0.21198 0.05972 L 0.19635 0.07268 L 0.17118 0.08125 L 0.15556 0.08217 L 0.00295 0.08217 " pathEditMode="relative" rAng="0" ptsTypes="AAAA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63" presetClass="path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7049 -2.59259E-6 L 0.42049 -2.59259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7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10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xit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-0.15659 -2.59259E-6 L -0.18507 -0.00185 L -0.19948 -0.00787 L -0.21632 -0.02245 L -0.22152 -0.03125 L -0.22274 -0.03981 " pathEditMode="relative" rAng="0" ptsTypes="AAAAAAA"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0.15712 3.7037E-7 L 0.18489 0.00509 L 0.20642 0.01643 L 0.21614 0.03125 L 0.21805 0.04143 L 0.21423 0.0581 L 0.19601 0.07454 L 0.17726 0.08148 L 0.15573 0.0831 L 0.00052 0.08218 " pathEditMode="relative" rAng="0" ptsTypes="AAAAAAAAAAA">
                                      <p:cBhvr>
                                        <p:cTn id="46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3" y="41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0" presetClass="pat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22274 -0.04051 L -0.21701 -0.05879 L -0.19809 -0.07245 L -0.17743 -0.08032 L -0.15659 -0.08287 L -0.00069 -0.08287 " pathEditMode="relative" rAng="0" ptsTypes="AAAAAA">
                                      <p:cBhvr>
                                        <p:cTn id="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-213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0.42187 4.81481E-6 " pathEditMode="relative" rAng="0" ptsTypes="AA">
                                      <p:cBhvr>
                                        <p:cTn id="52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7" presetClass="emph" presetSubtype="0" fill="remove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9" grpId="0" animBg="1"/>
      <p:bldP spid="19" grpId="1" animBg="1"/>
      <p:bldP spid="19" grpId="2" animBg="1"/>
      <p:bldP spid="20" grpId="0" animBg="1"/>
      <p:bldP spid="20" grpId="1" animBg="1"/>
      <p:bldP spid="21" grpId="0" animBg="1"/>
      <p:bldP spid="21" grpId="1" animBg="1"/>
      <p:bldP spid="21" grpId="2" animBg="1"/>
      <p:bldP spid="26" grpId="0" animBg="1"/>
      <p:bldP spid="26" grpId="1" animBg="1"/>
      <p:bldP spid="27" grpId="0" animBg="1"/>
      <p:bldP spid="27" grpId="1" animBg="1"/>
      <p:bldP spid="27" grpId="2" animBg="1"/>
      <p:bldP spid="28" grpId="0" animBg="1"/>
      <p:bldP spid="28" grpId="1" animBg="1"/>
      <p:bldP spid="29" grpId="0"/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Asynchronous elastic pipeline</a:t>
            </a:r>
            <a:endParaRPr lang="en-US"/>
          </a:p>
        </p:txBody>
      </p:sp>
      <p:sp>
        <p:nvSpPr>
          <p:cNvPr id="8" name="Right Arrow 7"/>
          <p:cNvSpPr/>
          <p:nvPr/>
        </p:nvSpPr>
        <p:spPr bwMode="auto">
          <a:xfrm>
            <a:off x="2371045" y="2290575"/>
            <a:ext cx="1138425" cy="379475"/>
          </a:xfrm>
          <a:prstGeom prst="rightArrow">
            <a:avLst/>
          </a:prstGeom>
          <a:solidFill>
            <a:srgbClr val="0000FF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4040735" y="2290575"/>
            <a:ext cx="1138425" cy="379475"/>
          </a:xfrm>
          <a:prstGeom prst="rightArrow">
            <a:avLst/>
          </a:prstGeom>
          <a:solidFill>
            <a:srgbClr val="0000FF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5710425" y="2290575"/>
            <a:ext cx="1138425" cy="379475"/>
          </a:xfrm>
          <a:prstGeom prst="rightArrow">
            <a:avLst/>
          </a:prstGeom>
          <a:solidFill>
            <a:srgbClr val="0000FF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7380115" y="2290575"/>
            <a:ext cx="1138425" cy="379475"/>
          </a:xfrm>
          <a:prstGeom prst="rightArrow">
            <a:avLst/>
          </a:prstGeom>
          <a:solidFill>
            <a:srgbClr val="0000FF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701355" y="2290575"/>
            <a:ext cx="1138425" cy="379475"/>
          </a:xfrm>
          <a:prstGeom prst="rightArrow">
            <a:avLst/>
          </a:prstGeom>
          <a:solidFill>
            <a:srgbClr val="0000FF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lowchart: Delay 12"/>
          <p:cNvSpPr/>
          <p:nvPr/>
        </p:nvSpPr>
        <p:spPr bwMode="auto">
          <a:xfrm rot="16200000">
            <a:off x="1763886" y="4112055"/>
            <a:ext cx="683055" cy="683055"/>
          </a:xfrm>
          <a:prstGeom prst="flowChartDelay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</a:t>
            </a:r>
          </a:p>
        </p:txBody>
      </p:sp>
      <p:cxnSp>
        <p:nvCxnSpPr>
          <p:cNvPr id="15" name="Straight Connector 14"/>
          <p:cNvCxnSpPr>
            <a:endCxn id="4" idx="2"/>
          </p:cNvCxnSpPr>
          <p:nvPr/>
        </p:nvCxnSpPr>
        <p:spPr bwMode="auto">
          <a:xfrm rot="16200000" flipV="1">
            <a:off x="1763887" y="3770527"/>
            <a:ext cx="683057" cy="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8" name="Oval 17"/>
          <p:cNvSpPr/>
          <p:nvPr/>
        </p:nvSpPr>
        <p:spPr bwMode="auto">
          <a:xfrm>
            <a:off x="2229295" y="4790511"/>
            <a:ext cx="153620" cy="153620"/>
          </a:xfrm>
          <a:prstGeom prst="ellipse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Connector 19"/>
          <p:cNvCxnSpPr>
            <a:stCxn id="18" idx="4"/>
          </p:cNvCxnSpPr>
          <p:nvPr/>
        </p:nvCxnSpPr>
        <p:spPr bwMode="auto">
          <a:xfrm rot="5400000">
            <a:off x="2180355" y="5069881"/>
            <a:ext cx="2515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5400000">
            <a:off x="1721795" y="4995370"/>
            <a:ext cx="400521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16200000" flipV="1">
            <a:off x="3442354" y="3770527"/>
            <a:ext cx="683057" cy="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3907762" y="4790511"/>
            <a:ext cx="153620" cy="153620"/>
          </a:xfrm>
          <a:prstGeom prst="ellipse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" name="Straight Connector 31"/>
          <p:cNvCxnSpPr>
            <a:stCxn id="31" idx="4"/>
          </p:cNvCxnSpPr>
          <p:nvPr/>
        </p:nvCxnSpPr>
        <p:spPr bwMode="auto">
          <a:xfrm rot="5400000">
            <a:off x="3858822" y="5069881"/>
            <a:ext cx="2515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5400000">
            <a:off x="3400262" y="4995370"/>
            <a:ext cx="400521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rot="16200000" flipV="1">
            <a:off x="5120821" y="3770527"/>
            <a:ext cx="683057" cy="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36" name="Oval 35"/>
          <p:cNvSpPr/>
          <p:nvPr/>
        </p:nvSpPr>
        <p:spPr bwMode="auto">
          <a:xfrm>
            <a:off x="5586229" y="4790511"/>
            <a:ext cx="153620" cy="153620"/>
          </a:xfrm>
          <a:prstGeom prst="ellipse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7" name="Straight Connector 36"/>
          <p:cNvCxnSpPr>
            <a:stCxn id="36" idx="4"/>
          </p:cNvCxnSpPr>
          <p:nvPr/>
        </p:nvCxnSpPr>
        <p:spPr bwMode="auto">
          <a:xfrm rot="5400000">
            <a:off x="5537289" y="5069881"/>
            <a:ext cx="2515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rot="5400000">
            <a:off x="5078729" y="4995370"/>
            <a:ext cx="400521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16200000" flipV="1">
            <a:off x="6791337" y="3770527"/>
            <a:ext cx="683057" cy="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41" name="Oval 40"/>
          <p:cNvSpPr/>
          <p:nvPr/>
        </p:nvSpPr>
        <p:spPr bwMode="auto">
          <a:xfrm>
            <a:off x="7256745" y="4790511"/>
            <a:ext cx="153620" cy="153620"/>
          </a:xfrm>
          <a:prstGeom prst="ellipse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2" name="Straight Connector 41"/>
          <p:cNvCxnSpPr>
            <a:stCxn id="41" idx="4"/>
          </p:cNvCxnSpPr>
          <p:nvPr/>
        </p:nvCxnSpPr>
        <p:spPr bwMode="auto">
          <a:xfrm rot="5400000">
            <a:off x="7207805" y="5069881"/>
            <a:ext cx="2515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5400000">
            <a:off x="6749245" y="4995370"/>
            <a:ext cx="400521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45" name="Freeform 44"/>
          <p:cNvSpPr/>
          <p:nvPr/>
        </p:nvSpPr>
        <p:spPr bwMode="auto">
          <a:xfrm>
            <a:off x="2099144" y="3840480"/>
            <a:ext cx="1494846" cy="1351722"/>
          </a:xfrm>
          <a:custGeom>
            <a:avLst/>
            <a:gdLst>
              <a:gd name="connsiteX0" fmla="*/ 0 w 1494846"/>
              <a:gd name="connsiteY0" fmla="*/ 0 h 1351722"/>
              <a:gd name="connsiteX1" fmla="*/ 437322 w 1494846"/>
              <a:gd name="connsiteY1" fmla="*/ 0 h 1351722"/>
              <a:gd name="connsiteX2" fmla="*/ 1184745 w 1494846"/>
              <a:gd name="connsiteY2" fmla="*/ 1351722 h 1351722"/>
              <a:gd name="connsiteX3" fmla="*/ 1494846 w 1494846"/>
              <a:gd name="connsiteY3" fmla="*/ 1351722 h 135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4846" h="1351722">
                <a:moveTo>
                  <a:pt x="0" y="0"/>
                </a:moveTo>
                <a:lnTo>
                  <a:pt x="437322" y="0"/>
                </a:lnTo>
                <a:lnTo>
                  <a:pt x="1184745" y="1351722"/>
                </a:lnTo>
                <a:lnTo>
                  <a:pt x="1494846" y="1351722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 bwMode="auto">
          <a:xfrm>
            <a:off x="3784346" y="3843908"/>
            <a:ext cx="1494846" cy="1351722"/>
          </a:xfrm>
          <a:custGeom>
            <a:avLst/>
            <a:gdLst>
              <a:gd name="connsiteX0" fmla="*/ 0 w 1494846"/>
              <a:gd name="connsiteY0" fmla="*/ 0 h 1351722"/>
              <a:gd name="connsiteX1" fmla="*/ 437322 w 1494846"/>
              <a:gd name="connsiteY1" fmla="*/ 0 h 1351722"/>
              <a:gd name="connsiteX2" fmla="*/ 1184745 w 1494846"/>
              <a:gd name="connsiteY2" fmla="*/ 1351722 h 1351722"/>
              <a:gd name="connsiteX3" fmla="*/ 1494846 w 1494846"/>
              <a:gd name="connsiteY3" fmla="*/ 1351722 h 135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4846" h="1351722">
                <a:moveTo>
                  <a:pt x="0" y="0"/>
                </a:moveTo>
                <a:lnTo>
                  <a:pt x="437322" y="0"/>
                </a:lnTo>
                <a:lnTo>
                  <a:pt x="1184745" y="1351722"/>
                </a:lnTo>
                <a:lnTo>
                  <a:pt x="1494846" y="1351722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 bwMode="auto">
          <a:xfrm>
            <a:off x="5469548" y="3847336"/>
            <a:ext cx="1494846" cy="1351722"/>
          </a:xfrm>
          <a:custGeom>
            <a:avLst/>
            <a:gdLst>
              <a:gd name="connsiteX0" fmla="*/ 0 w 1494846"/>
              <a:gd name="connsiteY0" fmla="*/ 0 h 1351722"/>
              <a:gd name="connsiteX1" fmla="*/ 437322 w 1494846"/>
              <a:gd name="connsiteY1" fmla="*/ 0 h 1351722"/>
              <a:gd name="connsiteX2" fmla="*/ 1184745 w 1494846"/>
              <a:gd name="connsiteY2" fmla="*/ 1351722 h 1351722"/>
              <a:gd name="connsiteX3" fmla="*/ 1494846 w 1494846"/>
              <a:gd name="connsiteY3" fmla="*/ 1351722 h 135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4846" h="1351722">
                <a:moveTo>
                  <a:pt x="0" y="0"/>
                </a:moveTo>
                <a:lnTo>
                  <a:pt x="437322" y="0"/>
                </a:lnTo>
                <a:lnTo>
                  <a:pt x="1184745" y="1351722"/>
                </a:lnTo>
                <a:lnTo>
                  <a:pt x="1494846" y="1351722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 bwMode="auto">
          <a:xfrm>
            <a:off x="424260" y="3843908"/>
            <a:ext cx="1494846" cy="1351722"/>
          </a:xfrm>
          <a:custGeom>
            <a:avLst/>
            <a:gdLst>
              <a:gd name="connsiteX0" fmla="*/ 0 w 1494846"/>
              <a:gd name="connsiteY0" fmla="*/ 0 h 1351722"/>
              <a:gd name="connsiteX1" fmla="*/ 437322 w 1494846"/>
              <a:gd name="connsiteY1" fmla="*/ 0 h 1351722"/>
              <a:gd name="connsiteX2" fmla="*/ 1184745 w 1494846"/>
              <a:gd name="connsiteY2" fmla="*/ 1351722 h 1351722"/>
              <a:gd name="connsiteX3" fmla="*/ 1494846 w 1494846"/>
              <a:gd name="connsiteY3" fmla="*/ 1351722 h 135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4846" h="1351722">
                <a:moveTo>
                  <a:pt x="0" y="0"/>
                </a:moveTo>
                <a:lnTo>
                  <a:pt x="437322" y="0"/>
                </a:lnTo>
                <a:lnTo>
                  <a:pt x="1184745" y="1351722"/>
                </a:lnTo>
                <a:lnTo>
                  <a:pt x="1494846" y="1351722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 bwMode="auto">
          <a:xfrm flipH="1">
            <a:off x="600513" y="3851455"/>
            <a:ext cx="1494846" cy="1351722"/>
          </a:xfrm>
          <a:custGeom>
            <a:avLst/>
            <a:gdLst>
              <a:gd name="connsiteX0" fmla="*/ 0 w 1494846"/>
              <a:gd name="connsiteY0" fmla="*/ 0 h 1351722"/>
              <a:gd name="connsiteX1" fmla="*/ 437322 w 1494846"/>
              <a:gd name="connsiteY1" fmla="*/ 0 h 1351722"/>
              <a:gd name="connsiteX2" fmla="*/ 1184745 w 1494846"/>
              <a:gd name="connsiteY2" fmla="*/ 1351722 h 1351722"/>
              <a:gd name="connsiteX3" fmla="*/ 1494846 w 1494846"/>
              <a:gd name="connsiteY3" fmla="*/ 1351722 h 135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4846" h="1351722">
                <a:moveTo>
                  <a:pt x="0" y="0"/>
                </a:moveTo>
                <a:lnTo>
                  <a:pt x="437322" y="0"/>
                </a:lnTo>
                <a:lnTo>
                  <a:pt x="1184745" y="1351722"/>
                </a:lnTo>
                <a:lnTo>
                  <a:pt x="1494846" y="1351722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 bwMode="auto">
          <a:xfrm flipH="1">
            <a:off x="2309054" y="3843908"/>
            <a:ext cx="1494846" cy="1351722"/>
          </a:xfrm>
          <a:custGeom>
            <a:avLst/>
            <a:gdLst>
              <a:gd name="connsiteX0" fmla="*/ 0 w 1494846"/>
              <a:gd name="connsiteY0" fmla="*/ 0 h 1351722"/>
              <a:gd name="connsiteX1" fmla="*/ 437322 w 1494846"/>
              <a:gd name="connsiteY1" fmla="*/ 0 h 1351722"/>
              <a:gd name="connsiteX2" fmla="*/ 1184745 w 1494846"/>
              <a:gd name="connsiteY2" fmla="*/ 1351722 h 1351722"/>
              <a:gd name="connsiteX3" fmla="*/ 1494846 w 1494846"/>
              <a:gd name="connsiteY3" fmla="*/ 1351722 h 135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4846" h="1351722">
                <a:moveTo>
                  <a:pt x="0" y="0"/>
                </a:moveTo>
                <a:lnTo>
                  <a:pt x="437322" y="0"/>
                </a:lnTo>
                <a:lnTo>
                  <a:pt x="1184745" y="1351722"/>
                </a:lnTo>
                <a:lnTo>
                  <a:pt x="1494846" y="1351722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 bwMode="auto">
          <a:xfrm flipH="1">
            <a:off x="3982972" y="3852263"/>
            <a:ext cx="1494846" cy="1351722"/>
          </a:xfrm>
          <a:custGeom>
            <a:avLst/>
            <a:gdLst>
              <a:gd name="connsiteX0" fmla="*/ 0 w 1494846"/>
              <a:gd name="connsiteY0" fmla="*/ 0 h 1351722"/>
              <a:gd name="connsiteX1" fmla="*/ 437322 w 1494846"/>
              <a:gd name="connsiteY1" fmla="*/ 0 h 1351722"/>
              <a:gd name="connsiteX2" fmla="*/ 1184745 w 1494846"/>
              <a:gd name="connsiteY2" fmla="*/ 1351722 h 1351722"/>
              <a:gd name="connsiteX3" fmla="*/ 1494846 w 1494846"/>
              <a:gd name="connsiteY3" fmla="*/ 1351722 h 135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4846" h="1351722">
                <a:moveTo>
                  <a:pt x="0" y="0"/>
                </a:moveTo>
                <a:lnTo>
                  <a:pt x="437322" y="0"/>
                </a:lnTo>
                <a:lnTo>
                  <a:pt x="1184745" y="1351722"/>
                </a:lnTo>
                <a:lnTo>
                  <a:pt x="1494846" y="1351722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 bwMode="auto">
          <a:xfrm flipH="1">
            <a:off x="5648939" y="3860618"/>
            <a:ext cx="1494846" cy="1351722"/>
          </a:xfrm>
          <a:custGeom>
            <a:avLst/>
            <a:gdLst>
              <a:gd name="connsiteX0" fmla="*/ 0 w 1494846"/>
              <a:gd name="connsiteY0" fmla="*/ 0 h 1351722"/>
              <a:gd name="connsiteX1" fmla="*/ 437322 w 1494846"/>
              <a:gd name="connsiteY1" fmla="*/ 0 h 1351722"/>
              <a:gd name="connsiteX2" fmla="*/ 1184745 w 1494846"/>
              <a:gd name="connsiteY2" fmla="*/ 1351722 h 1351722"/>
              <a:gd name="connsiteX3" fmla="*/ 1494846 w 1494846"/>
              <a:gd name="connsiteY3" fmla="*/ 1351722 h 135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4846" h="1351722">
                <a:moveTo>
                  <a:pt x="0" y="0"/>
                </a:moveTo>
                <a:lnTo>
                  <a:pt x="437322" y="0"/>
                </a:lnTo>
                <a:lnTo>
                  <a:pt x="1184745" y="1351722"/>
                </a:lnTo>
                <a:lnTo>
                  <a:pt x="1494846" y="1351722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>
            <a:stCxn id="52" idx="0"/>
          </p:cNvCxnSpPr>
          <p:nvPr/>
        </p:nvCxnSpPr>
        <p:spPr bwMode="auto">
          <a:xfrm rot="10800000" flipH="1">
            <a:off x="7143784" y="3860618"/>
            <a:ext cx="1374755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7333555" y="5192202"/>
            <a:ext cx="1184985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 rot="10800000" flipV="1">
            <a:off x="432212" y="5203177"/>
            <a:ext cx="176253" cy="80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59" name="Oval 58"/>
          <p:cNvSpPr/>
          <p:nvPr/>
        </p:nvSpPr>
        <p:spPr bwMode="auto">
          <a:xfrm>
            <a:off x="7092178" y="3821001"/>
            <a:ext cx="76810" cy="7681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5423511" y="3813050"/>
            <a:ext cx="76810" cy="7681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3746893" y="3805099"/>
            <a:ext cx="76810" cy="7681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2070275" y="3797148"/>
            <a:ext cx="76810" cy="7681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839780" y="1531625"/>
            <a:ext cx="531265" cy="1897375"/>
          </a:xfrm>
          <a:prstGeom prst="rect">
            <a:avLst/>
          </a:prstGeom>
          <a:solidFill>
            <a:srgbClr val="0000FF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509470" y="1531625"/>
            <a:ext cx="531265" cy="1897375"/>
          </a:xfrm>
          <a:prstGeom prst="rect">
            <a:avLst/>
          </a:prstGeom>
          <a:solidFill>
            <a:srgbClr val="0000FF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179160" y="1531625"/>
            <a:ext cx="531265" cy="1897375"/>
          </a:xfrm>
          <a:prstGeom prst="rect">
            <a:avLst/>
          </a:prstGeom>
          <a:solidFill>
            <a:srgbClr val="0000FF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848850" y="1531625"/>
            <a:ext cx="531265" cy="1897375"/>
          </a:xfrm>
          <a:prstGeom prst="rect">
            <a:avLst/>
          </a:prstGeom>
          <a:solidFill>
            <a:srgbClr val="0000FF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4338958" y="2295150"/>
            <a:ext cx="374900" cy="3749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7759670" y="2293951"/>
            <a:ext cx="374900" cy="3749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5331" y="331378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 smtClean="0"/>
              <a:t>ReqIn</a:t>
            </a:r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8028450" y="3313785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 smtClean="0"/>
              <a:t>ReqOut</a:t>
            </a:r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309045" y="534925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 smtClean="0"/>
              <a:t>AckIn</a:t>
            </a:r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8028450" y="531084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 smtClean="0"/>
              <a:t>AckOut</a:t>
            </a:r>
            <a:endParaRPr lang="en-US"/>
          </a:p>
        </p:txBody>
      </p:sp>
      <p:sp>
        <p:nvSpPr>
          <p:cNvPr id="83" name="Oval 82"/>
          <p:cNvSpPr/>
          <p:nvPr/>
        </p:nvSpPr>
        <p:spPr bwMode="auto">
          <a:xfrm>
            <a:off x="2666302" y="2298116"/>
            <a:ext cx="374900" cy="3749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-373095" y="2301082"/>
            <a:ext cx="374900" cy="3749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6078945" y="2304622"/>
            <a:ext cx="374900" cy="3749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Flowchart: Delay 86"/>
          <p:cNvSpPr/>
          <p:nvPr/>
        </p:nvSpPr>
        <p:spPr bwMode="auto">
          <a:xfrm rot="16200000">
            <a:off x="3445224" y="4109657"/>
            <a:ext cx="683055" cy="683055"/>
          </a:xfrm>
          <a:prstGeom prst="flowChartDelay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</a:t>
            </a:r>
          </a:p>
        </p:txBody>
      </p:sp>
      <p:sp>
        <p:nvSpPr>
          <p:cNvPr id="88" name="Flowchart: Delay 87"/>
          <p:cNvSpPr/>
          <p:nvPr/>
        </p:nvSpPr>
        <p:spPr bwMode="auto">
          <a:xfrm rot="16200000">
            <a:off x="5126562" y="4107259"/>
            <a:ext cx="683055" cy="683055"/>
          </a:xfrm>
          <a:prstGeom prst="flowChartDelay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</a:t>
            </a:r>
          </a:p>
        </p:txBody>
      </p:sp>
      <p:sp>
        <p:nvSpPr>
          <p:cNvPr id="89" name="Flowchart: Delay 88"/>
          <p:cNvSpPr/>
          <p:nvPr/>
        </p:nvSpPr>
        <p:spPr bwMode="auto">
          <a:xfrm rot="16200000">
            <a:off x="6797267" y="4115494"/>
            <a:ext cx="683055" cy="683055"/>
          </a:xfrm>
          <a:prstGeom prst="flowChartDelay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</a:t>
            </a:r>
          </a:p>
        </p:txBody>
      </p:sp>
      <p:sp>
        <p:nvSpPr>
          <p:cNvPr id="91" name="Oval 90"/>
          <p:cNvSpPr/>
          <p:nvPr/>
        </p:nvSpPr>
        <p:spPr bwMode="auto">
          <a:xfrm>
            <a:off x="920936" y="2298003"/>
            <a:ext cx="374900" cy="3749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7874830" y="4043480"/>
            <a:ext cx="691290" cy="1070071"/>
          </a:xfrm>
          <a:prstGeom prst="rect">
            <a:avLst/>
          </a:prstGeom>
          <a:solidFill>
            <a:srgbClr val="001DD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155425" y="4006782"/>
            <a:ext cx="691290" cy="1070071"/>
          </a:xfrm>
          <a:prstGeom prst="rect">
            <a:avLst/>
          </a:prstGeom>
          <a:solidFill>
            <a:srgbClr val="001DD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 bwMode="auto">
          <a:xfrm>
            <a:off x="3852938" y="4795923"/>
            <a:ext cx="281175" cy="281175"/>
          </a:xfrm>
          <a:prstGeom prst="ellipse">
            <a:avLst/>
          </a:prstGeom>
          <a:solidFill>
            <a:srgbClr val="0099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 bwMode="auto">
          <a:xfrm>
            <a:off x="3467181" y="4796168"/>
            <a:ext cx="281175" cy="281175"/>
          </a:xfrm>
          <a:prstGeom prst="ellipse">
            <a:avLst/>
          </a:prstGeom>
          <a:solidFill>
            <a:srgbClr val="0099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Oval 64"/>
          <p:cNvSpPr>
            <a:spLocks noChangeAspect="1"/>
          </p:cNvSpPr>
          <p:nvPr/>
        </p:nvSpPr>
        <p:spPr bwMode="auto">
          <a:xfrm>
            <a:off x="6814922" y="4800947"/>
            <a:ext cx="281175" cy="281175"/>
          </a:xfrm>
          <a:prstGeom prst="ellipse">
            <a:avLst/>
          </a:prstGeom>
          <a:solidFill>
            <a:srgbClr val="0099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Oval 67"/>
          <p:cNvSpPr>
            <a:spLocks noChangeAspect="1"/>
          </p:cNvSpPr>
          <p:nvPr/>
        </p:nvSpPr>
        <p:spPr bwMode="auto">
          <a:xfrm>
            <a:off x="7200679" y="4802654"/>
            <a:ext cx="281175" cy="281175"/>
          </a:xfrm>
          <a:prstGeom prst="ellipse">
            <a:avLst/>
          </a:prstGeom>
          <a:solidFill>
            <a:srgbClr val="0099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 bwMode="auto">
          <a:xfrm>
            <a:off x="1789701" y="4794216"/>
            <a:ext cx="281175" cy="281175"/>
          </a:xfrm>
          <a:prstGeom prst="ellipse">
            <a:avLst/>
          </a:prstGeom>
          <a:solidFill>
            <a:srgbClr val="0099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806840" y="5855069"/>
            <a:ext cx="5487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David Muller’s pipeline (late 50’s)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Sutherland’s </a:t>
            </a:r>
            <a:r>
              <a:rPr lang="en-US" err="1" smtClean="0"/>
              <a:t>Micropipelines</a:t>
            </a:r>
            <a:r>
              <a:rPr lang="en-US" smtClean="0"/>
              <a:t> (Turing award, 1989)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3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80296E-6 L 0.14236 2.80296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36 0.03839 L -0.23472 0.03839 L -0.23334 -0.15541 L -0.1165 -0.15888 L -0.03472 0.03839 L 0.00034 0.04001 L 0.00034 0.00208 " pathEditMode="relative" rAng="0" ptsTypes="AAAAAAA">
                                      <p:cBhvr>
                                        <p:cTn id="1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46 L 0.19063 0.0004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2858E-6 L 0.01823 -0.12095 L 0.01823 -0.16073 L -0.02986 -0.16073 L -0.11163 0.03654 L -0.14271 0.03816 " pathEditMode="relative" ptsTypes="AAAAAA">
                                      <p:cBhvr>
                                        <p:cTn id="2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22 3.7037E-6 L -0.16406 -0.12338 L -0.16475 -0.16227 L -0.11701 -0.16111 L -0.03489 0.03588 L -0.00069 0.03588 L 0.00018 3.7037E-6 " pathEditMode="relative" rAng="0" ptsTypes="AAAAAAA">
                                      <p:cBhvr>
                                        <p:cTn id="2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46 L 0.18334 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-0.02187 -0.12361 L -0.02187 -0.15972 L 0.02604 -0.15972 L 0.10834 0.03611 L 0.14167 0.03611 L 0.1408 -0.00023 " pathEditMode="relative" rAng="0" ptsTypes="AAAAAAA">
                                      <p:cBhvr>
                                        <p:cTn id="3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6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4.07407E-6 L 0.02015 -0.12338 L 0.01945 -0.16227 L -0.02534 -0.16111 L -0.10815 0.03681 L -0.14166 0.03588 L -0.14166 -4.07407E-6 " pathEditMode="relative" ptsTypes="AAAAAAA">
                                      <p:cBhvr>
                                        <p:cTn id="4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0.00093 L 0.19028 0.0009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63 -3.7037E-7 L 0.16007 -0.12199 L 0.15955 -0.15833 L 0.11459 -0.15833 L 0.03281 0.03819 L -0.00156 0.03819 L -0.00087 0.00093 " pathEditMode="relative" rAng="0" ptsTypes="AAAAAAA">
                                      <p:cBhvr>
                                        <p:cTn id="5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6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67 -3.7037E-7 L -0.16319 -0.12292 L -0.16319 -0.15833 L -0.11441 -0.15833 L -0.03194 0.03889 L -0.00087 0.03889 L -0.00017 -3.7037E-7 " pathEditMode="relative" rAng="0" ptsTypes="AAAAAAA">
                                      <p:cBhvr>
                                        <p:cTn id="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046 L 0.18438 -0.0009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093 L 0.01858 -0.12292 L 0.01806 -0.15856 L -0.02743 -0.15856 L -0.10937 0.03889 L -0.14184 0.03889 L -0.14184 -0.00093 " pathEditMode="relative" ptsTypes="AAAAAAA">
                                      <p:cBhvr>
                                        <p:cTn id="6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87691E-6 L -0.02153 -0.12263 L -0.02153 -0.1578 L 0.07604 -0.1578 " pathEditMode="relative" ptsTypes="AAAA">
                                      <p:cBhvr>
                                        <p:cTn id="65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69 L 0.16475 0.00069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69 -0.1578 L 0.22048 -0.1578 L 0.21962 0.03517 L -0.00035 0.03632 L -0.00035 1.60574E-6 " pathEditMode="relative" rAng="0" ptsTypes="AAAAA">
                                      <p:cBhvr>
                                        <p:cTn id="7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7" grpId="0" animBg="1"/>
      <p:bldP spid="67" grpId="1" animBg="1"/>
      <p:bldP spid="83" grpId="0" animBg="1"/>
      <p:bldP spid="83" grpId="1" animBg="1"/>
      <p:bldP spid="83" grpId="2" animBg="1"/>
      <p:bldP spid="84" grpId="0" animBg="1"/>
      <p:bldP spid="85" grpId="0" animBg="1"/>
      <p:bldP spid="85" grpId="1" animBg="1"/>
      <p:bldP spid="85" grpId="2" animBg="1"/>
      <p:bldP spid="91" grpId="0" animBg="1"/>
      <p:bldP spid="91" grpId="1" animBg="1"/>
      <p:bldP spid="91" grpId="2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8" grpId="0" animBg="1"/>
      <p:bldP spid="68" grpId="1" animBg="1"/>
      <p:bldP spid="70" grpId="0" animBg="1"/>
      <p:bldP spid="7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Clocking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pic>
        <p:nvPicPr>
          <p:cNvPr id="4098" name="Picture 2" descr="http://regmedia.co.uk/2012/03/22/nvidia_kepler_die_sh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" y="722376"/>
            <a:ext cx="5036457" cy="462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26464" y="5330952"/>
            <a:ext cx="254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008000"/>
                </a:solidFill>
              </a:rPr>
              <a:t>Nvidia</a:t>
            </a:r>
            <a:r>
              <a:rPr lang="en-GB" dirty="0" smtClean="0">
                <a:solidFill>
                  <a:srgbClr val="008000"/>
                </a:solidFill>
              </a:rPr>
              <a:t> </a:t>
            </a:r>
            <a:r>
              <a:rPr lang="en-GB" dirty="0" err="1" smtClean="0">
                <a:solidFill>
                  <a:srgbClr val="008000"/>
                </a:solidFill>
              </a:rPr>
              <a:t>Kepler</a:t>
            </a:r>
            <a:r>
              <a:rPr lang="en-GB" baseline="30000" dirty="0" err="1" smtClean="0">
                <a:solidFill>
                  <a:srgbClr val="008000"/>
                </a:solidFill>
              </a:rPr>
              <a:t>TM</a:t>
            </a:r>
            <a:r>
              <a:rPr lang="en-GB" dirty="0" smtClean="0">
                <a:solidFill>
                  <a:srgbClr val="008000"/>
                </a:solidFill>
              </a:rPr>
              <a:t> GK110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1490472"/>
            <a:ext cx="362150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How to distribute the clock?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How to determine the clock</a:t>
            </a:r>
            <a:br>
              <a:rPr lang="en-GB" sz="2000" dirty="0" smtClean="0"/>
            </a:br>
            <a:r>
              <a:rPr lang="en-GB" sz="2000" dirty="0" smtClean="0"/>
              <a:t>frequency?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How to implement robust</a:t>
            </a:r>
            <a:br>
              <a:rPr lang="en-GB" sz="2000" dirty="0" smtClean="0"/>
            </a:br>
            <a:r>
              <a:rPr lang="en-GB" sz="2000" dirty="0" smtClean="0"/>
              <a:t>communications?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How to reduce and manage</a:t>
            </a:r>
            <a:br>
              <a:rPr lang="en-GB" sz="2000" dirty="0" smtClean="0"/>
            </a:br>
            <a:r>
              <a:rPr lang="en-GB" sz="2000" dirty="0" smtClean="0"/>
              <a:t>energy?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880" y="5769864"/>
            <a:ext cx="549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28nm, 7.1B transistors, 550mm</a:t>
            </a:r>
            <a:r>
              <a:rPr lang="en-GB" baseline="30000" dirty="0" smtClean="0"/>
              <a:t>2,</a:t>
            </a:r>
            <a:r>
              <a:rPr lang="en-GB" dirty="0" smtClean="0"/>
              <a:t> 2688 CUDA cores,</a:t>
            </a:r>
          </a:p>
          <a:p>
            <a:r>
              <a:rPr lang="en-GB" dirty="0" smtClean="0"/>
              <a:t>Base clock: 836MHz, </a:t>
            </a:r>
            <a:r>
              <a:rPr lang="en-GB" dirty="0"/>
              <a:t>M</a:t>
            </a:r>
            <a:r>
              <a:rPr lang="en-GB" dirty="0" smtClean="0"/>
              <a:t>emory clock: 6GHz</a:t>
            </a:r>
          </a:p>
        </p:txBody>
      </p:sp>
    </p:spTree>
    <p:extLst>
      <p:ext uri="{BB962C8B-B14F-4D97-AF65-F5344CB8AC3E}">
        <p14:creationId xmlns:p14="http://schemas.microsoft.com/office/powerpoint/2010/main" val="41670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ight Arrow 60"/>
          <p:cNvSpPr/>
          <p:nvPr/>
        </p:nvSpPr>
        <p:spPr>
          <a:xfrm>
            <a:off x="609600" y="1331976"/>
            <a:ext cx="304800" cy="228600"/>
          </a:xfrm>
          <a:prstGeom prst="rightArrow">
            <a:avLst/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>
          <a:xfrm>
            <a:off x="609600" y="4495800"/>
            <a:ext cx="304800" cy="228600"/>
          </a:xfrm>
          <a:prstGeom prst="rightArrow">
            <a:avLst/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/>
          <p:cNvSpPr/>
          <p:nvPr/>
        </p:nvSpPr>
        <p:spPr>
          <a:xfrm>
            <a:off x="8001000" y="4501896"/>
            <a:ext cx="304800" cy="228600"/>
          </a:xfrm>
          <a:prstGeom prst="rightArrow">
            <a:avLst/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/>
          <p:cNvSpPr/>
          <p:nvPr/>
        </p:nvSpPr>
        <p:spPr>
          <a:xfrm>
            <a:off x="8001000" y="1367896"/>
            <a:ext cx="304800" cy="228600"/>
          </a:xfrm>
          <a:prstGeom prst="rightArrow">
            <a:avLst/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inputs and outputs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772400" y="838200"/>
            <a:ext cx="228600" cy="12954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772400" y="3958696"/>
            <a:ext cx="228600" cy="12954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 rot="1260000">
            <a:off x="908285" y="1983189"/>
            <a:ext cx="3625771" cy="228600"/>
          </a:xfrm>
          <a:prstGeom prst="rightArrow">
            <a:avLst/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838200"/>
            <a:ext cx="228600" cy="12954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 rot="20340000" flipV="1">
            <a:off x="911151" y="3853711"/>
            <a:ext cx="3625771" cy="228600"/>
          </a:xfrm>
          <a:prstGeom prst="rightArrow">
            <a:avLst/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14400" y="3958696"/>
            <a:ext cx="228600" cy="12954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/>
          <p:cNvSpPr/>
          <p:nvPr/>
        </p:nvSpPr>
        <p:spPr>
          <a:xfrm rot="20340000" flipV="1">
            <a:off x="4382344" y="2045766"/>
            <a:ext cx="3509382" cy="228600"/>
          </a:xfrm>
          <a:prstGeom prst="rightArrow">
            <a:avLst/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/>
          <p:cNvSpPr/>
          <p:nvPr/>
        </p:nvSpPr>
        <p:spPr>
          <a:xfrm rot="1260000">
            <a:off x="4382477" y="3832136"/>
            <a:ext cx="3505361" cy="228600"/>
          </a:xfrm>
          <a:prstGeom prst="rightArrow">
            <a:avLst/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419600" y="2362200"/>
            <a:ext cx="228600" cy="12954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loud 54"/>
          <p:cNvSpPr/>
          <p:nvPr/>
        </p:nvSpPr>
        <p:spPr>
          <a:xfrm>
            <a:off x="1763182" y="838200"/>
            <a:ext cx="2123017" cy="4415896"/>
          </a:xfrm>
          <a:prstGeom prst="cloud">
            <a:avLst/>
          </a:prstGeom>
          <a:solidFill>
            <a:srgbClr val="FFC000">
              <a:alpha val="50196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6" name="Cloud 55"/>
          <p:cNvSpPr/>
          <p:nvPr/>
        </p:nvSpPr>
        <p:spPr>
          <a:xfrm>
            <a:off x="5205941" y="795867"/>
            <a:ext cx="2123017" cy="4415896"/>
          </a:xfrm>
          <a:prstGeom prst="cloud">
            <a:avLst/>
          </a:prstGeom>
          <a:solidFill>
            <a:srgbClr val="FFC000">
              <a:alpha val="50196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ight Arrow 60"/>
          <p:cNvSpPr/>
          <p:nvPr/>
        </p:nvSpPr>
        <p:spPr>
          <a:xfrm>
            <a:off x="609600" y="1331976"/>
            <a:ext cx="304800" cy="228600"/>
          </a:xfrm>
          <a:prstGeom prst="rightArrow">
            <a:avLst/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>
          <a:xfrm>
            <a:off x="609600" y="4495800"/>
            <a:ext cx="304800" cy="228600"/>
          </a:xfrm>
          <a:prstGeom prst="rightArrow">
            <a:avLst/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/>
          <p:cNvSpPr/>
          <p:nvPr/>
        </p:nvSpPr>
        <p:spPr>
          <a:xfrm>
            <a:off x="8001000" y="4501896"/>
            <a:ext cx="304800" cy="228600"/>
          </a:xfrm>
          <a:prstGeom prst="rightArrow">
            <a:avLst/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/>
          <p:cNvSpPr/>
          <p:nvPr/>
        </p:nvSpPr>
        <p:spPr>
          <a:xfrm>
            <a:off x="8001000" y="1367896"/>
            <a:ext cx="304800" cy="228600"/>
          </a:xfrm>
          <a:prstGeom prst="rightArrow">
            <a:avLst/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inputs and outputs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7696200" y="838200"/>
            <a:ext cx="381000" cy="2365904"/>
            <a:chOff x="1230841" y="990600"/>
            <a:chExt cx="381000" cy="2365904"/>
          </a:xfrm>
        </p:grpSpPr>
        <p:grpSp>
          <p:nvGrpSpPr>
            <p:cNvPr id="32" name="Group 31"/>
            <p:cNvGrpSpPr/>
            <p:nvPr/>
          </p:nvGrpSpPr>
          <p:grpSpPr>
            <a:xfrm>
              <a:off x="1295400" y="990600"/>
              <a:ext cx="257175" cy="1981200"/>
              <a:chOff x="826559" y="914400"/>
              <a:chExt cx="257175" cy="19812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838200" y="914400"/>
                <a:ext cx="228600" cy="12954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826559" y="2209800"/>
                <a:ext cx="257175" cy="685800"/>
                <a:chOff x="826559" y="2209800"/>
                <a:chExt cx="257175" cy="685800"/>
              </a:xfrm>
            </p:grpSpPr>
            <p:sp>
              <p:nvSpPr>
                <p:cNvPr id="36" name="Isosceles Triangle 35"/>
                <p:cNvSpPr/>
                <p:nvPr/>
              </p:nvSpPr>
              <p:spPr>
                <a:xfrm>
                  <a:off x="826559" y="2438400"/>
                  <a:ext cx="257175" cy="228600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7" name="Straight Connector 36"/>
                <p:cNvCxnSpPr>
                  <a:stCxn id="34" idx="2"/>
                  <a:endCxn id="36" idx="0"/>
                </p:cNvCxnSpPr>
                <p:nvPr/>
              </p:nvCxnSpPr>
              <p:spPr>
                <a:xfrm>
                  <a:off x="952500" y="2209800"/>
                  <a:ext cx="2647" cy="2286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952500" y="2667000"/>
                  <a:ext cx="0" cy="2286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" name="Rounded Rectangle 32"/>
            <p:cNvSpPr/>
            <p:nvPr/>
          </p:nvSpPr>
          <p:spPr>
            <a:xfrm>
              <a:off x="1230841" y="2975504"/>
              <a:ext cx="381000" cy="3810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696200" y="3958696"/>
            <a:ext cx="381000" cy="2365904"/>
            <a:chOff x="1230841" y="990600"/>
            <a:chExt cx="381000" cy="2365904"/>
          </a:xfrm>
        </p:grpSpPr>
        <p:grpSp>
          <p:nvGrpSpPr>
            <p:cNvPr id="40" name="Group 39"/>
            <p:cNvGrpSpPr/>
            <p:nvPr/>
          </p:nvGrpSpPr>
          <p:grpSpPr>
            <a:xfrm>
              <a:off x="1295400" y="990600"/>
              <a:ext cx="257175" cy="1981200"/>
              <a:chOff x="826559" y="914400"/>
              <a:chExt cx="257175" cy="19812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838200" y="914400"/>
                <a:ext cx="228600" cy="12954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826559" y="2209800"/>
                <a:ext cx="257175" cy="685800"/>
                <a:chOff x="826559" y="2209800"/>
                <a:chExt cx="257175" cy="685800"/>
              </a:xfrm>
            </p:grpSpPr>
            <p:sp>
              <p:nvSpPr>
                <p:cNvPr id="44" name="Isosceles Triangle 43"/>
                <p:cNvSpPr/>
                <p:nvPr/>
              </p:nvSpPr>
              <p:spPr>
                <a:xfrm>
                  <a:off x="826559" y="2438400"/>
                  <a:ext cx="257175" cy="228600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" name="Straight Connector 44"/>
                <p:cNvCxnSpPr>
                  <a:stCxn id="42" idx="2"/>
                  <a:endCxn id="44" idx="0"/>
                </p:cNvCxnSpPr>
                <p:nvPr/>
              </p:nvCxnSpPr>
              <p:spPr>
                <a:xfrm>
                  <a:off x="952500" y="2209800"/>
                  <a:ext cx="2647" cy="2286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952500" y="2667000"/>
                  <a:ext cx="0" cy="2286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1" name="Rounded Rectangle 40"/>
            <p:cNvSpPr/>
            <p:nvPr/>
          </p:nvSpPr>
          <p:spPr>
            <a:xfrm>
              <a:off x="1230841" y="2975504"/>
              <a:ext cx="381000" cy="3810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ight Arrow 56"/>
          <p:cNvSpPr/>
          <p:nvPr/>
        </p:nvSpPr>
        <p:spPr>
          <a:xfrm rot="1260000">
            <a:off x="908285" y="1983189"/>
            <a:ext cx="3625771" cy="228600"/>
          </a:xfrm>
          <a:prstGeom prst="rightArrow">
            <a:avLst/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838200" y="838200"/>
            <a:ext cx="381000" cy="2365904"/>
            <a:chOff x="1230841" y="990600"/>
            <a:chExt cx="381000" cy="2365904"/>
          </a:xfrm>
        </p:grpSpPr>
        <p:grpSp>
          <p:nvGrpSpPr>
            <p:cNvPr id="7" name="Group 6"/>
            <p:cNvGrpSpPr/>
            <p:nvPr/>
          </p:nvGrpSpPr>
          <p:grpSpPr>
            <a:xfrm>
              <a:off x="1295400" y="990600"/>
              <a:ext cx="257175" cy="1981200"/>
              <a:chOff x="826559" y="914400"/>
              <a:chExt cx="257175" cy="19812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38200" y="914400"/>
                <a:ext cx="228600" cy="12954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826559" y="2209800"/>
                <a:ext cx="257175" cy="685800"/>
                <a:chOff x="826559" y="2209800"/>
                <a:chExt cx="257175" cy="685800"/>
              </a:xfrm>
            </p:grpSpPr>
            <p:sp>
              <p:nvSpPr>
                <p:cNvPr id="10" name="Isosceles Triangle 9"/>
                <p:cNvSpPr/>
                <p:nvPr/>
              </p:nvSpPr>
              <p:spPr>
                <a:xfrm>
                  <a:off x="826559" y="2438400"/>
                  <a:ext cx="257175" cy="228600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" name="Straight Connector 10"/>
                <p:cNvCxnSpPr>
                  <a:stCxn id="8" idx="2"/>
                  <a:endCxn id="10" idx="0"/>
                </p:cNvCxnSpPr>
                <p:nvPr/>
              </p:nvCxnSpPr>
              <p:spPr>
                <a:xfrm>
                  <a:off x="952500" y="2209800"/>
                  <a:ext cx="2647" cy="2286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952500" y="2667000"/>
                  <a:ext cx="0" cy="2286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" name="Rounded Rectangle 12"/>
            <p:cNvSpPr/>
            <p:nvPr/>
          </p:nvSpPr>
          <p:spPr>
            <a:xfrm>
              <a:off x="1230841" y="2975504"/>
              <a:ext cx="381000" cy="3810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ight Arrow 57"/>
          <p:cNvSpPr/>
          <p:nvPr/>
        </p:nvSpPr>
        <p:spPr>
          <a:xfrm rot="20340000" flipV="1">
            <a:off x="911151" y="3853711"/>
            <a:ext cx="3625771" cy="228600"/>
          </a:xfrm>
          <a:prstGeom prst="rightArrow">
            <a:avLst/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838200" y="3958696"/>
            <a:ext cx="381000" cy="2365904"/>
            <a:chOff x="1230841" y="990600"/>
            <a:chExt cx="381000" cy="2365904"/>
          </a:xfrm>
        </p:grpSpPr>
        <p:grpSp>
          <p:nvGrpSpPr>
            <p:cNvPr id="16" name="Group 15"/>
            <p:cNvGrpSpPr/>
            <p:nvPr/>
          </p:nvGrpSpPr>
          <p:grpSpPr>
            <a:xfrm>
              <a:off x="1295400" y="990600"/>
              <a:ext cx="257175" cy="1981200"/>
              <a:chOff x="826559" y="914400"/>
              <a:chExt cx="257175" cy="19812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838200" y="914400"/>
                <a:ext cx="228600" cy="12954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826559" y="2209800"/>
                <a:ext cx="257175" cy="685800"/>
                <a:chOff x="826559" y="2209800"/>
                <a:chExt cx="257175" cy="685800"/>
              </a:xfrm>
            </p:grpSpPr>
            <p:sp>
              <p:nvSpPr>
                <p:cNvPr id="20" name="Isosceles Triangle 19"/>
                <p:cNvSpPr/>
                <p:nvPr/>
              </p:nvSpPr>
              <p:spPr>
                <a:xfrm>
                  <a:off x="826559" y="2438400"/>
                  <a:ext cx="257175" cy="228600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" name="Straight Connector 20"/>
                <p:cNvCxnSpPr>
                  <a:stCxn id="18" idx="2"/>
                  <a:endCxn id="20" idx="0"/>
                </p:cNvCxnSpPr>
                <p:nvPr/>
              </p:nvCxnSpPr>
              <p:spPr>
                <a:xfrm>
                  <a:off x="952500" y="2209800"/>
                  <a:ext cx="2647" cy="2286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952500" y="2667000"/>
                  <a:ext cx="0" cy="2286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" name="Rounded Rectangle 16"/>
            <p:cNvSpPr/>
            <p:nvPr/>
          </p:nvSpPr>
          <p:spPr>
            <a:xfrm>
              <a:off x="1230841" y="2975504"/>
              <a:ext cx="381000" cy="3810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Right Arrow 58"/>
          <p:cNvSpPr/>
          <p:nvPr/>
        </p:nvSpPr>
        <p:spPr>
          <a:xfrm rot="20340000" flipV="1">
            <a:off x="4382344" y="2045766"/>
            <a:ext cx="3509382" cy="228600"/>
          </a:xfrm>
          <a:prstGeom prst="rightArrow">
            <a:avLst/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/>
          <p:cNvSpPr/>
          <p:nvPr/>
        </p:nvSpPr>
        <p:spPr>
          <a:xfrm rot="1260000">
            <a:off x="4382477" y="3832136"/>
            <a:ext cx="3505361" cy="228600"/>
          </a:xfrm>
          <a:prstGeom prst="rightArrow">
            <a:avLst/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600456" y="2895600"/>
            <a:ext cx="7705344" cy="3343656"/>
            <a:chOff x="600456" y="2895600"/>
            <a:chExt cx="7705344" cy="3343656"/>
          </a:xfrm>
        </p:grpSpPr>
        <p:grpSp>
          <p:nvGrpSpPr>
            <p:cNvPr id="89" name="Group 88"/>
            <p:cNvGrpSpPr/>
            <p:nvPr/>
          </p:nvGrpSpPr>
          <p:grpSpPr>
            <a:xfrm>
              <a:off x="600456" y="2895600"/>
              <a:ext cx="237744" cy="219456"/>
              <a:chOff x="600456" y="2895600"/>
              <a:chExt cx="237744" cy="219456"/>
            </a:xfrm>
          </p:grpSpPr>
          <p:cxnSp>
            <p:nvCxnSpPr>
              <p:cNvPr id="65" name="Straight Arrow Connector 64"/>
              <p:cNvCxnSpPr/>
              <p:nvPr/>
            </p:nvCxnSpPr>
            <p:spPr>
              <a:xfrm>
                <a:off x="609600" y="2895600"/>
                <a:ext cx="2286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>
                <a:off x="600456" y="3115056"/>
                <a:ext cx="2286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600456" y="6019800"/>
              <a:ext cx="237744" cy="219456"/>
              <a:chOff x="600456" y="6019800"/>
              <a:chExt cx="237744" cy="219456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>
                <a:off x="609600" y="6019800"/>
                <a:ext cx="2286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>
                <a:off x="600456" y="6239256"/>
                <a:ext cx="2286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90"/>
            <p:cNvGrpSpPr/>
            <p:nvPr/>
          </p:nvGrpSpPr>
          <p:grpSpPr>
            <a:xfrm>
              <a:off x="8077200" y="2898648"/>
              <a:ext cx="228600" cy="207264"/>
              <a:chOff x="8077200" y="2898648"/>
              <a:chExt cx="228600" cy="207264"/>
            </a:xfrm>
          </p:grpSpPr>
          <p:cxnSp>
            <p:nvCxnSpPr>
              <p:cNvPr id="66" name="Straight Arrow Connector 65"/>
              <p:cNvCxnSpPr/>
              <p:nvPr/>
            </p:nvCxnSpPr>
            <p:spPr>
              <a:xfrm>
                <a:off x="8077200" y="2898648"/>
                <a:ext cx="2286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8077200" y="3105912"/>
                <a:ext cx="2286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/>
            <p:cNvGrpSpPr/>
            <p:nvPr/>
          </p:nvGrpSpPr>
          <p:grpSpPr>
            <a:xfrm>
              <a:off x="8077200" y="6031992"/>
              <a:ext cx="228600" cy="207264"/>
              <a:chOff x="8077200" y="6031992"/>
              <a:chExt cx="228600" cy="207264"/>
            </a:xfrm>
          </p:grpSpPr>
          <p:cxnSp>
            <p:nvCxnSpPr>
              <p:cNvPr id="67" name="Straight Arrow Connector 66"/>
              <p:cNvCxnSpPr/>
              <p:nvPr/>
            </p:nvCxnSpPr>
            <p:spPr>
              <a:xfrm>
                <a:off x="8077200" y="6031992"/>
                <a:ext cx="2286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>
                <a:off x="8077200" y="6239256"/>
                <a:ext cx="2286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Group 86"/>
          <p:cNvGrpSpPr/>
          <p:nvPr/>
        </p:nvGrpSpPr>
        <p:grpSpPr>
          <a:xfrm>
            <a:off x="1210056" y="4437888"/>
            <a:ext cx="3133344" cy="1780032"/>
            <a:chOff x="1210056" y="4437888"/>
            <a:chExt cx="3133344" cy="1780032"/>
          </a:xfrm>
        </p:grpSpPr>
        <p:cxnSp>
          <p:nvCxnSpPr>
            <p:cNvPr id="73" name="Straight Arrow Connector 72"/>
            <p:cNvCxnSpPr/>
            <p:nvPr/>
          </p:nvCxnSpPr>
          <p:spPr>
            <a:xfrm flipV="1">
              <a:off x="1219200" y="4437888"/>
              <a:ext cx="3124200" cy="16002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V="1">
              <a:off x="1210056" y="4617720"/>
              <a:ext cx="3124200" cy="16002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1219200" y="2895600"/>
            <a:ext cx="3124200" cy="1734312"/>
            <a:chOff x="1219200" y="2895600"/>
            <a:chExt cx="3124200" cy="1734312"/>
          </a:xfrm>
        </p:grpSpPr>
        <p:cxnSp>
          <p:nvCxnSpPr>
            <p:cNvPr id="72" name="Straight Arrow Connector 71"/>
            <p:cNvCxnSpPr/>
            <p:nvPr/>
          </p:nvCxnSpPr>
          <p:spPr>
            <a:xfrm>
              <a:off x="1219200" y="2895600"/>
              <a:ext cx="3124200" cy="1524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1219200" y="3105912"/>
              <a:ext cx="3124200" cy="15240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4572000" y="2895600"/>
            <a:ext cx="3124200" cy="1722120"/>
            <a:chOff x="4572000" y="2895600"/>
            <a:chExt cx="3124200" cy="1722120"/>
          </a:xfrm>
        </p:grpSpPr>
        <p:cxnSp>
          <p:nvCxnSpPr>
            <p:cNvPr id="76" name="Straight Arrow Connector 75"/>
            <p:cNvCxnSpPr/>
            <p:nvPr/>
          </p:nvCxnSpPr>
          <p:spPr>
            <a:xfrm flipV="1">
              <a:off x="4572000" y="2895600"/>
              <a:ext cx="3124200" cy="16002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4724400" y="3105912"/>
              <a:ext cx="2971800" cy="151180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4636182" y="4402426"/>
            <a:ext cx="3060018" cy="1849678"/>
            <a:chOff x="4636182" y="4402426"/>
            <a:chExt cx="3060018" cy="1849678"/>
          </a:xfrm>
        </p:grpSpPr>
        <p:cxnSp>
          <p:nvCxnSpPr>
            <p:cNvPr id="79" name="Straight Arrow Connector 78"/>
            <p:cNvCxnSpPr/>
            <p:nvPr/>
          </p:nvCxnSpPr>
          <p:spPr>
            <a:xfrm>
              <a:off x="4636182" y="4402426"/>
              <a:ext cx="3060018" cy="161737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4720468" y="4657979"/>
              <a:ext cx="2975732" cy="159412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ounded Rectangle 93"/>
          <p:cNvSpPr/>
          <p:nvPr/>
        </p:nvSpPr>
        <p:spPr>
          <a:xfrm rot="1560000">
            <a:off x="1691138" y="3299345"/>
            <a:ext cx="1133856" cy="224896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delay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4343400" y="2362200"/>
            <a:ext cx="381000" cy="2365904"/>
            <a:chOff x="1230841" y="990600"/>
            <a:chExt cx="381000" cy="2365904"/>
          </a:xfrm>
        </p:grpSpPr>
        <p:grpSp>
          <p:nvGrpSpPr>
            <p:cNvPr id="48" name="Group 47"/>
            <p:cNvGrpSpPr/>
            <p:nvPr/>
          </p:nvGrpSpPr>
          <p:grpSpPr>
            <a:xfrm>
              <a:off x="1295400" y="990600"/>
              <a:ext cx="257175" cy="1981200"/>
              <a:chOff x="826559" y="914400"/>
              <a:chExt cx="257175" cy="19812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838200" y="914400"/>
                <a:ext cx="228600" cy="12954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826559" y="2209800"/>
                <a:ext cx="257175" cy="685800"/>
                <a:chOff x="826559" y="2209800"/>
                <a:chExt cx="257175" cy="685800"/>
              </a:xfrm>
            </p:grpSpPr>
            <p:sp>
              <p:nvSpPr>
                <p:cNvPr id="52" name="Isosceles Triangle 51"/>
                <p:cNvSpPr/>
                <p:nvPr/>
              </p:nvSpPr>
              <p:spPr>
                <a:xfrm>
                  <a:off x="826559" y="2438400"/>
                  <a:ext cx="257175" cy="228600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3" name="Straight Connector 52"/>
                <p:cNvCxnSpPr>
                  <a:stCxn id="50" idx="2"/>
                  <a:endCxn id="52" idx="0"/>
                </p:cNvCxnSpPr>
                <p:nvPr/>
              </p:nvCxnSpPr>
              <p:spPr>
                <a:xfrm>
                  <a:off x="952500" y="2209800"/>
                  <a:ext cx="2647" cy="2286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952500" y="2667000"/>
                  <a:ext cx="0" cy="2286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9" name="Rounded Rectangle 48"/>
            <p:cNvSpPr/>
            <p:nvPr/>
          </p:nvSpPr>
          <p:spPr>
            <a:xfrm>
              <a:off x="1230841" y="2975504"/>
              <a:ext cx="381000" cy="3810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3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Mulitple</a:t>
            </a:r>
            <a:r>
              <a:rPr lang="en-GB" dirty="0" smtClean="0"/>
              <a:t> inputs and outputs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80" name="Right Arrow 79"/>
          <p:cNvSpPr/>
          <p:nvPr/>
        </p:nvSpPr>
        <p:spPr>
          <a:xfrm>
            <a:off x="1828800" y="1217348"/>
            <a:ext cx="2502959" cy="228600"/>
          </a:xfrm>
          <a:prstGeom prst="rightArrow">
            <a:avLst/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ight Arrow 80"/>
          <p:cNvSpPr/>
          <p:nvPr/>
        </p:nvSpPr>
        <p:spPr>
          <a:xfrm>
            <a:off x="1828800" y="1905000"/>
            <a:ext cx="2502959" cy="228600"/>
          </a:xfrm>
          <a:prstGeom prst="rightArrow">
            <a:avLst/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Arrow 82"/>
          <p:cNvSpPr/>
          <p:nvPr/>
        </p:nvSpPr>
        <p:spPr>
          <a:xfrm>
            <a:off x="4572000" y="1219200"/>
            <a:ext cx="2502959" cy="228600"/>
          </a:xfrm>
          <a:prstGeom prst="rightArrow">
            <a:avLst/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ight Arrow 83"/>
          <p:cNvSpPr/>
          <p:nvPr/>
        </p:nvSpPr>
        <p:spPr>
          <a:xfrm>
            <a:off x="4572000" y="1906852"/>
            <a:ext cx="2502959" cy="228600"/>
          </a:xfrm>
          <a:prstGeom prst="rightArrow">
            <a:avLst/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343400" y="1066800"/>
            <a:ext cx="228600" cy="12954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/>
          <p:cNvSpPr/>
          <p:nvPr/>
        </p:nvSpPr>
        <p:spPr>
          <a:xfrm>
            <a:off x="4331759" y="2590800"/>
            <a:ext cx="257175" cy="2286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>
            <a:stCxn id="50" idx="2"/>
            <a:endCxn id="52" idx="0"/>
          </p:cNvCxnSpPr>
          <p:nvPr/>
        </p:nvCxnSpPr>
        <p:spPr>
          <a:xfrm>
            <a:off x="4457700" y="2362200"/>
            <a:ext cx="2647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2" idx="3"/>
            <a:endCxn id="3" idx="3"/>
          </p:cNvCxnSpPr>
          <p:nvPr/>
        </p:nvCxnSpPr>
        <p:spPr>
          <a:xfrm flipH="1">
            <a:off x="4457700" y="2819400"/>
            <a:ext cx="2647" cy="6582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4000500" y="3477603"/>
            <a:ext cx="914400" cy="941997"/>
            <a:chOff x="4000500" y="3371241"/>
            <a:chExt cx="914400" cy="941997"/>
          </a:xfrm>
        </p:grpSpPr>
        <p:sp>
          <p:nvSpPr>
            <p:cNvPr id="25" name="Flowchart: Connector 24"/>
            <p:cNvSpPr/>
            <p:nvPr/>
          </p:nvSpPr>
          <p:spPr>
            <a:xfrm>
              <a:off x="4495800" y="4160838"/>
              <a:ext cx="152400" cy="1524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lowchart: Connector 94"/>
            <p:cNvSpPr/>
            <p:nvPr/>
          </p:nvSpPr>
          <p:spPr>
            <a:xfrm>
              <a:off x="4743450" y="4160838"/>
              <a:ext cx="152400" cy="1524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lowchart: Delay 2"/>
            <p:cNvSpPr/>
            <p:nvPr/>
          </p:nvSpPr>
          <p:spPr>
            <a:xfrm rot="16200000">
              <a:off x="4057650" y="3314091"/>
              <a:ext cx="800100" cy="914400"/>
            </a:xfrm>
            <a:prstGeom prst="flowChartDelay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GB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27" name="Straight Connector 26"/>
          <p:cNvCxnSpPr/>
          <p:nvPr/>
        </p:nvCxnSpPr>
        <p:spPr>
          <a:xfrm flipH="1">
            <a:off x="1828800" y="2974842"/>
            <a:ext cx="2628900" cy="0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2133600" y="3200400"/>
            <a:ext cx="2324100" cy="0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4114800" y="4277703"/>
            <a:ext cx="0" cy="2180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/>
          <p:nvPr/>
        </p:nvCxnSpPr>
        <p:spPr>
          <a:xfrm>
            <a:off x="2133600" y="3200400"/>
            <a:ext cx="1981200" cy="1295400"/>
          </a:xfrm>
          <a:prstGeom prst="bentConnector3">
            <a:avLst>
              <a:gd name="adj1" fmla="val -1692"/>
            </a:avLst>
          </a:prstGeom>
          <a:ln w="28575" cap="sq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4267200" y="4267200"/>
            <a:ext cx="0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lbow Connector 106"/>
          <p:cNvCxnSpPr/>
          <p:nvPr/>
        </p:nvCxnSpPr>
        <p:spPr>
          <a:xfrm>
            <a:off x="1828800" y="2974842"/>
            <a:ext cx="2438400" cy="1841633"/>
          </a:xfrm>
          <a:prstGeom prst="bentConnector3">
            <a:avLst>
              <a:gd name="adj1" fmla="val -29125"/>
            </a:avLst>
          </a:prstGeom>
          <a:ln w="28575" cap="sq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4460197" y="3093560"/>
            <a:ext cx="2778803" cy="237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4459224" y="3325495"/>
            <a:ext cx="2436876" cy="2876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819650" y="4419600"/>
            <a:ext cx="0" cy="2012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25" idx="4"/>
          </p:cNvCxnSpPr>
          <p:nvPr/>
        </p:nvCxnSpPr>
        <p:spPr>
          <a:xfrm>
            <a:off x="4572000" y="4419600"/>
            <a:ext cx="0" cy="3968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/>
          <p:cNvCxnSpPr/>
          <p:nvPr/>
        </p:nvCxnSpPr>
        <p:spPr>
          <a:xfrm rot="10800000" flipV="1">
            <a:off x="4819650" y="3325495"/>
            <a:ext cx="2076450" cy="1292542"/>
          </a:xfrm>
          <a:prstGeom prst="bentConnector3">
            <a:avLst>
              <a:gd name="adj1" fmla="val -196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24"/>
          <p:cNvCxnSpPr/>
          <p:nvPr/>
        </p:nvCxnSpPr>
        <p:spPr>
          <a:xfrm flipV="1">
            <a:off x="4572000" y="3093560"/>
            <a:ext cx="2667000" cy="1722796"/>
          </a:xfrm>
          <a:prstGeom prst="bentConnector3">
            <a:avLst>
              <a:gd name="adj1" fmla="val 12817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2895600" y="476654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Req</a:t>
            </a:r>
            <a:endParaRPr lang="en-US" dirty="0"/>
          </a:p>
        </p:txBody>
      </p:sp>
      <p:sp>
        <p:nvSpPr>
          <p:cNvPr id="132" name="TextBox 131"/>
          <p:cNvSpPr txBox="1"/>
          <p:nvPr/>
        </p:nvSpPr>
        <p:spPr>
          <a:xfrm>
            <a:off x="2935813" y="26670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Ack</a:t>
            </a:r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5352597" y="27432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Req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5352288" y="476654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Ack</a:t>
            </a:r>
            <a:endParaRPr lang="en-US" dirty="0"/>
          </a:p>
        </p:txBody>
      </p:sp>
      <p:sp>
        <p:nvSpPr>
          <p:cNvPr id="136" name="Rounded Rectangle 135"/>
          <p:cNvSpPr/>
          <p:nvPr/>
        </p:nvSpPr>
        <p:spPr>
          <a:xfrm>
            <a:off x="762000" y="3325495"/>
            <a:ext cx="1828800" cy="952208"/>
          </a:xfrm>
          <a:prstGeom prst="roundRect">
            <a:avLst/>
          </a:prstGeom>
          <a:solidFill>
            <a:srgbClr val="4F81BD">
              <a:alpha val="27843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39"/>
          <p:cNvGrpSpPr/>
          <p:nvPr/>
        </p:nvGrpSpPr>
        <p:grpSpPr>
          <a:xfrm>
            <a:off x="1914144" y="3591707"/>
            <a:ext cx="381000" cy="478536"/>
            <a:chOff x="1914144" y="3545987"/>
            <a:chExt cx="381000" cy="478536"/>
          </a:xfrm>
        </p:grpSpPr>
        <p:sp>
          <p:nvSpPr>
            <p:cNvPr id="137" name="Isosceles Triangle 136"/>
            <p:cNvSpPr/>
            <p:nvPr/>
          </p:nvSpPr>
          <p:spPr>
            <a:xfrm flipV="1">
              <a:off x="1914144" y="3545987"/>
              <a:ext cx="381000" cy="381000"/>
            </a:xfrm>
            <a:prstGeom prst="triangl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lowchart: Connector 137"/>
            <p:cNvSpPr/>
            <p:nvPr/>
          </p:nvSpPr>
          <p:spPr>
            <a:xfrm flipV="1">
              <a:off x="2049018" y="3902603"/>
              <a:ext cx="121920" cy="121920"/>
            </a:xfrm>
            <a:prstGeom prst="flowChartConnector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932688" y="3605784"/>
            <a:ext cx="381000" cy="478536"/>
            <a:chOff x="1914144" y="3545987"/>
            <a:chExt cx="381000" cy="478536"/>
          </a:xfrm>
        </p:grpSpPr>
        <p:sp>
          <p:nvSpPr>
            <p:cNvPr id="142" name="Isosceles Triangle 141"/>
            <p:cNvSpPr/>
            <p:nvPr/>
          </p:nvSpPr>
          <p:spPr>
            <a:xfrm flipV="1">
              <a:off x="1914144" y="3545987"/>
              <a:ext cx="381000" cy="381000"/>
            </a:xfrm>
            <a:prstGeom prst="triangl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lowchart: Connector 142"/>
            <p:cNvSpPr/>
            <p:nvPr/>
          </p:nvSpPr>
          <p:spPr>
            <a:xfrm flipV="1">
              <a:off x="2049018" y="3902603"/>
              <a:ext cx="121920" cy="121920"/>
            </a:xfrm>
            <a:prstGeom prst="flowChartConnector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Isosceles Triangle 144"/>
          <p:cNvSpPr/>
          <p:nvPr/>
        </p:nvSpPr>
        <p:spPr>
          <a:xfrm flipV="1">
            <a:off x="6753605" y="3781212"/>
            <a:ext cx="381000" cy="381000"/>
          </a:xfrm>
          <a:prstGeom prst="triangl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ounded Rectangle 146"/>
          <p:cNvSpPr/>
          <p:nvPr/>
        </p:nvSpPr>
        <p:spPr>
          <a:xfrm>
            <a:off x="6531864" y="3472219"/>
            <a:ext cx="1828800" cy="952208"/>
          </a:xfrm>
          <a:prstGeom prst="roundRect">
            <a:avLst/>
          </a:prstGeom>
          <a:solidFill>
            <a:srgbClr val="4F81BD">
              <a:alpha val="27843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Isosceles Triangle 148"/>
          <p:cNvSpPr/>
          <p:nvPr/>
        </p:nvSpPr>
        <p:spPr>
          <a:xfrm flipV="1">
            <a:off x="7802880" y="3791712"/>
            <a:ext cx="381000" cy="381000"/>
          </a:xfrm>
          <a:prstGeom prst="triangl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6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Channel-based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838200"/>
          </a:xfrm>
        </p:spPr>
        <p:txBody>
          <a:bodyPr/>
          <a:lstStyle/>
          <a:p>
            <a:r>
              <a:rPr lang="en-GB" dirty="0" smtClean="0"/>
              <a:t>A channel contains data and handshake wires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1981200"/>
            <a:ext cx="1981200" cy="4191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629400" y="1905000"/>
            <a:ext cx="1981200" cy="4267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438400" y="2133600"/>
            <a:ext cx="4191000" cy="762000"/>
          </a:xfrm>
          <a:prstGeom prst="rightArrow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Single-Rail Data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38400" y="3059668"/>
            <a:ext cx="4191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438400" y="3440668"/>
            <a:ext cx="4191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16541" y="270938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Req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14800" y="31358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Ack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2438400" y="4419600"/>
            <a:ext cx="4191000" cy="762000"/>
          </a:xfrm>
          <a:prstGeom prst="rightArrow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Dual-Rail Data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438400" y="5345668"/>
            <a:ext cx="4191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14800" y="50408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Ack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6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Push/pull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257800"/>
            <a:ext cx="8229600" cy="10668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00FF"/>
                </a:solidFill>
              </a:rPr>
              <a:t>Push</a:t>
            </a:r>
            <a:r>
              <a:rPr lang="en-GB" sz="2800" dirty="0" smtClean="0"/>
              <a:t>: the sender initiates the communication</a:t>
            </a:r>
          </a:p>
          <a:p>
            <a:r>
              <a:rPr lang="en-GB" sz="2800" dirty="0" smtClean="0">
                <a:solidFill>
                  <a:srgbClr val="0000FF"/>
                </a:solidFill>
              </a:rPr>
              <a:t>Pull</a:t>
            </a:r>
            <a:r>
              <a:rPr lang="en-GB" sz="2800" dirty="0" smtClean="0"/>
              <a:t>: the receiver initiates the communication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838200"/>
            <a:ext cx="1981200" cy="4191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Sender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29400" y="762000"/>
            <a:ext cx="1981200" cy="4267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438400" y="990600"/>
            <a:ext cx="4191000" cy="762000"/>
          </a:xfrm>
          <a:prstGeom prst="rightArrow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Single-Rail Data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38400" y="1916668"/>
            <a:ext cx="4191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438400" y="2297668"/>
            <a:ext cx="4191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16541" y="1566385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Req</a:t>
            </a:r>
            <a:r>
              <a:rPr lang="en-GB" dirty="0" smtClean="0"/>
              <a:t> (push)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14800" y="19928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Ack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2438400" y="3276600"/>
            <a:ext cx="4191000" cy="762000"/>
          </a:xfrm>
          <a:prstGeom prst="rightArrow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Single-Rail Data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38862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Ack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438400" y="4202668"/>
            <a:ext cx="4191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438400" y="4583668"/>
            <a:ext cx="4191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114800" y="423124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Req</a:t>
            </a:r>
            <a:r>
              <a:rPr lang="en-GB" dirty="0" smtClean="0"/>
              <a:t> (pull)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3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Four-phase protocol</a:t>
            </a:r>
            <a:endParaRPr lang="en-US" dirty="0"/>
          </a:p>
        </p:txBody>
      </p:sp>
      <p:sp>
        <p:nvSpPr>
          <p:cNvPr id="57" name="Content Placeholder 56"/>
          <p:cNvSpPr>
            <a:spLocks noGrp="1"/>
          </p:cNvSpPr>
          <p:nvPr>
            <p:ph idx="1"/>
          </p:nvPr>
        </p:nvSpPr>
        <p:spPr>
          <a:xfrm>
            <a:off x="457200" y="4421774"/>
            <a:ext cx="8229600" cy="228382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Valid data on the </a:t>
            </a:r>
            <a:r>
              <a:rPr lang="en-GB" sz="2800" i="1" dirty="0" smtClean="0"/>
              <a:t>active</a:t>
            </a:r>
            <a:r>
              <a:rPr lang="en-GB" sz="2800" dirty="0" smtClean="0"/>
              <a:t> edge of </a:t>
            </a:r>
            <a:r>
              <a:rPr lang="en-GB" sz="2800" dirty="0" err="1" smtClean="0"/>
              <a:t>Req</a:t>
            </a:r>
            <a:endParaRPr lang="en-GB" sz="2800" dirty="0" smtClean="0"/>
          </a:p>
          <a:p>
            <a:r>
              <a:rPr lang="en-GB" sz="2800" dirty="0" err="1" smtClean="0"/>
              <a:t>Req</a:t>
            </a:r>
            <a:r>
              <a:rPr lang="en-GB" sz="2800" dirty="0" smtClean="0"/>
              <a:t>/</a:t>
            </a:r>
            <a:r>
              <a:rPr lang="en-GB" sz="2800" dirty="0" err="1" smtClean="0"/>
              <a:t>Ack</a:t>
            </a:r>
            <a:r>
              <a:rPr lang="en-GB" sz="2800" dirty="0" smtClean="0"/>
              <a:t> must </a:t>
            </a:r>
            <a:r>
              <a:rPr lang="en-GB" sz="2800" i="1" dirty="0" smtClean="0">
                <a:solidFill>
                  <a:srgbClr val="0000FF"/>
                </a:solidFill>
              </a:rPr>
              <a:t>return to zero </a:t>
            </a:r>
            <a:r>
              <a:rPr lang="en-GB" sz="2800" dirty="0" smtClean="0"/>
              <a:t>before the next transfer</a:t>
            </a:r>
          </a:p>
          <a:p>
            <a:r>
              <a:rPr lang="en-GB" sz="2800" dirty="0" smtClean="0"/>
              <a:t>Different variations of the 4-phase protocol exist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904875" y="1762125"/>
            <a:ext cx="7334250" cy="371475"/>
          </a:xfrm>
          <a:custGeom>
            <a:avLst/>
            <a:gdLst>
              <a:gd name="connsiteX0" fmla="*/ 0 w 7334250"/>
              <a:gd name="connsiteY0" fmla="*/ 361950 h 371475"/>
              <a:gd name="connsiteX1" fmla="*/ 523875 w 7334250"/>
              <a:gd name="connsiteY1" fmla="*/ 361950 h 371475"/>
              <a:gd name="connsiteX2" fmla="*/ 628650 w 7334250"/>
              <a:gd name="connsiteY2" fmla="*/ 0 h 371475"/>
              <a:gd name="connsiteX3" fmla="*/ 1914525 w 7334250"/>
              <a:gd name="connsiteY3" fmla="*/ 0 h 371475"/>
              <a:gd name="connsiteX4" fmla="*/ 2019300 w 7334250"/>
              <a:gd name="connsiteY4" fmla="*/ 371475 h 371475"/>
              <a:gd name="connsiteX5" fmla="*/ 3343275 w 7334250"/>
              <a:gd name="connsiteY5" fmla="*/ 361950 h 371475"/>
              <a:gd name="connsiteX6" fmla="*/ 3448050 w 7334250"/>
              <a:gd name="connsiteY6" fmla="*/ 0 h 371475"/>
              <a:gd name="connsiteX7" fmla="*/ 4610100 w 7334250"/>
              <a:gd name="connsiteY7" fmla="*/ 0 h 371475"/>
              <a:gd name="connsiteX8" fmla="*/ 4724400 w 7334250"/>
              <a:gd name="connsiteY8" fmla="*/ 371475 h 371475"/>
              <a:gd name="connsiteX9" fmla="*/ 6553200 w 7334250"/>
              <a:gd name="connsiteY9" fmla="*/ 361950 h 371475"/>
              <a:gd name="connsiteX10" fmla="*/ 6657975 w 7334250"/>
              <a:gd name="connsiteY10" fmla="*/ 0 h 371475"/>
              <a:gd name="connsiteX11" fmla="*/ 7334250 w 7334250"/>
              <a:gd name="connsiteY11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4250" h="371475">
                <a:moveTo>
                  <a:pt x="0" y="361950"/>
                </a:moveTo>
                <a:lnTo>
                  <a:pt x="523875" y="361950"/>
                </a:lnTo>
                <a:lnTo>
                  <a:pt x="628650" y="0"/>
                </a:lnTo>
                <a:lnTo>
                  <a:pt x="1914525" y="0"/>
                </a:lnTo>
                <a:lnTo>
                  <a:pt x="2019300" y="371475"/>
                </a:lnTo>
                <a:lnTo>
                  <a:pt x="3343275" y="361950"/>
                </a:lnTo>
                <a:lnTo>
                  <a:pt x="3448050" y="0"/>
                </a:lnTo>
                <a:lnTo>
                  <a:pt x="4610100" y="0"/>
                </a:lnTo>
                <a:lnTo>
                  <a:pt x="4724400" y="371475"/>
                </a:lnTo>
                <a:lnTo>
                  <a:pt x="6553200" y="361950"/>
                </a:lnTo>
                <a:lnTo>
                  <a:pt x="6657975" y="0"/>
                </a:lnTo>
                <a:lnTo>
                  <a:pt x="733425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914400" y="2438400"/>
            <a:ext cx="7324725" cy="381000"/>
          </a:xfrm>
          <a:custGeom>
            <a:avLst/>
            <a:gdLst>
              <a:gd name="connsiteX0" fmla="*/ 0 w 7324725"/>
              <a:gd name="connsiteY0" fmla="*/ 381000 h 381000"/>
              <a:gd name="connsiteX1" fmla="*/ 1581150 w 7324725"/>
              <a:gd name="connsiteY1" fmla="*/ 371475 h 381000"/>
              <a:gd name="connsiteX2" fmla="*/ 1676400 w 7324725"/>
              <a:gd name="connsiteY2" fmla="*/ 0 h 381000"/>
              <a:gd name="connsiteX3" fmla="*/ 2438400 w 7324725"/>
              <a:gd name="connsiteY3" fmla="*/ 0 h 381000"/>
              <a:gd name="connsiteX4" fmla="*/ 2533650 w 7324725"/>
              <a:gd name="connsiteY4" fmla="*/ 371475 h 381000"/>
              <a:gd name="connsiteX5" fmla="*/ 4171950 w 7324725"/>
              <a:gd name="connsiteY5" fmla="*/ 371475 h 381000"/>
              <a:gd name="connsiteX6" fmla="*/ 4276725 w 7324725"/>
              <a:gd name="connsiteY6" fmla="*/ 0 h 381000"/>
              <a:gd name="connsiteX7" fmla="*/ 5486400 w 7324725"/>
              <a:gd name="connsiteY7" fmla="*/ 9525 h 381000"/>
              <a:gd name="connsiteX8" fmla="*/ 5591175 w 7324725"/>
              <a:gd name="connsiteY8" fmla="*/ 371475 h 381000"/>
              <a:gd name="connsiteX9" fmla="*/ 7324725 w 7324725"/>
              <a:gd name="connsiteY9" fmla="*/ 371475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24725" h="381000">
                <a:moveTo>
                  <a:pt x="0" y="381000"/>
                </a:moveTo>
                <a:lnTo>
                  <a:pt x="1581150" y="371475"/>
                </a:lnTo>
                <a:lnTo>
                  <a:pt x="1676400" y="0"/>
                </a:lnTo>
                <a:lnTo>
                  <a:pt x="2438400" y="0"/>
                </a:lnTo>
                <a:lnTo>
                  <a:pt x="2533650" y="371475"/>
                </a:lnTo>
                <a:lnTo>
                  <a:pt x="4171950" y="371475"/>
                </a:lnTo>
                <a:lnTo>
                  <a:pt x="4276725" y="0"/>
                </a:lnTo>
                <a:lnTo>
                  <a:pt x="5486400" y="9525"/>
                </a:lnTo>
                <a:lnTo>
                  <a:pt x="5591175" y="371475"/>
                </a:lnTo>
                <a:lnTo>
                  <a:pt x="7324725" y="3714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Hexagon 32"/>
          <p:cNvSpPr/>
          <p:nvPr/>
        </p:nvSpPr>
        <p:spPr>
          <a:xfrm>
            <a:off x="1219200" y="3254375"/>
            <a:ext cx="1981200" cy="381000"/>
          </a:xfrm>
          <a:prstGeom prst="hexag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Data 1</a:t>
            </a:r>
            <a:endParaRPr lang="en-US" dirty="0"/>
          </a:p>
        </p:txBody>
      </p:sp>
      <p:sp>
        <p:nvSpPr>
          <p:cNvPr id="34" name="Hexagon 33"/>
          <p:cNvSpPr/>
          <p:nvPr/>
        </p:nvSpPr>
        <p:spPr>
          <a:xfrm>
            <a:off x="3200400" y="3241675"/>
            <a:ext cx="914400" cy="381000"/>
          </a:xfrm>
          <a:prstGeom prst="hexagon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exagon 34"/>
          <p:cNvSpPr/>
          <p:nvPr/>
        </p:nvSpPr>
        <p:spPr>
          <a:xfrm>
            <a:off x="4114800" y="3257550"/>
            <a:ext cx="1676400" cy="381000"/>
          </a:xfrm>
          <a:prstGeom prst="hexag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Data 2</a:t>
            </a:r>
            <a:endParaRPr lang="en-US" dirty="0"/>
          </a:p>
        </p:txBody>
      </p:sp>
      <p:sp>
        <p:nvSpPr>
          <p:cNvPr id="36" name="Hexagon 35"/>
          <p:cNvSpPr/>
          <p:nvPr/>
        </p:nvSpPr>
        <p:spPr>
          <a:xfrm>
            <a:off x="5791200" y="3248025"/>
            <a:ext cx="1524000" cy="381000"/>
          </a:xfrm>
          <a:prstGeom prst="hexagon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entagon 38"/>
          <p:cNvSpPr/>
          <p:nvPr/>
        </p:nvSpPr>
        <p:spPr>
          <a:xfrm>
            <a:off x="904874" y="3248025"/>
            <a:ext cx="314325" cy="387350"/>
          </a:xfrm>
          <a:prstGeom prst="homePlate">
            <a:avLst>
              <a:gd name="adj" fmla="val 2833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entagon 39"/>
          <p:cNvSpPr/>
          <p:nvPr/>
        </p:nvSpPr>
        <p:spPr>
          <a:xfrm flipH="1">
            <a:off x="7315200" y="3248025"/>
            <a:ext cx="914400" cy="381000"/>
          </a:xfrm>
          <a:prstGeom prst="homePlate">
            <a:avLst>
              <a:gd name="adj" fmla="val 291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Data 3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20827" y="176212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Req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20827" y="24500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Ack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28600" y="325969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Data</a:t>
            </a:r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1466850" y="1219200"/>
            <a:ext cx="13231" cy="274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288363" y="1219200"/>
            <a:ext cx="26462" cy="274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498288" y="1219200"/>
            <a:ext cx="26462" cy="274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480081" y="1371600"/>
            <a:ext cx="2808282" cy="0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2" name="TextBox 51"/>
          <p:cNvSpPr txBox="1"/>
          <p:nvPr/>
        </p:nvSpPr>
        <p:spPr>
          <a:xfrm>
            <a:off x="2209800" y="1194356"/>
            <a:ext cx="1372492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GB" sz="1600" dirty="0" smtClean="0"/>
              <a:t>Data transfer</a:t>
            </a:r>
            <a:endParaRPr lang="en-US" sz="1600" dirty="0"/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4288363" y="1371600"/>
            <a:ext cx="3209925" cy="7352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5" name="TextBox 54"/>
          <p:cNvSpPr txBox="1"/>
          <p:nvPr/>
        </p:nvSpPr>
        <p:spPr>
          <a:xfrm>
            <a:off x="5256908" y="1209675"/>
            <a:ext cx="1372492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GB" sz="1600" dirty="0" smtClean="0"/>
              <a:t>Data transfer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6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Two-phase protocol</a:t>
            </a:r>
            <a:endParaRPr lang="en-US" dirty="0"/>
          </a:p>
        </p:txBody>
      </p:sp>
      <p:sp>
        <p:nvSpPr>
          <p:cNvPr id="57" name="Content Placeholder 56"/>
          <p:cNvSpPr>
            <a:spLocks noGrp="1"/>
          </p:cNvSpPr>
          <p:nvPr>
            <p:ph idx="1"/>
          </p:nvPr>
        </p:nvSpPr>
        <p:spPr>
          <a:xfrm>
            <a:off x="457200" y="4421774"/>
            <a:ext cx="8229600" cy="228382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Every edge is </a:t>
            </a:r>
            <a:r>
              <a:rPr lang="en-GB" sz="2800" i="1" dirty="0" smtClean="0"/>
              <a:t>active</a:t>
            </a:r>
          </a:p>
          <a:p>
            <a:r>
              <a:rPr lang="en-GB" sz="2800" dirty="0" smtClean="0"/>
              <a:t>It may require double-edge triggered flip-flops or pulse generators</a:t>
            </a: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33" name="Hexagon 32"/>
          <p:cNvSpPr/>
          <p:nvPr/>
        </p:nvSpPr>
        <p:spPr>
          <a:xfrm>
            <a:off x="1219200" y="3254375"/>
            <a:ext cx="1981200" cy="381000"/>
          </a:xfrm>
          <a:prstGeom prst="hexag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Data 1</a:t>
            </a:r>
            <a:endParaRPr lang="en-US" dirty="0"/>
          </a:p>
        </p:txBody>
      </p:sp>
      <p:sp>
        <p:nvSpPr>
          <p:cNvPr id="34" name="Hexagon 33"/>
          <p:cNvSpPr/>
          <p:nvPr/>
        </p:nvSpPr>
        <p:spPr>
          <a:xfrm>
            <a:off x="3200400" y="3241675"/>
            <a:ext cx="914400" cy="381000"/>
          </a:xfrm>
          <a:prstGeom prst="hexagon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exagon 34"/>
          <p:cNvSpPr/>
          <p:nvPr/>
        </p:nvSpPr>
        <p:spPr>
          <a:xfrm>
            <a:off x="4114800" y="3257550"/>
            <a:ext cx="1676400" cy="381000"/>
          </a:xfrm>
          <a:prstGeom prst="hexag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Data 2</a:t>
            </a:r>
            <a:endParaRPr lang="en-US" dirty="0"/>
          </a:p>
        </p:txBody>
      </p:sp>
      <p:sp>
        <p:nvSpPr>
          <p:cNvPr id="36" name="Hexagon 35"/>
          <p:cNvSpPr/>
          <p:nvPr/>
        </p:nvSpPr>
        <p:spPr>
          <a:xfrm>
            <a:off x="5791200" y="3248025"/>
            <a:ext cx="1524000" cy="381000"/>
          </a:xfrm>
          <a:prstGeom prst="hexagon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entagon 38"/>
          <p:cNvSpPr/>
          <p:nvPr/>
        </p:nvSpPr>
        <p:spPr>
          <a:xfrm>
            <a:off x="904874" y="3248025"/>
            <a:ext cx="314325" cy="387350"/>
          </a:xfrm>
          <a:prstGeom prst="homePlate">
            <a:avLst>
              <a:gd name="adj" fmla="val 2833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entagon 39"/>
          <p:cNvSpPr/>
          <p:nvPr/>
        </p:nvSpPr>
        <p:spPr>
          <a:xfrm flipH="1">
            <a:off x="7315200" y="3248025"/>
            <a:ext cx="914400" cy="381000"/>
          </a:xfrm>
          <a:prstGeom prst="homePlate">
            <a:avLst>
              <a:gd name="adj" fmla="val 291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Data 3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20827" y="176212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Req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20827" y="24500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Ack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28600" y="325969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Data</a:t>
            </a:r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1466850" y="1219200"/>
            <a:ext cx="13231" cy="274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288363" y="1219200"/>
            <a:ext cx="26462" cy="274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498288" y="1219200"/>
            <a:ext cx="26462" cy="274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480081" y="1371600"/>
            <a:ext cx="2808282" cy="0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2" name="TextBox 51"/>
          <p:cNvSpPr txBox="1"/>
          <p:nvPr/>
        </p:nvSpPr>
        <p:spPr>
          <a:xfrm>
            <a:off x="2209800" y="1194356"/>
            <a:ext cx="1372492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GB" sz="1600" dirty="0" smtClean="0"/>
              <a:t>Data transfer</a:t>
            </a:r>
            <a:endParaRPr lang="en-US" sz="1600" dirty="0"/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4288363" y="1371600"/>
            <a:ext cx="3209925" cy="7352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5" name="TextBox 54"/>
          <p:cNvSpPr txBox="1"/>
          <p:nvPr/>
        </p:nvSpPr>
        <p:spPr>
          <a:xfrm>
            <a:off x="5256908" y="1209675"/>
            <a:ext cx="1372492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GB" sz="1600" dirty="0" smtClean="0"/>
              <a:t>Data transfer</a:t>
            </a:r>
            <a:endParaRPr lang="en-US" sz="1600" dirty="0"/>
          </a:p>
        </p:txBody>
      </p:sp>
      <p:sp>
        <p:nvSpPr>
          <p:cNvPr id="3" name="Freeform 2"/>
          <p:cNvSpPr/>
          <p:nvPr/>
        </p:nvSpPr>
        <p:spPr>
          <a:xfrm>
            <a:off x="896471" y="1763059"/>
            <a:ext cx="7339105" cy="370541"/>
          </a:xfrm>
          <a:custGeom>
            <a:avLst/>
            <a:gdLst>
              <a:gd name="connsiteX0" fmla="*/ 0 w 7339105"/>
              <a:gd name="connsiteY0" fmla="*/ 370541 h 370541"/>
              <a:gd name="connsiteX1" fmla="*/ 525929 w 7339105"/>
              <a:gd name="connsiteY1" fmla="*/ 364564 h 370541"/>
              <a:gd name="connsiteX2" fmla="*/ 633505 w 7339105"/>
              <a:gd name="connsiteY2" fmla="*/ 0 h 370541"/>
              <a:gd name="connsiteX3" fmla="*/ 3322917 w 7339105"/>
              <a:gd name="connsiteY3" fmla="*/ 0 h 370541"/>
              <a:gd name="connsiteX4" fmla="*/ 3472329 w 7339105"/>
              <a:gd name="connsiteY4" fmla="*/ 364564 h 370541"/>
              <a:gd name="connsiteX5" fmla="*/ 6568141 w 7339105"/>
              <a:gd name="connsiteY5" fmla="*/ 358588 h 370541"/>
              <a:gd name="connsiteX6" fmla="*/ 6663764 w 7339105"/>
              <a:gd name="connsiteY6" fmla="*/ 0 h 370541"/>
              <a:gd name="connsiteX7" fmla="*/ 7339105 w 7339105"/>
              <a:gd name="connsiteY7" fmla="*/ 0 h 370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39105" h="370541">
                <a:moveTo>
                  <a:pt x="0" y="370541"/>
                </a:moveTo>
                <a:lnTo>
                  <a:pt x="525929" y="364564"/>
                </a:lnTo>
                <a:lnTo>
                  <a:pt x="633505" y="0"/>
                </a:lnTo>
                <a:lnTo>
                  <a:pt x="3322917" y="0"/>
                </a:lnTo>
                <a:lnTo>
                  <a:pt x="3472329" y="364564"/>
                </a:lnTo>
                <a:lnTo>
                  <a:pt x="6568141" y="358588"/>
                </a:lnTo>
                <a:lnTo>
                  <a:pt x="6663764" y="0"/>
                </a:lnTo>
                <a:lnTo>
                  <a:pt x="733910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920376" y="2436906"/>
            <a:ext cx="7309224" cy="382494"/>
          </a:xfrm>
          <a:custGeom>
            <a:avLst/>
            <a:gdLst>
              <a:gd name="connsiteX0" fmla="*/ 0 w 7309224"/>
              <a:gd name="connsiteY0" fmla="*/ 382494 h 382494"/>
              <a:gd name="connsiteX1" fmla="*/ 1571812 w 7309224"/>
              <a:gd name="connsiteY1" fmla="*/ 376518 h 382494"/>
              <a:gd name="connsiteX2" fmla="*/ 1667436 w 7309224"/>
              <a:gd name="connsiteY2" fmla="*/ 0 h 382494"/>
              <a:gd name="connsiteX3" fmla="*/ 4135718 w 7309224"/>
              <a:gd name="connsiteY3" fmla="*/ 0 h 382494"/>
              <a:gd name="connsiteX4" fmla="*/ 4279153 w 7309224"/>
              <a:gd name="connsiteY4" fmla="*/ 370541 h 382494"/>
              <a:gd name="connsiteX5" fmla="*/ 7309224 w 7309224"/>
              <a:gd name="connsiteY5" fmla="*/ 370541 h 38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09224" h="382494">
                <a:moveTo>
                  <a:pt x="0" y="382494"/>
                </a:moveTo>
                <a:lnTo>
                  <a:pt x="1571812" y="376518"/>
                </a:lnTo>
                <a:lnTo>
                  <a:pt x="1667436" y="0"/>
                </a:lnTo>
                <a:lnTo>
                  <a:pt x="4135718" y="0"/>
                </a:lnTo>
                <a:lnTo>
                  <a:pt x="4279153" y="370541"/>
                </a:lnTo>
                <a:lnTo>
                  <a:pt x="7309224" y="37054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9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Straight Connector 81"/>
          <p:cNvCxnSpPr>
            <a:stCxn id="80" idx="3"/>
          </p:cNvCxnSpPr>
          <p:nvPr/>
        </p:nvCxnSpPr>
        <p:spPr>
          <a:xfrm flipH="1">
            <a:off x="6667501" y="3202388"/>
            <a:ext cx="11098" cy="16744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2" idx="3"/>
          </p:cNvCxnSpPr>
          <p:nvPr/>
        </p:nvCxnSpPr>
        <p:spPr>
          <a:xfrm flipH="1">
            <a:off x="2167205" y="3200400"/>
            <a:ext cx="1798" cy="1676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/>
          <p:cNvCxnSpPr/>
          <p:nvPr/>
        </p:nvCxnSpPr>
        <p:spPr>
          <a:xfrm rot="10800000">
            <a:off x="6862230" y="5939558"/>
            <a:ext cx="910171" cy="234790"/>
          </a:xfrm>
          <a:prstGeom prst="bentConnector3">
            <a:avLst>
              <a:gd name="adj1" fmla="val 9892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memorize?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819400" y="914400"/>
            <a:ext cx="3200400" cy="17526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Combinational</a:t>
            </a:r>
            <a:b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362200" y="1638300"/>
            <a:ext cx="4572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019800" y="1617452"/>
            <a:ext cx="4572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858000" y="1617452"/>
            <a:ext cx="9906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77000" y="914400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990600" y="914400"/>
            <a:ext cx="1371600" cy="1752600"/>
            <a:chOff x="990600" y="914400"/>
            <a:chExt cx="1371600" cy="1752600"/>
          </a:xfrm>
        </p:grpSpPr>
        <p:sp>
          <p:nvSpPr>
            <p:cNvPr id="11" name="Right Arrow 10"/>
            <p:cNvSpPr/>
            <p:nvPr/>
          </p:nvSpPr>
          <p:spPr>
            <a:xfrm>
              <a:off x="990600" y="1617452"/>
              <a:ext cx="990600" cy="30480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81200" y="914400"/>
              <a:ext cx="381000" cy="17526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GB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Isosceles Triangle 51"/>
          <p:cNvSpPr/>
          <p:nvPr/>
        </p:nvSpPr>
        <p:spPr>
          <a:xfrm>
            <a:off x="1997553" y="28956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2169003" y="2665012"/>
            <a:ext cx="1798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Isosceles Triangle 79"/>
          <p:cNvSpPr/>
          <p:nvPr/>
        </p:nvSpPr>
        <p:spPr>
          <a:xfrm>
            <a:off x="6507149" y="2897588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 flipH="1">
            <a:off x="6678599" y="2667000"/>
            <a:ext cx="1798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4" idx="3"/>
          </p:cNvCxnSpPr>
          <p:nvPr/>
        </p:nvCxnSpPr>
        <p:spPr>
          <a:xfrm flipH="1" flipV="1">
            <a:off x="2167204" y="4870676"/>
            <a:ext cx="1" cy="234724"/>
          </a:xfrm>
          <a:prstGeom prst="line">
            <a:avLst/>
          </a:prstGeom>
          <a:ln w="285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6669959" y="4870676"/>
            <a:ext cx="1" cy="234724"/>
          </a:xfrm>
          <a:prstGeom prst="line">
            <a:avLst/>
          </a:prstGeom>
          <a:ln w="285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167204" y="4870676"/>
            <a:ext cx="33953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5562600" y="4870676"/>
            <a:ext cx="914400" cy="1301524"/>
            <a:chOff x="5562600" y="4870676"/>
            <a:chExt cx="914400" cy="1301524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6477000" y="5783856"/>
              <a:ext cx="0" cy="388344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6172200" y="6172200"/>
              <a:ext cx="304800" cy="0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562600" y="4870676"/>
              <a:ext cx="609600" cy="1301524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Rounded Rectangle 82"/>
          <p:cNvSpPr/>
          <p:nvPr/>
        </p:nvSpPr>
        <p:spPr>
          <a:xfrm>
            <a:off x="2831992" y="4725726"/>
            <a:ext cx="2362199" cy="304800"/>
          </a:xfrm>
          <a:prstGeom prst="roundRect">
            <a:avLst>
              <a:gd name="adj" fmla="val 50000"/>
            </a:avLst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delay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6325972" y="5105400"/>
            <a:ext cx="683055" cy="832076"/>
            <a:chOff x="1763886" y="4112055"/>
            <a:chExt cx="683055" cy="832076"/>
          </a:xfrm>
        </p:grpSpPr>
        <p:sp>
          <p:nvSpPr>
            <p:cNvPr id="78" name="Flowchart: Delay 77"/>
            <p:cNvSpPr/>
            <p:nvPr/>
          </p:nvSpPr>
          <p:spPr bwMode="auto">
            <a:xfrm rot="16200000">
              <a:off x="1763886" y="4112055"/>
              <a:ext cx="683055" cy="683055"/>
            </a:xfrm>
            <a:prstGeom prst="flowChartDelay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vert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</a:t>
              </a: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2229295" y="4790511"/>
              <a:ext cx="153620" cy="153620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581652" y="4878126"/>
            <a:ext cx="1085848" cy="1290350"/>
            <a:chOff x="5581652" y="4878126"/>
            <a:chExt cx="1085848" cy="1290350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6127225" y="4878126"/>
              <a:ext cx="5402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5581652" y="4878126"/>
              <a:ext cx="564625" cy="1290350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Elbow Connector 47"/>
          <p:cNvCxnSpPr>
            <a:endCxn id="45" idx="4"/>
          </p:cNvCxnSpPr>
          <p:nvPr/>
        </p:nvCxnSpPr>
        <p:spPr>
          <a:xfrm rot="10800000">
            <a:off x="2367897" y="5937476"/>
            <a:ext cx="3213755" cy="231000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1066800" y="4868849"/>
            <a:ext cx="914400" cy="1301524"/>
            <a:chOff x="5562600" y="4870676"/>
            <a:chExt cx="914400" cy="1301524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6477000" y="5783856"/>
              <a:ext cx="0" cy="388344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6172200" y="6172200"/>
              <a:ext cx="304800" cy="0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562600" y="4870676"/>
              <a:ext cx="609600" cy="1301524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825677" y="5105400"/>
            <a:ext cx="683055" cy="832076"/>
            <a:chOff x="1763886" y="4112055"/>
            <a:chExt cx="683055" cy="832076"/>
          </a:xfrm>
        </p:grpSpPr>
        <p:sp>
          <p:nvSpPr>
            <p:cNvPr id="44" name="Flowchart: Delay 43"/>
            <p:cNvSpPr/>
            <p:nvPr/>
          </p:nvSpPr>
          <p:spPr bwMode="auto">
            <a:xfrm rot="16200000">
              <a:off x="1763886" y="4112055"/>
              <a:ext cx="683055" cy="683055"/>
            </a:xfrm>
            <a:prstGeom prst="flowChartDelay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vert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</a:t>
              </a: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2229295" y="4790511"/>
              <a:ext cx="153620" cy="153620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89" name="Straight Connector 88"/>
          <p:cNvCxnSpPr/>
          <p:nvPr/>
        </p:nvCxnSpPr>
        <p:spPr>
          <a:xfrm flipV="1">
            <a:off x="838200" y="4866701"/>
            <a:ext cx="228600" cy="21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1066800" y="4876800"/>
            <a:ext cx="1085848" cy="1290350"/>
            <a:chOff x="5581652" y="4878126"/>
            <a:chExt cx="1085848" cy="1290350"/>
          </a:xfrm>
        </p:grpSpPr>
        <p:cxnSp>
          <p:nvCxnSpPr>
            <p:cNvPr id="93" name="Straight Connector 92"/>
            <p:cNvCxnSpPr/>
            <p:nvPr/>
          </p:nvCxnSpPr>
          <p:spPr>
            <a:xfrm flipH="1">
              <a:off x="6127225" y="4878126"/>
              <a:ext cx="5402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5581652" y="4878126"/>
              <a:ext cx="564625" cy="1290350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Straight Connector 94"/>
          <p:cNvCxnSpPr/>
          <p:nvPr/>
        </p:nvCxnSpPr>
        <p:spPr>
          <a:xfrm flipV="1">
            <a:off x="838200" y="6172200"/>
            <a:ext cx="228600" cy="21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691085" y="4876800"/>
            <a:ext cx="10813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1862404" y="3568550"/>
            <a:ext cx="609600" cy="6858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373799" y="3568550"/>
            <a:ext cx="609600" cy="6858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066800" y="4869320"/>
            <a:ext cx="6096000" cy="1307087"/>
            <a:chOff x="1066800" y="4869320"/>
            <a:chExt cx="6096000" cy="1307087"/>
          </a:xfrm>
        </p:grpSpPr>
        <p:sp>
          <p:nvSpPr>
            <p:cNvPr id="19" name="Freeform 18"/>
            <p:cNvSpPr/>
            <p:nvPr/>
          </p:nvSpPr>
          <p:spPr>
            <a:xfrm>
              <a:off x="2165389" y="4869320"/>
              <a:ext cx="4510292" cy="1307087"/>
            </a:xfrm>
            <a:custGeom>
              <a:avLst/>
              <a:gdLst>
                <a:gd name="connsiteX0" fmla="*/ 0 w 4510292"/>
                <a:gd name="connsiteY0" fmla="*/ 5610 h 1307087"/>
                <a:gd name="connsiteX1" fmla="*/ 3399548 w 4510292"/>
                <a:gd name="connsiteY1" fmla="*/ 0 h 1307087"/>
                <a:gd name="connsiteX2" fmla="*/ 4011018 w 4510292"/>
                <a:gd name="connsiteY2" fmla="*/ 1307087 h 1307087"/>
                <a:gd name="connsiteX3" fmla="*/ 4313948 w 4510292"/>
                <a:gd name="connsiteY3" fmla="*/ 1301478 h 1307087"/>
                <a:gd name="connsiteX4" fmla="*/ 4319558 w 4510292"/>
                <a:gd name="connsiteY4" fmla="*/ 920010 h 1307087"/>
                <a:gd name="connsiteX5" fmla="*/ 4510292 w 4510292"/>
                <a:gd name="connsiteY5" fmla="*/ 230003 h 1307087"/>
                <a:gd name="connsiteX6" fmla="*/ 4504682 w 4510292"/>
                <a:gd name="connsiteY6" fmla="*/ 16830 h 1307087"/>
                <a:gd name="connsiteX7" fmla="*/ 3977359 w 4510292"/>
                <a:gd name="connsiteY7" fmla="*/ 11220 h 1307087"/>
                <a:gd name="connsiteX8" fmla="*/ 3416378 w 4510292"/>
                <a:gd name="connsiteY8" fmla="*/ 1295868 h 1307087"/>
                <a:gd name="connsiteX9" fmla="*/ 201953 w 4510292"/>
                <a:gd name="connsiteY9" fmla="*/ 1295868 h 1307087"/>
                <a:gd name="connsiteX10" fmla="*/ 201953 w 4510292"/>
                <a:gd name="connsiteY10" fmla="*/ 914400 h 1307087"/>
                <a:gd name="connsiteX11" fmla="*/ 0 w 4510292"/>
                <a:gd name="connsiteY11" fmla="*/ 235613 h 1307087"/>
                <a:gd name="connsiteX12" fmla="*/ 0 w 4510292"/>
                <a:gd name="connsiteY12" fmla="*/ 5610 h 130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10292" h="1307087">
                  <a:moveTo>
                    <a:pt x="0" y="5610"/>
                  </a:moveTo>
                  <a:lnTo>
                    <a:pt x="3399548" y="0"/>
                  </a:lnTo>
                  <a:lnTo>
                    <a:pt x="4011018" y="1307087"/>
                  </a:lnTo>
                  <a:lnTo>
                    <a:pt x="4313948" y="1301478"/>
                  </a:lnTo>
                  <a:lnTo>
                    <a:pt x="4319558" y="920010"/>
                  </a:lnTo>
                  <a:lnTo>
                    <a:pt x="4510292" y="230003"/>
                  </a:lnTo>
                  <a:lnTo>
                    <a:pt x="4504682" y="16830"/>
                  </a:lnTo>
                  <a:lnTo>
                    <a:pt x="3977359" y="11220"/>
                  </a:lnTo>
                  <a:lnTo>
                    <a:pt x="3416378" y="1295868"/>
                  </a:lnTo>
                  <a:lnTo>
                    <a:pt x="201953" y="1295868"/>
                  </a:lnTo>
                  <a:lnTo>
                    <a:pt x="201953" y="914400"/>
                  </a:lnTo>
                  <a:lnTo>
                    <a:pt x="0" y="235613"/>
                  </a:lnTo>
                  <a:lnTo>
                    <a:pt x="0" y="5610"/>
                  </a:lnTo>
                  <a:close/>
                </a:path>
              </a:pathLst>
            </a:custGeom>
            <a:noFill/>
            <a:ln w="76200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2" name="Diagram 21"/>
            <p:cNvGraphicFramePr/>
            <p:nvPr>
              <p:extLst>
                <p:ext uri="{D42A27DB-BD31-4B8C-83A1-F6EECF244321}">
                  <p14:modId xmlns:p14="http://schemas.microsoft.com/office/powerpoint/2010/main" val="2877120640"/>
                </p:ext>
              </p:extLst>
            </p:nvPr>
          </p:nvGraphicFramePr>
          <p:xfrm>
            <a:off x="1066800" y="5150239"/>
            <a:ext cx="6096000" cy="86196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sp>
        <p:nvSpPr>
          <p:cNvPr id="23" name="TextBox 22"/>
          <p:cNvSpPr txBox="1"/>
          <p:nvPr/>
        </p:nvSpPr>
        <p:spPr>
          <a:xfrm>
            <a:off x="3068663" y="5379259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2-phase or 4-phase 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22986" y="5785417"/>
            <a:ext cx="278428" cy="27842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739528" y="3972498"/>
            <a:ext cx="3253648" cy="370902"/>
          </a:xfrm>
          <a:custGeom>
            <a:avLst/>
            <a:gdLst>
              <a:gd name="connsiteX0" fmla="*/ 0 w 3253648"/>
              <a:gd name="connsiteY0" fmla="*/ 363557 h 370902"/>
              <a:gd name="connsiteX1" fmla="*/ 95479 w 3253648"/>
              <a:gd name="connsiteY1" fmla="*/ 363557 h 370902"/>
              <a:gd name="connsiteX2" fmla="*/ 95479 w 3253648"/>
              <a:gd name="connsiteY2" fmla="*/ 0 h 370902"/>
              <a:gd name="connsiteX3" fmla="*/ 701407 w 3253648"/>
              <a:gd name="connsiteY3" fmla="*/ 0 h 370902"/>
              <a:gd name="connsiteX4" fmla="*/ 701407 w 3253648"/>
              <a:gd name="connsiteY4" fmla="*/ 367229 h 370902"/>
              <a:gd name="connsiteX5" fmla="*/ 1311007 w 3253648"/>
              <a:gd name="connsiteY5" fmla="*/ 367229 h 370902"/>
              <a:gd name="connsiteX6" fmla="*/ 1311007 w 3253648"/>
              <a:gd name="connsiteY6" fmla="*/ 0 h 370902"/>
              <a:gd name="connsiteX7" fmla="*/ 1916935 w 3253648"/>
              <a:gd name="connsiteY7" fmla="*/ 0 h 370902"/>
              <a:gd name="connsiteX8" fmla="*/ 1916935 w 3253648"/>
              <a:gd name="connsiteY8" fmla="*/ 370902 h 370902"/>
              <a:gd name="connsiteX9" fmla="*/ 2530207 w 3253648"/>
              <a:gd name="connsiteY9" fmla="*/ 370902 h 370902"/>
              <a:gd name="connsiteX10" fmla="*/ 2530207 w 3253648"/>
              <a:gd name="connsiteY10" fmla="*/ 3673 h 370902"/>
              <a:gd name="connsiteX11" fmla="*/ 3139807 w 3253648"/>
              <a:gd name="connsiteY11" fmla="*/ 3673 h 370902"/>
              <a:gd name="connsiteX12" fmla="*/ 3139807 w 3253648"/>
              <a:gd name="connsiteY12" fmla="*/ 367229 h 370902"/>
              <a:gd name="connsiteX13" fmla="*/ 3253648 w 3253648"/>
              <a:gd name="connsiteY13" fmla="*/ 367229 h 37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53648" h="370902">
                <a:moveTo>
                  <a:pt x="0" y="363557"/>
                </a:moveTo>
                <a:lnTo>
                  <a:pt x="95479" y="363557"/>
                </a:lnTo>
                <a:lnTo>
                  <a:pt x="95479" y="0"/>
                </a:lnTo>
                <a:lnTo>
                  <a:pt x="701407" y="0"/>
                </a:lnTo>
                <a:lnTo>
                  <a:pt x="701407" y="367229"/>
                </a:lnTo>
                <a:lnTo>
                  <a:pt x="1311007" y="367229"/>
                </a:lnTo>
                <a:lnTo>
                  <a:pt x="1311007" y="0"/>
                </a:lnTo>
                <a:lnTo>
                  <a:pt x="1916935" y="0"/>
                </a:lnTo>
                <a:lnTo>
                  <a:pt x="1916935" y="370902"/>
                </a:lnTo>
                <a:lnTo>
                  <a:pt x="2530207" y="370902"/>
                </a:lnTo>
                <a:lnTo>
                  <a:pt x="2530207" y="3673"/>
                </a:lnTo>
                <a:lnTo>
                  <a:pt x="3139807" y="3673"/>
                </a:lnTo>
                <a:lnTo>
                  <a:pt x="3139807" y="367229"/>
                </a:lnTo>
                <a:lnTo>
                  <a:pt x="3253648" y="36722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19" idx="0"/>
          </p:cNvCxnSpPr>
          <p:nvPr/>
        </p:nvCxnSpPr>
        <p:spPr>
          <a:xfrm flipV="1">
            <a:off x="2165389" y="4416552"/>
            <a:ext cx="504659" cy="458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67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83 -0.11944 L -0.02083 -0.15301 L 0.35052 -0.1544 L 0.41753 0.03681 L 0.45052 0.03588 L 0.45 -0.00879 L 0.47205 -0.12153 L 0.47205 -0.1537 L 0.41424 -0.1537 L 0.35226 0.03449 L 0 0.03449 L 0 0 Z " pathEditMode="relative" ptsTypes="AAAAAAAAAAAAA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" grpId="0" animBg="1"/>
      <p:bldP spid="6" grpId="1" animBg="1"/>
      <p:bldP spid="2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/>
          <p:nvPr/>
        </p:nvCxnSpPr>
        <p:spPr>
          <a:xfrm rot="5400000">
            <a:off x="2024398" y="3194666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6672365" y="4731460"/>
            <a:ext cx="0" cy="1510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167204" y="4725726"/>
            <a:ext cx="0" cy="1510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 rot="5400000">
            <a:off x="1876538" y="3391517"/>
            <a:ext cx="590325" cy="501424"/>
            <a:chOff x="3753075" y="3232376"/>
            <a:chExt cx="564484" cy="457200"/>
          </a:xfrm>
        </p:grpSpPr>
        <p:sp>
          <p:nvSpPr>
            <p:cNvPr id="3" name="Moon 2"/>
            <p:cNvSpPr/>
            <p:nvPr/>
          </p:nvSpPr>
          <p:spPr>
            <a:xfrm>
              <a:off x="3753075" y="3232376"/>
              <a:ext cx="457200" cy="457200"/>
            </a:xfrm>
            <a:prstGeom prst="moon">
              <a:avLst>
                <a:gd name="adj" fmla="val 875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246574" y="3236181"/>
              <a:ext cx="70985" cy="453224"/>
            </a:xfrm>
            <a:custGeom>
              <a:avLst/>
              <a:gdLst>
                <a:gd name="connsiteX0" fmla="*/ 95443 w 95443"/>
                <a:gd name="connsiteY0" fmla="*/ 0 h 453224"/>
                <a:gd name="connsiteX1" fmla="*/ 28 w 95443"/>
                <a:gd name="connsiteY1" fmla="*/ 206734 h 453224"/>
                <a:gd name="connsiteX2" fmla="*/ 87492 w 95443"/>
                <a:gd name="connsiteY2" fmla="*/ 453224 h 453224"/>
                <a:gd name="connsiteX0" fmla="*/ 90006 w 90006"/>
                <a:gd name="connsiteY0" fmla="*/ 0 h 453224"/>
                <a:gd name="connsiteX1" fmla="*/ 33 w 90006"/>
                <a:gd name="connsiteY1" fmla="*/ 223062 h 453224"/>
                <a:gd name="connsiteX2" fmla="*/ 82055 w 90006"/>
                <a:gd name="connsiteY2" fmla="*/ 453224 h 453224"/>
                <a:gd name="connsiteX0" fmla="*/ 79132 w 79132"/>
                <a:gd name="connsiteY0" fmla="*/ 0 h 453224"/>
                <a:gd name="connsiteX1" fmla="*/ 45 w 79132"/>
                <a:gd name="connsiteY1" fmla="*/ 223062 h 453224"/>
                <a:gd name="connsiteX2" fmla="*/ 71181 w 79132"/>
                <a:gd name="connsiteY2" fmla="*/ 453224 h 453224"/>
                <a:gd name="connsiteX0" fmla="*/ 70985 w 70985"/>
                <a:gd name="connsiteY0" fmla="*/ 0 h 453224"/>
                <a:gd name="connsiteX1" fmla="*/ 62 w 70985"/>
                <a:gd name="connsiteY1" fmla="*/ 220340 h 453224"/>
                <a:gd name="connsiteX2" fmla="*/ 63034 w 70985"/>
                <a:gd name="connsiteY2" fmla="*/ 453224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985" h="453224">
                  <a:moveTo>
                    <a:pt x="70985" y="0"/>
                  </a:moveTo>
                  <a:cubicBezTo>
                    <a:pt x="23940" y="65598"/>
                    <a:pt x="1387" y="144803"/>
                    <a:pt x="62" y="220340"/>
                  </a:cubicBezTo>
                  <a:cubicBezTo>
                    <a:pt x="-1263" y="295877"/>
                    <a:pt x="18639" y="367747"/>
                    <a:pt x="63034" y="453224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Connector 20"/>
          <p:cNvCxnSpPr/>
          <p:nvPr/>
        </p:nvCxnSpPr>
        <p:spPr>
          <a:xfrm rot="5400000">
            <a:off x="2149588" y="4032640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1880161" y="4032640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301988" y="4546992"/>
            <a:ext cx="0" cy="1787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 rot="5400000">
            <a:off x="2000417" y="4238964"/>
            <a:ext cx="603143" cy="1524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Elbow Connector 33"/>
          <p:cNvCxnSpPr/>
          <p:nvPr/>
        </p:nvCxnSpPr>
        <p:spPr>
          <a:xfrm rot="16200000" flipV="1">
            <a:off x="1898969" y="4318635"/>
            <a:ext cx="536614" cy="269425"/>
          </a:xfrm>
          <a:prstGeom prst="bentConnector3">
            <a:avLst>
              <a:gd name="adj1" fmla="val -2562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/>
          <p:cNvCxnSpPr/>
          <p:nvPr/>
        </p:nvCxnSpPr>
        <p:spPr>
          <a:xfrm rot="10800000">
            <a:off x="6862230" y="5939558"/>
            <a:ext cx="910171" cy="234790"/>
          </a:xfrm>
          <a:prstGeom prst="bentConnector3">
            <a:avLst>
              <a:gd name="adj1" fmla="val 9892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memorize?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819400" y="914400"/>
            <a:ext cx="3200400" cy="17526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Combinational</a:t>
            </a:r>
            <a:b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362200" y="1638300"/>
            <a:ext cx="4572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019800" y="1617452"/>
            <a:ext cx="4572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858000" y="1617452"/>
            <a:ext cx="9906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77000" y="914400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990600" y="914400"/>
            <a:ext cx="1371600" cy="1752600"/>
            <a:chOff x="990600" y="914400"/>
            <a:chExt cx="1371600" cy="1752600"/>
          </a:xfrm>
        </p:grpSpPr>
        <p:sp>
          <p:nvSpPr>
            <p:cNvPr id="11" name="Right Arrow 10"/>
            <p:cNvSpPr/>
            <p:nvPr/>
          </p:nvSpPr>
          <p:spPr>
            <a:xfrm>
              <a:off x="990600" y="1617452"/>
              <a:ext cx="990600" cy="30480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81200" y="914400"/>
              <a:ext cx="381000" cy="17526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GB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Isosceles Triangle 51"/>
          <p:cNvSpPr/>
          <p:nvPr/>
        </p:nvSpPr>
        <p:spPr>
          <a:xfrm>
            <a:off x="1997553" y="28956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2169003" y="2665012"/>
            <a:ext cx="1798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Isosceles Triangle 79"/>
          <p:cNvSpPr/>
          <p:nvPr/>
        </p:nvSpPr>
        <p:spPr>
          <a:xfrm>
            <a:off x="6507149" y="2897588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>
            <a:endCxn id="105" idx="1"/>
          </p:cNvCxnSpPr>
          <p:nvPr/>
        </p:nvCxnSpPr>
        <p:spPr>
          <a:xfrm flipH="1">
            <a:off x="6676862" y="2667000"/>
            <a:ext cx="3535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4" idx="3"/>
          </p:cNvCxnSpPr>
          <p:nvPr/>
        </p:nvCxnSpPr>
        <p:spPr>
          <a:xfrm flipH="1" flipV="1">
            <a:off x="2167204" y="4870676"/>
            <a:ext cx="1" cy="234724"/>
          </a:xfrm>
          <a:prstGeom prst="line">
            <a:avLst/>
          </a:prstGeom>
          <a:ln w="285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6669959" y="4870676"/>
            <a:ext cx="1" cy="234724"/>
          </a:xfrm>
          <a:prstGeom prst="line">
            <a:avLst/>
          </a:prstGeom>
          <a:ln w="285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167204" y="4870676"/>
            <a:ext cx="33953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5562600" y="4870676"/>
            <a:ext cx="914400" cy="1301524"/>
            <a:chOff x="5562600" y="4870676"/>
            <a:chExt cx="914400" cy="1301524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6477000" y="5783856"/>
              <a:ext cx="0" cy="388344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6172200" y="6172200"/>
              <a:ext cx="304800" cy="0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562600" y="4870676"/>
              <a:ext cx="609600" cy="1301524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Rounded Rectangle 82"/>
          <p:cNvSpPr/>
          <p:nvPr/>
        </p:nvSpPr>
        <p:spPr>
          <a:xfrm>
            <a:off x="2831992" y="4725726"/>
            <a:ext cx="2362199" cy="304800"/>
          </a:xfrm>
          <a:prstGeom prst="roundRect">
            <a:avLst>
              <a:gd name="adj" fmla="val 50000"/>
            </a:avLst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delay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6325972" y="5105400"/>
            <a:ext cx="683055" cy="832076"/>
            <a:chOff x="1763886" y="4112055"/>
            <a:chExt cx="683055" cy="832076"/>
          </a:xfrm>
        </p:grpSpPr>
        <p:sp>
          <p:nvSpPr>
            <p:cNvPr id="78" name="Flowchart: Delay 77"/>
            <p:cNvSpPr/>
            <p:nvPr/>
          </p:nvSpPr>
          <p:spPr bwMode="auto">
            <a:xfrm rot="16200000">
              <a:off x="1763886" y="4112055"/>
              <a:ext cx="683055" cy="683055"/>
            </a:xfrm>
            <a:prstGeom prst="flowChartDelay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vert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</a:t>
              </a: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2229295" y="4790511"/>
              <a:ext cx="153620" cy="153620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581652" y="4878126"/>
            <a:ext cx="1085848" cy="1290350"/>
            <a:chOff x="5581652" y="4878126"/>
            <a:chExt cx="1085848" cy="1290350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6127225" y="4878126"/>
              <a:ext cx="5402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5581652" y="4878126"/>
              <a:ext cx="564625" cy="1290350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Elbow Connector 47"/>
          <p:cNvCxnSpPr>
            <a:endCxn id="45" idx="4"/>
          </p:cNvCxnSpPr>
          <p:nvPr/>
        </p:nvCxnSpPr>
        <p:spPr>
          <a:xfrm rot="10800000">
            <a:off x="2367897" y="5937476"/>
            <a:ext cx="3213755" cy="231000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1066800" y="4868849"/>
            <a:ext cx="914400" cy="1301524"/>
            <a:chOff x="5562600" y="4870676"/>
            <a:chExt cx="914400" cy="1301524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6477000" y="5783856"/>
              <a:ext cx="0" cy="388344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6172200" y="6172200"/>
              <a:ext cx="304800" cy="0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562600" y="4870676"/>
              <a:ext cx="609600" cy="1301524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825677" y="5105400"/>
            <a:ext cx="683055" cy="832076"/>
            <a:chOff x="1763886" y="4112055"/>
            <a:chExt cx="683055" cy="832076"/>
          </a:xfrm>
        </p:grpSpPr>
        <p:sp>
          <p:nvSpPr>
            <p:cNvPr id="44" name="Flowchart: Delay 43"/>
            <p:cNvSpPr/>
            <p:nvPr/>
          </p:nvSpPr>
          <p:spPr bwMode="auto">
            <a:xfrm rot="16200000">
              <a:off x="1763886" y="4112055"/>
              <a:ext cx="683055" cy="683055"/>
            </a:xfrm>
            <a:prstGeom prst="flowChartDelay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vert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</a:t>
              </a: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2229295" y="4790511"/>
              <a:ext cx="153620" cy="153620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89" name="Straight Connector 88"/>
          <p:cNvCxnSpPr/>
          <p:nvPr/>
        </p:nvCxnSpPr>
        <p:spPr>
          <a:xfrm flipV="1">
            <a:off x="838200" y="4866701"/>
            <a:ext cx="228600" cy="21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1066800" y="4876800"/>
            <a:ext cx="1085848" cy="1290350"/>
            <a:chOff x="5581652" y="4878126"/>
            <a:chExt cx="1085848" cy="1290350"/>
          </a:xfrm>
        </p:grpSpPr>
        <p:cxnSp>
          <p:nvCxnSpPr>
            <p:cNvPr id="93" name="Straight Connector 92"/>
            <p:cNvCxnSpPr/>
            <p:nvPr/>
          </p:nvCxnSpPr>
          <p:spPr>
            <a:xfrm flipH="1">
              <a:off x="6127225" y="4878126"/>
              <a:ext cx="5402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5581652" y="4878126"/>
              <a:ext cx="564625" cy="1290350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Straight Connector 94"/>
          <p:cNvCxnSpPr/>
          <p:nvPr/>
        </p:nvCxnSpPr>
        <p:spPr>
          <a:xfrm flipV="1">
            <a:off x="838200" y="6172200"/>
            <a:ext cx="228600" cy="21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691085" y="4876800"/>
            <a:ext cx="10813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/>
          <p:cNvGrpSpPr/>
          <p:nvPr/>
        </p:nvGrpSpPr>
        <p:grpSpPr>
          <a:xfrm rot="5400000">
            <a:off x="6381699" y="3397251"/>
            <a:ext cx="590325" cy="501424"/>
            <a:chOff x="3753075" y="3232376"/>
            <a:chExt cx="564484" cy="457200"/>
          </a:xfrm>
        </p:grpSpPr>
        <p:sp>
          <p:nvSpPr>
            <p:cNvPr id="105" name="Moon 104"/>
            <p:cNvSpPr/>
            <p:nvPr/>
          </p:nvSpPr>
          <p:spPr>
            <a:xfrm>
              <a:off x="3753075" y="3232376"/>
              <a:ext cx="457200" cy="457200"/>
            </a:xfrm>
            <a:prstGeom prst="moon">
              <a:avLst>
                <a:gd name="adj" fmla="val 875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4246574" y="3236181"/>
              <a:ext cx="70985" cy="453224"/>
            </a:xfrm>
            <a:custGeom>
              <a:avLst/>
              <a:gdLst>
                <a:gd name="connsiteX0" fmla="*/ 95443 w 95443"/>
                <a:gd name="connsiteY0" fmla="*/ 0 h 453224"/>
                <a:gd name="connsiteX1" fmla="*/ 28 w 95443"/>
                <a:gd name="connsiteY1" fmla="*/ 206734 h 453224"/>
                <a:gd name="connsiteX2" fmla="*/ 87492 w 95443"/>
                <a:gd name="connsiteY2" fmla="*/ 453224 h 453224"/>
                <a:gd name="connsiteX0" fmla="*/ 90006 w 90006"/>
                <a:gd name="connsiteY0" fmla="*/ 0 h 453224"/>
                <a:gd name="connsiteX1" fmla="*/ 33 w 90006"/>
                <a:gd name="connsiteY1" fmla="*/ 223062 h 453224"/>
                <a:gd name="connsiteX2" fmla="*/ 82055 w 90006"/>
                <a:gd name="connsiteY2" fmla="*/ 453224 h 453224"/>
                <a:gd name="connsiteX0" fmla="*/ 79132 w 79132"/>
                <a:gd name="connsiteY0" fmla="*/ 0 h 453224"/>
                <a:gd name="connsiteX1" fmla="*/ 45 w 79132"/>
                <a:gd name="connsiteY1" fmla="*/ 223062 h 453224"/>
                <a:gd name="connsiteX2" fmla="*/ 71181 w 79132"/>
                <a:gd name="connsiteY2" fmla="*/ 453224 h 453224"/>
                <a:gd name="connsiteX0" fmla="*/ 70985 w 70985"/>
                <a:gd name="connsiteY0" fmla="*/ 0 h 453224"/>
                <a:gd name="connsiteX1" fmla="*/ 62 w 70985"/>
                <a:gd name="connsiteY1" fmla="*/ 220340 h 453224"/>
                <a:gd name="connsiteX2" fmla="*/ 63034 w 70985"/>
                <a:gd name="connsiteY2" fmla="*/ 453224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985" h="453224">
                  <a:moveTo>
                    <a:pt x="70985" y="0"/>
                  </a:moveTo>
                  <a:cubicBezTo>
                    <a:pt x="23940" y="65598"/>
                    <a:pt x="1387" y="144803"/>
                    <a:pt x="62" y="220340"/>
                  </a:cubicBezTo>
                  <a:cubicBezTo>
                    <a:pt x="-1263" y="295877"/>
                    <a:pt x="18639" y="367747"/>
                    <a:pt x="63034" y="453224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0" name="Straight Connector 99"/>
          <p:cNvCxnSpPr/>
          <p:nvPr/>
        </p:nvCxnSpPr>
        <p:spPr>
          <a:xfrm rot="5400000">
            <a:off x="6654749" y="4038374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6385322" y="4038374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807149" y="4552726"/>
            <a:ext cx="0" cy="1787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ounded Rectangle 102"/>
          <p:cNvSpPr/>
          <p:nvPr/>
        </p:nvSpPr>
        <p:spPr>
          <a:xfrm rot="5400000">
            <a:off x="6505578" y="4244698"/>
            <a:ext cx="603143" cy="1524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Elbow Connector 103"/>
          <p:cNvCxnSpPr/>
          <p:nvPr/>
        </p:nvCxnSpPr>
        <p:spPr>
          <a:xfrm rot="16200000" flipV="1">
            <a:off x="6404130" y="4324369"/>
            <a:ext cx="536614" cy="269425"/>
          </a:xfrm>
          <a:prstGeom prst="bentConnector3">
            <a:avLst>
              <a:gd name="adj1" fmla="val -2562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45260" y="3637406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Pulse</a:t>
            </a:r>
            <a:br>
              <a:rPr lang="en-GB" dirty="0" smtClean="0"/>
            </a:br>
            <a:r>
              <a:rPr lang="en-GB" dirty="0" smtClean="0"/>
              <a:t>generator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460187" y="5283946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2-phase</a:t>
            </a: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222986" y="5785417"/>
            <a:ext cx="278428" cy="27842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2739528" y="4155378"/>
            <a:ext cx="3253648" cy="370902"/>
          </a:xfrm>
          <a:custGeom>
            <a:avLst/>
            <a:gdLst>
              <a:gd name="connsiteX0" fmla="*/ 0 w 3253648"/>
              <a:gd name="connsiteY0" fmla="*/ 363557 h 370902"/>
              <a:gd name="connsiteX1" fmla="*/ 95479 w 3253648"/>
              <a:gd name="connsiteY1" fmla="*/ 363557 h 370902"/>
              <a:gd name="connsiteX2" fmla="*/ 95479 w 3253648"/>
              <a:gd name="connsiteY2" fmla="*/ 0 h 370902"/>
              <a:gd name="connsiteX3" fmla="*/ 701407 w 3253648"/>
              <a:gd name="connsiteY3" fmla="*/ 0 h 370902"/>
              <a:gd name="connsiteX4" fmla="*/ 701407 w 3253648"/>
              <a:gd name="connsiteY4" fmla="*/ 367229 h 370902"/>
              <a:gd name="connsiteX5" fmla="*/ 1311007 w 3253648"/>
              <a:gd name="connsiteY5" fmla="*/ 367229 h 370902"/>
              <a:gd name="connsiteX6" fmla="*/ 1311007 w 3253648"/>
              <a:gd name="connsiteY6" fmla="*/ 0 h 370902"/>
              <a:gd name="connsiteX7" fmla="*/ 1916935 w 3253648"/>
              <a:gd name="connsiteY7" fmla="*/ 0 h 370902"/>
              <a:gd name="connsiteX8" fmla="*/ 1916935 w 3253648"/>
              <a:gd name="connsiteY8" fmla="*/ 370902 h 370902"/>
              <a:gd name="connsiteX9" fmla="*/ 2530207 w 3253648"/>
              <a:gd name="connsiteY9" fmla="*/ 370902 h 370902"/>
              <a:gd name="connsiteX10" fmla="*/ 2530207 w 3253648"/>
              <a:gd name="connsiteY10" fmla="*/ 3673 h 370902"/>
              <a:gd name="connsiteX11" fmla="*/ 3139807 w 3253648"/>
              <a:gd name="connsiteY11" fmla="*/ 3673 h 370902"/>
              <a:gd name="connsiteX12" fmla="*/ 3139807 w 3253648"/>
              <a:gd name="connsiteY12" fmla="*/ 367229 h 370902"/>
              <a:gd name="connsiteX13" fmla="*/ 3253648 w 3253648"/>
              <a:gd name="connsiteY13" fmla="*/ 367229 h 37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53648" h="370902">
                <a:moveTo>
                  <a:pt x="0" y="363557"/>
                </a:moveTo>
                <a:lnTo>
                  <a:pt x="95479" y="363557"/>
                </a:lnTo>
                <a:lnTo>
                  <a:pt x="95479" y="0"/>
                </a:lnTo>
                <a:lnTo>
                  <a:pt x="701407" y="0"/>
                </a:lnTo>
                <a:lnTo>
                  <a:pt x="701407" y="367229"/>
                </a:lnTo>
                <a:lnTo>
                  <a:pt x="1311007" y="367229"/>
                </a:lnTo>
                <a:lnTo>
                  <a:pt x="1311007" y="0"/>
                </a:lnTo>
                <a:lnTo>
                  <a:pt x="1916935" y="0"/>
                </a:lnTo>
                <a:lnTo>
                  <a:pt x="1916935" y="370902"/>
                </a:lnTo>
                <a:lnTo>
                  <a:pt x="2530207" y="370902"/>
                </a:lnTo>
                <a:lnTo>
                  <a:pt x="2530207" y="3673"/>
                </a:lnTo>
                <a:lnTo>
                  <a:pt x="3139807" y="3673"/>
                </a:lnTo>
                <a:lnTo>
                  <a:pt x="3139807" y="367229"/>
                </a:lnTo>
                <a:lnTo>
                  <a:pt x="3253648" y="36722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2165389" y="4616736"/>
            <a:ext cx="504659" cy="258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2746279" y="3099816"/>
            <a:ext cx="3266594" cy="372534"/>
          </a:xfrm>
          <a:custGeom>
            <a:avLst/>
            <a:gdLst>
              <a:gd name="connsiteX0" fmla="*/ 0 w 3266594"/>
              <a:gd name="connsiteY0" fmla="*/ 360219 h 372534"/>
              <a:gd name="connsiteX1" fmla="*/ 89285 w 3266594"/>
              <a:gd name="connsiteY1" fmla="*/ 360219 h 372534"/>
              <a:gd name="connsiteX2" fmla="*/ 89285 w 3266594"/>
              <a:gd name="connsiteY2" fmla="*/ 0 h 372534"/>
              <a:gd name="connsiteX3" fmla="*/ 227830 w 3266594"/>
              <a:gd name="connsiteY3" fmla="*/ 0 h 372534"/>
              <a:gd name="connsiteX4" fmla="*/ 227830 w 3266594"/>
              <a:gd name="connsiteY4" fmla="*/ 369455 h 372534"/>
              <a:gd name="connsiteX5" fmla="*/ 692727 w 3266594"/>
              <a:gd name="connsiteY5" fmla="*/ 369455 h 372534"/>
              <a:gd name="connsiteX6" fmla="*/ 692727 w 3266594"/>
              <a:gd name="connsiteY6" fmla="*/ 0 h 372534"/>
              <a:gd name="connsiteX7" fmla="*/ 837430 w 3266594"/>
              <a:gd name="connsiteY7" fmla="*/ 0 h 372534"/>
              <a:gd name="connsiteX8" fmla="*/ 837430 w 3266594"/>
              <a:gd name="connsiteY8" fmla="*/ 372534 h 372534"/>
              <a:gd name="connsiteX9" fmla="*/ 1302327 w 3266594"/>
              <a:gd name="connsiteY9" fmla="*/ 372534 h 372534"/>
              <a:gd name="connsiteX10" fmla="*/ 1302327 w 3266594"/>
              <a:gd name="connsiteY10" fmla="*/ 0 h 372534"/>
              <a:gd name="connsiteX11" fmla="*/ 1456266 w 3266594"/>
              <a:gd name="connsiteY11" fmla="*/ 0 h 372534"/>
              <a:gd name="connsiteX12" fmla="*/ 1456266 w 3266594"/>
              <a:gd name="connsiteY12" fmla="*/ 372534 h 372534"/>
              <a:gd name="connsiteX13" fmla="*/ 1911927 w 3266594"/>
              <a:gd name="connsiteY13" fmla="*/ 372534 h 372534"/>
              <a:gd name="connsiteX14" fmla="*/ 1911927 w 3266594"/>
              <a:gd name="connsiteY14" fmla="*/ 3079 h 372534"/>
              <a:gd name="connsiteX15" fmla="*/ 2065866 w 3266594"/>
              <a:gd name="connsiteY15" fmla="*/ 3079 h 372534"/>
              <a:gd name="connsiteX16" fmla="*/ 2065866 w 3266594"/>
              <a:gd name="connsiteY16" fmla="*/ 366376 h 372534"/>
              <a:gd name="connsiteX17" fmla="*/ 2524606 w 3266594"/>
              <a:gd name="connsiteY17" fmla="*/ 366376 h 372534"/>
              <a:gd name="connsiteX18" fmla="*/ 2524606 w 3266594"/>
              <a:gd name="connsiteY18" fmla="*/ 0 h 372534"/>
              <a:gd name="connsiteX19" fmla="*/ 2678545 w 3266594"/>
              <a:gd name="connsiteY19" fmla="*/ 0 h 372534"/>
              <a:gd name="connsiteX20" fmla="*/ 2678545 w 3266594"/>
              <a:gd name="connsiteY20" fmla="*/ 372534 h 372534"/>
              <a:gd name="connsiteX21" fmla="*/ 3146521 w 3266594"/>
              <a:gd name="connsiteY21" fmla="*/ 372534 h 372534"/>
              <a:gd name="connsiteX22" fmla="*/ 3146521 w 3266594"/>
              <a:gd name="connsiteY22" fmla="*/ 6158 h 372534"/>
              <a:gd name="connsiteX23" fmla="*/ 3266594 w 3266594"/>
              <a:gd name="connsiteY23" fmla="*/ 6158 h 37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266594" h="372534">
                <a:moveTo>
                  <a:pt x="0" y="360219"/>
                </a:moveTo>
                <a:lnTo>
                  <a:pt x="89285" y="360219"/>
                </a:lnTo>
                <a:lnTo>
                  <a:pt x="89285" y="0"/>
                </a:lnTo>
                <a:lnTo>
                  <a:pt x="227830" y="0"/>
                </a:lnTo>
                <a:lnTo>
                  <a:pt x="227830" y="369455"/>
                </a:lnTo>
                <a:lnTo>
                  <a:pt x="692727" y="369455"/>
                </a:lnTo>
                <a:lnTo>
                  <a:pt x="692727" y="0"/>
                </a:lnTo>
                <a:lnTo>
                  <a:pt x="837430" y="0"/>
                </a:lnTo>
                <a:lnTo>
                  <a:pt x="837430" y="372534"/>
                </a:lnTo>
                <a:lnTo>
                  <a:pt x="1302327" y="372534"/>
                </a:lnTo>
                <a:lnTo>
                  <a:pt x="1302327" y="0"/>
                </a:lnTo>
                <a:lnTo>
                  <a:pt x="1456266" y="0"/>
                </a:lnTo>
                <a:lnTo>
                  <a:pt x="1456266" y="372534"/>
                </a:lnTo>
                <a:lnTo>
                  <a:pt x="1911927" y="372534"/>
                </a:lnTo>
                <a:lnTo>
                  <a:pt x="1911927" y="3079"/>
                </a:lnTo>
                <a:lnTo>
                  <a:pt x="2065866" y="3079"/>
                </a:lnTo>
                <a:lnTo>
                  <a:pt x="2065866" y="366376"/>
                </a:lnTo>
                <a:lnTo>
                  <a:pt x="2524606" y="366376"/>
                </a:lnTo>
                <a:lnTo>
                  <a:pt x="2524606" y="0"/>
                </a:lnTo>
                <a:lnTo>
                  <a:pt x="2678545" y="0"/>
                </a:lnTo>
                <a:lnTo>
                  <a:pt x="2678545" y="372534"/>
                </a:lnTo>
                <a:lnTo>
                  <a:pt x="3146521" y="372534"/>
                </a:lnTo>
                <a:lnTo>
                  <a:pt x="3146521" y="6158"/>
                </a:lnTo>
                <a:lnTo>
                  <a:pt x="3266594" y="615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2222986" y="3282696"/>
            <a:ext cx="4470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70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83 -0.11944 L -0.02083 -0.15301 L 0.35052 -0.1544 L 0.41753 0.03681 L 0.45052 0.03588 L 0.45 -0.00879 L 0.47205 -0.12153 L 0.47205 -0.1537 L 0.41424 -0.1537 L 0.35226 0.03449 L 0 0.03449 L 0 0 Z " pathEditMode="relative" ptsTypes="AAAAAAAAAAAAA">
                                      <p:cBhvr>
                                        <p:cTn id="8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82" grpId="0" animBg="1"/>
      <p:bldP spid="4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Straight Connector 81"/>
          <p:cNvCxnSpPr>
            <a:stCxn id="80" idx="3"/>
          </p:cNvCxnSpPr>
          <p:nvPr/>
        </p:nvCxnSpPr>
        <p:spPr>
          <a:xfrm flipH="1">
            <a:off x="6667501" y="3202388"/>
            <a:ext cx="11098" cy="16744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2" idx="3"/>
          </p:cNvCxnSpPr>
          <p:nvPr/>
        </p:nvCxnSpPr>
        <p:spPr>
          <a:xfrm flipH="1">
            <a:off x="2167205" y="3200400"/>
            <a:ext cx="1798" cy="1676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/>
          <p:cNvCxnSpPr/>
          <p:nvPr/>
        </p:nvCxnSpPr>
        <p:spPr>
          <a:xfrm rot="10800000">
            <a:off x="6862230" y="5939558"/>
            <a:ext cx="910171" cy="234790"/>
          </a:xfrm>
          <a:prstGeom prst="bentConnector3">
            <a:avLst>
              <a:gd name="adj1" fmla="val 9892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memorize?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819400" y="914400"/>
            <a:ext cx="3200400" cy="17526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Combinational</a:t>
            </a:r>
            <a:b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362200" y="1638300"/>
            <a:ext cx="4572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019800" y="1617452"/>
            <a:ext cx="4572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858000" y="1617452"/>
            <a:ext cx="9906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77000" y="914400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990600" y="914400"/>
            <a:ext cx="1371600" cy="1752600"/>
            <a:chOff x="990600" y="914400"/>
            <a:chExt cx="1371600" cy="1752600"/>
          </a:xfrm>
        </p:grpSpPr>
        <p:sp>
          <p:nvSpPr>
            <p:cNvPr id="11" name="Right Arrow 10"/>
            <p:cNvSpPr/>
            <p:nvPr/>
          </p:nvSpPr>
          <p:spPr>
            <a:xfrm>
              <a:off x="990600" y="1617452"/>
              <a:ext cx="990600" cy="30480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81200" y="914400"/>
              <a:ext cx="381000" cy="17526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GB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Isosceles Triangle 51"/>
          <p:cNvSpPr/>
          <p:nvPr/>
        </p:nvSpPr>
        <p:spPr>
          <a:xfrm>
            <a:off x="1997553" y="28956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2169003" y="2665012"/>
            <a:ext cx="1798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Isosceles Triangle 79"/>
          <p:cNvSpPr/>
          <p:nvPr/>
        </p:nvSpPr>
        <p:spPr>
          <a:xfrm>
            <a:off x="6507149" y="2897588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 flipH="1">
            <a:off x="6678599" y="2667000"/>
            <a:ext cx="1798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4" idx="3"/>
          </p:cNvCxnSpPr>
          <p:nvPr/>
        </p:nvCxnSpPr>
        <p:spPr>
          <a:xfrm flipH="1" flipV="1">
            <a:off x="2167204" y="4870676"/>
            <a:ext cx="1" cy="234724"/>
          </a:xfrm>
          <a:prstGeom prst="line">
            <a:avLst/>
          </a:prstGeom>
          <a:ln w="285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6669959" y="4870676"/>
            <a:ext cx="1" cy="234724"/>
          </a:xfrm>
          <a:prstGeom prst="line">
            <a:avLst/>
          </a:prstGeom>
          <a:ln w="285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167204" y="4870676"/>
            <a:ext cx="33953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5562600" y="4870676"/>
            <a:ext cx="914400" cy="1301524"/>
            <a:chOff x="5562600" y="4870676"/>
            <a:chExt cx="914400" cy="1301524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6477000" y="5783856"/>
              <a:ext cx="0" cy="388344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6172200" y="6172200"/>
              <a:ext cx="304800" cy="0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562600" y="4870676"/>
              <a:ext cx="609600" cy="1301524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Rounded Rectangle 82"/>
          <p:cNvSpPr/>
          <p:nvPr/>
        </p:nvSpPr>
        <p:spPr>
          <a:xfrm>
            <a:off x="2831992" y="4725726"/>
            <a:ext cx="2362199" cy="304800"/>
          </a:xfrm>
          <a:prstGeom prst="roundRect">
            <a:avLst>
              <a:gd name="adj" fmla="val 50000"/>
            </a:avLst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delay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6325972" y="5105400"/>
            <a:ext cx="683055" cy="832076"/>
            <a:chOff x="1763886" y="4112055"/>
            <a:chExt cx="683055" cy="832076"/>
          </a:xfrm>
        </p:grpSpPr>
        <p:sp>
          <p:nvSpPr>
            <p:cNvPr id="78" name="Flowchart: Delay 77"/>
            <p:cNvSpPr/>
            <p:nvPr/>
          </p:nvSpPr>
          <p:spPr bwMode="auto">
            <a:xfrm rot="16200000">
              <a:off x="1763886" y="4112055"/>
              <a:ext cx="683055" cy="683055"/>
            </a:xfrm>
            <a:prstGeom prst="flowChartDelay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vert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</a:t>
              </a: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2229295" y="4790511"/>
              <a:ext cx="153620" cy="153620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581652" y="4878126"/>
            <a:ext cx="1085848" cy="1290350"/>
            <a:chOff x="5581652" y="4878126"/>
            <a:chExt cx="1085848" cy="1290350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6127225" y="4878126"/>
              <a:ext cx="5402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5581652" y="4878126"/>
              <a:ext cx="564625" cy="1290350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Elbow Connector 47"/>
          <p:cNvCxnSpPr>
            <a:endCxn id="45" idx="4"/>
          </p:cNvCxnSpPr>
          <p:nvPr/>
        </p:nvCxnSpPr>
        <p:spPr>
          <a:xfrm rot="10800000">
            <a:off x="2367897" y="5937476"/>
            <a:ext cx="3213755" cy="231000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1066800" y="4868849"/>
            <a:ext cx="914400" cy="1301524"/>
            <a:chOff x="5562600" y="4870676"/>
            <a:chExt cx="914400" cy="1301524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6477000" y="5783856"/>
              <a:ext cx="0" cy="388344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6172200" y="6172200"/>
              <a:ext cx="304800" cy="0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562600" y="4870676"/>
              <a:ext cx="609600" cy="1301524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825677" y="5105400"/>
            <a:ext cx="683055" cy="832076"/>
            <a:chOff x="1763886" y="4112055"/>
            <a:chExt cx="683055" cy="832076"/>
          </a:xfrm>
        </p:grpSpPr>
        <p:sp>
          <p:nvSpPr>
            <p:cNvPr id="44" name="Flowchart: Delay 43"/>
            <p:cNvSpPr/>
            <p:nvPr/>
          </p:nvSpPr>
          <p:spPr bwMode="auto">
            <a:xfrm rot="16200000">
              <a:off x="1763886" y="4112055"/>
              <a:ext cx="683055" cy="683055"/>
            </a:xfrm>
            <a:prstGeom prst="flowChartDelay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vert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</a:t>
              </a: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2229295" y="4790511"/>
              <a:ext cx="153620" cy="153620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89" name="Straight Connector 88"/>
          <p:cNvCxnSpPr/>
          <p:nvPr/>
        </p:nvCxnSpPr>
        <p:spPr>
          <a:xfrm flipV="1">
            <a:off x="838200" y="4866701"/>
            <a:ext cx="228600" cy="21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1066800" y="4876800"/>
            <a:ext cx="1085848" cy="1290350"/>
            <a:chOff x="5581652" y="4878126"/>
            <a:chExt cx="1085848" cy="1290350"/>
          </a:xfrm>
        </p:grpSpPr>
        <p:cxnSp>
          <p:nvCxnSpPr>
            <p:cNvPr id="93" name="Straight Connector 92"/>
            <p:cNvCxnSpPr/>
            <p:nvPr/>
          </p:nvCxnSpPr>
          <p:spPr>
            <a:xfrm flipH="1">
              <a:off x="6127225" y="4878126"/>
              <a:ext cx="5402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5581652" y="4878126"/>
              <a:ext cx="564625" cy="1290350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Straight Connector 94"/>
          <p:cNvCxnSpPr/>
          <p:nvPr/>
        </p:nvCxnSpPr>
        <p:spPr>
          <a:xfrm flipV="1">
            <a:off x="838200" y="6172200"/>
            <a:ext cx="228600" cy="21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691085" y="4876800"/>
            <a:ext cx="10813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477573" y="5379259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4-phase</a:t>
            </a: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2739528" y="3972498"/>
            <a:ext cx="3253648" cy="370902"/>
          </a:xfrm>
          <a:custGeom>
            <a:avLst/>
            <a:gdLst>
              <a:gd name="connsiteX0" fmla="*/ 0 w 3253648"/>
              <a:gd name="connsiteY0" fmla="*/ 363557 h 370902"/>
              <a:gd name="connsiteX1" fmla="*/ 95479 w 3253648"/>
              <a:gd name="connsiteY1" fmla="*/ 363557 h 370902"/>
              <a:gd name="connsiteX2" fmla="*/ 95479 w 3253648"/>
              <a:gd name="connsiteY2" fmla="*/ 0 h 370902"/>
              <a:gd name="connsiteX3" fmla="*/ 701407 w 3253648"/>
              <a:gd name="connsiteY3" fmla="*/ 0 h 370902"/>
              <a:gd name="connsiteX4" fmla="*/ 701407 w 3253648"/>
              <a:gd name="connsiteY4" fmla="*/ 367229 h 370902"/>
              <a:gd name="connsiteX5" fmla="*/ 1311007 w 3253648"/>
              <a:gd name="connsiteY5" fmla="*/ 367229 h 370902"/>
              <a:gd name="connsiteX6" fmla="*/ 1311007 w 3253648"/>
              <a:gd name="connsiteY6" fmla="*/ 0 h 370902"/>
              <a:gd name="connsiteX7" fmla="*/ 1916935 w 3253648"/>
              <a:gd name="connsiteY7" fmla="*/ 0 h 370902"/>
              <a:gd name="connsiteX8" fmla="*/ 1916935 w 3253648"/>
              <a:gd name="connsiteY8" fmla="*/ 370902 h 370902"/>
              <a:gd name="connsiteX9" fmla="*/ 2530207 w 3253648"/>
              <a:gd name="connsiteY9" fmla="*/ 370902 h 370902"/>
              <a:gd name="connsiteX10" fmla="*/ 2530207 w 3253648"/>
              <a:gd name="connsiteY10" fmla="*/ 3673 h 370902"/>
              <a:gd name="connsiteX11" fmla="*/ 3139807 w 3253648"/>
              <a:gd name="connsiteY11" fmla="*/ 3673 h 370902"/>
              <a:gd name="connsiteX12" fmla="*/ 3139807 w 3253648"/>
              <a:gd name="connsiteY12" fmla="*/ 367229 h 370902"/>
              <a:gd name="connsiteX13" fmla="*/ 3253648 w 3253648"/>
              <a:gd name="connsiteY13" fmla="*/ 367229 h 37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53648" h="370902">
                <a:moveTo>
                  <a:pt x="0" y="363557"/>
                </a:moveTo>
                <a:lnTo>
                  <a:pt x="95479" y="363557"/>
                </a:lnTo>
                <a:lnTo>
                  <a:pt x="95479" y="0"/>
                </a:lnTo>
                <a:lnTo>
                  <a:pt x="701407" y="0"/>
                </a:lnTo>
                <a:lnTo>
                  <a:pt x="701407" y="367229"/>
                </a:lnTo>
                <a:lnTo>
                  <a:pt x="1311007" y="367229"/>
                </a:lnTo>
                <a:lnTo>
                  <a:pt x="1311007" y="0"/>
                </a:lnTo>
                <a:lnTo>
                  <a:pt x="1916935" y="0"/>
                </a:lnTo>
                <a:lnTo>
                  <a:pt x="1916935" y="370902"/>
                </a:lnTo>
                <a:lnTo>
                  <a:pt x="2530207" y="370902"/>
                </a:lnTo>
                <a:lnTo>
                  <a:pt x="2530207" y="3673"/>
                </a:lnTo>
                <a:lnTo>
                  <a:pt x="3139807" y="3673"/>
                </a:lnTo>
                <a:lnTo>
                  <a:pt x="3139807" y="367229"/>
                </a:lnTo>
                <a:lnTo>
                  <a:pt x="3253648" y="36722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2165389" y="4416552"/>
            <a:ext cx="504659" cy="458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2222986" y="5785417"/>
            <a:ext cx="278428" cy="27842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2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83 -0.11944 L -0.02083 -0.15301 L 0.35052 -0.1544 L 0.41753 0.03681 L 0.45052 0.03588 L 0.45 -0.00879 L 0.47205 -0.12153 L 0.47205 -0.1537 L 0.41424 -0.1537 L 0.35226 0.03449 L 0 0.03449 L 0 0 Z " pathEditMode="relative" ptsTypes="AAAAAAAAAAAAA">
                                      <p:cBhvr>
                                        <p:cTn id="14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6" grpId="0" animBg="1"/>
      <p:bldP spid="5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alvador-dali-the-persistence-of-time-memory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14790"/>
            <a:ext cx="9144000" cy="6857485"/>
          </a:xfrm>
        </p:spPr>
      </p:pic>
      <p:sp>
        <p:nvSpPr>
          <p:cNvPr id="7" name="Rectangle 6"/>
          <p:cNvSpPr/>
          <p:nvPr/>
        </p:nvSpPr>
        <p:spPr>
          <a:xfrm>
            <a:off x="5852160" y="5221224"/>
            <a:ext cx="3401568" cy="5348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perspectiveContrastingRightFacing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300" b="1" spc="50" dirty="0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… t</a:t>
            </a:r>
            <a:r>
              <a:rPr lang="en-US" sz="300" b="1" cap="none" spc="50" dirty="0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ime is elastic …</a:t>
            </a:r>
            <a:endParaRPr lang="en-US" sz="300" b="1" cap="none" spc="5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089F6-87B2-4AE4-A2FD-C7141501D3F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71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Performance analysis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4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Ring oscillators</a:t>
            </a:r>
            <a:endParaRPr lang="en-US" dirty="0"/>
          </a:p>
        </p:txBody>
      </p:sp>
      <p:sp>
        <p:nvSpPr>
          <p:cNvPr id="8" name="Action Button: Custom 7">
            <a:hlinkClick r:id="" action="ppaction://customshow?id=0&amp;return=true" highlightClick="1"/>
          </p:cNvPr>
          <p:cNvSpPr/>
          <p:nvPr/>
        </p:nvSpPr>
        <p:spPr>
          <a:xfrm>
            <a:off x="2121408" y="-9144"/>
            <a:ext cx="5010912" cy="6217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9" name="Octagon 8"/>
          <p:cNvSpPr/>
          <p:nvPr/>
        </p:nvSpPr>
        <p:spPr>
          <a:xfrm>
            <a:off x="694944" y="3026664"/>
            <a:ext cx="2743200" cy="914400"/>
          </a:xfrm>
          <a:prstGeom prst="oc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ctagon 9"/>
          <p:cNvSpPr/>
          <p:nvPr/>
        </p:nvSpPr>
        <p:spPr>
          <a:xfrm>
            <a:off x="3438144" y="3026664"/>
            <a:ext cx="1912620" cy="914400"/>
          </a:xfrm>
          <a:prstGeom prst="oc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ctagon 10"/>
          <p:cNvSpPr/>
          <p:nvPr/>
        </p:nvSpPr>
        <p:spPr>
          <a:xfrm>
            <a:off x="5340096" y="3026664"/>
            <a:ext cx="3319272" cy="914400"/>
          </a:xfrm>
          <a:prstGeom prst="oc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lay 11"/>
          <p:cNvSpPr/>
          <p:nvPr/>
        </p:nvSpPr>
        <p:spPr>
          <a:xfrm rot="5400000">
            <a:off x="3273551" y="3164501"/>
            <a:ext cx="365760" cy="40233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/>
              <a:t>C</a:t>
            </a:r>
            <a:endParaRPr lang="en-US" dirty="0"/>
          </a:p>
        </p:txBody>
      </p:sp>
      <p:sp>
        <p:nvSpPr>
          <p:cNvPr id="13" name="Flowchart: Delay 12"/>
          <p:cNvSpPr/>
          <p:nvPr/>
        </p:nvSpPr>
        <p:spPr>
          <a:xfrm rot="5400000" flipH="1" flipV="1">
            <a:off x="5157216" y="3356525"/>
            <a:ext cx="365760" cy="40233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 smtClean="0"/>
              <a:t>C</a:t>
            </a:r>
            <a:endParaRPr lang="en-US" dirty="0"/>
          </a:p>
        </p:txBody>
      </p:sp>
      <p:sp>
        <p:nvSpPr>
          <p:cNvPr id="14" name="Octagon 13"/>
          <p:cNvSpPr/>
          <p:nvPr/>
        </p:nvSpPr>
        <p:spPr>
          <a:xfrm>
            <a:off x="6923532" y="868680"/>
            <a:ext cx="903732" cy="2157984"/>
          </a:xfrm>
          <a:prstGeom prst="oc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elay 14"/>
          <p:cNvSpPr/>
          <p:nvPr/>
        </p:nvSpPr>
        <p:spPr>
          <a:xfrm rot="10800000" flipH="1" flipV="1">
            <a:off x="7042404" y="2821283"/>
            <a:ext cx="365760" cy="40233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dirty="0" smtClean="0"/>
              <a:t>C</a:t>
            </a:r>
            <a:endParaRPr lang="en-US" dirty="0"/>
          </a:p>
        </p:txBody>
      </p:sp>
      <p:sp>
        <p:nvSpPr>
          <p:cNvPr id="16" name="Octagon 15"/>
          <p:cNvSpPr/>
          <p:nvPr/>
        </p:nvSpPr>
        <p:spPr>
          <a:xfrm>
            <a:off x="705612" y="1411223"/>
            <a:ext cx="903732" cy="1611227"/>
          </a:xfrm>
          <a:prstGeom prst="oc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Delay 16"/>
          <p:cNvSpPr/>
          <p:nvPr/>
        </p:nvSpPr>
        <p:spPr>
          <a:xfrm rot="10800000" flipH="1" flipV="1">
            <a:off x="905256" y="2821282"/>
            <a:ext cx="365760" cy="40233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dirty="0" smtClean="0"/>
              <a:t>C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6758211" y="2669621"/>
            <a:ext cx="292608" cy="292608"/>
          </a:xfrm>
          <a:prstGeom prst="ellipse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78862" y="2873030"/>
            <a:ext cx="292608" cy="29260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974336" y="3748702"/>
            <a:ext cx="292608" cy="292608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463040" y="2002536"/>
            <a:ext cx="292608" cy="292608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392674" y="3748702"/>
            <a:ext cx="292608" cy="29260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ctagon 22"/>
          <p:cNvSpPr/>
          <p:nvPr/>
        </p:nvSpPr>
        <p:spPr>
          <a:xfrm>
            <a:off x="2535936" y="1029124"/>
            <a:ext cx="1377696" cy="914400"/>
          </a:xfrm>
          <a:prstGeom prst="oc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ctagon 23"/>
          <p:cNvSpPr/>
          <p:nvPr/>
        </p:nvSpPr>
        <p:spPr>
          <a:xfrm>
            <a:off x="3913632" y="1029124"/>
            <a:ext cx="2084832" cy="914400"/>
          </a:xfrm>
          <a:prstGeom prst="oc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Delay 24"/>
          <p:cNvSpPr/>
          <p:nvPr/>
        </p:nvSpPr>
        <p:spPr>
          <a:xfrm rot="5400000">
            <a:off x="3730752" y="1158240"/>
            <a:ext cx="365760" cy="40233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/>
              <a:t>C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3980307" y="907542"/>
            <a:ext cx="268986" cy="26898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584448" y="905256"/>
            <a:ext cx="268986" cy="268986"/>
          </a:xfrm>
          <a:prstGeom prst="ellipse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215573" y="4489704"/>
            <a:ext cx="66848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Every ring requires an odd number of inverters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cycle period is determined by the slowest ring</a:t>
            </a:r>
            <a:br>
              <a:rPr lang="en-GB" sz="2000" dirty="0" smtClean="0"/>
            </a:b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cycle period is adapted to the operating conditions</a:t>
            </a:r>
            <a:br>
              <a:rPr lang="en-GB" sz="2000" dirty="0" smtClean="0"/>
            </a:br>
            <a:r>
              <a:rPr lang="en-GB" sz="2000" dirty="0" smtClean="0"/>
              <a:t>(temperature, voltage)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89987" y="20321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989374" y="33656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297676" y="330834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732273" y="33302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218945" y="17578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092282" y="13207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6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841071" y="13087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05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allAtOnce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Ring oscillators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12" name="Octagon 11"/>
          <p:cNvSpPr/>
          <p:nvPr/>
        </p:nvSpPr>
        <p:spPr>
          <a:xfrm>
            <a:off x="694944" y="3026664"/>
            <a:ext cx="2743200" cy="914400"/>
          </a:xfrm>
          <a:prstGeom prst="oc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ctagon 12"/>
          <p:cNvSpPr/>
          <p:nvPr/>
        </p:nvSpPr>
        <p:spPr>
          <a:xfrm>
            <a:off x="3438144" y="3026664"/>
            <a:ext cx="1912620" cy="914400"/>
          </a:xfrm>
          <a:prstGeom prst="oc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ctagon 13"/>
          <p:cNvSpPr/>
          <p:nvPr/>
        </p:nvSpPr>
        <p:spPr>
          <a:xfrm>
            <a:off x="5340096" y="3026664"/>
            <a:ext cx="3319272" cy="914400"/>
          </a:xfrm>
          <a:prstGeom prst="oc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elay 15"/>
          <p:cNvSpPr/>
          <p:nvPr/>
        </p:nvSpPr>
        <p:spPr>
          <a:xfrm rot="5400000">
            <a:off x="3273551" y="3164501"/>
            <a:ext cx="365760" cy="40233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/>
              <a:t>C</a:t>
            </a:r>
            <a:endParaRPr lang="en-US" dirty="0"/>
          </a:p>
        </p:txBody>
      </p:sp>
      <p:sp>
        <p:nvSpPr>
          <p:cNvPr id="17" name="Flowchart: Delay 16"/>
          <p:cNvSpPr/>
          <p:nvPr/>
        </p:nvSpPr>
        <p:spPr>
          <a:xfrm rot="5400000" flipH="1" flipV="1">
            <a:off x="5157216" y="3356525"/>
            <a:ext cx="365760" cy="40233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 smtClean="0"/>
              <a:t>C</a:t>
            </a:r>
            <a:endParaRPr lang="en-US" dirty="0"/>
          </a:p>
        </p:txBody>
      </p:sp>
      <p:sp>
        <p:nvSpPr>
          <p:cNvPr id="18" name="Octagon 17"/>
          <p:cNvSpPr/>
          <p:nvPr/>
        </p:nvSpPr>
        <p:spPr>
          <a:xfrm>
            <a:off x="6923532" y="868680"/>
            <a:ext cx="903732" cy="2157984"/>
          </a:xfrm>
          <a:prstGeom prst="oc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Delay 18"/>
          <p:cNvSpPr/>
          <p:nvPr/>
        </p:nvSpPr>
        <p:spPr>
          <a:xfrm rot="10800000" flipH="1" flipV="1">
            <a:off x="7042404" y="2821283"/>
            <a:ext cx="365760" cy="40233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dirty="0" smtClean="0"/>
              <a:t>C</a:t>
            </a:r>
            <a:endParaRPr lang="en-US" dirty="0"/>
          </a:p>
        </p:txBody>
      </p:sp>
      <p:sp>
        <p:nvSpPr>
          <p:cNvPr id="20" name="Octagon 19"/>
          <p:cNvSpPr/>
          <p:nvPr/>
        </p:nvSpPr>
        <p:spPr>
          <a:xfrm>
            <a:off x="705612" y="1411223"/>
            <a:ext cx="903732" cy="1611227"/>
          </a:xfrm>
          <a:prstGeom prst="oc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Delay 20"/>
          <p:cNvSpPr/>
          <p:nvPr/>
        </p:nvSpPr>
        <p:spPr>
          <a:xfrm rot="10800000" flipH="1" flipV="1">
            <a:off x="905256" y="2821282"/>
            <a:ext cx="365760" cy="40233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dirty="0" smtClean="0"/>
              <a:t>C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758211" y="2669621"/>
            <a:ext cx="292608" cy="292608"/>
          </a:xfrm>
          <a:prstGeom prst="ellipse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278862" y="2873030"/>
            <a:ext cx="292608" cy="29260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974336" y="3748702"/>
            <a:ext cx="292608" cy="292608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463040" y="2002536"/>
            <a:ext cx="292608" cy="292608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392674" y="3748702"/>
            <a:ext cx="292608" cy="29260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ctagon 33"/>
          <p:cNvSpPr/>
          <p:nvPr/>
        </p:nvSpPr>
        <p:spPr>
          <a:xfrm>
            <a:off x="2535936" y="1029124"/>
            <a:ext cx="1377696" cy="914400"/>
          </a:xfrm>
          <a:prstGeom prst="oc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ctagon 34"/>
          <p:cNvSpPr/>
          <p:nvPr/>
        </p:nvSpPr>
        <p:spPr>
          <a:xfrm>
            <a:off x="3913632" y="1029124"/>
            <a:ext cx="2084832" cy="914400"/>
          </a:xfrm>
          <a:prstGeom prst="oc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Delay 35"/>
          <p:cNvSpPr/>
          <p:nvPr/>
        </p:nvSpPr>
        <p:spPr>
          <a:xfrm rot="5400000">
            <a:off x="3730752" y="1158240"/>
            <a:ext cx="365760" cy="40233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/>
              <a:t>C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980307" y="907542"/>
            <a:ext cx="268986" cy="26898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584448" y="905256"/>
            <a:ext cx="268986" cy="268986"/>
          </a:xfrm>
          <a:prstGeom prst="ellipse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215573" y="4489704"/>
            <a:ext cx="66848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Every ring requires an odd number of inverters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cycle period is determined by the slowest ring</a:t>
            </a:r>
            <a:br>
              <a:rPr lang="en-GB" sz="2000" dirty="0" smtClean="0"/>
            </a:b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cycle period is adapted to the operating conditions</a:t>
            </a:r>
            <a:br>
              <a:rPr lang="en-GB" sz="2000" dirty="0" smtClean="0"/>
            </a:br>
            <a:r>
              <a:rPr lang="en-GB" sz="2000" dirty="0" smtClean="0"/>
              <a:t>(temperature, voltage)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989987" y="20321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989374" y="33656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297676" y="330834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6732273" y="33302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218945" y="17578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092282" y="13207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6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841071" y="13087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07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-0.02188 -0.04259 L -0.02101 -0.08796 L 0.00799 -0.12384 L 0.31198 -0.12384 L 0.34201 -0.08657 L 0.34097 -0.03055 L 0.31389 0.00949 L 0.01198 0.00949 L 8.33333E-7 -4.07407E-6 Z " pathEditMode="relative" rAng="0" ptsTypes="AAAAAAAAAA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7" y="-57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4.72222E-6 1.85185E-6 L 0.03386 0.03333 L 0.07292 0.03194 L 0.10105 -0.00417 L 0.10105 -0.24283 L 0.07292 -0.28148 L 0.03299 -0.28264 L 0.00191 -0.24398 L -4.72222E-6 1.85185E-6 Z " pathEditMode="relative" rAng="0" ptsTypes="AAAAAAAAA">
                                      <p:cBhvr>
                                        <p:cTn id="8" dur="4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124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116 L 0.09114 0.0011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9132 2.22222E-6 L 0.11076 0.05486 L 0.11076 0.09676 L 0.08142 0.13449 L -0.15955 0.13565 L -0.18924 0.09676 L -0.18924 0.03981 L -0.15556 -0.00093 L -0.0007 0.00116 " pathEditMode="relative" rAng="0" ptsTypes="AAAAAAAAA">
                                      <p:cBhvr>
                                        <p:cTn id="12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56" y="673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02482 -0.04282 L 0.02534 -0.08865 L -0.00348 -0.125 L -0.15434 -0.12615 L -0.18334 -0.07407 L -0.18334 -0.03125 L -0.15434 0.00718 L -0.00434 0.00649 L 4.16667E-6 -4.07407E-6 Z " pathEditMode="relative" rAng="0" ptsTypes="AAAAAAAAAA">
                                      <p:cBhvr>
                                        <p:cTn id="14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9" y="-594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2 C -0.00035 -0.0243 -0.00017 -0.04768 -1.66667E-6 -0.07106 L -0.02847 -0.10902 L -0.06979 -0.10949 L -0.09913 -0.07037 C -0.0993 -0.01851 -0.09948 0.03357 -0.09948 0.08542 L -0.09288 0.10278 " pathEditMode="relative" rAng="0" ptsTypes="AAAAA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-25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9288 0.10325 L -0.06614 0.12524 L -0.02847 0.12732 L -1.66667E-6 0.08797 L -1.66667E-6 -4.44444E-6 " pathEditMode="relative" rAng="0" ptsTypes="AAAAA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-395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1.85185E-6 L -0.02257 0.05347 C -0.0224 0.06713 -0.02222 0.08079 -0.02205 0.09445 L 0.00694 0.13264 L 0.17691 0.13264 L 0.20608 0.09375 L 0.20608 0.03796 L 0.17691 -0.00069 L -0.00017 -1.85185E-6 Z " pathEditMode="relative" rAng="0" ptsTypes="AAAAAAAAA">
                                      <p:cBhvr>
                                        <p:cTn id="2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4" y="65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0.02135 0.05463 L 0.02135 0.09444 L -0.00677 0.13194 L -0.1 0.13194 L -0.12917 0.09352 C -0.12934 0.075 -0.12952 0.05602 -0.12969 0.0375 L -0.10052 -0.00069 L 2.77778E-6 -3.7037E-7 Z " pathEditMode="relative" rAng="0" ptsTypes="AAAAAAAAA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655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77778E-6 -3.7037E-7 L 0.02083 0.05417 C 0.021 0.06759 0.02118 0.08102 0.02135 0.09444 L -0.00729 0.13194 L -0.10052 0.13264 L -0.12917 0.09306 C -0.12934 0.07454 -0.12952 0.05648 -0.12969 0.03796 L -0.10052 -0.00139 L 2.77778E-6 -3.7037E-7 Z " pathEditMode="relative" rAng="0" ptsTypes="AAAAAAAAA"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2" grpId="1" animBg="1"/>
      <p:bldP spid="31" grpId="0" animBg="1"/>
      <p:bldP spid="15" grpId="0" animBg="1"/>
      <p:bldP spid="15" grpId="1" animBg="1"/>
      <p:bldP spid="33" grpId="0" animBg="1"/>
      <p:bldP spid="37" grpId="0" animBg="1"/>
      <p:bldP spid="38" grpId="0" animBg="1"/>
      <p:bldP spid="38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5193792" y="1742745"/>
            <a:ext cx="3143089" cy="2803741"/>
            <a:chOff x="5193792" y="1742745"/>
            <a:chExt cx="3143089" cy="2803741"/>
          </a:xfrm>
        </p:grpSpPr>
        <p:sp>
          <p:nvSpPr>
            <p:cNvPr id="6" name="Oval 5"/>
            <p:cNvSpPr/>
            <p:nvPr/>
          </p:nvSpPr>
          <p:spPr>
            <a:xfrm rot="1800000">
              <a:off x="6700725" y="1742745"/>
              <a:ext cx="1331976" cy="70558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rot="1800000">
              <a:off x="5491060" y="3840904"/>
              <a:ext cx="1331976" cy="70558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rot="5400000">
              <a:off x="7318102" y="2780490"/>
              <a:ext cx="1331976" cy="70558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rot="19800000">
              <a:off x="5499123" y="1742745"/>
              <a:ext cx="1331976" cy="70558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rot="19800000">
              <a:off x="6707638" y="3840904"/>
              <a:ext cx="1331976" cy="70558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rot="5400000">
              <a:off x="4880595" y="2776369"/>
              <a:ext cx="1331976" cy="70558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ircular Arrow 47"/>
            <p:cNvSpPr/>
            <p:nvPr/>
          </p:nvSpPr>
          <p:spPr>
            <a:xfrm flipH="1">
              <a:off x="6171793" y="2475431"/>
              <a:ext cx="1295400" cy="1295400"/>
            </a:xfrm>
            <a:prstGeom prst="circularArrow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973348" y="1600200"/>
            <a:ext cx="3165896" cy="316589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Rings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3004870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43070" y="3004870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7200000">
            <a:off x="1419329" y="4309757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3600000">
            <a:off x="3169061" y="4308035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7200000">
            <a:off x="3138287" y="1701705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3600000">
            <a:off x="1425087" y="1704573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2083278" y="1414730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/>
          <p:cNvSpPr/>
          <p:nvPr/>
        </p:nvSpPr>
        <p:spPr>
          <a:xfrm>
            <a:off x="2081844" y="4428226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 rot="3600000">
            <a:off x="3395067" y="2200593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/>
          <p:cNvSpPr/>
          <p:nvPr/>
        </p:nvSpPr>
        <p:spPr>
          <a:xfrm rot="3600000">
            <a:off x="735551" y="3615323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/>
          <p:cNvSpPr/>
          <p:nvPr/>
        </p:nvSpPr>
        <p:spPr>
          <a:xfrm rot="18000000" flipH="1">
            <a:off x="745319" y="2200593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22"/>
          <p:cNvSpPr/>
          <p:nvPr/>
        </p:nvSpPr>
        <p:spPr>
          <a:xfrm rot="18000000" flipH="1">
            <a:off x="3420945" y="3590607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ircular Arrow 23"/>
          <p:cNvSpPr/>
          <p:nvPr/>
        </p:nvSpPr>
        <p:spPr>
          <a:xfrm flipH="1">
            <a:off x="1905000" y="2133600"/>
            <a:ext cx="1295400" cy="1295400"/>
          </a:xfrm>
          <a:prstGeom prst="circularArrow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336982" y="1769852"/>
            <a:ext cx="185470" cy="18547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600200" y="4412408"/>
            <a:ext cx="185470" cy="18547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048660" y="3056626"/>
            <a:ext cx="185470" cy="18547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5504159" y="1729777"/>
            <a:ext cx="2522355" cy="2829679"/>
            <a:chOff x="5504159" y="1729777"/>
            <a:chExt cx="2522355" cy="2829679"/>
          </a:xfrm>
        </p:grpSpPr>
        <p:sp>
          <p:nvSpPr>
            <p:cNvPr id="11" name="Flowchart: Delay 10"/>
            <p:cNvSpPr/>
            <p:nvPr/>
          </p:nvSpPr>
          <p:spPr>
            <a:xfrm rot="19800000">
              <a:off x="5511073" y="3557754"/>
              <a:ext cx="365760" cy="403947"/>
            </a:xfrm>
            <a:prstGeom prst="flowChartDelay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Flowchart: Delay 36"/>
            <p:cNvSpPr/>
            <p:nvPr/>
          </p:nvSpPr>
          <p:spPr>
            <a:xfrm rot="1800000" flipH="1">
              <a:off x="5504159" y="2329612"/>
              <a:ext cx="365760" cy="403947"/>
            </a:xfrm>
            <a:prstGeom prst="flowChartDelay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Flowchart: Delay 38"/>
            <p:cNvSpPr/>
            <p:nvPr/>
          </p:nvSpPr>
          <p:spPr>
            <a:xfrm rot="19800000">
              <a:off x="7651197" y="2333840"/>
              <a:ext cx="365760" cy="403947"/>
            </a:xfrm>
            <a:prstGeom prst="flowChartDelay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Flowchart: Delay 39"/>
            <p:cNvSpPr/>
            <p:nvPr/>
          </p:nvSpPr>
          <p:spPr>
            <a:xfrm rot="1800000" flipH="1">
              <a:off x="7660754" y="3567597"/>
              <a:ext cx="365760" cy="403947"/>
            </a:xfrm>
            <a:prstGeom prst="flowChartDelay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Flowchart: Delay 40"/>
            <p:cNvSpPr/>
            <p:nvPr/>
          </p:nvSpPr>
          <p:spPr>
            <a:xfrm rot="5400000">
              <a:off x="6585617" y="1710683"/>
              <a:ext cx="365760" cy="403947"/>
            </a:xfrm>
            <a:prstGeom prst="flowChartDelay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Flowchart: Delay 41"/>
            <p:cNvSpPr/>
            <p:nvPr/>
          </p:nvSpPr>
          <p:spPr>
            <a:xfrm rot="5400000">
              <a:off x="6585617" y="4174602"/>
              <a:ext cx="365760" cy="403947"/>
            </a:xfrm>
            <a:prstGeom prst="flowChartDelay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181297" y="1669456"/>
            <a:ext cx="1566892" cy="2322296"/>
            <a:chOff x="6181297" y="1669456"/>
            <a:chExt cx="1566892" cy="2322296"/>
          </a:xfrm>
        </p:grpSpPr>
        <p:grpSp>
          <p:nvGrpSpPr>
            <p:cNvPr id="47" name="Group 46"/>
            <p:cNvGrpSpPr/>
            <p:nvPr/>
          </p:nvGrpSpPr>
          <p:grpSpPr>
            <a:xfrm>
              <a:off x="7528733" y="2977185"/>
              <a:ext cx="219456" cy="312191"/>
              <a:chOff x="4572000" y="775945"/>
              <a:chExt cx="219456" cy="312191"/>
            </a:xfrm>
          </p:grpSpPr>
          <p:sp>
            <p:nvSpPr>
              <p:cNvPr id="16" name="Flowchart: Extract 15"/>
              <p:cNvSpPr/>
              <p:nvPr/>
            </p:nvSpPr>
            <p:spPr>
              <a:xfrm>
                <a:off x="4572000" y="868680"/>
                <a:ext cx="219456" cy="21945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Connector 16"/>
              <p:cNvSpPr/>
              <p:nvPr/>
            </p:nvSpPr>
            <p:spPr>
              <a:xfrm>
                <a:off x="4635360" y="775945"/>
                <a:ext cx="92735" cy="92735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 rot="7200000">
              <a:off x="6227665" y="3725928"/>
              <a:ext cx="219456" cy="312191"/>
              <a:chOff x="4572000" y="775945"/>
              <a:chExt cx="219456" cy="312191"/>
            </a:xfrm>
          </p:grpSpPr>
          <p:sp>
            <p:nvSpPr>
              <p:cNvPr id="53" name="Flowchart: Extract 52"/>
              <p:cNvSpPr/>
              <p:nvPr/>
            </p:nvSpPr>
            <p:spPr>
              <a:xfrm>
                <a:off x="4572000" y="868680"/>
                <a:ext cx="219456" cy="21945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Connector 53"/>
              <p:cNvSpPr/>
              <p:nvPr/>
            </p:nvSpPr>
            <p:spPr>
              <a:xfrm>
                <a:off x="4635360" y="775945"/>
                <a:ext cx="92735" cy="92735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 rot="-3600000">
              <a:off x="7409343" y="1623088"/>
              <a:ext cx="219456" cy="312191"/>
              <a:chOff x="4572000" y="775945"/>
              <a:chExt cx="219456" cy="312191"/>
            </a:xfrm>
          </p:grpSpPr>
          <p:sp>
            <p:nvSpPr>
              <p:cNvPr id="59" name="Flowchart: Extract 58"/>
              <p:cNvSpPr/>
              <p:nvPr/>
            </p:nvSpPr>
            <p:spPr>
              <a:xfrm>
                <a:off x="4572000" y="868680"/>
                <a:ext cx="219456" cy="21945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lowchart: Connector 59"/>
              <p:cNvSpPr/>
              <p:nvPr/>
            </p:nvSpPr>
            <p:spPr>
              <a:xfrm>
                <a:off x="4635360" y="775945"/>
                <a:ext cx="92735" cy="92735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5790309" y="1699920"/>
            <a:ext cx="1527605" cy="2328402"/>
            <a:chOff x="5790309" y="1699920"/>
            <a:chExt cx="1527605" cy="2328402"/>
          </a:xfrm>
        </p:grpSpPr>
        <p:grpSp>
          <p:nvGrpSpPr>
            <p:cNvPr id="49" name="Group 48"/>
            <p:cNvGrpSpPr/>
            <p:nvPr/>
          </p:nvGrpSpPr>
          <p:grpSpPr>
            <a:xfrm>
              <a:off x="5790819" y="2986127"/>
              <a:ext cx="219456" cy="312191"/>
              <a:chOff x="4572000" y="775945"/>
              <a:chExt cx="219456" cy="312191"/>
            </a:xfrm>
            <a:solidFill>
              <a:srgbClr val="0000FF"/>
            </a:solidFill>
          </p:grpSpPr>
          <p:sp>
            <p:nvSpPr>
              <p:cNvPr id="50" name="Flowchart: Extract 49"/>
              <p:cNvSpPr/>
              <p:nvPr/>
            </p:nvSpPr>
            <p:spPr>
              <a:xfrm>
                <a:off x="4572000" y="868680"/>
                <a:ext cx="219456" cy="219456"/>
              </a:xfrm>
              <a:prstGeom prst="flowChartExtra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lowchart: Connector 50"/>
              <p:cNvSpPr/>
              <p:nvPr/>
            </p:nvSpPr>
            <p:spPr>
              <a:xfrm>
                <a:off x="4635360" y="775945"/>
                <a:ext cx="92735" cy="92735"/>
              </a:xfrm>
              <a:prstGeom prst="flowChartConnector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rot="-7200000">
              <a:off x="7052091" y="3762498"/>
              <a:ext cx="219456" cy="312191"/>
              <a:chOff x="4572000" y="775945"/>
              <a:chExt cx="219456" cy="312191"/>
            </a:xfrm>
            <a:solidFill>
              <a:srgbClr val="0000FF"/>
            </a:solidFill>
          </p:grpSpPr>
          <p:sp>
            <p:nvSpPr>
              <p:cNvPr id="56" name="Flowchart: Extract 55"/>
              <p:cNvSpPr/>
              <p:nvPr/>
            </p:nvSpPr>
            <p:spPr>
              <a:xfrm>
                <a:off x="4572000" y="868680"/>
                <a:ext cx="219456" cy="219456"/>
              </a:xfrm>
              <a:prstGeom prst="flowChartExtra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Connector 56"/>
              <p:cNvSpPr/>
              <p:nvPr/>
            </p:nvSpPr>
            <p:spPr>
              <a:xfrm>
                <a:off x="4635360" y="775945"/>
                <a:ext cx="92735" cy="92735"/>
              </a:xfrm>
              <a:prstGeom prst="flowChartConnector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 rot="3600000">
              <a:off x="5836677" y="1653552"/>
              <a:ext cx="219456" cy="312191"/>
              <a:chOff x="4572000" y="775945"/>
              <a:chExt cx="219456" cy="312191"/>
            </a:xfrm>
            <a:solidFill>
              <a:srgbClr val="0000FF"/>
            </a:solidFill>
          </p:grpSpPr>
          <p:sp>
            <p:nvSpPr>
              <p:cNvPr id="62" name="Flowchart: Extract 61"/>
              <p:cNvSpPr/>
              <p:nvPr/>
            </p:nvSpPr>
            <p:spPr>
              <a:xfrm>
                <a:off x="4572000" y="868680"/>
                <a:ext cx="219456" cy="219456"/>
              </a:xfrm>
              <a:prstGeom prst="flowChartExtra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lowchart: Connector 62"/>
              <p:cNvSpPr/>
              <p:nvPr/>
            </p:nvSpPr>
            <p:spPr>
              <a:xfrm>
                <a:off x="4635360" y="775945"/>
                <a:ext cx="92735" cy="92735"/>
              </a:xfrm>
              <a:prstGeom prst="flowChartConnector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5036129" y="1654473"/>
            <a:ext cx="2932064" cy="3005593"/>
            <a:chOff x="5036129" y="1654473"/>
            <a:chExt cx="2932064" cy="3005593"/>
          </a:xfrm>
        </p:grpSpPr>
        <p:sp>
          <p:nvSpPr>
            <p:cNvPr id="68" name="Freeform 67"/>
            <p:cNvSpPr/>
            <p:nvPr/>
          </p:nvSpPr>
          <p:spPr>
            <a:xfrm>
              <a:off x="5181261" y="1654473"/>
              <a:ext cx="2786932" cy="3005593"/>
            </a:xfrm>
            <a:custGeom>
              <a:avLst/>
              <a:gdLst>
                <a:gd name="connsiteX0" fmla="*/ 1574358 w 2786932"/>
                <a:gd name="connsiteY0" fmla="*/ 258417 h 3005593"/>
                <a:gd name="connsiteX1" fmla="*/ 1482918 w 2786932"/>
                <a:gd name="connsiteY1" fmla="*/ 481054 h 3005593"/>
                <a:gd name="connsiteX2" fmla="*/ 1296062 w 2786932"/>
                <a:gd name="connsiteY2" fmla="*/ 652007 h 3005593"/>
                <a:gd name="connsiteX3" fmla="*/ 1013791 w 2786932"/>
                <a:gd name="connsiteY3" fmla="*/ 822960 h 3005593"/>
                <a:gd name="connsiteX4" fmla="*/ 763325 w 2786932"/>
                <a:gd name="connsiteY4" fmla="*/ 898497 h 3005593"/>
                <a:gd name="connsiteX5" fmla="*/ 532737 w 2786932"/>
                <a:gd name="connsiteY5" fmla="*/ 910424 h 3005593"/>
                <a:gd name="connsiteX6" fmla="*/ 405516 w 2786932"/>
                <a:gd name="connsiteY6" fmla="*/ 842838 h 3005593"/>
                <a:gd name="connsiteX7" fmla="*/ 294198 w 2786932"/>
                <a:gd name="connsiteY7" fmla="*/ 818984 h 3005593"/>
                <a:gd name="connsiteX8" fmla="*/ 166977 w 2786932"/>
                <a:gd name="connsiteY8" fmla="*/ 910424 h 3005593"/>
                <a:gd name="connsiteX9" fmla="*/ 27829 w 2786932"/>
                <a:gd name="connsiteY9" fmla="*/ 1192696 h 3005593"/>
                <a:gd name="connsiteX10" fmla="*/ 0 w 2786932"/>
                <a:gd name="connsiteY10" fmla="*/ 1538577 h 3005593"/>
                <a:gd name="connsiteX11" fmla="*/ 47708 w 2786932"/>
                <a:gd name="connsiteY11" fmla="*/ 1844703 h 3005593"/>
                <a:gd name="connsiteX12" fmla="*/ 174928 w 2786932"/>
                <a:gd name="connsiteY12" fmla="*/ 2075290 h 3005593"/>
                <a:gd name="connsiteX13" fmla="*/ 389614 w 2786932"/>
                <a:gd name="connsiteY13" fmla="*/ 2158779 h 3005593"/>
                <a:gd name="connsiteX14" fmla="*/ 544664 w 2786932"/>
                <a:gd name="connsiteY14" fmla="*/ 2119023 h 3005593"/>
                <a:gd name="connsiteX15" fmla="*/ 671885 w 2786932"/>
                <a:gd name="connsiteY15" fmla="*/ 2107096 h 3005593"/>
                <a:gd name="connsiteX16" fmla="*/ 882595 w 2786932"/>
                <a:gd name="connsiteY16" fmla="*/ 2134925 h 3005593"/>
                <a:gd name="connsiteX17" fmla="*/ 1129085 w 2786932"/>
                <a:gd name="connsiteY17" fmla="*/ 2226365 h 3005593"/>
                <a:gd name="connsiteX18" fmla="*/ 1300038 w 2786932"/>
                <a:gd name="connsiteY18" fmla="*/ 2349610 h 3005593"/>
                <a:gd name="connsiteX19" fmla="*/ 1486894 w 2786932"/>
                <a:gd name="connsiteY19" fmla="*/ 2532490 h 3005593"/>
                <a:gd name="connsiteX20" fmla="*/ 1578334 w 2786932"/>
                <a:gd name="connsiteY20" fmla="*/ 2731273 h 3005593"/>
                <a:gd name="connsiteX21" fmla="*/ 1637968 w 2786932"/>
                <a:gd name="connsiteY21" fmla="*/ 2906202 h 3005593"/>
                <a:gd name="connsiteX22" fmla="*/ 1820848 w 2786932"/>
                <a:gd name="connsiteY22" fmla="*/ 3005593 h 3005593"/>
                <a:gd name="connsiteX23" fmla="*/ 2051436 w 2786932"/>
                <a:gd name="connsiteY23" fmla="*/ 2981739 h 3005593"/>
                <a:gd name="connsiteX24" fmla="*/ 2274073 w 2786932"/>
                <a:gd name="connsiteY24" fmla="*/ 2898250 h 3005593"/>
                <a:gd name="connsiteX25" fmla="*/ 2492734 w 2786932"/>
                <a:gd name="connsiteY25" fmla="*/ 2767054 h 3005593"/>
                <a:gd name="connsiteX26" fmla="*/ 2691516 w 2786932"/>
                <a:gd name="connsiteY26" fmla="*/ 2556344 h 3005593"/>
                <a:gd name="connsiteX27" fmla="*/ 2786932 w 2786932"/>
                <a:gd name="connsiteY27" fmla="*/ 2349610 h 3005593"/>
                <a:gd name="connsiteX28" fmla="*/ 2747175 w 2786932"/>
                <a:gd name="connsiteY28" fmla="*/ 2178657 h 3005593"/>
                <a:gd name="connsiteX29" fmla="*/ 2604052 w 2786932"/>
                <a:gd name="connsiteY29" fmla="*/ 2011680 h 3005593"/>
                <a:gd name="connsiteX30" fmla="*/ 2492734 w 2786932"/>
                <a:gd name="connsiteY30" fmla="*/ 1840727 h 3005593"/>
                <a:gd name="connsiteX31" fmla="*/ 2452977 w 2786932"/>
                <a:gd name="connsiteY31" fmla="*/ 1657847 h 3005593"/>
                <a:gd name="connsiteX32" fmla="*/ 2441050 w 2786932"/>
                <a:gd name="connsiteY32" fmla="*/ 1419308 h 3005593"/>
                <a:gd name="connsiteX33" fmla="*/ 2488758 w 2786932"/>
                <a:gd name="connsiteY33" fmla="*/ 1144988 h 3005593"/>
                <a:gd name="connsiteX34" fmla="*/ 2596101 w 2786932"/>
                <a:gd name="connsiteY34" fmla="*/ 946205 h 3005593"/>
                <a:gd name="connsiteX35" fmla="*/ 2699468 w 2786932"/>
                <a:gd name="connsiteY35" fmla="*/ 838863 h 3005593"/>
                <a:gd name="connsiteX36" fmla="*/ 2767054 w 2786932"/>
                <a:gd name="connsiteY36" fmla="*/ 747423 h 3005593"/>
                <a:gd name="connsiteX37" fmla="*/ 2775005 w 2786932"/>
                <a:gd name="connsiteY37" fmla="*/ 592372 h 3005593"/>
                <a:gd name="connsiteX38" fmla="*/ 2675614 w 2786932"/>
                <a:gd name="connsiteY38" fmla="*/ 425395 h 3005593"/>
                <a:gd name="connsiteX39" fmla="*/ 2564295 w 2786932"/>
                <a:gd name="connsiteY39" fmla="*/ 298174 h 3005593"/>
                <a:gd name="connsiteX40" fmla="*/ 2437075 w 2786932"/>
                <a:gd name="connsiteY40" fmla="*/ 202758 h 3005593"/>
                <a:gd name="connsiteX41" fmla="*/ 2190584 w 2786932"/>
                <a:gd name="connsiteY41" fmla="*/ 67586 h 3005593"/>
                <a:gd name="connsiteX42" fmla="*/ 1983850 w 2786932"/>
                <a:gd name="connsiteY42" fmla="*/ 0 h 3005593"/>
                <a:gd name="connsiteX43" fmla="*/ 1733384 w 2786932"/>
                <a:gd name="connsiteY43" fmla="*/ 11927 h 3005593"/>
                <a:gd name="connsiteX44" fmla="*/ 1606163 w 2786932"/>
                <a:gd name="connsiteY44" fmla="*/ 87464 h 3005593"/>
                <a:gd name="connsiteX45" fmla="*/ 1574358 w 2786932"/>
                <a:gd name="connsiteY45" fmla="*/ 258417 h 3005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786932" h="3005593">
                  <a:moveTo>
                    <a:pt x="1574358" y="258417"/>
                  </a:moveTo>
                  <a:lnTo>
                    <a:pt x="1482918" y="481054"/>
                  </a:lnTo>
                  <a:lnTo>
                    <a:pt x="1296062" y="652007"/>
                  </a:lnTo>
                  <a:lnTo>
                    <a:pt x="1013791" y="822960"/>
                  </a:lnTo>
                  <a:lnTo>
                    <a:pt x="763325" y="898497"/>
                  </a:lnTo>
                  <a:lnTo>
                    <a:pt x="532737" y="910424"/>
                  </a:lnTo>
                  <a:lnTo>
                    <a:pt x="405516" y="842838"/>
                  </a:lnTo>
                  <a:lnTo>
                    <a:pt x="294198" y="818984"/>
                  </a:lnTo>
                  <a:lnTo>
                    <a:pt x="166977" y="910424"/>
                  </a:lnTo>
                  <a:lnTo>
                    <a:pt x="27829" y="1192696"/>
                  </a:lnTo>
                  <a:lnTo>
                    <a:pt x="0" y="1538577"/>
                  </a:lnTo>
                  <a:lnTo>
                    <a:pt x="47708" y="1844703"/>
                  </a:lnTo>
                  <a:lnTo>
                    <a:pt x="174928" y="2075290"/>
                  </a:lnTo>
                  <a:lnTo>
                    <a:pt x="389614" y="2158779"/>
                  </a:lnTo>
                  <a:lnTo>
                    <a:pt x="544664" y="2119023"/>
                  </a:lnTo>
                  <a:lnTo>
                    <a:pt x="671885" y="2107096"/>
                  </a:lnTo>
                  <a:lnTo>
                    <a:pt x="882595" y="2134925"/>
                  </a:lnTo>
                  <a:lnTo>
                    <a:pt x="1129085" y="2226365"/>
                  </a:lnTo>
                  <a:lnTo>
                    <a:pt x="1300038" y="2349610"/>
                  </a:lnTo>
                  <a:lnTo>
                    <a:pt x="1486894" y="2532490"/>
                  </a:lnTo>
                  <a:lnTo>
                    <a:pt x="1578334" y="2731273"/>
                  </a:lnTo>
                  <a:lnTo>
                    <a:pt x="1637968" y="2906202"/>
                  </a:lnTo>
                  <a:lnTo>
                    <a:pt x="1820848" y="3005593"/>
                  </a:lnTo>
                  <a:lnTo>
                    <a:pt x="2051436" y="2981739"/>
                  </a:lnTo>
                  <a:lnTo>
                    <a:pt x="2274073" y="2898250"/>
                  </a:lnTo>
                  <a:lnTo>
                    <a:pt x="2492734" y="2767054"/>
                  </a:lnTo>
                  <a:lnTo>
                    <a:pt x="2691516" y="2556344"/>
                  </a:lnTo>
                  <a:lnTo>
                    <a:pt x="2786932" y="2349610"/>
                  </a:lnTo>
                  <a:lnTo>
                    <a:pt x="2747175" y="2178657"/>
                  </a:lnTo>
                  <a:lnTo>
                    <a:pt x="2604052" y="2011680"/>
                  </a:lnTo>
                  <a:lnTo>
                    <a:pt x="2492734" y="1840727"/>
                  </a:lnTo>
                  <a:lnTo>
                    <a:pt x="2452977" y="1657847"/>
                  </a:lnTo>
                  <a:lnTo>
                    <a:pt x="2441050" y="1419308"/>
                  </a:lnTo>
                  <a:lnTo>
                    <a:pt x="2488758" y="1144988"/>
                  </a:lnTo>
                  <a:lnTo>
                    <a:pt x="2596101" y="946205"/>
                  </a:lnTo>
                  <a:lnTo>
                    <a:pt x="2699468" y="838863"/>
                  </a:lnTo>
                  <a:lnTo>
                    <a:pt x="2767054" y="747423"/>
                  </a:lnTo>
                  <a:lnTo>
                    <a:pt x="2775005" y="592372"/>
                  </a:lnTo>
                  <a:lnTo>
                    <a:pt x="2675614" y="425395"/>
                  </a:lnTo>
                  <a:lnTo>
                    <a:pt x="2564295" y="298174"/>
                  </a:lnTo>
                  <a:lnTo>
                    <a:pt x="2437075" y="202758"/>
                  </a:lnTo>
                  <a:lnTo>
                    <a:pt x="2190584" y="67586"/>
                  </a:lnTo>
                  <a:lnTo>
                    <a:pt x="1983850" y="0"/>
                  </a:lnTo>
                  <a:lnTo>
                    <a:pt x="1733384" y="11927"/>
                  </a:lnTo>
                  <a:lnTo>
                    <a:pt x="1606163" y="87464"/>
                  </a:lnTo>
                  <a:lnTo>
                    <a:pt x="1574358" y="258417"/>
                  </a:lnTo>
                  <a:close/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Isosceles Triangle 69"/>
            <p:cNvSpPr/>
            <p:nvPr/>
          </p:nvSpPr>
          <p:spPr>
            <a:xfrm>
              <a:off x="7471298" y="2999180"/>
              <a:ext cx="338786" cy="29127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/>
            <p:cNvSpPr/>
            <p:nvPr/>
          </p:nvSpPr>
          <p:spPr>
            <a:xfrm flipV="1">
              <a:off x="5036129" y="2994680"/>
              <a:ext cx="338786" cy="29127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167522" y="1616270"/>
            <a:ext cx="3311614" cy="2786932"/>
            <a:chOff x="5167522" y="1616270"/>
            <a:chExt cx="3311614" cy="2786932"/>
          </a:xfrm>
        </p:grpSpPr>
        <p:sp>
          <p:nvSpPr>
            <p:cNvPr id="69" name="Freeform 68"/>
            <p:cNvSpPr/>
            <p:nvPr/>
          </p:nvSpPr>
          <p:spPr>
            <a:xfrm rot="3600000">
              <a:off x="5276853" y="1506939"/>
              <a:ext cx="2786932" cy="3005593"/>
            </a:xfrm>
            <a:custGeom>
              <a:avLst/>
              <a:gdLst>
                <a:gd name="connsiteX0" fmla="*/ 1574358 w 2786932"/>
                <a:gd name="connsiteY0" fmla="*/ 258417 h 3005593"/>
                <a:gd name="connsiteX1" fmla="*/ 1482918 w 2786932"/>
                <a:gd name="connsiteY1" fmla="*/ 481054 h 3005593"/>
                <a:gd name="connsiteX2" fmla="*/ 1296062 w 2786932"/>
                <a:gd name="connsiteY2" fmla="*/ 652007 h 3005593"/>
                <a:gd name="connsiteX3" fmla="*/ 1013791 w 2786932"/>
                <a:gd name="connsiteY3" fmla="*/ 822960 h 3005593"/>
                <a:gd name="connsiteX4" fmla="*/ 763325 w 2786932"/>
                <a:gd name="connsiteY4" fmla="*/ 898497 h 3005593"/>
                <a:gd name="connsiteX5" fmla="*/ 532737 w 2786932"/>
                <a:gd name="connsiteY5" fmla="*/ 910424 h 3005593"/>
                <a:gd name="connsiteX6" fmla="*/ 405516 w 2786932"/>
                <a:gd name="connsiteY6" fmla="*/ 842838 h 3005593"/>
                <a:gd name="connsiteX7" fmla="*/ 294198 w 2786932"/>
                <a:gd name="connsiteY7" fmla="*/ 818984 h 3005593"/>
                <a:gd name="connsiteX8" fmla="*/ 166977 w 2786932"/>
                <a:gd name="connsiteY8" fmla="*/ 910424 h 3005593"/>
                <a:gd name="connsiteX9" fmla="*/ 27829 w 2786932"/>
                <a:gd name="connsiteY9" fmla="*/ 1192696 h 3005593"/>
                <a:gd name="connsiteX10" fmla="*/ 0 w 2786932"/>
                <a:gd name="connsiteY10" fmla="*/ 1538577 h 3005593"/>
                <a:gd name="connsiteX11" fmla="*/ 47708 w 2786932"/>
                <a:gd name="connsiteY11" fmla="*/ 1844703 h 3005593"/>
                <a:gd name="connsiteX12" fmla="*/ 174928 w 2786932"/>
                <a:gd name="connsiteY12" fmla="*/ 2075290 h 3005593"/>
                <a:gd name="connsiteX13" fmla="*/ 389614 w 2786932"/>
                <a:gd name="connsiteY13" fmla="*/ 2158779 h 3005593"/>
                <a:gd name="connsiteX14" fmla="*/ 544664 w 2786932"/>
                <a:gd name="connsiteY14" fmla="*/ 2119023 h 3005593"/>
                <a:gd name="connsiteX15" fmla="*/ 671885 w 2786932"/>
                <a:gd name="connsiteY15" fmla="*/ 2107096 h 3005593"/>
                <a:gd name="connsiteX16" fmla="*/ 882595 w 2786932"/>
                <a:gd name="connsiteY16" fmla="*/ 2134925 h 3005593"/>
                <a:gd name="connsiteX17" fmla="*/ 1129085 w 2786932"/>
                <a:gd name="connsiteY17" fmla="*/ 2226365 h 3005593"/>
                <a:gd name="connsiteX18" fmla="*/ 1300038 w 2786932"/>
                <a:gd name="connsiteY18" fmla="*/ 2349610 h 3005593"/>
                <a:gd name="connsiteX19" fmla="*/ 1486894 w 2786932"/>
                <a:gd name="connsiteY19" fmla="*/ 2532490 h 3005593"/>
                <a:gd name="connsiteX20" fmla="*/ 1578334 w 2786932"/>
                <a:gd name="connsiteY20" fmla="*/ 2731273 h 3005593"/>
                <a:gd name="connsiteX21" fmla="*/ 1637968 w 2786932"/>
                <a:gd name="connsiteY21" fmla="*/ 2906202 h 3005593"/>
                <a:gd name="connsiteX22" fmla="*/ 1820848 w 2786932"/>
                <a:gd name="connsiteY22" fmla="*/ 3005593 h 3005593"/>
                <a:gd name="connsiteX23" fmla="*/ 2051436 w 2786932"/>
                <a:gd name="connsiteY23" fmla="*/ 2981739 h 3005593"/>
                <a:gd name="connsiteX24" fmla="*/ 2274073 w 2786932"/>
                <a:gd name="connsiteY24" fmla="*/ 2898250 h 3005593"/>
                <a:gd name="connsiteX25" fmla="*/ 2492734 w 2786932"/>
                <a:gd name="connsiteY25" fmla="*/ 2767054 h 3005593"/>
                <a:gd name="connsiteX26" fmla="*/ 2691516 w 2786932"/>
                <a:gd name="connsiteY26" fmla="*/ 2556344 h 3005593"/>
                <a:gd name="connsiteX27" fmla="*/ 2786932 w 2786932"/>
                <a:gd name="connsiteY27" fmla="*/ 2349610 h 3005593"/>
                <a:gd name="connsiteX28" fmla="*/ 2747175 w 2786932"/>
                <a:gd name="connsiteY28" fmla="*/ 2178657 h 3005593"/>
                <a:gd name="connsiteX29" fmla="*/ 2604052 w 2786932"/>
                <a:gd name="connsiteY29" fmla="*/ 2011680 h 3005593"/>
                <a:gd name="connsiteX30" fmla="*/ 2492734 w 2786932"/>
                <a:gd name="connsiteY30" fmla="*/ 1840727 h 3005593"/>
                <a:gd name="connsiteX31" fmla="*/ 2452977 w 2786932"/>
                <a:gd name="connsiteY31" fmla="*/ 1657847 h 3005593"/>
                <a:gd name="connsiteX32" fmla="*/ 2441050 w 2786932"/>
                <a:gd name="connsiteY32" fmla="*/ 1419308 h 3005593"/>
                <a:gd name="connsiteX33" fmla="*/ 2488758 w 2786932"/>
                <a:gd name="connsiteY33" fmla="*/ 1144988 h 3005593"/>
                <a:gd name="connsiteX34" fmla="*/ 2596101 w 2786932"/>
                <a:gd name="connsiteY34" fmla="*/ 946205 h 3005593"/>
                <a:gd name="connsiteX35" fmla="*/ 2699468 w 2786932"/>
                <a:gd name="connsiteY35" fmla="*/ 838863 h 3005593"/>
                <a:gd name="connsiteX36" fmla="*/ 2767054 w 2786932"/>
                <a:gd name="connsiteY36" fmla="*/ 747423 h 3005593"/>
                <a:gd name="connsiteX37" fmla="*/ 2775005 w 2786932"/>
                <a:gd name="connsiteY37" fmla="*/ 592372 h 3005593"/>
                <a:gd name="connsiteX38" fmla="*/ 2675614 w 2786932"/>
                <a:gd name="connsiteY38" fmla="*/ 425395 h 3005593"/>
                <a:gd name="connsiteX39" fmla="*/ 2564295 w 2786932"/>
                <a:gd name="connsiteY39" fmla="*/ 298174 h 3005593"/>
                <a:gd name="connsiteX40" fmla="*/ 2437075 w 2786932"/>
                <a:gd name="connsiteY40" fmla="*/ 202758 h 3005593"/>
                <a:gd name="connsiteX41" fmla="*/ 2190584 w 2786932"/>
                <a:gd name="connsiteY41" fmla="*/ 67586 h 3005593"/>
                <a:gd name="connsiteX42" fmla="*/ 1983850 w 2786932"/>
                <a:gd name="connsiteY42" fmla="*/ 0 h 3005593"/>
                <a:gd name="connsiteX43" fmla="*/ 1733384 w 2786932"/>
                <a:gd name="connsiteY43" fmla="*/ 11927 h 3005593"/>
                <a:gd name="connsiteX44" fmla="*/ 1606163 w 2786932"/>
                <a:gd name="connsiteY44" fmla="*/ 87464 h 3005593"/>
                <a:gd name="connsiteX45" fmla="*/ 1574358 w 2786932"/>
                <a:gd name="connsiteY45" fmla="*/ 258417 h 3005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786932" h="3005593">
                  <a:moveTo>
                    <a:pt x="1574358" y="258417"/>
                  </a:moveTo>
                  <a:lnTo>
                    <a:pt x="1482918" y="481054"/>
                  </a:lnTo>
                  <a:lnTo>
                    <a:pt x="1296062" y="652007"/>
                  </a:lnTo>
                  <a:lnTo>
                    <a:pt x="1013791" y="822960"/>
                  </a:lnTo>
                  <a:lnTo>
                    <a:pt x="763325" y="898497"/>
                  </a:lnTo>
                  <a:lnTo>
                    <a:pt x="532737" y="910424"/>
                  </a:lnTo>
                  <a:lnTo>
                    <a:pt x="405516" y="842838"/>
                  </a:lnTo>
                  <a:lnTo>
                    <a:pt x="294198" y="818984"/>
                  </a:lnTo>
                  <a:lnTo>
                    <a:pt x="166977" y="910424"/>
                  </a:lnTo>
                  <a:lnTo>
                    <a:pt x="27829" y="1192696"/>
                  </a:lnTo>
                  <a:lnTo>
                    <a:pt x="0" y="1538577"/>
                  </a:lnTo>
                  <a:lnTo>
                    <a:pt x="47708" y="1844703"/>
                  </a:lnTo>
                  <a:lnTo>
                    <a:pt x="174928" y="2075290"/>
                  </a:lnTo>
                  <a:lnTo>
                    <a:pt x="389614" y="2158779"/>
                  </a:lnTo>
                  <a:lnTo>
                    <a:pt x="544664" y="2119023"/>
                  </a:lnTo>
                  <a:lnTo>
                    <a:pt x="671885" y="2107096"/>
                  </a:lnTo>
                  <a:lnTo>
                    <a:pt x="882595" y="2134925"/>
                  </a:lnTo>
                  <a:lnTo>
                    <a:pt x="1129085" y="2226365"/>
                  </a:lnTo>
                  <a:lnTo>
                    <a:pt x="1300038" y="2349610"/>
                  </a:lnTo>
                  <a:lnTo>
                    <a:pt x="1486894" y="2532490"/>
                  </a:lnTo>
                  <a:lnTo>
                    <a:pt x="1578334" y="2731273"/>
                  </a:lnTo>
                  <a:lnTo>
                    <a:pt x="1637968" y="2906202"/>
                  </a:lnTo>
                  <a:lnTo>
                    <a:pt x="1820848" y="3005593"/>
                  </a:lnTo>
                  <a:lnTo>
                    <a:pt x="2051436" y="2981739"/>
                  </a:lnTo>
                  <a:lnTo>
                    <a:pt x="2274073" y="2898250"/>
                  </a:lnTo>
                  <a:lnTo>
                    <a:pt x="2492734" y="2767054"/>
                  </a:lnTo>
                  <a:lnTo>
                    <a:pt x="2691516" y="2556344"/>
                  </a:lnTo>
                  <a:lnTo>
                    <a:pt x="2786932" y="2349610"/>
                  </a:lnTo>
                  <a:lnTo>
                    <a:pt x="2747175" y="2178657"/>
                  </a:lnTo>
                  <a:lnTo>
                    <a:pt x="2604052" y="2011680"/>
                  </a:lnTo>
                  <a:lnTo>
                    <a:pt x="2492734" y="1840727"/>
                  </a:lnTo>
                  <a:lnTo>
                    <a:pt x="2452977" y="1657847"/>
                  </a:lnTo>
                  <a:lnTo>
                    <a:pt x="2441050" y="1419308"/>
                  </a:lnTo>
                  <a:lnTo>
                    <a:pt x="2488758" y="1144988"/>
                  </a:lnTo>
                  <a:lnTo>
                    <a:pt x="2596101" y="946205"/>
                  </a:lnTo>
                  <a:lnTo>
                    <a:pt x="2699468" y="838863"/>
                  </a:lnTo>
                  <a:lnTo>
                    <a:pt x="2767054" y="747423"/>
                  </a:lnTo>
                  <a:lnTo>
                    <a:pt x="2775005" y="592372"/>
                  </a:lnTo>
                  <a:lnTo>
                    <a:pt x="2675614" y="425395"/>
                  </a:lnTo>
                  <a:lnTo>
                    <a:pt x="2564295" y="298174"/>
                  </a:lnTo>
                  <a:lnTo>
                    <a:pt x="2437075" y="202758"/>
                  </a:lnTo>
                  <a:lnTo>
                    <a:pt x="2190584" y="67586"/>
                  </a:lnTo>
                  <a:lnTo>
                    <a:pt x="1983850" y="0"/>
                  </a:lnTo>
                  <a:lnTo>
                    <a:pt x="1733384" y="11927"/>
                  </a:lnTo>
                  <a:lnTo>
                    <a:pt x="1606163" y="87464"/>
                  </a:lnTo>
                  <a:lnTo>
                    <a:pt x="1574358" y="258417"/>
                  </a:lnTo>
                  <a:close/>
                </a:path>
              </a:pathLst>
            </a:cu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Isosceles Triangle 72"/>
            <p:cNvSpPr/>
            <p:nvPr/>
          </p:nvSpPr>
          <p:spPr>
            <a:xfrm flipV="1">
              <a:off x="8140350" y="3004870"/>
              <a:ext cx="338786" cy="291279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73"/>
            <p:cNvSpPr/>
            <p:nvPr/>
          </p:nvSpPr>
          <p:spPr>
            <a:xfrm>
              <a:off x="5736857" y="2995245"/>
              <a:ext cx="338786" cy="291279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727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973348" y="1600200"/>
            <a:ext cx="3165896" cy="316589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lobal Rings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3004870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43070" y="3004870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7200000">
            <a:off x="1419329" y="4309757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3600000">
            <a:off x="3169061" y="4308035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7200000">
            <a:off x="3138287" y="1701705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3600000">
            <a:off x="1425087" y="1704573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2083278" y="1414730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/>
          <p:cNvSpPr/>
          <p:nvPr/>
        </p:nvSpPr>
        <p:spPr>
          <a:xfrm>
            <a:off x="2081844" y="4428226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 rot="3600000">
            <a:off x="3395067" y="2200593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/>
          <p:cNvSpPr/>
          <p:nvPr/>
        </p:nvSpPr>
        <p:spPr>
          <a:xfrm rot="3600000">
            <a:off x="735551" y="3615323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/>
          <p:cNvSpPr/>
          <p:nvPr/>
        </p:nvSpPr>
        <p:spPr>
          <a:xfrm rot="18000000" flipH="1">
            <a:off x="745319" y="2200593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22"/>
          <p:cNvSpPr/>
          <p:nvPr/>
        </p:nvSpPr>
        <p:spPr>
          <a:xfrm rot="18000000" flipH="1">
            <a:off x="3420945" y="3590607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ircular Arrow 23"/>
          <p:cNvSpPr/>
          <p:nvPr/>
        </p:nvSpPr>
        <p:spPr>
          <a:xfrm flipH="1">
            <a:off x="1905000" y="2133600"/>
            <a:ext cx="1295400" cy="1295400"/>
          </a:xfrm>
          <a:prstGeom prst="circularArrow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336982" y="1769852"/>
            <a:ext cx="185470" cy="18547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631836" y="1752600"/>
            <a:ext cx="185470" cy="18547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88522" y="3065252"/>
            <a:ext cx="185470" cy="18547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600200" y="4412408"/>
            <a:ext cx="185470" cy="18547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048660" y="3056626"/>
            <a:ext cx="185470" cy="18547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769069" y="3149025"/>
            <a:ext cx="1927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err="1" smtClean="0"/>
              <a:t>Th</a:t>
            </a:r>
            <a:r>
              <a:rPr lang="en-US" sz="3200" smtClean="0"/>
              <a:t> = 1 / </a:t>
            </a:r>
            <a:r>
              <a:rPr lang="en-US" sz="3200"/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" y="5152072"/>
            <a:ext cx="81804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err="1" smtClean="0"/>
              <a:t>Ramamoorthy</a:t>
            </a:r>
            <a:r>
              <a:rPr lang="en-US"/>
              <a:t> </a:t>
            </a:r>
            <a:r>
              <a:rPr lang="en-US" smtClean="0"/>
              <a:t>and Ho, 1980</a:t>
            </a:r>
            <a:br>
              <a:rPr lang="en-US" smtClean="0"/>
            </a:br>
            <a:r>
              <a:rPr lang="en-US" smtClean="0"/>
              <a:t>Performance evaluation of asynchronous concurrent systems with Petri nets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T. Williams et al., A self-timed chip for division, 1987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err="1" smtClean="0"/>
              <a:t>Greenstreet</a:t>
            </a:r>
            <a:r>
              <a:rPr lang="en-US" smtClean="0"/>
              <a:t> and </a:t>
            </a:r>
            <a:r>
              <a:rPr lang="en-US" err="1" smtClean="0"/>
              <a:t>Steiglitz</a:t>
            </a:r>
            <a:r>
              <a:rPr lang="en-US" smtClean="0"/>
              <a:t>, Bubbles can make self-timed pipelines fast, 1990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err="1" smtClean="0"/>
              <a:t>Manohar</a:t>
            </a:r>
            <a:r>
              <a:rPr lang="en-US" smtClean="0"/>
              <a:t> and Martin, Slack elasticity in concurrent computing, 1998.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9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413 0.01735 L 0.07118 0.03494 L 0.11493 0.03494 L 0.15573 0.0236 L 0.18194 0.00601 L 0.19548 -0.00417 " pathEditMode="relative" ptsTypes="AAAAAAA">
                                      <p:cBhvr>
                                        <p:cTn id="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6045E-6 L 0.00191 0.03448 L 0.00782 0.06966 L 0.02049 0.10391 L 0.03455 0.13608 L 0.05174 0.16639 L 0.07848 0.19555 " pathEditMode="relative" ptsTypes="AAAAAAA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01962 0.01806 L -0.03767 0.04213 L -0.05608 0.07246 L -0.06684 0.09422 L -0.07517 0.12315 L -0.07882 0.15556 L -0.08194 0.19144 " pathEditMode="relative" ptsTypes="AAAAAAAA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47 L -0.02448 -0.01736 L -0.05208 -0.03125 L -0.08247 -0.03936 L -0.1092 -0.0382 L -0.13976 -0.03125 L -0.16528 -0.01806 L -0.18646 -0.00255 " pathEditMode="relative" ptsTypes="AAAAAAAA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92 L -0.00296 -0.04121 L -0.01303 -0.07709 L -0.02622 -0.11158 L -0.04133 -0.14376 L -0.05747 -0.16505 L -0.07709 -0.18797 " pathEditMode="relative" ptsTypes="AAAAAAA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0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66 -0.00416 L 0.2283 -0.04328 L 0.24687 -0.08864 L 0.26406 -0.14233 L 0.26771 -0.17311 L 0.26806 -0.19718 " pathEditMode="relative" rAng="0" ptsTypes="AAAAAA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-96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95 0.19606 L 0.10851 0.21875 L 0.14913 0.23125 L 0.19167 0.23171 L 0.225 0.22291 L 0.25139 0.20902 L 0.27327 0.19189 " pathEditMode="relative" rAng="0" ptsTypes="AAAAAAA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7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6 0.19121 L -0.08021 0.21898 L -0.07882 0.24121 L -0.07118 0.27176 L -0.0566 0.30509 L -0.0441 0.33287 L -0.0316 0.35324 L -0.0184 0.37361 L -0.00382 0.38658 " pathEditMode="relative" rAng="0" ptsTypes="AAAAAAAAA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9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542 -0.00278 L -0.20764 0.01574 L -0.23125 0.05092 L -0.24792 0.08055 L -0.25972 0.11389 L -0.26597 0.15 L -0.26736 0.17592 L -0.26736 0.18796 " pathEditMode="relative" rAng="0" ptsTypes="AAAAAAAA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7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78 -0.18773 L -0.10209 -0.20718 L -0.13264 -0.22014 L -0.16667 -0.22847 L -0.20139 -0.22477 L -0.23334 -0.21366 L -0.26528 -0.19144 " pathEditMode="relative" rAng="0" ptsTypes="AAAAAAA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806 -0.19694 L 0.26476 -0.23675 L 0.24896 -0.29044 L 0.22674 -0.34066 L 0.20781 -0.36589 L 0.19062 -0.38533 " pathEditMode="relative" rAng="0" ptsTypes="AAAAAA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2" y="-94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0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344 0.19162 L 0.29601 0.1664 L 0.31649 0.13006 L 0.33264 0.08193 L 0.34271 0.04629 L 0.34531 0.01551 L 0.34584 -0.00069 " pathEditMode="relative" rAng="0" ptsTypes="AAAAAAA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-96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0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38695 L 0.03524 0.41356 L 0.07639 0.4212 L 0.12222 0.41958 L 0.16424 0.40268 L 0.19132 0.38278 " pathEditMode="relative" rAng="0" ptsTypes="AAAAAA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4" y="15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0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806 0.18816 L -0.26667 0.22125 L -0.25903 0.26406 L -0.23542 0.31961 L -0.21111 0.36358 L -0.19062 0.38418 " pathEditMode="relative" rAng="0" ptsTypes="AAAAAA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2" y="97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0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372 -0.19093 L -0.28542 -0.1694 L -0.3165 -0.12289 L -0.33472 -0.08354 L -0.34184 -0.04814 L -0.34549 0.0007 " pathEditMode="relative" rAng="0" ptsTypes="AAAAAA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7" y="95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93 -0.38556 L 0.16823 -0.4013 L 0.13924 -0.41703 L 0.11528 -0.42305 L 0.08993 -0.42536 L 0.06215 -0.4212 L 0.03871 -0.41333 L 0.02014 -0.40361 L 0.00347 -0.38857 " pathEditMode="relative" rAng="0" ptsTypes="AAAAAAAAA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-19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0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18 -1.134E-7 L 0.34202 -0.04467 L 0.3316 -0.08262 L 0.31163 -0.12729 L 0.28872 -0.16779 L 0.26823 -0.18838 " pathEditMode="relative" rAng="0" ptsTypes="AAAAAA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-94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0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93 0.38301 L 0.20938 0.36242 L 0.2382 0.31196 L 0.25313 0.26545 L 0.26268 0.22263 L 0.26459 0.1907 " pathEditMode="relative" rAng="0" ptsTypes="AAAAAA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-96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0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1 0.3851 L -0.16424 0.4057 L -0.11632 0.42005 L -0.07118 0.42074 L -0.03542 0.4094 L -0.01007 0.39251 L 0.00451 0.38094 " pathEditMode="relative" rAng="0" ptsTypes="AAAAAAA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2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0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01 -1.54594E-6 L -0.34514 0.03217 L -0.33959 0.06758 L -0.3257 0.10507 L -0.31198 0.13469 L -0.29445 0.16709 L -0.27986 0.18769 L -0.26823 0.19741 " pathEditMode="relative" rAng="0" ptsTypes="AAAAAAAA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9" y="98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8" grpId="3" animBg="1"/>
      <p:bldP spid="29" grpId="0" animBg="1"/>
      <p:bldP spid="29" grpId="1" animBg="1"/>
      <p:bldP spid="29" grpId="2" animBg="1"/>
      <p:bldP spid="29" grpId="3" animBg="1"/>
      <p:bldP spid="3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973348" y="1600200"/>
            <a:ext cx="3165896" cy="316589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Rings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3004870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43070" y="3004870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7200000">
            <a:off x="1419329" y="4309757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3600000">
            <a:off x="3169061" y="4308035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7200000">
            <a:off x="3138287" y="1701705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3600000">
            <a:off x="1425087" y="1704573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2083278" y="1414730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/>
          <p:cNvSpPr/>
          <p:nvPr/>
        </p:nvSpPr>
        <p:spPr>
          <a:xfrm>
            <a:off x="2081844" y="4428226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 rot="3600000">
            <a:off x="3395067" y="2200593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/>
          <p:cNvSpPr/>
          <p:nvPr/>
        </p:nvSpPr>
        <p:spPr>
          <a:xfrm rot="3600000">
            <a:off x="735551" y="3615323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/>
          <p:cNvSpPr/>
          <p:nvPr/>
        </p:nvSpPr>
        <p:spPr>
          <a:xfrm rot="18000000" flipH="1">
            <a:off x="745319" y="2200593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22"/>
          <p:cNvSpPr/>
          <p:nvPr/>
        </p:nvSpPr>
        <p:spPr>
          <a:xfrm rot="18000000" flipH="1">
            <a:off x="3420945" y="3590607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ircular Arrow 23"/>
          <p:cNvSpPr/>
          <p:nvPr/>
        </p:nvSpPr>
        <p:spPr>
          <a:xfrm flipH="1">
            <a:off x="1905000" y="2133600"/>
            <a:ext cx="1295400" cy="1295400"/>
          </a:xfrm>
          <a:prstGeom prst="circularArrow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336982" y="1769852"/>
            <a:ext cx="185470" cy="18547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88522" y="3065252"/>
            <a:ext cx="185470" cy="18547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600200" y="4412408"/>
            <a:ext cx="185470" cy="18547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048660" y="3056626"/>
            <a:ext cx="185470" cy="18547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769069" y="3149025"/>
            <a:ext cx="1927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err="1" smtClean="0"/>
              <a:t>Th</a:t>
            </a:r>
            <a:r>
              <a:rPr lang="en-US" sz="3200" smtClean="0"/>
              <a:t> = 2 / </a:t>
            </a:r>
            <a:r>
              <a:rPr lang="en-US" sz="3200"/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9600" y="5152072"/>
            <a:ext cx="81804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err="1" smtClean="0"/>
              <a:t>Ramamoorthy</a:t>
            </a:r>
            <a:r>
              <a:rPr lang="en-US"/>
              <a:t> </a:t>
            </a:r>
            <a:r>
              <a:rPr lang="en-US" smtClean="0"/>
              <a:t>and Ho, 1980</a:t>
            </a:r>
            <a:br>
              <a:rPr lang="en-US" smtClean="0"/>
            </a:br>
            <a:r>
              <a:rPr lang="en-US" smtClean="0"/>
              <a:t>Performance evaluation of asynchronous concurrent systems with Petri nets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T. Williams et al., A self-timed chip for division, 1987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err="1" smtClean="0"/>
              <a:t>Greenstreet</a:t>
            </a:r>
            <a:r>
              <a:rPr lang="en-US" smtClean="0"/>
              <a:t> and </a:t>
            </a:r>
            <a:r>
              <a:rPr lang="en-US" err="1" smtClean="0"/>
              <a:t>Steiglitz</a:t>
            </a:r>
            <a:r>
              <a:rPr lang="en-US" smtClean="0"/>
              <a:t>, Bubbles can make self-timed pipelines fast, 1990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err="1" smtClean="0"/>
              <a:t>Manohar</a:t>
            </a:r>
            <a:r>
              <a:rPr lang="en-US" smtClean="0"/>
              <a:t> and Martin, Slack elasticity in concurrent computing, 1998.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7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413 0.01735 L 0.07118 0.03494 L 0.11493 0.03494 L 0.15573 0.0236 L 0.18194 0.00601 L 0.19548 -0.00417 " pathEditMode="relative" ptsTypes="AAAAAAA">
                                      <p:cBhvr>
                                        <p:cTn id="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47 L -0.02448 -0.01736 L -0.05208 -0.03125 L -0.08247 -0.03936 L -0.1092 -0.0382 L -0.13976 -0.03125 L -0.16528 -0.01806 L -0.18646 -0.00255 " pathEditMode="relative" ptsTypes="AAAAAAAA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6045E-6 L 0.00191 0.03448 L 0.00782 0.06966 L 0.02049 0.10391 L 0.03455 0.13608 L 0.05174 0.16639 L 0.07848 0.19555 " pathEditMode="relative" ptsTypes="AAAAAAA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92 L -0.00296 -0.04121 L -0.01303 -0.07709 L -0.02622 -0.11158 L -0.04133 -0.14376 L -0.05747 -0.16505 L -0.07709 -0.18797 " pathEditMode="relative" ptsTypes="AAAAAAA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0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66 -0.00416 L 0.2283 -0.04328 L 0.24687 -0.08864 L 0.26406 -0.14233 L 0.26771 -0.17311 L 0.26806 -0.19718 " pathEditMode="relative" rAng="0" ptsTypes="AAAAAA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-965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542 -0.00278 L -0.20764 0.01574 L -0.23125 0.05092 L -0.24792 0.08055 L -0.25972 0.11389 L -0.26597 0.15 L -0.26736 0.17592 L -0.26736 0.18796 " pathEditMode="relative" rAng="0" ptsTypes="AAAAAAAA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7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95 0.19606 L 0.10851 0.21875 L 0.14913 0.23125 L 0.19167 0.23171 L 0.225 0.22291 L 0.25139 0.20902 L 0.27327 0.19189 " pathEditMode="relative" rAng="0" ptsTypes="AAAAAAA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7" y="157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78 -0.18773 L -0.10209 -0.20718 L -0.13264 -0.22014 L -0.16667 -0.22847 L -0.20139 -0.22477 L -0.23334 -0.21366 L -0.26528 -0.19144 " pathEditMode="relative" rAng="0" ptsTypes="AAAAAAA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806 -0.19694 L 0.26476 -0.23675 L 0.24896 -0.29044 L 0.22674 -0.34066 L 0.20781 -0.36589 L 0.19062 -0.38533 " pathEditMode="relative" rAng="0" ptsTypes="AAAAAA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2" y="-941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806 0.18816 L -0.26667 0.22125 L -0.25903 0.26406 L -0.23542 0.31961 L -0.21111 0.36358 L -0.19062 0.38418 " pathEditMode="relative" rAng="0" ptsTypes="AAAAAA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2" y="97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0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344 0.19162 L 0.29601 0.1664 L 0.31649 0.13006 L 0.33264 0.08193 L 0.34271 0.04629 L 0.34531 0.01551 L 0.34584 -0.00069 " pathEditMode="relative" rAng="0" ptsTypes="AAAAAAA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-962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372 -0.19093 L -0.28542 -0.1694 L -0.3165 -0.12289 L -0.33472 -0.08354 L -0.34184 -0.04814 L -0.34549 0.0007 " pathEditMode="relative" rAng="0" ptsTypes="AAAAAA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7" y="95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93 -0.38556 L 0.16823 -0.4013 L 0.13924 -0.41703 L 0.11528 -0.42305 L 0.08993 -0.42536 L 0.06215 -0.4212 L 0.03871 -0.41333 L 0.02014 -0.40361 L 0.00347 -0.38857 " pathEditMode="relative" rAng="0" ptsTypes="AAAAAAAAA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-199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1 0.3851 L -0.16424 0.4057 L -0.11632 0.42005 L -0.07118 0.42074 L -0.03542 0.4094 L -0.01007 0.39251 L 0.00451 0.38094 " pathEditMode="relative" rAng="0" ptsTypes="AAAAAAA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2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0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18 -1.134E-7 L 0.34202 -0.04467 L 0.3316 -0.08262 L 0.31163 -0.12729 L 0.28872 -0.16779 L 0.26823 -0.18838 " pathEditMode="relative" rAng="0" ptsTypes="AAAAAA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-941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01 -1.54594E-6 L -0.34514 0.03217 L -0.33959 0.06758 L -0.3257 0.10507 L -0.31198 0.13469 L -0.29445 0.16709 L -0.27986 0.18769 L -0.26823 0.19741 " pathEditMode="relative" rAng="0" ptsTypes="AAAAAAAA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9" y="98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0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-0.3881 L -0.0184 -0.36589 L -0.04479 -0.32539 L -0.05972 -0.29646 L -0.07049 -0.26452 L -0.07587 -0.22472 L -0.07778 -0.19694 " pathEditMode="relative" rAng="0" ptsTypes="AAAAAAA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955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38117 L 0.02674 0.35525 L 0.04271 0.32979 L 0.05799 0.29184 L 0.07066 0.25018 L 0.07708 0.21408 L 0.07795 0.18862 " pathEditMode="relative" rAng="0" ptsTypes="AAAAAAA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1" y="-96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0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806 -0.18861 L 0.24236 -0.20782 L 0.20972 -0.22286 L 0.18264 -0.22842 L 0.14705 -0.22657 L 0.12292 -0.2187 L 0.09618 -0.20667 L 0.08125 -0.19278 " pathEditMode="relative" rAng="0" ptsTypes="AAAAAAAA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-199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84 0.19718 L -0.23906 0.21824 L -0.21094 0.22842 L -0.18073 0.23259 L -0.1467 0.23212 L -0.11233 0.22009 L -0.08698 0.20551 L -0.07344 0.19417 " pathEditMode="relative" rAng="0" ptsTypes="AAAAAAAA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0" presetClass="pat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-0.19764 L -0.07847 -0.17102 L -0.06944 -0.12034 L -0.05313 -0.08123 L -0.03455 -0.04073 L -0.01962 -0.01712 L -0.00069 -0.00023 " pathEditMode="relative" rAng="0" ptsTypes="AAAAAAA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7" y="985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13 0.18885 L 0.07396 0.1465 L 0.06493 0.11271 L 0.04288 0.05601 L 0.02378 0.02592 L 0.00122 0.00047 " pathEditMode="relative" rAng="0" ptsTypes="AAAAAA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-94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0" presetClass="pat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29 -0.19301 L 0.05417 -0.16593 L 0.03125 -0.12983 L 0.01441 -0.09419 L 0.00504 -0.05855 L 0.00139 -0.02592 L -1.66667E-6 -0.00185 " pathEditMode="relative" rAng="0" ptsTypes="AAAAAAA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955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09 0.19324 L -0.05504 0.17334 L -0.03281 0.13654 L -0.0184 0.09905 L -0.00625 0.06156 L -0.0007 0.028 L 0.00017 0.0007 " pathEditMode="relative" rAng="0" ptsTypes="AAAAAAA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-96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  <p:bldP spid="25" grpId="3" animBg="1"/>
      <p:bldP spid="25" grpId="4" animBg="1"/>
      <p:bldP spid="25" grpId="5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3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973348" y="1600200"/>
            <a:ext cx="3165896" cy="316589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Rings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3004870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43070" y="3004870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7200000">
            <a:off x="1419329" y="4309757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3600000">
            <a:off x="3169061" y="4308035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7200000">
            <a:off x="3138287" y="1701705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3600000">
            <a:off x="1425087" y="1704573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2083278" y="1414730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/>
          <p:cNvSpPr/>
          <p:nvPr/>
        </p:nvSpPr>
        <p:spPr>
          <a:xfrm>
            <a:off x="2081844" y="4428226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 rot="3600000">
            <a:off x="3395067" y="2200593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/>
          <p:cNvSpPr/>
          <p:nvPr/>
        </p:nvSpPr>
        <p:spPr>
          <a:xfrm rot="3600000">
            <a:off x="735551" y="3615323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/>
          <p:cNvSpPr/>
          <p:nvPr/>
        </p:nvSpPr>
        <p:spPr>
          <a:xfrm rot="18000000" flipH="1">
            <a:off x="745319" y="2200593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22"/>
          <p:cNvSpPr/>
          <p:nvPr/>
        </p:nvSpPr>
        <p:spPr>
          <a:xfrm rot="18000000" flipH="1">
            <a:off x="3420945" y="3590607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ircular Arrow 23"/>
          <p:cNvSpPr/>
          <p:nvPr/>
        </p:nvSpPr>
        <p:spPr>
          <a:xfrm flipH="1">
            <a:off x="1905000" y="2133600"/>
            <a:ext cx="1295400" cy="1295400"/>
          </a:xfrm>
          <a:prstGeom prst="circularArrow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631836" y="1752600"/>
            <a:ext cx="185470" cy="18547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600200" y="4412408"/>
            <a:ext cx="185470" cy="18547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048660" y="3056626"/>
            <a:ext cx="185470" cy="18547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769069" y="3149025"/>
            <a:ext cx="1927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err="1" smtClean="0"/>
              <a:t>Th</a:t>
            </a:r>
            <a:r>
              <a:rPr lang="en-US" sz="3200" smtClean="0"/>
              <a:t> = 3 / </a:t>
            </a:r>
            <a:r>
              <a:rPr lang="en-US" sz="3200"/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600" y="5152072"/>
            <a:ext cx="81804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err="1" smtClean="0"/>
              <a:t>Ramamoorthy</a:t>
            </a:r>
            <a:r>
              <a:rPr lang="en-US"/>
              <a:t> </a:t>
            </a:r>
            <a:r>
              <a:rPr lang="en-US" smtClean="0"/>
              <a:t>and Ho, 1980</a:t>
            </a:r>
            <a:br>
              <a:rPr lang="en-US" smtClean="0"/>
            </a:br>
            <a:r>
              <a:rPr lang="en-US" smtClean="0"/>
              <a:t>Performance evaluation of asynchronous concurrent systems with Petri nets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T. Williams et al., A self-timed chip for division, 1987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err="1" smtClean="0"/>
              <a:t>Greenstreet</a:t>
            </a:r>
            <a:r>
              <a:rPr lang="en-US" smtClean="0"/>
              <a:t> and </a:t>
            </a:r>
            <a:r>
              <a:rPr lang="en-US" err="1" smtClean="0"/>
              <a:t>Steiglitz</a:t>
            </a:r>
            <a:r>
              <a:rPr lang="en-US" smtClean="0"/>
              <a:t>, Bubbles can make self-timed pipelines fast, 1990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err="1" smtClean="0"/>
              <a:t>Manohar</a:t>
            </a:r>
            <a:r>
              <a:rPr lang="en-US" smtClean="0"/>
              <a:t> and Martin, Slack elasticity in concurrent computing, 1998.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3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413 0.01735 L 0.07118 0.03494 L 0.11493 0.03494 L 0.15573 0.0236 L 0.18194 0.00601 L 0.19548 -0.00417 " pathEditMode="relative" ptsTypes="AAAAAAA">
                                      <p:cBhvr>
                                        <p:cTn id="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01962 0.01806 L -0.03767 0.04213 L -0.05608 0.07246 L -0.06684 0.09422 L -0.07517 0.12315 L -0.07882 0.15556 L -0.08194 0.19144 " pathEditMode="relative" ptsTypes="AAAAAAAA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92 L -0.00296 -0.04121 L -0.01303 -0.07709 L -0.02622 -0.11158 L -0.04133 -0.14376 L -0.05747 -0.16505 L -0.07709 -0.18797 " pathEditMode="relative" ptsTypes="AAAAAAA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66 -0.00416 L 0.2283 -0.04328 L 0.24687 -0.08864 L 0.26406 -0.14233 L 0.26771 -0.17311 L 0.26806 -0.19718 " pathEditMode="relative" rAng="0" ptsTypes="AAAAAA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-965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6 0.19121 L -0.08021 0.21898 L -0.07882 0.24121 L -0.07118 0.27176 L -0.0566 0.30509 L -0.0441 0.33287 L -0.0316 0.35324 L -0.0184 0.37361 L -0.00382 0.38658 " pathEditMode="relative" rAng="0" ptsTypes="AAAAAAAAA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9" y="976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78 -0.18773 L -0.10209 -0.20718 L -0.13264 -0.22014 L -0.16667 -0.22847 L -0.20139 -0.22477 L -0.23334 -0.21366 L -0.26528 -0.19144 " pathEditMode="relative" rAng="0" ptsTypes="AAAAAAA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806 -0.19694 L 0.26476 -0.23675 L 0.24896 -0.29044 L 0.22674 -0.34066 L 0.20781 -0.36589 L 0.19062 -0.38533 " pathEditMode="relative" rAng="0" ptsTypes="AAAAAA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2" y="-941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38695 L 0.03524 0.41356 L 0.07639 0.4212 L 0.12222 0.41958 L 0.16424 0.40268 L 0.19132 0.38278 " pathEditMode="relative" rAng="0" ptsTypes="AAAAAA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4" y="15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372 -0.19093 L -0.28542 -0.1694 L -0.3165 -0.12289 L -0.33472 -0.08354 L -0.34184 -0.04814 L -0.34549 0.0007 " pathEditMode="relative" rAng="0" ptsTypes="AAAAAA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7" y="95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93 -0.38556 L 0.16823 -0.4013 L 0.13924 -0.41703 L 0.11528 -0.42305 L 0.08993 -0.42536 L 0.06215 -0.4212 L 0.03871 -0.41333 L 0.02014 -0.40361 L 0.00347 -0.38857 " pathEditMode="relative" rAng="0" ptsTypes="AAAAAAAAA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-199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93 0.38301 L 0.20938 0.36242 L 0.2382 0.31196 L 0.25313 0.26545 L 0.26268 0.22263 L 0.26459 0.1907 " pathEditMode="relative" rAng="0" ptsTypes="AAAAAA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-962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01 -1.54594E-6 L -0.34514 0.03217 L -0.33959 0.06758 L -0.3257 0.10507 L -0.31198 0.13469 L -0.29445 0.16709 L -0.27986 0.18769 L -0.26823 0.19741 " pathEditMode="relative" rAng="0" ptsTypes="AAAAAAAA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9" y="98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0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-0.3881 L -0.0184 -0.36589 L -0.04479 -0.32539 L -0.05972 -0.29646 L -0.07049 -0.26452 L -0.07587 -0.22472 L -0.07778 -0.19694 " pathEditMode="relative" rAng="0" ptsTypes="AAAAAAA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955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59 0.19139 L 0.26181 0.15506 L 0.24913 0.10738 L 0.23056 0.06457 L 0.21337 0.03217 L 0.19757 0.01157 L 0.18715 0.00301 " pathEditMode="relative" rAng="0" ptsTypes="AAAAAAA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2" y="-941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84 0.19718 L -0.23906 0.21824 L -0.21094 0.22842 L -0.18073 0.23259 L -0.1467 0.23212 L -0.11233 0.22009 L -0.08698 0.20551 L -0.07344 0.19417 " pathEditMode="relative" rAng="0" ptsTypes="AAAAAAAA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0" presetClass="pat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-0.19764 L -0.07847 -0.17102 L -0.06944 -0.12034 L -0.05313 -0.08123 L -0.03455 -0.04073 L -0.01962 -0.01712 L -0.00069 -0.00023 " pathEditMode="relative" rAng="0" ptsTypes="AAAAAAA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7" y="985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98 0.00278 L 0.14306 -0.02685 L 0.11007 -0.03633 L 0.07205 -0.03772 L 0.04167 -0.02916 L 0.01771 -0.01643 L -1.66667E-6 -0.00208 " pathEditMode="relative" rAng="0" ptsTypes="AAAAAAA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58" y="-203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09 0.19324 L -0.05504 0.17334 L -0.03281 0.13654 L -0.0184 0.09905 L -0.00625 0.06156 L -0.0007 0.028 L 0.00017 0.0007 " pathEditMode="relative" rAng="0" ptsTypes="AAAAAAA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-96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3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973348" y="1600200"/>
            <a:ext cx="3165896" cy="316589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Rings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3004870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43070" y="3004870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7200000">
            <a:off x="1419329" y="4309757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3600000">
            <a:off x="3169061" y="4308035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7200000">
            <a:off x="3138287" y="1701705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3600000">
            <a:off x="1425087" y="1704573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2083278" y="1414730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/>
          <p:cNvSpPr/>
          <p:nvPr/>
        </p:nvSpPr>
        <p:spPr>
          <a:xfrm>
            <a:off x="2081844" y="4428226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 rot="3600000">
            <a:off x="3395067" y="2200593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/>
          <p:cNvSpPr/>
          <p:nvPr/>
        </p:nvSpPr>
        <p:spPr>
          <a:xfrm rot="3600000">
            <a:off x="735551" y="3615323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/>
          <p:cNvSpPr/>
          <p:nvPr/>
        </p:nvSpPr>
        <p:spPr>
          <a:xfrm rot="18000000" flipH="1">
            <a:off x="745319" y="2200593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22"/>
          <p:cNvSpPr/>
          <p:nvPr/>
        </p:nvSpPr>
        <p:spPr>
          <a:xfrm rot="18000000" flipH="1">
            <a:off x="3420945" y="3590607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ircular Arrow 23"/>
          <p:cNvSpPr/>
          <p:nvPr/>
        </p:nvSpPr>
        <p:spPr>
          <a:xfrm flipH="1">
            <a:off x="1905000" y="2133600"/>
            <a:ext cx="1295400" cy="1295400"/>
          </a:xfrm>
          <a:prstGeom prst="circularArrow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600200" y="4412408"/>
            <a:ext cx="185470" cy="18547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769069" y="3149025"/>
            <a:ext cx="1927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err="1" smtClean="0"/>
              <a:t>Th</a:t>
            </a:r>
            <a:r>
              <a:rPr lang="en-US" sz="3200" smtClean="0"/>
              <a:t> = 1 / </a:t>
            </a:r>
            <a:r>
              <a:rPr lang="en-US" sz="3200"/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600" y="5152072"/>
            <a:ext cx="81804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err="1" smtClean="0"/>
              <a:t>Ramamoorthy</a:t>
            </a:r>
            <a:r>
              <a:rPr lang="en-US"/>
              <a:t> </a:t>
            </a:r>
            <a:r>
              <a:rPr lang="en-US" smtClean="0"/>
              <a:t>and Ho, 1980</a:t>
            </a:r>
            <a:br>
              <a:rPr lang="en-US" smtClean="0"/>
            </a:br>
            <a:r>
              <a:rPr lang="en-US" smtClean="0"/>
              <a:t>Performance evaluation of asynchronous concurrent systems with Petri nets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T. Williams et al., A self-timed chip for division, 1987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err="1" smtClean="0"/>
              <a:t>Greenstreet</a:t>
            </a:r>
            <a:r>
              <a:rPr lang="en-US" smtClean="0"/>
              <a:t> and </a:t>
            </a:r>
            <a:r>
              <a:rPr lang="en-US" err="1" smtClean="0"/>
              <a:t>Steiglitz</a:t>
            </a:r>
            <a:r>
              <a:rPr lang="en-US" smtClean="0"/>
              <a:t>, Bubbles can make self-timed pipelines fast, 1990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err="1" smtClean="0"/>
              <a:t>Manohar</a:t>
            </a:r>
            <a:r>
              <a:rPr lang="en-US" smtClean="0"/>
              <a:t> and Martin, Slack elasticity in concurrent computing, 1998.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9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413 0.01735 L 0.07118 0.03494 L 0.11493 0.03494 L 0.15573 0.0236 L 0.18194 0.00601 L 0.19548 -0.00417 " pathEditMode="relative" ptsTypes="AAAAAAA">
                                      <p:cBhvr>
                                        <p:cTn id="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66 -0.00416 L 0.2283 -0.04328 L 0.24687 -0.08864 L 0.26406 -0.14233 L 0.26771 -0.17311 L 0.26806 -0.19718 " pathEditMode="relative" rAng="0" ptsTypes="AAAAAA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-96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806 -0.19694 L 0.26476 -0.23675 L 0.24896 -0.29044 L 0.22674 -0.34066 L 0.20781 -0.36589 L 0.19062 -0.38533 " pathEditMode="relative" rAng="0" ptsTypes="AAAAAA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2" y="-94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93 -0.38556 L 0.16823 -0.4013 L 0.13924 -0.41703 L 0.11528 -0.42305 L 0.08993 -0.42536 L 0.06215 -0.4212 L 0.03871 -0.41333 L 0.02014 -0.40361 L 0.00347 -0.38857 " pathEditMode="relative" rAng="0" ptsTypes="AAAAAAAAA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-19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-0.3881 L -0.0184 -0.36589 L -0.04479 -0.32539 L -0.05972 -0.29646 L -0.07049 -0.26452 L -0.07587 -0.22472 L -0.07778 -0.19694 " pathEditMode="relative" rAng="0" ptsTypes="AAAAAAA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95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0" presetClass="pat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-0.19764 L -0.07847 -0.17102 L -0.06944 -0.12034 L -0.05313 -0.08123 L -0.03455 -0.04073 L -0.01962 -0.01712 L -0.00069 -0.00023 " pathEditMode="relative" rAng="0" ptsTypes="AAAAAAA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7" y="98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3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Isosceles Triangle 45"/>
          <p:cNvSpPr/>
          <p:nvPr/>
        </p:nvSpPr>
        <p:spPr>
          <a:xfrm>
            <a:off x="4880853" y="2151492"/>
            <a:ext cx="3958347" cy="2059638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44748" y="1467930"/>
            <a:ext cx="3165896" cy="316589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Rings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2872600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14470" y="2872600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7200000">
            <a:off x="1190729" y="4177487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3600000">
            <a:off x="2940461" y="4175765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7200000">
            <a:off x="2909687" y="1569435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3600000">
            <a:off x="1196487" y="1572303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1854678" y="1282460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/>
          <p:cNvSpPr/>
          <p:nvPr/>
        </p:nvSpPr>
        <p:spPr>
          <a:xfrm>
            <a:off x="1853244" y="4295956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 rot="3600000">
            <a:off x="3166467" y="2068323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/>
          <p:cNvSpPr/>
          <p:nvPr/>
        </p:nvSpPr>
        <p:spPr>
          <a:xfrm rot="3600000">
            <a:off x="506951" y="3483053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/>
          <p:cNvSpPr/>
          <p:nvPr/>
        </p:nvSpPr>
        <p:spPr>
          <a:xfrm rot="18000000" flipH="1">
            <a:off x="516719" y="2068323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22"/>
          <p:cNvSpPr/>
          <p:nvPr/>
        </p:nvSpPr>
        <p:spPr>
          <a:xfrm rot="18000000" flipH="1">
            <a:off x="3192345" y="3458337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ircular Arrow 23"/>
          <p:cNvSpPr/>
          <p:nvPr/>
        </p:nvSpPr>
        <p:spPr>
          <a:xfrm flipH="1">
            <a:off x="1676400" y="2001330"/>
            <a:ext cx="1295400" cy="1295400"/>
          </a:xfrm>
          <a:prstGeom prst="circularArrow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403236" y="1620330"/>
            <a:ext cx="185470" cy="18547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371600" y="4280138"/>
            <a:ext cx="185470" cy="18547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820060" y="2924356"/>
            <a:ext cx="185470" cy="18547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724400" y="421113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</a:t>
            </a:r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678694" y="421113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84557" y="421832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N/2</a:t>
            </a:r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6858000" y="2153730"/>
            <a:ext cx="0" cy="20574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433609" y="452455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tokens</a:t>
            </a:r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4880853" y="2153730"/>
            <a:ext cx="2002177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76800" y="4211130"/>
            <a:ext cx="3962400" cy="0"/>
          </a:xfrm>
          <a:prstGeom prst="line">
            <a:avLst/>
          </a:prstGeom>
          <a:ln w="57150" cap="sq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876800" y="934530"/>
            <a:ext cx="0" cy="3276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643887" y="6096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 smtClean="0"/>
              <a:t>Th</a:t>
            </a:r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318508" y="196682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  <a:r>
              <a:rPr lang="en-US" smtClean="0"/>
              <a:t>/2</a:t>
            </a:r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09600" y="5029200"/>
            <a:ext cx="81804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err="1" smtClean="0"/>
              <a:t>Ramamoorthy</a:t>
            </a:r>
            <a:r>
              <a:rPr lang="en-US"/>
              <a:t> </a:t>
            </a:r>
            <a:r>
              <a:rPr lang="en-US" smtClean="0"/>
              <a:t>and Ho, 1980</a:t>
            </a:r>
            <a:br>
              <a:rPr lang="en-US" smtClean="0"/>
            </a:br>
            <a:r>
              <a:rPr lang="en-US" smtClean="0"/>
              <a:t>Performance evaluation of asynchronous concurrent systems with Petri nets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T. Williams et al., A self-timed chip for division, 1987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err="1" smtClean="0"/>
              <a:t>Greenstreet</a:t>
            </a:r>
            <a:r>
              <a:rPr lang="en-US" smtClean="0"/>
              <a:t> and </a:t>
            </a:r>
            <a:r>
              <a:rPr lang="en-US" err="1" smtClean="0"/>
              <a:t>Steiglitz</a:t>
            </a:r>
            <a:r>
              <a:rPr lang="en-US" smtClean="0"/>
              <a:t>, Bubbles can make self-timed pipelines fast, 1990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err="1" smtClean="0"/>
              <a:t>Manohar</a:t>
            </a:r>
            <a:r>
              <a:rPr lang="en-US" smtClean="0"/>
              <a:t> and Martin, Slack elasticity in concurrent computing, 1998.</a:t>
            </a:r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472225" y="3457365"/>
            <a:ext cx="776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smtClean="0"/>
              <a:t>Token</a:t>
            </a:r>
            <a:br>
              <a:rPr lang="en-US" sz="1600" i="1" smtClean="0"/>
            </a:br>
            <a:r>
              <a:rPr lang="en-US" sz="1600" i="1" smtClean="0"/>
              <a:t>limited</a:t>
            </a:r>
            <a:endParaRPr lang="en-US" sz="1600" i="1"/>
          </a:p>
        </p:txBody>
      </p:sp>
      <p:sp>
        <p:nvSpPr>
          <p:cNvPr id="49" name="TextBox 48"/>
          <p:cNvSpPr txBox="1"/>
          <p:nvPr/>
        </p:nvSpPr>
        <p:spPr>
          <a:xfrm>
            <a:off x="7332341" y="3406913"/>
            <a:ext cx="821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smtClean="0"/>
              <a:t>Bubble</a:t>
            </a:r>
            <a:br>
              <a:rPr lang="en-US" sz="1600" i="1" smtClean="0"/>
            </a:br>
            <a:r>
              <a:rPr lang="en-US" sz="1600" i="1" smtClean="0"/>
              <a:t>limited</a:t>
            </a:r>
            <a:endParaRPr lang="en-US" sz="1600" i="1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1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2954548" y="1600200"/>
            <a:ext cx="3165896" cy="316589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A latch-based view of synchronous circuits</a:t>
            </a:r>
            <a:endParaRPr lang="en-US" sz="36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67000" y="3004870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3600000">
            <a:off x="5150261" y="4308035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7200000">
            <a:off x="5119487" y="1701705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4064478" y="1414730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/>
          <p:cNvSpPr/>
          <p:nvPr/>
        </p:nvSpPr>
        <p:spPr>
          <a:xfrm>
            <a:off x="4063044" y="4428226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 rot="3600000">
            <a:off x="5376267" y="2200593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/>
          <p:cNvSpPr/>
          <p:nvPr/>
        </p:nvSpPr>
        <p:spPr>
          <a:xfrm rot="3600000">
            <a:off x="2716751" y="3615323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/>
          <p:cNvSpPr/>
          <p:nvPr/>
        </p:nvSpPr>
        <p:spPr>
          <a:xfrm rot="18000000" flipH="1">
            <a:off x="2726519" y="2200593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22"/>
          <p:cNvSpPr/>
          <p:nvPr/>
        </p:nvSpPr>
        <p:spPr>
          <a:xfrm rot="18000000" flipH="1">
            <a:off x="5402145" y="3590607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558687" y="1552173"/>
            <a:ext cx="304800" cy="609600"/>
            <a:chOff x="1577487" y="1552173"/>
            <a:chExt cx="304800" cy="609600"/>
          </a:xfrm>
        </p:grpSpPr>
        <p:sp>
          <p:nvSpPr>
            <p:cNvPr id="13" name="Rectangle 12"/>
            <p:cNvSpPr/>
            <p:nvPr/>
          </p:nvSpPr>
          <p:spPr>
            <a:xfrm rot="3600000">
              <a:off x="1425087" y="1704573"/>
              <a:ext cx="609600" cy="3048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631836" y="1752600"/>
              <a:ext cx="185470" cy="1854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52929" y="4157357"/>
            <a:ext cx="304800" cy="609600"/>
            <a:chOff x="1571729" y="4157357"/>
            <a:chExt cx="304800" cy="609600"/>
          </a:xfrm>
        </p:grpSpPr>
        <p:sp>
          <p:nvSpPr>
            <p:cNvPr id="9" name="Rectangle 8"/>
            <p:cNvSpPr/>
            <p:nvPr/>
          </p:nvSpPr>
          <p:spPr>
            <a:xfrm rot="7200000">
              <a:off x="1419329" y="4309757"/>
              <a:ext cx="609600" cy="3048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600200" y="4412408"/>
              <a:ext cx="185470" cy="1854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24270" y="3004870"/>
            <a:ext cx="609600" cy="304800"/>
            <a:chOff x="3843070" y="3004870"/>
            <a:chExt cx="609600" cy="304800"/>
          </a:xfrm>
        </p:grpSpPr>
        <p:sp>
          <p:nvSpPr>
            <p:cNvPr id="8" name="Rectangle 7"/>
            <p:cNvSpPr/>
            <p:nvPr/>
          </p:nvSpPr>
          <p:spPr>
            <a:xfrm>
              <a:off x="3843070" y="3004870"/>
              <a:ext cx="609600" cy="3048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048660" y="3056626"/>
              <a:ext cx="185470" cy="1854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226246" y="1442576"/>
            <a:ext cx="3250754" cy="3292874"/>
            <a:chOff x="1245046" y="1442576"/>
            <a:chExt cx="3250754" cy="3292874"/>
          </a:xfrm>
        </p:grpSpPr>
        <p:grpSp>
          <p:nvGrpSpPr>
            <p:cNvPr id="17" name="Group 16"/>
            <p:cNvGrpSpPr/>
            <p:nvPr/>
          </p:nvGrpSpPr>
          <p:grpSpPr>
            <a:xfrm>
              <a:off x="1530950" y="1442576"/>
              <a:ext cx="685800" cy="689977"/>
              <a:chOff x="1530950" y="1442576"/>
              <a:chExt cx="685800" cy="689977"/>
            </a:xfrm>
          </p:grpSpPr>
          <p:sp>
            <p:nvSpPr>
              <p:cNvPr id="31" name="Rectangle 30"/>
              <p:cNvSpPr/>
              <p:nvPr/>
            </p:nvSpPr>
            <p:spPr>
              <a:xfrm rot="-1800000">
                <a:off x="1530950" y="1442576"/>
                <a:ext cx="685800" cy="68997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784910" y="1705660"/>
                <a:ext cx="185470" cy="18547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245046" y="4045473"/>
              <a:ext cx="685800" cy="689977"/>
              <a:chOff x="1245046" y="4045473"/>
              <a:chExt cx="685800" cy="689977"/>
            </a:xfrm>
          </p:grpSpPr>
          <p:sp>
            <p:nvSpPr>
              <p:cNvPr id="32" name="Rectangle 31"/>
              <p:cNvSpPr/>
              <p:nvPr/>
            </p:nvSpPr>
            <p:spPr>
              <a:xfrm rot="1800000">
                <a:off x="1245046" y="4045473"/>
                <a:ext cx="685800" cy="68997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491690" y="4310330"/>
                <a:ext cx="185470" cy="18547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3810000" y="2967623"/>
              <a:ext cx="685800" cy="689977"/>
              <a:chOff x="3810000" y="2967623"/>
              <a:chExt cx="685800" cy="689977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3810000" y="2967623"/>
                <a:ext cx="685800" cy="68997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4059785" y="3225395"/>
                <a:ext cx="185470" cy="18547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3711087" y="2967623"/>
            <a:ext cx="1729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err="1" smtClean="0"/>
              <a:t>Filp</a:t>
            </a:r>
            <a:r>
              <a:rPr lang="en-US" smtClean="0"/>
              <a:t>-flop =</a:t>
            </a:r>
            <a:br>
              <a:rPr lang="en-US" smtClean="0"/>
            </a:br>
            <a:r>
              <a:rPr lang="en-US" smtClean="0"/>
              <a:t>Master + Slave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03819 -0.02639 L -0.07968 -0.04167 L -0.12187 -0.03912 L -0.15868 -0.016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4" y="-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accel="2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00023 L -0.00017 0.0162 L 0.00209 0.05602 L 0.01407 0.09282 L 0.02448 0.1287 L 0.03802 0.15555 L 0.0507 0.16736 L 0.05434 0.16643 " pathEditMode="relative" rAng="0" ptsTypes="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83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accel="2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02014 -0.02199 L 0.0434 -0.06759 L 0.05833 -0.10254 L 0.06788 -0.1294 L 0.07587 -0.14375 " pathEditMode="relative" rAng="0" ptsTypes="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-719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accel="2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069 L 0.01667 0.00277 L 0.03664 0.01041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" y="48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accel="2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19297E-7 L -0.00955 -0.02175 L -0.01788 -0.04373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" y="-21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159E-7 L -0.00573 0.02684 L -0.01163 0.04859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242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mph" presetSubtype="0" accel="2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2" grpId="0" animBg="1"/>
      <p:bldP spid="12" grpId="1" animBg="1"/>
      <p:bldP spid="18" grpId="0" animBg="1"/>
      <p:bldP spid="18" grpId="1" animBg="1"/>
      <p:bldP spid="21" grpId="0" animBg="1"/>
      <p:bldP spid="21" grpId="1" animBg="1"/>
      <p:bldP spid="23" grpId="0" animBg="1"/>
      <p:bldP spid="23" grpId="1" animBg="1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Synchronous and Source-synchronous circuits</a:t>
            </a:r>
          </a:p>
          <a:p>
            <a:r>
              <a:rPr lang="en-GB" dirty="0" smtClean="0"/>
              <a:t>Completion detection</a:t>
            </a:r>
          </a:p>
          <a:p>
            <a:r>
              <a:rPr lang="en-GB" dirty="0" smtClean="0"/>
              <a:t>Handshaking</a:t>
            </a:r>
          </a:p>
          <a:p>
            <a:r>
              <a:rPr lang="en-GB" dirty="0" smtClean="0"/>
              <a:t>Performance analysis</a:t>
            </a:r>
            <a:endParaRPr lang="en-GB" dirty="0"/>
          </a:p>
          <a:p>
            <a:r>
              <a:rPr lang="en-GB" dirty="0" smtClean="0"/>
              <a:t>Why asynchronous?</a:t>
            </a:r>
          </a:p>
          <a:p>
            <a:r>
              <a:rPr lang="en-GB" dirty="0" smtClean="0"/>
              <a:t>Design automation</a:t>
            </a:r>
          </a:p>
          <a:p>
            <a:r>
              <a:rPr lang="en-GB" dirty="0" smtClean="0"/>
              <a:t>Synchronous elasticity</a:t>
            </a:r>
          </a:p>
          <a:p>
            <a:r>
              <a:rPr lang="en-GB" dirty="0" smtClean="0"/>
              <a:t>Globally-asynchronous Locally-synchronous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1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Rings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2275940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10200" y="2275940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7200000">
            <a:off x="4668617" y="1102165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3600000">
            <a:off x="3408583" y="1102165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83992" y="1144434"/>
            <a:ext cx="185470" cy="18547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rot="5400000">
            <a:off x="1660578" y="1371600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rot="5400000">
            <a:off x="4114800" y="3238940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467600" y="2286000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 rot="5400000">
            <a:off x="1660578" y="3200399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667000" y="2275940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Curved Connector 82"/>
          <p:cNvCxnSpPr>
            <a:stCxn id="37" idx="2"/>
            <a:endCxn id="7" idx="0"/>
          </p:cNvCxnSpPr>
          <p:nvPr/>
        </p:nvCxnSpPr>
        <p:spPr>
          <a:xfrm rot="10800000" flipV="1">
            <a:off x="990600" y="1524000"/>
            <a:ext cx="822378" cy="751940"/>
          </a:xfrm>
          <a:prstGeom prst="curvedConnector2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urved Connector 85"/>
          <p:cNvCxnSpPr>
            <a:stCxn id="7" idx="2"/>
            <a:endCxn id="67" idx="2"/>
          </p:cNvCxnSpPr>
          <p:nvPr/>
        </p:nvCxnSpPr>
        <p:spPr>
          <a:xfrm rot="16200000" flipH="1">
            <a:off x="1015760" y="2555580"/>
            <a:ext cx="772059" cy="822378"/>
          </a:xfrm>
          <a:prstGeom prst="curvedConnector2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urved Connector 87"/>
          <p:cNvCxnSpPr>
            <a:stCxn id="67" idx="0"/>
            <a:endCxn id="68" idx="2"/>
          </p:cNvCxnSpPr>
          <p:nvPr/>
        </p:nvCxnSpPr>
        <p:spPr>
          <a:xfrm flipV="1">
            <a:off x="2117778" y="2580740"/>
            <a:ext cx="854022" cy="772059"/>
          </a:xfrm>
          <a:prstGeom prst="curvedConnector2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urved Connector 89"/>
          <p:cNvCxnSpPr>
            <a:stCxn id="68" idx="0"/>
            <a:endCxn id="37" idx="0"/>
          </p:cNvCxnSpPr>
          <p:nvPr/>
        </p:nvCxnSpPr>
        <p:spPr>
          <a:xfrm rot="16200000" flipV="1">
            <a:off x="2168819" y="1472959"/>
            <a:ext cx="751940" cy="854022"/>
          </a:xfrm>
          <a:prstGeom prst="curvedConnector2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68" idx="0"/>
            <a:endCxn id="13" idx="2"/>
          </p:cNvCxnSpPr>
          <p:nvPr/>
        </p:nvCxnSpPr>
        <p:spPr>
          <a:xfrm flipV="1">
            <a:off x="2971800" y="1330765"/>
            <a:ext cx="609601" cy="945175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13" idx="0"/>
            <a:endCxn id="9" idx="2"/>
          </p:cNvCxnSpPr>
          <p:nvPr/>
        </p:nvCxnSpPr>
        <p:spPr>
          <a:xfrm>
            <a:off x="3845365" y="1178365"/>
            <a:ext cx="996070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9" idx="0"/>
          </p:cNvCxnSpPr>
          <p:nvPr/>
        </p:nvCxnSpPr>
        <p:spPr>
          <a:xfrm>
            <a:off x="5105399" y="1330765"/>
            <a:ext cx="457201" cy="955235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urved Connector 109"/>
          <p:cNvCxnSpPr>
            <a:stCxn id="8" idx="2"/>
            <a:endCxn id="39" idx="0"/>
          </p:cNvCxnSpPr>
          <p:nvPr/>
        </p:nvCxnSpPr>
        <p:spPr>
          <a:xfrm rot="5400000">
            <a:off x="4738200" y="2414540"/>
            <a:ext cx="810600" cy="1143000"/>
          </a:xfrm>
          <a:prstGeom prst="curvedConnector2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urved Connector 111"/>
          <p:cNvCxnSpPr>
            <a:stCxn id="39" idx="2"/>
            <a:endCxn id="68" idx="2"/>
          </p:cNvCxnSpPr>
          <p:nvPr/>
        </p:nvCxnSpPr>
        <p:spPr>
          <a:xfrm rot="10800000">
            <a:off x="2971800" y="2580740"/>
            <a:ext cx="1295400" cy="810600"/>
          </a:xfrm>
          <a:prstGeom prst="curvedConnector2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/>
          <p:cNvSpPr/>
          <p:nvPr/>
        </p:nvSpPr>
        <p:spPr>
          <a:xfrm rot="5400000">
            <a:off x="6400800" y="1357216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 rot="5400000">
            <a:off x="6400800" y="3203275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Curved Connector 115"/>
          <p:cNvCxnSpPr>
            <a:stCxn id="8" idx="2"/>
            <a:endCxn id="114" idx="2"/>
          </p:cNvCxnSpPr>
          <p:nvPr/>
        </p:nvCxnSpPr>
        <p:spPr>
          <a:xfrm rot="16200000" flipH="1">
            <a:off x="5746633" y="2549107"/>
            <a:ext cx="774935" cy="838200"/>
          </a:xfrm>
          <a:prstGeom prst="curvedConnector2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urved Connector 118"/>
          <p:cNvCxnSpPr>
            <a:stCxn id="114" idx="0"/>
            <a:endCxn id="42" idx="2"/>
          </p:cNvCxnSpPr>
          <p:nvPr/>
        </p:nvCxnSpPr>
        <p:spPr>
          <a:xfrm flipV="1">
            <a:off x="6858000" y="2590800"/>
            <a:ext cx="914400" cy="764875"/>
          </a:xfrm>
          <a:prstGeom prst="curvedConnector2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urved Connector 121"/>
          <p:cNvCxnSpPr>
            <a:stCxn id="42" idx="0"/>
            <a:endCxn id="113" idx="0"/>
          </p:cNvCxnSpPr>
          <p:nvPr/>
        </p:nvCxnSpPr>
        <p:spPr>
          <a:xfrm rot="16200000" flipV="1">
            <a:off x="6927008" y="1440608"/>
            <a:ext cx="776384" cy="914400"/>
          </a:xfrm>
          <a:prstGeom prst="curvedConnector2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urved Connector 123"/>
          <p:cNvCxnSpPr>
            <a:stCxn id="113" idx="2"/>
            <a:endCxn id="8" idx="0"/>
          </p:cNvCxnSpPr>
          <p:nvPr/>
        </p:nvCxnSpPr>
        <p:spPr>
          <a:xfrm rot="10800000" flipV="1">
            <a:off x="5715000" y="1509616"/>
            <a:ext cx="838200" cy="766324"/>
          </a:xfrm>
          <a:prstGeom prst="curvedConnector2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 rot="5400000">
            <a:off x="4114800" y="4800600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Curved Connector 129"/>
          <p:cNvCxnSpPr>
            <a:stCxn id="114" idx="0"/>
            <a:endCxn id="128" idx="0"/>
          </p:cNvCxnSpPr>
          <p:nvPr/>
        </p:nvCxnSpPr>
        <p:spPr>
          <a:xfrm flipH="1">
            <a:off x="4572000" y="3355675"/>
            <a:ext cx="2286000" cy="1597325"/>
          </a:xfrm>
          <a:prstGeom prst="curvedConnector3">
            <a:avLst>
              <a:gd name="adj1" fmla="val -16667"/>
            </a:avLst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urved Connector 131"/>
          <p:cNvCxnSpPr>
            <a:stCxn id="128" idx="2"/>
            <a:endCxn id="67" idx="2"/>
          </p:cNvCxnSpPr>
          <p:nvPr/>
        </p:nvCxnSpPr>
        <p:spPr>
          <a:xfrm rot="10800000">
            <a:off x="1812978" y="3352800"/>
            <a:ext cx="2454222" cy="1600201"/>
          </a:xfrm>
          <a:prstGeom prst="curvedConnector3">
            <a:avLst>
              <a:gd name="adj1" fmla="val 115524"/>
            </a:avLst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888408" y="2337756"/>
            <a:ext cx="185470" cy="18547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1879122" y="3262216"/>
            <a:ext cx="185470" cy="18547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4327582" y="4843730"/>
            <a:ext cx="185470" cy="18547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6603522" y="3260782"/>
            <a:ext cx="185470" cy="18547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612148" y="1423356"/>
            <a:ext cx="185470" cy="18547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1580563" y="219750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2 / 4</a:t>
            </a:r>
            <a:endParaRPr lang="en-US" sz="2400"/>
          </a:p>
        </p:txBody>
      </p:sp>
      <p:sp>
        <p:nvSpPr>
          <p:cNvPr id="137" name="TextBox 136"/>
          <p:cNvSpPr txBox="1"/>
          <p:nvPr/>
        </p:nvSpPr>
        <p:spPr>
          <a:xfrm>
            <a:off x="6324600" y="2201174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2 / 4</a:t>
            </a:r>
            <a:endParaRPr lang="en-US" sz="2400"/>
          </a:p>
        </p:txBody>
      </p:sp>
      <p:sp>
        <p:nvSpPr>
          <p:cNvPr id="138" name="TextBox 137"/>
          <p:cNvSpPr txBox="1"/>
          <p:nvPr/>
        </p:nvSpPr>
        <p:spPr>
          <a:xfrm>
            <a:off x="4018013" y="2201174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2 / 5</a:t>
            </a:r>
            <a:endParaRPr lang="en-US" sz="2400"/>
          </a:p>
        </p:txBody>
      </p:sp>
      <p:sp>
        <p:nvSpPr>
          <p:cNvPr id="139" name="Freeform 138"/>
          <p:cNvSpPr/>
          <p:nvPr/>
        </p:nvSpPr>
        <p:spPr>
          <a:xfrm>
            <a:off x="1423358" y="1160253"/>
            <a:ext cx="5805578" cy="3795622"/>
          </a:xfrm>
          <a:custGeom>
            <a:avLst/>
            <a:gdLst>
              <a:gd name="connsiteX0" fmla="*/ 690114 w 5805578"/>
              <a:gd name="connsiteY0" fmla="*/ 2191109 h 3795622"/>
              <a:gd name="connsiteX1" fmla="*/ 1069676 w 5805578"/>
              <a:gd name="connsiteY1" fmla="*/ 2104845 h 3795622"/>
              <a:gd name="connsiteX2" fmla="*/ 1475117 w 5805578"/>
              <a:gd name="connsiteY2" fmla="*/ 1725283 h 3795622"/>
              <a:gd name="connsiteX3" fmla="*/ 1587261 w 5805578"/>
              <a:gd name="connsiteY3" fmla="*/ 1138687 h 3795622"/>
              <a:gd name="connsiteX4" fmla="*/ 1915065 w 5805578"/>
              <a:gd name="connsiteY4" fmla="*/ 543464 h 3795622"/>
              <a:gd name="connsiteX5" fmla="*/ 2294627 w 5805578"/>
              <a:gd name="connsiteY5" fmla="*/ 86264 h 3795622"/>
              <a:gd name="connsiteX6" fmla="*/ 3062378 w 5805578"/>
              <a:gd name="connsiteY6" fmla="*/ 0 h 3795622"/>
              <a:gd name="connsiteX7" fmla="*/ 3554084 w 5805578"/>
              <a:gd name="connsiteY7" fmla="*/ 103517 h 3795622"/>
              <a:gd name="connsiteX8" fmla="*/ 3873261 w 5805578"/>
              <a:gd name="connsiteY8" fmla="*/ 552090 h 3795622"/>
              <a:gd name="connsiteX9" fmla="*/ 4140680 w 5805578"/>
              <a:gd name="connsiteY9" fmla="*/ 1095555 h 3795622"/>
              <a:gd name="connsiteX10" fmla="*/ 4321834 w 5805578"/>
              <a:gd name="connsiteY10" fmla="*/ 1570007 h 3795622"/>
              <a:gd name="connsiteX11" fmla="*/ 4649638 w 5805578"/>
              <a:gd name="connsiteY11" fmla="*/ 2053087 h 3795622"/>
              <a:gd name="connsiteX12" fmla="*/ 5080959 w 5805578"/>
              <a:gd name="connsiteY12" fmla="*/ 2208362 h 3795622"/>
              <a:gd name="connsiteX13" fmla="*/ 5564038 w 5805578"/>
              <a:gd name="connsiteY13" fmla="*/ 2234241 h 3795622"/>
              <a:gd name="connsiteX14" fmla="*/ 5762446 w 5805578"/>
              <a:gd name="connsiteY14" fmla="*/ 2622430 h 3795622"/>
              <a:gd name="connsiteX15" fmla="*/ 5805578 w 5805578"/>
              <a:gd name="connsiteY15" fmla="*/ 3019245 h 3795622"/>
              <a:gd name="connsiteX16" fmla="*/ 5598544 w 5805578"/>
              <a:gd name="connsiteY16" fmla="*/ 3303917 h 3795622"/>
              <a:gd name="connsiteX17" fmla="*/ 4925684 w 5805578"/>
              <a:gd name="connsiteY17" fmla="*/ 3554083 h 3795622"/>
              <a:gd name="connsiteX18" fmla="*/ 4252823 w 5805578"/>
              <a:gd name="connsiteY18" fmla="*/ 3709358 h 3795622"/>
              <a:gd name="connsiteX19" fmla="*/ 3562710 w 5805578"/>
              <a:gd name="connsiteY19" fmla="*/ 3786996 h 3795622"/>
              <a:gd name="connsiteX20" fmla="*/ 2337759 w 5805578"/>
              <a:gd name="connsiteY20" fmla="*/ 3795622 h 3795622"/>
              <a:gd name="connsiteX21" fmla="*/ 1397480 w 5805578"/>
              <a:gd name="connsiteY21" fmla="*/ 3657600 h 3795622"/>
              <a:gd name="connsiteX22" fmla="*/ 577970 w 5805578"/>
              <a:gd name="connsiteY22" fmla="*/ 3450566 h 3795622"/>
              <a:gd name="connsiteX23" fmla="*/ 69012 w 5805578"/>
              <a:gd name="connsiteY23" fmla="*/ 3157268 h 3795622"/>
              <a:gd name="connsiteX24" fmla="*/ 0 w 5805578"/>
              <a:gd name="connsiteY24" fmla="*/ 2958860 h 3795622"/>
              <a:gd name="connsiteX25" fmla="*/ 120770 w 5805578"/>
              <a:gd name="connsiteY25" fmla="*/ 2406770 h 3795622"/>
              <a:gd name="connsiteX26" fmla="*/ 327804 w 5805578"/>
              <a:gd name="connsiteY26" fmla="*/ 2199736 h 3795622"/>
              <a:gd name="connsiteX27" fmla="*/ 690114 w 5805578"/>
              <a:gd name="connsiteY27" fmla="*/ 2191109 h 379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805578" h="3795622">
                <a:moveTo>
                  <a:pt x="690114" y="2191109"/>
                </a:moveTo>
                <a:lnTo>
                  <a:pt x="1069676" y="2104845"/>
                </a:lnTo>
                <a:lnTo>
                  <a:pt x="1475117" y="1725283"/>
                </a:lnTo>
                <a:lnTo>
                  <a:pt x="1587261" y="1138687"/>
                </a:lnTo>
                <a:lnTo>
                  <a:pt x="1915065" y="543464"/>
                </a:lnTo>
                <a:lnTo>
                  <a:pt x="2294627" y="86264"/>
                </a:lnTo>
                <a:lnTo>
                  <a:pt x="3062378" y="0"/>
                </a:lnTo>
                <a:lnTo>
                  <a:pt x="3554084" y="103517"/>
                </a:lnTo>
                <a:lnTo>
                  <a:pt x="3873261" y="552090"/>
                </a:lnTo>
                <a:lnTo>
                  <a:pt x="4140680" y="1095555"/>
                </a:lnTo>
                <a:lnTo>
                  <a:pt x="4321834" y="1570007"/>
                </a:lnTo>
                <a:lnTo>
                  <a:pt x="4649638" y="2053087"/>
                </a:lnTo>
                <a:lnTo>
                  <a:pt x="5080959" y="2208362"/>
                </a:lnTo>
                <a:lnTo>
                  <a:pt x="5564038" y="2234241"/>
                </a:lnTo>
                <a:lnTo>
                  <a:pt x="5762446" y="2622430"/>
                </a:lnTo>
                <a:lnTo>
                  <a:pt x="5805578" y="3019245"/>
                </a:lnTo>
                <a:lnTo>
                  <a:pt x="5598544" y="3303917"/>
                </a:lnTo>
                <a:lnTo>
                  <a:pt x="4925684" y="3554083"/>
                </a:lnTo>
                <a:lnTo>
                  <a:pt x="4252823" y="3709358"/>
                </a:lnTo>
                <a:lnTo>
                  <a:pt x="3562710" y="3786996"/>
                </a:lnTo>
                <a:lnTo>
                  <a:pt x="2337759" y="3795622"/>
                </a:lnTo>
                <a:lnTo>
                  <a:pt x="1397480" y="3657600"/>
                </a:lnTo>
                <a:lnTo>
                  <a:pt x="577970" y="3450566"/>
                </a:lnTo>
                <a:lnTo>
                  <a:pt x="69012" y="3157268"/>
                </a:lnTo>
                <a:lnTo>
                  <a:pt x="0" y="2958860"/>
                </a:lnTo>
                <a:lnTo>
                  <a:pt x="120770" y="2406770"/>
                </a:lnTo>
                <a:lnTo>
                  <a:pt x="327804" y="2199736"/>
                </a:lnTo>
                <a:lnTo>
                  <a:pt x="690114" y="2191109"/>
                </a:lnTo>
                <a:close/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2362200" y="3881735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5 / 7 ?</a:t>
            </a:r>
            <a:endParaRPr lang="en-US" sz="2400"/>
          </a:p>
        </p:txBody>
      </p:sp>
      <p:cxnSp>
        <p:nvCxnSpPr>
          <p:cNvPr id="142" name="Straight Connector 141"/>
          <p:cNvCxnSpPr/>
          <p:nvPr/>
        </p:nvCxnSpPr>
        <p:spPr>
          <a:xfrm>
            <a:off x="2362200" y="3881735"/>
            <a:ext cx="1039067" cy="46166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2362200" y="3881735"/>
            <a:ext cx="1039067" cy="46166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5046081" y="3657599"/>
            <a:ext cx="15833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/>
              <a:t>It’s bubble</a:t>
            </a:r>
            <a:br>
              <a:rPr lang="en-US" sz="2400" smtClean="0"/>
            </a:br>
            <a:r>
              <a:rPr lang="en-US" sz="2400" smtClean="0"/>
              <a:t>limited !!!</a:t>
            </a:r>
            <a:endParaRPr lang="en-US" sz="2400"/>
          </a:p>
        </p:txBody>
      </p:sp>
      <p:sp>
        <p:nvSpPr>
          <p:cNvPr id="146" name="TextBox 145"/>
          <p:cNvSpPr txBox="1"/>
          <p:nvPr/>
        </p:nvSpPr>
        <p:spPr>
          <a:xfrm>
            <a:off x="4018013" y="3886200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2</a:t>
            </a:r>
            <a:r>
              <a:rPr lang="en-US" sz="2400" smtClean="0"/>
              <a:t> / 7</a:t>
            </a:r>
            <a:endParaRPr lang="en-US" sz="2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9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7" grpId="0"/>
      <p:bldP spid="138" grpId="0"/>
      <p:bldP spid="139" grpId="0" animBg="1"/>
      <p:bldP spid="140" grpId="0"/>
      <p:bldP spid="145" grpId="0"/>
      <p:bldP spid="14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Slack matching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2275940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10200" y="2275940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7200000">
            <a:off x="4668617" y="1102165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3600000">
            <a:off x="3408583" y="1102165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83992" y="1144434"/>
            <a:ext cx="185470" cy="18547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rot="5400000">
            <a:off x="1660578" y="1371600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rot="5400000">
            <a:off x="4114800" y="3238940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467600" y="2286000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 rot="5400000">
            <a:off x="1660578" y="3200399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667000" y="2275940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Curved Connector 82"/>
          <p:cNvCxnSpPr>
            <a:stCxn id="37" idx="2"/>
            <a:endCxn id="7" idx="0"/>
          </p:cNvCxnSpPr>
          <p:nvPr/>
        </p:nvCxnSpPr>
        <p:spPr>
          <a:xfrm rot="10800000" flipV="1">
            <a:off x="990600" y="1524000"/>
            <a:ext cx="822378" cy="751940"/>
          </a:xfrm>
          <a:prstGeom prst="curvedConnector2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urved Connector 85"/>
          <p:cNvCxnSpPr>
            <a:stCxn id="7" idx="2"/>
            <a:endCxn id="67" idx="2"/>
          </p:cNvCxnSpPr>
          <p:nvPr/>
        </p:nvCxnSpPr>
        <p:spPr>
          <a:xfrm rot="16200000" flipH="1">
            <a:off x="1015760" y="2555580"/>
            <a:ext cx="772059" cy="822378"/>
          </a:xfrm>
          <a:prstGeom prst="curvedConnector2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urved Connector 87"/>
          <p:cNvCxnSpPr>
            <a:stCxn id="67" idx="0"/>
            <a:endCxn id="68" idx="2"/>
          </p:cNvCxnSpPr>
          <p:nvPr/>
        </p:nvCxnSpPr>
        <p:spPr>
          <a:xfrm flipV="1">
            <a:off x="2117778" y="2580740"/>
            <a:ext cx="854022" cy="772059"/>
          </a:xfrm>
          <a:prstGeom prst="curvedConnector2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urved Connector 89"/>
          <p:cNvCxnSpPr>
            <a:stCxn id="68" idx="0"/>
            <a:endCxn id="37" idx="0"/>
          </p:cNvCxnSpPr>
          <p:nvPr/>
        </p:nvCxnSpPr>
        <p:spPr>
          <a:xfrm rot="16200000" flipV="1">
            <a:off x="2168819" y="1472959"/>
            <a:ext cx="751940" cy="854022"/>
          </a:xfrm>
          <a:prstGeom prst="curvedConnector2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68" idx="0"/>
            <a:endCxn id="13" idx="2"/>
          </p:cNvCxnSpPr>
          <p:nvPr/>
        </p:nvCxnSpPr>
        <p:spPr>
          <a:xfrm flipV="1">
            <a:off x="2971800" y="1330765"/>
            <a:ext cx="609601" cy="945175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13" idx="0"/>
            <a:endCxn id="9" idx="2"/>
          </p:cNvCxnSpPr>
          <p:nvPr/>
        </p:nvCxnSpPr>
        <p:spPr>
          <a:xfrm>
            <a:off x="3845365" y="1178365"/>
            <a:ext cx="996070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9" idx="0"/>
          </p:cNvCxnSpPr>
          <p:nvPr/>
        </p:nvCxnSpPr>
        <p:spPr>
          <a:xfrm>
            <a:off x="5105399" y="1330765"/>
            <a:ext cx="457201" cy="955235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urved Connector 109"/>
          <p:cNvCxnSpPr>
            <a:stCxn id="8" idx="2"/>
            <a:endCxn id="39" idx="0"/>
          </p:cNvCxnSpPr>
          <p:nvPr/>
        </p:nvCxnSpPr>
        <p:spPr>
          <a:xfrm rot="5400000">
            <a:off x="4738200" y="2414540"/>
            <a:ext cx="810600" cy="1143000"/>
          </a:xfrm>
          <a:prstGeom prst="curvedConnector2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urved Connector 111"/>
          <p:cNvCxnSpPr>
            <a:stCxn id="39" idx="2"/>
            <a:endCxn id="68" idx="2"/>
          </p:cNvCxnSpPr>
          <p:nvPr/>
        </p:nvCxnSpPr>
        <p:spPr>
          <a:xfrm rot="10800000">
            <a:off x="2971800" y="2580740"/>
            <a:ext cx="1295400" cy="810600"/>
          </a:xfrm>
          <a:prstGeom prst="curvedConnector2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/>
          <p:cNvSpPr/>
          <p:nvPr/>
        </p:nvSpPr>
        <p:spPr>
          <a:xfrm rot="5400000">
            <a:off x="6400800" y="1357216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 rot="5400000">
            <a:off x="6400800" y="3203275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Curved Connector 115"/>
          <p:cNvCxnSpPr>
            <a:stCxn id="8" idx="2"/>
            <a:endCxn id="114" idx="2"/>
          </p:cNvCxnSpPr>
          <p:nvPr/>
        </p:nvCxnSpPr>
        <p:spPr>
          <a:xfrm rot="16200000" flipH="1">
            <a:off x="5746633" y="2549107"/>
            <a:ext cx="774935" cy="838200"/>
          </a:xfrm>
          <a:prstGeom prst="curvedConnector2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urved Connector 118"/>
          <p:cNvCxnSpPr>
            <a:stCxn id="114" idx="0"/>
            <a:endCxn id="42" idx="2"/>
          </p:cNvCxnSpPr>
          <p:nvPr/>
        </p:nvCxnSpPr>
        <p:spPr>
          <a:xfrm flipV="1">
            <a:off x="6858000" y="2590800"/>
            <a:ext cx="914400" cy="764875"/>
          </a:xfrm>
          <a:prstGeom prst="curvedConnector2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urved Connector 121"/>
          <p:cNvCxnSpPr>
            <a:stCxn id="42" idx="0"/>
            <a:endCxn id="113" idx="0"/>
          </p:cNvCxnSpPr>
          <p:nvPr/>
        </p:nvCxnSpPr>
        <p:spPr>
          <a:xfrm rot="16200000" flipV="1">
            <a:off x="6927008" y="1440608"/>
            <a:ext cx="776384" cy="914400"/>
          </a:xfrm>
          <a:prstGeom prst="curvedConnector2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urved Connector 123"/>
          <p:cNvCxnSpPr>
            <a:stCxn id="113" idx="2"/>
            <a:endCxn id="8" idx="0"/>
          </p:cNvCxnSpPr>
          <p:nvPr/>
        </p:nvCxnSpPr>
        <p:spPr>
          <a:xfrm rot="10800000" flipV="1">
            <a:off x="5715000" y="1509616"/>
            <a:ext cx="838200" cy="766324"/>
          </a:xfrm>
          <a:prstGeom prst="curvedConnector2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 rot="5400000">
            <a:off x="4114800" y="4800600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Curved Connector 129"/>
          <p:cNvCxnSpPr>
            <a:stCxn id="114" idx="0"/>
            <a:endCxn id="128" idx="0"/>
          </p:cNvCxnSpPr>
          <p:nvPr/>
        </p:nvCxnSpPr>
        <p:spPr>
          <a:xfrm flipH="1">
            <a:off x="4572000" y="3355675"/>
            <a:ext cx="2286000" cy="1597325"/>
          </a:xfrm>
          <a:prstGeom prst="curvedConnector3">
            <a:avLst>
              <a:gd name="adj1" fmla="val -16667"/>
            </a:avLst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urved Connector 131"/>
          <p:cNvCxnSpPr>
            <a:stCxn id="128" idx="2"/>
            <a:endCxn id="67" idx="2"/>
          </p:cNvCxnSpPr>
          <p:nvPr/>
        </p:nvCxnSpPr>
        <p:spPr>
          <a:xfrm rot="10800000">
            <a:off x="1812978" y="3352800"/>
            <a:ext cx="2454222" cy="1600201"/>
          </a:xfrm>
          <a:prstGeom prst="curvedConnector3">
            <a:avLst>
              <a:gd name="adj1" fmla="val 115524"/>
            </a:avLst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888408" y="2337756"/>
            <a:ext cx="185470" cy="18547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1879122" y="3262216"/>
            <a:ext cx="185470" cy="18547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4327582" y="4843730"/>
            <a:ext cx="185470" cy="18547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6603522" y="3260782"/>
            <a:ext cx="185470" cy="18547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612148" y="1423356"/>
            <a:ext cx="185470" cy="18547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1580563" y="219750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2 / 4</a:t>
            </a:r>
            <a:endParaRPr lang="en-US" sz="2400"/>
          </a:p>
        </p:txBody>
      </p:sp>
      <p:sp>
        <p:nvSpPr>
          <p:cNvPr id="137" name="TextBox 136"/>
          <p:cNvSpPr txBox="1"/>
          <p:nvPr/>
        </p:nvSpPr>
        <p:spPr>
          <a:xfrm>
            <a:off x="6324600" y="2201174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2 / 4</a:t>
            </a:r>
            <a:endParaRPr lang="en-US" sz="2400"/>
          </a:p>
        </p:txBody>
      </p:sp>
      <p:sp>
        <p:nvSpPr>
          <p:cNvPr id="138" name="TextBox 137"/>
          <p:cNvSpPr txBox="1"/>
          <p:nvPr/>
        </p:nvSpPr>
        <p:spPr>
          <a:xfrm>
            <a:off x="4018013" y="2201174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2 / 5</a:t>
            </a:r>
            <a:endParaRPr lang="en-US" sz="2400"/>
          </a:p>
        </p:txBody>
      </p:sp>
      <p:sp>
        <p:nvSpPr>
          <p:cNvPr id="146" name="TextBox 145"/>
          <p:cNvSpPr txBox="1"/>
          <p:nvPr/>
        </p:nvSpPr>
        <p:spPr>
          <a:xfrm>
            <a:off x="3886200" y="3886200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2</a:t>
            </a:r>
            <a:r>
              <a:rPr lang="en-US" sz="2400" smtClean="0"/>
              <a:t> / 7 ?</a:t>
            </a:r>
            <a:endParaRPr lang="en-US" sz="2400"/>
          </a:p>
        </p:txBody>
      </p:sp>
      <p:sp>
        <p:nvSpPr>
          <p:cNvPr id="48" name="Rectangle 47"/>
          <p:cNvSpPr/>
          <p:nvPr/>
        </p:nvSpPr>
        <p:spPr>
          <a:xfrm rot="5400000">
            <a:off x="3505200" y="4800600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5400000">
            <a:off x="4800600" y="4800600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30834" y="3886200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/ 9</a:t>
            </a:r>
            <a:endParaRPr 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562600"/>
            <a:ext cx="82788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We can add as many bubbles as we want (but not tokens!)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Slack matching can be solved optimally in polynomial 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i="1" smtClean="0">
                <a:solidFill>
                  <a:srgbClr val="0000FF"/>
                </a:solidFill>
              </a:rPr>
              <a:t>Slack matching </a:t>
            </a:r>
            <a:r>
              <a:rPr lang="en-US" smtClean="0"/>
              <a:t>is conceptually equivalent to </a:t>
            </a:r>
            <a:r>
              <a:rPr lang="en-US" i="1" smtClean="0">
                <a:solidFill>
                  <a:srgbClr val="0000FF"/>
                </a:solidFill>
              </a:rPr>
              <a:t>buffer (FIFO) sizing </a:t>
            </a:r>
            <a:r>
              <a:rPr lang="en-US" smtClean="0"/>
              <a:t>or </a:t>
            </a:r>
            <a:r>
              <a:rPr lang="en-US" i="1" smtClean="0">
                <a:solidFill>
                  <a:srgbClr val="0000FF"/>
                </a:solidFill>
              </a:rPr>
              <a:t>recycling</a:t>
            </a:r>
            <a:endParaRPr lang="en-US" i="1">
              <a:solidFill>
                <a:srgbClr val="0000FF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2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48" grpId="0" animBg="1"/>
      <p:bldP spid="49" grpId="0" animBg="1"/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5193792" y="1123543"/>
            <a:ext cx="3143089" cy="2803741"/>
            <a:chOff x="5193792" y="1742745"/>
            <a:chExt cx="3143089" cy="2803741"/>
          </a:xfrm>
        </p:grpSpPr>
        <p:sp>
          <p:nvSpPr>
            <p:cNvPr id="6" name="Oval 5"/>
            <p:cNvSpPr/>
            <p:nvPr/>
          </p:nvSpPr>
          <p:spPr>
            <a:xfrm rot="1800000">
              <a:off x="6700725" y="1742745"/>
              <a:ext cx="1331976" cy="70558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rot="1800000">
              <a:off x="5491060" y="3840904"/>
              <a:ext cx="1331976" cy="70558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rot="5400000">
              <a:off x="7318102" y="2780490"/>
              <a:ext cx="1331976" cy="70558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rot="19800000">
              <a:off x="5499123" y="1742745"/>
              <a:ext cx="1331976" cy="70558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rot="19800000">
              <a:off x="6707638" y="3840904"/>
              <a:ext cx="1331976" cy="70558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rot="5400000">
              <a:off x="4880595" y="2776369"/>
              <a:ext cx="1331976" cy="70558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ircular Arrow 47"/>
            <p:cNvSpPr/>
            <p:nvPr/>
          </p:nvSpPr>
          <p:spPr>
            <a:xfrm flipH="1">
              <a:off x="6171793" y="2475431"/>
              <a:ext cx="1295400" cy="1295400"/>
            </a:xfrm>
            <a:prstGeom prst="circularArrow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973348" y="980998"/>
            <a:ext cx="3165896" cy="316589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2385668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43070" y="2385668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7200000">
            <a:off x="1419329" y="3690555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3600000">
            <a:off x="3169061" y="3688833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7200000">
            <a:off x="3138287" y="1082503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3600000">
            <a:off x="1425087" y="1085371"/>
            <a:ext cx="609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2083278" y="795528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/>
          <p:cNvSpPr/>
          <p:nvPr/>
        </p:nvSpPr>
        <p:spPr>
          <a:xfrm>
            <a:off x="2081844" y="3809024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 rot="3600000">
            <a:off x="3395067" y="1581391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/>
          <p:cNvSpPr/>
          <p:nvPr/>
        </p:nvSpPr>
        <p:spPr>
          <a:xfrm rot="3600000">
            <a:off x="735551" y="2996121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/>
          <p:cNvSpPr/>
          <p:nvPr/>
        </p:nvSpPr>
        <p:spPr>
          <a:xfrm rot="18000000" flipH="1">
            <a:off x="745319" y="1581391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22"/>
          <p:cNvSpPr/>
          <p:nvPr/>
        </p:nvSpPr>
        <p:spPr>
          <a:xfrm rot="18000000" flipH="1">
            <a:off x="3420945" y="2971405"/>
            <a:ext cx="990600" cy="5334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ircular Arrow 23"/>
          <p:cNvSpPr/>
          <p:nvPr/>
        </p:nvSpPr>
        <p:spPr>
          <a:xfrm flipH="1">
            <a:off x="1905000" y="1514398"/>
            <a:ext cx="1295400" cy="1295400"/>
          </a:xfrm>
          <a:prstGeom prst="circularArrow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336982" y="1150650"/>
            <a:ext cx="185470" cy="18547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600200" y="3793206"/>
            <a:ext cx="185470" cy="18547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048660" y="2437424"/>
            <a:ext cx="185470" cy="18547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5504159" y="1110575"/>
            <a:ext cx="2522355" cy="2829679"/>
            <a:chOff x="5504159" y="1729777"/>
            <a:chExt cx="2522355" cy="2829679"/>
          </a:xfrm>
        </p:grpSpPr>
        <p:sp>
          <p:nvSpPr>
            <p:cNvPr id="11" name="Flowchart: Delay 10"/>
            <p:cNvSpPr/>
            <p:nvPr/>
          </p:nvSpPr>
          <p:spPr>
            <a:xfrm rot="19800000">
              <a:off x="5511073" y="3557754"/>
              <a:ext cx="365760" cy="403947"/>
            </a:xfrm>
            <a:prstGeom prst="flowChartDelay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Flowchart: Delay 36"/>
            <p:cNvSpPr/>
            <p:nvPr/>
          </p:nvSpPr>
          <p:spPr>
            <a:xfrm rot="1800000" flipH="1">
              <a:off x="5504159" y="2329612"/>
              <a:ext cx="365760" cy="403947"/>
            </a:xfrm>
            <a:prstGeom prst="flowChartDelay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Flowchart: Delay 38"/>
            <p:cNvSpPr/>
            <p:nvPr/>
          </p:nvSpPr>
          <p:spPr>
            <a:xfrm rot="19800000">
              <a:off x="7651197" y="2333840"/>
              <a:ext cx="365760" cy="403947"/>
            </a:xfrm>
            <a:prstGeom prst="flowChartDelay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Flowchart: Delay 39"/>
            <p:cNvSpPr/>
            <p:nvPr/>
          </p:nvSpPr>
          <p:spPr>
            <a:xfrm rot="1800000" flipH="1">
              <a:off x="7660754" y="3567597"/>
              <a:ext cx="365760" cy="403947"/>
            </a:xfrm>
            <a:prstGeom prst="flowChartDelay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Flowchart: Delay 40"/>
            <p:cNvSpPr/>
            <p:nvPr/>
          </p:nvSpPr>
          <p:spPr>
            <a:xfrm rot="5400000">
              <a:off x="6585617" y="1710683"/>
              <a:ext cx="365760" cy="403947"/>
            </a:xfrm>
            <a:prstGeom prst="flowChartDelay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Flowchart: Delay 41"/>
            <p:cNvSpPr/>
            <p:nvPr/>
          </p:nvSpPr>
          <p:spPr>
            <a:xfrm rot="5400000">
              <a:off x="6585617" y="4174602"/>
              <a:ext cx="365760" cy="403947"/>
            </a:xfrm>
            <a:prstGeom prst="flowChartDelay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181297" y="1050254"/>
            <a:ext cx="1566892" cy="2322296"/>
            <a:chOff x="6181297" y="1669456"/>
            <a:chExt cx="1566892" cy="2322296"/>
          </a:xfrm>
        </p:grpSpPr>
        <p:grpSp>
          <p:nvGrpSpPr>
            <p:cNvPr id="47" name="Group 46"/>
            <p:cNvGrpSpPr/>
            <p:nvPr/>
          </p:nvGrpSpPr>
          <p:grpSpPr>
            <a:xfrm>
              <a:off x="7528733" y="2977185"/>
              <a:ext cx="219456" cy="312191"/>
              <a:chOff x="4572000" y="775945"/>
              <a:chExt cx="219456" cy="312191"/>
            </a:xfrm>
          </p:grpSpPr>
          <p:sp>
            <p:nvSpPr>
              <p:cNvPr id="16" name="Flowchart: Extract 15"/>
              <p:cNvSpPr/>
              <p:nvPr/>
            </p:nvSpPr>
            <p:spPr>
              <a:xfrm>
                <a:off x="4572000" y="868680"/>
                <a:ext cx="219456" cy="21945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Connector 16"/>
              <p:cNvSpPr/>
              <p:nvPr/>
            </p:nvSpPr>
            <p:spPr>
              <a:xfrm>
                <a:off x="4635360" y="775945"/>
                <a:ext cx="92735" cy="92735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 rot="7200000">
              <a:off x="6227665" y="3725928"/>
              <a:ext cx="219456" cy="312191"/>
              <a:chOff x="4572000" y="775945"/>
              <a:chExt cx="219456" cy="312191"/>
            </a:xfrm>
          </p:grpSpPr>
          <p:sp>
            <p:nvSpPr>
              <p:cNvPr id="53" name="Flowchart: Extract 52"/>
              <p:cNvSpPr/>
              <p:nvPr/>
            </p:nvSpPr>
            <p:spPr>
              <a:xfrm>
                <a:off x="4572000" y="868680"/>
                <a:ext cx="219456" cy="21945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Connector 53"/>
              <p:cNvSpPr/>
              <p:nvPr/>
            </p:nvSpPr>
            <p:spPr>
              <a:xfrm>
                <a:off x="4635360" y="775945"/>
                <a:ext cx="92735" cy="92735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 rot="-3600000">
              <a:off x="7409343" y="1623088"/>
              <a:ext cx="219456" cy="312191"/>
              <a:chOff x="4572000" y="775945"/>
              <a:chExt cx="219456" cy="312191"/>
            </a:xfrm>
          </p:grpSpPr>
          <p:sp>
            <p:nvSpPr>
              <p:cNvPr id="59" name="Flowchart: Extract 58"/>
              <p:cNvSpPr/>
              <p:nvPr/>
            </p:nvSpPr>
            <p:spPr>
              <a:xfrm>
                <a:off x="4572000" y="868680"/>
                <a:ext cx="219456" cy="219456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lowchart: Connector 59"/>
              <p:cNvSpPr/>
              <p:nvPr/>
            </p:nvSpPr>
            <p:spPr>
              <a:xfrm>
                <a:off x="4635360" y="775945"/>
                <a:ext cx="92735" cy="92735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5790309" y="1080718"/>
            <a:ext cx="1527605" cy="2328402"/>
            <a:chOff x="5790309" y="1699920"/>
            <a:chExt cx="1527605" cy="2328402"/>
          </a:xfrm>
        </p:grpSpPr>
        <p:grpSp>
          <p:nvGrpSpPr>
            <p:cNvPr id="49" name="Group 48"/>
            <p:cNvGrpSpPr/>
            <p:nvPr/>
          </p:nvGrpSpPr>
          <p:grpSpPr>
            <a:xfrm>
              <a:off x="5790819" y="2986127"/>
              <a:ext cx="219456" cy="312191"/>
              <a:chOff x="4572000" y="775945"/>
              <a:chExt cx="219456" cy="312191"/>
            </a:xfrm>
            <a:solidFill>
              <a:srgbClr val="0000FF"/>
            </a:solidFill>
          </p:grpSpPr>
          <p:sp>
            <p:nvSpPr>
              <p:cNvPr id="50" name="Flowchart: Extract 49"/>
              <p:cNvSpPr/>
              <p:nvPr/>
            </p:nvSpPr>
            <p:spPr>
              <a:xfrm>
                <a:off x="4572000" y="868680"/>
                <a:ext cx="219456" cy="219456"/>
              </a:xfrm>
              <a:prstGeom prst="flowChartExtra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lowchart: Connector 50"/>
              <p:cNvSpPr/>
              <p:nvPr/>
            </p:nvSpPr>
            <p:spPr>
              <a:xfrm>
                <a:off x="4635360" y="775945"/>
                <a:ext cx="92735" cy="92735"/>
              </a:xfrm>
              <a:prstGeom prst="flowChartConnector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rot="-7200000">
              <a:off x="7052091" y="3762498"/>
              <a:ext cx="219456" cy="312191"/>
              <a:chOff x="4572000" y="775945"/>
              <a:chExt cx="219456" cy="312191"/>
            </a:xfrm>
            <a:solidFill>
              <a:srgbClr val="0000FF"/>
            </a:solidFill>
          </p:grpSpPr>
          <p:sp>
            <p:nvSpPr>
              <p:cNvPr id="56" name="Flowchart: Extract 55"/>
              <p:cNvSpPr/>
              <p:nvPr/>
            </p:nvSpPr>
            <p:spPr>
              <a:xfrm>
                <a:off x="4572000" y="868680"/>
                <a:ext cx="219456" cy="219456"/>
              </a:xfrm>
              <a:prstGeom prst="flowChartExtra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Connector 56"/>
              <p:cNvSpPr/>
              <p:nvPr/>
            </p:nvSpPr>
            <p:spPr>
              <a:xfrm>
                <a:off x="4635360" y="775945"/>
                <a:ext cx="92735" cy="92735"/>
              </a:xfrm>
              <a:prstGeom prst="flowChartConnector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 rot="3600000">
              <a:off x="5836677" y="1653552"/>
              <a:ext cx="219456" cy="312191"/>
              <a:chOff x="4572000" y="775945"/>
              <a:chExt cx="219456" cy="312191"/>
            </a:xfrm>
            <a:solidFill>
              <a:srgbClr val="0000FF"/>
            </a:solidFill>
          </p:grpSpPr>
          <p:sp>
            <p:nvSpPr>
              <p:cNvPr id="62" name="Flowchart: Extract 61"/>
              <p:cNvSpPr/>
              <p:nvPr/>
            </p:nvSpPr>
            <p:spPr>
              <a:xfrm>
                <a:off x="4572000" y="868680"/>
                <a:ext cx="219456" cy="219456"/>
              </a:xfrm>
              <a:prstGeom prst="flowChartExtra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lowchart: Connector 62"/>
              <p:cNvSpPr/>
              <p:nvPr/>
            </p:nvSpPr>
            <p:spPr>
              <a:xfrm>
                <a:off x="4635360" y="775945"/>
                <a:ext cx="92735" cy="92735"/>
              </a:xfrm>
              <a:prstGeom prst="flowChartConnector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5036129" y="1035271"/>
            <a:ext cx="2932064" cy="3005593"/>
            <a:chOff x="5036129" y="1654473"/>
            <a:chExt cx="2932064" cy="3005593"/>
          </a:xfrm>
        </p:grpSpPr>
        <p:sp>
          <p:nvSpPr>
            <p:cNvPr id="68" name="Freeform 67"/>
            <p:cNvSpPr/>
            <p:nvPr/>
          </p:nvSpPr>
          <p:spPr>
            <a:xfrm>
              <a:off x="5181261" y="1654473"/>
              <a:ext cx="2786932" cy="3005593"/>
            </a:xfrm>
            <a:custGeom>
              <a:avLst/>
              <a:gdLst>
                <a:gd name="connsiteX0" fmla="*/ 1574358 w 2786932"/>
                <a:gd name="connsiteY0" fmla="*/ 258417 h 3005593"/>
                <a:gd name="connsiteX1" fmla="*/ 1482918 w 2786932"/>
                <a:gd name="connsiteY1" fmla="*/ 481054 h 3005593"/>
                <a:gd name="connsiteX2" fmla="*/ 1296062 w 2786932"/>
                <a:gd name="connsiteY2" fmla="*/ 652007 h 3005593"/>
                <a:gd name="connsiteX3" fmla="*/ 1013791 w 2786932"/>
                <a:gd name="connsiteY3" fmla="*/ 822960 h 3005593"/>
                <a:gd name="connsiteX4" fmla="*/ 763325 w 2786932"/>
                <a:gd name="connsiteY4" fmla="*/ 898497 h 3005593"/>
                <a:gd name="connsiteX5" fmla="*/ 532737 w 2786932"/>
                <a:gd name="connsiteY5" fmla="*/ 910424 h 3005593"/>
                <a:gd name="connsiteX6" fmla="*/ 405516 w 2786932"/>
                <a:gd name="connsiteY6" fmla="*/ 842838 h 3005593"/>
                <a:gd name="connsiteX7" fmla="*/ 294198 w 2786932"/>
                <a:gd name="connsiteY7" fmla="*/ 818984 h 3005593"/>
                <a:gd name="connsiteX8" fmla="*/ 166977 w 2786932"/>
                <a:gd name="connsiteY8" fmla="*/ 910424 h 3005593"/>
                <a:gd name="connsiteX9" fmla="*/ 27829 w 2786932"/>
                <a:gd name="connsiteY9" fmla="*/ 1192696 h 3005593"/>
                <a:gd name="connsiteX10" fmla="*/ 0 w 2786932"/>
                <a:gd name="connsiteY10" fmla="*/ 1538577 h 3005593"/>
                <a:gd name="connsiteX11" fmla="*/ 47708 w 2786932"/>
                <a:gd name="connsiteY11" fmla="*/ 1844703 h 3005593"/>
                <a:gd name="connsiteX12" fmla="*/ 174928 w 2786932"/>
                <a:gd name="connsiteY12" fmla="*/ 2075290 h 3005593"/>
                <a:gd name="connsiteX13" fmla="*/ 389614 w 2786932"/>
                <a:gd name="connsiteY13" fmla="*/ 2158779 h 3005593"/>
                <a:gd name="connsiteX14" fmla="*/ 544664 w 2786932"/>
                <a:gd name="connsiteY14" fmla="*/ 2119023 h 3005593"/>
                <a:gd name="connsiteX15" fmla="*/ 671885 w 2786932"/>
                <a:gd name="connsiteY15" fmla="*/ 2107096 h 3005593"/>
                <a:gd name="connsiteX16" fmla="*/ 882595 w 2786932"/>
                <a:gd name="connsiteY16" fmla="*/ 2134925 h 3005593"/>
                <a:gd name="connsiteX17" fmla="*/ 1129085 w 2786932"/>
                <a:gd name="connsiteY17" fmla="*/ 2226365 h 3005593"/>
                <a:gd name="connsiteX18" fmla="*/ 1300038 w 2786932"/>
                <a:gd name="connsiteY18" fmla="*/ 2349610 h 3005593"/>
                <a:gd name="connsiteX19" fmla="*/ 1486894 w 2786932"/>
                <a:gd name="connsiteY19" fmla="*/ 2532490 h 3005593"/>
                <a:gd name="connsiteX20" fmla="*/ 1578334 w 2786932"/>
                <a:gd name="connsiteY20" fmla="*/ 2731273 h 3005593"/>
                <a:gd name="connsiteX21" fmla="*/ 1637968 w 2786932"/>
                <a:gd name="connsiteY21" fmla="*/ 2906202 h 3005593"/>
                <a:gd name="connsiteX22" fmla="*/ 1820848 w 2786932"/>
                <a:gd name="connsiteY22" fmla="*/ 3005593 h 3005593"/>
                <a:gd name="connsiteX23" fmla="*/ 2051436 w 2786932"/>
                <a:gd name="connsiteY23" fmla="*/ 2981739 h 3005593"/>
                <a:gd name="connsiteX24" fmla="*/ 2274073 w 2786932"/>
                <a:gd name="connsiteY24" fmla="*/ 2898250 h 3005593"/>
                <a:gd name="connsiteX25" fmla="*/ 2492734 w 2786932"/>
                <a:gd name="connsiteY25" fmla="*/ 2767054 h 3005593"/>
                <a:gd name="connsiteX26" fmla="*/ 2691516 w 2786932"/>
                <a:gd name="connsiteY26" fmla="*/ 2556344 h 3005593"/>
                <a:gd name="connsiteX27" fmla="*/ 2786932 w 2786932"/>
                <a:gd name="connsiteY27" fmla="*/ 2349610 h 3005593"/>
                <a:gd name="connsiteX28" fmla="*/ 2747175 w 2786932"/>
                <a:gd name="connsiteY28" fmla="*/ 2178657 h 3005593"/>
                <a:gd name="connsiteX29" fmla="*/ 2604052 w 2786932"/>
                <a:gd name="connsiteY29" fmla="*/ 2011680 h 3005593"/>
                <a:gd name="connsiteX30" fmla="*/ 2492734 w 2786932"/>
                <a:gd name="connsiteY30" fmla="*/ 1840727 h 3005593"/>
                <a:gd name="connsiteX31" fmla="*/ 2452977 w 2786932"/>
                <a:gd name="connsiteY31" fmla="*/ 1657847 h 3005593"/>
                <a:gd name="connsiteX32" fmla="*/ 2441050 w 2786932"/>
                <a:gd name="connsiteY32" fmla="*/ 1419308 h 3005593"/>
                <a:gd name="connsiteX33" fmla="*/ 2488758 w 2786932"/>
                <a:gd name="connsiteY33" fmla="*/ 1144988 h 3005593"/>
                <a:gd name="connsiteX34" fmla="*/ 2596101 w 2786932"/>
                <a:gd name="connsiteY34" fmla="*/ 946205 h 3005593"/>
                <a:gd name="connsiteX35" fmla="*/ 2699468 w 2786932"/>
                <a:gd name="connsiteY35" fmla="*/ 838863 h 3005593"/>
                <a:gd name="connsiteX36" fmla="*/ 2767054 w 2786932"/>
                <a:gd name="connsiteY36" fmla="*/ 747423 h 3005593"/>
                <a:gd name="connsiteX37" fmla="*/ 2775005 w 2786932"/>
                <a:gd name="connsiteY37" fmla="*/ 592372 h 3005593"/>
                <a:gd name="connsiteX38" fmla="*/ 2675614 w 2786932"/>
                <a:gd name="connsiteY38" fmla="*/ 425395 h 3005593"/>
                <a:gd name="connsiteX39" fmla="*/ 2564295 w 2786932"/>
                <a:gd name="connsiteY39" fmla="*/ 298174 h 3005593"/>
                <a:gd name="connsiteX40" fmla="*/ 2437075 w 2786932"/>
                <a:gd name="connsiteY40" fmla="*/ 202758 h 3005593"/>
                <a:gd name="connsiteX41" fmla="*/ 2190584 w 2786932"/>
                <a:gd name="connsiteY41" fmla="*/ 67586 h 3005593"/>
                <a:gd name="connsiteX42" fmla="*/ 1983850 w 2786932"/>
                <a:gd name="connsiteY42" fmla="*/ 0 h 3005593"/>
                <a:gd name="connsiteX43" fmla="*/ 1733384 w 2786932"/>
                <a:gd name="connsiteY43" fmla="*/ 11927 h 3005593"/>
                <a:gd name="connsiteX44" fmla="*/ 1606163 w 2786932"/>
                <a:gd name="connsiteY44" fmla="*/ 87464 h 3005593"/>
                <a:gd name="connsiteX45" fmla="*/ 1574358 w 2786932"/>
                <a:gd name="connsiteY45" fmla="*/ 258417 h 3005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786932" h="3005593">
                  <a:moveTo>
                    <a:pt x="1574358" y="258417"/>
                  </a:moveTo>
                  <a:lnTo>
                    <a:pt x="1482918" y="481054"/>
                  </a:lnTo>
                  <a:lnTo>
                    <a:pt x="1296062" y="652007"/>
                  </a:lnTo>
                  <a:lnTo>
                    <a:pt x="1013791" y="822960"/>
                  </a:lnTo>
                  <a:lnTo>
                    <a:pt x="763325" y="898497"/>
                  </a:lnTo>
                  <a:lnTo>
                    <a:pt x="532737" y="910424"/>
                  </a:lnTo>
                  <a:lnTo>
                    <a:pt x="405516" y="842838"/>
                  </a:lnTo>
                  <a:lnTo>
                    <a:pt x="294198" y="818984"/>
                  </a:lnTo>
                  <a:lnTo>
                    <a:pt x="166977" y="910424"/>
                  </a:lnTo>
                  <a:lnTo>
                    <a:pt x="27829" y="1192696"/>
                  </a:lnTo>
                  <a:lnTo>
                    <a:pt x="0" y="1538577"/>
                  </a:lnTo>
                  <a:lnTo>
                    <a:pt x="47708" y="1844703"/>
                  </a:lnTo>
                  <a:lnTo>
                    <a:pt x="174928" y="2075290"/>
                  </a:lnTo>
                  <a:lnTo>
                    <a:pt x="389614" y="2158779"/>
                  </a:lnTo>
                  <a:lnTo>
                    <a:pt x="544664" y="2119023"/>
                  </a:lnTo>
                  <a:lnTo>
                    <a:pt x="671885" y="2107096"/>
                  </a:lnTo>
                  <a:lnTo>
                    <a:pt x="882595" y="2134925"/>
                  </a:lnTo>
                  <a:lnTo>
                    <a:pt x="1129085" y="2226365"/>
                  </a:lnTo>
                  <a:lnTo>
                    <a:pt x="1300038" y="2349610"/>
                  </a:lnTo>
                  <a:lnTo>
                    <a:pt x="1486894" y="2532490"/>
                  </a:lnTo>
                  <a:lnTo>
                    <a:pt x="1578334" y="2731273"/>
                  </a:lnTo>
                  <a:lnTo>
                    <a:pt x="1637968" y="2906202"/>
                  </a:lnTo>
                  <a:lnTo>
                    <a:pt x="1820848" y="3005593"/>
                  </a:lnTo>
                  <a:lnTo>
                    <a:pt x="2051436" y="2981739"/>
                  </a:lnTo>
                  <a:lnTo>
                    <a:pt x="2274073" y="2898250"/>
                  </a:lnTo>
                  <a:lnTo>
                    <a:pt x="2492734" y="2767054"/>
                  </a:lnTo>
                  <a:lnTo>
                    <a:pt x="2691516" y="2556344"/>
                  </a:lnTo>
                  <a:lnTo>
                    <a:pt x="2786932" y="2349610"/>
                  </a:lnTo>
                  <a:lnTo>
                    <a:pt x="2747175" y="2178657"/>
                  </a:lnTo>
                  <a:lnTo>
                    <a:pt x="2604052" y="2011680"/>
                  </a:lnTo>
                  <a:lnTo>
                    <a:pt x="2492734" y="1840727"/>
                  </a:lnTo>
                  <a:lnTo>
                    <a:pt x="2452977" y="1657847"/>
                  </a:lnTo>
                  <a:lnTo>
                    <a:pt x="2441050" y="1419308"/>
                  </a:lnTo>
                  <a:lnTo>
                    <a:pt x="2488758" y="1144988"/>
                  </a:lnTo>
                  <a:lnTo>
                    <a:pt x="2596101" y="946205"/>
                  </a:lnTo>
                  <a:lnTo>
                    <a:pt x="2699468" y="838863"/>
                  </a:lnTo>
                  <a:lnTo>
                    <a:pt x="2767054" y="747423"/>
                  </a:lnTo>
                  <a:lnTo>
                    <a:pt x="2775005" y="592372"/>
                  </a:lnTo>
                  <a:lnTo>
                    <a:pt x="2675614" y="425395"/>
                  </a:lnTo>
                  <a:lnTo>
                    <a:pt x="2564295" y="298174"/>
                  </a:lnTo>
                  <a:lnTo>
                    <a:pt x="2437075" y="202758"/>
                  </a:lnTo>
                  <a:lnTo>
                    <a:pt x="2190584" y="67586"/>
                  </a:lnTo>
                  <a:lnTo>
                    <a:pt x="1983850" y="0"/>
                  </a:lnTo>
                  <a:lnTo>
                    <a:pt x="1733384" y="11927"/>
                  </a:lnTo>
                  <a:lnTo>
                    <a:pt x="1606163" y="87464"/>
                  </a:lnTo>
                  <a:lnTo>
                    <a:pt x="1574358" y="258417"/>
                  </a:lnTo>
                  <a:close/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Isosceles Triangle 69"/>
            <p:cNvSpPr/>
            <p:nvPr/>
          </p:nvSpPr>
          <p:spPr>
            <a:xfrm>
              <a:off x="7471298" y="2999180"/>
              <a:ext cx="338786" cy="29127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/>
            <p:cNvSpPr/>
            <p:nvPr/>
          </p:nvSpPr>
          <p:spPr>
            <a:xfrm flipV="1">
              <a:off x="5036129" y="2994680"/>
              <a:ext cx="338786" cy="29127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167522" y="997068"/>
            <a:ext cx="3311614" cy="2786932"/>
            <a:chOff x="5167522" y="1616270"/>
            <a:chExt cx="3311614" cy="2786932"/>
          </a:xfrm>
        </p:grpSpPr>
        <p:sp>
          <p:nvSpPr>
            <p:cNvPr id="69" name="Freeform 68"/>
            <p:cNvSpPr/>
            <p:nvPr/>
          </p:nvSpPr>
          <p:spPr>
            <a:xfrm rot="3600000">
              <a:off x="5276853" y="1506939"/>
              <a:ext cx="2786932" cy="3005593"/>
            </a:xfrm>
            <a:custGeom>
              <a:avLst/>
              <a:gdLst>
                <a:gd name="connsiteX0" fmla="*/ 1574358 w 2786932"/>
                <a:gd name="connsiteY0" fmla="*/ 258417 h 3005593"/>
                <a:gd name="connsiteX1" fmla="*/ 1482918 w 2786932"/>
                <a:gd name="connsiteY1" fmla="*/ 481054 h 3005593"/>
                <a:gd name="connsiteX2" fmla="*/ 1296062 w 2786932"/>
                <a:gd name="connsiteY2" fmla="*/ 652007 h 3005593"/>
                <a:gd name="connsiteX3" fmla="*/ 1013791 w 2786932"/>
                <a:gd name="connsiteY3" fmla="*/ 822960 h 3005593"/>
                <a:gd name="connsiteX4" fmla="*/ 763325 w 2786932"/>
                <a:gd name="connsiteY4" fmla="*/ 898497 h 3005593"/>
                <a:gd name="connsiteX5" fmla="*/ 532737 w 2786932"/>
                <a:gd name="connsiteY5" fmla="*/ 910424 h 3005593"/>
                <a:gd name="connsiteX6" fmla="*/ 405516 w 2786932"/>
                <a:gd name="connsiteY6" fmla="*/ 842838 h 3005593"/>
                <a:gd name="connsiteX7" fmla="*/ 294198 w 2786932"/>
                <a:gd name="connsiteY7" fmla="*/ 818984 h 3005593"/>
                <a:gd name="connsiteX8" fmla="*/ 166977 w 2786932"/>
                <a:gd name="connsiteY8" fmla="*/ 910424 h 3005593"/>
                <a:gd name="connsiteX9" fmla="*/ 27829 w 2786932"/>
                <a:gd name="connsiteY9" fmla="*/ 1192696 h 3005593"/>
                <a:gd name="connsiteX10" fmla="*/ 0 w 2786932"/>
                <a:gd name="connsiteY10" fmla="*/ 1538577 h 3005593"/>
                <a:gd name="connsiteX11" fmla="*/ 47708 w 2786932"/>
                <a:gd name="connsiteY11" fmla="*/ 1844703 h 3005593"/>
                <a:gd name="connsiteX12" fmla="*/ 174928 w 2786932"/>
                <a:gd name="connsiteY12" fmla="*/ 2075290 h 3005593"/>
                <a:gd name="connsiteX13" fmla="*/ 389614 w 2786932"/>
                <a:gd name="connsiteY13" fmla="*/ 2158779 h 3005593"/>
                <a:gd name="connsiteX14" fmla="*/ 544664 w 2786932"/>
                <a:gd name="connsiteY14" fmla="*/ 2119023 h 3005593"/>
                <a:gd name="connsiteX15" fmla="*/ 671885 w 2786932"/>
                <a:gd name="connsiteY15" fmla="*/ 2107096 h 3005593"/>
                <a:gd name="connsiteX16" fmla="*/ 882595 w 2786932"/>
                <a:gd name="connsiteY16" fmla="*/ 2134925 h 3005593"/>
                <a:gd name="connsiteX17" fmla="*/ 1129085 w 2786932"/>
                <a:gd name="connsiteY17" fmla="*/ 2226365 h 3005593"/>
                <a:gd name="connsiteX18" fmla="*/ 1300038 w 2786932"/>
                <a:gd name="connsiteY18" fmla="*/ 2349610 h 3005593"/>
                <a:gd name="connsiteX19" fmla="*/ 1486894 w 2786932"/>
                <a:gd name="connsiteY19" fmla="*/ 2532490 h 3005593"/>
                <a:gd name="connsiteX20" fmla="*/ 1578334 w 2786932"/>
                <a:gd name="connsiteY20" fmla="*/ 2731273 h 3005593"/>
                <a:gd name="connsiteX21" fmla="*/ 1637968 w 2786932"/>
                <a:gd name="connsiteY21" fmla="*/ 2906202 h 3005593"/>
                <a:gd name="connsiteX22" fmla="*/ 1820848 w 2786932"/>
                <a:gd name="connsiteY22" fmla="*/ 3005593 h 3005593"/>
                <a:gd name="connsiteX23" fmla="*/ 2051436 w 2786932"/>
                <a:gd name="connsiteY23" fmla="*/ 2981739 h 3005593"/>
                <a:gd name="connsiteX24" fmla="*/ 2274073 w 2786932"/>
                <a:gd name="connsiteY24" fmla="*/ 2898250 h 3005593"/>
                <a:gd name="connsiteX25" fmla="*/ 2492734 w 2786932"/>
                <a:gd name="connsiteY25" fmla="*/ 2767054 h 3005593"/>
                <a:gd name="connsiteX26" fmla="*/ 2691516 w 2786932"/>
                <a:gd name="connsiteY26" fmla="*/ 2556344 h 3005593"/>
                <a:gd name="connsiteX27" fmla="*/ 2786932 w 2786932"/>
                <a:gd name="connsiteY27" fmla="*/ 2349610 h 3005593"/>
                <a:gd name="connsiteX28" fmla="*/ 2747175 w 2786932"/>
                <a:gd name="connsiteY28" fmla="*/ 2178657 h 3005593"/>
                <a:gd name="connsiteX29" fmla="*/ 2604052 w 2786932"/>
                <a:gd name="connsiteY29" fmla="*/ 2011680 h 3005593"/>
                <a:gd name="connsiteX30" fmla="*/ 2492734 w 2786932"/>
                <a:gd name="connsiteY30" fmla="*/ 1840727 h 3005593"/>
                <a:gd name="connsiteX31" fmla="*/ 2452977 w 2786932"/>
                <a:gd name="connsiteY31" fmla="*/ 1657847 h 3005593"/>
                <a:gd name="connsiteX32" fmla="*/ 2441050 w 2786932"/>
                <a:gd name="connsiteY32" fmla="*/ 1419308 h 3005593"/>
                <a:gd name="connsiteX33" fmla="*/ 2488758 w 2786932"/>
                <a:gd name="connsiteY33" fmla="*/ 1144988 h 3005593"/>
                <a:gd name="connsiteX34" fmla="*/ 2596101 w 2786932"/>
                <a:gd name="connsiteY34" fmla="*/ 946205 h 3005593"/>
                <a:gd name="connsiteX35" fmla="*/ 2699468 w 2786932"/>
                <a:gd name="connsiteY35" fmla="*/ 838863 h 3005593"/>
                <a:gd name="connsiteX36" fmla="*/ 2767054 w 2786932"/>
                <a:gd name="connsiteY36" fmla="*/ 747423 h 3005593"/>
                <a:gd name="connsiteX37" fmla="*/ 2775005 w 2786932"/>
                <a:gd name="connsiteY37" fmla="*/ 592372 h 3005593"/>
                <a:gd name="connsiteX38" fmla="*/ 2675614 w 2786932"/>
                <a:gd name="connsiteY38" fmla="*/ 425395 h 3005593"/>
                <a:gd name="connsiteX39" fmla="*/ 2564295 w 2786932"/>
                <a:gd name="connsiteY39" fmla="*/ 298174 h 3005593"/>
                <a:gd name="connsiteX40" fmla="*/ 2437075 w 2786932"/>
                <a:gd name="connsiteY40" fmla="*/ 202758 h 3005593"/>
                <a:gd name="connsiteX41" fmla="*/ 2190584 w 2786932"/>
                <a:gd name="connsiteY41" fmla="*/ 67586 h 3005593"/>
                <a:gd name="connsiteX42" fmla="*/ 1983850 w 2786932"/>
                <a:gd name="connsiteY42" fmla="*/ 0 h 3005593"/>
                <a:gd name="connsiteX43" fmla="*/ 1733384 w 2786932"/>
                <a:gd name="connsiteY43" fmla="*/ 11927 h 3005593"/>
                <a:gd name="connsiteX44" fmla="*/ 1606163 w 2786932"/>
                <a:gd name="connsiteY44" fmla="*/ 87464 h 3005593"/>
                <a:gd name="connsiteX45" fmla="*/ 1574358 w 2786932"/>
                <a:gd name="connsiteY45" fmla="*/ 258417 h 3005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786932" h="3005593">
                  <a:moveTo>
                    <a:pt x="1574358" y="258417"/>
                  </a:moveTo>
                  <a:lnTo>
                    <a:pt x="1482918" y="481054"/>
                  </a:lnTo>
                  <a:lnTo>
                    <a:pt x="1296062" y="652007"/>
                  </a:lnTo>
                  <a:lnTo>
                    <a:pt x="1013791" y="822960"/>
                  </a:lnTo>
                  <a:lnTo>
                    <a:pt x="763325" y="898497"/>
                  </a:lnTo>
                  <a:lnTo>
                    <a:pt x="532737" y="910424"/>
                  </a:lnTo>
                  <a:lnTo>
                    <a:pt x="405516" y="842838"/>
                  </a:lnTo>
                  <a:lnTo>
                    <a:pt x="294198" y="818984"/>
                  </a:lnTo>
                  <a:lnTo>
                    <a:pt x="166977" y="910424"/>
                  </a:lnTo>
                  <a:lnTo>
                    <a:pt x="27829" y="1192696"/>
                  </a:lnTo>
                  <a:lnTo>
                    <a:pt x="0" y="1538577"/>
                  </a:lnTo>
                  <a:lnTo>
                    <a:pt x="47708" y="1844703"/>
                  </a:lnTo>
                  <a:lnTo>
                    <a:pt x="174928" y="2075290"/>
                  </a:lnTo>
                  <a:lnTo>
                    <a:pt x="389614" y="2158779"/>
                  </a:lnTo>
                  <a:lnTo>
                    <a:pt x="544664" y="2119023"/>
                  </a:lnTo>
                  <a:lnTo>
                    <a:pt x="671885" y="2107096"/>
                  </a:lnTo>
                  <a:lnTo>
                    <a:pt x="882595" y="2134925"/>
                  </a:lnTo>
                  <a:lnTo>
                    <a:pt x="1129085" y="2226365"/>
                  </a:lnTo>
                  <a:lnTo>
                    <a:pt x="1300038" y="2349610"/>
                  </a:lnTo>
                  <a:lnTo>
                    <a:pt x="1486894" y="2532490"/>
                  </a:lnTo>
                  <a:lnTo>
                    <a:pt x="1578334" y="2731273"/>
                  </a:lnTo>
                  <a:lnTo>
                    <a:pt x="1637968" y="2906202"/>
                  </a:lnTo>
                  <a:lnTo>
                    <a:pt x="1820848" y="3005593"/>
                  </a:lnTo>
                  <a:lnTo>
                    <a:pt x="2051436" y="2981739"/>
                  </a:lnTo>
                  <a:lnTo>
                    <a:pt x="2274073" y="2898250"/>
                  </a:lnTo>
                  <a:lnTo>
                    <a:pt x="2492734" y="2767054"/>
                  </a:lnTo>
                  <a:lnTo>
                    <a:pt x="2691516" y="2556344"/>
                  </a:lnTo>
                  <a:lnTo>
                    <a:pt x="2786932" y="2349610"/>
                  </a:lnTo>
                  <a:lnTo>
                    <a:pt x="2747175" y="2178657"/>
                  </a:lnTo>
                  <a:lnTo>
                    <a:pt x="2604052" y="2011680"/>
                  </a:lnTo>
                  <a:lnTo>
                    <a:pt x="2492734" y="1840727"/>
                  </a:lnTo>
                  <a:lnTo>
                    <a:pt x="2452977" y="1657847"/>
                  </a:lnTo>
                  <a:lnTo>
                    <a:pt x="2441050" y="1419308"/>
                  </a:lnTo>
                  <a:lnTo>
                    <a:pt x="2488758" y="1144988"/>
                  </a:lnTo>
                  <a:lnTo>
                    <a:pt x="2596101" y="946205"/>
                  </a:lnTo>
                  <a:lnTo>
                    <a:pt x="2699468" y="838863"/>
                  </a:lnTo>
                  <a:lnTo>
                    <a:pt x="2767054" y="747423"/>
                  </a:lnTo>
                  <a:lnTo>
                    <a:pt x="2775005" y="592372"/>
                  </a:lnTo>
                  <a:lnTo>
                    <a:pt x="2675614" y="425395"/>
                  </a:lnTo>
                  <a:lnTo>
                    <a:pt x="2564295" y="298174"/>
                  </a:lnTo>
                  <a:lnTo>
                    <a:pt x="2437075" y="202758"/>
                  </a:lnTo>
                  <a:lnTo>
                    <a:pt x="2190584" y="67586"/>
                  </a:lnTo>
                  <a:lnTo>
                    <a:pt x="1983850" y="0"/>
                  </a:lnTo>
                  <a:lnTo>
                    <a:pt x="1733384" y="11927"/>
                  </a:lnTo>
                  <a:lnTo>
                    <a:pt x="1606163" y="87464"/>
                  </a:lnTo>
                  <a:lnTo>
                    <a:pt x="1574358" y="258417"/>
                  </a:lnTo>
                  <a:close/>
                </a:path>
              </a:pathLst>
            </a:cu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Isosceles Triangle 72"/>
            <p:cNvSpPr/>
            <p:nvPr/>
          </p:nvSpPr>
          <p:spPr>
            <a:xfrm flipV="1">
              <a:off x="8140350" y="3004870"/>
              <a:ext cx="338786" cy="291279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73"/>
            <p:cNvSpPr/>
            <p:nvPr/>
          </p:nvSpPr>
          <p:spPr>
            <a:xfrm>
              <a:off x="5736857" y="2995245"/>
              <a:ext cx="338786" cy="291279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75488" y="4562856"/>
            <a:ext cx="8229600" cy="1383853"/>
            <a:chOff x="585216" y="4940804"/>
            <a:chExt cx="8229600" cy="1383853"/>
          </a:xfrm>
        </p:grpSpPr>
        <p:sp>
          <p:nvSpPr>
            <p:cNvPr id="38" name="Rounded Rectangle 37"/>
            <p:cNvSpPr/>
            <p:nvPr/>
          </p:nvSpPr>
          <p:spPr>
            <a:xfrm>
              <a:off x="585216" y="4940804"/>
              <a:ext cx="8229600" cy="138385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5125003"/>
              <a:ext cx="7921752" cy="96012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3176858" y="6062472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(Mean Cycle Ratio)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690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loud 134"/>
          <p:cNvSpPr/>
          <p:nvPr/>
        </p:nvSpPr>
        <p:spPr>
          <a:xfrm>
            <a:off x="3294534" y="4644514"/>
            <a:ext cx="1584960" cy="351048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32455" y="6003922"/>
            <a:ext cx="9048121" cy="320678"/>
            <a:chOff x="100053" y="6003922"/>
            <a:chExt cx="9048121" cy="320678"/>
          </a:xfrm>
        </p:grpSpPr>
        <p:grpSp>
          <p:nvGrpSpPr>
            <p:cNvPr id="118" name="Group 117"/>
            <p:cNvGrpSpPr/>
            <p:nvPr/>
          </p:nvGrpSpPr>
          <p:grpSpPr>
            <a:xfrm>
              <a:off x="1905000" y="6003922"/>
              <a:ext cx="7243174" cy="320678"/>
              <a:chOff x="1824626" y="5378447"/>
              <a:chExt cx="7243174" cy="320678"/>
            </a:xfrm>
          </p:grpSpPr>
          <p:grpSp>
            <p:nvGrpSpPr>
              <p:cNvPr id="119" name="Group 118"/>
              <p:cNvGrpSpPr/>
              <p:nvPr/>
            </p:nvGrpSpPr>
            <p:grpSpPr>
              <a:xfrm>
                <a:off x="1824626" y="5378450"/>
                <a:ext cx="1820443" cy="320675"/>
                <a:chOff x="902179" y="4038600"/>
                <a:chExt cx="1820443" cy="320675"/>
              </a:xfrm>
            </p:grpSpPr>
            <p:cxnSp>
              <p:nvCxnSpPr>
                <p:cNvPr id="129" name="Elbow Connector 128"/>
                <p:cNvCxnSpPr/>
                <p:nvPr/>
              </p:nvCxnSpPr>
              <p:spPr>
                <a:xfrm flipV="1">
                  <a:off x="902179" y="4038600"/>
                  <a:ext cx="926621" cy="320675"/>
                </a:xfrm>
                <a:prstGeom prst="bentConnector3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Elbow Connector 129"/>
                <p:cNvCxnSpPr/>
                <p:nvPr/>
              </p:nvCxnSpPr>
              <p:spPr>
                <a:xfrm flipH="1" flipV="1">
                  <a:off x="1796001" y="4038600"/>
                  <a:ext cx="926621" cy="320675"/>
                </a:xfrm>
                <a:prstGeom prst="bentConnector3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Group 119"/>
              <p:cNvGrpSpPr/>
              <p:nvPr/>
            </p:nvGrpSpPr>
            <p:grpSpPr>
              <a:xfrm>
                <a:off x="3628669" y="5378449"/>
                <a:ext cx="1820443" cy="320675"/>
                <a:chOff x="902179" y="4038600"/>
                <a:chExt cx="1820443" cy="320675"/>
              </a:xfrm>
            </p:grpSpPr>
            <p:cxnSp>
              <p:nvCxnSpPr>
                <p:cNvPr id="127" name="Elbow Connector 126"/>
                <p:cNvCxnSpPr/>
                <p:nvPr/>
              </p:nvCxnSpPr>
              <p:spPr>
                <a:xfrm flipV="1">
                  <a:off x="902179" y="4038600"/>
                  <a:ext cx="926621" cy="320675"/>
                </a:xfrm>
                <a:prstGeom prst="bentConnector3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Elbow Connector 127"/>
                <p:cNvCxnSpPr/>
                <p:nvPr/>
              </p:nvCxnSpPr>
              <p:spPr>
                <a:xfrm flipH="1" flipV="1">
                  <a:off x="1796001" y="4038600"/>
                  <a:ext cx="926621" cy="320675"/>
                </a:xfrm>
                <a:prstGeom prst="bentConnector3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Group 120"/>
              <p:cNvGrpSpPr/>
              <p:nvPr/>
            </p:nvGrpSpPr>
            <p:grpSpPr>
              <a:xfrm>
                <a:off x="5438013" y="5378448"/>
                <a:ext cx="1820443" cy="320675"/>
                <a:chOff x="902179" y="4038600"/>
                <a:chExt cx="1820443" cy="320675"/>
              </a:xfrm>
            </p:grpSpPr>
            <p:cxnSp>
              <p:nvCxnSpPr>
                <p:cNvPr id="125" name="Elbow Connector 124"/>
                <p:cNvCxnSpPr/>
                <p:nvPr/>
              </p:nvCxnSpPr>
              <p:spPr>
                <a:xfrm flipV="1">
                  <a:off x="902179" y="4038600"/>
                  <a:ext cx="926621" cy="320675"/>
                </a:xfrm>
                <a:prstGeom prst="bentConnector3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Elbow Connector 125"/>
                <p:cNvCxnSpPr/>
                <p:nvPr/>
              </p:nvCxnSpPr>
              <p:spPr>
                <a:xfrm flipH="1" flipV="1">
                  <a:off x="1796001" y="4038600"/>
                  <a:ext cx="926621" cy="320675"/>
                </a:xfrm>
                <a:prstGeom prst="bentConnector3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" name="Group 121"/>
              <p:cNvGrpSpPr/>
              <p:nvPr/>
            </p:nvGrpSpPr>
            <p:grpSpPr>
              <a:xfrm>
                <a:off x="7247357" y="5378447"/>
                <a:ext cx="1820443" cy="320675"/>
                <a:chOff x="902179" y="4038600"/>
                <a:chExt cx="1820443" cy="320675"/>
              </a:xfrm>
            </p:grpSpPr>
            <p:cxnSp>
              <p:nvCxnSpPr>
                <p:cNvPr id="123" name="Elbow Connector 122"/>
                <p:cNvCxnSpPr/>
                <p:nvPr/>
              </p:nvCxnSpPr>
              <p:spPr>
                <a:xfrm flipV="1">
                  <a:off x="902179" y="4038600"/>
                  <a:ext cx="926621" cy="320675"/>
                </a:xfrm>
                <a:prstGeom prst="bentConnector3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Elbow Connector 123"/>
                <p:cNvCxnSpPr/>
                <p:nvPr/>
              </p:nvCxnSpPr>
              <p:spPr>
                <a:xfrm flipH="1" flipV="1">
                  <a:off x="1796001" y="4038600"/>
                  <a:ext cx="926621" cy="320675"/>
                </a:xfrm>
                <a:prstGeom prst="bentConnector3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8" name="Group 147"/>
            <p:cNvGrpSpPr/>
            <p:nvPr/>
          </p:nvGrpSpPr>
          <p:grpSpPr>
            <a:xfrm>
              <a:off x="100053" y="6003925"/>
              <a:ext cx="1820443" cy="320675"/>
              <a:chOff x="902179" y="4038600"/>
              <a:chExt cx="1820443" cy="320675"/>
            </a:xfrm>
          </p:grpSpPr>
          <p:cxnSp>
            <p:nvCxnSpPr>
              <p:cNvPr id="149" name="Elbow Connector 148"/>
              <p:cNvCxnSpPr/>
              <p:nvPr/>
            </p:nvCxnSpPr>
            <p:spPr>
              <a:xfrm flipV="1">
                <a:off x="902179" y="4038600"/>
                <a:ext cx="926621" cy="320675"/>
              </a:xfrm>
              <a:prstGeom prst="bentConnector3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Elbow Connector 149"/>
              <p:cNvCxnSpPr/>
              <p:nvPr/>
            </p:nvCxnSpPr>
            <p:spPr>
              <a:xfrm flipH="1" flipV="1">
                <a:off x="1796001" y="4038600"/>
                <a:ext cx="926621" cy="320675"/>
              </a:xfrm>
              <a:prstGeom prst="bentConnector3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8" name="Group 167"/>
          <p:cNvGrpSpPr/>
          <p:nvPr/>
        </p:nvGrpSpPr>
        <p:grpSpPr>
          <a:xfrm>
            <a:off x="59303" y="5477256"/>
            <a:ext cx="9048121" cy="320678"/>
            <a:chOff x="100053" y="6003922"/>
            <a:chExt cx="9048121" cy="320678"/>
          </a:xfrm>
        </p:grpSpPr>
        <p:grpSp>
          <p:nvGrpSpPr>
            <p:cNvPr id="169" name="Group 168"/>
            <p:cNvGrpSpPr/>
            <p:nvPr/>
          </p:nvGrpSpPr>
          <p:grpSpPr>
            <a:xfrm>
              <a:off x="1905000" y="6003922"/>
              <a:ext cx="7243174" cy="320678"/>
              <a:chOff x="1824626" y="5378447"/>
              <a:chExt cx="7243174" cy="320678"/>
            </a:xfrm>
          </p:grpSpPr>
          <p:grpSp>
            <p:nvGrpSpPr>
              <p:cNvPr id="173" name="Group 172"/>
              <p:cNvGrpSpPr/>
              <p:nvPr/>
            </p:nvGrpSpPr>
            <p:grpSpPr>
              <a:xfrm>
                <a:off x="1824626" y="5378450"/>
                <a:ext cx="1820443" cy="320675"/>
                <a:chOff x="902179" y="4038600"/>
                <a:chExt cx="1820443" cy="320675"/>
              </a:xfrm>
            </p:grpSpPr>
            <p:cxnSp>
              <p:nvCxnSpPr>
                <p:cNvPr id="183" name="Elbow Connector 182"/>
                <p:cNvCxnSpPr/>
                <p:nvPr/>
              </p:nvCxnSpPr>
              <p:spPr>
                <a:xfrm flipV="1">
                  <a:off x="902179" y="4038600"/>
                  <a:ext cx="926621" cy="320675"/>
                </a:xfrm>
                <a:prstGeom prst="bentConnector3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Elbow Connector 183"/>
                <p:cNvCxnSpPr/>
                <p:nvPr/>
              </p:nvCxnSpPr>
              <p:spPr>
                <a:xfrm flipH="1" flipV="1">
                  <a:off x="1796001" y="4038600"/>
                  <a:ext cx="926621" cy="320675"/>
                </a:xfrm>
                <a:prstGeom prst="bentConnector3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4" name="Group 173"/>
              <p:cNvGrpSpPr/>
              <p:nvPr/>
            </p:nvGrpSpPr>
            <p:grpSpPr>
              <a:xfrm>
                <a:off x="3628669" y="5378449"/>
                <a:ext cx="1820443" cy="320675"/>
                <a:chOff x="902179" y="4038600"/>
                <a:chExt cx="1820443" cy="320675"/>
              </a:xfrm>
            </p:grpSpPr>
            <p:cxnSp>
              <p:nvCxnSpPr>
                <p:cNvPr id="181" name="Elbow Connector 180"/>
                <p:cNvCxnSpPr/>
                <p:nvPr/>
              </p:nvCxnSpPr>
              <p:spPr>
                <a:xfrm flipV="1">
                  <a:off x="902179" y="4038600"/>
                  <a:ext cx="926621" cy="320675"/>
                </a:xfrm>
                <a:prstGeom prst="bentConnector3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Elbow Connector 181"/>
                <p:cNvCxnSpPr/>
                <p:nvPr/>
              </p:nvCxnSpPr>
              <p:spPr>
                <a:xfrm flipH="1" flipV="1">
                  <a:off x="1796001" y="4038600"/>
                  <a:ext cx="926621" cy="320675"/>
                </a:xfrm>
                <a:prstGeom prst="bentConnector3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5" name="Group 174"/>
              <p:cNvGrpSpPr/>
              <p:nvPr/>
            </p:nvGrpSpPr>
            <p:grpSpPr>
              <a:xfrm>
                <a:off x="5438013" y="5378448"/>
                <a:ext cx="1820443" cy="320675"/>
                <a:chOff x="902179" y="4038600"/>
                <a:chExt cx="1820443" cy="320675"/>
              </a:xfrm>
            </p:grpSpPr>
            <p:cxnSp>
              <p:nvCxnSpPr>
                <p:cNvPr id="179" name="Elbow Connector 178"/>
                <p:cNvCxnSpPr/>
                <p:nvPr/>
              </p:nvCxnSpPr>
              <p:spPr>
                <a:xfrm flipV="1">
                  <a:off x="902179" y="4038600"/>
                  <a:ext cx="926621" cy="320675"/>
                </a:xfrm>
                <a:prstGeom prst="bentConnector3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Elbow Connector 179"/>
                <p:cNvCxnSpPr/>
                <p:nvPr/>
              </p:nvCxnSpPr>
              <p:spPr>
                <a:xfrm flipH="1" flipV="1">
                  <a:off x="1796001" y="4038600"/>
                  <a:ext cx="926621" cy="320675"/>
                </a:xfrm>
                <a:prstGeom prst="bentConnector3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6" name="Group 175"/>
              <p:cNvGrpSpPr/>
              <p:nvPr/>
            </p:nvGrpSpPr>
            <p:grpSpPr>
              <a:xfrm>
                <a:off x="7247357" y="5378447"/>
                <a:ext cx="1820443" cy="320675"/>
                <a:chOff x="902179" y="4038600"/>
                <a:chExt cx="1820443" cy="320675"/>
              </a:xfrm>
            </p:grpSpPr>
            <p:cxnSp>
              <p:nvCxnSpPr>
                <p:cNvPr id="177" name="Elbow Connector 176"/>
                <p:cNvCxnSpPr/>
                <p:nvPr/>
              </p:nvCxnSpPr>
              <p:spPr>
                <a:xfrm flipV="1">
                  <a:off x="902179" y="4038600"/>
                  <a:ext cx="926621" cy="320675"/>
                </a:xfrm>
                <a:prstGeom prst="bentConnector3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Elbow Connector 177"/>
                <p:cNvCxnSpPr/>
                <p:nvPr/>
              </p:nvCxnSpPr>
              <p:spPr>
                <a:xfrm flipH="1" flipV="1">
                  <a:off x="1796001" y="4038600"/>
                  <a:ext cx="926621" cy="320675"/>
                </a:xfrm>
                <a:prstGeom prst="bentConnector3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0" name="Group 169"/>
            <p:cNvGrpSpPr/>
            <p:nvPr/>
          </p:nvGrpSpPr>
          <p:grpSpPr>
            <a:xfrm>
              <a:off x="100053" y="6003925"/>
              <a:ext cx="1820443" cy="320675"/>
              <a:chOff x="902179" y="4038600"/>
              <a:chExt cx="1820443" cy="320675"/>
            </a:xfrm>
          </p:grpSpPr>
          <p:cxnSp>
            <p:nvCxnSpPr>
              <p:cNvPr id="171" name="Elbow Connector 170"/>
              <p:cNvCxnSpPr/>
              <p:nvPr/>
            </p:nvCxnSpPr>
            <p:spPr>
              <a:xfrm flipV="1">
                <a:off x="902179" y="4038600"/>
                <a:ext cx="926621" cy="320675"/>
              </a:xfrm>
              <a:prstGeom prst="bentConnector3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Elbow Connector 171"/>
              <p:cNvCxnSpPr/>
              <p:nvPr/>
            </p:nvCxnSpPr>
            <p:spPr>
              <a:xfrm flipH="1" flipV="1">
                <a:off x="1796001" y="4038600"/>
                <a:ext cx="926621" cy="320675"/>
              </a:xfrm>
              <a:prstGeom prst="bentConnector3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4" name="Straight Connector 133"/>
          <p:cNvCxnSpPr/>
          <p:nvPr/>
        </p:nvCxnSpPr>
        <p:spPr>
          <a:xfrm>
            <a:off x="533400" y="3657600"/>
            <a:ext cx="74892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33400" y="3352800"/>
            <a:ext cx="74892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80" idx="3"/>
          </p:cNvCxnSpPr>
          <p:nvPr/>
        </p:nvCxnSpPr>
        <p:spPr>
          <a:xfrm flipH="1">
            <a:off x="6678598" y="3049988"/>
            <a:ext cx="1" cy="226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2" idx="3"/>
          </p:cNvCxnSpPr>
          <p:nvPr/>
        </p:nvCxnSpPr>
        <p:spPr>
          <a:xfrm>
            <a:off x="2169003" y="3048000"/>
            <a:ext cx="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Latch-based 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819400" y="762000"/>
            <a:ext cx="3200400" cy="17526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796001" y="1485900"/>
            <a:ext cx="1023399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019800" y="1465052"/>
            <a:ext cx="4572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781800" y="1465052"/>
            <a:ext cx="10668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77000" y="762000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L3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33400" y="1465052"/>
            <a:ext cx="9906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81200" y="762000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L2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Isosceles Triangle 51"/>
          <p:cNvSpPr/>
          <p:nvPr/>
        </p:nvSpPr>
        <p:spPr>
          <a:xfrm>
            <a:off x="1997553" y="27432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2169003" y="2512612"/>
            <a:ext cx="1798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Isosceles Triangle 79"/>
          <p:cNvSpPr/>
          <p:nvPr/>
        </p:nvSpPr>
        <p:spPr>
          <a:xfrm>
            <a:off x="6507149" y="2745188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 flipH="1">
            <a:off x="6678599" y="2514600"/>
            <a:ext cx="1798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ounded Rectangle 82"/>
          <p:cNvSpPr/>
          <p:nvPr/>
        </p:nvSpPr>
        <p:spPr>
          <a:xfrm>
            <a:off x="3276601" y="3200400"/>
            <a:ext cx="2362199" cy="304800"/>
          </a:xfrm>
          <a:prstGeom prst="roundRect">
            <a:avLst>
              <a:gd name="adj" fmla="val 50000"/>
            </a:avLst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986426" y="4644514"/>
            <a:ext cx="7243174" cy="320678"/>
            <a:chOff x="902179" y="4098922"/>
            <a:chExt cx="7243174" cy="320678"/>
          </a:xfrm>
        </p:grpSpPr>
        <p:grpSp>
          <p:nvGrpSpPr>
            <p:cNvPr id="19" name="Group 18"/>
            <p:cNvGrpSpPr/>
            <p:nvPr/>
          </p:nvGrpSpPr>
          <p:grpSpPr>
            <a:xfrm>
              <a:off x="902179" y="4098925"/>
              <a:ext cx="1820443" cy="320675"/>
              <a:chOff x="902179" y="4038600"/>
              <a:chExt cx="1820443" cy="320675"/>
            </a:xfrm>
          </p:grpSpPr>
          <p:cxnSp>
            <p:nvCxnSpPr>
              <p:cNvPr id="17" name="Elbow Connector 16"/>
              <p:cNvCxnSpPr/>
              <p:nvPr/>
            </p:nvCxnSpPr>
            <p:spPr>
              <a:xfrm flipV="1">
                <a:off x="902179" y="4038600"/>
                <a:ext cx="926621" cy="320675"/>
              </a:xfrm>
              <a:prstGeom prst="bentConnector3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Elbow Connector 55"/>
              <p:cNvCxnSpPr/>
              <p:nvPr/>
            </p:nvCxnSpPr>
            <p:spPr>
              <a:xfrm flipH="1" flipV="1">
                <a:off x="1796001" y="4038600"/>
                <a:ext cx="926621" cy="320675"/>
              </a:xfrm>
              <a:prstGeom prst="bentConnector3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2706222" y="4098922"/>
              <a:ext cx="1820443" cy="320675"/>
              <a:chOff x="902179" y="4038600"/>
              <a:chExt cx="1820443" cy="320675"/>
            </a:xfrm>
          </p:grpSpPr>
          <p:cxnSp>
            <p:nvCxnSpPr>
              <p:cNvPr id="58" name="Elbow Connector 57"/>
              <p:cNvCxnSpPr/>
              <p:nvPr/>
            </p:nvCxnSpPr>
            <p:spPr>
              <a:xfrm flipV="1">
                <a:off x="902179" y="4038600"/>
                <a:ext cx="926621" cy="320675"/>
              </a:xfrm>
              <a:prstGeom prst="bentConnector3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Elbow Connector 58"/>
              <p:cNvCxnSpPr/>
              <p:nvPr/>
            </p:nvCxnSpPr>
            <p:spPr>
              <a:xfrm flipH="1" flipV="1">
                <a:off x="1796001" y="4038600"/>
                <a:ext cx="926621" cy="320675"/>
              </a:xfrm>
              <a:prstGeom prst="bentConnector3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4515566" y="4098923"/>
              <a:ext cx="1820443" cy="320675"/>
              <a:chOff x="902179" y="4038600"/>
              <a:chExt cx="1820443" cy="320675"/>
            </a:xfrm>
          </p:grpSpPr>
          <p:cxnSp>
            <p:nvCxnSpPr>
              <p:cNvPr id="61" name="Elbow Connector 60"/>
              <p:cNvCxnSpPr/>
              <p:nvPr/>
            </p:nvCxnSpPr>
            <p:spPr>
              <a:xfrm flipV="1">
                <a:off x="902179" y="4038600"/>
                <a:ext cx="926621" cy="320675"/>
              </a:xfrm>
              <a:prstGeom prst="bentConnector3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Elbow Connector 61"/>
              <p:cNvCxnSpPr/>
              <p:nvPr/>
            </p:nvCxnSpPr>
            <p:spPr>
              <a:xfrm flipH="1" flipV="1">
                <a:off x="1796001" y="4038600"/>
                <a:ext cx="926621" cy="320675"/>
              </a:xfrm>
              <a:prstGeom prst="bentConnector3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/>
          </p:nvGrpSpPr>
          <p:grpSpPr>
            <a:xfrm>
              <a:off x="6324910" y="4098922"/>
              <a:ext cx="1820443" cy="320675"/>
              <a:chOff x="902179" y="4038600"/>
              <a:chExt cx="1820443" cy="320675"/>
            </a:xfrm>
          </p:grpSpPr>
          <p:cxnSp>
            <p:nvCxnSpPr>
              <p:cNvPr id="64" name="Elbow Connector 63"/>
              <p:cNvCxnSpPr/>
              <p:nvPr/>
            </p:nvCxnSpPr>
            <p:spPr>
              <a:xfrm flipV="1">
                <a:off x="902179" y="4038600"/>
                <a:ext cx="926621" cy="320675"/>
              </a:xfrm>
              <a:prstGeom prst="bentConnector3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Elbow Connector 64"/>
              <p:cNvCxnSpPr/>
              <p:nvPr/>
            </p:nvCxnSpPr>
            <p:spPr>
              <a:xfrm flipH="1" flipV="1">
                <a:off x="1796001" y="4038600"/>
                <a:ext cx="926621" cy="320675"/>
              </a:xfrm>
              <a:prstGeom prst="bentConnector3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Rectangle 19"/>
          <p:cNvSpPr/>
          <p:nvPr/>
        </p:nvSpPr>
        <p:spPr>
          <a:xfrm>
            <a:off x="8145353" y="3689346"/>
            <a:ext cx="998647" cy="2803529"/>
          </a:xfrm>
          <a:prstGeom prst="rect">
            <a:avLst/>
          </a:prstGeom>
          <a:solidFill>
            <a:srgbClr val="E2E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09"/>
          <p:cNvCxnSpPr>
            <a:stCxn id="112" idx="3"/>
          </p:cNvCxnSpPr>
          <p:nvPr/>
        </p:nvCxnSpPr>
        <p:spPr>
          <a:xfrm>
            <a:off x="1711803" y="3048000"/>
            <a:ext cx="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1524000" y="762000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" name="Isosceles Triangle 111"/>
          <p:cNvSpPr/>
          <p:nvPr/>
        </p:nvSpPr>
        <p:spPr>
          <a:xfrm>
            <a:off x="1540353" y="27432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 flipH="1">
            <a:off x="1711803" y="2512612"/>
            <a:ext cx="1798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16" idx="3"/>
          </p:cNvCxnSpPr>
          <p:nvPr/>
        </p:nvCxnSpPr>
        <p:spPr>
          <a:xfrm flipH="1">
            <a:off x="7135798" y="3049988"/>
            <a:ext cx="1" cy="226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6934200" y="762000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L4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Isosceles Triangle 115"/>
          <p:cNvSpPr/>
          <p:nvPr/>
        </p:nvSpPr>
        <p:spPr>
          <a:xfrm>
            <a:off x="6964349" y="2745188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/>
          <p:nvPr/>
        </p:nvCxnSpPr>
        <p:spPr>
          <a:xfrm flipH="1">
            <a:off x="7135799" y="2514600"/>
            <a:ext cx="1798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1540353" y="3276600"/>
            <a:ext cx="342900" cy="4572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ounded Rectangle 130"/>
          <p:cNvSpPr/>
          <p:nvPr/>
        </p:nvSpPr>
        <p:spPr>
          <a:xfrm>
            <a:off x="2003398" y="3276600"/>
            <a:ext cx="342900" cy="4572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ounded Rectangle 131"/>
          <p:cNvSpPr/>
          <p:nvPr/>
        </p:nvSpPr>
        <p:spPr>
          <a:xfrm>
            <a:off x="6515100" y="3276600"/>
            <a:ext cx="342900" cy="4572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ounded Rectangle 132"/>
          <p:cNvSpPr/>
          <p:nvPr/>
        </p:nvSpPr>
        <p:spPr>
          <a:xfrm>
            <a:off x="6961039" y="3276600"/>
            <a:ext cx="342900" cy="4572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909583" y="4963343"/>
            <a:ext cx="2286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-73144" y="3802058"/>
            <a:ext cx="998647" cy="2751142"/>
          </a:xfrm>
          <a:prstGeom prst="rect">
            <a:avLst/>
          </a:prstGeom>
          <a:solidFill>
            <a:srgbClr val="E2E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48919" y="412427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44707" y="46598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L2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40495" y="54980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L3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36283" y="59552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L4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914400" y="4123944"/>
            <a:ext cx="7243174" cy="320678"/>
            <a:chOff x="902179" y="4098922"/>
            <a:chExt cx="7243174" cy="320678"/>
          </a:xfrm>
        </p:grpSpPr>
        <p:grpSp>
          <p:nvGrpSpPr>
            <p:cNvPr id="156" name="Group 155"/>
            <p:cNvGrpSpPr/>
            <p:nvPr/>
          </p:nvGrpSpPr>
          <p:grpSpPr>
            <a:xfrm>
              <a:off x="902179" y="4098925"/>
              <a:ext cx="1820443" cy="320675"/>
              <a:chOff x="902179" y="4038600"/>
              <a:chExt cx="1820443" cy="320675"/>
            </a:xfrm>
          </p:grpSpPr>
          <p:cxnSp>
            <p:nvCxnSpPr>
              <p:cNvPr id="166" name="Elbow Connector 165"/>
              <p:cNvCxnSpPr/>
              <p:nvPr/>
            </p:nvCxnSpPr>
            <p:spPr>
              <a:xfrm flipV="1">
                <a:off x="902179" y="4038600"/>
                <a:ext cx="926621" cy="320675"/>
              </a:xfrm>
              <a:prstGeom prst="bentConnector3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Elbow Connector 166"/>
              <p:cNvCxnSpPr/>
              <p:nvPr/>
            </p:nvCxnSpPr>
            <p:spPr>
              <a:xfrm flipH="1" flipV="1">
                <a:off x="1796001" y="4038600"/>
                <a:ext cx="926621" cy="320675"/>
              </a:xfrm>
              <a:prstGeom prst="bentConnector3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156"/>
            <p:cNvGrpSpPr/>
            <p:nvPr/>
          </p:nvGrpSpPr>
          <p:grpSpPr>
            <a:xfrm>
              <a:off x="2706222" y="4098922"/>
              <a:ext cx="1820443" cy="320675"/>
              <a:chOff x="902179" y="4038600"/>
              <a:chExt cx="1820443" cy="320675"/>
            </a:xfrm>
          </p:grpSpPr>
          <p:cxnSp>
            <p:nvCxnSpPr>
              <p:cNvPr id="164" name="Elbow Connector 163"/>
              <p:cNvCxnSpPr/>
              <p:nvPr/>
            </p:nvCxnSpPr>
            <p:spPr>
              <a:xfrm flipV="1">
                <a:off x="902179" y="4038600"/>
                <a:ext cx="926621" cy="320675"/>
              </a:xfrm>
              <a:prstGeom prst="bentConnector3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Elbow Connector 164"/>
              <p:cNvCxnSpPr/>
              <p:nvPr/>
            </p:nvCxnSpPr>
            <p:spPr>
              <a:xfrm flipH="1" flipV="1">
                <a:off x="1796001" y="4038600"/>
                <a:ext cx="926621" cy="320675"/>
              </a:xfrm>
              <a:prstGeom prst="bentConnector3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Group 157"/>
            <p:cNvGrpSpPr/>
            <p:nvPr/>
          </p:nvGrpSpPr>
          <p:grpSpPr>
            <a:xfrm>
              <a:off x="4515566" y="4098923"/>
              <a:ext cx="1820443" cy="320675"/>
              <a:chOff x="902179" y="4038600"/>
              <a:chExt cx="1820443" cy="320675"/>
            </a:xfrm>
          </p:grpSpPr>
          <p:cxnSp>
            <p:nvCxnSpPr>
              <p:cNvPr id="162" name="Elbow Connector 161"/>
              <p:cNvCxnSpPr/>
              <p:nvPr/>
            </p:nvCxnSpPr>
            <p:spPr>
              <a:xfrm flipV="1">
                <a:off x="902179" y="4038600"/>
                <a:ext cx="926621" cy="320675"/>
              </a:xfrm>
              <a:prstGeom prst="bentConnector3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Elbow Connector 162"/>
              <p:cNvCxnSpPr/>
              <p:nvPr/>
            </p:nvCxnSpPr>
            <p:spPr>
              <a:xfrm flipH="1" flipV="1">
                <a:off x="1796001" y="4038600"/>
                <a:ext cx="926621" cy="320675"/>
              </a:xfrm>
              <a:prstGeom prst="bentConnector3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158"/>
            <p:cNvGrpSpPr/>
            <p:nvPr/>
          </p:nvGrpSpPr>
          <p:grpSpPr>
            <a:xfrm>
              <a:off x="6324910" y="4098922"/>
              <a:ext cx="1820443" cy="320675"/>
              <a:chOff x="902179" y="4038600"/>
              <a:chExt cx="1820443" cy="320675"/>
            </a:xfrm>
          </p:grpSpPr>
          <p:cxnSp>
            <p:nvCxnSpPr>
              <p:cNvPr id="160" name="Elbow Connector 159"/>
              <p:cNvCxnSpPr/>
              <p:nvPr/>
            </p:nvCxnSpPr>
            <p:spPr>
              <a:xfrm flipV="1">
                <a:off x="902179" y="4038600"/>
                <a:ext cx="926621" cy="320675"/>
              </a:xfrm>
              <a:prstGeom prst="bentConnector3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Elbow Connector 160"/>
              <p:cNvCxnSpPr/>
              <p:nvPr/>
            </p:nvCxnSpPr>
            <p:spPr>
              <a:xfrm flipH="1" flipV="1">
                <a:off x="1796001" y="4038600"/>
                <a:ext cx="926621" cy="320675"/>
              </a:xfrm>
              <a:prstGeom prst="bentConnector3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5" name="Rounded Rectangle 184"/>
          <p:cNvSpPr/>
          <p:nvPr/>
        </p:nvSpPr>
        <p:spPr>
          <a:xfrm>
            <a:off x="3270915" y="5038344"/>
            <a:ext cx="877413" cy="232924"/>
          </a:xfrm>
          <a:prstGeom prst="roundRect">
            <a:avLst>
              <a:gd name="adj" fmla="val 50000"/>
            </a:avLst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6" name="Rounded Rectangle 185"/>
          <p:cNvSpPr/>
          <p:nvPr/>
        </p:nvSpPr>
        <p:spPr>
          <a:xfrm>
            <a:off x="4170075" y="5038344"/>
            <a:ext cx="877413" cy="232924"/>
          </a:xfrm>
          <a:prstGeom prst="roundRect">
            <a:avLst>
              <a:gd name="adj" fmla="val 50000"/>
            </a:avLst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533832" y="3346114"/>
            <a:ext cx="344129" cy="311486"/>
            <a:chOff x="1533832" y="3346114"/>
            <a:chExt cx="344129" cy="311486"/>
          </a:xfrm>
        </p:grpSpPr>
        <p:sp>
          <p:nvSpPr>
            <p:cNvPr id="46" name="Freeform 45"/>
            <p:cNvSpPr/>
            <p:nvPr/>
          </p:nvSpPr>
          <p:spPr>
            <a:xfrm>
              <a:off x="1533832" y="3347884"/>
              <a:ext cx="176981" cy="309716"/>
            </a:xfrm>
            <a:custGeom>
              <a:avLst/>
              <a:gdLst>
                <a:gd name="connsiteX0" fmla="*/ 0 w 176981"/>
                <a:gd name="connsiteY0" fmla="*/ 0 h 309716"/>
                <a:gd name="connsiteX1" fmla="*/ 176981 w 176981"/>
                <a:gd name="connsiteY1" fmla="*/ 154858 h 309716"/>
                <a:gd name="connsiteX2" fmla="*/ 0 w 176981"/>
                <a:gd name="connsiteY2" fmla="*/ 309716 h 30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981" h="309716">
                  <a:moveTo>
                    <a:pt x="0" y="0"/>
                  </a:moveTo>
                  <a:cubicBezTo>
                    <a:pt x="88490" y="51619"/>
                    <a:pt x="176981" y="103239"/>
                    <a:pt x="176981" y="154858"/>
                  </a:cubicBezTo>
                  <a:cubicBezTo>
                    <a:pt x="176981" y="206477"/>
                    <a:pt x="88490" y="258096"/>
                    <a:pt x="0" y="30971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 186"/>
            <p:cNvSpPr/>
            <p:nvPr/>
          </p:nvSpPr>
          <p:spPr>
            <a:xfrm flipH="1">
              <a:off x="1700980" y="3346114"/>
              <a:ext cx="176981" cy="309716"/>
            </a:xfrm>
            <a:custGeom>
              <a:avLst/>
              <a:gdLst>
                <a:gd name="connsiteX0" fmla="*/ 0 w 176981"/>
                <a:gd name="connsiteY0" fmla="*/ 0 h 309716"/>
                <a:gd name="connsiteX1" fmla="*/ 176981 w 176981"/>
                <a:gd name="connsiteY1" fmla="*/ 154858 h 309716"/>
                <a:gd name="connsiteX2" fmla="*/ 0 w 176981"/>
                <a:gd name="connsiteY2" fmla="*/ 309716 h 30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981" h="309716">
                  <a:moveTo>
                    <a:pt x="0" y="0"/>
                  </a:moveTo>
                  <a:cubicBezTo>
                    <a:pt x="88490" y="51619"/>
                    <a:pt x="176981" y="103239"/>
                    <a:pt x="176981" y="154858"/>
                  </a:cubicBezTo>
                  <a:cubicBezTo>
                    <a:pt x="176981" y="206477"/>
                    <a:pt x="88490" y="258096"/>
                    <a:pt x="0" y="30971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1996441" y="3344344"/>
            <a:ext cx="344129" cy="311486"/>
            <a:chOff x="1533832" y="3346114"/>
            <a:chExt cx="344129" cy="311486"/>
          </a:xfrm>
        </p:grpSpPr>
        <p:sp>
          <p:nvSpPr>
            <p:cNvPr id="189" name="Freeform 188"/>
            <p:cNvSpPr/>
            <p:nvPr/>
          </p:nvSpPr>
          <p:spPr>
            <a:xfrm>
              <a:off x="1533832" y="3347884"/>
              <a:ext cx="176981" cy="309716"/>
            </a:xfrm>
            <a:custGeom>
              <a:avLst/>
              <a:gdLst>
                <a:gd name="connsiteX0" fmla="*/ 0 w 176981"/>
                <a:gd name="connsiteY0" fmla="*/ 0 h 309716"/>
                <a:gd name="connsiteX1" fmla="*/ 176981 w 176981"/>
                <a:gd name="connsiteY1" fmla="*/ 154858 h 309716"/>
                <a:gd name="connsiteX2" fmla="*/ 0 w 176981"/>
                <a:gd name="connsiteY2" fmla="*/ 309716 h 30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981" h="309716">
                  <a:moveTo>
                    <a:pt x="0" y="0"/>
                  </a:moveTo>
                  <a:cubicBezTo>
                    <a:pt x="88490" y="51619"/>
                    <a:pt x="176981" y="103239"/>
                    <a:pt x="176981" y="154858"/>
                  </a:cubicBezTo>
                  <a:cubicBezTo>
                    <a:pt x="176981" y="206477"/>
                    <a:pt x="88490" y="258096"/>
                    <a:pt x="0" y="30971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reeform 189"/>
            <p:cNvSpPr/>
            <p:nvPr/>
          </p:nvSpPr>
          <p:spPr>
            <a:xfrm flipH="1">
              <a:off x="1700980" y="3346114"/>
              <a:ext cx="176981" cy="309716"/>
            </a:xfrm>
            <a:custGeom>
              <a:avLst/>
              <a:gdLst>
                <a:gd name="connsiteX0" fmla="*/ 0 w 176981"/>
                <a:gd name="connsiteY0" fmla="*/ 0 h 309716"/>
                <a:gd name="connsiteX1" fmla="*/ 176981 w 176981"/>
                <a:gd name="connsiteY1" fmla="*/ 154858 h 309716"/>
                <a:gd name="connsiteX2" fmla="*/ 0 w 176981"/>
                <a:gd name="connsiteY2" fmla="*/ 309716 h 30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981" h="309716">
                  <a:moveTo>
                    <a:pt x="0" y="0"/>
                  </a:moveTo>
                  <a:cubicBezTo>
                    <a:pt x="88490" y="51619"/>
                    <a:pt x="176981" y="103239"/>
                    <a:pt x="176981" y="154858"/>
                  </a:cubicBezTo>
                  <a:cubicBezTo>
                    <a:pt x="176981" y="206477"/>
                    <a:pt x="88490" y="258096"/>
                    <a:pt x="0" y="30971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6517411" y="3342574"/>
            <a:ext cx="344129" cy="311486"/>
            <a:chOff x="1533832" y="3346114"/>
            <a:chExt cx="344129" cy="311486"/>
          </a:xfrm>
        </p:grpSpPr>
        <p:sp>
          <p:nvSpPr>
            <p:cNvPr id="192" name="Freeform 191"/>
            <p:cNvSpPr/>
            <p:nvPr/>
          </p:nvSpPr>
          <p:spPr>
            <a:xfrm>
              <a:off x="1533832" y="3347884"/>
              <a:ext cx="176981" cy="309716"/>
            </a:xfrm>
            <a:custGeom>
              <a:avLst/>
              <a:gdLst>
                <a:gd name="connsiteX0" fmla="*/ 0 w 176981"/>
                <a:gd name="connsiteY0" fmla="*/ 0 h 309716"/>
                <a:gd name="connsiteX1" fmla="*/ 176981 w 176981"/>
                <a:gd name="connsiteY1" fmla="*/ 154858 h 309716"/>
                <a:gd name="connsiteX2" fmla="*/ 0 w 176981"/>
                <a:gd name="connsiteY2" fmla="*/ 309716 h 30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981" h="309716">
                  <a:moveTo>
                    <a:pt x="0" y="0"/>
                  </a:moveTo>
                  <a:cubicBezTo>
                    <a:pt x="88490" y="51619"/>
                    <a:pt x="176981" y="103239"/>
                    <a:pt x="176981" y="154858"/>
                  </a:cubicBezTo>
                  <a:cubicBezTo>
                    <a:pt x="176981" y="206477"/>
                    <a:pt x="88490" y="258096"/>
                    <a:pt x="0" y="30971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/>
            <p:nvPr/>
          </p:nvSpPr>
          <p:spPr>
            <a:xfrm flipH="1">
              <a:off x="1700980" y="3346114"/>
              <a:ext cx="176981" cy="309716"/>
            </a:xfrm>
            <a:custGeom>
              <a:avLst/>
              <a:gdLst>
                <a:gd name="connsiteX0" fmla="*/ 0 w 176981"/>
                <a:gd name="connsiteY0" fmla="*/ 0 h 309716"/>
                <a:gd name="connsiteX1" fmla="*/ 176981 w 176981"/>
                <a:gd name="connsiteY1" fmla="*/ 154858 h 309716"/>
                <a:gd name="connsiteX2" fmla="*/ 0 w 176981"/>
                <a:gd name="connsiteY2" fmla="*/ 309716 h 30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981" h="309716">
                  <a:moveTo>
                    <a:pt x="0" y="0"/>
                  </a:moveTo>
                  <a:cubicBezTo>
                    <a:pt x="88490" y="51619"/>
                    <a:pt x="176981" y="103239"/>
                    <a:pt x="176981" y="154858"/>
                  </a:cubicBezTo>
                  <a:cubicBezTo>
                    <a:pt x="176981" y="206477"/>
                    <a:pt x="88490" y="258096"/>
                    <a:pt x="0" y="30971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6956617" y="3348178"/>
            <a:ext cx="344129" cy="311486"/>
            <a:chOff x="1533832" y="3346114"/>
            <a:chExt cx="344129" cy="311486"/>
          </a:xfrm>
        </p:grpSpPr>
        <p:sp>
          <p:nvSpPr>
            <p:cNvPr id="195" name="Freeform 194"/>
            <p:cNvSpPr/>
            <p:nvPr/>
          </p:nvSpPr>
          <p:spPr>
            <a:xfrm>
              <a:off x="1533832" y="3347884"/>
              <a:ext cx="176981" cy="309716"/>
            </a:xfrm>
            <a:custGeom>
              <a:avLst/>
              <a:gdLst>
                <a:gd name="connsiteX0" fmla="*/ 0 w 176981"/>
                <a:gd name="connsiteY0" fmla="*/ 0 h 309716"/>
                <a:gd name="connsiteX1" fmla="*/ 176981 w 176981"/>
                <a:gd name="connsiteY1" fmla="*/ 154858 h 309716"/>
                <a:gd name="connsiteX2" fmla="*/ 0 w 176981"/>
                <a:gd name="connsiteY2" fmla="*/ 309716 h 30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981" h="309716">
                  <a:moveTo>
                    <a:pt x="0" y="0"/>
                  </a:moveTo>
                  <a:cubicBezTo>
                    <a:pt x="88490" y="51619"/>
                    <a:pt x="176981" y="103239"/>
                    <a:pt x="176981" y="154858"/>
                  </a:cubicBezTo>
                  <a:cubicBezTo>
                    <a:pt x="176981" y="206477"/>
                    <a:pt x="88490" y="258096"/>
                    <a:pt x="0" y="30971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Freeform 195"/>
            <p:cNvSpPr/>
            <p:nvPr/>
          </p:nvSpPr>
          <p:spPr>
            <a:xfrm flipH="1">
              <a:off x="1700980" y="3346114"/>
              <a:ext cx="176981" cy="309716"/>
            </a:xfrm>
            <a:custGeom>
              <a:avLst/>
              <a:gdLst>
                <a:gd name="connsiteX0" fmla="*/ 0 w 176981"/>
                <a:gd name="connsiteY0" fmla="*/ 0 h 309716"/>
                <a:gd name="connsiteX1" fmla="*/ 176981 w 176981"/>
                <a:gd name="connsiteY1" fmla="*/ 154858 h 309716"/>
                <a:gd name="connsiteX2" fmla="*/ 0 w 176981"/>
                <a:gd name="connsiteY2" fmla="*/ 309716 h 30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981" h="309716">
                  <a:moveTo>
                    <a:pt x="0" y="0"/>
                  </a:moveTo>
                  <a:cubicBezTo>
                    <a:pt x="88490" y="51619"/>
                    <a:pt x="176981" y="103239"/>
                    <a:pt x="176981" y="154858"/>
                  </a:cubicBezTo>
                  <a:cubicBezTo>
                    <a:pt x="176981" y="206477"/>
                    <a:pt x="88490" y="258096"/>
                    <a:pt x="0" y="30971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244645" y="4804368"/>
            <a:ext cx="1769807" cy="873960"/>
          </a:xfrm>
          <a:custGeom>
            <a:avLst/>
            <a:gdLst>
              <a:gd name="connsiteX0" fmla="*/ 0 w 1769807"/>
              <a:gd name="connsiteY0" fmla="*/ 18355 h 873960"/>
              <a:gd name="connsiteX1" fmla="*/ 715297 w 1769807"/>
              <a:gd name="connsiteY1" fmla="*/ 99471 h 873960"/>
              <a:gd name="connsiteX2" fmla="*/ 1061884 w 1769807"/>
              <a:gd name="connsiteY2" fmla="*/ 785271 h 873960"/>
              <a:gd name="connsiteX3" fmla="*/ 1769807 w 1769807"/>
              <a:gd name="connsiteY3" fmla="*/ 844264 h 87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807" h="873960">
                <a:moveTo>
                  <a:pt x="0" y="18355"/>
                </a:moveTo>
                <a:cubicBezTo>
                  <a:pt x="269158" y="-4997"/>
                  <a:pt x="538316" y="-28348"/>
                  <a:pt x="715297" y="99471"/>
                </a:cubicBezTo>
                <a:cubicBezTo>
                  <a:pt x="892278" y="227290"/>
                  <a:pt x="886132" y="661139"/>
                  <a:pt x="1061884" y="785271"/>
                </a:cubicBezTo>
                <a:cubicBezTo>
                  <a:pt x="1237636" y="909403"/>
                  <a:pt x="1503721" y="876833"/>
                  <a:pt x="1769807" y="844264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171700" y="1293376"/>
            <a:ext cx="4286250" cy="2145149"/>
            <a:chOff x="2171700" y="1293376"/>
            <a:chExt cx="4286250" cy="2145149"/>
          </a:xfrm>
        </p:grpSpPr>
        <p:sp>
          <p:nvSpPr>
            <p:cNvPr id="15" name="Freeform 14"/>
            <p:cNvSpPr/>
            <p:nvPr/>
          </p:nvSpPr>
          <p:spPr>
            <a:xfrm>
              <a:off x="2171700" y="1638300"/>
              <a:ext cx="4286250" cy="1800225"/>
            </a:xfrm>
            <a:custGeom>
              <a:avLst/>
              <a:gdLst>
                <a:gd name="connsiteX0" fmla="*/ 0 w 4286250"/>
                <a:gd name="connsiteY0" fmla="*/ 1800225 h 1800225"/>
                <a:gd name="connsiteX1" fmla="*/ 0 w 4286250"/>
                <a:gd name="connsiteY1" fmla="*/ 0 h 1800225"/>
                <a:gd name="connsiteX2" fmla="*/ 4286250 w 4286250"/>
                <a:gd name="connsiteY2" fmla="*/ 0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250" h="1800225">
                  <a:moveTo>
                    <a:pt x="0" y="1800225"/>
                  </a:moveTo>
                  <a:lnTo>
                    <a:pt x="0" y="0"/>
                  </a:lnTo>
                  <a:lnTo>
                    <a:pt x="4286250" y="0"/>
                  </a:lnTo>
                </a:path>
              </a:pathLst>
            </a:custGeom>
            <a:noFill/>
            <a:ln w="76200">
              <a:solidFill>
                <a:schemeClr val="accent6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79365" y="1293376"/>
              <a:ext cx="15856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Launching path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62175" y="2524125"/>
            <a:ext cx="4543425" cy="1133475"/>
            <a:chOff x="2162175" y="2524125"/>
            <a:chExt cx="4543425" cy="1133475"/>
          </a:xfrm>
        </p:grpSpPr>
        <p:sp>
          <p:nvSpPr>
            <p:cNvPr id="18" name="Freeform 17"/>
            <p:cNvSpPr/>
            <p:nvPr/>
          </p:nvSpPr>
          <p:spPr>
            <a:xfrm>
              <a:off x="2162175" y="2524125"/>
              <a:ext cx="4543425" cy="1133475"/>
            </a:xfrm>
            <a:custGeom>
              <a:avLst/>
              <a:gdLst>
                <a:gd name="connsiteX0" fmla="*/ 0 w 4543425"/>
                <a:gd name="connsiteY0" fmla="*/ 904875 h 1133475"/>
                <a:gd name="connsiteX1" fmla="*/ 4419600 w 4543425"/>
                <a:gd name="connsiteY1" fmla="*/ 904875 h 1133475"/>
                <a:gd name="connsiteX2" fmla="*/ 4419600 w 4543425"/>
                <a:gd name="connsiteY2" fmla="*/ 1133475 h 1133475"/>
                <a:gd name="connsiteX3" fmla="*/ 28575 w 4543425"/>
                <a:gd name="connsiteY3" fmla="*/ 1133475 h 1133475"/>
                <a:gd name="connsiteX4" fmla="*/ 28575 w 4543425"/>
                <a:gd name="connsiteY4" fmla="*/ 742950 h 1133475"/>
                <a:gd name="connsiteX5" fmla="*/ 4543425 w 4543425"/>
                <a:gd name="connsiteY5" fmla="*/ 742950 h 1133475"/>
                <a:gd name="connsiteX6" fmla="*/ 4543425 w 4543425"/>
                <a:gd name="connsiteY6" fmla="*/ 0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3425" h="1133475">
                  <a:moveTo>
                    <a:pt x="0" y="904875"/>
                  </a:moveTo>
                  <a:lnTo>
                    <a:pt x="4419600" y="904875"/>
                  </a:lnTo>
                  <a:lnTo>
                    <a:pt x="4419600" y="1133475"/>
                  </a:lnTo>
                  <a:lnTo>
                    <a:pt x="28575" y="1133475"/>
                  </a:lnTo>
                  <a:lnTo>
                    <a:pt x="28575" y="742950"/>
                  </a:lnTo>
                  <a:lnTo>
                    <a:pt x="4543425" y="742950"/>
                  </a:lnTo>
                  <a:lnTo>
                    <a:pt x="4543425" y="0"/>
                  </a:lnTo>
                </a:path>
              </a:pathLst>
            </a:custGeom>
            <a:noFill/>
            <a:ln w="762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694176" y="2870990"/>
              <a:ext cx="15295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Capturing path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954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Straight Connector 133"/>
          <p:cNvCxnSpPr/>
          <p:nvPr/>
        </p:nvCxnSpPr>
        <p:spPr>
          <a:xfrm>
            <a:off x="533400" y="3657600"/>
            <a:ext cx="74892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33400" y="3352800"/>
            <a:ext cx="74892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80" idx="3"/>
          </p:cNvCxnSpPr>
          <p:nvPr/>
        </p:nvCxnSpPr>
        <p:spPr>
          <a:xfrm flipH="1">
            <a:off x="6678598" y="3049988"/>
            <a:ext cx="1" cy="226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2" idx="3"/>
          </p:cNvCxnSpPr>
          <p:nvPr/>
        </p:nvCxnSpPr>
        <p:spPr>
          <a:xfrm>
            <a:off x="2169003" y="3048000"/>
            <a:ext cx="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Matched delays can be adjustable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819400" y="762000"/>
            <a:ext cx="3200400" cy="17526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796001" y="1485900"/>
            <a:ext cx="1023399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019800" y="1465052"/>
            <a:ext cx="4572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781800" y="1465052"/>
            <a:ext cx="10668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77000" y="762000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L3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33400" y="1465052"/>
            <a:ext cx="9906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81200" y="762000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L2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Isosceles Triangle 51"/>
          <p:cNvSpPr/>
          <p:nvPr/>
        </p:nvSpPr>
        <p:spPr>
          <a:xfrm>
            <a:off x="1997553" y="27432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2169003" y="2512612"/>
            <a:ext cx="1798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Isosceles Triangle 79"/>
          <p:cNvSpPr/>
          <p:nvPr/>
        </p:nvSpPr>
        <p:spPr>
          <a:xfrm>
            <a:off x="6507149" y="2745188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 flipH="1">
            <a:off x="6678599" y="2514600"/>
            <a:ext cx="1798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ounded Rectangle 82"/>
          <p:cNvSpPr/>
          <p:nvPr/>
        </p:nvSpPr>
        <p:spPr>
          <a:xfrm>
            <a:off x="3276601" y="3200400"/>
            <a:ext cx="2362199" cy="304800"/>
          </a:xfrm>
          <a:prstGeom prst="roundRect">
            <a:avLst>
              <a:gd name="adj" fmla="val 50000"/>
            </a:avLst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145353" y="3689346"/>
            <a:ext cx="998647" cy="2803529"/>
          </a:xfrm>
          <a:prstGeom prst="rect">
            <a:avLst/>
          </a:prstGeom>
          <a:solidFill>
            <a:srgbClr val="E2E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09"/>
          <p:cNvCxnSpPr>
            <a:stCxn id="112" idx="3"/>
          </p:cNvCxnSpPr>
          <p:nvPr/>
        </p:nvCxnSpPr>
        <p:spPr>
          <a:xfrm>
            <a:off x="1711803" y="3048000"/>
            <a:ext cx="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1524000" y="762000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" name="Isosceles Triangle 111"/>
          <p:cNvSpPr/>
          <p:nvPr/>
        </p:nvSpPr>
        <p:spPr>
          <a:xfrm>
            <a:off x="1540353" y="27432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 flipH="1">
            <a:off x="1711803" y="2512612"/>
            <a:ext cx="1798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16" idx="3"/>
          </p:cNvCxnSpPr>
          <p:nvPr/>
        </p:nvCxnSpPr>
        <p:spPr>
          <a:xfrm flipH="1">
            <a:off x="7135798" y="3049988"/>
            <a:ext cx="1" cy="226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6934200" y="762000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L4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Isosceles Triangle 115"/>
          <p:cNvSpPr/>
          <p:nvPr/>
        </p:nvSpPr>
        <p:spPr>
          <a:xfrm>
            <a:off x="6964349" y="2745188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/>
          <p:nvPr/>
        </p:nvCxnSpPr>
        <p:spPr>
          <a:xfrm flipH="1">
            <a:off x="7135799" y="2514600"/>
            <a:ext cx="1798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1540353" y="3276600"/>
            <a:ext cx="342900" cy="4572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ounded Rectangle 130"/>
          <p:cNvSpPr/>
          <p:nvPr/>
        </p:nvSpPr>
        <p:spPr>
          <a:xfrm>
            <a:off x="2003398" y="3276600"/>
            <a:ext cx="342900" cy="4572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ounded Rectangle 131"/>
          <p:cNvSpPr/>
          <p:nvPr/>
        </p:nvSpPr>
        <p:spPr>
          <a:xfrm>
            <a:off x="6515100" y="3276600"/>
            <a:ext cx="342900" cy="4572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ounded Rectangle 132"/>
          <p:cNvSpPr/>
          <p:nvPr/>
        </p:nvSpPr>
        <p:spPr>
          <a:xfrm>
            <a:off x="6961039" y="3276600"/>
            <a:ext cx="342900" cy="4572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1533832" y="3346114"/>
            <a:ext cx="344129" cy="311486"/>
            <a:chOff x="1533832" y="3346114"/>
            <a:chExt cx="344129" cy="311486"/>
          </a:xfrm>
        </p:grpSpPr>
        <p:sp>
          <p:nvSpPr>
            <p:cNvPr id="46" name="Freeform 45"/>
            <p:cNvSpPr/>
            <p:nvPr/>
          </p:nvSpPr>
          <p:spPr>
            <a:xfrm>
              <a:off x="1533832" y="3347884"/>
              <a:ext cx="176981" cy="309716"/>
            </a:xfrm>
            <a:custGeom>
              <a:avLst/>
              <a:gdLst>
                <a:gd name="connsiteX0" fmla="*/ 0 w 176981"/>
                <a:gd name="connsiteY0" fmla="*/ 0 h 309716"/>
                <a:gd name="connsiteX1" fmla="*/ 176981 w 176981"/>
                <a:gd name="connsiteY1" fmla="*/ 154858 h 309716"/>
                <a:gd name="connsiteX2" fmla="*/ 0 w 176981"/>
                <a:gd name="connsiteY2" fmla="*/ 309716 h 30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981" h="309716">
                  <a:moveTo>
                    <a:pt x="0" y="0"/>
                  </a:moveTo>
                  <a:cubicBezTo>
                    <a:pt x="88490" y="51619"/>
                    <a:pt x="176981" y="103239"/>
                    <a:pt x="176981" y="154858"/>
                  </a:cubicBezTo>
                  <a:cubicBezTo>
                    <a:pt x="176981" y="206477"/>
                    <a:pt x="88490" y="258096"/>
                    <a:pt x="0" y="30971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 186"/>
            <p:cNvSpPr/>
            <p:nvPr/>
          </p:nvSpPr>
          <p:spPr>
            <a:xfrm flipH="1">
              <a:off x="1700980" y="3346114"/>
              <a:ext cx="176981" cy="309716"/>
            </a:xfrm>
            <a:custGeom>
              <a:avLst/>
              <a:gdLst>
                <a:gd name="connsiteX0" fmla="*/ 0 w 176981"/>
                <a:gd name="connsiteY0" fmla="*/ 0 h 309716"/>
                <a:gd name="connsiteX1" fmla="*/ 176981 w 176981"/>
                <a:gd name="connsiteY1" fmla="*/ 154858 h 309716"/>
                <a:gd name="connsiteX2" fmla="*/ 0 w 176981"/>
                <a:gd name="connsiteY2" fmla="*/ 309716 h 30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981" h="309716">
                  <a:moveTo>
                    <a:pt x="0" y="0"/>
                  </a:moveTo>
                  <a:cubicBezTo>
                    <a:pt x="88490" y="51619"/>
                    <a:pt x="176981" y="103239"/>
                    <a:pt x="176981" y="154858"/>
                  </a:cubicBezTo>
                  <a:cubicBezTo>
                    <a:pt x="176981" y="206477"/>
                    <a:pt x="88490" y="258096"/>
                    <a:pt x="0" y="30971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1996441" y="3344344"/>
            <a:ext cx="344129" cy="311486"/>
            <a:chOff x="1533832" y="3346114"/>
            <a:chExt cx="344129" cy="311486"/>
          </a:xfrm>
        </p:grpSpPr>
        <p:sp>
          <p:nvSpPr>
            <p:cNvPr id="189" name="Freeform 188"/>
            <p:cNvSpPr/>
            <p:nvPr/>
          </p:nvSpPr>
          <p:spPr>
            <a:xfrm>
              <a:off x="1533832" y="3347884"/>
              <a:ext cx="176981" cy="309716"/>
            </a:xfrm>
            <a:custGeom>
              <a:avLst/>
              <a:gdLst>
                <a:gd name="connsiteX0" fmla="*/ 0 w 176981"/>
                <a:gd name="connsiteY0" fmla="*/ 0 h 309716"/>
                <a:gd name="connsiteX1" fmla="*/ 176981 w 176981"/>
                <a:gd name="connsiteY1" fmla="*/ 154858 h 309716"/>
                <a:gd name="connsiteX2" fmla="*/ 0 w 176981"/>
                <a:gd name="connsiteY2" fmla="*/ 309716 h 30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981" h="309716">
                  <a:moveTo>
                    <a:pt x="0" y="0"/>
                  </a:moveTo>
                  <a:cubicBezTo>
                    <a:pt x="88490" y="51619"/>
                    <a:pt x="176981" y="103239"/>
                    <a:pt x="176981" y="154858"/>
                  </a:cubicBezTo>
                  <a:cubicBezTo>
                    <a:pt x="176981" y="206477"/>
                    <a:pt x="88490" y="258096"/>
                    <a:pt x="0" y="30971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reeform 189"/>
            <p:cNvSpPr/>
            <p:nvPr/>
          </p:nvSpPr>
          <p:spPr>
            <a:xfrm flipH="1">
              <a:off x="1700980" y="3346114"/>
              <a:ext cx="176981" cy="309716"/>
            </a:xfrm>
            <a:custGeom>
              <a:avLst/>
              <a:gdLst>
                <a:gd name="connsiteX0" fmla="*/ 0 w 176981"/>
                <a:gd name="connsiteY0" fmla="*/ 0 h 309716"/>
                <a:gd name="connsiteX1" fmla="*/ 176981 w 176981"/>
                <a:gd name="connsiteY1" fmla="*/ 154858 h 309716"/>
                <a:gd name="connsiteX2" fmla="*/ 0 w 176981"/>
                <a:gd name="connsiteY2" fmla="*/ 309716 h 30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981" h="309716">
                  <a:moveTo>
                    <a:pt x="0" y="0"/>
                  </a:moveTo>
                  <a:cubicBezTo>
                    <a:pt x="88490" y="51619"/>
                    <a:pt x="176981" y="103239"/>
                    <a:pt x="176981" y="154858"/>
                  </a:cubicBezTo>
                  <a:cubicBezTo>
                    <a:pt x="176981" y="206477"/>
                    <a:pt x="88490" y="258096"/>
                    <a:pt x="0" y="30971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6517411" y="3342574"/>
            <a:ext cx="344129" cy="311486"/>
            <a:chOff x="1533832" y="3346114"/>
            <a:chExt cx="344129" cy="311486"/>
          </a:xfrm>
        </p:grpSpPr>
        <p:sp>
          <p:nvSpPr>
            <p:cNvPr id="192" name="Freeform 191"/>
            <p:cNvSpPr/>
            <p:nvPr/>
          </p:nvSpPr>
          <p:spPr>
            <a:xfrm>
              <a:off x="1533832" y="3347884"/>
              <a:ext cx="176981" cy="309716"/>
            </a:xfrm>
            <a:custGeom>
              <a:avLst/>
              <a:gdLst>
                <a:gd name="connsiteX0" fmla="*/ 0 w 176981"/>
                <a:gd name="connsiteY0" fmla="*/ 0 h 309716"/>
                <a:gd name="connsiteX1" fmla="*/ 176981 w 176981"/>
                <a:gd name="connsiteY1" fmla="*/ 154858 h 309716"/>
                <a:gd name="connsiteX2" fmla="*/ 0 w 176981"/>
                <a:gd name="connsiteY2" fmla="*/ 309716 h 30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981" h="309716">
                  <a:moveTo>
                    <a:pt x="0" y="0"/>
                  </a:moveTo>
                  <a:cubicBezTo>
                    <a:pt x="88490" y="51619"/>
                    <a:pt x="176981" y="103239"/>
                    <a:pt x="176981" y="154858"/>
                  </a:cubicBezTo>
                  <a:cubicBezTo>
                    <a:pt x="176981" y="206477"/>
                    <a:pt x="88490" y="258096"/>
                    <a:pt x="0" y="30971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/>
            <p:nvPr/>
          </p:nvSpPr>
          <p:spPr>
            <a:xfrm flipH="1">
              <a:off x="1700980" y="3346114"/>
              <a:ext cx="176981" cy="309716"/>
            </a:xfrm>
            <a:custGeom>
              <a:avLst/>
              <a:gdLst>
                <a:gd name="connsiteX0" fmla="*/ 0 w 176981"/>
                <a:gd name="connsiteY0" fmla="*/ 0 h 309716"/>
                <a:gd name="connsiteX1" fmla="*/ 176981 w 176981"/>
                <a:gd name="connsiteY1" fmla="*/ 154858 h 309716"/>
                <a:gd name="connsiteX2" fmla="*/ 0 w 176981"/>
                <a:gd name="connsiteY2" fmla="*/ 309716 h 30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981" h="309716">
                  <a:moveTo>
                    <a:pt x="0" y="0"/>
                  </a:moveTo>
                  <a:cubicBezTo>
                    <a:pt x="88490" y="51619"/>
                    <a:pt x="176981" y="103239"/>
                    <a:pt x="176981" y="154858"/>
                  </a:cubicBezTo>
                  <a:cubicBezTo>
                    <a:pt x="176981" y="206477"/>
                    <a:pt x="88490" y="258096"/>
                    <a:pt x="0" y="30971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6956617" y="3348178"/>
            <a:ext cx="344129" cy="311486"/>
            <a:chOff x="1533832" y="3346114"/>
            <a:chExt cx="344129" cy="311486"/>
          </a:xfrm>
        </p:grpSpPr>
        <p:sp>
          <p:nvSpPr>
            <p:cNvPr id="195" name="Freeform 194"/>
            <p:cNvSpPr/>
            <p:nvPr/>
          </p:nvSpPr>
          <p:spPr>
            <a:xfrm>
              <a:off x="1533832" y="3347884"/>
              <a:ext cx="176981" cy="309716"/>
            </a:xfrm>
            <a:custGeom>
              <a:avLst/>
              <a:gdLst>
                <a:gd name="connsiteX0" fmla="*/ 0 w 176981"/>
                <a:gd name="connsiteY0" fmla="*/ 0 h 309716"/>
                <a:gd name="connsiteX1" fmla="*/ 176981 w 176981"/>
                <a:gd name="connsiteY1" fmla="*/ 154858 h 309716"/>
                <a:gd name="connsiteX2" fmla="*/ 0 w 176981"/>
                <a:gd name="connsiteY2" fmla="*/ 309716 h 30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981" h="309716">
                  <a:moveTo>
                    <a:pt x="0" y="0"/>
                  </a:moveTo>
                  <a:cubicBezTo>
                    <a:pt x="88490" y="51619"/>
                    <a:pt x="176981" y="103239"/>
                    <a:pt x="176981" y="154858"/>
                  </a:cubicBezTo>
                  <a:cubicBezTo>
                    <a:pt x="176981" y="206477"/>
                    <a:pt x="88490" y="258096"/>
                    <a:pt x="0" y="30971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Freeform 195"/>
            <p:cNvSpPr/>
            <p:nvPr/>
          </p:nvSpPr>
          <p:spPr>
            <a:xfrm flipH="1">
              <a:off x="1700980" y="3346114"/>
              <a:ext cx="176981" cy="309716"/>
            </a:xfrm>
            <a:custGeom>
              <a:avLst/>
              <a:gdLst>
                <a:gd name="connsiteX0" fmla="*/ 0 w 176981"/>
                <a:gd name="connsiteY0" fmla="*/ 0 h 309716"/>
                <a:gd name="connsiteX1" fmla="*/ 176981 w 176981"/>
                <a:gd name="connsiteY1" fmla="*/ 154858 h 309716"/>
                <a:gd name="connsiteX2" fmla="*/ 0 w 176981"/>
                <a:gd name="connsiteY2" fmla="*/ 309716 h 30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981" h="309716">
                  <a:moveTo>
                    <a:pt x="0" y="0"/>
                  </a:moveTo>
                  <a:cubicBezTo>
                    <a:pt x="88490" y="51619"/>
                    <a:pt x="176981" y="103239"/>
                    <a:pt x="176981" y="154858"/>
                  </a:cubicBezTo>
                  <a:cubicBezTo>
                    <a:pt x="176981" y="206477"/>
                    <a:pt x="88490" y="258096"/>
                    <a:pt x="0" y="30971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242816" y="3099816"/>
            <a:ext cx="329184" cy="4754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3317257" y="4413503"/>
            <a:ext cx="5680439" cy="2051305"/>
            <a:chOff x="211740" y="4413503"/>
            <a:chExt cx="5680439" cy="2051305"/>
          </a:xfrm>
        </p:grpSpPr>
        <p:cxnSp>
          <p:nvCxnSpPr>
            <p:cNvPr id="48" name="Straight Connector 47"/>
            <p:cNvCxnSpPr>
              <a:stCxn id="15" idx="1"/>
            </p:cNvCxnSpPr>
            <p:nvPr/>
          </p:nvCxnSpPr>
          <p:spPr>
            <a:xfrm flipH="1">
              <a:off x="5433395" y="5640702"/>
              <a:ext cx="1" cy="31204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>
              <a:stCxn id="138" idx="3"/>
            </p:cNvCxnSpPr>
            <p:nvPr/>
          </p:nvCxnSpPr>
          <p:spPr>
            <a:xfrm>
              <a:off x="4242816" y="4568952"/>
              <a:ext cx="1190579" cy="345949"/>
            </a:xfrm>
            <a:prstGeom prst="bentConnector3">
              <a:avLst>
                <a:gd name="adj1" fmla="val 7598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36" idx="3"/>
            </p:cNvCxnSpPr>
            <p:nvPr/>
          </p:nvCxnSpPr>
          <p:spPr>
            <a:xfrm flipV="1">
              <a:off x="2819400" y="4565904"/>
              <a:ext cx="2490002" cy="60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Rounded Rectangle 135"/>
            <p:cNvSpPr/>
            <p:nvPr/>
          </p:nvSpPr>
          <p:spPr>
            <a:xfrm>
              <a:off x="457201" y="4419600"/>
              <a:ext cx="2362199" cy="304800"/>
            </a:xfrm>
            <a:prstGeom prst="roundRect">
              <a:avLst>
                <a:gd name="adj" fmla="val 50000"/>
              </a:avLst>
            </a:prstGeom>
            <a:solidFill>
              <a:srgbClr val="00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3001853" y="4419600"/>
              <a:ext cx="546019" cy="304800"/>
            </a:xfrm>
            <a:prstGeom prst="roundRect">
              <a:avLst>
                <a:gd name="adj" fmla="val 50000"/>
              </a:avLst>
            </a:prstGeom>
            <a:solidFill>
              <a:srgbClr val="00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3696797" y="4416552"/>
              <a:ext cx="546019" cy="304800"/>
            </a:xfrm>
            <a:prstGeom prst="roundRect">
              <a:avLst>
                <a:gd name="adj" fmla="val 50000"/>
              </a:avLst>
            </a:prstGeom>
            <a:solidFill>
              <a:srgbClr val="00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4391741" y="4413504"/>
              <a:ext cx="546019" cy="304800"/>
            </a:xfrm>
            <a:prstGeom prst="roundRect">
              <a:avLst>
                <a:gd name="adj" fmla="val 50000"/>
              </a:avLst>
            </a:prstGeom>
            <a:solidFill>
              <a:srgbClr val="00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140" name="Elbow Connector 139"/>
            <p:cNvCxnSpPr>
              <a:stCxn id="137" idx="3"/>
            </p:cNvCxnSpPr>
            <p:nvPr/>
          </p:nvCxnSpPr>
          <p:spPr>
            <a:xfrm>
              <a:off x="3547872" y="4572000"/>
              <a:ext cx="1862830" cy="711200"/>
            </a:xfrm>
            <a:prstGeom prst="bentConnector3">
              <a:avLst>
                <a:gd name="adj1" fmla="val 4493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Elbow Connector 140"/>
            <p:cNvCxnSpPr>
              <a:stCxn id="136" idx="3"/>
            </p:cNvCxnSpPr>
            <p:nvPr/>
          </p:nvCxnSpPr>
          <p:spPr>
            <a:xfrm>
              <a:off x="2819400" y="4572000"/>
              <a:ext cx="2490002" cy="1014984"/>
            </a:xfrm>
            <a:prstGeom prst="bentConnector3">
              <a:avLst>
                <a:gd name="adj1" fmla="val 3523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lowchart: Manual Operation 14"/>
            <p:cNvSpPr/>
            <p:nvPr/>
          </p:nvSpPr>
          <p:spPr>
            <a:xfrm rot="16200000">
              <a:off x="4751619" y="4922306"/>
              <a:ext cx="1363553" cy="345948"/>
            </a:xfrm>
            <a:prstGeom prst="flowChartManualOpe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>
              <a:stCxn id="15" idx="2"/>
            </p:cNvCxnSpPr>
            <p:nvPr/>
          </p:nvCxnSpPr>
          <p:spPr>
            <a:xfrm>
              <a:off x="5606370" y="5095280"/>
              <a:ext cx="2490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5000588" y="5941588"/>
              <a:ext cx="8915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d</a:t>
              </a:r>
              <a:r>
                <a:rPr lang="en-US" sz="1400" dirty="0" smtClean="0"/>
                <a:t>elay</a:t>
              </a:r>
              <a:br>
                <a:rPr lang="en-US" sz="1400" dirty="0" smtClean="0"/>
              </a:br>
              <a:r>
                <a:rPr lang="en-US" sz="1400" dirty="0" smtClean="0"/>
                <a:t>selection</a:t>
              </a:r>
              <a:endParaRPr lang="en-US" sz="1400" dirty="0"/>
            </a:p>
          </p:txBody>
        </p:sp>
        <p:cxnSp>
          <p:nvCxnSpPr>
            <p:cNvPr id="154" name="Straight Connector 153"/>
            <p:cNvCxnSpPr>
              <a:endCxn id="136" idx="1"/>
            </p:cNvCxnSpPr>
            <p:nvPr/>
          </p:nvCxnSpPr>
          <p:spPr>
            <a:xfrm>
              <a:off x="211740" y="4565904"/>
              <a:ext cx="245461" cy="60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183271" y="4731448"/>
            <a:ext cx="54232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Delays can be adjusted: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 testing/boot time (to adjust to static variability)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 runtime (to compensate dynamic variability)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80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Why asynchronous?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3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Exploiting elasticity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142976" y="1272924"/>
            <a:ext cx="1571636" cy="1785950"/>
          </a:xfrm>
          <a:prstGeom prst="roundRect">
            <a:avLst/>
          </a:prstGeom>
          <a:solidFill>
            <a:schemeClr val="accent1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143240" y="1272924"/>
            <a:ext cx="285752" cy="1785950"/>
          </a:xfrm>
          <a:prstGeom prst="rect">
            <a:avLst/>
          </a:prstGeom>
          <a:solidFill>
            <a:srgbClr val="FFC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2714612" y="2034992"/>
            <a:ext cx="428628" cy="285752"/>
          </a:xfrm>
          <a:prstGeom prst="rightArrow">
            <a:avLst/>
          </a:prstGeom>
          <a:solidFill>
            <a:schemeClr val="accent1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28596" y="1272924"/>
            <a:ext cx="285752" cy="1785950"/>
          </a:xfrm>
          <a:prstGeom prst="rect">
            <a:avLst/>
          </a:prstGeom>
          <a:solidFill>
            <a:srgbClr val="FFC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714348" y="2034992"/>
            <a:ext cx="428628" cy="285752"/>
          </a:xfrm>
          <a:prstGeom prst="rightArrow">
            <a:avLst/>
          </a:prstGeom>
          <a:solidFill>
            <a:schemeClr val="accent1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857620" y="1272924"/>
            <a:ext cx="1571636" cy="1785950"/>
          </a:xfrm>
          <a:prstGeom prst="roundRect">
            <a:avLst/>
          </a:prstGeom>
          <a:solidFill>
            <a:schemeClr val="accent1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857884" y="1272924"/>
            <a:ext cx="285752" cy="1785950"/>
          </a:xfrm>
          <a:prstGeom prst="rect">
            <a:avLst/>
          </a:prstGeom>
          <a:solidFill>
            <a:srgbClr val="FFC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5429256" y="2034992"/>
            <a:ext cx="428628" cy="285752"/>
          </a:xfrm>
          <a:prstGeom prst="rightArrow">
            <a:avLst/>
          </a:prstGeom>
          <a:solidFill>
            <a:schemeClr val="accent1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3428992" y="2034992"/>
            <a:ext cx="428628" cy="285752"/>
          </a:xfrm>
          <a:prstGeom prst="rightArrow">
            <a:avLst/>
          </a:prstGeom>
          <a:solidFill>
            <a:schemeClr val="accent1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572264" y="1272924"/>
            <a:ext cx="1571636" cy="1785950"/>
          </a:xfrm>
          <a:prstGeom prst="roundRect">
            <a:avLst/>
          </a:prstGeom>
          <a:solidFill>
            <a:schemeClr val="accent1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572528" y="1272924"/>
            <a:ext cx="285752" cy="1785950"/>
          </a:xfrm>
          <a:prstGeom prst="rect">
            <a:avLst/>
          </a:prstGeom>
          <a:solidFill>
            <a:srgbClr val="FFC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8143900" y="2034992"/>
            <a:ext cx="428628" cy="285752"/>
          </a:xfrm>
          <a:prstGeom prst="rightArrow">
            <a:avLst/>
          </a:prstGeom>
          <a:solidFill>
            <a:schemeClr val="accent1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6143636" y="2034992"/>
            <a:ext cx="428628" cy="285752"/>
          </a:xfrm>
          <a:prstGeom prst="rightArrow">
            <a:avLst/>
          </a:prstGeom>
          <a:solidFill>
            <a:schemeClr val="accent1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Elbow Connector 18"/>
          <p:cNvCxnSpPr>
            <a:stCxn id="8" idx="2"/>
            <a:endCxn id="6" idx="2"/>
          </p:cNvCxnSpPr>
          <p:nvPr/>
        </p:nvCxnSpPr>
        <p:spPr bwMode="auto">
          <a:xfrm rot="16200000" flipH="1">
            <a:off x="1928794" y="1701552"/>
            <a:ext cx="1588" cy="2714644"/>
          </a:xfrm>
          <a:prstGeom prst="bentConnector3">
            <a:avLst>
              <a:gd name="adj1" fmla="val 21125825"/>
            </a:avLst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29" name="Elbow Connector 28"/>
          <p:cNvCxnSpPr/>
          <p:nvPr/>
        </p:nvCxnSpPr>
        <p:spPr bwMode="auto">
          <a:xfrm rot="16200000" flipH="1">
            <a:off x="7356494" y="1703140"/>
            <a:ext cx="1588" cy="2714644"/>
          </a:xfrm>
          <a:prstGeom prst="bentConnector3">
            <a:avLst>
              <a:gd name="adj1" fmla="val 21125825"/>
            </a:avLst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3286910" y="3391787"/>
            <a:ext cx="2713056" cy="1588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5400000">
            <a:off x="4470781" y="3505972"/>
            <a:ext cx="202439" cy="1588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4256041" y="360798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CLK</a:t>
            </a:r>
            <a:endParaRPr lang="en-US" dirty="0"/>
          </a:p>
        </p:txBody>
      </p:sp>
      <p:grpSp>
        <p:nvGrpSpPr>
          <p:cNvPr id="2" name="Group 160"/>
          <p:cNvGrpSpPr/>
          <p:nvPr/>
        </p:nvGrpSpPr>
        <p:grpSpPr>
          <a:xfrm>
            <a:off x="714348" y="4355249"/>
            <a:ext cx="8358246" cy="359635"/>
            <a:chOff x="285720" y="4355249"/>
            <a:chExt cx="8358246" cy="359635"/>
          </a:xfrm>
        </p:grpSpPr>
        <p:grpSp>
          <p:nvGrpSpPr>
            <p:cNvPr id="3" name="Group 76"/>
            <p:cNvGrpSpPr/>
            <p:nvPr/>
          </p:nvGrpSpPr>
          <p:grpSpPr>
            <a:xfrm>
              <a:off x="749973" y="4355249"/>
              <a:ext cx="7536803" cy="359635"/>
              <a:chOff x="749973" y="4498125"/>
              <a:chExt cx="7536803" cy="359635"/>
            </a:xfrm>
            <a:solidFill>
              <a:srgbClr val="FF0000"/>
            </a:solidFill>
          </p:grpSpPr>
          <p:sp>
            <p:nvSpPr>
              <p:cNvPr id="70" name="Rounded Rectangle 69"/>
              <p:cNvSpPr/>
              <p:nvPr/>
            </p:nvSpPr>
            <p:spPr bwMode="auto">
              <a:xfrm>
                <a:off x="749973" y="4500570"/>
                <a:ext cx="893069" cy="357190"/>
              </a:xfrm>
              <a:prstGeom prst="roundRect">
                <a:avLst/>
              </a:prstGeom>
              <a:grpFill/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none" lIns="90000" tIns="46800" rIns="90000" bIns="4680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2" name="Rounded Rectangle 71"/>
              <p:cNvSpPr/>
              <p:nvPr/>
            </p:nvSpPr>
            <p:spPr bwMode="auto">
              <a:xfrm>
                <a:off x="2119171" y="4500570"/>
                <a:ext cx="452566" cy="357190"/>
              </a:xfrm>
              <a:prstGeom prst="roundRect">
                <a:avLst/>
              </a:prstGeom>
              <a:grpFill/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none" lIns="90000" tIns="46800" rIns="90000" bIns="4680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 bwMode="auto">
              <a:xfrm>
                <a:off x="3488368" y="4500570"/>
                <a:ext cx="1082837" cy="357190"/>
              </a:xfrm>
              <a:prstGeom prst="roundRect">
                <a:avLst/>
              </a:prstGeom>
              <a:grpFill/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none" lIns="90000" tIns="46800" rIns="90000" bIns="4680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4" name="Rounded Rectangle 73"/>
              <p:cNvSpPr/>
              <p:nvPr/>
            </p:nvSpPr>
            <p:spPr bwMode="auto">
              <a:xfrm>
                <a:off x="4846485" y="4500570"/>
                <a:ext cx="868523" cy="357190"/>
              </a:xfrm>
              <a:prstGeom prst="roundRect">
                <a:avLst/>
              </a:prstGeom>
              <a:grpFill/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none" lIns="90000" tIns="46800" rIns="90000" bIns="4680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5" name="Rounded Rectangle 74"/>
              <p:cNvSpPr/>
              <p:nvPr/>
            </p:nvSpPr>
            <p:spPr bwMode="auto">
              <a:xfrm>
                <a:off x="6203807" y="4498125"/>
                <a:ext cx="439895" cy="357190"/>
              </a:xfrm>
              <a:prstGeom prst="roundRect">
                <a:avLst/>
              </a:prstGeom>
              <a:grpFill/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none" lIns="90000" tIns="46800" rIns="90000" bIns="4680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6" name="Rounded Rectangle 75"/>
              <p:cNvSpPr/>
              <p:nvPr/>
            </p:nvSpPr>
            <p:spPr bwMode="auto">
              <a:xfrm>
                <a:off x="7561129" y="4498125"/>
                <a:ext cx="725647" cy="357190"/>
              </a:xfrm>
              <a:prstGeom prst="roundRect">
                <a:avLst/>
              </a:prstGeom>
              <a:grpFill/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none" lIns="90000" tIns="46800" rIns="90000" bIns="4680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8" name="Group 70"/>
            <p:cNvGrpSpPr/>
            <p:nvPr/>
          </p:nvGrpSpPr>
          <p:grpSpPr>
            <a:xfrm>
              <a:off x="285720" y="4357694"/>
              <a:ext cx="8358246" cy="357190"/>
              <a:chOff x="285720" y="4500570"/>
              <a:chExt cx="8358246" cy="357190"/>
            </a:xfrm>
          </p:grpSpPr>
          <p:grpSp>
            <p:nvGrpSpPr>
              <p:cNvPr id="20" name="Group 53"/>
              <p:cNvGrpSpPr/>
              <p:nvPr/>
            </p:nvGrpSpPr>
            <p:grpSpPr>
              <a:xfrm>
                <a:off x="285720" y="4500570"/>
                <a:ext cx="1571636" cy="357190"/>
                <a:chOff x="214282" y="4500570"/>
                <a:chExt cx="1571636" cy="357190"/>
              </a:xfrm>
            </p:grpSpPr>
            <p:cxnSp>
              <p:nvCxnSpPr>
                <p:cNvPr id="38" name="Elbow Connector 37"/>
                <p:cNvCxnSpPr/>
                <p:nvPr/>
              </p:nvCxnSpPr>
              <p:spPr bwMode="auto">
                <a:xfrm flipV="1">
                  <a:off x="214282" y="4500570"/>
                  <a:ext cx="928694" cy="357190"/>
                </a:xfrm>
                <a:prstGeom prst="bentConnector3">
                  <a:avLst>
                    <a:gd name="adj1" fmla="val 50000"/>
                  </a:avLst>
                </a:prstGeom>
                <a:solidFill>
                  <a:schemeClr val="accent1"/>
                </a:solidFill>
                <a:ln w="38100" cap="sq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" name="Elbow Connector 40"/>
                <p:cNvCxnSpPr/>
                <p:nvPr/>
              </p:nvCxnSpPr>
              <p:spPr bwMode="auto">
                <a:xfrm flipH="1" flipV="1">
                  <a:off x="857224" y="4500570"/>
                  <a:ext cx="928694" cy="357190"/>
                </a:xfrm>
                <a:prstGeom prst="bentConnector3">
                  <a:avLst>
                    <a:gd name="adj1" fmla="val 50000"/>
                  </a:avLst>
                </a:prstGeom>
                <a:solidFill>
                  <a:schemeClr val="accent1"/>
                </a:solidFill>
                <a:ln w="38100" cap="sq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1" name="Group 54"/>
              <p:cNvGrpSpPr/>
              <p:nvPr/>
            </p:nvGrpSpPr>
            <p:grpSpPr>
              <a:xfrm>
                <a:off x="1643042" y="4500570"/>
                <a:ext cx="1571636" cy="357190"/>
                <a:chOff x="214282" y="4500570"/>
                <a:chExt cx="1571636" cy="357190"/>
              </a:xfrm>
            </p:grpSpPr>
            <p:cxnSp>
              <p:nvCxnSpPr>
                <p:cNvPr id="56" name="Elbow Connector 55"/>
                <p:cNvCxnSpPr/>
                <p:nvPr/>
              </p:nvCxnSpPr>
              <p:spPr bwMode="auto">
                <a:xfrm flipV="1">
                  <a:off x="214282" y="4500570"/>
                  <a:ext cx="928694" cy="357190"/>
                </a:xfrm>
                <a:prstGeom prst="bentConnector3">
                  <a:avLst>
                    <a:gd name="adj1" fmla="val 50000"/>
                  </a:avLst>
                </a:prstGeom>
                <a:solidFill>
                  <a:schemeClr val="accent1"/>
                </a:solidFill>
                <a:ln w="38100" cap="sq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7" name="Elbow Connector 56"/>
                <p:cNvCxnSpPr/>
                <p:nvPr/>
              </p:nvCxnSpPr>
              <p:spPr bwMode="auto">
                <a:xfrm flipH="1" flipV="1">
                  <a:off x="857224" y="4500570"/>
                  <a:ext cx="928694" cy="357190"/>
                </a:xfrm>
                <a:prstGeom prst="bentConnector3">
                  <a:avLst>
                    <a:gd name="adj1" fmla="val 50000"/>
                  </a:avLst>
                </a:prstGeom>
                <a:solidFill>
                  <a:schemeClr val="accent1"/>
                </a:solidFill>
                <a:ln w="38100" cap="sq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2" name="Group 57"/>
              <p:cNvGrpSpPr/>
              <p:nvPr/>
            </p:nvGrpSpPr>
            <p:grpSpPr>
              <a:xfrm>
                <a:off x="3000364" y="4500570"/>
                <a:ext cx="1571636" cy="357190"/>
                <a:chOff x="214282" y="4500570"/>
                <a:chExt cx="1571636" cy="357190"/>
              </a:xfrm>
            </p:grpSpPr>
            <p:cxnSp>
              <p:nvCxnSpPr>
                <p:cNvPr id="59" name="Elbow Connector 58"/>
                <p:cNvCxnSpPr/>
                <p:nvPr/>
              </p:nvCxnSpPr>
              <p:spPr bwMode="auto">
                <a:xfrm flipV="1">
                  <a:off x="214282" y="4500570"/>
                  <a:ext cx="928694" cy="357190"/>
                </a:xfrm>
                <a:prstGeom prst="bentConnector3">
                  <a:avLst>
                    <a:gd name="adj1" fmla="val 50000"/>
                  </a:avLst>
                </a:prstGeom>
                <a:solidFill>
                  <a:schemeClr val="accent1"/>
                </a:solidFill>
                <a:ln w="38100" cap="sq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" name="Elbow Connector 59"/>
                <p:cNvCxnSpPr/>
                <p:nvPr/>
              </p:nvCxnSpPr>
              <p:spPr bwMode="auto">
                <a:xfrm flipH="1" flipV="1">
                  <a:off x="857224" y="4500570"/>
                  <a:ext cx="928694" cy="357190"/>
                </a:xfrm>
                <a:prstGeom prst="bentConnector3">
                  <a:avLst>
                    <a:gd name="adj1" fmla="val 50000"/>
                  </a:avLst>
                </a:prstGeom>
                <a:solidFill>
                  <a:schemeClr val="accent1"/>
                </a:solidFill>
                <a:ln w="38100" cap="sq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3" name="Group 60"/>
              <p:cNvGrpSpPr/>
              <p:nvPr/>
            </p:nvGrpSpPr>
            <p:grpSpPr>
              <a:xfrm>
                <a:off x="4357686" y="4500570"/>
                <a:ext cx="1571636" cy="357190"/>
                <a:chOff x="214282" y="4500570"/>
                <a:chExt cx="1571636" cy="357190"/>
              </a:xfrm>
            </p:grpSpPr>
            <p:cxnSp>
              <p:nvCxnSpPr>
                <p:cNvPr id="62" name="Elbow Connector 61"/>
                <p:cNvCxnSpPr/>
                <p:nvPr/>
              </p:nvCxnSpPr>
              <p:spPr bwMode="auto">
                <a:xfrm flipV="1">
                  <a:off x="214282" y="4500570"/>
                  <a:ext cx="928694" cy="357190"/>
                </a:xfrm>
                <a:prstGeom prst="bentConnector3">
                  <a:avLst>
                    <a:gd name="adj1" fmla="val 50000"/>
                  </a:avLst>
                </a:prstGeom>
                <a:solidFill>
                  <a:schemeClr val="accent1"/>
                </a:solidFill>
                <a:ln w="38100" cap="sq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3" name="Elbow Connector 62"/>
                <p:cNvCxnSpPr/>
                <p:nvPr/>
              </p:nvCxnSpPr>
              <p:spPr bwMode="auto">
                <a:xfrm flipH="1" flipV="1">
                  <a:off x="857224" y="4500570"/>
                  <a:ext cx="928694" cy="357190"/>
                </a:xfrm>
                <a:prstGeom prst="bentConnector3">
                  <a:avLst>
                    <a:gd name="adj1" fmla="val 50000"/>
                  </a:avLst>
                </a:prstGeom>
                <a:solidFill>
                  <a:schemeClr val="accent1"/>
                </a:solidFill>
                <a:ln w="38100" cap="sq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4" name="Group 63"/>
              <p:cNvGrpSpPr/>
              <p:nvPr/>
            </p:nvGrpSpPr>
            <p:grpSpPr>
              <a:xfrm>
                <a:off x="5715008" y="4500570"/>
                <a:ext cx="1571636" cy="357190"/>
                <a:chOff x="214282" y="4500570"/>
                <a:chExt cx="1571636" cy="357190"/>
              </a:xfrm>
            </p:grpSpPr>
            <p:cxnSp>
              <p:nvCxnSpPr>
                <p:cNvPr id="65" name="Elbow Connector 64"/>
                <p:cNvCxnSpPr/>
                <p:nvPr/>
              </p:nvCxnSpPr>
              <p:spPr bwMode="auto">
                <a:xfrm flipV="1">
                  <a:off x="214282" y="4500570"/>
                  <a:ext cx="928694" cy="357190"/>
                </a:xfrm>
                <a:prstGeom prst="bentConnector3">
                  <a:avLst>
                    <a:gd name="adj1" fmla="val 50000"/>
                  </a:avLst>
                </a:prstGeom>
                <a:solidFill>
                  <a:schemeClr val="accent1"/>
                </a:solidFill>
                <a:ln w="38100" cap="sq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6" name="Elbow Connector 65"/>
                <p:cNvCxnSpPr/>
                <p:nvPr/>
              </p:nvCxnSpPr>
              <p:spPr bwMode="auto">
                <a:xfrm flipH="1" flipV="1">
                  <a:off x="857224" y="4500570"/>
                  <a:ext cx="928694" cy="357190"/>
                </a:xfrm>
                <a:prstGeom prst="bentConnector3">
                  <a:avLst>
                    <a:gd name="adj1" fmla="val 50000"/>
                  </a:avLst>
                </a:prstGeom>
                <a:solidFill>
                  <a:schemeClr val="accent1"/>
                </a:solidFill>
                <a:ln w="38100" cap="sq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5" name="Group 66"/>
              <p:cNvGrpSpPr/>
              <p:nvPr/>
            </p:nvGrpSpPr>
            <p:grpSpPr>
              <a:xfrm>
                <a:off x="7072330" y="4500570"/>
                <a:ext cx="1571636" cy="357190"/>
                <a:chOff x="214282" y="4500570"/>
                <a:chExt cx="1571636" cy="357190"/>
              </a:xfrm>
            </p:grpSpPr>
            <p:cxnSp>
              <p:nvCxnSpPr>
                <p:cNvPr id="68" name="Elbow Connector 67"/>
                <p:cNvCxnSpPr/>
                <p:nvPr/>
              </p:nvCxnSpPr>
              <p:spPr bwMode="auto">
                <a:xfrm flipV="1">
                  <a:off x="214282" y="4500570"/>
                  <a:ext cx="928694" cy="357190"/>
                </a:xfrm>
                <a:prstGeom prst="bentConnector3">
                  <a:avLst>
                    <a:gd name="adj1" fmla="val 50000"/>
                  </a:avLst>
                </a:prstGeom>
                <a:solidFill>
                  <a:schemeClr val="accent1"/>
                </a:solidFill>
                <a:ln w="38100" cap="sq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9" name="Elbow Connector 68"/>
                <p:cNvCxnSpPr/>
                <p:nvPr/>
              </p:nvCxnSpPr>
              <p:spPr bwMode="auto">
                <a:xfrm flipH="1" flipV="1">
                  <a:off x="857224" y="4500570"/>
                  <a:ext cx="928694" cy="357190"/>
                </a:xfrm>
                <a:prstGeom prst="bentConnector3">
                  <a:avLst>
                    <a:gd name="adj1" fmla="val 50000"/>
                  </a:avLst>
                </a:prstGeom>
                <a:solidFill>
                  <a:schemeClr val="accent1"/>
                </a:solidFill>
                <a:ln w="38100" cap="sq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26" name="Group 161"/>
          <p:cNvGrpSpPr/>
          <p:nvPr/>
        </p:nvGrpSpPr>
        <p:grpSpPr>
          <a:xfrm>
            <a:off x="714348" y="5187072"/>
            <a:ext cx="5236306" cy="385068"/>
            <a:chOff x="285720" y="5187072"/>
            <a:chExt cx="5236306" cy="385068"/>
          </a:xfrm>
        </p:grpSpPr>
        <p:grpSp>
          <p:nvGrpSpPr>
            <p:cNvPr id="27" name="Group 154"/>
            <p:cNvGrpSpPr/>
            <p:nvPr/>
          </p:nvGrpSpPr>
          <p:grpSpPr>
            <a:xfrm>
              <a:off x="749973" y="5212505"/>
              <a:ext cx="4738238" cy="359635"/>
              <a:chOff x="749973" y="5214950"/>
              <a:chExt cx="4738238" cy="359635"/>
            </a:xfrm>
            <a:solidFill>
              <a:srgbClr val="0070C0"/>
            </a:solidFill>
          </p:grpSpPr>
          <p:sp>
            <p:nvSpPr>
              <p:cNvPr id="79" name="Rounded Rectangle 78"/>
              <p:cNvSpPr/>
              <p:nvPr/>
            </p:nvSpPr>
            <p:spPr bwMode="auto">
              <a:xfrm>
                <a:off x="749973" y="5217395"/>
                <a:ext cx="893069" cy="357190"/>
              </a:xfrm>
              <a:prstGeom prst="roundRect">
                <a:avLst/>
              </a:prstGeom>
              <a:grpFill/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none" lIns="90000" tIns="46800" rIns="90000" bIns="4680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0" name="Rounded Rectangle 79"/>
              <p:cNvSpPr/>
              <p:nvPr/>
            </p:nvSpPr>
            <p:spPr bwMode="auto">
              <a:xfrm>
                <a:off x="1678855" y="5217395"/>
                <a:ext cx="452566" cy="357190"/>
              </a:xfrm>
              <a:prstGeom prst="roundRect">
                <a:avLst/>
              </a:prstGeom>
              <a:grpFill/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none" lIns="90000" tIns="46800" rIns="90000" bIns="4680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1" name="Rounded Rectangle 80"/>
              <p:cNvSpPr/>
              <p:nvPr/>
            </p:nvSpPr>
            <p:spPr bwMode="auto">
              <a:xfrm>
                <a:off x="2178921" y="5217395"/>
                <a:ext cx="1082837" cy="357190"/>
              </a:xfrm>
              <a:prstGeom prst="roundRect">
                <a:avLst/>
              </a:prstGeom>
              <a:grpFill/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none" lIns="90000" tIns="46800" rIns="90000" bIns="4680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Rounded Rectangle 81"/>
              <p:cNvSpPr/>
              <p:nvPr/>
            </p:nvSpPr>
            <p:spPr bwMode="auto">
              <a:xfrm>
                <a:off x="3321929" y="5217395"/>
                <a:ext cx="868523" cy="357190"/>
              </a:xfrm>
              <a:prstGeom prst="roundRect">
                <a:avLst/>
              </a:prstGeom>
              <a:grpFill/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none" lIns="90000" tIns="46800" rIns="90000" bIns="4680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Rounded Rectangle 82"/>
              <p:cNvSpPr/>
              <p:nvPr/>
            </p:nvSpPr>
            <p:spPr bwMode="auto">
              <a:xfrm>
                <a:off x="4262498" y="5214950"/>
                <a:ext cx="439895" cy="357190"/>
              </a:xfrm>
              <a:prstGeom prst="roundRect">
                <a:avLst/>
              </a:prstGeom>
              <a:grpFill/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none" lIns="90000" tIns="46800" rIns="90000" bIns="4680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Rounded Rectangle 83"/>
              <p:cNvSpPr/>
              <p:nvPr/>
            </p:nvSpPr>
            <p:spPr bwMode="auto">
              <a:xfrm>
                <a:off x="4762564" y="5214950"/>
                <a:ext cx="725647" cy="357190"/>
              </a:xfrm>
              <a:prstGeom prst="roundRect">
                <a:avLst/>
              </a:prstGeom>
              <a:grpFill/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none" lIns="90000" tIns="46800" rIns="90000" bIns="4680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8" name="Group 153"/>
            <p:cNvGrpSpPr/>
            <p:nvPr/>
          </p:nvGrpSpPr>
          <p:grpSpPr>
            <a:xfrm>
              <a:off x="285720" y="5187072"/>
              <a:ext cx="5236306" cy="380010"/>
              <a:chOff x="285720" y="5189517"/>
              <a:chExt cx="5236306" cy="380010"/>
            </a:xfrm>
          </p:grpSpPr>
          <p:cxnSp>
            <p:nvCxnSpPr>
              <p:cNvPr id="94" name="Elbow Connector 93"/>
              <p:cNvCxnSpPr/>
              <p:nvPr/>
            </p:nvCxnSpPr>
            <p:spPr bwMode="auto">
              <a:xfrm flipV="1">
                <a:off x="285720" y="5203075"/>
                <a:ext cx="914400" cy="357190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381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9" name="Freeform 98"/>
              <p:cNvSpPr/>
              <p:nvPr/>
            </p:nvSpPr>
            <p:spPr bwMode="auto">
              <a:xfrm>
                <a:off x="1199407" y="5201392"/>
                <a:ext cx="950026" cy="368135"/>
              </a:xfrm>
              <a:custGeom>
                <a:avLst/>
                <a:gdLst>
                  <a:gd name="connsiteX0" fmla="*/ 0 w 950026"/>
                  <a:gd name="connsiteY0" fmla="*/ 0 h 368135"/>
                  <a:gd name="connsiteX1" fmla="*/ 0 w 950026"/>
                  <a:gd name="connsiteY1" fmla="*/ 368135 h 368135"/>
                  <a:gd name="connsiteX2" fmla="*/ 451263 w 950026"/>
                  <a:gd name="connsiteY2" fmla="*/ 368135 h 368135"/>
                  <a:gd name="connsiteX3" fmla="*/ 451263 w 950026"/>
                  <a:gd name="connsiteY3" fmla="*/ 0 h 368135"/>
                  <a:gd name="connsiteX4" fmla="*/ 712520 w 950026"/>
                  <a:gd name="connsiteY4" fmla="*/ 0 h 368135"/>
                  <a:gd name="connsiteX5" fmla="*/ 712520 w 950026"/>
                  <a:gd name="connsiteY5" fmla="*/ 368135 h 368135"/>
                  <a:gd name="connsiteX6" fmla="*/ 950026 w 950026"/>
                  <a:gd name="connsiteY6" fmla="*/ 368135 h 36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0026" h="368135">
                    <a:moveTo>
                      <a:pt x="0" y="0"/>
                    </a:moveTo>
                    <a:lnTo>
                      <a:pt x="0" y="368135"/>
                    </a:lnTo>
                    <a:lnTo>
                      <a:pt x="451263" y="368135"/>
                    </a:lnTo>
                    <a:lnTo>
                      <a:pt x="451263" y="0"/>
                    </a:lnTo>
                    <a:lnTo>
                      <a:pt x="712520" y="0"/>
                    </a:lnTo>
                    <a:lnTo>
                      <a:pt x="712520" y="368135"/>
                    </a:lnTo>
                    <a:lnTo>
                      <a:pt x="950026" y="368135"/>
                    </a:lnTo>
                  </a:path>
                </a:pathLst>
              </a:custGeom>
              <a:noFill/>
              <a:ln w="381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99"/>
              <p:cNvSpPr/>
              <p:nvPr/>
            </p:nvSpPr>
            <p:spPr bwMode="auto">
              <a:xfrm>
                <a:off x="2149434" y="5189517"/>
                <a:ext cx="2078182" cy="380010"/>
              </a:xfrm>
              <a:custGeom>
                <a:avLst/>
                <a:gdLst>
                  <a:gd name="connsiteX0" fmla="*/ 0 w 2078182"/>
                  <a:gd name="connsiteY0" fmla="*/ 368135 h 380010"/>
                  <a:gd name="connsiteX1" fmla="*/ 0 w 2078182"/>
                  <a:gd name="connsiteY1" fmla="*/ 0 h 380010"/>
                  <a:gd name="connsiteX2" fmla="*/ 593766 w 2078182"/>
                  <a:gd name="connsiteY2" fmla="*/ 0 h 380010"/>
                  <a:gd name="connsiteX3" fmla="*/ 593766 w 2078182"/>
                  <a:gd name="connsiteY3" fmla="*/ 380010 h 380010"/>
                  <a:gd name="connsiteX4" fmla="*/ 1151906 w 2078182"/>
                  <a:gd name="connsiteY4" fmla="*/ 380010 h 380010"/>
                  <a:gd name="connsiteX5" fmla="*/ 1151906 w 2078182"/>
                  <a:gd name="connsiteY5" fmla="*/ 11875 h 380010"/>
                  <a:gd name="connsiteX6" fmla="*/ 1662545 w 2078182"/>
                  <a:gd name="connsiteY6" fmla="*/ 11875 h 380010"/>
                  <a:gd name="connsiteX7" fmla="*/ 1674421 w 2078182"/>
                  <a:gd name="connsiteY7" fmla="*/ 380010 h 380010"/>
                  <a:gd name="connsiteX8" fmla="*/ 2078182 w 2078182"/>
                  <a:gd name="connsiteY8" fmla="*/ 380010 h 380010"/>
                  <a:gd name="connsiteX0" fmla="*/ 0 w 2078182"/>
                  <a:gd name="connsiteY0" fmla="*/ 368135 h 380010"/>
                  <a:gd name="connsiteX1" fmla="*/ 0 w 2078182"/>
                  <a:gd name="connsiteY1" fmla="*/ 0 h 380010"/>
                  <a:gd name="connsiteX2" fmla="*/ 593766 w 2078182"/>
                  <a:gd name="connsiteY2" fmla="*/ 0 h 380010"/>
                  <a:gd name="connsiteX3" fmla="*/ 593766 w 2078182"/>
                  <a:gd name="connsiteY3" fmla="*/ 380010 h 380010"/>
                  <a:gd name="connsiteX4" fmla="*/ 1151906 w 2078182"/>
                  <a:gd name="connsiteY4" fmla="*/ 380010 h 380010"/>
                  <a:gd name="connsiteX5" fmla="*/ 1151906 w 2078182"/>
                  <a:gd name="connsiteY5" fmla="*/ 11875 h 380010"/>
                  <a:gd name="connsiteX6" fmla="*/ 1667570 w 2078182"/>
                  <a:gd name="connsiteY6" fmla="*/ 11875 h 380010"/>
                  <a:gd name="connsiteX7" fmla="*/ 1674421 w 2078182"/>
                  <a:gd name="connsiteY7" fmla="*/ 380010 h 380010"/>
                  <a:gd name="connsiteX8" fmla="*/ 2078182 w 2078182"/>
                  <a:gd name="connsiteY8" fmla="*/ 380010 h 380010"/>
                  <a:gd name="connsiteX0" fmla="*/ 0 w 2078182"/>
                  <a:gd name="connsiteY0" fmla="*/ 368135 h 380010"/>
                  <a:gd name="connsiteX1" fmla="*/ 0 w 2078182"/>
                  <a:gd name="connsiteY1" fmla="*/ 0 h 380010"/>
                  <a:gd name="connsiteX2" fmla="*/ 593766 w 2078182"/>
                  <a:gd name="connsiteY2" fmla="*/ 0 h 380010"/>
                  <a:gd name="connsiteX3" fmla="*/ 593766 w 2078182"/>
                  <a:gd name="connsiteY3" fmla="*/ 380010 h 380010"/>
                  <a:gd name="connsiteX4" fmla="*/ 1151906 w 2078182"/>
                  <a:gd name="connsiteY4" fmla="*/ 380010 h 380010"/>
                  <a:gd name="connsiteX5" fmla="*/ 1151906 w 2078182"/>
                  <a:gd name="connsiteY5" fmla="*/ 11875 h 380010"/>
                  <a:gd name="connsiteX6" fmla="*/ 1667570 w 2078182"/>
                  <a:gd name="connsiteY6" fmla="*/ 11875 h 380010"/>
                  <a:gd name="connsiteX7" fmla="*/ 1669396 w 2078182"/>
                  <a:gd name="connsiteY7" fmla="*/ 380010 h 380010"/>
                  <a:gd name="connsiteX8" fmla="*/ 2078182 w 2078182"/>
                  <a:gd name="connsiteY8" fmla="*/ 380010 h 3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8182" h="380010">
                    <a:moveTo>
                      <a:pt x="0" y="368135"/>
                    </a:moveTo>
                    <a:lnTo>
                      <a:pt x="0" y="0"/>
                    </a:lnTo>
                    <a:lnTo>
                      <a:pt x="593766" y="0"/>
                    </a:lnTo>
                    <a:lnTo>
                      <a:pt x="593766" y="380010"/>
                    </a:lnTo>
                    <a:lnTo>
                      <a:pt x="1151906" y="380010"/>
                    </a:lnTo>
                    <a:lnTo>
                      <a:pt x="1151906" y="11875"/>
                    </a:lnTo>
                    <a:lnTo>
                      <a:pt x="1667570" y="11875"/>
                    </a:lnTo>
                    <a:cubicBezTo>
                      <a:pt x="1668179" y="134587"/>
                      <a:pt x="1668787" y="257298"/>
                      <a:pt x="1669396" y="380010"/>
                    </a:cubicBezTo>
                    <a:lnTo>
                      <a:pt x="2078182" y="380010"/>
                    </a:lnTo>
                  </a:path>
                </a:pathLst>
              </a:custGeom>
              <a:noFill/>
              <a:ln w="381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00"/>
              <p:cNvSpPr/>
              <p:nvPr/>
            </p:nvSpPr>
            <p:spPr bwMode="auto">
              <a:xfrm>
                <a:off x="4227616" y="5213268"/>
                <a:ext cx="1294410" cy="356259"/>
              </a:xfrm>
              <a:custGeom>
                <a:avLst/>
                <a:gdLst>
                  <a:gd name="connsiteX0" fmla="*/ 0 w 1294410"/>
                  <a:gd name="connsiteY0" fmla="*/ 344384 h 356259"/>
                  <a:gd name="connsiteX1" fmla="*/ 0 w 1294410"/>
                  <a:gd name="connsiteY1" fmla="*/ 0 h 356259"/>
                  <a:gd name="connsiteX2" fmla="*/ 249381 w 1294410"/>
                  <a:gd name="connsiteY2" fmla="*/ 11875 h 356259"/>
                  <a:gd name="connsiteX3" fmla="*/ 249381 w 1294410"/>
                  <a:gd name="connsiteY3" fmla="*/ 356259 h 356259"/>
                  <a:gd name="connsiteX4" fmla="*/ 498763 w 1294410"/>
                  <a:gd name="connsiteY4" fmla="*/ 356259 h 356259"/>
                  <a:gd name="connsiteX5" fmla="*/ 498763 w 1294410"/>
                  <a:gd name="connsiteY5" fmla="*/ 0 h 356259"/>
                  <a:gd name="connsiteX6" fmla="*/ 890649 w 1294410"/>
                  <a:gd name="connsiteY6" fmla="*/ 0 h 356259"/>
                  <a:gd name="connsiteX7" fmla="*/ 890649 w 1294410"/>
                  <a:gd name="connsiteY7" fmla="*/ 356259 h 356259"/>
                  <a:gd name="connsiteX8" fmla="*/ 1294410 w 1294410"/>
                  <a:gd name="connsiteY8" fmla="*/ 356259 h 356259"/>
                  <a:gd name="connsiteX0" fmla="*/ 0 w 1294410"/>
                  <a:gd name="connsiteY0" fmla="*/ 344384 h 356259"/>
                  <a:gd name="connsiteX1" fmla="*/ 0 w 1294410"/>
                  <a:gd name="connsiteY1" fmla="*/ 0 h 356259"/>
                  <a:gd name="connsiteX2" fmla="*/ 246869 w 1294410"/>
                  <a:gd name="connsiteY2" fmla="*/ 1826 h 356259"/>
                  <a:gd name="connsiteX3" fmla="*/ 249381 w 1294410"/>
                  <a:gd name="connsiteY3" fmla="*/ 356259 h 356259"/>
                  <a:gd name="connsiteX4" fmla="*/ 498763 w 1294410"/>
                  <a:gd name="connsiteY4" fmla="*/ 356259 h 356259"/>
                  <a:gd name="connsiteX5" fmla="*/ 498763 w 1294410"/>
                  <a:gd name="connsiteY5" fmla="*/ 0 h 356259"/>
                  <a:gd name="connsiteX6" fmla="*/ 890649 w 1294410"/>
                  <a:gd name="connsiteY6" fmla="*/ 0 h 356259"/>
                  <a:gd name="connsiteX7" fmla="*/ 890649 w 1294410"/>
                  <a:gd name="connsiteY7" fmla="*/ 356259 h 356259"/>
                  <a:gd name="connsiteX8" fmla="*/ 1294410 w 1294410"/>
                  <a:gd name="connsiteY8" fmla="*/ 356259 h 356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4410" h="356259">
                    <a:moveTo>
                      <a:pt x="0" y="344384"/>
                    </a:moveTo>
                    <a:lnTo>
                      <a:pt x="0" y="0"/>
                    </a:lnTo>
                    <a:lnTo>
                      <a:pt x="246869" y="1826"/>
                    </a:lnTo>
                    <a:cubicBezTo>
                      <a:pt x="247706" y="119970"/>
                      <a:pt x="248544" y="238115"/>
                      <a:pt x="249381" y="356259"/>
                    </a:cubicBezTo>
                    <a:lnTo>
                      <a:pt x="498763" y="356259"/>
                    </a:lnTo>
                    <a:lnTo>
                      <a:pt x="498763" y="0"/>
                    </a:lnTo>
                    <a:lnTo>
                      <a:pt x="890649" y="0"/>
                    </a:lnTo>
                    <a:lnTo>
                      <a:pt x="890649" y="356259"/>
                    </a:lnTo>
                    <a:lnTo>
                      <a:pt x="1294410" y="356259"/>
                    </a:lnTo>
                  </a:path>
                </a:pathLst>
              </a:custGeom>
              <a:noFill/>
              <a:ln w="381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162"/>
          <p:cNvGrpSpPr/>
          <p:nvPr/>
        </p:nvGrpSpPr>
        <p:grpSpPr>
          <a:xfrm>
            <a:off x="714348" y="6032932"/>
            <a:ext cx="8286808" cy="253588"/>
            <a:chOff x="285720" y="6032932"/>
            <a:chExt cx="8286808" cy="253588"/>
          </a:xfrm>
        </p:grpSpPr>
        <p:sp>
          <p:nvSpPr>
            <p:cNvPr id="102" name="Rounded Rectangle 101"/>
            <p:cNvSpPr/>
            <p:nvPr/>
          </p:nvSpPr>
          <p:spPr bwMode="auto">
            <a:xfrm>
              <a:off x="749972" y="6032932"/>
              <a:ext cx="1512000" cy="252000"/>
            </a:xfrm>
            <a:prstGeom prst="roundRect">
              <a:avLst/>
            </a:prstGeom>
            <a:solidFill>
              <a:srgbClr val="00FF00">
                <a:alpha val="50196"/>
              </a:srgbClr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Rounded Rectangle 102"/>
            <p:cNvSpPr/>
            <p:nvPr/>
          </p:nvSpPr>
          <p:spPr bwMode="auto">
            <a:xfrm>
              <a:off x="2297802" y="6032932"/>
              <a:ext cx="774000" cy="252000"/>
            </a:xfrm>
            <a:prstGeom prst="roundRect">
              <a:avLst/>
            </a:prstGeom>
            <a:solidFill>
              <a:srgbClr val="00FF00">
                <a:alpha val="50196"/>
              </a:srgbClr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Rounded Rectangle 103"/>
            <p:cNvSpPr/>
            <p:nvPr/>
          </p:nvSpPr>
          <p:spPr bwMode="auto">
            <a:xfrm>
              <a:off x="3131365" y="6032932"/>
              <a:ext cx="1836000" cy="252000"/>
            </a:xfrm>
            <a:prstGeom prst="roundRect">
              <a:avLst/>
            </a:prstGeom>
            <a:solidFill>
              <a:srgbClr val="00FF00">
                <a:alpha val="50196"/>
              </a:srgbClr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Rounded Rectangle 104"/>
            <p:cNvSpPr/>
            <p:nvPr/>
          </p:nvSpPr>
          <p:spPr bwMode="auto">
            <a:xfrm>
              <a:off x="5024826" y="6032932"/>
              <a:ext cx="1476000" cy="252000"/>
            </a:xfrm>
            <a:prstGeom prst="roundRect">
              <a:avLst/>
            </a:prstGeom>
            <a:solidFill>
              <a:srgbClr val="00FF00">
                <a:alpha val="50196"/>
              </a:srgbClr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Rounded Rectangle 105"/>
            <p:cNvSpPr/>
            <p:nvPr/>
          </p:nvSpPr>
          <p:spPr bwMode="auto">
            <a:xfrm>
              <a:off x="6566644" y="6032932"/>
              <a:ext cx="720000" cy="252000"/>
            </a:xfrm>
            <a:prstGeom prst="roundRect">
              <a:avLst/>
            </a:prstGeom>
            <a:solidFill>
              <a:srgbClr val="00FF00">
                <a:alpha val="50196"/>
              </a:srgbClr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Rounded Rectangle 106"/>
            <p:cNvSpPr/>
            <p:nvPr/>
          </p:nvSpPr>
          <p:spPr bwMode="auto">
            <a:xfrm>
              <a:off x="7348528" y="6032932"/>
              <a:ext cx="1224000" cy="252000"/>
            </a:xfrm>
            <a:prstGeom prst="roundRect">
              <a:avLst/>
            </a:prstGeom>
            <a:solidFill>
              <a:srgbClr val="00FF00">
                <a:alpha val="50196"/>
              </a:srgbClr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4" name="Shape 113"/>
            <p:cNvCxnSpPr>
              <a:stCxn id="103" idx="2"/>
            </p:cNvCxnSpPr>
            <p:nvPr/>
          </p:nvCxnSpPr>
          <p:spPr bwMode="auto">
            <a:xfrm rot="16200000" flipH="1">
              <a:off x="2877508" y="6092226"/>
              <a:ext cx="1588" cy="387000"/>
            </a:xfrm>
            <a:prstGeom prst="bentConnector2">
              <a:avLst/>
            </a:prstGeom>
            <a:solidFill>
              <a:schemeClr val="accent1"/>
            </a:solidFill>
            <a:ln w="254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2" name="Group 152"/>
            <p:cNvGrpSpPr/>
            <p:nvPr/>
          </p:nvGrpSpPr>
          <p:grpSpPr>
            <a:xfrm>
              <a:off x="285720" y="6032932"/>
              <a:ext cx="8286808" cy="253588"/>
              <a:chOff x="285720" y="6034520"/>
              <a:chExt cx="8286808" cy="253588"/>
            </a:xfrm>
          </p:grpSpPr>
          <p:cxnSp>
            <p:nvCxnSpPr>
              <p:cNvPr id="110" name="Elbow Connector 109"/>
              <p:cNvCxnSpPr/>
              <p:nvPr/>
            </p:nvCxnSpPr>
            <p:spPr bwMode="auto">
              <a:xfrm>
                <a:off x="714348" y="6034520"/>
                <a:ext cx="1547624" cy="252000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381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" name="Shape 111"/>
              <p:cNvCxnSpPr>
                <a:endCxn id="103" idx="2"/>
              </p:cNvCxnSpPr>
              <p:nvPr/>
            </p:nvCxnSpPr>
            <p:spPr bwMode="auto">
              <a:xfrm>
                <a:off x="2261972" y="6284932"/>
                <a:ext cx="422830" cy="1588"/>
              </a:xfrm>
              <a:prstGeom prst="bentConnector4">
                <a:avLst>
                  <a:gd name="adj1" fmla="val 4237"/>
                  <a:gd name="adj2" fmla="val -15791063"/>
                </a:avLst>
              </a:prstGeom>
              <a:solidFill>
                <a:schemeClr val="accent1"/>
              </a:solidFill>
              <a:ln w="381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6" name="Elbow Connector 115"/>
              <p:cNvCxnSpPr/>
              <p:nvPr/>
            </p:nvCxnSpPr>
            <p:spPr bwMode="auto">
              <a:xfrm flipV="1">
                <a:off x="3071803" y="6034520"/>
                <a:ext cx="857255" cy="253588"/>
              </a:xfrm>
              <a:prstGeom prst="bentConnector3">
                <a:avLst>
                  <a:gd name="adj1" fmla="val 2901"/>
                </a:avLst>
              </a:prstGeom>
              <a:solidFill>
                <a:schemeClr val="accent1"/>
              </a:solidFill>
              <a:ln w="381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9" name="Elbow Connector 118"/>
              <p:cNvCxnSpPr/>
              <p:nvPr/>
            </p:nvCxnSpPr>
            <p:spPr bwMode="auto">
              <a:xfrm>
                <a:off x="3929058" y="6034520"/>
                <a:ext cx="1050182" cy="251999"/>
              </a:xfrm>
              <a:prstGeom prst="bentConnector3">
                <a:avLst>
                  <a:gd name="adj1" fmla="val 5899"/>
                </a:avLst>
              </a:prstGeom>
              <a:solidFill>
                <a:schemeClr val="accent1"/>
              </a:solidFill>
              <a:ln w="381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Elbow Connector 123"/>
              <p:cNvCxnSpPr/>
              <p:nvPr/>
            </p:nvCxnSpPr>
            <p:spPr bwMode="auto">
              <a:xfrm flipV="1">
                <a:off x="4979240" y="6034520"/>
                <a:ext cx="735768" cy="251999"/>
              </a:xfrm>
              <a:prstGeom prst="bentConnector3">
                <a:avLst>
                  <a:gd name="adj1" fmla="val 3194"/>
                </a:avLst>
              </a:prstGeom>
              <a:solidFill>
                <a:schemeClr val="accent1"/>
              </a:solidFill>
              <a:ln w="381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1" name="Elbow Connector 130"/>
              <p:cNvCxnSpPr/>
              <p:nvPr/>
            </p:nvCxnSpPr>
            <p:spPr bwMode="auto">
              <a:xfrm>
                <a:off x="5715008" y="6034520"/>
                <a:ext cx="785818" cy="253588"/>
              </a:xfrm>
              <a:prstGeom prst="bentConnector3">
                <a:avLst>
                  <a:gd name="adj1" fmla="val 130"/>
                </a:avLst>
              </a:prstGeom>
              <a:solidFill>
                <a:schemeClr val="accent1"/>
              </a:solidFill>
              <a:ln w="381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5" name="Elbow Connector 134"/>
              <p:cNvCxnSpPr/>
              <p:nvPr/>
            </p:nvCxnSpPr>
            <p:spPr bwMode="auto">
              <a:xfrm flipV="1">
                <a:off x="6500826" y="6034520"/>
                <a:ext cx="428628" cy="251999"/>
              </a:xfrm>
              <a:prstGeom prst="bentConnector3">
                <a:avLst>
                  <a:gd name="adj1" fmla="val 8442"/>
                </a:avLst>
              </a:prstGeom>
              <a:solidFill>
                <a:schemeClr val="accent1"/>
              </a:solidFill>
              <a:ln w="381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0" name="Elbow Connector 139"/>
              <p:cNvCxnSpPr/>
              <p:nvPr/>
            </p:nvCxnSpPr>
            <p:spPr bwMode="auto">
              <a:xfrm rot="10800000">
                <a:off x="6929454" y="6034521"/>
                <a:ext cx="357190" cy="251999"/>
              </a:xfrm>
              <a:prstGeom prst="bentConnector3">
                <a:avLst>
                  <a:gd name="adj1" fmla="val 99870"/>
                </a:avLst>
              </a:prstGeom>
              <a:solidFill>
                <a:schemeClr val="accent1"/>
              </a:solidFill>
              <a:ln w="381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3" name="Elbow Connector 142"/>
              <p:cNvCxnSpPr/>
              <p:nvPr/>
            </p:nvCxnSpPr>
            <p:spPr bwMode="auto">
              <a:xfrm flipV="1">
                <a:off x="7286644" y="6034520"/>
                <a:ext cx="714380" cy="251999"/>
              </a:xfrm>
              <a:prstGeom prst="bentConnector3">
                <a:avLst>
                  <a:gd name="adj1" fmla="val 5117"/>
                </a:avLst>
              </a:prstGeom>
              <a:solidFill>
                <a:schemeClr val="accent1"/>
              </a:solidFill>
              <a:ln w="381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8" name="Elbow Connector 147"/>
              <p:cNvCxnSpPr/>
              <p:nvPr/>
            </p:nvCxnSpPr>
            <p:spPr bwMode="auto">
              <a:xfrm>
                <a:off x="8001024" y="6034520"/>
                <a:ext cx="571504" cy="253588"/>
              </a:xfrm>
              <a:prstGeom prst="bentConnector3">
                <a:avLst>
                  <a:gd name="adj1" fmla="val 130"/>
                </a:avLst>
              </a:prstGeom>
              <a:solidFill>
                <a:schemeClr val="accent1"/>
              </a:solidFill>
              <a:ln w="381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1" name="Elbow Connector 150"/>
              <p:cNvCxnSpPr/>
              <p:nvPr/>
            </p:nvCxnSpPr>
            <p:spPr bwMode="auto">
              <a:xfrm flipV="1">
                <a:off x="285720" y="6034521"/>
                <a:ext cx="428628" cy="251998"/>
              </a:xfrm>
              <a:prstGeom prst="bentConnector3">
                <a:avLst>
                  <a:gd name="adj1" fmla="val 99870"/>
                </a:avLst>
              </a:prstGeom>
              <a:solidFill>
                <a:schemeClr val="accent1"/>
              </a:solidFill>
              <a:ln w="381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64" name="TextBox 163"/>
          <p:cNvSpPr txBox="1"/>
          <p:nvPr/>
        </p:nvSpPr>
        <p:spPr>
          <a:xfrm>
            <a:off x="429904" y="4371151"/>
            <a:ext cx="71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Rigid</a:t>
            </a:r>
            <a:br>
              <a:rPr lang="en-GB" dirty="0" smtClean="0"/>
            </a:br>
            <a:r>
              <a:rPr lang="en-GB" dirty="0" smtClean="0"/>
              <a:t>clock</a:t>
            </a:r>
            <a:endParaRPr lang="en-US" dirty="0"/>
          </a:p>
        </p:txBody>
      </p:sp>
      <p:sp>
        <p:nvSpPr>
          <p:cNvPr id="165" name="TextBox 164"/>
          <p:cNvSpPr txBox="1"/>
          <p:nvPr/>
        </p:nvSpPr>
        <p:spPr>
          <a:xfrm>
            <a:off x="20274" y="5214950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High</a:t>
            </a:r>
            <a:br>
              <a:rPr lang="en-GB" dirty="0" smtClean="0"/>
            </a:br>
            <a:r>
              <a:rPr lang="en-GB" dirty="0" smtClean="0"/>
              <a:t>performance</a:t>
            </a:r>
            <a:endParaRPr lang="en-US" dirty="0"/>
          </a:p>
        </p:txBody>
      </p:sp>
      <p:sp>
        <p:nvSpPr>
          <p:cNvPr id="166" name="TextBox 165"/>
          <p:cNvSpPr txBox="1"/>
          <p:nvPr/>
        </p:nvSpPr>
        <p:spPr>
          <a:xfrm>
            <a:off x="252989" y="5950039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Low</a:t>
            </a:r>
            <a:br>
              <a:rPr lang="en-GB" dirty="0" smtClean="0"/>
            </a:br>
            <a:r>
              <a:rPr lang="en-GB" dirty="0" smtClean="0"/>
              <a:t>energy</a:t>
            </a:r>
            <a:endParaRPr lang="en-US" dirty="0"/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165" grpId="0"/>
      <p:bldP spid="16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122"/>
          <p:cNvSpPr txBox="1"/>
          <p:nvPr/>
        </p:nvSpPr>
        <p:spPr>
          <a:xfrm>
            <a:off x="6162688" y="1353909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High</a:t>
            </a:r>
            <a:br>
              <a:rPr lang="en-GB" dirty="0" smtClean="0"/>
            </a:br>
            <a:r>
              <a:rPr lang="en-GB" dirty="0" smtClean="0"/>
              <a:t>performance</a:t>
            </a:r>
            <a:endParaRPr lang="en-US" dirty="0"/>
          </a:p>
        </p:txBody>
      </p:sp>
      <p:sp>
        <p:nvSpPr>
          <p:cNvPr id="122" name="Freeform 121"/>
          <p:cNvSpPr/>
          <p:nvPr/>
        </p:nvSpPr>
        <p:spPr bwMode="auto">
          <a:xfrm>
            <a:off x="4310743" y="1199407"/>
            <a:ext cx="2280062" cy="1707897"/>
          </a:xfrm>
          <a:custGeom>
            <a:avLst/>
            <a:gdLst>
              <a:gd name="connsiteX0" fmla="*/ 2280062 w 2280062"/>
              <a:gd name="connsiteY0" fmla="*/ 0 h 1508166"/>
              <a:gd name="connsiteX1" fmla="*/ 1436914 w 2280062"/>
              <a:gd name="connsiteY1" fmla="*/ 902524 h 1508166"/>
              <a:gd name="connsiteX2" fmla="*/ 0 w 2280062"/>
              <a:gd name="connsiteY2" fmla="*/ 1508166 h 150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0062" h="1508166">
                <a:moveTo>
                  <a:pt x="2280062" y="0"/>
                </a:moveTo>
                <a:cubicBezTo>
                  <a:pt x="2048493" y="325581"/>
                  <a:pt x="1816924" y="651163"/>
                  <a:pt x="1436914" y="902524"/>
                </a:cubicBezTo>
                <a:cubicBezTo>
                  <a:pt x="1056904" y="1153885"/>
                  <a:pt x="528452" y="1331025"/>
                  <a:pt x="0" y="1508166"/>
                </a:cubicBezTo>
              </a:path>
            </a:pathLst>
          </a:custGeom>
          <a:noFill/>
          <a:ln w="381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Exploiting elasticity</a:t>
            </a:r>
            <a:endParaRPr lang="en-US" dirty="0"/>
          </a:p>
        </p:txBody>
      </p:sp>
      <p:cxnSp>
        <p:nvCxnSpPr>
          <p:cNvPr id="90" name="Straight Connector 89"/>
          <p:cNvCxnSpPr/>
          <p:nvPr/>
        </p:nvCxnSpPr>
        <p:spPr bwMode="auto">
          <a:xfrm rot="5400000">
            <a:off x="940480" y="2571744"/>
            <a:ext cx="2714644" cy="1588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>
            <a:off x="2297008" y="3929860"/>
            <a:ext cx="5051520" cy="1588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3" name="TextBox 92"/>
          <p:cNvSpPr txBox="1"/>
          <p:nvPr/>
        </p:nvSpPr>
        <p:spPr>
          <a:xfrm rot="16200000">
            <a:off x="822568" y="2279854"/>
            <a:ext cx="1040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Voltage</a:t>
            </a:r>
            <a:endParaRPr lang="en-US" sz="2000" dirty="0"/>
          </a:p>
        </p:txBody>
      </p:sp>
      <p:sp>
        <p:nvSpPr>
          <p:cNvPr id="95" name="TextBox 94"/>
          <p:cNvSpPr txBox="1"/>
          <p:nvPr/>
        </p:nvSpPr>
        <p:spPr>
          <a:xfrm>
            <a:off x="5996214" y="360387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Performance</a:t>
            </a:r>
            <a:endParaRPr lang="en-US" dirty="0"/>
          </a:p>
        </p:txBody>
      </p:sp>
      <p:sp>
        <p:nvSpPr>
          <p:cNvPr id="96" name="Oval 95"/>
          <p:cNvSpPr/>
          <p:nvPr/>
        </p:nvSpPr>
        <p:spPr bwMode="auto">
          <a:xfrm>
            <a:off x="4856583" y="1428736"/>
            <a:ext cx="155812" cy="155812"/>
          </a:xfrm>
          <a:prstGeom prst="ellipse">
            <a:avLst/>
          </a:prstGeom>
          <a:solidFill>
            <a:srgbClr val="FF0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763964" y="128586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 V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4562127" y="106785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Rigid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6643702" y="389351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 GHz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4429124" y="389850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 GHz</a:t>
            </a:r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2928926" y="390327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500 MHz</a:t>
            </a:r>
            <a:endParaRPr lang="en-US" dirty="0"/>
          </a:p>
        </p:txBody>
      </p:sp>
      <p:sp>
        <p:nvSpPr>
          <p:cNvPr id="118" name="Oval 117"/>
          <p:cNvSpPr/>
          <p:nvPr/>
        </p:nvSpPr>
        <p:spPr bwMode="auto">
          <a:xfrm>
            <a:off x="6332951" y="1428736"/>
            <a:ext cx="155812" cy="155812"/>
          </a:xfrm>
          <a:prstGeom prst="ellipse">
            <a:avLst/>
          </a:prstGeom>
          <a:solidFill>
            <a:srgbClr val="00B0F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4857752" y="2594057"/>
            <a:ext cx="155812" cy="155812"/>
          </a:xfrm>
          <a:prstGeom prst="ellipse">
            <a:avLst/>
          </a:prstGeom>
          <a:solidFill>
            <a:srgbClr val="00FF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929190" y="2571744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Low</a:t>
            </a:r>
            <a:br>
              <a:rPr lang="en-GB" dirty="0" smtClean="0"/>
            </a:br>
            <a:r>
              <a:rPr lang="en-GB" dirty="0" smtClean="0"/>
              <a:t>energy</a:t>
            </a:r>
            <a:endParaRPr lang="en-US" dirty="0"/>
          </a:p>
        </p:txBody>
      </p:sp>
      <p:cxnSp>
        <p:nvCxnSpPr>
          <p:cNvPr id="132" name="Straight Arrow Connector 131"/>
          <p:cNvCxnSpPr>
            <a:stCxn id="96" idx="6"/>
            <a:endCxn id="118" idx="2"/>
          </p:cNvCxnSpPr>
          <p:nvPr/>
        </p:nvCxnSpPr>
        <p:spPr bwMode="auto">
          <a:xfrm>
            <a:off x="5012395" y="1506642"/>
            <a:ext cx="1320556" cy="1588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7" name="Straight Arrow Connector 136"/>
          <p:cNvCxnSpPr>
            <a:stCxn id="96" idx="4"/>
            <a:endCxn id="120" idx="0"/>
          </p:cNvCxnSpPr>
          <p:nvPr/>
        </p:nvCxnSpPr>
        <p:spPr bwMode="auto">
          <a:xfrm rot="16200000" flipH="1">
            <a:off x="4430319" y="2088717"/>
            <a:ext cx="1009509" cy="1169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sp>
        <p:nvSpPr>
          <p:cNvPr id="139" name="TextBox 138"/>
          <p:cNvSpPr txBox="1"/>
          <p:nvPr/>
        </p:nvSpPr>
        <p:spPr>
          <a:xfrm>
            <a:off x="1571604" y="192880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0.9 V</a:t>
            </a:r>
            <a:endParaRPr lang="en-US" dirty="0"/>
          </a:p>
        </p:txBody>
      </p:sp>
      <p:sp>
        <p:nvSpPr>
          <p:cNvPr id="141" name="TextBox 140"/>
          <p:cNvSpPr txBox="1"/>
          <p:nvPr/>
        </p:nvSpPr>
        <p:spPr>
          <a:xfrm>
            <a:off x="1571604" y="257174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0.8 V</a:t>
            </a:r>
            <a:endParaRPr lang="en-US" dirty="0"/>
          </a:p>
        </p:txBody>
      </p:sp>
      <p:sp>
        <p:nvSpPr>
          <p:cNvPr id="142" name="TextBox 141"/>
          <p:cNvSpPr txBox="1"/>
          <p:nvPr/>
        </p:nvSpPr>
        <p:spPr>
          <a:xfrm>
            <a:off x="1571604" y="321468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0.7 V</a:t>
            </a:r>
            <a:endParaRPr lang="en-US" dirty="0"/>
          </a:p>
        </p:txBody>
      </p:sp>
      <p:grpSp>
        <p:nvGrpSpPr>
          <p:cNvPr id="2" name="Group 143"/>
          <p:cNvGrpSpPr/>
          <p:nvPr/>
        </p:nvGrpSpPr>
        <p:grpSpPr>
          <a:xfrm>
            <a:off x="714348" y="4355249"/>
            <a:ext cx="8358246" cy="359635"/>
            <a:chOff x="285720" y="4355249"/>
            <a:chExt cx="8358246" cy="359635"/>
          </a:xfrm>
        </p:grpSpPr>
        <p:grpSp>
          <p:nvGrpSpPr>
            <p:cNvPr id="3" name="Group 76"/>
            <p:cNvGrpSpPr/>
            <p:nvPr/>
          </p:nvGrpSpPr>
          <p:grpSpPr>
            <a:xfrm>
              <a:off x="749973" y="4355249"/>
              <a:ext cx="7536803" cy="359635"/>
              <a:chOff x="749973" y="4498125"/>
              <a:chExt cx="7536803" cy="359635"/>
            </a:xfrm>
            <a:solidFill>
              <a:srgbClr val="FF0000"/>
            </a:solidFill>
          </p:grpSpPr>
          <p:sp>
            <p:nvSpPr>
              <p:cNvPr id="169" name="Rounded Rectangle 168"/>
              <p:cNvSpPr/>
              <p:nvPr/>
            </p:nvSpPr>
            <p:spPr bwMode="auto">
              <a:xfrm>
                <a:off x="749973" y="4500570"/>
                <a:ext cx="893069" cy="357190"/>
              </a:xfrm>
              <a:prstGeom prst="roundRect">
                <a:avLst/>
              </a:prstGeom>
              <a:grpFill/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none" lIns="90000" tIns="46800" rIns="90000" bIns="4680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0" name="Rounded Rectangle 169"/>
              <p:cNvSpPr/>
              <p:nvPr/>
            </p:nvSpPr>
            <p:spPr bwMode="auto">
              <a:xfrm>
                <a:off x="2119171" y="4500570"/>
                <a:ext cx="452566" cy="357190"/>
              </a:xfrm>
              <a:prstGeom prst="roundRect">
                <a:avLst/>
              </a:prstGeom>
              <a:grpFill/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none" lIns="90000" tIns="46800" rIns="90000" bIns="4680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1" name="Rounded Rectangle 170"/>
              <p:cNvSpPr/>
              <p:nvPr/>
            </p:nvSpPr>
            <p:spPr bwMode="auto">
              <a:xfrm>
                <a:off x="3488368" y="4500570"/>
                <a:ext cx="1082837" cy="357190"/>
              </a:xfrm>
              <a:prstGeom prst="roundRect">
                <a:avLst/>
              </a:prstGeom>
              <a:grpFill/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none" lIns="90000" tIns="46800" rIns="90000" bIns="4680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Rounded Rectangle 171"/>
              <p:cNvSpPr/>
              <p:nvPr/>
            </p:nvSpPr>
            <p:spPr bwMode="auto">
              <a:xfrm>
                <a:off x="4846485" y="4500570"/>
                <a:ext cx="868523" cy="357190"/>
              </a:xfrm>
              <a:prstGeom prst="roundRect">
                <a:avLst/>
              </a:prstGeom>
              <a:grpFill/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none" lIns="90000" tIns="46800" rIns="90000" bIns="4680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3" name="Rounded Rectangle 172"/>
              <p:cNvSpPr/>
              <p:nvPr/>
            </p:nvSpPr>
            <p:spPr bwMode="auto">
              <a:xfrm>
                <a:off x="6203807" y="4498125"/>
                <a:ext cx="439895" cy="357190"/>
              </a:xfrm>
              <a:prstGeom prst="roundRect">
                <a:avLst/>
              </a:prstGeom>
              <a:grpFill/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none" lIns="90000" tIns="46800" rIns="90000" bIns="4680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4" name="Rounded Rectangle 173"/>
              <p:cNvSpPr/>
              <p:nvPr/>
            </p:nvSpPr>
            <p:spPr bwMode="auto">
              <a:xfrm>
                <a:off x="7561129" y="4498125"/>
                <a:ext cx="725647" cy="357190"/>
              </a:xfrm>
              <a:prstGeom prst="roundRect">
                <a:avLst/>
              </a:prstGeom>
              <a:grpFill/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none" lIns="90000" tIns="46800" rIns="90000" bIns="4680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" name="Group 70"/>
            <p:cNvGrpSpPr/>
            <p:nvPr/>
          </p:nvGrpSpPr>
          <p:grpSpPr>
            <a:xfrm>
              <a:off x="285720" y="4357694"/>
              <a:ext cx="8358246" cy="357190"/>
              <a:chOff x="285720" y="4500570"/>
              <a:chExt cx="8358246" cy="357190"/>
            </a:xfrm>
          </p:grpSpPr>
          <p:grpSp>
            <p:nvGrpSpPr>
              <p:cNvPr id="6" name="Group 53"/>
              <p:cNvGrpSpPr/>
              <p:nvPr/>
            </p:nvGrpSpPr>
            <p:grpSpPr>
              <a:xfrm>
                <a:off x="285720" y="4500570"/>
                <a:ext cx="1571636" cy="357190"/>
                <a:chOff x="214282" y="4500570"/>
                <a:chExt cx="1571636" cy="357190"/>
              </a:xfrm>
            </p:grpSpPr>
            <p:cxnSp>
              <p:nvCxnSpPr>
                <p:cNvPr id="167" name="Elbow Connector 166"/>
                <p:cNvCxnSpPr/>
                <p:nvPr/>
              </p:nvCxnSpPr>
              <p:spPr bwMode="auto">
                <a:xfrm flipV="1">
                  <a:off x="214282" y="4500570"/>
                  <a:ext cx="928694" cy="357190"/>
                </a:xfrm>
                <a:prstGeom prst="bentConnector3">
                  <a:avLst>
                    <a:gd name="adj1" fmla="val 50000"/>
                  </a:avLst>
                </a:prstGeom>
                <a:solidFill>
                  <a:schemeClr val="accent1"/>
                </a:solidFill>
                <a:ln w="38100" cap="sq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Elbow Connector 167"/>
                <p:cNvCxnSpPr/>
                <p:nvPr/>
              </p:nvCxnSpPr>
              <p:spPr bwMode="auto">
                <a:xfrm flipH="1" flipV="1">
                  <a:off x="857224" y="4500570"/>
                  <a:ext cx="928694" cy="357190"/>
                </a:xfrm>
                <a:prstGeom prst="bentConnector3">
                  <a:avLst>
                    <a:gd name="adj1" fmla="val 50000"/>
                  </a:avLst>
                </a:prstGeom>
                <a:solidFill>
                  <a:schemeClr val="accent1"/>
                </a:solidFill>
                <a:ln w="38100" cap="sq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7" name="Group 54"/>
              <p:cNvGrpSpPr/>
              <p:nvPr/>
            </p:nvGrpSpPr>
            <p:grpSpPr>
              <a:xfrm>
                <a:off x="1643042" y="4500570"/>
                <a:ext cx="1571636" cy="357190"/>
                <a:chOff x="214282" y="4500570"/>
                <a:chExt cx="1571636" cy="357190"/>
              </a:xfrm>
            </p:grpSpPr>
            <p:cxnSp>
              <p:nvCxnSpPr>
                <p:cNvPr id="165" name="Elbow Connector 164"/>
                <p:cNvCxnSpPr/>
                <p:nvPr/>
              </p:nvCxnSpPr>
              <p:spPr bwMode="auto">
                <a:xfrm flipV="1">
                  <a:off x="214282" y="4500570"/>
                  <a:ext cx="928694" cy="357190"/>
                </a:xfrm>
                <a:prstGeom prst="bentConnector3">
                  <a:avLst>
                    <a:gd name="adj1" fmla="val 50000"/>
                  </a:avLst>
                </a:prstGeom>
                <a:solidFill>
                  <a:schemeClr val="accent1"/>
                </a:solidFill>
                <a:ln w="38100" cap="sq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6" name="Elbow Connector 165"/>
                <p:cNvCxnSpPr/>
                <p:nvPr/>
              </p:nvCxnSpPr>
              <p:spPr bwMode="auto">
                <a:xfrm flipH="1" flipV="1">
                  <a:off x="857224" y="4500570"/>
                  <a:ext cx="928694" cy="357190"/>
                </a:xfrm>
                <a:prstGeom prst="bentConnector3">
                  <a:avLst>
                    <a:gd name="adj1" fmla="val 50000"/>
                  </a:avLst>
                </a:prstGeom>
                <a:solidFill>
                  <a:schemeClr val="accent1"/>
                </a:solidFill>
                <a:ln w="38100" cap="sq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8" name="Group 57"/>
              <p:cNvGrpSpPr/>
              <p:nvPr/>
            </p:nvGrpSpPr>
            <p:grpSpPr>
              <a:xfrm>
                <a:off x="3000364" y="4500570"/>
                <a:ext cx="1571636" cy="357190"/>
                <a:chOff x="214282" y="4500570"/>
                <a:chExt cx="1571636" cy="357190"/>
              </a:xfrm>
            </p:grpSpPr>
            <p:cxnSp>
              <p:nvCxnSpPr>
                <p:cNvPr id="163" name="Elbow Connector 162"/>
                <p:cNvCxnSpPr/>
                <p:nvPr/>
              </p:nvCxnSpPr>
              <p:spPr bwMode="auto">
                <a:xfrm flipV="1">
                  <a:off x="214282" y="4500570"/>
                  <a:ext cx="928694" cy="357190"/>
                </a:xfrm>
                <a:prstGeom prst="bentConnector3">
                  <a:avLst>
                    <a:gd name="adj1" fmla="val 50000"/>
                  </a:avLst>
                </a:prstGeom>
                <a:solidFill>
                  <a:schemeClr val="accent1"/>
                </a:solidFill>
                <a:ln w="38100" cap="sq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4" name="Elbow Connector 163"/>
                <p:cNvCxnSpPr/>
                <p:nvPr/>
              </p:nvCxnSpPr>
              <p:spPr bwMode="auto">
                <a:xfrm flipH="1" flipV="1">
                  <a:off x="857224" y="4500570"/>
                  <a:ext cx="928694" cy="357190"/>
                </a:xfrm>
                <a:prstGeom prst="bentConnector3">
                  <a:avLst>
                    <a:gd name="adj1" fmla="val 50000"/>
                  </a:avLst>
                </a:prstGeom>
                <a:solidFill>
                  <a:schemeClr val="accent1"/>
                </a:solidFill>
                <a:ln w="38100" cap="sq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9" name="Group 60"/>
              <p:cNvGrpSpPr/>
              <p:nvPr/>
            </p:nvGrpSpPr>
            <p:grpSpPr>
              <a:xfrm>
                <a:off x="4357686" y="4500570"/>
                <a:ext cx="1571636" cy="357190"/>
                <a:chOff x="214282" y="4500570"/>
                <a:chExt cx="1571636" cy="357190"/>
              </a:xfrm>
            </p:grpSpPr>
            <p:cxnSp>
              <p:nvCxnSpPr>
                <p:cNvPr id="161" name="Elbow Connector 160"/>
                <p:cNvCxnSpPr/>
                <p:nvPr/>
              </p:nvCxnSpPr>
              <p:spPr bwMode="auto">
                <a:xfrm flipV="1">
                  <a:off x="214282" y="4500570"/>
                  <a:ext cx="928694" cy="357190"/>
                </a:xfrm>
                <a:prstGeom prst="bentConnector3">
                  <a:avLst>
                    <a:gd name="adj1" fmla="val 50000"/>
                  </a:avLst>
                </a:prstGeom>
                <a:solidFill>
                  <a:schemeClr val="accent1"/>
                </a:solidFill>
                <a:ln w="38100" cap="sq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2" name="Elbow Connector 161"/>
                <p:cNvCxnSpPr/>
                <p:nvPr/>
              </p:nvCxnSpPr>
              <p:spPr bwMode="auto">
                <a:xfrm flipH="1" flipV="1">
                  <a:off x="857224" y="4500570"/>
                  <a:ext cx="928694" cy="357190"/>
                </a:xfrm>
                <a:prstGeom prst="bentConnector3">
                  <a:avLst>
                    <a:gd name="adj1" fmla="val 50000"/>
                  </a:avLst>
                </a:prstGeom>
                <a:solidFill>
                  <a:schemeClr val="accent1"/>
                </a:solidFill>
                <a:ln w="38100" cap="sq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0" name="Group 63"/>
              <p:cNvGrpSpPr/>
              <p:nvPr/>
            </p:nvGrpSpPr>
            <p:grpSpPr>
              <a:xfrm>
                <a:off x="5715008" y="4500570"/>
                <a:ext cx="1571636" cy="357190"/>
                <a:chOff x="214282" y="4500570"/>
                <a:chExt cx="1571636" cy="357190"/>
              </a:xfrm>
            </p:grpSpPr>
            <p:cxnSp>
              <p:nvCxnSpPr>
                <p:cNvPr id="157" name="Elbow Connector 156"/>
                <p:cNvCxnSpPr/>
                <p:nvPr/>
              </p:nvCxnSpPr>
              <p:spPr bwMode="auto">
                <a:xfrm flipV="1">
                  <a:off x="214282" y="4500570"/>
                  <a:ext cx="928694" cy="357190"/>
                </a:xfrm>
                <a:prstGeom prst="bentConnector3">
                  <a:avLst>
                    <a:gd name="adj1" fmla="val 50000"/>
                  </a:avLst>
                </a:prstGeom>
                <a:solidFill>
                  <a:schemeClr val="accent1"/>
                </a:solidFill>
                <a:ln w="38100" cap="sq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8" name="Elbow Connector 157"/>
                <p:cNvCxnSpPr/>
                <p:nvPr/>
              </p:nvCxnSpPr>
              <p:spPr bwMode="auto">
                <a:xfrm flipH="1" flipV="1">
                  <a:off x="857224" y="4500570"/>
                  <a:ext cx="928694" cy="357190"/>
                </a:xfrm>
                <a:prstGeom prst="bentConnector3">
                  <a:avLst>
                    <a:gd name="adj1" fmla="val 50000"/>
                  </a:avLst>
                </a:prstGeom>
                <a:solidFill>
                  <a:schemeClr val="accent1"/>
                </a:solidFill>
                <a:ln w="38100" cap="sq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" name="Group 66"/>
              <p:cNvGrpSpPr/>
              <p:nvPr/>
            </p:nvGrpSpPr>
            <p:grpSpPr>
              <a:xfrm>
                <a:off x="7072330" y="4500570"/>
                <a:ext cx="1571636" cy="357190"/>
                <a:chOff x="214282" y="4500570"/>
                <a:chExt cx="1571636" cy="357190"/>
              </a:xfrm>
            </p:grpSpPr>
            <p:cxnSp>
              <p:nvCxnSpPr>
                <p:cNvPr id="155" name="Elbow Connector 154"/>
                <p:cNvCxnSpPr/>
                <p:nvPr/>
              </p:nvCxnSpPr>
              <p:spPr bwMode="auto">
                <a:xfrm flipV="1">
                  <a:off x="214282" y="4500570"/>
                  <a:ext cx="928694" cy="357190"/>
                </a:xfrm>
                <a:prstGeom prst="bentConnector3">
                  <a:avLst>
                    <a:gd name="adj1" fmla="val 50000"/>
                  </a:avLst>
                </a:prstGeom>
                <a:solidFill>
                  <a:schemeClr val="accent1"/>
                </a:solidFill>
                <a:ln w="38100" cap="sq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6" name="Elbow Connector 155"/>
                <p:cNvCxnSpPr/>
                <p:nvPr/>
              </p:nvCxnSpPr>
              <p:spPr bwMode="auto">
                <a:xfrm flipH="1" flipV="1">
                  <a:off x="857224" y="4500570"/>
                  <a:ext cx="928694" cy="357190"/>
                </a:xfrm>
                <a:prstGeom prst="bentConnector3">
                  <a:avLst>
                    <a:gd name="adj1" fmla="val 50000"/>
                  </a:avLst>
                </a:prstGeom>
                <a:solidFill>
                  <a:schemeClr val="accent1"/>
                </a:solidFill>
                <a:ln w="38100" cap="sq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12" name="Group 174"/>
          <p:cNvGrpSpPr/>
          <p:nvPr/>
        </p:nvGrpSpPr>
        <p:grpSpPr>
          <a:xfrm>
            <a:off x="714348" y="5187072"/>
            <a:ext cx="5236306" cy="385068"/>
            <a:chOff x="285720" y="5187072"/>
            <a:chExt cx="5236306" cy="385068"/>
          </a:xfrm>
        </p:grpSpPr>
        <p:grpSp>
          <p:nvGrpSpPr>
            <p:cNvPr id="13" name="Group 154"/>
            <p:cNvGrpSpPr/>
            <p:nvPr/>
          </p:nvGrpSpPr>
          <p:grpSpPr>
            <a:xfrm>
              <a:off x="749973" y="5212505"/>
              <a:ext cx="4738238" cy="359635"/>
              <a:chOff x="749973" y="5214950"/>
              <a:chExt cx="4738238" cy="359635"/>
            </a:xfrm>
            <a:solidFill>
              <a:srgbClr val="0070C0"/>
            </a:solidFill>
          </p:grpSpPr>
          <p:sp>
            <p:nvSpPr>
              <p:cNvPr id="182" name="Rounded Rectangle 181"/>
              <p:cNvSpPr/>
              <p:nvPr/>
            </p:nvSpPr>
            <p:spPr bwMode="auto">
              <a:xfrm>
                <a:off x="749973" y="5217395"/>
                <a:ext cx="893069" cy="357190"/>
              </a:xfrm>
              <a:prstGeom prst="roundRect">
                <a:avLst/>
              </a:prstGeom>
              <a:grpFill/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none" lIns="90000" tIns="46800" rIns="90000" bIns="4680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3" name="Rounded Rectangle 182"/>
              <p:cNvSpPr/>
              <p:nvPr/>
            </p:nvSpPr>
            <p:spPr bwMode="auto">
              <a:xfrm>
                <a:off x="1678855" y="5217395"/>
                <a:ext cx="452566" cy="357190"/>
              </a:xfrm>
              <a:prstGeom prst="roundRect">
                <a:avLst/>
              </a:prstGeom>
              <a:grpFill/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none" lIns="90000" tIns="46800" rIns="90000" bIns="4680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4" name="Rounded Rectangle 183"/>
              <p:cNvSpPr/>
              <p:nvPr/>
            </p:nvSpPr>
            <p:spPr bwMode="auto">
              <a:xfrm>
                <a:off x="2178921" y="5217395"/>
                <a:ext cx="1082837" cy="357190"/>
              </a:xfrm>
              <a:prstGeom prst="roundRect">
                <a:avLst/>
              </a:prstGeom>
              <a:grpFill/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none" lIns="90000" tIns="46800" rIns="90000" bIns="4680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5" name="Rounded Rectangle 184"/>
              <p:cNvSpPr/>
              <p:nvPr/>
            </p:nvSpPr>
            <p:spPr bwMode="auto">
              <a:xfrm>
                <a:off x="3321929" y="5217395"/>
                <a:ext cx="868523" cy="357190"/>
              </a:xfrm>
              <a:prstGeom prst="roundRect">
                <a:avLst/>
              </a:prstGeom>
              <a:grpFill/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none" lIns="90000" tIns="46800" rIns="90000" bIns="4680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6" name="Rounded Rectangle 185"/>
              <p:cNvSpPr/>
              <p:nvPr/>
            </p:nvSpPr>
            <p:spPr bwMode="auto">
              <a:xfrm>
                <a:off x="4262498" y="5214950"/>
                <a:ext cx="439895" cy="357190"/>
              </a:xfrm>
              <a:prstGeom prst="roundRect">
                <a:avLst/>
              </a:prstGeom>
              <a:grpFill/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none" lIns="90000" tIns="46800" rIns="90000" bIns="4680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7" name="Rounded Rectangle 186"/>
              <p:cNvSpPr/>
              <p:nvPr/>
            </p:nvSpPr>
            <p:spPr bwMode="auto">
              <a:xfrm>
                <a:off x="4762564" y="5214950"/>
                <a:ext cx="725647" cy="357190"/>
              </a:xfrm>
              <a:prstGeom prst="roundRect">
                <a:avLst/>
              </a:prstGeom>
              <a:grpFill/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none" lIns="90000" tIns="46800" rIns="90000" bIns="4680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" name="Group 153"/>
            <p:cNvGrpSpPr/>
            <p:nvPr/>
          </p:nvGrpSpPr>
          <p:grpSpPr>
            <a:xfrm>
              <a:off x="285720" y="5187072"/>
              <a:ext cx="5236306" cy="380010"/>
              <a:chOff x="285720" y="5189517"/>
              <a:chExt cx="5236306" cy="380010"/>
            </a:xfrm>
          </p:grpSpPr>
          <p:cxnSp>
            <p:nvCxnSpPr>
              <p:cNvPr id="178" name="Elbow Connector 177"/>
              <p:cNvCxnSpPr/>
              <p:nvPr/>
            </p:nvCxnSpPr>
            <p:spPr bwMode="auto">
              <a:xfrm flipV="1">
                <a:off x="285720" y="5203075"/>
                <a:ext cx="914400" cy="357190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381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9" name="Freeform 178"/>
              <p:cNvSpPr/>
              <p:nvPr/>
            </p:nvSpPr>
            <p:spPr bwMode="auto">
              <a:xfrm>
                <a:off x="1199407" y="5201392"/>
                <a:ext cx="950026" cy="368135"/>
              </a:xfrm>
              <a:custGeom>
                <a:avLst/>
                <a:gdLst>
                  <a:gd name="connsiteX0" fmla="*/ 0 w 950026"/>
                  <a:gd name="connsiteY0" fmla="*/ 0 h 368135"/>
                  <a:gd name="connsiteX1" fmla="*/ 0 w 950026"/>
                  <a:gd name="connsiteY1" fmla="*/ 368135 h 368135"/>
                  <a:gd name="connsiteX2" fmla="*/ 451263 w 950026"/>
                  <a:gd name="connsiteY2" fmla="*/ 368135 h 368135"/>
                  <a:gd name="connsiteX3" fmla="*/ 451263 w 950026"/>
                  <a:gd name="connsiteY3" fmla="*/ 0 h 368135"/>
                  <a:gd name="connsiteX4" fmla="*/ 712520 w 950026"/>
                  <a:gd name="connsiteY4" fmla="*/ 0 h 368135"/>
                  <a:gd name="connsiteX5" fmla="*/ 712520 w 950026"/>
                  <a:gd name="connsiteY5" fmla="*/ 368135 h 368135"/>
                  <a:gd name="connsiteX6" fmla="*/ 950026 w 950026"/>
                  <a:gd name="connsiteY6" fmla="*/ 368135 h 36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0026" h="368135">
                    <a:moveTo>
                      <a:pt x="0" y="0"/>
                    </a:moveTo>
                    <a:lnTo>
                      <a:pt x="0" y="368135"/>
                    </a:lnTo>
                    <a:lnTo>
                      <a:pt x="451263" y="368135"/>
                    </a:lnTo>
                    <a:lnTo>
                      <a:pt x="451263" y="0"/>
                    </a:lnTo>
                    <a:lnTo>
                      <a:pt x="712520" y="0"/>
                    </a:lnTo>
                    <a:lnTo>
                      <a:pt x="712520" y="368135"/>
                    </a:lnTo>
                    <a:lnTo>
                      <a:pt x="950026" y="368135"/>
                    </a:lnTo>
                  </a:path>
                </a:pathLst>
              </a:custGeom>
              <a:noFill/>
              <a:ln w="381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Freeform 179"/>
              <p:cNvSpPr/>
              <p:nvPr/>
            </p:nvSpPr>
            <p:spPr bwMode="auto">
              <a:xfrm>
                <a:off x="2149434" y="5189517"/>
                <a:ext cx="2078182" cy="380010"/>
              </a:xfrm>
              <a:custGeom>
                <a:avLst/>
                <a:gdLst>
                  <a:gd name="connsiteX0" fmla="*/ 0 w 2078182"/>
                  <a:gd name="connsiteY0" fmla="*/ 368135 h 380010"/>
                  <a:gd name="connsiteX1" fmla="*/ 0 w 2078182"/>
                  <a:gd name="connsiteY1" fmla="*/ 0 h 380010"/>
                  <a:gd name="connsiteX2" fmla="*/ 593766 w 2078182"/>
                  <a:gd name="connsiteY2" fmla="*/ 0 h 380010"/>
                  <a:gd name="connsiteX3" fmla="*/ 593766 w 2078182"/>
                  <a:gd name="connsiteY3" fmla="*/ 380010 h 380010"/>
                  <a:gd name="connsiteX4" fmla="*/ 1151906 w 2078182"/>
                  <a:gd name="connsiteY4" fmla="*/ 380010 h 380010"/>
                  <a:gd name="connsiteX5" fmla="*/ 1151906 w 2078182"/>
                  <a:gd name="connsiteY5" fmla="*/ 11875 h 380010"/>
                  <a:gd name="connsiteX6" fmla="*/ 1662545 w 2078182"/>
                  <a:gd name="connsiteY6" fmla="*/ 11875 h 380010"/>
                  <a:gd name="connsiteX7" fmla="*/ 1674421 w 2078182"/>
                  <a:gd name="connsiteY7" fmla="*/ 380010 h 380010"/>
                  <a:gd name="connsiteX8" fmla="*/ 2078182 w 2078182"/>
                  <a:gd name="connsiteY8" fmla="*/ 380010 h 380010"/>
                  <a:gd name="connsiteX0" fmla="*/ 0 w 2078182"/>
                  <a:gd name="connsiteY0" fmla="*/ 368135 h 380010"/>
                  <a:gd name="connsiteX1" fmla="*/ 0 w 2078182"/>
                  <a:gd name="connsiteY1" fmla="*/ 0 h 380010"/>
                  <a:gd name="connsiteX2" fmla="*/ 593766 w 2078182"/>
                  <a:gd name="connsiteY2" fmla="*/ 0 h 380010"/>
                  <a:gd name="connsiteX3" fmla="*/ 593766 w 2078182"/>
                  <a:gd name="connsiteY3" fmla="*/ 380010 h 380010"/>
                  <a:gd name="connsiteX4" fmla="*/ 1151906 w 2078182"/>
                  <a:gd name="connsiteY4" fmla="*/ 380010 h 380010"/>
                  <a:gd name="connsiteX5" fmla="*/ 1151906 w 2078182"/>
                  <a:gd name="connsiteY5" fmla="*/ 11875 h 380010"/>
                  <a:gd name="connsiteX6" fmla="*/ 1667569 w 2078182"/>
                  <a:gd name="connsiteY6" fmla="*/ 11875 h 380010"/>
                  <a:gd name="connsiteX7" fmla="*/ 1674421 w 2078182"/>
                  <a:gd name="connsiteY7" fmla="*/ 380010 h 380010"/>
                  <a:gd name="connsiteX8" fmla="*/ 2078182 w 2078182"/>
                  <a:gd name="connsiteY8" fmla="*/ 380010 h 380010"/>
                  <a:gd name="connsiteX0" fmla="*/ 0 w 2078182"/>
                  <a:gd name="connsiteY0" fmla="*/ 368135 h 380010"/>
                  <a:gd name="connsiteX1" fmla="*/ 0 w 2078182"/>
                  <a:gd name="connsiteY1" fmla="*/ 0 h 380010"/>
                  <a:gd name="connsiteX2" fmla="*/ 593766 w 2078182"/>
                  <a:gd name="connsiteY2" fmla="*/ 0 h 380010"/>
                  <a:gd name="connsiteX3" fmla="*/ 593766 w 2078182"/>
                  <a:gd name="connsiteY3" fmla="*/ 380010 h 380010"/>
                  <a:gd name="connsiteX4" fmla="*/ 1151906 w 2078182"/>
                  <a:gd name="connsiteY4" fmla="*/ 380010 h 380010"/>
                  <a:gd name="connsiteX5" fmla="*/ 1151906 w 2078182"/>
                  <a:gd name="connsiteY5" fmla="*/ 11875 h 380010"/>
                  <a:gd name="connsiteX6" fmla="*/ 1667569 w 2078182"/>
                  <a:gd name="connsiteY6" fmla="*/ 11875 h 380010"/>
                  <a:gd name="connsiteX7" fmla="*/ 1669397 w 2078182"/>
                  <a:gd name="connsiteY7" fmla="*/ 380010 h 380010"/>
                  <a:gd name="connsiteX8" fmla="*/ 2078182 w 2078182"/>
                  <a:gd name="connsiteY8" fmla="*/ 380010 h 3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8182" h="380010">
                    <a:moveTo>
                      <a:pt x="0" y="368135"/>
                    </a:moveTo>
                    <a:lnTo>
                      <a:pt x="0" y="0"/>
                    </a:lnTo>
                    <a:lnTo>
                      <a:pt x="593766" y="0"/>
                    </a:lnTo>
                    <a:lnTo>
                      <a:pt x="593766" y="380010"/>
                    </a:lnTo>
                    <a:lnTo>
                      <a:pt x="1151906" y="380010"/>
                    </a:lnTo>
                    <a:lnTo>
                      <a:pt x="1151906" y="11875"/>
                    </a:lnTo>
                    <a:lnTo>
                      <a:pt x="1667569" y="11875"/>
                    </a:lnTo>
                    <a:cubicBezTo>
                      <a:pt x="1668178" y="134587"/>
                      <a:pt x="1668788" y="257298"/>
                      <a:pt x="1669397" y="380010"/>
                    </a:cubicBezTo>
                    <a:lnTo>
                      <a:pt x="2078182" y="380010"/>
                    </a:lnTo>
                  </a:path>
                </a:pathLst>
              </a:custGeom>
              <a:noFill/>
              <a:ln w="381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 180"/>
              <p:cNvSpPr/>
              <p:nvPr/>
            </p:nvSpPr>
            <p:spPr bwMode="auto">
              <a:xfrm>
                <a:off x="4227616" y="5212582"/>
                <a:ext cx="1294410" cy="356945"/>
              </a:xfrm>
              <a:custGeom>
                <a:avLst/>
                <a:gdLst>
                  <a:gd name="connsiteX0" fmla="*/ 0 w 1294410"/>
                  <a:gd name="connsiteY0" fmla="*/ 344384 h 356259"/>
                  <a:gd name="connsiteX1" fmla="*/ 0 w 1294410"/>
                  <a:gd name="connsiteY1" fmla="*/ 0 h 356259"/>
                  <a:gd name="connsiteX2" fmla="*/ 249381 w 1294410"/>
                  <a:gd name="connsiteY2" fmla="*/ 11875 h 356259"/>
                  <a:gd name="connsiteX3" fmla="*/ 249381 w 1294410"/>
                  <a:gd name="connsiteY3" fmla="*/ 356259 h 356259"/>
                  <a:gd name="connsiteX4" fmla="*/ 498763 w 1294410"/>
                  <a:gd name="connsiteY4" fmla="*/ 356259 h 356259"/>
                  <a:gd name="connsiteX5" fmla="*/ 498763 w 1294410"/>
                  <a:gd name="connsiteY5" fmla="*/ 0 h 356259"/>
                  <a:gd name="connsiteX6" fmla="*/ 890649 w 1294410"/>
                  <a:gd name="connsiteY6" fmla="*/ 0 h 356259"/>
                  <a:gd name="connsiteX7" fmla="*/ 890649 w 1294410"/>
                  <a:gd name="connsiteY7" fmla="*/ 356259 h 356259"/>
                  <a:gd name="connsiteX8" fmla="*/ 1294410 w 1294410"/>
                  <a:gd name="connsiteY8" fmla="*/ 356259 h 356259"/>
                  <a:gd name="connsiteX0" fmla="*/ 0 w 1294410"/>
                  <a:gd name="connsiteY0" fmla="*/ 345070 h 356945"/>
                  <a:gd name="connsiteX1" fmla="*/ 0 w 1294410"/>
                  <a:gd name="connsiteY1" fmla="*/ 686 h 356945"/>
                  <a:gd name="connsiteX2" fmla="*/ 246869 w 1294410"/>
                  <a:gd name="connsiteY2" fmla="*/ 0 h 356945"/>
                  <a:gd name="connsiteX3" fmla="*/ 249381 w 1294410"/>
                  <a:gd name="connsiteY3" fmla="*/ 356945 h 356945"/>
                  <a:gd name="connsiteX4" fmla="*/ 498763 w 1294410"/>
                  <a:gd name="connsiteY4" fmla="*/ 356945 h 356945"/>
                  <a:gd name="connsiteX5" fmla="*/ 498763 w 1294410"/>
                  <a:gd name="connsiteY5" fmla="*/ 686 h 356945"/>
                  <a:gd name="connsiteX6" fmla="*/ 890649 w 1294410"/>
                  <a:gd name="connsiteY6" fmla="*/ 686 h 356945"/>
                  <a:gd name="connsiteX7" fmla="*/ 890649 w 1294410"/>
                  <a:gd name="connsiteY7" fmla="*/ 356945 h 356945"/>
                  <a:gd name="connsiteX8" fmla="*/ 1294410 w 1294410"/>
                  <a:gd name="connsiteY8" fmla="*/ 356945 h 356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4410" h="356945">
                    <a:moveTo>
                      <a:pt x="0" y="345070"/>
                    </a:moveTo>
                    <a:lnTo>
                      <a:pt x="0" y="686"/>
                    </a:lnTo>
                    <a:lnTo>
                      <a:pt x="246869" y="0"/>
                    </a:lnTo>
                    <a:cubicBezTo>
                      <a:pt x="247706" y="118982"/>
                      <a:pt x="248544" y="237963"/>
                      <a:pt x="249381" y="356945"/>
                    </a:cubicBezTo>
                    <a:lnTo>
                      <a:pt x="498763" y="356945"/>
                    </a:lnTo>
                    <a:lnTo>
                      <a:pt x="498763" y="686"/>
                    </a:lnTo>
                    <a:lnTo>
                      <a:pt x="890649" y="686"/>
                    </a:lnTo>
                    <a:lnTo>
                      <a:pt x="890649" y="356945"/>
                    </a:lnTo>
                    <a:lnTo>
                      <a:pt x="1294410" y="356945"/>
                    </a:lnTo>
                  </a:path>
                </a:pathLst>
              </a:custGeom>
              <a:noFill/>
              <a:ln w="381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87"/>
          <p:cNvGrpSpPr/>
          <p:nvPr/>
        </p:nvGrpSpPr>
        <p:grpSpPr>
          <a:xfrm>
            <a:off x="714348" y="6032932"/>
            <a:ext cx="8286808" cy="253588"/>
            <a:chOff x="285720" y="6032932"/>
            <a:chExt cx="8286808" cy="253588"/>
          </a:xfrm>
        </p:grpSpPr>
        <p:sp>
          <p:nvSpPr>
            <p:cNvPr id="189" name="Rounded Rectangle 188"/>
            <p:cNvSpPr/>
            <p:nvPr/>
          </p:nvSpPr>
          <p:spPr bwMode="auto">
            <a:xfrm>
              <a:off x="749972" y="6032932"/>
              <a:ext cx="1512000" cy="252000"/>
            </a:xfrm>
            <a:prstGeom prst="roundRect">
              <a:avLst/>
            </a:prstGeom>
            <a:solidFill>
              <a:srgbClr val="00FF00">
                <a:alpha val="50196"/>
              </a:srgbClr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0" name="Rounded Rectangle 189"/>
            <p:cNvSpPr/>
            <p:nvPr/>
          </p:nvSpPr>
          <p:spPr bwMode="auto">
            <a:xfrm>
              <a:off x="2297802" y="6032932"/>
              <a:ext cx="774000" cy="252000"/>
            </a:xfrm>
            <a:prstGeom prst="roundRect">
              <a:avLst/>
            </a:prstGeom>
            <a:solidFill>
              <a:srgbClr val="00FF00">
                <a:alpha val="50196"/>
              </a:srgbClr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1" name="Rounded Rectangle 190"/>
            <p:cNvSpPr/>
            <p:nvPr/>
          </p:nvSpPr>
          <p:spPr bwMode="auto">
            <a:xfrm>
              <a:off x="3131365" y="6032932"/>
              <a:ext cx="1836000" cy="252000"/>
            </a:xfrm>
            <a:prstGeom prst="roundRect">
              <a:avLst/>
            </a:prstGeom>
            <a:solidFill>
              <a:srgbClr val="00FF00">
                <a:alpha val="50196"/>
              </a:srgbClr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Rounded Rectangle 191"/>
            <p:cNvSpPr/>
            <p:nvPr/>
          </p:nvSpPr>
          <p:spPr bwMode="auto">
            <a:xfrm>
              <a:off x="5024826" y="6032932"/>
              <a:ext cx="1476000" cy="252000"/>
            </a:xfrm>
            <a:prstGeom prst="roundRect">
              <a:avLst/>
            </a:prstGeom>
            <a:solidFill>
              <a:srgbClr val="00FF00">
                <a:alpha val="50196"/>
              </a:srgbClr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3" name="Rounded Rectangle 192"/>
            <p:cNvSpPr/>
            <p:nvPr/>
          </p:nvSpPr>
          <p:spPr bwMode="auto">
            <a:xfrm>
              <a:off x="6566644" y="6032932"/>
              <a:ext cx="720000" cy="252000"/>
            </a:xfrm>
            <a:prstGeom prst="roundRect">
              <a:avLst/>
            </a:prstGeom>
            <a:solidFill>
              <a:srgbClr val="00FF00">
                <a:alpha val="50196"/>
              </a:srgbClr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4" name="Rounded Rectangle 193"/>
            <p:cNvSpPr/>
            <p:nvPr/>
          </p:nvSpPr>
          <p:spPr bwMode="auto">
            <a:xfrm>
              <a:off x="7348528" y="6032932"/>
              <a:ext cx="1224000" cy="252000"/>
            </a:xfrm>
            <a:prstGeom prst="roundRect">
              <a:avLst/>
            </a:prstGeom>
            <a:solidFill>
              <a:srgbClr val="00FF00">
                <a:alpha val="50196"/>
              </a:srgbClr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5" name="Shape 194"/>
            <p:cNvCxnSpPr>
              <a:stCxn id="190" idx="2"/>
            </p:cNvCxnSpPr>
            <p:nvPr/>
          </p:nvCxnSpPr>
          <p:spPr bwMode="auto">
            <a:xfrm rot="16200000" flipH="1">
              <a:off x="2877508" y="6092226"/>
              <a:ext cx="1588" cy="387000"/>
            </a:xfrm>
            <a:prstGeom prst="bentConnector2">
              <a:avLst/>
            </a:prstGeom>
            <a:solidFill>
              <a:schemeClr val="accent1"/>
            </a:solidFill>
            <a:ln w="254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6" name="Group 152"/>
            <p:cNvGrpSpPr/>
            <p:nvPr/>
          </p:nvGrpSpPr>
          <p:grpSpPr>
            <a:xfrm>
              <a:off x="285720" y="6032932"/>
              <a:ext cx="8286808" cy="253588"/>
              <a:chOff x="285720" y="6034520"/>
              <a:chExt cx="8286808" cy="253588"/>
            </a:xfrm>
          </p:grpSpPr>
          <p:cxnSp>
            <p:nvCxnSpPr>
              <p:cNvPr id="197" name="Elbow Connector 196"/>
              <p:cNvCxnSpPr/>
              <p:nvPr/>
            </p:nvCxnSpPr>
            <p:spPr bwMode="auto">
              <a:xfrm>
                <a:off x="714348" y="6034520"/>
                <a:ext cx="1547624" cy="252000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381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8" name="Shape 197"/>
              <p:cNvCxnSpPr>
                <a:endCxn id="190" idx="2"/>
              </p:cNvCxnSpPr>
              <p:nvPr/>
            </p:nvCxnSpPr>
            <p:spPr bwMode="auto">
              <a:xfrm>
                <a:off x="2261972" y="6284932"/>
                <a:ext cx="422830" cy="1588"/>
              </a:xfrm>
              <a:prstGeom prst="bentConnector4">
                <a:avLst>
                  <a:gd name="adj1" fmla="val 4237"/>
                  <a:gd name="adj2" fmla="val -15791063"/>
                </a:avLst>
              </a:prstGeom>
              <a:solidFill>
                <a:schemeClr val="accent1"/>
              </a:solidFill>
              <a:ln w="381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9" name="Elbow Connector 198"/>
              <p:cNvCxnSpPr/>
              <p:nvPr/>
            </p:nvCxnSpPr>
            <p:spPr bwMode="auto">
              <a:xfrm flipV="1">
                <a:off x="3071803" y="6034520"/>
                <a:ext cx="857255" cy="253588"/>
              </a:xfrm>
              <a:prstGeom prst="bentConnector3">
                <a:avLst>
                  <a:gd name="adj1" fmla="val 2901"/>
                </a:avLst>
              </a:prstGeom>
              <a:solidFill>
                <a:schemeClr val="accent1"/>
              </a:solidFill>
              <a:ln w="381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0" name="Elbow Connector 199"/>
              <p:cNvCxnSpPr/>
              <p:nvPr/>
            </p:nvCxnSpPr>
            <p:spPr bwMode="auto">
              <a:xfrm>
                <a:off x="3929058" y="6034520"/>
                <a:ext cx="1050182" cy="251999"/>
              </a:xfrm>
              <a:prstGeom prst="bentConnector3">
                <a:avLst>
                  <a:gd name="adj1" fmla="val 5899"/>
                </a:avLst>
              </a:prstGeom>
              <a:solidFill>
                <a:schemeClr val="accent1"/>
              </a:solidFill>
              <a:ln w="381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1" name="Elbow Connector 200"/>
              <p:cNvCxnSpPr/>
              <p:nvPr/>
            </p:nvCxnSpPr>
            <p:spPr bwMode="auto">
              <a:xfrm flipV="1">
                <a:off x="4979240" y="6034520"/>
                <a:ext cx="735768" cy="251999"/>
              </a:xfrm>
              <a:prstGeom prst="bentConnector3">
                <a:avLst>
                  <a:gd name="adj1" fmla="val 3194"/>
                </a:avLst>
              </a:prstGeom>
              <a:solidFill>
                <a:schemeClr val="accent1"/>
              </a:solidFill>
              <a:ln w="381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2" name="Elbow Connector 201"/>
              <p:cNvCxnSpPr/>
              <p:nvPr/>
            </p:nvCxnSpPr>
            <p:spPr bwMode="auto">
              <a:xfrm>
                <a:off x="5715008" y="6034520"/>
                <a:ext cx="785818" cy="253588"/>
              </a:xfrm>
              <a:prstGeom prst="bentConnector3">
                <a:avLst>
                  <a:gd name="adj1" fmla="val 130"/>
                </a:avLst>
              </a:prstGeom>
              <a:solidFill>
                <a:schemeClr val="accent1"/>
              </a:solidFill>
              <a:ln w="381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3" name="Elbow Connector 202"/>
              <p:cNvCxnSpPr/>
              <p:nvPr/>
            </p:nvCxnSpPr>
            <p:spPr bwMode="auto">
              <a:xfrm flipV="1">
                <a:off x="6500826" y="6034520"/>
                <a:ext cx="428628" cy="251999"/>
              </a:xfrm>
              <a:prstGeom prst="bentConnector3">
                <a:avLst>
                  <a:gd name="adj1" fmla="val 8442"/>
                </a:avLst>
              </a:prstGeom>
              <a:solidFill>
                <a:schemeClr val="accent1"/>
              </a:solidFill>
              <a:ln w="381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4" name="Elbow Connector 203"/>
              <p:cNvCxnSpPr/>
              <p:nvPr/>
            </p:nvCxnSpPr>
            <p:spPr bwMode="auto">
              <a:xfrm rot="10800000">
                <a:off x="6929454" y="6034521"/>
                <a:ext cx="357190" cy="251999"/>
              </a:xfrm>
              <a:prstGeom prst="bentConnector3">
                <a:avLst>
                  <a:gd name="adj1" fmla="val 99870"/>
                </a:avLst>
              </a:prstGeom>
              <a:solidFill>
                <a:schemeClr val="accent1"/>
              </a:solidFill>
              <a:ln w="381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" name="Elbow Connector 204"/>
              <p:cNvCxnSpPr/>
              <p:nvPr/>
            </p:nvCxnSpPr>
            <p:spPr bwMode="auto">
              <a:xfrm flipV="1">
                <a:off x="7286644" y="6034520"/>
                <a:ext cx="714380" cy="251999"/>
              </a:xfrm>
              <a:prstGeom prst="bentConnector3">
                <a:avLst>
                  <a:gd name="adj1" fmla="val 5117"/>
                </a:avLst>
              </a:prstGeom>
              <a:solidFill>
                <a:schemeClr val="accent1"/>
              </a:solidFill>
              <a:ln w="381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" name="Elbow Connector 205"/>
              <p:cNvCxnSpPr/>
              <p:nvPr/>
            </p:nvCxnSpPr>
            <p:spPr bwMode="auto">
              <a:xfrm>
                <a:off x="8001024" y="6034520"/>
                <a:ext cx="571504" cy="253588"/>
              </a:xfrm>
              <a:prstGeom prst="bentConnector3">
                <a:avLst>
                  <a:gd name="adj1" fmla="val 130"/>
                </a:avLst>
              </a:prstGeom>
              <a:solidFill>
                <a:schemeClr val="accent1"/>
              </a:solidFill>
              <a:ln w="381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" name="Elbow Connector 206"/>
              <p:cNvCxnSpPr/>
              <p:nvPr/>
            </p:nvCxnSpPr>
            <p:spPr bwMode="auto">
              <a:xfrm flipV="1">
                <a:off x="285720" y="6034521"/>
                <a:ext cx="428628" cy="251998"/>
              </a:xfrm>
              <a:prstGeom prst="bentConnector3">
                <a:avLst>
                  <a:gd name="adj1" fmla="val 99870"/>
                </a:avLst>
              </a:prstGeom>
              <a:solidFill>
                <a:schemeClr val="accent1"/>
              </a:solidFill>
              <a:ln w="38100" cap="sq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08" name="TextBox 207"/>
          <p:cNvSpPr txBox="1"/>
          <p:nvPr/>
        </p:nvSpPr>
        <p:spPr>
          <a:xfrm>
            <a:off x="429904" y="4371151"/>
            <a:ext cx="71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Rigid</a:t>
            </a:r>
            <a:br>
              <a:rPr lang="en-GB" dirty="0" smtClean="0"/>
            </a:br>
            <a:r>
              <a:rPr lang="en-GB" dirty="0" smtClean="0"/>
              <a:t>clock</a:t>
            </a:r>
            <a:endParaRPr lang="en-US" dirty="0"/>
          </a:p>
        </p:txBody>
      </p:sp>
      <p:sp>
        <p:nvSpPr>
          <p:cNvPr id="209" name="TextBox 208"/>
          <p:cNvSpPr txBox="1"/>
          <p:nvPr/>
        </p:nvSpPr>
        <p:spPr>
          <a:xfrm>
            <a:off x="20274" y="5214950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High</a:t>
            </a:r>
            <a:br>
              <a:rPr lang="en-GB" dirty="0" smtClean="0"/>
            </a:br>
            <a:r>
              <a:rPr lang="en-GB" dirty="0" smtClean="0"/>
              <a:t>performance</a:t>
            </a:r>
            <a:endParaRPr lang="en-US" dirty="0"/>
          </a:p>
        </p:txBody>
      </p:sp>
      <p:sp>
        <p:nvSpPr>
          <p:cNvPr id="210" name="TextBox 209"/>
          <p:cNvSpPr txBox="1"/>
          <p:nvPr/>
        </p:nvSpPr>
        <p:spPr>
          <a:xfrm>
            <a:off x="252989" y="5950039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Low</a:t>
            </a:r>
            <a:br>
              <a:rPr lang="en-GB" dirty="0" smtClean="0"/>
            </a:br>
            <a:r>
              <a:rPr lang="en-GB" dirty="0" smtClean="0"/>
              <a:t>energy</a:t>
            </a:r>
            <a:endParaRPr lang="en-US" dirty="0"/>
          </a:p>
        </p:txBody>
      </p:sp>
      <p:cxnSp>
        <p:nvCxnSpPr>
          <p:cNvPr id="87" name="Straight Arrow Connector 86"/>
          <p:cNvCxnSpPr/>
          <p:nvPr/>
        </p:nvCxnSpPr>
        <p:spPr bwMode="auto">
          <a:xfrm rot="16200000" flipH="1">
            <a:off x="4087578" y="2074515"/>
            <a:ext cx="1136539" cy="79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ffectLst/>
        </p:spPr>
      </p:cxnSp>
      <p:sp>
        <p:nvSpPr>
          <p:cNvPr id="88" name="TextBox 87"/>
          <p:cNvSpPr txBox="1"/>
          <p:nvPr/>
        </p:nvSpPr>
        <p:spPr>
          <a:xfrm>
            <a:off x="3932546" y="1804671"/>
            <a:ext cx="782330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GB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Voltage</a:t>
            </a:r>
            <a:br>
              <a:rPr lang="en-GB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scaling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29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Voltage scaling and power savings</a:t>
            </a:r>
            <a:endParaRPr lang="en-US" dirty="0"/>
          </a:p>
        </p:txBody>
      </p:sp>
      <p:pic>
        <p:nvPicPr>
          <p:cNvPr id="6" name="Content Placeholder 5" descr="gala.pn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430" y="868680"/>
            <a:ext cx="7762875" cy="5434012"/>
          </a:xfrm>
        </p:spPr>
      </p:pic>
      <p:grpSp>
        <p:nvGrpSpPr>
          <p:cNvPr id="16" name="Group 15"/>
          <p:cNvGrpSpPr/>
          <p:nvPr/>
        </p:nvGrpSpPr>
        <p:grpSpPr>
          <a:xfrm>
            <a:off x="3857619" y="3697970"/>
            <a:ext cx="3386161" cy="1833574"/>
            <a:chOff x="3857619" y="3900492"/>
            <a:chExt cx="3386161" cy="1833574"/>
          </a:xfrm>
        </p:grpSpPr>
        <p:cxnSp>
          <p:nvCxnSpPr>
            <p:cNvPr id="8" name="Straight Connector 7"/>
            <p:cNvCxnSpPr/>
            <p:nvPr/>
          </p:nvCxnSpPr>
          <p:spPr bwMode="auto">
            <a:xfrm rot="10800000">
              <a:off x="3857620" y="3900492"/>
              <a:ext cx="3357586" cy="1"/>
            </a:xfrm>
            <a:prstGeom prst="line">
              <a:avLst/>
            </a:prstGeom>
            <a:solidFill>
              <a:schemeClr val="accent1"/>
            </a:solidFill>
            <a:ln w="25400" cap="sq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rot="5400000">
              <a:off x="4079078" y="4826804"/>
              <a:ext cx="1814524" cy="0"/>
            </a:xfrm>
            <a:prstGeom prst="line">
              <a:avLst/>
            </a:prstGeom>
            <a:solidFill>
              <a:schemeClr val="accent1"/>
            </a:solidFill>
            <a:ln w="25400" cap="sq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rot="5400000">
              <a:off x="2950357" y="4826804"/>
              <a:ext cx="1814524" cy="0"/>
            </a:xfrm>
            <a:prstGeom prst="line">
              <a:avLst/>
            </a:prstGeom>
            <a:solidFill>
              <a:schemeClr val="accent1"/>
            </a:solidFill>
            <a:ln w="25400" cap="sq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6336518" y="4817278"/>
              <a:ext cx="1814524" cy="0"/>
            </a:xfrm>
            <a:prstGeom prst="line">
              <a:avLst/>
            </a:prstGeom>
            <a:solidFill>
              <a:schemeClr val="accent1"/>
            </a:solidFill>
            <a:ln w="25400" cap="sq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" name="Rectangle 13"/>
          <p:cNvSpPr/>
          <p:nvPr/>
        </p:nvSpPr>
        <p:spPr bwMode="auto">
          <a:xfrm>
            <a:off x="5786446" y="3355848"/>
            <a:ext cx="642942" cy="427042"/>
          </a:xfrm>
          <a:prstGeom prst="rect">
            <a:avLst/>
          </a:prstGeom>
          <a:noFill/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-24%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081459" y="3355848"/>
            <a:ext cx="642942" cy="427042"/>
          </a:xfrm>
          <a:prstGeom prst="rect">
            <a:avLst/>
          </a:prstGeom>
          <a:noFill/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-14%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422" y="1726280"/>
            <a:ext cx="2156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ARM926 cores</a:t>
            </a:r>
            <a:br>
              <a:rPr lang="en-GB" sz="2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same die</a:t>
            </a:r>
            <a:endParaRPr lang="en-US" sz="2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66" descr="C:\Documents and Settings\06717\My Documents\My Scans\2009-02 (Feb)\scan0031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901172"/>
            <a:ext cx="1530111" cy="1493198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5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ight Arrow 146"/>
          <p:cNvSpPr/>
          <p:nvPr/>
        </p:nvSpPr>
        <p:spPr bwMode="auto">
          <a:xfrm>
            <a:off x="7715272" y="2357430"/>
            <a:ext cx="571504" cy="333482"/>
          </a:xfrm>
          <a:prstGeom prst="rightArrow">
            <a:avLst/>
          </a:prstGeom>
          <a:solidFill>
            <a:schemeClr val="tx1">
              <a:lumMod val="65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Tracking variability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2214546" y="1285860"/>
            <a:ext cx="4429156" cy="23590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4" name="Group 15"/>
          <p:cNvGrpSpPr/>
          <p:nvPr/>
        </p:nvGrpSpPr>
        <p:grpSpPr>
          <a:xfrm>
            <a:off x="2928926" y="1571612"/>
            <a:ext cx="316285" cy="285752"/>
            <a:chOff x="5643570" y="3929066"/>
            <a:chExt cx="316285" cy="285752"/>
          </a:xfrm>
          <a:solidFill>
            <a:srgbClr val="00B0F0"/>
          </a:solidFill>
        </p:grpSpPr>
        <p:sp>
          <p:nvSpPr>
            <p:cNvPr id="6" name="Flowchart: Delay 5"/>
            <p:cNvSpPr/>
            <p:nvPr/>
          </p:nvSpPr>
          <p:spPr bwMode="auto">
            <a:xfrm>
              <a:off x="5643570" y="3929066"/>
              <a:ext cx="214314" cy="285752"/>
            </a:xfrm>
            <a:prstGeom prst="flowChartDelay">
              <a:avLst/>
            </a:prstGeom>
            <a:grpFill/>
            <a:ln w="127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Flowchart: Connector 6"/>
            <p:cNvSpPr/>
            <p:nvPr/>
          </p:nvSpPr>
          <p:spPr bwMode="auto">
            <a:xfrm>
              <a:off x="5857884" y="4020600"/>
              <a:ext cx="101971" cy="107703"/>
            </a:xfrm>
            <a:prstGeom prst="flowChartConnector">
              <a:avLst/>
            </a:prstGeom>
            <a:grpFill/>
            <a:ln w="127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3"/>
          <p:cNvGrpSpPr/>
          <p:nvPr/>
        </p:nvGrpSpPr>
        <p:grpSpPr>
          <a:xfrm>
            <a:off x="3357554" y="2071678"/>
            <a:ext cx="316285" cy="214314"/>
            <a:chOff x="6572264" y="4357694"/>
            <a:chExt cx="316285" cy="214314"/>
          </a:xfrm>
          <a:solidFill>
            <a:srgbClr val="00B0F0"/>
          </a:solidFill>
        </p:grpSpPr>
        <p:sp>
          <p:nvSpPr>
            <p:cNvPr id="8" name="Flowchart: Connector 7"/>
            <p:cNvSpPr/>
            <p:nvPr/>
          </p:nvSpPr>
          <p:spPr bwMode="auto">
            <a:xfrm>
              <a:off x="6786578" y="4405424"/>
              <a:ext cx="101971" cy="107703"/>
            </a:xfrm>
            <a:prstGeom prst="flowChartConnector">
              <a:avLst/>
            </a:prstGeom>
            <a:grpFill/>
            <a:ln w="127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Flowchart: Extract 8"/>
            <p:cNvSpPr/>
            <p:nvPr/>
          </p:nvSpPr>
          <p:spPr bwMode="auto">
            <a:xfrm rot="5400000">
              <a:off x="6572264" y="4357694"/>
              <a:ext cx="214314" cy="214314"/>
            </a:xfrm>
            <a:prstGeom prst="flowChartExtract">
              <a:avLst/>
            </a:prstGeom>
            <a:grpFill/>
            <a:ln w="127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Group 14"/>
          <p:cNvGrpSpPr/>
          <p:nvPr/>
        </p:nvGrpSpPr>
        <p:grpSpPr>
          <a:xfrm>
            <a:off x="3857620" y="1770849"/>
            <a:ext cx="316285" cy="212728"/>
            <a:chOff x="7786710" y="3644900"/>
            <a:chExt cx="316285" cy="212728"/>
          </a:xfrm>
          <a:solidFill>
            <a:srgbClr val="00B0F0"/>
          </a:solidFill>
        </p:grpSpPr>
        <p:sp>
          <p:nvSpPr>
            <p:cNvPr id="10" name="Flowchart: Connector 9"/>
            <p:cNvSpPr/>
            <p:nvPr/>
          </p:nvSpPr>
          <p:spPr bwMode="auto">
            <a:xfrm>
              <a:off x="8001024" y="3699680"/>
              <a:ext cx="101971" cy="107703"/>
            </a:xfrm>
            <a:prstGeom prst="flowChartConnector">
              <a:avLst/>
            </a:prstGeom>
            <a:grpFill/>
            <a:ln w="127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Moon 10"/>
            <p:cNvSpPr/>
            <p:nvPr/>
          </p:nvSpPr>
          <p:spPr bwMode="auto">
            <a:xfrm flipH="1">
              <a:off x="7786710" y="3644900"/>
              <a:ext cx="214314" cy="212728"/>
            </a:xfrm>
            <a:prstGeom prst="moon">
              <a:avLst>
                <a:gd name="adj" fmla="val 87500"/>
              </a:avLst>
            </a:prstGeom>
            <a:grpFill/>
            <a:ln w="127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" name="Flowchart: Extract 12"/>
          <p:cNvSpPr/>
          <p:nvPr/>
        </p:nvSpPr>
        <p:spPr bwMode="auto">
          <a:xfrm rot="5400000">
            <a:off x="4643438" y="1719018"/>
            <a:ext cx="214314" cy="214314"/>
          </a:xfrm>
          <a:prstGeom prst="flowChartExtract">
            <a:avLst/>
          </a:prstGeom>
          <a:solidFill>
            <a:srgbClr val="00B0F0"/>
          </a:solidFill>
          <a:ln w="127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173905" y="2227111"/>
            <a:ext cx="316285" cy="285752"/>
            <a:chOff x="5643570" y="3929066"/>
            <a:chExt cx="316285" cy="285752"/>
          </a:xfrm>
          <a:solidFill>
            <a:srgbClr val="00B0F0"/>
          </a:solidFill>
        </p:grpSpPr>
        <p:sp>
          <p:nvSpPr>
            <p:cNvPr id="18" name="Flowchart: Delay 17"/>
            <p:cNvSpPr/>
            <p:nvPr/>
          </p:nvSpPr>
          <p:spPr bwMode="auto">
            <a:xfrm>
              <a:off x="5643570" y="3929066"/>
              <a:ext cx="214314" cy="285752"/>
            </a:xfrm>
            <a:prstGeom prst="flowChartDelay">
              <a:avLst/>
            </a:prstGeom>
            <a:grpFill/>
            <a:ln w="127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Flowchart: Connector 18"/>
            <p:cNvSpPr/>
            <p:nvPr/>
          </p:nvSpPr>
          <p:spPr bwMode="auto">
            <a:xfrm>
              <a:off x="5857884" y="4020600"/>
              <a:ext cx="101971" cy="107703"/>
            </a:xfrm>
            <a:prstGeom prst="flowChartConnector">
              <a:avLst/>
            </a:prstGeom>
            <a:grpFill/>
            <a:ln w="127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000628" y="2512863"/>
            <a:ext cx="316285" cy="285752"/>
            <a:chOff x="5643570" y="3929066"/>
            <a:chExt cx="316285" cy="285752"/>
          </a:xfrm>
          <a:solidFill>
            <a:srgbClr val="00B0F0"/>
          </a:solidFill>
        </p:grpSpPr>
        <p:sp>
          <p:nvSpPr>
            <p:cNvPr id="21" name="Flowchart: Delay 20"/>
            <p:cNvSpPr/>
            <p:nvPr/>
          </p:nvSpPr>
          <p:spPr bwMode="auto">
            <a:xfrm>
              <a:off x="5643570" y="3929066"/>
              <a:ext cx="214314" cy="285752"/>
            </a:xfrm>
            <a:prstGeom prst="flowChartDelay">
              <a:avLst/>
            </a:prstGeom>
            <a:grpFill/>
            <a:ln w="127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Flowchart: Connector 21"/>
            <p:cNvSpPr/>
            <p:nvPr/>
          </p:nvSpPr>
          <p:spPr bwMode="auto">
            <a:xfrm>
              <a:off x="5857884" y="4020600"/>
              <a:ext cx="101971" cy="107703"/>
            </a:xfrm>
            <a:prstGeom prst="flowChartConnector">
              <a:avLst/>
            </a:prstGeom>
            <a:grpFill/>
            <a:ln w="127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429256" y="3000372"/>
            <a:ext cx="316285" cy="214314"/>
            <a:chOff x="6572264" y="4357694"/>
            <a:chExt cx="316285" cy="214314"/>
          </a:xfrm>
          <a:solidFill>
            <a:srgbClr val="00B0F0"/>
          </a:solidFill>
        </p:grpSpPr>
        <p:sp>
          <p:nvSpPr>
            <p:cNvPr id="24" name="Flowchart: Connector 23"/>
            <p:cNvSpPr/>
            <p:nvPr/>
          </p:nvSpPr>
          <p:spPr bwMode="auto">
            <a:xfrm>
              <a:off x="6786578" y="4405424"/>
              <a:ext cx="101971" cy="107703"/>
            </a:xfrm>
            <a:prstGeom prst="flowChartConnector">
              <a:avLst/>
            </a:prstGeom>
            <a:grpFill/>
            <a:ln w="127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Flowchart: Extract 24"/>
            <p:cNvSpPr/>
            <p:nvPr/>
          </p:nvSpPr>
          <p:spPr bwMode="auto">
            <a:xfrm rot="5400000">
              <a:off x="6572264" y="4357694"/>
              <a:ext cx="214314" cy="214314"/>
            </a:xfrm>
            <a:prstGeom prst="flowChartExtract">
              <a:avLst/>
            </a:prstGeom>
            <a:grpFill/>
            <a:ln w="127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745541" y="2073264"/>
            <a:ext cx="316285" cy="212728"/>
            <a:chOff x="7786710" y="3644900"/>
            <a:chExt cx="316285" cy="212728"/>
          </a:xfrm>
          <a:solidFill>
            <a:srgbClr val="00B0F0"/>
          </a:solidFill>
        </p:grpSpPr>
        <p:sp>
          <p:nvSpPr>
            <p:cNvPr id="27" name="Flowchart: Connector 26"/>
            <p:cNvSpPr/>
            <p:nvPr/>
          </p:nvSpPr>
          <p:spPr bwMode="auto">
            <a:xfrm>
              <a:off x="8001024" y="3699680"/>
              <a:ext cx="101971" cy="107703"/>
            </a:xfrm>
            <a:prstGeom prst="flowChartConnector">
              <a:avLst/>
            </a:prstGeom>
            <a:grpFill/>
            <a:ln w="127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Moon 27"/>
            <p:cNvSpPr/>
            <p:nvPr/>
          </p:nvSpPr>
          <p:spPr bwMode="auto">
            <a:xfrm flipH="1">
              <a:off x="7786710" y="3644900"/>
              <a:ext cx="214314" cy="212728"/>
            </a:xfrm>
            <a:prstGeom prst="moon">
              <a:avLst>
                <a:gd name="adj" fmla="val 87500"/>
              </a:avLst>
            </a:prstGeom>
            <a:grpFill/>
            <a:ln w="127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30" name="Elbow Connector 29"/>
          <p:cNvCxnSpPr>
            <a:stCxn id="7" idx="6"/>
            <a:endCxn id="9" idx="2"/>
          </p:cNvCxnSpPr>
          <p:nvPr/>
        </p:nvCxnSpPr>
        <p:spPr bwMode="auto">
          <a:xfrm>
            <a:off x="3245211" y="1716998"/>
            <a:ext cx="112343" cy="46183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sq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Elbow Connector 31"/>
          <p:cNvCxnSpPr>
            <a:stCxn id="8" idx="6"/>
            <a:endCxn id="11" idx="3"/>
          </p:cNvCxnSpPr>
          <p:nvPr/>
        </p:nvCxnSpPr>
        <p:spPr bwMode="auto">
          <a:xfrm flipV="1">
            <a:off x="3673839" y="1877213"/>
            <a:ext cx="210570" cy="29604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sq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hape 33"/>
          <p:cNvCxnSpPr>
            <a:stCxn id="10" idx="6"/>
            <a:endCxn id="18" idx="1"/>
          </p:cNvCxnSpPr>
          <p:nvPr/>
        </p:nvCxnSpPr>
        <p:spPr bwMode="auto">
          <a:xfrm>
            <a:off x="4173905" y="1879481"/>
            <a:ext cx="1588" cy="490506"/>
          </a:xfrm>
          <a:prstGeom prst="bentConnector5">
            <a:avLst>
              <a:gd name="adj1" fmla="val 11396414"/>
              <a:gd name="adj2" fmla="val 40925"/>
              <a:gd name="adj3" fmla="val -7097735"/>
            </a:avLst>
          </a:prstGeom>
          <a:solidFill>
            <a:schemeClr val="accent1"/>
          </a:solidFill>
          <a:ln w="25400" cap="sq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Elbow Connector 37"/>
          <p:cNvCxnSpPr>
            <a:stCxn id="19" idx="6"/>
            <a:endCxn id="13" idx="2"/>
          </p:cNvCxnSpPr>
          <p:nvPr/>
        </p:nvCxnSpPr>
        <p:spPr bwMode="auto">
          <a:xfrm flipV="1">
            <a:off x="4490190" y="1826175"/>
            <a:ext cx="153248" cy="54632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sq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Elbow Connector 39"/>
          <p:cNvCxnSpPr>
            <a:stCxn id="13" idx="0"/>
            <a:endCxn id="21" idx="1"/>
          </p:cNvCxnSpPr>
          <p:nvPr/>
        </p:nvCxnSpPr>
        <p:spPr bwMode="auto">
          <a:xfrm>
            <a:off x="4857752" y="1826175"/>
            <a:ext cx="142876" cy="82956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sq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Elbow Connector 41"/>
          <p:cNvCxnSpPr>
            <a:stCxn id="22" idx="6"/>
            <a:endCxn id="25" idx="2"/>
          </p:cNvCxnSpPr>
          <p:nvPr/>
        </p:nvCxnSpPr>
        <p:spPr bwMode="auto">
          <a:xfrm>
            <a:off x="5316913" y="2658249"/>
            <a:ext cx="112343" cy="44928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sq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hape 43"/>
          <p:cNvCxnSpPr>
            <a:stCxn id="24" idx="6"/>
            <a:endCxn id="28" idx="3"/>
          </p:cNvCxnSpPr>
          <p:nvPr/>
        </p:nvCxnSpPr>
        <p:spPr bwMode="auto">
          <a:xfrm flipV="1">
            <a:off x="5745541" y="2179628"/>
            <a:ext cx="26789" cy="922326"/>
          </a:xfrm>
          <a:prstGeom prst="bentConnector5">
            <a:avLst>
              <a:gd name="adj1" fmla="val 853335"/>
              <a:gd name="adj2" fmla="val 47153"/>
              <a:gd name="adj3" fmla="val -753335"/>
            </a:avLst>
          </a:prstGeom>
          <a:solidFill>
            <a:schemeClr val="accent1"/>
          </a:solidFill>
          <a:ln w="25400" cap="sq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9" name="Group 48"/>
          <p:cNvGrpSpPr/>
          <p:nvPr/>
        </p:nvGrpSpPr>
        <p:grpSpPr>
          <a:xfrm>
            <a:off x="2357422" y="2350285"/>
            <a:ext cx="316285" cy="214314"/>
            <a:chOff x="6572264" y="4376744"/>
            <a:chExt cx="316285" cy="214314"/>
          </a:xfrm>
          <a:solidFill>
            <a:srgbClr val="00B0F0"/>
          </a:solidFill>
        </p:grpSpPr>
        <p:sp>
          <p:nvSpPr>
            <p:cNvPr id="50" name="Flowchart: Connector 49"/>
            <p:cNvSpPr/>
            <p:nvPr/>
          </p:nvSpPr>
          <p:spPr bwMode="auto">
            <a:xfrm>
              <a:off x="6786578" y="4433999"/>
              <a:ext cx="101971" cy="107703"/>
            </a:xfrm>
            <a:prstGeom prst="flowChartConnector">
              <a:avLst/>
            </a:prstGeom>
            <a:grpFill/>
            <a:ln w="127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Flowchart: Extract 50"/>
            <p:cNvSpPr/>
            <p:nvPr/>
          </p:nvSpPr>
          <p:spPr bwMode="auto">
            <a:xfrm rot="5400000">
              <a:off x="6572264" y="4376744"/>
              <a:ext cx="214314" cy="214314"/>
            </a:xfrm>
            <a:prstGeom prst="flowChartExtract">
              <a:avLst/>
            </a:prstGeom>
            <a:grpFill/>
            <a:ln w="127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53" name="Elbow Connector 52"/>
          <p:cNvCxnSpPr>
            <a:stCxn id="50" idx="6"/>
            <a:endCxn id="6" idx="1"/>
          </p:cNvCxnSpPr>
          <p:nvPr/>
        </p:nvCxnSpPr>
        <p:spPr bwMode="auto">
          <a:xfrm flipV="1">
            <a:off x="2673707" y="1714488"/>
            <a:ext cx="255219" cy="74690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sq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1" name="Group 53"/>
          <p:cNvGrpSpPr/>
          <p:nvPr/>
        </p:nvGrpSpPr>
        <p:grpSpPr>
          <a:xfrm>
            <a:off x="6255979" y="2343792"/>
            <a:ext cx="316285" cy="285752"/>
            <a:chOff x="5643570" y="3929066"/>
            <a:chExt cx="316285" cy="285752"/>
          </a:xfrm>
          <a:solidFill>
            <a:srgbClr val="00B0F0"/>
          </a:solidFill>
        </p:grpSpPr>
        <p:sp>
          <p:nvSpPr>
            <p:cNvPr id="55" name="Flowchart: Delay 54"/>
            <p:cNvSpPr/>
            <p:nvPr/>
          </p:nvSpPr>
          <p:spPr bwMode="auto">
            <a:xfrm>
              <a:off x="5643570" y="3929066"/>
              <a:ext cx="214314" cy="285752"/>
            </a:xfrm>
            <a:prstGeom prst="flowChartDelay">
              <a:avLst/>
            </a:prstGeom>
            <a:grpFill/>
            <a:ln w="127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Flowchart: Connector 55"/>
            <p:cNvSpPr/>
            <p:nvPr/>
          </p:nvSpPr>
          <p:spPr bwMode="auto">
            <a:xfrm>
              <a:off x="5857884" y="4020600"/>
              <a:ext cx="101971" cy="107703"/>
            </a:xfrm>
            <a:prstGeom prst="flowChartConnector">
              <a:avLst/>
            </a:prstGeom>
            <a:grpFill/>
            <a:ln w="127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58" name="Elbow Connector 57"/>
          <p:cNvCxnSpPr>
            <a:stCxn id="27" idx="6"/>
            <a:endCxn id="55" idx="1"/>
          </p:cNvCxnSpPr>
          <p:nvPr/>
        </p:nvCxnSpPr>
        <p:spPr bwMode="auto">
          <a:xfrm>
            <a:off x="6061826" y="2181896"/>
            <a:ext cx="194153" cy="30477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sq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51" idx="2"/>
            <a:endCxn id="3" idx="3"/>
          </p:cNvCxnSpPr>
          <p:nvPr/>
        </p:nvCxnSpPr>
        <p:spPr bwMode="auto">
          <a:xfrm rot="10800000" flipV="1">
            <a:off x="1571604" y="2457442"/>
            <a:ext cx="785818" cy="7938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>
            <a:stCxn id="56" idx="6"/>
            <a:endCxn id="5" idx="1"/>
          </p:cNvCxnSpPr>
          <p:nvPr/>
        </p:nvCxnSpPr>
        <p:spPr bwMode="auto">
          <a:xfrm flipV="1">
            <a:off x="6572264" y="2465380"/>
            <a:ext cx="785818" cy="23798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Flowchart: Extract 64"/>
          <p:cNvSpPr/>
          <p:nvPr/>
        </p:nvSpPr>
        <p:spPr bwMode="auto">
          <a:xfrm>
            <a:off x="1214414" y="3929066"/>
            <a:ext cx="357190" cy="285752"/>
          </a:xfrm>
          <a:prstGeom prst="flowChartExtract">
            <a:avLst/>
          </a:prstGeom>
          <a:solidFill>
            <a:srgbClr val="FF0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7" name="Straight Connector 66"/>
          <p:cNvCxnSpPr>
            <a:stCxn id="65" idx="0"/>
            <a:endCxn id="3" idx="2"/>
          </p:cNvCxnSpPr>
          <p:nvPr/>
        </p:nvCxnSpPr>
        <p:spPr bwMode="auto">
          <a:xfrm rot="5400000" flipH="1" flipV="1">
            <a:off x="1250926" y="3786983"/>
            <a:ext cx="284166" cy="1588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>
            <a:stCxn id="65" idx="2"/>
            <a:endCxn id="70" idx="0"/>
          </p:cNvCxnSpPr>
          <p:nvPr/>
        </p:nvCxnSpPr>
        <p:spPr bwMode="auto">
          <a:xfrm rot="5400000">
            <a:off x="1178298" y="4428735"/>
            <a:ext cx="428628" cy="794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Rounded Rectangle 69"/>
          <p:cNvSpPr/>
          <p:nvPr/>
        </p:nvSpPr>
        <p:spPr bwMode="auto">
          <a:xfrm>
            <a:off x="1035025" y="4643446"/>
            <a:ext cx="714380" cy="714380"/>
          </a:xfrm>
          <a:prstGeom prst="roundRect">
            <a:avLst/>
          </a:prstGeom>
          <a:solidFill>
            <a:srgbClr val="FF0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Flowchart: Extract 71"/>
          <p:cNvSpPr/>
          <p:nvPr/>
        </p:nvSpPr>
        <p:spPr bwMode="auto">
          <a:xfrm>
            <a:off x="7351732" y="3926686"/>
            <a:ext cx="357190" cy="285752"/>
          </a:xfrm>
          <a:prstGeom prst="flowChartExtract">
            <a:avLst/>
          </a:prstGeom>
          <a:solidFill>
            <a:srgbClr val="FF0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3" name="Straight Connector 72"/>
          <p:cNvCxnSpPr>
            <a:stCxn id="72" idx="0"/>
            <a:endCxn id="5" idx="2"/>
          </p:cNvCxnSpPr>
          <p:nvPr/>
        </p:nvCxnSpPr>
        <p:spPr bwMode="auto">
          <a:xfrm rot="5400000" flipH="1" flipV="1">
            <a:off x="7392609" y="3782618"/>
            <a:ext cx="281786" cy="6350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72" idx="2"/>
            <a:endCxn id="75" idx="0"/>
          </p:cNvCxnSpPr>
          <p:nvPr/>
        </p:nvCxnSpPr>
        <p:spPr bwMode="auto">
          <a:xfrm rot="5400000">
            <a:off x="7315616" y="4426355"/>
            <a:ext cx="428628" cy="794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8" name="Right Arrow 147"/>
          <p:cNvSpPr/>
          <p:nvPr/>
        </p:nvSpPr>
        <p:spPr bwMode="auto">
          <a:xfrm>
            <a:off x="642910" y="2357430"/>
            <a:ext cx="571504" cy="333482"/>
          </a:xfrm>
          <a:prstGeom prst="rightArrow">
            <a:avLst/>
          </a:prstGeom>
          <a:solidFill>
            <a:schemeClr val="tx1">
              <a:lumMod val="65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358082" y="1285860"/>
            <a:ext cx="357190" cy="2359040"/>
          </a:xfrm>
          <a:prstGeom prst="rect">
            <a:avLst/>
          </a:prstGeom>
          <a:solidFill>
            <a:srgbClr val="0000FF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214414" y="1285860"/>
            <a:ext cx="357190" cy="2359040"/>
          </a:xfrm>
          <a:prstGeom prst="rect">
            <a:avLst/>
          </a:prstGeom>
          <a:solidFill>
            <a:srgbClr val="0000FF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ounded Rectangle 74"/>
          <p:cNvSpPr/>
          <p:nvPr/>
        </p:nvSpPr>
        <p:spPr bwMode="auto">
          <a:xfrm>
            <a:off x="7172343" y="4641066"/>
            <a:ext cx="714380" cy="714380"/>
          </a:xfrm>
          <a:prstGeom prst="roundRect">
            <a:avLst/>
          </a:prstGeom>
          <a:solidFill>
            <a:srgbClr val="FF0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Date Placeholder 4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1749405" y="4818888"/>
            <a:ext cx="54229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2928926" y="4615666"/>
            <a:ext cx="3327053" cy="39727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atched delay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750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Synchronous and</a:t>
            </a:r>
            <a:br>
              <a:rPr lang="en-GB" dirty="0" smtClean="0"/>
            </a:br>
            <a:r>
              <a:rPr lang="en-GB" dirty="0" smtClean="0"/>
              <a:t>Source-Synchronous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8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ight Arrow 146"/>
          <p:cNvSpPr/>
          <p:nvPr/>
        </p:nvSpPr>
        <p:spPr bwMode="auto">
          <a:xfrm>
            <a:off x="7715272" y="2357430"/>
            <a:ext cx="571504" cy="333482"/>
          </a:xfrm>
          <a:prstGeom prst="rightArrow">
            <a:avLst/>
          </a:prstGeom>
          <a:solidFill>
            <a:schemeClr val="tx1">
              <a:lumMod val="65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Tracking variability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2214546" y="1285860"/>
            <a:ext cx="4429156" cy="23590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4" name="Group 15"/>
          <p:cNvGrpSpPr/>
          <p:nvPr/>
        </p:nvGrpSpPr>
        <p:grpSpPr>
          <a:xfrm>
            <a:off x="2928926" y="1571612"/>
            <a:ext cx="316285" cy="285752"/>
            <a:chOff x="5643570" y="3929066"/>
            <a:chExt cx="316285" cy="285752"/>
          </a:xfrm>
          <a:solidFill>
            <a:srgbClr val="00B0F0"/>
          </a:solidFill>
        </p:grpSpPr>
        <p:sp>
          <p:nvSpPr>
            <p:cNvPr id="6" name="Flowchart: Delay 5"/>
            <p:cNvSpPr/>
            <p:nvPr/>
          </p:nvSpPr>
          <p:spPr bwMode="auto">
            <a:xfrm>
              <a:off x="5643570" y="3929066"/>
              <a:ext cx="214314" cy="285752"/>
            </a:xfrm>
            <a:prstGeom prst="flowChartDelay">
              <a:avLst/>
            </a:prstGeom>
            <a:grpFill/>
            <a:ln w="127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Flowchart: Connector 6"/>
            <p:cNvSpPr/>
            <p:nvPr/>
          </p:nvSpPr>
          <p:spPr bwMode="auto">
            <a:xfrm>
              <a:off x="5857884" y="4020600"/>
              <a:ext cx="101971" cy="107703"/>
            </a:xfrm>
            <a:prstGeom prst="flowChartConnector">
              <a:avLst/>
            </a:prstGeom>
            <a:grpFill/>
            <a:ln w="127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3"/>
          <p:cNvGrpSpPr/>
          <p:nvPr/>
        </p:nvGrpSpPr>
        <p:grpSpPr>
          <a:xfrm>
            <a:off x="3357554" y="2071678"/>
            <a:ext cx="316285" cy="214314"/>
            <a:chOff x="6572264" y="4357694"/>
            <a:chExt cx="316285" cy="214314"/>
          </a:xfrm>
          <a:solidFill>
            <a:srgbClr val="00B0F0"/>
          </a:solidFill>
        </p:grpSpPr>
        <p:sp>
          <p:nvSpPr>
            <p:cNvPr id="8" name="Flowchart: Connector 7"/>
            <p:cNvSpPr/>
            <p:nvPr/>
          </p:nvSpPr>
          <p:spPr bwMode="auto">
            <a:xfrm>
              <a:off x="6786578" y="4405424"/>
              <a:ext cx="101971" cy="107703"/>
            </a:xfrm>
            <a:prstGeom prst="flowChartConnector">
              <a:avLst/>
            </a:prstGeom>
            <a:grpFill/>
            <a:ln w="127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Flowchart: Extract 8"/>
            <p:cNvSpPr/>
            <p:nvPr/>
          </p:nvSpPr>
          <p:spPr bwMode="auto">
            <a:xfrm rot="5400000">
              <a:off x="6572264" y="4357694"/>
              <a:ext cx="214314" cy="214314"/>
            </a:xfrm>
            <a:prstGeom prst="flowChartExtract">
              <a:avLst/>
            </a:prstGeom>
            <a:grpFill/>
            <a:ln w="127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Group 14"/>
          <p:cNvGrpSpPr/>
          <p:nvPr/>
        </p:nvGrpSpPr>
        <p:grpSpPr>
          <a:xfrm>
            <a:off x="3857620" y="1770849"/>
            <a:ext cx="316285" cy="212728"/>
            <a:chOff x="7786710" y="3644900"/>
            <a:chExt cx="316285" cy="212728"/>
          </a:xfrm>
          <a:solidFill>
            <a:srgbClr val="00B0F0"/>
          </a:solidFill>
        </p:grpSpPr>
        <p:sp>
          <p:nvSpPr>
            <p:cNvPr id="10" name="Flowchart: Connector 9"/>
            <p:cNvSpPr/>
            <p:nvPr/>
          </p:nvSpPr>
          <p:spPr bwMode="auto">
            <a:xfrm>
              <a:off x="8001024" y="3699680"/>
              <a:ext cx="101971" cy="107703"/>
            </a:xfrm>
            <a:prstGeom prst="flowChartConnector">
              <a:avLst/>
            </a:prstGeom>
            <a:grpFill/>
            <a:ln w="127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Moon 10"/>
            <p:cNvSpPr/>
            <p:nvPr/>
          </p:nvSpPr>
          <p:spPr bwMode="auto">
            <a:xfrm flipH="1">
              <a:off x="7786710" y="3644900"/>
              <a:ext cx="214314" cy="212728"/>
            </a:xfrm>
            <a:prstGeom prst="moon">
              <a:avLst>
                <a:gd name="adj" fmla="val 87500"/>
              </a:avLst>
            </a:prstGeom>
            <a:grpFill/>
            <a:ln w="127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" name="Flowchart: Extract 12"/>
          <p:cNvSpPr/>
          <p:nvPr/>
        </p:nvSpPr>
        <p:spPr bwMode="auto">
          <a:xfrm rot="5400000">
            <a:off x="4643438" y="1719018"/>
            <a:ext cx="214314" cy="214314"/>
          </a:xfrm>
          <a:prstGeom prst="flowChartExtract">
            <a:avLst/>
          </a:prstGeom>
          <a:solidFill>
            <a:srgbClr val="00B0F0"/>
          </a:solidFill>
          <a:ln w="127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173905" y="2227111"/>
            <a:ext cx="316285" cy="285752"/>
            <a:chOff x="5643570" y="3929066"/>
            <a:chExt cx="316285" cy="285752"/>
          </a:xfrm>
          <a:solidFill>
            <a:srgbClr val="00B0F0"/>
          </a:solidFill>
        </p:grpSpPr>
        <p:sp>
          <p:nvSpPr>
            <p:cNvPr id="18" name="Flowchart: Delay 17"/>
            <p:cNvSpPr/>
            <p:nvPr/>
          </p:nvSpPr>
          <p:spPr bwMode="auto">
            <a:xfrm>
              <a:off x="5643570" y="3929066"/>
              <a:ext cx="214314" cy="285752"/>
            </a:xfrm>
            <a:prstGeom prst="flowChartDelay">
              <a:avLst/>
            </a:prstGeom>
            <a:grpFill/>
            <a:ln w="127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Flowchart: Connector 18"/>
            <p:cNvSpPr/>
            <p:nvPr/>
          </p:nvSpPr>
          <p:spPr bwMode="auto">
            <a:xfrm>
              <a:off x="5857884" y="4020600"/>
              <a:ext cx="101971" cy="107703"/>
            </a:xfrm>
            <a:prstGeom prst="flowChartConnector">
              <a:avLst/>
            </a:prstGeom>
            <a:grpFill/>
            <a:ln w="127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000628" y="2512863"/>
            <a:ext cx="316285" cy="285752"/>
            <a:chOff x="5643570" y="3929066"/>
            <a:chExt cx="316285" cy="285752"/>
          </a:xfrm>
          <a:solidFill>
            <a:srgbClr val="00B0F0"/>
          </a:solidFill>
        </p:grpSpPr>
        <p:sp>
          <p:nvSpPr>
            <p:cNvPr id="21" name="Flowchart: Delay 20"/>
            <p:cNvSpPr/>
            <p:nvPr/>
          </p:nvSpPr>
          <p:spPr bwMode="auto">
            <a:xfrm>
              <a:off x="5643570" y="3929066"/>
              <a:ext cx="214314" cy="285752"/>
            </a:xfrm>
            <a:prstGeom prst="flowChartDelay">
              <a:avLst/>
            </a:prstGeom>
            <a:grpFill/>
            <a:ln w="127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Flowchart: Connector 21"/>
            <p:cNvSpPr/>
            <p:nvPr/>
          </p:nvSpPr>
          <p:spPr bwMode="auto">
            <a:xfrm>
              <a:off x="5857884" y="4020600"/>
              <a:ext cx="101971" cy="107703"/>
            </a:xfrm>
            <a:prstGeom prst="flowChartConnector">
              <a:avLst/>
            </a:prstGeom>
            <a:grpFill/>
            <a:ln w="127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429256" y="3000372"/>
            <a:ext cx="316285" cy="214314"/>
            <a:chOff x="6572264" y="4357694"/>
            <a:chExt cx="316285" cy="214314"/>
          </a:xfrm>
          <a:solidFill>
            <a:srgbClr val="00B0F0"/>
          </a:solidFill>
        </p:grpSpPr>
        <p:sp>
          <p:nvSpPr>
            <p:cNvPr id="24" name="Flowchart: Connector 23"/>
            <p:cNvSpPr/>
            <p:nvPr/>
          </p:nvSpPr>
          <p:spPr bwMode="auto">
            <a:xfrm>
              <a:off x="6786578" y="4405424"/>
              <a:ext cx="101971" cy="107703"/>
            </a:xfrm>
            <a:prstGeom prst="flowChartConnector">
              <a:avLst/>
            </a:prstGeom>
            <a:grpFill/>
            <a:ln w="127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Flowchart: Extract 24"/>
            <p:cNvSpPr/>
            <p:nvPr/>
          </p:nvSpPr>
          <p:spPr bwMode="auto">
            <a:xfrm rot="5400000">
              <a:off x="6572264" y="4357694"/>
              <a:ext cx="214314" cy="214314"/>
            </a:xfrm>
            <a:prstGeom prst="flowChartExtract">
              <a:avLst/>
            </a:prstGeom>
            <a:grpFill/>
            <a:ln w="127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745541" y="2073264"/>
            <a:ext cx="316285" cy="212728"/>
            <a:chOff x="7786710" y="3644900"/>
            <a:chExt cx="316285" cy="212728"/>
          </a:xfrm>
          <a:solidFill>
            <a:srgbClr val="00B0F0"/>
          </a:solidFill>
        </p:grpSpPr>
        <p:sp>
          <p:nvSpPr>
            <p:cNvPr id="27" name="Flowchart: Connector 26"/>
            <p:cNvSpPr/>
            <p:nvPr/>
          </p:nvSpPr>
          <p:spPr bwMode="auto">
            <a:xfrm>
              <a:off x="8001024" y="3699680"/>
              <a:ext cx="101971" cy="107703"/>
            </a:xfrm>
            <a:prstGeom prst="flowChartConnector">
              <a:avLst/>
            </a:prstGeom>
            <a:grpFill/>
            <a:ln w="127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Moon 27"/>
            <p:cNvSpPr/>
            <p:nvPr/>
          </p:nvSpPr>
          <p:spPr bwMode="auto">
            <a:xfrm flipH="1">
              <a:off x="7786710" y="3644900"/>
              <a:ext cx="214314" cy="212728"/>
            </a:xfrm>
            <a:prstGeom prst="moon">
              <a:avLst>
                <a:gd name="adj" fmla="val 87500"/>
              </a:avLst>
            </a:prstGeom>
            <a:grpFill/>
            <a:ln w="127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30" name="Elbow Connector 29"/>
          <p:cNvCxnSpPr>
            <a:stCxn id="7" idx="6"/>
            <a:endCxn id="9" idx="2"/>
          </p:cNvCxnSpPr>
          <p:nvPr/>
        </p:nvCxnSpPr>
        <p:spPr bwMode="auto">
          <a:xfrm>
            <a:off x="3245211" y="1716998"/>
            <a:ext cx="112343" cy="46183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sq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Elbow Connector 31"/>
          <p:cNvCxnSpPr>
            <a:stCxn id="8" idx="6"/>
            <a:endCxn id="11" idx="3"/>
          </p:cNvCxnSpPr>
          <p:nvPr/>
        </p:nvCxnSpPr>
        <p:spPr bwMode="auto">
          <a:xfrm flipV="1">
            <a:off x="3673839" y="1877213"/>
            <a:ext cx="210570" cy="29604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sq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hape 33"/>
          <p:cNvCxnSpPr>
            <a:stCxn id="10" idx="6"/>
            <a:endCxn id="18" idx="1"/>
          </p:cNvCxnSpPr>
          <p:nvPr/>
        </p:nvCxnSpPr>
        <p:spPr bwMode="auto">
          <a:xfrm>
            <a:off x="4173905" y="1879481"/>
            <a:ext cx="1588" cy="490506"/>
          </a:xfrm>
          <a:prstGeom prst="bentConnector5">
            <a:avLst>
              <a:gd name="adj1" fmla="val 11396414"/>
              <a:gd name="adj2" fmla="val 40925"/>
              <a:gd name="adj3" fmla="val -7097735"/>
            </a:avLst>
          </a:prstGeom>
          <a:solidFill>
            <a:schemeClr val="accent1"/>
          </a:solidFill>
          <a:ln w="25400" cap="sq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Elbow Connector 37"/>
          <p:cNvCxnSpPr>
            <a:stCxn id="19" idx="6"/>
            <a:endCxn id="13" idx="2"/>
          </p:cNvCxnSpPr>
          <p:nvPr/>
        </p:nvCxnSpPr>
        <p:spPr bwMode="auto">
          <a:xfrm flipV="1">
            <a:off x="4490190" y="1826175"/>
            <a:ext cx="153248" cy="54632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sq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Elbow Connector 39"/>
          <p:cNvCxnSpPr>
            <a:stCxn id="13" idx="0"/>
            <a:endCxn id="21" idx="1"/>
          </p:cNvCxnSpPr>
          <p:nvPr/>
        </p:nvCxnSpPr>
        <p:spPr bwMode="auto">
          <a:xfrm>
            <a:off x="4857752" y="1826175"/>
            <a:ext cx="142876" cy="82956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sq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Elbow Connector 41"/>
          <p:cNvCxnSpPr>
            <a:stCxn id="22" idx="6"/>
            <a:endCxn id="25" idx="2"/>
          </p:cNvCxnSpPr>
          <p:nvPr/>
        </p:nvCxnSpPr>
        <p:spPr bwMode="auto">
          <a:xfrm>
            <a:off x="5316913" y="2658249"/>
            <a:ext cx="112343" cy="44928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sq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hape 43"/>
          <p:cNvCxnSpPr>
            <a:stCxn id="24" idx="6"/>
            <a:endCxn id="28" idx="3"/>
          </p:cNvCxnSpPr>
          <p:nvPr/>
        </p:nvCxnSpPr>
        <p:spPr bwMode="auto">
          <a:xfrm flipV="1">
            <a:off x="5745541" y="2179628"/>
            <a:ext cx="26789" cy="922326"/>
          </a:xfrm>
          <a:prstGeom prst="bentConnector5">
            <a:avLst>
              <a:gd name="adj1" fmla="val 853335"/>
              <a:gd name="adj2" fmla="val 47153"/>
              <a:gd name="adj3" fmla="val -753335"/>
            </a:avLst>
          </a:prstGeom>
          <a:solidFill>
            <a:schemeClr val="accent1"/>
          </a:solidFill>
          <a:ln w="25400" cap="sq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9" name="Group 48"/>
          <p:cNvGrpSpPr/>
          <p:nvPr/>
        </p:nvGrpSpPr>
        <p:grpSpPr>
          <a:xfrm>
            <a:off x="2357422" y="2350285"/>
            <a:ext cx="316285" cy="214314"/>
            <a:chOff x="6572264" y="4376744"/>
            <a:chExt cx="316285" cy="214314"/>
          </a:xfrm>
          <a:solidFill>
            <a:srgbClr val="00B0F0"/>
          </a:solidFill>
        </p:grpSpPr>
        <p:sp>
          <p:nvSpPr>
            <p:cNvPr id="50" name="Flowchart: Connector 49"/>
            <p:cNvSpPr/>
            <p:nvPr/>
          </p:nvSpPr>
          <p:spPr bwMode="auto">
            <a:xfrm>
              <a:off x="6786578" y="4433999"/>
              <a:ext cx="101971" cy="107703"/>
            </a:xfrm>
            <a:prstGeom prst="flowChartConnector">
              <a:avLst/>
            </a:prstGeom>
            <a:grpFill/>
            <a:ln w="127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Flowchart: Extract 50"/>
            <p:cNvSpPr/>
            <p:nvPr/>
          </p:nvSpPr>
          <p:spPr bwMode="auto">
            <a:xfrm rot="5400000">
              <a:off x="6572264" y="4376744"/>
              <a:ext cx="214314" cy="214314"/>
            </a:xfrm>
            <a:prstGeom prst="flowChartExtract">
              <a:avLst/>
            </a:prstGeom>
            <a:grpFill/>
            <a:ln w="127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53" name="Elbow Connector 52"/>
          <p:cNvCxnSpPr>
            <a:stCxn id="50" idx="6"/>
            <a:endCxn id="6" idx="1"/>
          </p:cNvCxnSpPr>
          <p:nvPr/>
        </p:nvCxnSpPr>
        <p:spPr bwMode="auto">
          <a:xfrm flipV="1">
            <a:off x="2673707" y="1714488"/>
            <a:ext cx="255219" cy="74690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sq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1" name="Group 53"/>
          <p:cNvGrpSpPr/>
          <p:nvPr/>
        </p:nvGrpSpPr>
        <p:grpSpPr>
          <a:xfrm>
            <a:off x="6255979" y="2343792"/>
            <a:ext cx="316285" cy="285752"/>
            <a:chOff x="5643570" y="3929066"/>
            <a:chExt cx="316285" cy="285752"/>
          </a:xfrm>
          <a:solidFill>
            <a:srgbClr val="00B0F0"/>
          </a:solidFill>
        </p:grpSpPr>
        <p:sp>
          <p:nvSpPr>
            <p:cNvPr id="55" name="Flowchart: Delay 54"/>
            <p:cNvSpPr/>
            <p:nvPr/>
          </p:nvSpPr>
          <p:spPr bwMode="auto">
            <a:xfrm>
              <a:off x="5643570" y="3929066"/>
              <a:ext cx="214314" cy="285752"/>
            </a:xfrm>
            <a:prstGeom prst="flowChartDelay">
              <a:avLst/>
            </a:prstGeom>
            <a:grpFill/>
            <a:ln w="127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Flowchart: Connector 55"/>
            <p:cNvSpPr/>
            <p:nvPr/>
          </p:nvSpPr>
          <p:spPr bwMode="auto">
            <a:xfrm>
              <a:off x="5857884" y="4020600"/>
              <a:ext cx="101971" cy="107703"/>
            </a:xfrm>
            <a:prstGeom prst="flowChartConnector">
              <a:avLst/>
            </a:prstGeom>
            <a:grpFill/>
            <a:ln w="127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58" name="Elbow Connector 57"/>
          <p:cNvCxnSpPr>
            <a:stCxn id="27" idx="6"/>
            <a:endCxn id="55" idx="1"/>
          </p:cNvCxnSpPr>
          <p:nvPr/>
        </p:nvCxnSpPr>
        <p:spPr bwMode="auto">
          <a:xfrm>
            <a:off x="6061826" y="2181896"/>
            <a:ext cx="194153" cy="30477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sq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51" idx="2"/>
            <a:endCxn id="3" idx="3"/>
          </p:cNvCxnSpPr>
          <p:nvPr/>
        </p:nvCxnSpPr>
        <p:spPr bwMode="auto">
          <a:xfrm rot="10800000" flipV="1">
            <a:off x="1571604" y="2457442"/>
            <a:ext cx="785818" cy="7938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>
            <a:stCxn id="56" idx="6"/>
            <a:endCxn id="5" idx="1"/>
          </p:cNvCxnSpPr>
          <p:nvPr/>
        </p:nvCxnSpPr>
        <p:spPr bwMode="auto">
          <a:xfrm flipV="1">
            <a:off x="6572264" y="2465380"/>
            <a:ext cx="785818" cy="23798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Flowchart: Extract 64"/>
          <p:cNvSpPr/>
          <p:nvPr/>
        </p:nvSpPr>
        <p:spPr bwMode="auto">
          <a:xfrm>
            <a:off x="1214414" y="3929066"/>
            <a:ext cx="357190" cy="285752"/>
          </a:xfrm>
          <a:prstGeom prst="flowChartExtract">
            <a:avLst/>
          </a:prstGeom>
          <a:solidFill>
            <a:srgbClr val="FF0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7" name="Straight Connector 66"/>
          <p:cNvCxnSpPr>
            <a:stCxn id="65" idx="0"/>
            <a:endCxn id="3" idx="2"/>
          </p:cNvCxnSpPr>
          <p:nvPr/>
        </p:nvCxnSpPr>
        <p:spPr bwMode="auto">
          <a:xfrm rot="5400000" flipH="1" flipV="1">
            <a:off x="1250926" y="3786983"/>
            <a:ext cx="284166" cy="1588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>
            <a:stCxn id="65" idx="2"/>
            <a:endCxn id="70" idx="0"/>
          </p:cNvCxnSpPr>
          <p:nvPr/>
        </p:nvCxnSpPr>
        <p:spPr bwMode="auto">
          <a:xfrm rot="5400000">
            <a:off x="1178298" y="4428735"/>
            <a:ext cx="428628" cy="794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Rounded Rectangle 69"/>
          <p:cNvSpPr/>
          <p:nvPr/>
        </p:nvSpPr>
        <p:spPr bwMode="auto">
          <a:xfrm>
            <a:off x="1035025" y="4643446"/>
            <a:ext cx="714380" cy="714380"/>
          </a:xfrm>
          <a:prstGeom prst="roundRect">
            <a:avLst/>
          </a:prstGeom>
          <a:solidFill>
            <a:srgbClr val="FF0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Flowchart: Extract 71"/>
          <p:cNvSpPr/>
          <p:nvPr/>
        </p:nvSpPr>
        <p:spPr bwMode="auto">
          <a:xfrm>
            <a:off x="7351732" y="3926686"/>
            <a:ext cx="357190" cy="285752"/>
          </a:xfrm>
          <a:prstGeom prst="flowChartExtract">
            <a:avLst/>
          </a:prstGeom>
          <a:solidFill>
            <a:srgbClr val="FF0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3" name="Straight Connector 72"/>
          <p:cNvCxnSpPr>
            <a:stCxn id="72" idx="0"/>
            <a:endCxn id="5" idx="2"/>
          </p:cNvCxnSpPr>
          <p:nvPr/>
        </p:nvCxnSpPr>
        <p:spPr bwMode="auto">
          <a:xfrm rot="5400000" flipH="1" flipV="1">
            <a:off x="7392609" y="3782618"/>
            <a:ext cx="281786" cy="6350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72" idx="2"/>
            <a:endCxn id="75" idx="0"/>
          </p:cNvCxnSpPr>
          <p:nvPr/>
        </p:nvCxnSpPr>
        <p:spPr bwMode="auto">
          <a:xfrm rot="5400000">
            <a:off x="7315616" y="4426355"/>
            <a:ext cx="428628" cy="794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3" name="Group 145"/>
          <p:cNvGrpSpPr/>
          <p:nvPr/>
        </p:nvGrpSpPr>
        <p:grpSpPr>
          <a:xfrm>
            <a:off x="1749405" y="1428736"/>
            <a:ext cx="5422938" cy="3571900"/>
            <a:chOff x="1749405" y="1428736"/>
            <a:chExt cx="5422938" cy="3571900"/>
          </a:xfrm>
        </p:grpSpPr>
        <p:grpSp>
          <p:nvGrpSpPr>
            <p:cNvPr id="35" name="Group 76"/>
            <p:cNvGrpSpPr/>
            <p:nvPr/>
          </p:nvGrpSpPr>
          <p:grpSpPr>
            <a:xfrm>
              <a:off x="5056799" y="1428736"/>
              <a:ext cx="316285" cy="285752"/>
              <a:chOff x="5643570" y="3929066"/>
              <a:chExt cx="316285" cy="285752"/>
            </a:xfrm>
            <a:solidFill>
              <a:srgbClr val="FF0000"/>
            </a:solidFill>
          </p:grpSpPr>
          <p:sp>
            <p:nvSpPr>
              <p:cNvPr id="78" name="Flowchart: Delay 77"/>
              <p:cNvSpPr/>
              <p:nvPr/>
            </p:nvSpPr>
            <p:spPr bwMode="auto">
              <a:xfrm>
                <a:off x="5643570" y="3929066"/>
                <a:ext cx="214314" cy="285752"/>
              </a:xfrm>
              <a:prstGeom prst="flowChartDelay">
                <a:avLst/>
              </a:prstGeom>
              <a:grpFill/>
              <a:ln w="12700" cap="sq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0000" tIns="46800" rIns="90000" bIns="4680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9" name="Flowchart: Connector 78"/>
              <p:cNvSpPr/>
              <p:nvPr/>
            </p:nvSpPr>
            <p:spPr bwMode="auto">
              <a:xfrm>
                <a:off x="5857884" y="4020600"/>
                <a:ext cx="101971" cy="107703"/>
              </a:xfrm>
              <a:prstGeom prst="flowChartConnector">
                <a:avLst/>
              </a:prstGeom>
              <a:grpFill/>
              <a:ln w="12700" cap="sq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0000" tIns="46800" rIns="90000" bIns="4680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6" name="Group 79"/>
            <p:cNvGrpSpPr/>
            <p:nvPr/>
          </p:nvGrpSpPr>
          <p:grpSpPr>
            <a:xfrm>
              <a:off x="2413593" y="2940945"/>
              <a:ext cx="316285" cy="214314"/>
              <a:chOff x="6572264" y="4357694"/>
              <a:chExt cx="316285" cy="214314"/>
            </a:xfrm>
            <a:solidFill>
              <a:srgbClr val="FF0000"/>
            </a:solidFill>
          </p:grpSpPr>
          <p:sp>
            <p:nvSpPr>
              <p:cNvPr id="81" name="Flowchart: Connector 80"/>
              <p:cNvSpPr/>
              <p:nvPr/>
            </p:nvSpPr>
            <p:spPr bwMode="auto">
              <a:xfrm>
                <a:off x="6786578" y="4405424"/>
                <a:ext cx="101971" cy="107703"/>
              </a:xfrm>
              <a:prstGeom prst="flowChartConnector">
                <a:avLst/>
              </a:prstGeom>
              <a:grpFill/>
              <a:ln w="12700" cap="sq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0000" tIns="46800" rIns="90000" bIns="4680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Flowchart: Extract 81"/>
              <p:cNvSpPr/>
              <p:nvPr/>
            </p:nvSpPr>
            <p:spPr bwMode="auto">
              <a:xfrm rot="5400000">
                <a:off x="6572264" y="4357694"/>
                <a:ext cx="214314" cy="214314"/>
              </a:xfrm>
              <a:prstGeom prst="flowChartExtract">
                <a:avLst/>
              </a:prstGeom>
              <a:grpFill/>
              <a:ln w="12700" cap="sq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0000" tIns="46800" rIns="90000" bIns="4680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7" name="Group 82"/>
            <p:cNvGrpSpPr/>
            <p:nvPr/>
          </p:nvGrpSpPr>
          <p:grpSpPr>
            <a:xfrm>
              <a:off x="3786182" y="2430454"/>
              <a:ext cx="316285" cy="212728"/>
              <a:chOff x="7786710" y="3644900"/>
              <a:chExt cx="316285" cy="212728"/>
            </a:xfrm>
            <a:solidFill>
              <a:srgbClr val="FF0000"/>
            </a:solidFill>
          </p:grpSpPr>
          <p:sp>
            <p:nvSpPr>
              <p:cNvPr id="84" name="Flowchart: Connector 83"/>
              <p:cNvSpPr/>
              <p:nvPr/>
            </p:nvSpPr>
            <p:spPr bwMode="auto">
              <a:xfrm>
                <a:off x="8001024" y="3699680"/>
                <a:ext cx="101971" cy="107703"/>
              </a:xfrm>
              <a:prstGeom prst="flowChartConnector">
                <a:avLst/>
              </a:prstGeom>
              <a:grpFill/>
              <a:ln w="12700" cap="sq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0000" tIns="46800" rIns="90000" bIns="4680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Moon 84"/>
              <p:cNvSpPr/>
              <p:nvPr/>
            </p:nvSpPr>
            <p:spPr bwMode="auto">
              <a:xfrm flipH="1">
                <a:off x="7786710" y="3644900"/>
                <a:ext cx="214314" cy="212728"/>
              </a:xfrm>
              <a:prstGeom prst="moon">
                <a:avLst>
                  <a:gd name="adj" fmla="val 87500"/>
                </a:avLst>
              </a:prstGeom>
              <a:grpFill/>
              <a:ln w="12700" cap="sq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0000" tIns="46800" rIns="90000" bIns="4680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86" name="Flowchart: Extract 85"/>
            <p:cNvSpPr/>
            <p:nvPr/>
          </p:nvSpPr>
          <p:spPr bwMode="auto">
            <a:xfrm rot="5400000">
              <a:off x="2928926" y="2604943"/>
              <a:ext cx="214314" cy="214314"/>
            </a:xfrm>
            <a:prstGeom prst="flowChartExtract">
              <a:avLst/>
            </a:prstGeom>
            <a:solidFill>
              <a:srgbClr val="FF0000"/>
            </a:solidFill>
            <a:ln w="12700" cap="sq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9" name="Group 86"/>
            <p:cNvGrpSpPr/>
            <p:nvPr/>
          </p:nvGrpSpPr>
          <p:grpSpPr>
            <a:xfrm>
              <a:off x="3459525" y="2857496"/>
              <a:ext cx="316285" cy="285752"/>
              <a:chOff x="5643570" y="3929066"/>
              <a:chExt cx="316285" cy="285752"/>
            </a:xfrm>
            <a:solidFill>
              <a:srgbClr val="FF0000"/>
            </a:solidFill>
          </p:grpSpPr>
          <p:sp>
            <p:nvSpPr>
              <p:cNvPr id="88" name="Flowchart: Delay 87"/>
              <p:cNvSpPr/>
              <p:nvPr/>
            </p:nvSpPr>
            <p:spPr bwMode="auto">
              <a:xfrm>
                <a:off x="5643570" y="3929066"/>
                <a:ext cx="214314" cy="285752"/>
              </a:xfrm>
              <a:prstGeom prst="flowChartDelay">
                <a:avLst/>
              </a:prstGeom>
              <a:grpFill/>
              <a:ln w="12700" cap="sq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0000" tIns="46800" rIns="90000" bIns="4680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9" name="Flowchart: Connector 88"/>
              <p:cNvSpPr/>
              <p:nvPr/>
            </p:nvSpPr>
            <p:spPr bwMode="auto">
              <a:xfrm>
                <a:off x="5857884" y="4020600"/>
                <a:ext cx="101971" cy="107703"/>
              </a:xfrm>
              <a:prstGeom prst="flowChartConnector">
                <a:avLst/>
              </a:prstGeom>
              <a:grpFill/>
              <a:ln w="12700" cap="sq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0000" tIns="46800" rIns="90000" bIns="4680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93" name="Flowchart: Extract 92"/>
            <p:cNvSpPr/>
            <p:nvPr/>
          </p:nvSpPr>
          <p:spPr bwMode="auto">
            <a:xfrm rot="5400000">
              <a:off x="3459525" y="1665167"/>
              <a:ext cx="214314" cy="214314"/>
            </a:xfrm>
            <a:prstGeom prst="flowChartExtract">
              <a:avLst/>
            </a:prstGeom>
            <a:solidFill>
              <a:srgbClr val="FF0000"/>
            </a:solidFill>
            <a:ln w="12700" cap="sq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1" name="Group 93"/>
            <p:cNvGrpSpPr/>
            <p:nvPr/>
          </p:nvGrpSpPr>
          <p:grpSpPr>
            <a:xfrm>
              <a:off x="4173905" y="2712100"/>
              <a:ext cx="316285" cy="214314"/>
              <a:chOff x="6572264" y="4357694"/>
              <a:chExt cx="316285" cy="214314"/>
            </a:xfrm>
            <a:solidFill>
              <a:srgbClr val="FF0000"/>
            </a:solidFill>
          </p:grpSpPr>
          <p:sp>
            <p:nvSpPr>
              <p:cNvPr id="95" name="Flowchart: Connector 94"/>
              <p:cNvSpPr/>
              <p:nvPr/>
            </p:nvSpPr>
            <p:spPr bwMode="auto">
              <a:xfrm>
                <a:off x="6786578" y="4405424"/>
                <a:ext cx="101971" cy="107703"/>
              </a:xfrm>
              <a:prstGeom prst="flowChartConnector">
                <a:avLst/>
              </a:prstGeom>
              <a:grpFill/>
              <a:ln w="12700" cap="sq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0000" tIns="46800" rIns="90000" bIns="4680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Flowchart: Extract 95"/>
              <p:cNvSpPr/>
              <p:nvPr/>
            </p:nvSpPr>
            <p:spPr bwMode="auto">
              <a:xfrm rot="5400000">
                <a:off x="6572264" y="4357694"/>
                <a:ext cx="214314" cy="214314"/>
              </a:xfrm>
              <a:prstGeom prst="flowChartExtract">
                <a:avLst/>
              </a:prstGeom>
              <a:grpFill/>
              <a:ln w="12700" cap="sq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0000" tIns="46800" rIns="90000" bIns="4680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97" name="Flowchart: Extract 96"/>
            <p:cNvSpPr/>
            <p:nvPr/>
          </p:nvSpPr>
          <p:spPr bwMode="auto">
            <a:xfrm rot="5400000">
              <a:off x="4643438" y="2158183"/>
              <a:ext cx="214314" cy="214314"/>
            </a:xfrm>
            <a:prstGeom prst="flowChartExtract">
              <a:avLst/>
            </a:prstGeom>
            <a:solidFill>
              <a:srgbClr val="FF0000"/>
            </a:solidFill>
            <a:ln w="12700" cap="sq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97"/>
            <p:cNvGrpSpPr/>
            <p:nvPr/>
          </p:nvGrpSpPr>
          <p:grpSpPr>
            <a:xfrm>
              <a:off x="5535856" y="1464455"/>
              <a:ext cx="316285" cy="214314"/>
              <a:chOff x="6572264" y="4357694"/>
              <a:chExt cx="316285" cy="214314"/>
            </a:xfrm>
            <a:solidFill>
              <a:srgbClr val="FF0000"/>
            </a:solidFill>
          </p:grpSpPr>
          <p:sp>
            <p:nvSpPr>
              <p:cNvPr id="99" name="Flowchart: Connector 98"/>
              <p:cNvSpPr/>
              <p:nvPr/>
            </p:nvSpPr>
            <p:spPr bwMode="auto">
              <a:xfrm>
                <a:off x="6786578" y="4405424"/>
                <a:ext cx="101971" cy="107703"/>
              </a:xfrm>
              <a:prstGeom prst="flowChartConnector">
                <a:avLst/>
              </a:prstGeom>
              <a:grpFill/>
              <a:ln w="12700" cap="sq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0000" tIns="46800" rIns="90000" bIns="4680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0" name="Flowchart: Extract 99"/>
              <p:cNvSpPr/>
              <p:nvPr/>
            </p:nvSpPr>
            <p:spPr bwMode="auto">
              <a:xfrm rot="5400000">
                <a:off x="6572264" y="4357694"/>
                <a:ext cx="214314" cy="214314"/>
              </a:xfrm>
              <a:prstGeom prst="flowChartExtract">
                <a:avLst/>
              </a:prstGeom>
              <a:grpFill/>
              <a:ln w="12700" cap="sq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0000" tIns="46800" rIns="90000" bIns="4680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01" name="Flowchart: Extract 100"/>
            <p:cNvSpPr/>
            <p:nvPr/>
          </p:nvSpPr>
          <p:spPr bwMode="auto">
            <a:xfrm rot="5400000">
              <a:off x="5643570" y="2328715"/>
              <a:ext cx="214314" cy="214314"/>
            </a:xfrm>
            <a:prstGeom prst="flowChartExtract">
              <a:avLst/>
            </a:prstGeom>
            <a:solidFill>
              <a:srgbClr val="FF0000"/>
            </a:solidFill>
            <a:ln w="12700" cap="sq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Flowchart: Extract 101"/>
            <p:cNvSpPr/>
            <p:nvPr/>
          </p:nvSpPr>
          <p:spPr bwMode="auto">
            <a:xfrm rot="5400000">
              <a:off x="6061826" y="2833788"/>
              <a:ext cx="214314" cy="214314"/>
            </a:xfrm>
            <a:prstGeom prst="flowChartExtract">
              <a:avLst/>
            </a:prstGeom>
            <a:solidFill>
              <a:srgbClr val="FF0000"/>
            </a:solidFill>
            <a:ln w="12700" cap="sq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7" name="Elbow Connector 106"/>
            <p:cNvCxnSpPr>
              <a:stCxn id="81" idx="6"/>
              <a:endCxn id="86" idx="2"/>
            </p:cNvCxnSpPr>
            <p:nvPr/>
          </p:nvCxnSpPr>
          <p:spPr bwMode="auto">
            <a:xfrm flipV="1">
              <a:off x="2729878" y="2712100"/>
              <a:ext cx="199048" cy="330427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25400" cap="sq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Elbow Connector 108"/>
            <p:cNvCxnSpPr>
              <a:stCxn id="86" idx="0"/>
              <a:endCxn id="93" idx="2"/>
            </p:cNvCxnSpPr>
            <p:nvPr/>
          </p:nvCxnSpPr>
          <p:spPr bwMode="auto">
            <a:xfrm flipV="1">
              <a:off x="3143240" y="1772324"/>
              <a:ext cx="316285" cy="939776"/>
            </a:xfrm>
            <a:prstGeom prst="bentConnector3">
              <a:avLst>
                <a:gd name="adj1" fmla="val 34943"/>
              </a:avLst>
            </a:prstGeom>
            <a:solidFill>
              <a:schemeClr val="accent1"/>
            </a:solidFill>
            <a:ln w="25400" cap="sq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Elbow Connector 111"/>
            <p:cNvCxnSpPr>
              <a:stCxn id="93" idx="0"/>
              <a:endCxn id="85" idx="3"/>
            </p:cNvCxnSpPr>
            <p:nvPr/>
          </p:nvCxnSpPr>
          <p:spPr bwMode="auto">
            <a:xfrm>
              <a:off x="3673839" y="1772324"/>
              <a:ext cx="139132" cy="76449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25400" cap="sq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hape 114"/>
            <p:cNvCxnSpPr>
              <a:stCxn id="84" idx="4"/>
              <a:endCxn id="88" idx="1"/>
            </p:cNvCxnSpPr>
            <p:nvPr/>
          </p:nvCxnSpPr>
          <p:spPr bwMode="auto">
            <a:xfrm rot="5400000">
              <a:off x="3551787" y="2500676"/>
              <a:ext cx="407435" cy="591957"/>
            </a:xfrm>
            <a:prstGeom prst="bentConnector4">
              <a:avLst>
                <a:gd name="adj1" fmla="val 32466"/>
                <a:gd name="adj2" fmla="val 120918"/>
              </a:avLst>
            </a:prstGeom>
            <a:solidFill>
              <a:schemeClr val="accent1"/>
            </a:solidFill>
            <a:ln w="25400" cap="sq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Elbow Connector 122"/>
            <p:cNvCxnSpPr>
              <a:stCxn id="89" idx="6"/>
              <a:endCxn id="96" idx="2"/>
            </p:cNvCxnSpPr>
            <p:nvPr/>
          </p:nvCxnSpPr>
          <p:spPr bwMode="auto">
            <a:xfrm flipV="1">
              <a:off x="3775810" y="2819257"/>
              <a:ext cx="398095" cy="18362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25400" cap="sq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Elbow Connector 124"/>
            <p:cNvCxnSpPr>
              <a:stCxn id="95" idx="6"/>
              <a:endCxn id="97" idx="2"/>
            </p:cNvCxnSpPr>
            <p:nvPr/>
          </p:nvCxnSpPr>
          <p:spPr bwMode="auto">
            <a:xfrm flipV="1">
              <a:off x="4490190" y="2265340"/>
              <a:ext cx="153248" cy="54834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25400" cap="sq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Elbow Connector 126"/>
            <p:cNvCxnSpPr>
              <a:stCxn id="97" idx="0"/>
              <a:endCxn id="78" idx="1"/>
            </p:cNvCxnSpPr>
            <p:nvPr/>
          </p:nvCxnSpPr>
          <p:spPr bwMode="auto">
            <a:xfrm flipV="1">
              <a:off x="4857752" y="1571612"/>
              <a:ext cx="199047" cy="693728"/>
            </a:xfrm>
            <a:prstGeom prst="bentConnector3">
              <a:avLst>
                <a:gd name="adj1" fmla="val 64356"/>
              </a:avLst>
            </a:prstGeom>
            <a:solidFill>
              <a:schemeClr val="accent1"/>
            </a:solidFill>
            <a:ln w="25400" cap="sq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>
              <a:stCxn id="79" idx="6"/>
              <a:endCxn id="100" idx="2"/>
            </p:cNvCxnSpPr>
            <p:nvPr/>
          </p:nvCxnSpPr>
          <p:spPr bwMode="auto">
            <a:xfrm flipV="1">
              <a:off x="5373084" y="1571612"/>
              <a:ext cx="162772" cy="2510"/>
            </a:xfrm>
            <a:prstGeom prst="line">
              <a:avLst/>
            </a:prstGeom>
            <a:solidFill>
              <a:schemeClr val="accent1"/>
            </a:solidFill>
            <a:ln w="25400" cap="sq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hape 131"/>
            <p:cNvCxnSpPr>
              <a:stCxn id="99" idx="6"/>
              <a:endCxn id="101" idx="2"/>
            </p:cNvCxnSpPr>
            <p:nvPr/>
          </p:nvCxnSpPr>
          <p:spPr bwMode="auto">
            <a:xfrm flipH="1">
              <a:off x="5643570" y="1566037"/>
              <a:ext cx="208571" cy="869835"/>
            </a:xfrm>
            <a:prstGeom prst="bentConnector5">
              <a:avLst>
                <a:gd name="adj1" fmla="val -109603"/>
                <a:gd name="adj2" fmla="val 46936"/>
                <a:gd name="adj3" fmla="val 209603"/>
              </a:avLst>
            </a:prstGeom>
            <a:solidFill>
              <a:schemeClr val="accent1"/>
            </a:solidFill>
            <a:ln w="25400" cap="sq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Elbow Connector 133"/>
            <p:cNvCxnSpPr>
              <a:stCxn id="101" idx="0"/>
              <a:endCxn id="102" idx="2"/>
            </p:cNvCxnSpPr>
            <p:nvPr/>
          </p:nvCxnSpPr>
          <p:spPr bwMode="auto">
            <a:xfrm>
              <a:off x="5857884" y="2435872"/>
              <a:ext cx="203942" cy="505073"/>
            </a:xfrm>
            <a:prstGeom prst="bentConnector3">
              <a:avLst>
                <a:gd name="adj1" fmla="val 31318"/>
              </a:avLst>
            </a:prstGeom>
            <a:solidFill>
              <a:schemeClr val="accent1"/>
            </a:solidFill>
            <a:ln w="25400" cap="sq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Elbow Connector 142"/>
            <p:cNvCxnSpPr>
              <a:stCxn id="82" idx="2"/>
              <a:endCxn id="70" idx="3"/>
            </p:cNvCxnSpPr>
            <p:nvPr/>
          </p:nvCxnSpPr>
          <p:spPr bwMode="auto">
            <a:xfrm rot="10800000" flipV="1">
              <a:off x="1749405" y="3048102"/>
              <a:ext cx="664188" cy="195253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25400" cap="sq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Elbow Connector 144"/>
            <p:cNvCxnSpPr>
              <a:stCxn id="102" idx="0"/>
              <a:endCxn id="75" idx="1"/>
            </p:cNvCxnSpPr>
            <p:nvPr/>
          </p:nvCxnSpPr>
          <p:spPr bwMode="auto">
            <a:xfrm>
              <a:off x="6276140" y="2940945"/>
              <a:ext cx="896203" cy="2057311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25400" cap="sq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8" name="Right Arrow 147"/>
          <p:cNvSpPr/>
          <p:nvPr/>
        </p:nvSpPr>
        <p:spPr bwMode="auto">
          <a:xfrm>
            <a:off x="642910" y="2357430"/>
            <a:ext cx="571504" cy="333482"/>
          </a:xfrm>
          <a:prstGeom prst="rightArrow">
            <a:avLst/>
          </a:prstGeom>
          <a:solidFill>
            <a:schemeClr val="tx1">
              <a:lumMod val="65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358082" y="1285860"/>
            <a:ext cx="357190" cy="2359040"/>
          </a:xfrm>
          <a:prstGeom prst="rect">
            <a:avLst/>
          </a:prstGeom>
          <a:solidFill>
            <a:srgbClr val="0000FF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214414" y="1285860"/>
            <a:ext cx="357190" cy="2359040"/>
          </a:xfrm>
          <a:prstGeom prst="rect">
            <a:avLst/>
          </a:prstGeom>
          <a:solidFill>
            <a:srgbClr val="0000FF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5" name="Group 128"/>
          <p:cNvGrpSpPr/>
          <p:nvPr/>
        </p:nvGrpSpPr>
        <p:grpSpPr>
          <a:xfrm>
            <a:off x="2571736" y="3831838"/>
            <a:ext cx="3741209" cy="2621171"/>
            <a:chOff x="2571736" y="3831838"/>
            <a:chExt cx="3741209" cy="2621171"/>
          </a:xfrm>
        </p:grpSpPr>
        <p:cxnSp>
          <p:nvCxnSpPr>
            <p:cNvPr id="108" name="Straight Connector 107"/>
            <p:cNvCxnSpPr/>
            <p:nvPr/>
          </p:nvCxnSpPr>
          <p:spPr bwMode="auto">
            <a:xfrm flipV="1">
              <a:off x="3009879" y="4212438"/>
              <a:ext cx="2816615" cy="1288264"/>
            </a:xfrm>
            <a:prstGeom prst="line">
              <a:avLst/>
            </a:prstGeom>
            <a:solidFill>
              <a:schemeClr val="accent1"/>
            </a:solidFill>
            <a:ln w="19050" cap="sq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 flipV="1">
              <a:off x="3000364" y="4357694"/>
              <a:ext cx="2826130" cy="1052506"/>
            </a:xfrm>
            <a:prstGeom prst="line">
              <a:avLst/>
            </a:prstGeom>
            <a:solidFill>
              <a:schemeClr val="accent1"/>
            </a:solidFill>
            <a:ln w="19050" cap="sq" cmpd="sng" algn="ctr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 flipV="1">
              <a:off x="3000364" y="4286250"/>
              <a:ext cx="2838450" cy="928700"/>
            </a:xfrm>
            <a:prstGeom prst="line">
              <a:avLst/>
            </a:prstGeom>
            <a:solidFill>
              <a:schemeClr val="accent1"/>
            </a:solidFill>
            <a:ln w="19050" cap="sq" cmpd="sng" algn="ctr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 flipV="1">
              <a:off x="3000364" y="4500570"/>
              <a:ext cx="2838450" cy="566730"/>
            </a:xfrm>
            <a:prstGeom prst="line">
              <a:avLst/>
            </a:prstGeom>
            <a:solidFill>
              <a:schemeClr val="accent1"/>
            </a:solidFill>
            <a:ln w="19050" cap="sq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 bwMode="auto">
            <a:xfrm rot="5400000">
              <a:off x="1464051" y="5035165"/>
              <a:ext cx="2216958" cy="1588"/>
            </a:xfrm>
            <a:prstGeom prst="line">
              <a:avLst/>
            </a:prstGeom>
            <a:solidFill>
              <a:schemeClr val="accent1"/>
            </a:solidFill>
            <a:ln w="25400" cap="sq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>
              <a:off x="2571736" y="6142056"/>
              <a:ext cx="3741209" cy="1588"/>
            </a:xfrm>
            <a:prstGeom prst="line">
              <a:avLst/>
            </a:prstGeom>
            <a:solidFill>
              <a:schemeClr val="accent1"/>
            </a:solidFill>
            <a:ln w="254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0" name="TextBox 109"/>
            <p:cNvSpPr txBox="1"/>
            <p:nvPr/>
          </p:nvSpPr>
          <p:spPr>
            <a:xfrm>
              <a:off x="2573687" y="3831838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delay</a:t>
              </a:r>
              <a:endParaRPr lang="en-US" dirty="0"/>
            </a:p>
          </p:txBody>
        </p:sp>
        <p:cxnSp>
          <p:nvCxnSpPr>
            <p:cNvPr id="116" name="Straight Connector 115"/>
            <p:cNvCxnSpPr/>
            <p:nvPr/>
          </p:nvCxnSpPr>
          <p:spPr bwMode="auto">
            <a:xfrm rot="16200000" flipH="1">
              <a:off x="2466552" y="5601111"/>
              <a:ext cx="1077138" cy="9515"/>
            </a:xfrm>
            <a:prstGeom prst="line">
              <a:avLst/>
            </a:prstGeom>
            <a:solidFill>
              <a:schemeClr val="accent1"/>
            </a:solidFill>
            <a:ln w="25400" cap="sq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 rot="16200000" flipH="1">
              <a:off x="4873717" y="5165220"/>
              <a:ext cx="1931204" cy="25643"/>
            </a:xfrm>
            <a:prstGeom prst="line">
              <a:avLst/>
            </a:prstGeom>
            <a:solidFill>
              <a:schemeClr val="accent1"/>
            </a:solidFill>
            <a:ln w="25400" cap="sq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 bwMode="auto">
            <a:xfrm rot="5400000">
              <a:off x="3750067" y="5465381"/>
              <a:ext cx="1358116" cy="3"/>
            </a:xfrm>
            <a:prstGeom prst="line">
              <a:avLst/>
            </a:prstGeom>
            <a:solidFill>
              <a:schemeClr val="accent1"/>
            </a:solidFill>
            <a:ln w="25400" cap="sq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4" name="TextBox 123"/>
            <p:cNvSpPr txBox="1"/>
            <p:nvPr/>
          </p:nvSpPr>
          <p:spPr>
            <a:xfrm>
              <a:off x="2747171" y="6142056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best</a:t>
              </a:r>
              <a:endParaRPr lang="en-US" sz="1400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20551" y="6143644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 smtClean="0"/>
                <a:t>typ</a:t>
              </a:r>
              <a:endParaRPr lang="en-US" sz="1400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551056" y="6145232"/>
              <a:ext cx="6126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worst</a:t>
              </a:r>
              <a:endParaRPr lang="en-US" sz="1400" dirty="0"/>
            </a:p>
          </p:txBody>
        </p:sp>
      </p:grpSp>
      <p:sp>
        <p:nvSpPr>
          <p:cNvPr id="131" name="Freeform 130"/>
          <p:cNvSpPr/>
          <p:nvPr/>
        </p:nvSpPr>
        <p:spPr bwMode="auto">
          <a:xfrm>
            <a:off x="3000363" y="4173649"/>
            <a:ext cx="2802907" cy="824607"/>
          </a:xfrm>
          <a:custGeom>
            <a:avLst/>
            <a:gdLst>
              <a:gd name="connsiteX0" fmla="*/ 0 w 2820154"/>
              <a:gd name="connsiteY0" fmla="*/ 846499 h 846499"/>
              <a:gd name="connsiteX1" fmla="*/ 1077362 w 2820154"/>
              <a:gd name="connsiteY1" fmla="*/ 638269 h 846499"/>
              <a:gd name="connsiteX2" fmla="*/ 2820154 w 2820154"/>
              <a:gd name="connsiteY2" fmla="*/ 0 h 846499"/>
              <a:gd name="connsiteX0" fmla="*/ 0 w 2820154"/>
              <a:gd name="connsiteY0" fmla="*/ 846499 h 846499"/>
              <a:gd name="connsiteX1" fmla="*/ 1434520 w 2820154"/>
              <a:gd name="connsiteY1" fmla="*/ 495369 h 846499"/>
              <a:gd name="connsiteX2" fmla="*/ 2820154 w 2820154"/>
              <a:gd name="connsiteY2" fmla="*/ 0 h 846499"/>
              <a:gd name="connsiteX0" fmla="*/ 0 w 2820154"/>
              <a:gd name="connsiteY0" fmla="*/ 846499 h 846499"/>
              <a:gd name="connsiteX1" fmla="*/ 1434520 w 2820154"/>
              <a:gd name="connsiteY1" fmla="*/ 514906 h 846499"/>
              <a:gd name="connsiteX2" fmla="*/ 2820154 w 2820154"/>
              <a:gd name="connsiteY2" fmla="*/ 0 h 84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0154" h="846499">
                <a:moveTo>
                  <a:pt x="0" y="846499"/>
                </a:moveTo>
                <a:cubicBezTo>
                  <a:pt x="303668" y="812925"/>
                  <a:pt x="964495" y="655989"/>
                  <a:pt x="1434520" y="514906"/>
                </a:cubicBezTo>
                <a:cubicBezTo>
                  <a:pt x="1904545" y="373823"/>
                  <a:pt x="2183770" y="248593"/>
                  <a:pt x="2820154" y="0"/>
                </a:cubicBezTo>
              </a:path>
            </a:pathLst>
          </a:custGeom>
          <a:noFill/>
          <a:ln w="571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 rot="-1020000">
            <a:off x="3018451" y="4310481"/>
            <a:ext cx="2659702" cy="33855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multi-corner matched delay</a:t>
            </a:r>
            <a:endParaRPr lang="en-U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5" name="TextBox 134"/>
          <p:cNvSpPr txBox="1"/>
          <p:nvPr/>
        </p:nvSpPr>
        <p:spPr>
          <a:xfrm rot="-1320000">
            <a:off x="3884409" y="4833349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critical paths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5" name="Rounded Rectangle 74"/>
          <p:cNvSpPr/>
          <p:nvPr/>
        </p:nvSpPr>
        <p:spPr bwMode="auto">
          <a:xfrm>
            <a:off x="7172343" y="4641066"/>
            <a:ext cx="714380" cy="714380"/>
          </a:xfrm>
          <a:prstGeom prst="roundRect">
            <a:avLst/>
          </a:prstGeom>
          <a:solidFill>
            <a:srgbClr val="FF0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199051" y="3867912"/>
            <a:ext cx="4444651" cy="2657138"/>
          </a:xfrm>
          <a:prstGeom prst="rect">
            <a:avLst/>
          </a:prstGeom>
          <a:solidFill>
            <a:srgbClr val="99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2000" u="sng" dirty="0" smtClean="0">
                <a:solidFill>
                  <a:srgbClr val="FFFF00"/>
                </a:solidFill>
              </a:rPr>
              <a:t>Good correlation for:</a:t>
            </a:r>
            <a:endParaRPr lang="en-GB" sz="2000" dirty="0" smtClean="0">
              <a:solidFill>
                <a:srgbClr val="FFFF00"/>
              </a:solidFill>
            </a:endParaRPr>
          </a:p>
          <a:p>
            <a:pPr lvl="1">
              <a:lnSpc>
                <a:spcPts val="4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FFFF00"/>
                </a:solidFill>
              </a:rPr>
              <a:t> Process variability (systematic)</a:t>
            </a:r>
          </a:p>
          <a:p>
            <a:pPr lvl="1">
              <a:lnSpc>
                <a:spcPts val="4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FFFF00"/>
                </a:solidFill>
              </a:rPr>
              <a:t> Global voltage fluctuations</a:t>
            </a:r>
          </a:p>
          <a:p>
            <a:pPr lvl="1">
              <a:lnSpc>
                <a:spcPts val="4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FFFF00"/>
                </a:solidFill>
              </a:rPr>
              <a:t> Temperature</a:t>
            </a:r>
          </a:p>
          <a:p>
            <a:pPr lvl="1">
              <a:lnSpc>
                <a:spcPts val="4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FFFF00"/>
                </a:solidFill>
              </a:rPr>
              <a:t> Aging (partially)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2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3" grpId="0"/>
      <p:bldP spid="11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Margins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171451" y="1904994"/>
            <a:ext cx="3616324" cy="666750"/>
          </a:xfrm>
          <a:prstGeom prst="rect">
            <a:avLst/>
          </a:prstGeom>
          <a:solidFill>
            <a:srgbClr val="00FF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Gate and wire delays (</a:t>
            </a:r>
            <a:r>
              <a:rPr kumimoji="0" lang="en-GB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typ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787775" y="1904994"/>
            <a:ext cx="1406525" cy="666750"/>
          </a:xfrm>
          <a:prstGeom prst="rect">
            <a:avLst/>
          </a:prstGeom>
          <a:solidFill>
            <a:srgbClr val="800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194300" y="1904994"/>
            <a:ext cx="1171575" cy="666750"/>
          </a:xfrm>
          <a:prstGeom prst="rect">
            <a:avLst/>
          </a:prstGeom>
          <a:solidFill>
            <a:srgbClr val="0000FF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365875" y="1904994"/>
            <a:ext cx="622300" cy="666750"/>
          </a:xfrm>
          <a:prstGeom prst="rect">
            <a:avLst/>
          </a:prstGeom>
          <a:solidFill>
            <a:srgbClr val="FF0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566025" y="1904994"/>
            <a:ext cx="711200" cy="666750"/>
          </a:xfrm>
          <a:prstGeom prst="rect">
            <a:avLst/>
          </a:prstGeom>
          <a:solidFill>
            <a:srgbClr val="FF9933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Aging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988175" y="1904994"/>
            <a:ext cx="577850" cy="666750"/>
          </a:xfrm>
          <a:prstGeom prst="rect">
            <a:avLst/>
          </a:prstGeom>
          <a:solidFill>
            <a:srgbClr val="00B0F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PLL</a:t>
            </a:r>
            <a:b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Jitter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277225" y="1904994"/>
            <a:ext cx="695325" cy="666750"/>
          </a:xfrm>
          <a:prstGeom prst="rect">
            <a:avLst/>
          </a:prstGeom>
          <a:solidFill>
            <a:srgbClr val="92D05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Skew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406" y="1428736"/>
            <a:ext cx="1983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Rigid Clocks: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Left-Right Arrow 40"/>
          <p:cNvSpPr/>
          <p:nvPr/>
        </p:nvSpPr>
        <p:spPr bwMode="auto">
          <a:xfrm>
            <a:off x="171450" y="2786058"/>
            <a:ext cx="8801100" cy="214314"/>
          </a:xfrm>
          <a:prstGeom prst="leftRightArrow">
            <a:avLst/>
          </a:prstGeom>
          <a:solidFill>
            <a:srgbClr val="FFC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11525" y="2691058"/>
            <a:ext cx="1467068" cy="369332"/>
          </a:xfrm>
          <a:prstGeom prst="rect">
            <a:avLst/>
          </a:prstGeom>
          <a:solidFill>
            <a:srgbClr val="E3EBF5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Cycle period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6594" y="4000504"/>
            <a:ext cx="8805957" cy="1571636"/>
            <a:chOff x="166594" y="4000504"/>
            <a:chExt cx="8805957" cy="1571636"/>
          </a:xfrm>
        </p:grpSpPr>
        <p:sp>
          <p:nvSpPr>
            <p:cNvPr id="30" name="Rectangle 29"/>
            <p:cNvSpPr/>
            <p:nvPr/>
          </p:nvSpPr>
          <p:spPr bwMode="auto">
            <a:xfrm>
              <a:off x="171450" y="4445004"/>
              <a:ext cx="3616324" cy="666750"/>
            </a:xfrm>
            <a:prstGeom prst="rect">
              <a:avLst/>
            </a:prstGeom>
            <a:solidFill>
              <a:srgbClr val="00FF00"/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Gate and wire delays (</a:t>
              </a:r>
              <a:r>
                <a:rPr kumimoji="0" lang="en-GB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typ</a:t>
              </a: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787775" y="4445004"/>
              <a:ext cx="339726" cy="666750"/>
            </a:xfrm>
            <a:prstGeom prst="rect">
              <a:avLst/>
            </a:prstGeom>
            <a:solidFill>
              <a:srgbClr val="800000"/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127501" y="4445004"/>
              <a:ext cx="266700" cy="666750"/>
            </a:xfrm>
            <a:prstGeom prst="rect">
              <a:avLst/>
            </a:prstGeom>
            <a:solidFill>
              <a:srgbClr val="0000FF"/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V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394200" y="4445004"/>
              <a:ext cx="177800" cy="666750"/>
            </a:xfrm>
            <a:prstGeom prst="rect">
              <a:avLst/>
            </a:prstGeom>
            <a:solidFill>
              <a:srgbClr val="FF0000"/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0" y="4445004"/>
              <a:ext cx="355600" cy="666750"/>
            </a:xfrm>
            <a:prstGeom prst="rect">
              <a:avLst/>
            </a:prstGeom>
            <a:solidFill>
              <a:srgbClr val="FF9933"/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vert270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Aging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1450" y="4000504"/>
              <a:ext cx="21868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Elastic Clocks:</a:t>
              </a:r>
              <a:endPara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929190" y="4440378"/>
              <a:ext cx="695325" cy="666750"/>
            </a:xfrm>
            <a:prstGeom prst="rect">
              <a:avLst/>
            </a:prstGeom>
            <a:solidFill>
              <a:srgbClr val="92D050"/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Skew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3" name="Left-Right Arrow 42"/>
            <p:cNvSpPr/>
            <p:nvPr/>
          </p:nvSpPr>
          <p:spPr bwMode="auto">
            <a:xfrm>
              <a:off x="166594" y="5286388"/>
              <a:ext cx="5457921" cy="214314"/>
            </a:xfrm>
            <a:prstGeom prst="leftRightArrow">
              <a:avLst/>
            </a:prstGeom>
            <a:solidFill>
              <a:srgbClr val="FFC000"/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214546" y="5202808"/>
              <a:ext cx="1467068" cy="369332"/>
            </a:xfrm>
            <a:prstGeom prst="rect">
              <a:avLst/>
            </a:prstGeom>
            <a:solidFill>
              <a:srgbClr val="E2EEF8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Cycle period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49" name="Left-Right Arrow 48"/>
            <p:cNvSpPr/>
            <p:nvPr/>
          </p:nvSpPr>
          <p:spPr bwMode="auto">
            <a:xfrm>
              <a:off x="5631857" y="4679259"/>
              <a:ext cx="3340694" cy="214314"/>
            </a:xfrm>
            <a:prstGeom prst="leftRightArrow">
              <a:avLst/>
            </a:prstGeom>
            <a:solidFill>
              <a:schemeClr val="tx1">
                <a:lumMod val="85000"/>
              </a:schemeClr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490942" y="4345552"/>
              <a:ext cx="1903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Margin reduction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929322" y="4845618"/>
              <a:ext cx="28777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Speed-up / Power savings</a:t>
              </a:r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0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stCxn id="9" idx="1"/>
          </p:cNvCxnSpPr>
          <p:nvPr/>
        </p:nvCxnSpPr>
        <p:spPr bwMode="auto">
          <a:xfrm rot="10800000" flipV="1">
            <a:off x="5131085" y="2563807"/>
            <a:ext cx="2828789" cy="1588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6015392" y="2214934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dirty="0" smtClean="0"/>
              <a:t>wasted time</a:t>
            </a:r>
            <a:endParaRPr lang="en-US" sz="1400" b="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278322" y="2228917"/>
            <a:ext cx="3165433" cy="680332"/>
          </a:xfrm>
          <a:prstGeom prst="rect">
            <a:avLst/>
          </a:prstGeom>
          <a:solidFill>
            <a:schemeClr val="accent1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779208" y="2228918"/>
            <a:ext cx="5807820" cy="680332"/>
          </a:xfrm>
          <a:prstGeom prst="rect">
            <a:avLst/>
          </a:prstGeom>
          <a:solidFill>
            <a:schemeClr val="accent1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142976" y="2228918"/>
            <a:ext cx="127221" cy="669684"/>
          </a:xfrm>
          <a:prstGeom prst="rect">
            <a:avLst/>
          </a:prstGeom>
          <a:solidFill>
            <a:srgbClr val="FF0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959873" y="2228965"/>
            <a:ext cx="127221" cy="669684"/>
          </a:xfrm>
          <a:prstGeom prst="rect">
            <a:avLst/>
          </a:prstGeom>
          <a:solidFill>
            <a:srgbClr val="FF0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9323" y="235986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computation time</a:t>
            </a:r>
            <a:endParaRPr lang="en-US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959873" y="4712454"/>
            <a:ext cx="127221" cy="669684"/>
          </a:xfrm>
          <a:prstGeom prst="rect">
            <a:avLst/>
          </a:prstGeom>
          <a:solidFill>
            <a:srgbClr val="FF0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28900" y="1730654"/>
            <a:ext cx="1300356" cy="369332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GB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Rigid clock</a:t>
            </a:r>
            <a:endParaRPr lang="en-US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78322" y="4700559"/>
            <a:ext cx="3165433" cy="680332"/>
          </a:xfrm>
          <a:prstGeom prst="rect">
            <a:avLst/>
          </a:prstGeom>
          <a:solidFill>
            <a:schemeClr val="accent1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779208" y="4700560"/>
            <a:ext cx="5807820" cy="680332"/>
          </a:xfrm>
          <a:prstGeom prst="rect">
            <a:avLst/>
          </a:prstGeom>
          <a:solidFill>
            <a:schemeClr val="accent1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142976" y="4709186"/>
            <a:ext cx="127221" cy="669684"/>
          </a:xfrm>
          <a:prstGeom prst="rect">
            <a:avLst/>
          </a:prstGeom>
          <a:solidFill>
            <a:srgbClr val="FF0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59323" y="4831502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computation time</a:t>
            </a:r>
            <a:endParaRPr lang="en-US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1220474" y="3125996"/>
            <a:ext cx="6795182" cy="1588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8" name="Rounded Rectangle 17"/>
          <p:cNvSpPr/>
          <p:nvPr/>
        </p:nvSpPr>
        <p:spPr bwMode="auto">
          <a:xfrm>
            <a:off x="3989250" y="2960862"/>
            <a:ext cx="1605762" cy="325262"/>
          </a:xfrm>
          <a:prstGeom prst="roundRect">
            <a:avLst>
              <a:gd name="adj" fmla="val 31996"/>
            </a:avLst>
          </a:prstGeom>
          <a:solidFill>
            <a:schemeClr val="bg1">
              <a:lumMod val="50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Cycle period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1220474" y="5686708"/>
            <a:ext cx="6795182" cy="1590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10800000" flipV="1">
            <a:off x="1164695" y="5686707"/>
            <a:ext cx="3966391" cy="1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1" name="Rounded Rectangle 20"/>
          <p:cNvSpPr/>
          <p:nvPr/>
        </p:nvSpPr>
        <p:spPr bwMode="auto">
          <a:xfrm>
            <a:off x="3980624" y="5532630"/>
            <a:ext cx="1605762" cy="325262"/>
          </a:xfrm>
          <a:prstGeom prst="roundRect">
            <a:avLst>
              <a:gd name="adj" fmla="val 31996"/>
            </a:avLst>
          </a:prstGeom>
          <a:solidFill>
            <a:schemeClr val="bg1">
              <a:lumMod val="50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Cycle period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71934" y="4214818"/>
            <a:ext cx="1454244" cy="369332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GB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Elastic clock</a:t>
            </a:r>
            <a:endParaRPr lang="en-US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Clock elasticity</a:t>
            </a:r>
            <a:endParaRPr lang="en-US" sz="4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6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repeatCount="indefinite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-0.28941 -2.96296E-6 " pathEditMode="relative" rAng="0" ptsTypes="AA">
                                      <p:cBhvr>
                                        <p:cTn id="32" dur="2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7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700" fill="hold"/>
                                        <p:tgtEl>
                                          <p:spTgt spid="19"/>
                                        </p:tgtEl>
                                      </p:cBhvr>
                                      <p:by x="2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-0.17101 2.59259E-6 " pathEditMode="relative" rAng="0" ptsTypes="AA">
                                      <p:cBhvr>
                                        <p:cTn id="38" dur="2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1" grpId="1" animBg="1"/>
      <p:bldP spid="13" grpId="0" animBg="1"/>
      <p:bldP spid="14" grpId="0" animBg="1"/>
      <p:bldP spid="14" grpId="1" animBg="1"/>
      <p:bldP spid="15" grpId="0" animBg="1"/>
      <p:bldP spid="16" grpId="0"/>
      <p:bldP spid="21" grpId="0" animBg="1"/>
      <p:bldP spid="21" grpId="1" animBg="1"/>
      <p:bldP spid="2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Design Automation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7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automation paradigms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Synthesis of asynchronous controllers</a:t>
            </a:r>
          </a:p>
          <a:p>
            <a:pPr lvl="1"/>
            <a:r>
              <a:rPr lang="en-GB" dirty="0" smtClean="0"/>
              <a:t>Logic synthesis from Petri nets or asynchronous FSMs</a:t>
            </a:r>
          </a:p>
          <a:p>
            <a:pPr lvl="1"/>
            <a:endParaRPr lang="en-GB" dirty="0"/>
          </a:p>
          <a:p>
            <a:r>
              <a:rPr lang="en-GB" dirty="0" smtClean="0"/>
              <a:t>Syntax-directed translation</a:t>
            </a:r>
          </a:p>
          <a:p>
            <a:pPr lvl="1"/>
            <a:r>
              <a:rPr lang="en-GB" dirty="0" smtClean="0"/>
              <a:t>Correct-by-construction composition of handshake components</a:t>
            </a:r>
          </a:p>
          <a:p>
            <a:pPr lvl="1"/>
            <a:endParaRPr lang="en-GB" dirty="0"/>
          </a:p>
          <a:p>
            <a:r>
              <a:rPr lang="en-GB" dirty="0" smtClean="0"/>
              <a:t>De-synchronization</a:t>
            </a:r>
          </a:p>
          <a:p>
            <a:pPr lvl="1"/>
            <a:r>
              <a:rPr lang="en-GB" dirty="0" smtClean="0"/>
              <a:t>Automatic transformation from synchronous to asynchronous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447800" y="3536950"/>
            <a:ext cx="914400" cy="838200"/>
          </a:xfrm>
          <a:prstGeom prst="rect">
            <a:avLst/>
          </a:prstGeom>
          <a:solidFill>
            <a:srgbClr val="00B0F0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Synthesis of asynchronous controllers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00400" y="2393950"/>
            <a:ext cx="1066800" cy="1981200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00400" y="3179763"/>
            <a:ext cx="111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_tradnl" sz="2400" dirty="0" err="1">
                <a:solidFill>
                  <a:srgbClr val="0000FF"/>
                </a:solidFill>
              </a:rPr>
              <a:t>Device</a:t>
            </a:r>
            <a:endParaRPr lang="es-ES_tradnl" sz="2400" dirty="0">
              <a:solidFill>
                <a:srgbClr val="0000FF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828800" y="2393950"/>
            <a:ext cx="304800" cy="762000"/>
          </a:xfrm>
          <a:prstGeom prst="rect">
            <a:avLst/>
          </a:prstGeom>
          <a:solidFill>
            <a:srgbClr val="00B050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514600" y="3536950"/>
            <a:ext cx="530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_tradnl" sz="1400">
                <a:solidFill>
                  <a:srgbClr val="FF0000"/>
                </a:solidFill>
              </a:rPr>
              <a:t>LDS</a:t>
            </a:r>
            <a:endParaRPr lang="es-ES_tradnl" sz="1600">
              <a:solidFill>
                <a:srgbClr val="FF0000"/>
              </a:solidFill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362200" y="3889375"/>
            <a:ext cx="885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_tradnl" sz="1400">
                <a:solidFill>
                  <a:srgbClr val="FF0000"/>
                </a:solidFill>
              </a:rPr>
              <a:t>LDTACK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2362200" y="4222750"/>
            <a:ext cx="838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2362200" y="3841750"/>
            <a:ext cx="838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V="1">
            <a:off x="1981200" y="3155950"/>
            <a:ext cx="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981200" y="3241675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_tradnl" sz="140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1143000" y="3689350"/>
            <a:ext cx="304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1143000" y="3994150"/>
            <a:ext cx="304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H="1">
            <a:off x="1143000" y="4298950"/>
            <a:ext cx="304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09600" y="3536950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_tradnl" sz="1400">
                <a:solidFill>
                  <a:srgbClr val="FF0000"/>
                </a:solidFill>
              </a:rPr>
              <a:t>DSr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533400" y="3841750"/>
            <a:ext cx="560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_tradnl" sz="1400">
                <a:solidFill>
                  <a:srgbClr val="FF0000"/>
                </a:solidFill>
              </a:rPr>
              <a:t>DSw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381000" y="4146550"/>
            <a:ext cx="78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_tradnl" sz="1400">
                <a:solidFill>
                  <a:srgbClr val="FF0000"/>
                </a:solidFill>
              </a:rPr>
              <a:t>DTACK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1386252" y="3703638"/>
            <a:ext cx="10406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s-ES_tradnl" sz="1400" b="1" dirty="0">
                <a:solidFill>
                  <a:srgbClr val="0000FF"/>
                </a:solidFill>
              </a:rPr>
              <a:t>VME Bus</a:t>
            </a:r>
          </a:p>
          <a:p>
            <a:pPr algn="ctr" eaLnBrk="1" hangingPunct="1"/>
            <a:r>
              <a:rPr lang="es-ES_tradnl" sz="1400" b="1" dirty="0" err="1">
                <a:solidFill>
                  <a:srgbClr val="0000FF"/>
                </a:solidFill>
              </a:rPr>
              <a:t>Controller</a:t>
            </a:r>
            <a:endParaRPr lang="es-ES_tradnl" sz="1400" b="1" dirty="0">
              <a:solidFill>
                <a:srgbClr val="0000FF"/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1460645" y="1908175"/>
            <a:ext cx="11125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s-ES_tradnl" sz="1400" dirty="0">
                <a:solidFill>
                  <a:srgbClr val="008000"/>
                </a:solidFill>
              </a:rPr>
              <a:t>Data</a:t>
            </a:r>
          </a:p>
          <a:p>
            <a:pPr algn="ctr" eaLnBrk="1" hangingPunct="1"/>
            <a:r>
              <a:rPr lang="es-ES_tradnl" sz="1400" dirty="0" err="1">
                <a:solidFill>
                  <a:srgbClr val="008000"/>
                </a:solidFill>
              </a:rPr>
              <a:t>Transceiver</a:t>
            </a:r>
            <a:endParaRPr lang="es-ES_tradnl" sz="1400" dirty="0">
              <a:solidFill>
                <a:srgbClr val="008000"/>
              </a:solidFill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2133600" y="2746375"/>
            <a:ext cx="10668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762000" y="2746375"/>
            <a:ext cx="10668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762000" y="2125663"/>
            <a:ext cx="0" cy="1116012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527050" y="1789113"/>
            <a:ext cx="566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_tradnl" sz="1600" b="1" dirty="0">
                <a:solidFill>
                  <a:srgbClr val="008000"/>
                </a:solidFill>
              </a:rPr>
              <a:t>Bus</a:t>
            </a:r>
          </a:p>
        </p:txBody>
      </p:sp>
      <p:grpSp>
        <p:nvGrpSpPr>
          <p:cNvPr id="29" name="Group 58"/>
          <p:cNvGrpSpPr>
            <a:grpSpLocks/>
          </p:cNvGrpSpPr>
          <p:nvPr/>
        </p:nvGrpSpPr>
        <p:grpSpPr bwMode="auto">
          <a:xfrm>
            <a:off x="4800600" y="1600200"/>
            <a:ext cx="3886200" cy="3962400"/>
            <a:chOff x="3024" y="1008"/>
            <a:chExt cx="2448" cy="2496"/>
          </a:xfrm>
        </p:grpSpPr>
        <p:grpSp>
          <p:nvGrpSpPr>
            <p:cNvPr id="30" name="Group 28"/>
            <p:cNvGrpSpPr>
              <a:grpSpLocks/>
            </p:cNvGrpSpPr>
            <p:nvPr/>
          </p:nvGrpSpPr>
          <p:grpSpPr bwMode="auto">
            <a:xfrm>
              <a:off x="3072" y="1008"/>
              <a:ext cx="2400" cy="240"/>
              <a:chOff x="3072" y="1008"/>
              <a:chExt cx="2400" cy="240"/>
            </a:xfrm>
          </p:grpSpPr>
          <p:sp>
            <p:nvSpPr>
              <p:cNvPr id="53" name="Line 29"/>
              <p:cNvSpPr>
                <a:spLocks noChangeShapeType="1"/>
              </p:cNvSpPr>
              <p:nvPr/>
            </p:nvSpPr>
            <p:spPr bwMode="auto">
              <a:xfrm>
                <a:off x="3072" y="1248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00CC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Line 30"/>
              <p:cNvSpPr>
                <a:spLocks noChangeShapeType="1"/>
              </p:cNvSpPr>
              <p:nvPr/>
            </p:nvSpPr>
            <p:spPr bwMode="auto">
              <a:xfrm flipV="1">
                <a:off x="3312" y="1008"/>
                <a:ext cx="96" cy="240"/>
              </a:xfrm>
              <a:prstGeom prst="line">
                <a:avLst/>
              </a:prstGeom>
              <a:noFill/>
              <a:ln w="19050">
                <a:solidFill>
                  <a:srgbClr val="00CC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5" name="Line 31"/>
              <p:cNvSpPr>
                <a:spLocks noChangeShapeType="1"/>
              </p:cNvSpPr>
              <p:nvPr/>
            </p:nvSpPr>
            <p:spPr bwMode="auto">
              <a:xfrm>
                <a:off x="3408" y="1008"/>
                <a:ext cx="864" cy="0"/>
              </a:xfrm>
              <a:prstGeom prst="line">
                <a:avLst/>
              </a:prstGeom>
              <a:noFill/>
              <a:ln w="19050">
                <a:solidFill>
                  <a:srgbClr val="00CC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Line 32"/>
              <p:cNvSpPr>
                <a:spLocks noChangeShapeType="1"/>
              </p:cNvSpPr>
              <p:nvPr/>
            </p:nvSpPr>
            <p:spPr bwMode="auto">
              <a:xfrm>
                <a:off x="4272" y="1008"/>
                <a:ext cx="96" cy="240"/>
              </a:xfrm>
              <a:prstGeom prst="line">
                <a:avLst/>
              </a:prstGeom>
              <a:noFill/>
              <a:ln w="19050">
                <a:solidFill>
                  <a:srgbClr val="00CC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7" name="Line 33"/>
              <p:cNvSpPr>
                <a:spLocks noChangeShapeType="1"/>
              </p:cNvSpPr>
              <p:nvPr/>
            </p:nvSpPr>
            <p:spPr bwMode="auto">
              <a:xfrm>
                <a:off x="4368" y="1248"/>
                <a:ext cx="624" cy="0"/>
              </a:xfrm>
              <a:prstGeom prst="line">
                <a:avLst/>
              </a:prstGeom>
              <a:noFill/>
              <a:ln w="19050">
                <a:solidFill>
                  <a:srgbClr val="00CC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8" name="Line 34"/>
              <p:cNvSpPr>
                <a:spLocks noChangeShapeType="1"/>
              </p:cNvSpPr>
              <p:nvPr/>
            </p:nvSpPr>
            <p:spPr bwMode="auto">
              <a:xfrm flipV="1">
                <a:off x="4992" y="1008"/>
                <a:ext cx="96" cy="240"/>
              </a:xfrm>
              <a:prstGeom prst="line">
                <a:avLst/>
              </a:prstGeom>
              <a:noFill/>
              <a:ln w="19050">
                <a:solidFill>
                  <a:srgbClr val="00CC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Line 35"/>
              <p:cNvSpPr>
                <a:spLocks noChangeShapeType="1"/>
              </p:cNvSpPr>
              <p:nvPr/>
            </p:nvSpPr>
            <p:spPr bwMode="auto">
              <a:xfrm>
                <a:off x="5088" y="1008"/>
                <a:ext cx="384" cy="0"/>
              </a:xfrm>
              <a:prstGeom prst="line">
                <a:avLst/>
              </a:prstGeom>
              <a:noFill/>
              <a:ln w="19050">
                <a:solidFill>
                  <a:srgbClr val="00CC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1" name="Freeform 36"/>
            <p:cNvSpPr>
              <a:spLocks/>
            </p:cNvSpPr>
            <p:nvPr/>
          </p:nvSpPr>
          <p:spPr bwMode="auto">
            <a:xfrm>
              <a:off x="3072" y="1440"/>
              <a:ext cx="2400" cy="240"/>
            </a:xfrm>
            <a:custGeom>
              <a:avLst/>
              <a:gdLst>
                <a:gd name="T0" fmla="*/ 0 w 2400"/>
                <a:gd name="T1" fmla="*/ 240 h 240"/>
                <a:gd name="T2" fmla="*/ 384 w 2400"/>
                <a:gd name="T3" fmla="*/ 240 h 240"/>
                <a:gd name="T4" fmla="*/ 480 w 2400"/>
                <a:gd name="T5" fmla="*/ 0 h 240"/>
                <a:gd name="T6" fmla="*/ 1632 w 2400"/>
                <a:gd name="T7" fmla="*/ 0 h 240"/>
                <a:gd name="T8" fmla="*/ 1728 w 2400"/>
                <a:gd name="T9" fmla="*/ 240 h 240"/>
                <a:gd name="T10" fmla="*/ 2208 w 2400"/>
                <a:gd name="T11" fmla="*/ 240 h 240"/>
                <a:gd name="T12" fmla="*/ 2304 w 2400"/>
                <a:gd name="T13" fmla="*/ 0 h 240"/>
                <a:gd name="T14" fmla="*/ 2400 w 2400"/>
                <a:gd name="T1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0" h="240">
                  <a:moveTo>
                    <a:pt x="0" y="240"/>
                  </a:moveTo>
                  <a:lnTo>
                    <a:pt x="384" y="240"/>
                  </a:lnTo>
                  <a:lnTo>
                    <a:pt x="480" y="0"/>
                  </a:lnTo>
                  <a:lnTo>
                    <a:pt x="1632" y="0"/>
                  </a:lnTo>
                  <a:lnTo>
                    <a:pt x="1728" y="240"/>
                  </a:lnTo>
                  <a:lnTo>
                    <a:pt x="2208" y="240"/>
                  </a:lnTo>
                  <a:lnTo>
                    <a:pt x="2304" y="0"/>
                  </a:lnTo>
                  <a:lnTo>
                    <a:pt x="2400" y="0"/>
                  </a:lnTo>
                </a:path>
              </a:pathLst>
            </a:custGeom>
            <a:noFill/>
            <a:ln w="19050" cap="flat" cmpd="sng">
              <a:solidFill>
                <a:srgbClr val="00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2" name="Freeform 37"/>
            <p:cNvSpPr>
              <a:spLocks/>
            </p:cNvSpPr>
            <p:nvPr/>
          </p:nvSpPr>
          <p:spPr bwMode="auto">
            <a:xfrm>
              <a:off x="3072" y="1872"/>
              <a:ext cx="2400" cy="240"/>
            </a:xfrm>
            <a:custGeom>
              <a:avLst/>
              <a:gdLst>
                <a:gd name="T0" fmla="*/ 0 w 2400"/>
                <a:gd name="T1" fmla="*/ 240 h 240"/>
                <a:gd name="T2" fmla="*/ 576 w 2400"/>
                <a:gd name="T3" fmla="*/ 240 h 240"/>
                <a:gd name="T4" fmla="*/ 672 w 2400"/>
                <a:gd name="T5" fmla="*/ 0 h 240"/>
                <a:gd name="T6" fmla="*/ 1920 w 2400"/>
                <a:gd name="T7" fmla="*/ 0 h 240"/>
                <a:gd name="T8" fmla="*/ 2016 w 2400"/>
                <a:gd name="T9" fmla="*/ 240 h 240"/>
                <a:gd name="T10" fmla="*/ 2400 w 2400"/>
                <a:gd name="T1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0" h="240">
                  <a:moveTo>
                    <a:pt x="0" y="240"/>
                  </a:moveTo>
                  <a:lnTo>
                    <a:pt x="576" y="240"/>
                  </a:lnTo>
                  <a:lnTo>
                    <a:pt x="672" y="0"/>
                  </a:lnTo>
                  <a:lnTo>
                    <a:pt x="1920" y="0"/>
                  </a:lnTo>
                  <a:lnTo>
                    <a:pt x="2016" y="240"/>
                  </a:lnTo>
                  <a:lnTo>
                    <a:pt x="2400" y="240"/>
                  </a:lnTo>
                </a:path>
              </a:pathLst>
            </a:custGeom>
            <a:noFill/>
            <a:ln w="19050" cap="flat" cmpd="sng">
              <a:solidFill>
                <a:srgbClr val="00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3" name="Freeform 38"/>
            <p:cNvSpPr>
              <a:spLocks/>
            </p:cNvSpPr>
            <p:nvPr/>
          </p:nvSpPr>
          <p:spPr bwMode="auto">
            <a:xfrm>
              <a:off x="3072" y="2304"/>
              <a:ext cx="2400" cy="240"/>
            </a:xfrm>
            <a:custGeom>
              <a:avLst/>
              <a:gdLst>
                <a:gd name="T0" fmla="*/ 0 w 2400"/>
                <a:gd name="T1" fmla="*/ 240 h 240"/>
                <a:gd name="T2" fmla="*/ 720 w 2400"/>
                <a:gd name="T3" fmla="*/ 240 h 240"/>
                <a:gd name="T4" fmla="*/ 816 w 2400"/>
                <a:gd name="T5" fmla="*/ 0 h 240"/>
                <a:gd name="T6" fmla="*/ 1488 w 2400"/>
                <a:gd name="T7" fmla="*/ 0 h 240"/>
                <a:gd name="T8" fmla="*/ 1584 w 2400"/>
                <a:gd name="T9" fmla="*/ 240 h 240"/>
                <a:gd name="T10" fmla="*/ 2400 w 2400"/>
                <a:gd name="T1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0" h="240">
                  <a:moveTo>
                    <a:pt x="0" y="240"/>
                  </a:moveTo>
                  <a:lnTo>
                    <a:pt x="720" y="240"/>
                  </a:lnTo>
                  <a:lnTo>
                    <a:pt x="816" y="0"/>
                  </a:lnTo>
                  <a:lnTo>
                    <a:pt x="1488" y="0"/>
                  </a:lnTo>
                  <a:lnTo>
                    <a:pt x="1584" y="240"/>
                  </a:lnTo>
                  <a:lnTo>
                    <a:pt x="2400" y="240"/>
                  </a:lnTo>
                </a:path>
              </a:pathLst>
            </a:custGeom>
            <a:noFill/>
            <a:ln w="19050" cap="flat" cmpd="sng">
              <a:solidFill>
                <a:srgbClr val="00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4" name="Freeform 39"/>
            <p:cNvSpPr>
              <a:spLocks/>
            </p:cNvSpPr>
            <p:nvPr/>
          </p:nvSpPr>
          <p:spPr bwMode="auto">
            <a:xfrm>
              <a:off x="3072" y="2736"/>
              <a:ext cx="2400" cy="240"/>
            </a:xfrm>
            <a:custGeom>
              <a:avLst/>
              <a:gdLst>
                <a:gd name="T0" fmla="*/ 0 w 2400"/>
                <a:gd name="T1" fmla="*/ 240 h 240"/>
                <a:gd name="T2" fmla="*/ 912 w 2400"/>
                <a:gd name="T3" fmla="*/ 240 h 240"/>
                <a:gd name="T4" fmla="*/ 1008 w 2400"/>
                <a:gd name="T5" fmla="*/ 0 h 240"/>
                <a:gd name="T6" fmla="*/ 1728 w 2400"/>
                <a:gd name="T7" fmla="*/ 0 h 240"/>
                <a:gd name="T8" fmla="*/ 1824 w 2400"/>
                <a:gd name="T9" fmla="*/ 240 h 240"/>
                <a:gd name="T10" fmla="*/ 2400 w 2400"/>
                <a:gd name="T1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0" h="240">
                  <a:moveTo>
                    <a:pt x="0" y="240"/>
                  </a:moveTo>
                  <a:lnTo>
                    <a:pt x="912" y="240"/>
                  </a:lnTo>
                  <a:lnTo>
                    <a:pt x="1008" y="0"/>
                  </a:lnTo>
                  <a:lnTo>
                    <a:pt x="1728" y="0"/>
                  </a:lnTo>
                  <a:lnTo>
                    <a:pt x="1824" y="240"/>
                  </a:lnTo>
                  <a:lnTo>
                    <a:pt x="2400" y="240"/>
                  </a:lnTo>
                </a:path>
              </a:pathLst>
            </a:custGeom>
            <a:noFill/>
            <a:ln w="19050" cap="flat" cmpd="sng">
              <a:solidFill>
                <a:srgbClr val="00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5" name="Freeform 40"/>
            <p:cNvSpPr>
              <a:spLocks/>
            </p:cNvSpPr>
            <p:nvPr/>
          </p:nvSpPr>
          <p:spPr bwMode="auto">
            <a:xfrm>
              <a:off x="3360" y="1152"/>
              <a:ext cx="144" cy="432"/>
            </a:xfrm>
            <a:custGeom>
              <a:avLst/>
              <a:gdLst>
                <a:gd name="T0" fmla="*/ 0 w 144"/>
                <a:gd name="T1" fmla="*/ 0 h 432"/>
                <a:gd name="T2" fmla="*/ 48 w 144"/>
                <a:gd name="T3" fmla="*/ 240 h 432"/>
                <a:gd name="T4" fmla="*/ 144 w 144"/>
                <a:gd name="T5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432">
                  <a:moveTo>
                    <a:pt x="0" y="0"/>
                  </a:moveTo>
                  <a:cubicBezTo>
                    <a:pt x="12" y="84"/>
                    <a:pt x="24" y="168"/>
                    <a:pt x="48" y="240"/>
                  </a:cubicBezTo>
                  <a:cubicBezTo>
                    <a:pt x="72" y="312"/>
                    <a:pt x="108" y="372"/>
                    <a:pt x="144" y="432"/>
                  </a:cubicBezTo>
                </a:path>
              </a:pathLst>
            </a:custGeom>
            <a:noFill/>
            <a:ln w="19050" cap="flat" cmpd="sng">
              <a:solidFill>
                <a:srgbClr val="FF3300"/>
              </a:solidFill>
              <a:prstDash val="solid"/>
              <a:round/>
              <a:headEnd type="oval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" name="Freeform 41"/>
            <p:cNvSpPr>
              <a:spLocks/>
            </p:cNvSpPr>
            <p:nvPr/>
          </p:nvSpPr>
          <p:spPr bwMode="auto">
            <a:xfrm>
              <a:off x="3504" y="1584"/>
              <a:ext cx="192" cy="432"/>
            </a:xfrm>
            <a:custGeom>
              <a:avLst/>
              <a:gdLst>
                <a:gd name="T0" fmla="*/ 0 w 144"/>
                <a:gd name="T1" fmla="*/ 0 h 432"/>
                <a:gd name="T2" fmla="*/ 48 w 144"/>
                <a:gd name="T3" fmla="*/ 240 h 432"/>
                <a:gd name="T4" fmla="*/ 144 w 144"/>
                <a:gd name="T5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432">
                  <a:moveTo>
                    <a:pt x="0" y="0"/>
                  </a:moveTo>
                  <a:cubicBezTo>
                    <a:pt x="12" y="84"/>
                    <a:pt x="24" y="168"/>
                    <a:pt x="48" y="240"/>
                  </a:cubicBezTo>
                  <a:cubicBezTo>
                    <a:pt x="72" y="312"/>
                    <a:pt x="108" y="372"/>
                    <a:pt x="144" y="432"/>
                  </a:cubicBezTo>
                </a:path>
              </a:pathLst>
            </a:custGeom>
            <a:noFill/>
            <a:ln w="19050" cap="flat" cmpd="sng">
              <a:solidFill>
                <a:srgbClr val="FF3300"/>
              </a:solidFill>
              <a:prstDash val="solid"/>
              <a:round/>
              <a:headEnd type="oval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2"/>
            <p:cNvSpPr>
              <a:spLocks/>
            </p:cNvSpPr>
            <p:nvPr/>
          </p:nvSpPr>
          <p:spPr bwMode="auto">
            <a:xfrm>
              <a:off x="3696" y="2016"/>
              <a:ext cx="144" cy="432"/>
            </a:xfrm>
            <a:custGeom>
              <a:avLst/>
              <a:gdLst>
                <a:gd name="T0" fmla="*/ 0 w 144"/>
                <a:gd name="T1" fmla="*/ 0 h 432"/>
                <a:gd name="T2" fmla="*/ 48 w 144"/>
                <a:gd name="T3" fmla="*/ 240 h 432"/>
                <a:gd name="T4" fmla="*/ 144 w 144"/>
                <a:gd name="T5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432">
                  <a:moveTo>
                    <a:pt x="0" y="0"/>
                  </a:moveTo>
                  <a:cubicBezTo>
                    <a:pt x="12" y="84"/>
                    <a:pt x="24" y="168"/>
                    <a:pt x="48" y="240"/>
                  </a:cubicBezTo>
                  <a:cubicBezTo>
                    <a:pt x="72" y="312"/>
                    <a:pt x="108" y="372"/>
                    <a:pt x="144" y="432"/>
                  </a:cubicBezTo>
                </a:path>
              </a:pathLst>
            </a:custGeom>
            <a:noFill/>
            <a:ln w="19050" cap="flat" cmpd="sng">
              <a:solidFill>
                <a:srgbClr val="FF3300"/>
              </a:solidFill>
              <a:prstDash val="solid"/>
              <a:round/>
              <a:headEnd type="oval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3"/>
            <p:cNvSpPr>
              <a:spLocks/>
            </p:cNvSpPr>
            <p:nvPr/>
          </p:nvSpPr>
          <p:spPr bwMode="auto">
            <a:xfrm>
              <a:off x="3840" y="2448"/>
              <a:ext cx="192" cy="432"/>
            </a:xfrm>
            <a:custGeom>
              <a:avLst/>
              <a:gdLst>
                <a:gd name="T0" fmla="*/ 0 w 144"/>
                <a:gd name="T1" fmla="*/ 0 h 432"/>
                <a:gd name="T2" fmla="*/ 48 w 144"/>
                <a:gd name="T3" fmla="*/ 240 h 432"/>
                <a:gd name="T4" fmla="*/ 144 w 144"/>
                <a:gd name="T5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432">
                  <a:moveTo>
                    <a:pt x="0" y="0"/>
                  </a:moveTo>
                  <a:cubicBezTo>
                    <a:pt x="12" y="84"/>
                    <a:pt x="24" y="168"/>
                    <a:pt x="48" y="240"/>
                  </a:cubicBezTo>
                  <a:cubicBezTo>
                    <a:pt x="72" y="312"/>
                    <a:pt x="108" y="372"/>
                    <a:pt x="144" y="432"/>
                  </a:cubicBezTo>
                </a:path>
              </a:pathLst>
            </a:custGeom>
            <a:noFill/>
            <a:ln w="19050" cap="flat" cmpd="sng">
              <a:solidFill>
                <a:srgbClr val="FF3300"/>
              </a:solidFill>
              <a:prstDash val="solid"/>
              <a:round/>
              <a:headEnd type="oval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44"/>
            <p:cNvSpPr>
              <a:spLocks/>
            </p:cNvSpPr>
            <p:nvPr/>
          </p:nvSpPr>
          <p:spPr bwMode="auto">
            <a:xfrm>
              <a:off x="4016" y="1104"/>
              <a:ext cx="304" cy="1776"/>
            </a:xfrm>
            <a:custGeom>
              <a:avLst/>
              <a:gdLst>
                <a:gd name="T0" fmla="*/ 16 w 304"/>
                <a:gd name="T1" fmla="*/ 1776 h 1776"/>
                <a:gd name="T2" fmla="*/ 208 w 304"/>
                <a:gd name="T3" fmla="*/ 1248 h 1776"/>
                <a:gd name="T4" fmla="*/ 16 w 304"/>
                <a:gd name="T5" fmla="*/ 432 h 1776"/>
                <a:gd name="T6" fmla="*/ 304 w 304"/>
                <a:gd name="T7" fmla="*/ 0 h 1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4" h="1776">
                  <a:moveTo>
                    <a:pt x="16" y="1776"/>
                  </a:moveTo>
                  <a:cubicBezTo>
                    <a:pt x="112" y="1624"/>
                    <a:pt x="208" y="1472"/>
                    <a:pt x="208" y="1248"/>
                  </a:cubicBezTo>
                  <a:cubicBezTo>
                    <a:pt x="208" y="1024"/>
                    <a:pt x="0" y="640"/>
                    <a:pt x="16" y="432"/>
                  </a:cubicBezTo>
                  <a:cubicBezTo>
                    <a:pt x="32" y="224"/>
                    <a:pt x="168" y="112"/>
                    <a:pt x="304" y="0"/>
                  </a:cubicBezTo>
                </a:path>
              </a:pathLst>
            </a:custGeom>
            <a:noFill/>
            <a:ln w="19050" cap="flat" cmpd="sng">
              <a:solidFill>
                <a:srgbClr val="FF3300"/>
              </a:solidFill>
              <a:prstDash val="solid"/>
              <a:round/>
              <a:headEnd type="oval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0" name="Freeform 45"/>
            <p:cNvSpPr>
              <a:spLocks/>
            </p:cNvSpPr>
            <p:nvPr/>
          </p:nvSpPr>
          <p:spPr bwMode="auto">
            <a:xfrm>
              <a:off x="4296" y="1104"/>
              <a:ext cx="312" cy="1432"/>
            </a:xfrm>
            <a:custGeom>
              <a:avLst/>
              <a:gdLst>
                <a:gd name="T0" fmla="*/ 24 w 312"/>
                <a:gd name="T1" fmla="*/ 0 h 1432"/>
                <a:gd name="T2" fmla="*/ 168 w 312"/>
                <a:gd name="T3" fmla="*/ 240 h 1432"/>
                <a:gd name="T4" fmla="*/ 24 w 312"/>
                <a:gd name="T5" fmla="*/ 1248 h 1432"/>
                <a:gd name="T6" fmla="*/ 312 w 312"/>
                <a:gd name="T7" fmla="*/ 1344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" h="1432">
                  <a:moveTo>
                    <a:pt x="24" y="0"/>
                  </a:moveTo>
                  <a:cubicBezTo>
                    <a:pt x="96" y="16"/>
                    <a:pt x="168" y="32"/>
                    <a:pt x="168" y="240"/>
                  </a:cubicBezTo>
                  <a:cubicBezTo>
                    <a:pt x="168" y="448"/>
                    <a:pt x="0" y="1064"/>
                    <a:pt x="24" y="1248"/>
                  </a:cubicBezTo>
                  <a:cubicBezTo>
                    <a:pt x="48" y="1432"/>
                    <a:pt x="180" y="1388"/>
                    <a:pt x="312" y="1344"/>
                  </a:cubicBezTo>
                </a:path>
              </a:pathLst>
            </a:custGeom>
            <a:noFill/>
            <a:ln w="19050" cap="flat" cmpd="sng">
              <a:solidFill>
                <a:srgbClr val="FF3300"/>
              </a:solidFill>
              <a:prstDash val="solid"/>
              <a:round/>
              <a:headEnd type="oval" w="sm" len="sm"/>
              <a:tailEnd type="stealth" w="med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1" name="Freeform 46"/>
            <p:cNvSpPr>
              <a:spLocks/>
            </p:cNvSpPr>
            <p:nvPr/>
          </p:nvSpPr>
          <p:spPr bwMode="auto">
            <a:xfrm>
              <a:off x="4592" y="1584"/>
              <a:ext cx="160" cy="864"/>
            </a:xfrm>
            <a:custGeom>
              <a:avLst/>
              <a:gdLst>
                <a:gd name="T0" fmla="*/ 16 w 160"/>
                <a:gd name="T1" fmla="*/ 864 h 864"/>
                <a:gd name="T2" fmla="*/ 64 w 160"/>
                <a:gd name="T3" fmla="*/ 720 h 864"/>
                <a:gd name="T4" fmla="*/ 16 w 160"/>
                <a:gd name="T5" fmla="*/ 240 h 864"/>
                <a:gd name="T6" fmla="*/ 160 w 160"/>
                <a:gd name="T7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" h="864">
                  <a:moveTo>
                    <a:pt x="16" y="864"/>
                  </a:moveTo>
                  <a:cubicBezTo>
                    <a:pt x="40" y="844"/>
                    <a:pt x="64" y="824"/>
                    <a:pt x="64" y="720"/>
                  </a:cubicBezTo>
                  <a:cubicBezTo>
                    <a:pt x="64" y="616"/>
                    <a:pt x="0" y="360"/>
                    <a:pt x="16" y="240"/>
                  </a:cubicBezTo>
                  <a:cubicBezTo>
                    <a:pt x="32" y="120"/>
                    <a:pt x="96" y="60"/>
                    <a:pt x="160" y="0"/>
                  </a:cubicBezTo>
                </a:path>
              </a:pathLst>
            </a:custGeom>
            <a:noFill/>
            <a:ln w="19050" cap="flat" cmpd="sng">
              <a:solidFill>
                <a:srgbClr val="FF3300"/>
              </a:solidFill>
              <a:prstDash val="solid"/>
              <a:round/>
              <a:headEnd type="oval" w="sm" len="sm"/>
              <a:tailEnd type="stealth" w="med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2" name="Freeform 47"/>
            <p:cNvSpPr>
              <a:spLocks/>
            </p:cNvSpPr>
            <p:nvPr/>
          </p:nvSpPr>
          <p:spPr bwMode="auto">
            <a:xfrm>
              <a:off x="4752" y="1568"/>
              <a:ext cx="288" cy="464"/>
            </a:xfrm>
            <a:custGeom>
              <a:avLst/>
              <a:gdLst>
                <a:gd name="T0" fmla="*/ 0 w 288"/>
                <a:gd name="T1" fmla="*/ 16 h 464"/>
                <a:gd name="T2" fmla="*/ 96 w 288"/>
                <a:gd name="T3" fmla="*/ 64 h 464"/>
                <a:gd name="T4" fmla="*/ 144 w 288"/>
                <a:gd name="T5" fmla="*/ 400 h 464"/>
                <a:gd name="T6" fmla="*/ 288 w 288"/>
                <a:gd name="T7" fmla="*/ 448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464">
                  <a:moveTo>
                    <a:pt x="0" y="16"/>
                  </a:moveTo>
                  <a:cubicBezTo>
                    <a:pt x="36" y="8"/>
                    <a:pt x="72" y="0"/>
                    <a:pt x="96" y="64"/>
                  </a:cubicBezTo>
                  <a:cubicBezTo>
                    <a:pt x="120" y="128"/>
                    <a:pt x="112" y="336"/>
                    <a:pt x="144" y="400"/>
                  </a:cubicBezTo>
                  <a:cubicBezTo>
                    <a:pt x="176" y="464"/>
                    <a:pt x="232" y="456"/>
                    <a:pt x="288" y="448"/>
                  </a:cubicBezTo>
                </a:path>
              </a:pathLst>
            </a:custGeom>
            <a:noFill/>
            <a:ln w="19050" cap="flat" cmpd="sng">
              <a:solidFill>
                <a:srgbClr val="FF3300"/>
              </a:solidFill>
              <a:prstDash val="solid"/>
              <a:round/>
              <a:headEnd type="oval" w="sm" len="sm"/>
              <a:tailEnd type="stealth" w="med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3" name="Freeform 48"/>
            <p:cNvSpPr>
              <a:spLocks/>
            </p:cNvSpPr>
            <p:nvPr/>
          </p:nvSpPr>
          <p:spPr bwMode="auto">
            <a:xfrm>
              <a:off x="5040" y="1584"/>
              <a:ext cx="288" cy="432"/>
            </a:xfrm>
            <a:custGeom>
              <a:avLst/>
              <a:gdLst>
                <a:gd name="T0" fmla="*/ 0 w 288"/>
                <a:gd name="T1" fmla="*/ 432 h 432"/>
                <a:gd name="T2" fmla="*/ 96 w 288"/>
                <a:gd name="T3" fmla="*/ 288 h 432"/>
                <a:gd name="T4" fmla="*/ 144 w 288"/>
                <a:gd name="T5" fmla="*/ 48 h 432"/>
                <a:gd name="T6" fmla="*/ 288 w 288"/>
                <a:gd name="T7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432">
                  <a:moveTo>
                    <a:pt x="0" y="432"/>
                  </a:moveTo>
                  <a:cubicBezTo>
                    <a:pt x="36" y="392"/>
                    <a:pt x="72" y="352"/>
                    <a:pt x="96" y="288"/>
                  </a:cubicBezTo>
                  <a:cubicBezTo>
                    <a:pt x="120" y="224"/>
                    <a:pt x="112" y="96"/>
                    <a:pt x="144" y="48"/>
                  </a:cubicBezTo>
                  <a:cubicBezTo>
                    <a:pt x="176" y="0"/>
                    <a:pt x="232" y="0"/>
                    <a:pt x="288" y="0"/>
                  </a:cubicBezTo>
                </a:path>
              </a:pathLst>
            </a:custGeom>
            <a:noFill/>
            <a:ln w="19050" cap="flat" cmpd="sng">
              <a:solidFill>
                <a:srgbClr val="FF3300"/>
              </a:solidFill>
              <a:prstDash val="solid"/>
              <a:round/>
              <a:headEnd type="oval" w="sm" len="sm"/>
              <a:tailEnd type="stealth" w="med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4" name="Freeform 49"/>
            <p:cNvSpPr>
              <a:spLocks/>
            </p:cNvSpPr>
            <p:nvPr/>
          </p:nvSpPr>
          <p:spPr bwMode="auto">
            <a:xfrm>
              <a:off x="5040" y="1152"/>
              <a:ext cx="288" cy="432"/>
            </a:xfrm>
            <a:custGeom>
              <a:avLst/>
              <a:gdLst>
                <a:gd name="T0" fmla="*/ 0 w 288"/>
                <a:gd name="T1" fmla="*/ 0 h 432"/>
                <a:gd name="T2" fmla="*/ 48 w 288"/>
                <a:gd name="T3" fmla="*/ 48 h 432"/>
                <a:gd name="T4" fmla="*/ 96 w 288"/>
                <a:gd name="T5" fmla="*/ 288 h 432"/>
                <a:gd name="T6" fmla="*/ 288 w 288"/>
                <a:gd name="T7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432">
                  <a:moveTo>
                    <a:pt x="0" y="0"/>
                  </a:moveTo>
                  <a:cubicBezTo>
                    <a:pt x="16" y="0"/>
                    <a:pt x="32" y="0"/>
                    <a:pt x="48" y="48"/>
                  </a:cubicBezTo>
                  <a:cubicBezTo>
                    <a:pt x="64" y="96"/>
                    <a:pt x="56" y="224"/>
                    <a:pt x="96" y="288"/>
                  </a:cubicBezTo>
                  <a:cubicBezTo>
                    <a:pt x="136" y="352"/>
                    <a:pt x="212" y="392"/>
                    <a:pt x="288" y="432"/>
                  </a:cubicBezTo>
                </a:path>
              </a:pathLst>
            </a:custGeom>
            <a:noFill/>
            <a:ln w="19050" cap="flat" cmpd="sng">
              <a:solidFill>
                <a:srgbClr val="FF3300"/>
              </a:solidFill>
              <a:prstDash val="solid"/>
              <a:round/>
              <a:headEnd type="oval" w="sm" len="sm"/>
              <a:tailEnd type="stealth" w="med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5" name="Freeform 50"/>
            <p:cNvSpPr>
              <a:spLocks/>
            </p:cNvSpPr>
            <p:nvPr/>
          </p:nvSpPr>
          <p:spPr bwMode="auto">
            <a:xfrm>
              <a:off x="4608" y="2448"/>
              <a:ext cx="240" cy="432"/>
            </a:xfrm>
            <a:custGeom>
              <a:avLst/>
              <a:gdLst>
                <a:gd name="T0" fmla="*/ 0 w 240"/>
                <a:gd name="T1" fmla="*/ 0 h 432"/>
                <a:gd name="T2" fmla="*/ 144 w 240"/>
                <a:gd name="T3" fmla="*/ 144 h 432"/>
                <a:gd name="T4" fmla="*/ 96 w 240"/>
                <a:gd name="T5" fmla="*/ 336 h 432"/>
                <a:gd name="T6" fmla="*/ 240 w 240"/>
                <a:gd name="T7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432">
                  <a:moveTo>
                    <a:pt x="0" y="0"/>
                  </a:moveTo>
                  <a:cubicBezTo>
                    <a:pt x="64" y="44"/>
                    <a:pt x="128" y="88"/>
                    <a:pt x="144" y="144"/>
                  </a:cubicBezTo>
                  <a:cubicBezTo>
                    <a:pt x="160" y="200"/>
                    <a:pt x="80" y="288"/>
                    <a:pt x="96" y="336"/>
                  </a:cubicBezTo>
                  <a:cubicBezTo>
                    <a:pt x="112" y="384"/>
                    <a:pt x="176" y="408"/>
                    <a:pt x="240" y="432"/>
                  </a:cubicBezTo>
                </a:path>
              </a:pathLst>
            </a:custGeom>
            <a:noFill/>
            <a:ln w="19050" cap="flat" cmpd="sng">
              <a:solidFill>
                <a:srgbClr val="FF3300"/>
              </a:solidFill>
              <a:prstDash val="solid"/>
              <a:round/>
              <a:headEnd type="oval" w="sm" len="sm"/>
              <a:tailEnd type="stealth" w="med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6" name="Freeform 51"/>
            <p:cNvSpPr>
              <a:spLocks/>
            </p:cNvSpPr>
            <p:nvPr/>
          </p:nvSpPr>
          <p:spPr bwMode="auto">
            <a:xfrm>
              <a:off x="4840" y="1095"/>
              <a:ext cx="201" cy="1785"/>
            </a:xfrm>
            <a:custGeom>
              <a:avLst/>
              <a:gdLst>
                <a:gd name="T0" fmla="*/ 8 w 201"/>
                <a:gd name="T1" fmla="*/ 1785 h 1785"/>
                <a:gd name="T2" fmla="*/ 200 w 201"/>
                <a:gd name="T3" fmla="*/ 1448 h 1785"/>
                <a:gd name="T4" fmla="*/ 0 w 201"/>
                <a:gd name="T5" fmla="*/ 233 h 1785"/>
                <a:gd name="T6" fmla="*/ 200 w 201"/>
                <a:gd name="T7" fmla="*/ 49 h 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1785">
                  <a:moveTo>
                    <a:pt x="8" y="1785"/>
                  </a:moveTo>
                  <a:cubicBezTo>
                    <a:pt x="108" y="1749"/>
                    <a:pt x="201" y="1707"/>
                    <a:pt x="200" y="1448"/>
                  </a:cubicBezTo>
                  <a:cubicBezTo>
                    <a:pt x="199" y="1189"/>
                    <a:pt x="0" y="466"/>
                    <a:pt x="0" y="233"/>
                  </a:cubicBezTo>
                  <a:cubicBezTo>
                    <a:pt x="0" y="0"/>
                    <a:pt x="158" y="87"/>
                    <a:pt x="200" y="49"/>
                  </a:cubicBezTo>
                </a:path>
              </a:pathLst>
            </a:custGeom>
            <a:noFill/>
            <a:ln w="19050" cap="flat" cmpd="sng">
              <a:solidFill>
                <a:srgbClr val="FF3300"/>
              </a:solidFill>
              <a:prstDash val="solid"/>
              <a:round/>
              <a:headEnd type="oval" w="sm" len="sm"/>
              <a:tailEnd type="stealth" w="med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7" name="Text Box 52"/>
            <p:cNvSpPr txBox="1">
              <a:spLocks noChangeArrowheads="1"/>
            </p:cNvSpPr>
            <p:nvPr/>
          </p:nvSpPr>
          <p:spPr bwMode="auto">
            <a:xfrm>
              <a:off x="3024" y="1056"/>
              <a:ext cx="3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_tradnl" sz="1400">
                  <a:solidFill>
                    <a:srgbClr val="FF0000"/>
                  </a:solidFill>
                </a:rPr>
                <a:t>DSr</a:t>
              </a:r>
            </a:p>
          </p:txBody>
        </p:sp>
        <p:sp>
          <p:nvSpPr>
            <p:cNvPr id="48" name="Text Box 53"/>
            <p:cNvSpPr txBox="1">
              <a:spLocks noChangeArrowheads="1"/>
            </p:cNvSpPr>
            <p:nvPr/>
          </p:nvSpPr>
          <p:spPr bwMode="auto">
            <a:xfrm>
              <a:off x="3024" y="1488"/>
              <a:ext cx="33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_tradnl" sz="1400">
                  <a:solidFill>
                    <a:srgbClr val="FF0000"/>
                  </a:solidFill>
                </a:rPr>
                <a:t>LDS</a:t>
              </a:r>
            </a:p>
          </p:txBody>
        </p:sp>
        <p:sp>
          <p:nvSpPr>
            <p:cNvPr id="49" name="Text Box 54"/>
            <p:cNvSpPr txBox="1">
              <a:spLocks noChangeArrowheads="1"/>
            </p:cNvSpPr>
            <p:nvPr/>
          </p:nvSpPr>
          <p:spPr bwMode="auto">
            <a:xfrm>
              <a:off x="3024" y="1920"/>
              <a:ext cx="55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_tradnl" sz="1400">
                  <a:solidFill>
                    <a:srgbClr val="FF0000"/>
                  </a:solidFill>
                </a:rPr>
                <a:t>LDTACK</a:t>
              </a:r>
            </a:p>
          </p:txBody>
        </p:sp>
        <p:sp>
          <p:nvSpPr>
            <p:cNvPr id="50" name="Text Box 55"/>
            <p:cNvSpPr txBox="1">
              <a:spLocks noChangeArrowheads="1"/>
            </p:cNvSpPr>
            <p:nvPr/>
          </p:nvSpPr>
          <p:spPr bwMode="auto">
            <a:xfrm>
              <a:off x="3024" y="2352"/>
              <a:ext cx="19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_tradnl" sz="140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51" name="Text Box 56"/>
            <p:cNvSpPr txBox="1">
              <a:spLocks noChangeArrowheads="1"/>
            </p:cNvSpPr>
            <p:nvPr/>
          </p:nvSpPr>
          <p:spPr bwMode="auto">
            <a:xfrm>
              <a:off x="3024" y="2784"/>
              <a:ext cx="49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_tradnl" sz="1400">
                  <a:solidFill>
                    <a:srgbClr val="FF0000"/>
                  </a:solidFill>
                </a:rPr>
                <a:t>DTACK</a:t>
              </a:r>
            </a:p>
          </p:txBody>
        </p:sp>
        <p:sp>
          <p:nvSpPr>
            <p:cNvPr id="52" name="Text Box 57"/>
            <p:cNvSpPr txBox="1">
              <a:spLocks noChangeArrowheads="1"/>
            </p:cNvSpPr>
            <p:nvPr/>
          </p:nvSpPr>
          <p:spPr bwMode="auto">
            <a:xfrm>
              <a:off x="3840" y="3216"/>
              <a:ext cx="1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FF33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_tradnl" sz="2400" b="1" dirty="0" err="1">
                  <a:solidFill>
                    <a:srgbClr val="0000FF"/>
                  </a:solidFill>
                </a:rPr>
                <a:t>Read</a:t>
              </a:r>
              <a:r>
                <a:rPr lang="es-ES_tradnl" sz="2400" b="1" dirty="0">
                  <a:solidFill>
                    <a:srgbClr val="0000FF"/>
                  </a:solidFill>
                </a:rPr>
                <a:t> </a:t>
              </a:r>
              <a:r>
                <a:rPr lang="es-ES_tradnl" sz="2400" b="1" dirty="0" err="1">
                  <a:solidFill>
                    <a:srgbClr val="0000FF"/>
                  </a:solidFill>
                </a:rPr>
                <a:t>Cycle</a:t>
              </a:r>
              <a:endParaRPr lang="es-ES_tradnl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2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Synthesis of asynchronous controllers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04800" y="1088136"/>
            <a:ext cx="8197850" cy="2157413"/>
            <a:chOff x="304800" y="1380744"/>
            <a:chExt cx="8197850" cy="2157413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304800" y="2257044"/>
              <a:ext cx="762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33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_tradnl">
                  <a:solidFill>
                    <a:srgbClr val="FF0000"/>
                  </a:solidFill>
                </a:rPr>
                <a:t>LDS+</a:t>
              </a: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778000" y="2257044"/>
              <a:ext cx="1219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33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_tradnl">
                  <a:solidFill>
                    <a:srgbClr val="FF0000"/>
                  </a:solidFill>
                </a:rPr>
                <a:t>LDTACK+</a:t>
              </a: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3709988" y="2257044"/>
              <a:ext cx="482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33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_tradnl" dirty="0">
                  <a:solidFill>
                    <a:srgbClr val="00B050"/>
                  </a:solidFill>
                </a:rPr>
                <a:t>D+</a:t>
              </a: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4905375" y="2257044"/>
              <a:ext cx="1092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33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_tradnl">
                  <a:solidFill>
                    <a:srgbClr val="0000FF"/>
                  </a:solidFill>
                </a:rPr>
                <a:t>DTACK+</a:t>
              </a: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6710363" y="2257044"/>
              <a:ext cx="6540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33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_tradnl">
                  <a:solidFill>
                    <a:srgbClr val="0000FF"/>
                  </a:solidFill>
                </a:rPr>
                <a:t>DSr-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8077200" y="2257044"/>
              <a:ext cx="425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33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_tradnl" dirty="0">
                  <a:solidFill>
                    <a:srgbClr val="00B050"/>
                  </a:solidFill>
                </a:rPr>
                <a:t>D-</a:t>
              </a: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5410200" y="1380744"/>
              <a:ext cx="10350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33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_tradnl">
                  <a:solidFill>
                    <a:srgbClr val="0000FF"/>
                  </a:solidFill>
                </a:rPr>
                <a:t>DTACK-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5562600" y="3171444"/>
              <a:ext cx="704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33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_tradnl">
                  <a:solidFill>
                    <a:srgbClr val="FF0000"/>
                  </a:solidFill>
                </a:rPr>
                <a:t>LDS-</a:t>
              </a: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048000" y="3171444"/>
              <a:ext cx="11620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33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_tradnl">
                  <a:solidFill>
                    <a:srgbClr val="FF0000"/>
                  </a:solidFill>
                </a:rPr>
                <a:t>LDTACK-</a:t>
              </a: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3276600" y="1380744"/>
              <a:ext cx="711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33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_tradnl" dirty="0" err="1">
                  <a:solidFill>
                    <a:srgbClr val="0000FF"/>
                  </a:solidFill>
                </a:rPr>
                <a:t>DSr</a:t>
              </a:r>
              <a:r>
                <a:rPr lang="es-ES_tradnl" dirty="0">
                  <a:solidFill>
                    <a:srgbClr val="0000FF"/>
                  </a:solidFill>
                </a:rPr>
                <a:t>+</a:t>
              </a:r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1085850" y="2447544"/>
              <a:ext cx="68580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3009900" y="2447544"/>
              <a:ext cx="68580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4229100" y="2447544"/>
              <a:ext cx="68580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6019800" y="2447544"/>
              <a:ext cx="68580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7391400" y="2447544"/>
              <a:ext cx="68580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4248150" y="3361944"/>
              <a:ext cx="1314450" cy="1588"/>
            </a:xfrm>
            <a:custGeom>
              <a:avLst/>
              <a:gdLst>
                <a:gd name="T0" fmla="*/ 828 w 828"/>
                <a:gd name="T1" fmla="*/ 0 h 1"/>
                <a:gd name="T2" fmla="*/ 0 w 82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28" h="1">
                  <a:moveTo>
                    <a:pt x="828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 flipH="1">
              <a:off x="4019550" y="1552194"/>
              <a:ext cx="137160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685800" y="1533144"/>
              <a:ext cx="2609850" cy="685800"/>
            </a:xfrm>
            <a:custGeom>
              <a:avLst/>
              <a:gdLst>
                <a:gd name="T0" fmla="*/ 1644 w 1644"/>
                <a:gd name="T1" fmla="*/ 0 h 432"/>
                <a:gd name="T2" fmla="*/ 300 w 1644"/>
                <a:gd name="T3" fmla="*/ 144 h 432"/>
                <a:gd name="T4" fmla="*/ 0 w 1644"/>
                <a:gd name="T5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4" h="432">
                  <a:moveTo>
                    <a:pt x="1644" y="0"/>
                  </a:moveTo>
                  <a:cubicBezTo>
                    <a:pt x="1108" y="32"/>
                    <a:pt x="574" y="72"/>
                    <a:pt x="300" y="144"/>
                  </a:cubicBezTo>
                  <a:cubicBezTo>
                    <a:pt x="26" y="216"/>
                    <a:pt x="62" y="372"/>
                    <a:pt x="0" y="432"/>
                  </a:cubicBez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685800" y="2638044"/>
              <a:ext cx="2362200" cy="723900"/>
            </a:xfrm>
            <a:custGeom>
              <a:avLst/>
              <a:gdLst>
                <a:gd name="T0" fmla="*/ 1488 w 1488"/>
                <a:gd name="T1" fmla="*/ 456 h 456"/>
                <a:gd name="T2" fmla="*/ 288 w 1488"/>
                <a:gd name="T3" fmla="*/ 372 h 456"/>
                <a:gd name="T4" fmla="*/ 0 w 1488"/>
                <a:gd name="T5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88" h="456">
                  <a:moveTo>
                    <a:pt x="1488" y="456"/>
                  </a:moveTo>
                  <a:cubicBezTo>
                    <a:pt x="1288" y="442"/>
                    <a:pt x="536" y="448"/>
                    <a:pt x="288" y="372"/>
                  </a:cubicBezTo>
                  <a:cubicBezTo>
                    <a:pt x="40" y="296"/>
                    <a:pt x="60" y="77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6477000" y="1609344"/>
              <a:ext cx="1790700" cy="628650"/>
            </a:xfrm>
            <a:custGeom>
              <a:avLst/>
              <a:gdLst>
                <a:gd name="T0" fmla="*/ 1128 w 1128"/>
                <a:gd name="T1" fmla="*/ 396 h 396"/>
                <a:gd name="T2" fmla="*/ 900 w 1128"/>
                <a:gd name="T3" fmla="*/ 108 h 396"/>
                <a:gd name="T4" fmla="*/ 0 w 1128"/>
                <a:gd name="T5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8" h="396">
                  <a:moveTo>
                    <a:pt x="1128" y="396"/>
                  </a:moveTo>
                  <a:cubicBezTo>
                    <a:pt x="1090" y="346"/>
                    <a:pt x="1088" y="174"/>
                    <a:pt x="900" y="108"/>
                  </a:cubicBezTo>
                  <a:cubicBezTo>
                    <a:pt x="712" y="42"/>
                    <a:pt x="187" y="2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6324600" y="2638044"/>
              <a:ext cx="1984375" cy="723900"/>
            </a:xfrm>
            <a:custGeom>
              <a:avLst/>
              <a:gdLst>
                <a:gd name="T0" fmla="*/ 1236 w 1250"/>
                <a:gd name="T1" fmla="*/ 0 h 456"/>
                <a:gd name="T2" fmla="*/ 1044 w 1250"/>
                <a:gd name="T3" fmla="*/ 324 h 456"/>
                <a:gd name="T4" fmla="*/ 0 w 1250"/>
                <a:gd name="T5" fmla="*/ 45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0" h="456">
                  <a:moveTo>
                    <a:pt x="1236" y="0"/>
                  </a:moveTo>
                  <a:cubicBezTo>
                    <a:pt x="1204" y="56"/>
                    <a:pt x="1250" y="248"/>
                    <a:pt x="1044" y="324"/>
                  </a:cubicBezTo>
                  <a:cubicBezTo>
                    <a:pt x="838" y="400"/>
                    <a:pt x="217" y="429"/>
                    <a:pt x="0" y="456"/>
                  </a:cubicBez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4"/>
            <p:cNvSpPr>
              <a:spLocks noChangeArrowheads="1"/>
            </p:cNvSpPr>
            <p:nvPr/>
          </p:nvSpPr>
          <p:spPr bwMode="auto">
            <a:xfrm>
              <a:off x="4572000" y="1437894"/>
              <a:ext cx="228600" cy="228600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1524000" y="3209544"/>
              <a:ext cx="228600" cy="228600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833624" y="4343400"/>
            <a:ext cx="3132201" cy="1600200"/>
            <a:chOff x="2833624" y="4343400"/>
            <a:chExt cx="3132201" cy="1600200"/>
          </a:xfrm>
        </p:grpSpPr>
        <p:sp>
          <p:nvSpPr>
            <p:cNvPr id="43" name="Rectangle 26"/>
            <p:cNvSpPr>
              <a:spLocks noChangeArrowheads="1"/>
            </p:cNvSpPr>
            <p:nvPr/>
          </p:nvSpPr>
          <p:spPr bwMode="auto">
            <a:xfrm>
              <a:off x="3979863" y="4843463"/>
              <a:ext cx="1036637" cy="1100137"/>
            </a:xfrm>
            <a:prstGeom prst="rect">
              <a:avLst/>
            </a:prstGeom>
            <a:solidFill>
              <a:srgbClr val="00B0F0"/>
            </a:solidFill>
            <a:ln w="19050">
              <a:noFill/>
              <a:miter lim="800000"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27"/>
            <p:cNvSpPr txBox="1">
              <a:spLocks noChangeArrowheads="1"/>
            </p:cNvSpPr>
            <p:nvPr/>
          </p:nvSpPr>
          <p:spPr bwMode="auto">
            <a:xfrm>
              <a:off x="5189538" y="4953000"/>
              <a:ext cx="5302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_tradnl" sz="1400">
                  <a:solidFill>
                    <a:srgbClr val="FF0000"/>
                  </a:solidFill>
                </a:rPr>
                <a:t>LDS</a:t>
              </a:r>
              <a:endParaRPr lang="es-ES_tradnl" sz="1600">
                <a:solidFill>
                  <a:srgbClr val="FF0000"/>
                </a:solidFill>
              </a:endParaRPr>
            </a:p>
          </p:txBody>
        </p:sp>
        <p:sp>
          <p:nvSpPr>
            <p:cNvPr id="33" name="Text Box 28"/>
            <p:cNvSpPr txBox="1">
              <a:spLocks noChangeArrowheads="1"/>
            </p:cNvSpPr>
            <p:nvPr/>
          </p:nvSpPr>
          <p:spPr bwMode="auto">
            <a:xfrm>
              <a:off x="5016500" y="5410200"/>
              <a:ext cx="8858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_tradnl" sz="1400">
                  <a:solidFill>
                    <a:srgbClr val="FF0000"/>
                  </a:solidFill>
                </a:rPr>
                <a:t>LDTACK</a:t>
              </a:r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 flipH="1">
              <a:off x="5016500" y="5743575"/>
              <a:ext cx="949325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>
              <a:off x="5016500" y="5243513"/>
              <a:ext cx="949325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 flipV="1">
              <a:off x="4535424" y="4343400"/>
              <a:ext cx="0" cy="500063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32"/>
            <p:cNvSpPr txBox="1">
              <a:spLocks noChangeArrowheads="1"/>
            </p:cNvSpPr>
            <p:nvPr/>
          </p:nvSpPr>
          <p:spPr bwMode="auto">
            <a:xfrm>
              <a:off x="4498848" y="4456113"/>
              <a:ext cx="3127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_tradnl" sz="1400" b="1" dirty="0">
                  <a:solidFill>
                    <a:srgbClr val="00B050"/>
                  </a:solidFill>
                </a:rPr>
                <a:t>D</a:t>
              </a:r>
            </a:p>
          </p:txBody>
        </p:sp>
        <p:sp>
          <p:nvSpPr>
            <p:cNvPr id="38" name="Line 33"/>
            <p:cNvSpPr>
              <a:spLocks noChangeShapeType="1"/>
            </p:cNvSpPr>
            <p:nvPr/>
          </p:nvSpPr>
          <p:spPr bwMode="auto">
            <a:xfrm>
              <a:off x="3635375" y="5243513"/>
              <a:ext cx="3444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9" name="Line 34"/>
            <p:cNvSpPr>
              <a:spLocks noChangeShapeType="1"/>
            </p:cNvSpPr>
            <p:nvPr/>
          </p:nvSpPr>
          <p:spPr bwMode="auto">
            <a:xfrm flipH="1">
              <a:off x="3635375" y="5743575"/>
              <a:ext cx="3444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0" name="Text Box 35"/>
            <p:cNvSpPr txBox="1">
              <a:spLocks noChangeArrowheads="1"/>
            </p:cNvSpPr>
            <p:nvPr/>
          </p:nvSpPr>
          <p:spPr bwMode="auto">
            <a:xfrm>
              <a:off x="3092387" y="5074920"/>
              <a:ext cx="49053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_tradnl" sz="1400" dirty="0" err="1">
                  <a:solidFill>
                    <a:srgbClr val="0000FF"/>
                  </a:solidFill>
                </a:rPr>
                <a:t>DSr</a:t>
              </a:r>
              <a:endParaRPr lang="es-ES_tradnl" sz="1400" dirty="0">
                <a:solidFill>
                  <a:srgbClr val="0000FF"/>
                </a:solidFill>
              </a:endParaRPr>
            </a:p>
          </p:txBody>
        </p:sp>
        <p:sp>
          <p:nvSpPr>
            <p:cNvPr id="41" name="Text Box 36"/>
            <p:cNvSpPr txBox="1">
              <a:spLocks noChangeArrowheads="1"/>
            </p:cNvSpPr>
            <p:nvPr/>
          </p:nvSpPr>
          <p:spPr bwMode="auto">
            <a:xfrm>
              <a:off x="2833624" y="5611368"/>
              <a:ext cx="787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_tradnl" sz="1400">
                  <a:solidFill>
                    <a:srgbClr val="0000FF"/>
                  </a:solidFill>
                </a:rPr>
                <a:t>DTACK</a:t>
              </a:r>
            </a:p>
          </p:txBody>
        </p:sp>
        <p:sp>
          <p:nvSpPr>
            <p:cNvPr id="42" name="Text Box 37"/>
            <p:cNvSpPr txBox="1">
              <a:spLocks noChangeArrowheads="1"/>
            </p:cNvSpPr>
            <p:nvPr/>
          </p:nvSpPr>
          <p:spPr bwMode="auto">
            <a:xfrm>
              <a:off x="3982387" y="5142611"/>
              <a:ext cx="104067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33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s-ES_tradnl" sz="1400" b="1" dirty="0">
                  <a:solidFill>
                    <a:srgbClr val="0000FF"/>
                  </a:solidFill>
                </a:rPr>
                <a:t>VME Bus</a:t>
              </a:r>
            </a:p>
            <a:p>
              <a:pPr algn="ctr" eaLnBrk="1" hangingPunct="1"/>
              <a:r>
                <a:rPr lang="es-ES_tradnl" sz="1400" b="1" dirty="0" err="1">
                  <a:solidFill>
                    <a:srgbClr val="0000FF"/>
                  </a:solidFill>
                </a:rPr>
                <a:t>Controller</a:t>
              </a:r>
              <a:endParaRPr lang="es-ES_tradnl" sz="1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816352" y="3465576"/>
            <a:ext cx="3404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Signal Transition Graph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0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Synthesis of asynchronous controllers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grpSp>
        <p:nvGrpSpPr>
          <p:cNvPr id="31" name="Group 26"/>
          <p:cNvGrpSpPr>
            <a:grpSpLocks/>
          </p:cNvGrpSpPr>
          <p:nvPr/>
        </p:nvGrpSpPr>
        <p:grpSpPr bwMode="auto">
          <a:xfrm>
            <a:off x="4267200" y="4009581"/>
            <a:ext cx="804863" cy="525462"/>
            <a:chOff x="4165" y="2814"/>
            <a:chExt cx="651" cy="433"/>
          </a:xfrm>
        </p:grpSpPr>
        <p:grpSp>
          <p:nvGrpSpPr>
            <p:cNvPr id="32" name="Group 27"/>
            <p:cNvGrpSpPr>
              <a:grpSpLocks/>
            </p:cNvGrpSpPr>
            <p:nvPr/>
          </p:nvGrpSpPr>
          <p:grpSpPr bwMode="auto">
            <a:xfrm>
              <a:off x="4307" y="2814"/>
              <a:ext cx="509" cy="433"/>
              <a:chOff x="4307" y="2814"/>
              <a:chExt cx="509" cy="433"/>
            </a:xfrm>
          </p:grpSpPr>
          <p:grpSp>
            <p:nvGrpSpPr>
              <p:cNvPr id="35" name="Group 28"/>
              <p:cNvGrpSpPr>
                <a:grpSpLocks/>
              </p:cNvGrpSpPr>
              <p:nvPr/>
            </p:nvGrpSpPr>
            <p:grpSpPr bwMode="auto">
              <a:xfrm>
                <a:off x="4307" y="2814"/>
                <a:ext cx="428" cy="433"/>
                <a:chOff x="4307" y="2814"/>
                <a:chExt cx="428" cy="433"/>
              </a:xfrm>
            </p:grpSpPr>
            <p:sp>
              <p:nvSpPr>
                <p:cNvPr id="37" name="Oval 29"/>
                <p:cNvSpPr>
                  <a:spLocks noChangeArrowheads="1"/>
                </p:cNvSpPr>
                <p:nvPr/>
              </p:nvSpPr>
              <p:spPr bwMode="auto">
                <a:xfrm>
                  <a:off x="4311" y="2818"/>
                  <a:ext cx="424" cy="424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Freeform 30"/>
                <p:cNvSpPr>
                  <a:spLocks/>
                </p:cNvSpPr>
                <p:nvPr/>
              </p:nvSpPr>
              <p:spPr bwMode="auto">
                <a:xfrm>
                  <a:off x="4307" y="2814"/>
                  <a:ext cx="217" cy="433"/>
                </a:xfrm>
                <a:custGeom>
                  <a:avLst/>
                  <a:gdLst>
                    <a:gd name="T0" fmla="*/ 216 w 217"/>
                    <a:gd name="T1" fmla="*/ 0 h 433"/>
                    <a:gd name="T2" fmla="*/ 0 w 217"/>
                    <a:gd name="T3" fmla="*/ 0 h 433"/>
                    <a:gd name="T4" fmla="*/ 0 w 217"/>
                    <a:gd name="T5" fmla="*/ 432 h 433"/>
                    <a:gd name="T6" fmla="*/ 216 w 217"/>
                    <a:gd name="T7" fmla="*/ 432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7" h="433">
                      <a:moveTo>
                        <a:pt x="216" y="0"/>
                      </a:moveTo>
                      <a:lnTo>
                        <a:pt x="0" y="0"/>
                      </a:lnTo>
                      <a:lnTo>
                        <a:pt x="0" y="432"/>
                      </a:lnTo>
                      <a:lnTo>
                        <a:pt x="216" y="432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chemeClr val="tx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" name="Line 31"/>
              <p:cNvSpPr>
                <a:spLocks noChangeShapeType="1"/>
              </p:cNvSpPr>
              <p:nvPr/>
            </p:nvSpPr>
            <p:spPr bwMode="auto">
              <a:xfrm>
                <a:off x="4741" y="3026"/>
                <a:ext cx="75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4165" y="2886"/>
              <a:ext cx="14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4165" y="3174"/>
              <a:ext cx="14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" name="Group 39"/>
          <p:cNvGrpSpPr>
            <a:grpSpLocks/>
          </p:cNvGrpSpPr>
          <p:nvPr/>
        </p:nvGrpSpPr>
        <p:grpSpPr bwMode="auto">
          <a:xfrm>
            <a:off x="4441825" y="5116068"/>
            <a:ext cx="630238" cy="525463"/>
            <a:chOff x="4307" y="2814"/>
            <a:chExt cx="509" cy="433"/>
          </a:xfrm>
        </p:grpSpPr>
        <p:grpSp>
          <p:nvGrpSpPr>
            <p:cNvPr id="44" name="Group 40"/>
            <p:cNvGrpSpPr>
              <a:grpSpLocks/>
            </p:cNvGrpSpPr>
            <p:nvPr/>
          </p:nvGrpSpPr>
          <p:grpSpPr bwMode="auto">
            <a:xfrm>
              <a:off x="4307" y="2814"/>
              <a:ext cx="428" cy="433"/>
              <a:chOff x="4307" y="2814"/>
              <a:chExt cx="428" cy="433"/>
            </a:xfrm>
          </p:grpSpPr>
          <p:sp>
            <p:nvSpPr>
              <p:cNvPr id="46" name="Oval 41"/>
              <p:cNvSpPr>
                <a:spLocks noChangeArrowheads="1"/>
              </p:cNvSpPr>
              <p:nvPr/>
            </p:nvSpPr>
            <p:spPr bwMode="auto">
              <a:xfrm>
                <a:off x="4311" y="2818"/>
                <a:ext cx="424" cy="42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Freeform 42"/>
              <p:cNvSpPr>
                <a:spLocks/>
              </p:cNvSpPr>
              <p:nvPr/>
            </p:nvSpPr>
            <p:spPr bwMode="auto">
              <a:xfrm>
                <a:off x="4307" y="2814"/>
                <a:ext cx="217" cy="433"/>
              </a:xfrm>
              <a:custGeom>
                <a:avLst/>
                <a:gdLst>
                  <a:gd name="T0" fmla="*/ 216 w 217"/>
                  <a:gd name="T1" fmla="*/ 0 h 433"/>
                  <a:gd name="T2" fmla="*/ 0 w 217"/>
                  <a:gd name="T3" fmla="*/ 0 h 433"/>
                  <a:gd name="T4" fmla="*/ 0 w 217"/>
                  <a:gd name="T5" fmla="*/ 432 h 433"/>
                  <a:gd name="T6" fmla="*/ 216 w 217"/>
                  <a:gd name="T7" fmla="*/ 432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7" h="433">
                    <a:moveTo>
                      <a:pt x="216" y="0"/>
                    </a:moveTo>
                    <a:lnTo>
                      <a:pt x="0" y="0"/>
                    </a:lnTo>
                    <a:lnTo>
                      <a:pt x="0" y="432"/>
                    </a:lnTo>
                    <a:lnTo>
                      <a:pt x="216" y="432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>
              <a:off x="4741" y="3026"/>
              <a:ext cx="75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" name="Line 44"/>
          <p:cNvSpPr>
            <a:spLocks noChangeShapeType="1"/>
          </p:cNvSpPr>
          <p:nvPr/>
        </p:nvSpPr>
        <p:spPr bwMode="auto">
          <a:xfrm>
            <a:off x="4267200" y="5203381"/>
            <a:ext cx="17462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5"/>
          <p:cNvSpPr>
            <a:spLocks noChangeShapeType="1"/>
          </p:cNvSpPr>
          <p:nvPr/>
        </p:nvSpPr>
        <p:spPr bwMode="auto">
          <a:xfrm>
            <a:off x="1182688" y="5552631"/>
            <a:ext cx="3259137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1"/>
          <p:cNvSpPr>
            <a:spLocks noChangeShapeType="1"/>
          </p:cNvSpPr>
          <p:nvPr/>
        </p:nvSpPr>
        <p:spPr bwMode="auto">
          <a:xfrm flipV="1">
            <a:off x="3556000" y="4849368"/>
            <a:ext cx="193675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3"/>
          <p:cNvSpPr>
            <a:spLocks noChangeShapeType="1"/>
          </p:cNvSpPr>
          <p:nvPr/>
        </p:nvSpPr>
        <p:spPr bwMode="auto">
          <a:xfrm>
            <a:off x="2163763" y="4676331"/>
            <a:ext cx="8556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4"/>
          <p:cNvSpPr>
            <a:spLocks noChangeShapeType="1"/>
          </p:cNvSpPr>
          <p:nvPr/>
        </p:nvSpPr>
        <p:spPr bwMode="auto">
          <a:xfrm>
            <a:off x="2932113" y="5025581"/>
            <a:ext cx="153987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" name="Group 55"/>
          <p:cNvGrpSpPr>
            <a:grpSpLocks/>
          </p:cNvGrpSpPr>
          <p:nvPr/>
        </p:nvGrpSpPr>
        <p:grpSpPr bwMode="auto">
          <a:xfrm rot="10765680">
            <a:off x="1711325" y="3473006"/>
            <a:ext cx="452438" cy="303212"/>
            <a:chOff x="528" y="2726"/>
            <a:chExt cx="366" cy="250"/>
          </a:xfrm>
        </p:grpSpPr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580" y="2726"/>
              <a:ext cx="209" cy="250"/>
            </a:xfrm>
            <a:custGeom>
              <a:avLst/>
              <a:gdLst>
                <a:gd name="T0" fmla="*/ 0 w 116"/>
                <a:gd name="T1" fmla="*/ 0 h 116"/>
                <a:gd name="T2" fmla="*/ 0 w 116"/>
                <a:gd name="T3" fmla="*/ 115 h 116"/>
                <a:gd name="T4" fmla="*/ 115 w 116"/>
                <a:gd name="T5" fmla="*/ 57 h 116"/>
                <a:gd name="T6" fmla="*/ 0 w 116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16">
                  <a:moveTo>
                    <a:pt x="0" y="0"/>
                  </a:moveTo>
                  <a:lnTo>
                    <a:pt x="0" y="115"/>
                  </a:lnTo>
                  <a:lnTo>
                    <a:pt x="115" y="57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57"/>
            <p:cNvSpPr>
              <a:spLocks noChangeShapeType="1"/>
            </p:cNvSpPr>
            <p:nvPr/>
          </p:nvSpPr>
          <p:spPr bwMode="auto">
            <a:xfrm flipH="1">
              <a:off x="528" y="2853"/>
              <a:ext cx="5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58"/>
            <p:cNvSpPr>
              <a:spLocks noChangeShapeType="1"/>
            </p:cNvSpPr>
            <p:nvPr/>
          </p:nvSpPr>
          <p:spPr bwMode="auto">
            <a:xfrm>
              <a:off x="789" y="2852"/>
              <a:ext cx="105" cy="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" name="Line 59"/>
          <p:cNvSpPr>
            <a:spLocks noChangeShapeType="1"/>
          </p:cNvSpPr>
          <p:nvPr/>
        </p:nvSpPr>
        <p:spPr bwMode="auto">
          <a:xfrm>
            <a:off x="6881813" y="4866132"/>
            <a:ext cx="890587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0"/>
          <p:cNvSpPr>
            <a:spLocks noChangeShapeType="1"/>
          </p:cNvSpPr>
          <p:nvPr/>
        </p:nvSpPr>
        <p:spPr bwMode="auto">
          <a:xfrm>
            <a:off x="5072063" y="4266756"/>
            <a:ext cx="858837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1"/>
          <p:cNvSpPr>
            <a:spLocks noChangeShapeType="1"/>
          </p:cNvSpPr>
          <p:nvPr/>
        </p:nvSpPr>
        <p:spPr bwMode="auto">
          <a:xfrm>
            <a:off x="5930900" y="4266756"/>
            <a:ext cx="0" cy="4619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2"/>
          <p:cNvSpPr>
            <a:spLocks noChangeShapeType="1"/>
          </p:cNvSpPr>
          <p:nvPr/>
        </p:nvSpPr>
        <p:spPr bwMode="auto">
          <a:xfrm>
            <a:off x="5930900" y="4728718"/>
            <a:ext cx="47466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63"/>
          <p:cNvSpPr>
            <a:spLocks noChangeShapeType="1"/>
          </p:cNvSpPr>
          <p:nvPr/>
        </p:nvSpPr>
        <p:spPr bwMode="auto">
          <a:xfrm flipV="1">
            <a:off x="5930900" y="3623818"/>
            <a:ext cx="0" cy="6429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64"/>
          <p:cNvSpPr>
            <a:spLocks noChangeShapeType="1"/>
          </p:cNvSpPr>
          <p:nvPr/>
        </p:nvSpPr>
        <p:spPr bwMode="auto">
          <a:xfrm flipH="1">
            <a:off x="2149475" y="3619056"/>
            <a:ext cx="3794125" cy="47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65"/>
          <p:cNvSpPr>
            <a:spLocks noChangeShapeType="1"/>
          </p:cNvSpPr>
          <p:nvPr/>
        </p:nvSpPr>
        <p:spPr bwMode="auto">
          <a:xfrm flipH="1">
            <a:off x="1309688" y="3619056"/>
            <a:ext cx="401637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66"/>
          <p:cNvSpPr>
            <a:spLocks noChangeShapeType="1"/>
          </p:cNvSpPr>
          <p:nvPr/>
        </p:nvSpPr>
        <p:spPr bwMode="auto">
          <a:xfrm flipV="1">
            <a:off x="5930900" y="3172968"/>
            <a:ext cx="0" cy="4460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67"/>
          <p:cNvSpPr>
            <a:spLocks noChangeShapeType="1"/>
          </p:cNvSpPr>
          <p:nvPr/>
        </p:nvSpPr>
        <p:spPr bwMode="auto">
          <a:xfrm>
            <a:off x="5072063" y="5373243"/>
            <a:ext cx="858837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68"/>
          <p:cNvSpPr>
            <a:spLocks noChangeShapeType="1"/>
          </p:cNvSpPr>
          <p:nvPr/>
        </p:nvSpPr>
        <p:spPr bwMode="auto">
          <a:xfrm flipV="1">
            <a:off x="5930900" y="5025581"/>
            <a:ext cx="0" cy="3476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69"/>
          <p:cNvSpPr>
            <a:spLocks noChangeShapeType="1"/>
          </p:cNvSpPr>
          <p:nvPr/>
        </p:nvSpPr>
        <p:spPr bwMode="auto">
          <a:xfrm>
            <a:off x="5930900" y="5025581"/>
            <a:ext cx="47466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70"/>
          <p:cNvSpPr>
            <a:spLocks noChangeShapeType="1"/>
          </p:cNvSpPr>
          <p:nvPr/>
        </p:nvSpPr>
        <p:spPr bwMode="auto">
          <a:xfrm>
            <a:off x="5930900" y="5373243"/>
            <a:ext cx="0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71"/>
          <p:cNvSpPr>
            <a:spLocks noChangeShapeType="1"/>
          </p:cNvSpPr>
          <p:nvPr/>
        </p:nvSpPr>
        <p:spPr bwMode="auto">
          <a:xfrm flipH="1" flipV="1">
            <a:off x="2928938" y="5874893"/>
            <a:ext cx="30019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Line 72"/>
          <p:cNvSpPr>
            <a:spLocks noChangeShapeType="1"/>
          </p:cNvSpPr>
          <p:nvPr/>
        </p:nvSpPr>
        <p:spPr bwMode="auto">
          <a:xfrm flipV="1">
            <a:off x="2928938" y="5025581"/>
            <a:ext cx="0" cy="8493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Line 73"/>
          <p:cNvSpPr>
            <a:spLocks noChangeShapeType="1"/>
          </p:cNvSpPr>
          <p:nvPr/>
        </p:nvSpPr>
        <p:spPr bwMode="auto">
          <a:xfrm flipH="1" flipV="1">
            <a:off x="2163763" y="6049518"/>
            <a:ext cx="5608637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Line 74"/>
          <p:cNvSpPr>
            <a:spLocks noChangeShapeType="1"/>
          </p:cNvSpPr>
          <p:nvPr/>
        </p:nvSpPr>
        <p:spPr bwMode="auto">
          <a:xfrm flipV="1">
            <a:off x="2163763" y="4096893"/>
            <a:ext cx="0" cy="19526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Line 75"/>
          <p:cNvSpPr>
            <a:spLocks noChangeShapeType="1"/>
          </p:cNvSpPr>
          <p:nvPr/>
        </p:nvSpPr>
        <p:spPr bwMode="auto">
          <a:xfrm>
            <a:off x="2163763" y="4096893"/>
            <a:ext cx="2103437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Text Box 76"/>
          <p:cNvSpPr txBox="1">
            <a:spLocks noChangeArrowheads="1"/>
          </p:cNvSpPr>
          <p:nvPr/>
        </p:nvSpPr>
        <p:spPr bwMode="auto">
          <a:xfrm>
            <a:off x="593725" y="3325368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00CC00"/>
                </a:solidFill>
              </a:rPr>
              <a:t>DTACK</a:t>
            </a:r>
            <a:endParaRPr lang="en-US">
              <a:solidFill>
                <a:srgbClr val="FF99FF"/>
              </a:solidFill>
            </a:endParaRPr>
          </a:p>
        </p:txBody>
      </p:sp>
      <p:sp>
        <p:nvSpPr>
          <p:cNvPr id="80" name="Text Box 77"/>
          <p:cNvSpPr txBox="1">
            <a:spLocks noChangeArrowheads="1"/>
          </p:cNvSpPr>
          <p:nvPr/>
        </p:nvSpPr>
        <p:spPr bwMode="auto">
          <a:xfrm>
            <a:off x="6019800" y="3187256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00CC00"/>
                </a:solidFill>
              </a:rPr>
              <a:t>D</a:t>
            </a:r>
            <a:endParaRPr lang="en-US">
              <a:solidFill>
                <a:srgbClr val="FF99FF"/>
              </a:solidFill>
            </a:endParaRPr>
          </a:p>
        </p:txBody>
      </p:sp>
      <p:sp>
        <p:nvSpPr>
          <p:cNvPr id="81" name="Text Box 78"/>
          <p:cNvSpPr txBox="1">
            <a:spLocks noChangeArrowheads="1"/>
          </p:cNvSpPr>
          <p:nvPr/>
        </p:nvSpPr>
        <p:spPr bwMode="auto">
          <a:xfrm>
            <a:off x="701675" y="5230939"/>
            <a:ext cx="57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 err="1">
                <a:solidFill>
                  <a:srgbClr val="00CC00"/>
                </a:solidFill>
              </a:rPr>
              <a:t>DSr</a:t>
            </a:r>
            <a:endParaRPr lang="en-US" dirty="0">
              <a:solidFill>
                <a:srgbClr val="00CC00"/>
              </a:solidFill>
            </a:endParaRPr>
          </a:p>
        </p:txBody>
      </p:sp>
      <p:sp>
        <p:nvSpPr>
          <p:cNvPr id="82" name="Text Box 79"/>
          <p:cNvSpPr txBox="1">
            <a:spLocks noChangeArrowheads="1"/>
          </p:cNvSpPr>
          <p:nvPr/>
        </p:nvSpPr>
        <p:spPr bwMode="auto">
          <a:xfrm>
            <a:off x="7205472" y="4499420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olidFill>
                  <a:srgbClr val="00CC00"/>
                </a:solidFill>
              </a:rPr>
              <a:t>LDS</a:t>
            </a:r>
            <a:endParaRPr lang="en-US" dirty="0">
              <a:solidFill>
                <a:srgbClr val="FF99FF"/>
              </a:solidFill>
            </a:endParaRPr>
          </a:p>
        </p:txBody>
      </p:sp>
      <p:sp>
        <p:nvSpPr>
          <p:cNvPr id="83" name="Text Box 80"/>
          <p:cNvSpPr txBox="1">
            <a:spLocks noChangeArrowheads="1"/>
          </p:cNvSpPr>
          <p:nvPr/>
        </p:nvSpPr>
        <p:spPr bwMode="auto">
          <a:xfrm>
            <a:off x="7004050" y="5687568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00CC00"/>
                </a:solidFill>
              </a:rPr>
              <a:t>LDTACK</a:t>
            </a:r>
            <a:endParaRPr lang="en-US">
              <a:solidFill>
                <a:srgbClr val="FF99FF"/>
              </a:solidFill>
            </a:endParaRPr>
          </a:p>
        </p:txBody>
      </p:sp>
      <p:sp>
        <p:nvSpPr>
          <p:cNvPr id="86" name="Line 83"/>
          <p:cNvSpPr>
            <a:spLocks noChangeShapeType="1"/>
          </p:cNvSpPr>
          <p:nvPr/>
        </p:nvSpPr>
        <p:spPr bwMode="auto">
          <a:xfrm flipH="1">
            <a:off x="3748088" y="4446143"/>
            <a:ext cx="51911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Line 84"/>
          <p:cNvSpPr>
            <a:spLocks noChangeShapeType="1"/>
          </p:cNvSpPr>
          <p:nvPr/>
        </p:nvSpPr>
        <p:spPr bwMode="auto">
          <a:xfrm flipH="1">
            <a:off x="3748088" y="5203381"/>
            <a:ext cx="51911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8" name="AutoShape 85"/>
          <p:cNvCxnSpPr>
            <a:cxnSpLocks noChangeShapeType="1"/>
            <a:stCxn id="86" idx="1"/>
            <a:endCxn id="87" idx="1"/>
          </p:cNvCxnSpPr>
          <p:nvPr/>
        </p:nvCxnSpPr>
        <p:spPr bwMode="auto">
          <a:xfrm>
            <a:off x="3749675" y="4446143"/>
            <a:ext cx="0" cy="757238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Moon 88"/>
          <p:cNvSpPr/>
          <p:nvPr/>
        </p:nvSpPr>
        <p:spPr>
          <a:xfrm flipH="1">
            <a:off x="6341691" y="4603496"/>
            <a:ext cx="548640" cy="499872"/>
          </a:xfrm>
          <a:prstGeom prst="moon">
            <a:avLst>
              <a:gd name="adj" fmla="val 81165"/>
            </a:avLst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Moon 89"/>
          <p:cNvSpPr/>
          <p:nvPr/>
        </p:nvSpPr>
        <p:spPr>
          <a:xfrm flipH="1">
            <a:off x="3029918" y="4599432"/>
            <a:ext cx="548640" cy="499872"/>
          </a:xfrm>
          <a:prstGeom prst="moon">
            <a:avLst>
              <a:gd name="adj" fmla="val 81165"/>
            </a:avLst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/>
          <p:cNvGrpSpPr/>
          <p:nvPr/>
        </p:nvGrpSpPr>
        <p:grpSpPr>
          <a:xfrm>
            <a:off x="304800" y="905827"/>
            <a:ext cx="8197850" cy="2157413"/>
            <a:chOff x="304800" y="1380744"/>
            <a:chExt cx="8197850" cy="2157413"/>
          </a:xfrm>
        </p:grpSpPr>
        <p:sp>
          <p:nvSpPr>
            <p:cNvPr id="92" name="Text Box 3"/>
            <p:cNvSpPr txBox="1">
              <a:spLocks noChangeArrowheads="1"/>
            </p:cNvSpPr>
            <p:nvPr/>
          </p:nvSpPr>
          <p:spPr bwMode="auto">
            <a:xfrm>
              <a:off x="304800" y="2257044"/>
              <a:ext cx="762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33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_tradnl">
                  <a:solidFill>
                    <a:srgbClr val="FF0000"/>
                  </a:solidFill>
                </a:rPr>
                <a:t>LDS+</a:t>
              </a:r>
            </a:p>
          </p:txBody>
        </p:sp>
        <p:sp>
          <p:nvSpPr>
            <p:cNvPr id="93" name="Text Box 4"/>
            <p:cNvSpPr txBox="1">
              <a:spLocks noChangeArrowheads="1"/>
            </p:cNvSpPr>
            <p:nvPr/>
          </p:nvSpPr>
          <p:spPr bwMode="auto">
            <a:xfrm>
              <a:off x="1778000" y="2257044"/>
              <a:ext cx="1219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33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_tradnl">
                  <a:solidFill>
                    <a:srgbClr val="FF0000"/>
                  </a:solidFill>
                </a:rPr>
                <a:t>LDTACK+</a:t>
              </a:r>
            </a:p>
          </p:txBody>
        </p:sp>
        <p:sp>
          <p:nvSpPr>
            <p:cNvPr id="94" name="Text Box 5"/>
            <p:cNvSpPr txBox="1">
              <a:spLocks noChangeArrowheads="1"/>
            </p:cNvSpPr>
            <p:nvPr/>
          </p:nvSpPr>
          <p:spPr bwMode="auto">
            <a:xfrm>
              <a:off x="3709988" y="2257044"/>
              <a:ext cx="482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33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_tradnl" dirty="0">
                  <a:solidFill>
                    <a:srgbClr val="00B050"/>
                  </a:solidFill>
                </a:rPr>
                <a:t>D+</a:t>
              </a:r>
            </a:p>
          </p:txBody>
        </p:sp>
        <p:sp>
          <p:nvSpPr>
            <p:cNvPr id="95" name="Text Box 6"/>
            <p:cNvSpPr txBox="1">
              <a:spLocks noChangeArrowheads="1"/>
            </p:cNvSpPr>
            <p:nvPr/>
          </p:nvSpPr>
          <p:spPr bwMode="auto">
            <a:xfrm>
              <a:off x="4905375" y="2257044"/>
              <a:ext cx="1092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33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_tradnl">
                  <a:solidFill>
                    <a:srgbClr val="0000FF"/>
                  </a:solidFill>
                </a:rPr>
                <a:t>DTACK+</a:t>
              </a:r>
            </a:p>
          </p:txBody>
        </p:sp>
        <p:sp>
          <p:nvSpPr>
            <p:cNvPr id="96" name="Text Box 7"/>
            <p:cNvSpPr txBox="1">
              <a:spLocks noChangeArrowheads="1"/>
            </p:cNvSpPr>
            <p:nvPr/>
          </p:nvSpPr>
          <p:spPr bwMode="auto">
            <a:xfrm>
              <a:off x="6710363" y="2257044"/>
              <a:ext cx="6540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33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_tradnl">
                  <a:solidFill>
                    <a:srgbClr val="0000FF"/>
                  </a:solidFill>
                </a:rPr>
                <a:t>DSr-</a:t>
              </a:r>
            </a:p>
          </p:txBody>
        </p:sp>
        <p:sp>
          <p:nvSpPr>
            <p:cNvPr id="97" name="Text Box 8"/>
            <p:cNvSpPr txBox="1">
              <a:spLocks noChangeArrowheads="1"/>
            </p:cNvSpPr>
            <p:nvPr/>
          </p:nvSpPr>
          <p:spPr bwMode="auto">
            <a:xfrm>
              <a:off x="8077200" y="2257044"/>
              <a:ext cx="425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33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_tradnl" dirty="0">
                  <a:solidFill>
                    <a:srgbClr val="00B050"/>
                  </a:solidFill>
                </a:rPr>
                <a:t>D-</a:t>
              </a:r>
            </a:p>
          </p:txBody>
        </p:sp>
        <p:sp>
          <p:nvSpPr>
            <p:cNvPr id="98" name="Text Box 9"/>
            <p:cNvSpPr txBox="1">
              <a:spLocks noChangeArrowheads="1"/>
            </p:cNvSpPr>
            <p:nvPr/>
          </p:nvSpPr>
          <p:spPr bwMode="auto">
            <a:xfrm>
              <a:off x="5410200" y="1380744"/>
              <a:ext cx="10350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33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_tradnl">
                  <a:solidFill>
                    <a:srgbClr val="0000FF"/>
                  </a:solidFill>
                </a:rPr>
                <a:t>DTACK-</a:t>
              </a:r>
            </a:p>
          </p:txBody>
        </p:sp>
        <p:sp>
          <p:nvSpPr>
            <p:cNvPr id="99" name="Text Box 10"/>
            <p:cNvSpPr txBox="1">
              <a:spLocks noChangeArrowheads="1"/>
            </p:cNvSpPr>
            <p:nvPr/>
          </p:nvSpPr>
          <p:spPr bwMode="auto">
            <a:xfrm>
              <a:off x="5562600" y="3171444"/>
              <a:ext cx="704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33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_tradnl">
                  <a:solidFill>
                    <a:srgbClr val="FF0000"/>
                  </a:solidFill>
                </a:rPr>
                <a:t>LDS-</a:t>
              </a:r>
            </a:p>
          </p:txBody>
        </p:sp>
        <p:sp>
          <p:nvSpPr>
            <p:cNvPr id="100" name="Text Box 11"/>
            <p:cNvSpPr txBox="1">
              <a:spLocks noChangeArrowheads="1"/>
            </p:cNvSpPr>
            <p:nvPr/>
          </p:nvSpPr>
          <p:spPr bwMode="auto">
            <a:xfrm>
              <a:off x="3048000" y="3171444"/>
              <a:ext cx="11620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33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_tradnl">
                  <a:solidFill>
                    <a:srgbClr val="FF0000"/>
                  </a:solidFill>
                </a:rPr>
                <a:t>LDTACK-</a:t>
              </a:r>
            </a:p>
          </p:txBody>
        </p:sp>
        <p:sp>
          <p:nvSpPr>
            <p:cNvPr id="101" name="Text Box 12"/>
            <p:cNvSpPr txBox="1">
              <a:spLocks noChangeArrowheads="1"/>
            </p:cNvSpPr>
            <p:nvPr/>
          </p:nvSpPr>
          <p:spPr bwMode="auto">
            <a:xfrm>
              <a:off x="3276600" y="1380744"/>
              <a:ext cx="711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33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_tradnl" dirty="0" err="1">
                  <a:solidFill>
                    <a:srgbClr val="0000FF"/>
                  </a:solidFill>
                </a:rPr>
                <a:t>DSr</a:t>
              </a:r>
              <a:r>
                <a:rPr lang="es-ES_tradnl" dirty="0">
                  <a:solidFill>
                    <a:srgbClr val="0000FF"/>
                  </a:solidFill>
                </a:rPr>
                <a:t>+</a:t>
              </a:r>
            </a:p>
          </p:txBody>
        </p:sp>
        <p:sp>
          <p:nvSpPr>
            <p:cNvPr id="102" name="Line 13"/>
            <p:cNvSpPr>
              <a:spLocks noChangeShapeType="1"/>
            </p:cNvSpPr>
            <p:nvPr/>
          </p:nvSpPr>
          <p:spPr bwMode="auto">
            <a:xfrm>
              <a:off x="1085850" y="2447544"/>
              <a:ext cx="68580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14"/>
            <p:cNvSpPr>
              <a:spLocks noChangeShapeType="1"/>
            </p:cNvSpPr>
            <p:nvPr/>
          </p:nvSpPr>
          <p:spPr bwMode="auto">
            <a:xfrm>
              <a:off x="3009900" y="2447544"/>
              <a:ext cx="68580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15"/>
            <p:cNvSpPr>
              <a:spLocks noChangeShapeType="1"/>
            </p:cNvSpPr>
            <p:nvPr/>
          </p:nvSpPr>
          <p:spPr bwMode="auto">
            <a:xfrm>
              <a:off x="4229100" y="2447544"/>
              <a:ext cx="68580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16"/>
            <p:cNvSpPr>
              <a:spLocks noChangeShapeType="1"/>
            </p:cNvSpPr>
            <p:nvPr/>
          </p:nvSpPr>
          <p:spPr bwMode="auto">
            <a:xfrm>
              <a:off x="6019800" y="2447544"/>
              <a:ext cx="68580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17"/>
            <p:cNvSpPr>
              <a:spLocks noChangeShapeType="1"/>
            </p:cNvSpPr>
            <p:nvPr/>
          </p:nvSpPr>
          <p:spPr bwMode="auto">
            <a:xfrm>
              <a:off x="7391400" y="2447544"/>
              <a:ext cx="68580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Freeform 18"/>
            <p:cNvSpPr>
              <a:spLocks/>
            </p:cNvSpPr>
            <p:nvPr/>
          </p:nvSpPr>
          <p:spPr bwMode="auto">
            <a:xfrm>
              <a:off x="4248150" y="3361944"/>
              <a:ext cx="1314450" cy="1588"/>
            </a:xfrm>
            <a:custGeom>
              <a:avLst/>
              <a:gdLst>
                <a:gd name="T0" fmla="*/ 828 w 828"/>
                <a:gd name="T1" fmla="*/ 0 h 1"/>
                <a:gd name="T2" fmla="*/ 0 w 82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28" h="1">
                  <a:moveTo>
                    <a:pt x="828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19"/>
            <p:cNvSpPr>
              <a:spLocks noChangeShapeType="1"/>
            </p:cNvSpPr>
            <p:nvPr/>
          </p:nvSpPr>
          <p:spPr bwMode="auto">
            <a:xfrm flipH="1">
              <a:off x="4019550" y="1552194"/>
              <a:ext cx="137160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Freeform 20"/>
            <p:cNvSpPr>
              <a:spLocks/>
            </p:cNvSpPr>
            <p:nvPr/>
          </p:nvSpPr>
          <p:spPr bwMode="auto">
            <a:xfrm>
              <a:off x="685800" y="1533144"/>
              <a:ext cx="2609850" cy="685800"/>
            </a:xfrm>
            <a:custGeom>
              <a:avLst/>
              <a:gdLst>
                <a:gd name="T0" fmla="*/ 1644 w 1644"/>
                <a:gd name="T1" fmla="*/ 0 h 432"/>
                <a:gd name="T2" fmla="*/ 300 w 1644"/>
                <a:gd name="T3" fmla="*/ 144 h 432"/>
                <a:gd name="T4" fmla="*/ 0 w 1644"/>
                <a:gd name="T5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4" h="432">
                  <a:moveTo>
                    <a:pt x="1644" y="0"/>
                  </a:moveTo>
                  <a:cubicBezTo>
                    <a:pt x="1108" y="32"/>
                    <a:pt x="574" y="72"/>
                    <a:pt x="300" y="144"/>
                  </a:cubicBezTo>
                  <a:cubicBezTo>
                    <a:pt x="26" y="216"/>
                    <a:pt x="62" y="372"/>
                    <a:pt x="0" y="432"/>
                  </a:cubicBez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Freeform 21"/>
            <p:cNvSpPr>
              <a:spLocks/>
            </p:cNvSpPr>
            <p:nvPr/>
          </p:nvSpPr>
          <p:spPr bwMode="auto">
            <a:xfrm>
              <a:off x="685800" y="2638044"/>
              <a:ext cx="2362200" cy="723900"/>
            </a:xfrm>
            <a:custGeom>
              <a:avLst/>
              <a:gdLst>
                <a:gd name="T0" fmla="*/ 1488 w 1488"/>
                <a:gd name="T1" fmla="*/ 456 h 456"/>
                <a:gd name="T2" fmla="*/ 288 w 1488"/>
                <a:gd name="T3" fmla="*/ 372 h 456"/>
                <a:gd name="T4" fmla="*/ 0 w 1488"/>
                <a:gd name="T5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88" h="456">
                  <a:moveTo>
                    <a:pt x="1488" y="456"/>
                  </a:moveTo>
                  <a:cubicBezTo>
                    <a:pt x="1288" y="442"/>
                    <a:pt x="536" y="448"/>
                    <a:pt x="288" y="372"/>
                  </a:cubicBezTo>
                  <a:cubicBezTo>
                    <a:pt x="40" y="296"/>
                    <a:pt x="60" y="77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Freeform 22"/>
            <p:cNvSpPr>
              <a:spLocks/>
            </p:cNvSpPr>
            <p:nvPr/>
          </p:nvSpPr>
          <p:spPr bwMode="auto">
            <a:xfrm>
              <a:off x="6477000" y="1609344"/>
              <a:ext cx="1790700" cy="628650"/>
            </a:xfrm>
            <a:custGeom>
              <a:avLst/>
              <a:gdLst>
                <a:gd name="T0" fmla="*/ 1128 w 1128"/>
                <a:gd name="T1" fmla="*/ 396 h 396"/>
                <a:gd name="T2" fmla="*/ 900 w 1128"/>
                <a:gd name="T3" fmla="*/ 108 h 396"/>
                <a:gd name="T4" fmla="*/ 0 w 1128"/>
                <a:gd name="T5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8" h="396">
                  <a:moveTo>
                    <a:pt x="1128" y="396"/>
                  </a:moveTo>
                  <a:cubicBezTo>
                    <a:pt x="1090" y="346"/>
                    <a:pt x="1088" y="174"/>
                    <a:pt x="900" y="108"/>
                  </a:cubicBezTo>
                  <a:cubicBezTo>
                    <a:pt x="712" y="42"/>
                    <a:pt x="187" y="2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Freeform 23"/>
            <p:cNvSpPr>
              <a:spLocks/>
            </p:cNvSpPr>
            <p:nvPr/>
          </p:nvSpPr>
          <p:spPr bwMode="auto">
            <a:xfrm>
              <a:off x="6324600" y="2638044"/>
              <a:ext cx="1984375" cy="723900"/>
            </a:xfrm>
            <a:custGeom>
              <a:avLst/>
              <a:gdLst>
                <a:gd name="T0" fmla="*/ 1236 w 1250"/>
                <a:gd name="T1" fmla="*/ 0 h 456"/>
                <a:gd name="T2" fmla="*/ 1044 w 1250"/>
                <a:gd name="T3" fmla="*/ 324 h 456"/>
                <a:gd name="T4" fmla="*/ 0 w 1250"/>
                <a:gd name="T5" fmla="*/ 45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0" h="456">
                  <a:moveTo>
                    <a:pt x="1236" y="0"/>
                  </a:moveTo>
                  <a:cubicBezTo>
                    <a:pt x="1204" y="56"/>
                    <a:pt x="1250" y="248"/>
                    <a:pt x="1044" y="324"/>
                  </a:cubicBezTo>
                  <a:cubicBezTo>
                    <a:pt x="838" y="400"/>
                    <a:pt x="217" y="429"/>
                    <a:pt x="0" y="456"/>
                  </a:cubicBez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Oval 24"/>
            <p:cNvSpPr>
              <a:spLocks noChangeArrowheads="1"/>
            </p:cNvSpPr>
            <p:nvPr/>
          </p:nvSpPr>
          <p:spPr bwMode="auto">
            <a:xfrm>
              <a:off x="4572000" y="1437894"/>
              <a:ext cx="228600" cy="228600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Oval 25"/>
            <p:cNvSpPr>
              <a:spLocks noChangeArrowheads="1"/>
            </p:cNvSpPr>
            <p:nvPr/>
          </p:nvSpPr>
          <p:spPr bwMode="auto">
            <a:xfrm>
              <a:off x="1524000" y="3209544"/>
              <a:ext cx="228600" cy="228600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" name="Oval 52"/>
          <p:cNvSpPr>
            <a:spLocks noChangeArrowheads="1"/>
          </p:cNvSpPr>
          <p:nvPr/>
        </p:nvSpPr>
        <p:spPr bwMode="auto">
          <a:xfrm>
            <a:off x="2998788" y="4650931"/>
            <a:ext cx="79375" cy="7778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38540" y="6190806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Cortadella et al., Petrify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Syntax-directed translation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3273552" y="649224"/>
          <a:ext cx="5943600" cy="645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Visio" r:id="rId4" imgW="7983771" imgH="8678635" progId="Visio.Drawing.11">
                  <p:embed/>
                </p:oleObj>
              </mc:Choice>
              <mc:Fallback>
                <p:oleObj name="Visio" r:id="rId4" imgW="7983771" imgH="867863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3552" y="649224"/>
                        <a:ext cx="5943600" cy="6457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152" y="840546"/>
            <a:ext cx="416011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GB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GB" sz="14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[0..255]</a:t>
            </a:r>
            <a:b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&amp; </a:t>
            </a:r>
            <a:r>
              <a:rPr lang="en-GB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gcd</a:t>
            </a: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GB" sz="14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main </a:t>
            </a:r>
            <a:r>
              <a:rPr lang="en-GB" sz="1400" dirty="0" err="1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proc</a:t>
            </a:r>
            <a:r>
              <a:rPr lang="en-GB" sz="14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(in? </a:t>
            </a:r>
            <a:r>
              <a:rPr lang="en-GB" sz="1400" dirty="0" err="1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chan</a:t>
            </a: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&lt;&lt;</a:t>
            </a:r>
            <a:r>
              <a:rPr lang="en-GB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int,int</a:t>
            </a: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&gt;&gt; &amp;</a:t>
            </a:r>
            <a:b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out! </a:t>
            </a:r>
            <a:r>
              <a:rPr lang="en-GB" sz="1400" dirty="0" err="1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chan</a:t>
            </a: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4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x, y: </a:t>
            </a:r>
            <a:r>
              <a:rPr lang="en-GB" sz="1400" dirty="0" err="1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GB" sz="1400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GB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| </a:t>
            </a:r>
            <a:r>
              <a:rPr lang="en-GB" sz="14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forever</a:t>
            </a: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do</a:t>
            </a:r>
            <a:b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in?&lt;&lt;</a:t>
            </a:r>
            <a:r>
              <a:rPr lang="en-GB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x,y</a:t>
            </a: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&gt;&gt;</a:t>
            </a:r>
            <a:b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; </a:t>
            </a:r>
            <a:r>
              <a:rPr lang="en-GB" sz="14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</a:t>
            </a: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x &lt;&gt; y </a:t>
            </a:r>
            <a:r>
              <a:rPr lang="en-GB" sz="14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GB" sz="14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x &lt; y </a:t>
            </a:r>
            <a:r>
              <a:rPr lang="en-GB" sz="14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y:=y-x</a:t>
            </a:r>
            <a:b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</a:t>
            </a:r>
            <a:r>
              <a:rPr lang="en-GB" sz="14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x:=x-y</a:t>
            </a:r>
            <a:b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GB" sz="14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</a:t>
            </a: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GB" sz="14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od</a:t>
            </a:r>
            <a:br>
              <a:rPr lang="en-GB" sz="14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400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GB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; </a:t>
            </a:r>
            <a:r>
              <a:rPr lang="en-GB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out!x</a:t>
            </a: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GB" sz="14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od</a:t>
            </a:r>
            <a: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GB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4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706910"/>
            <a:ext cx="451918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Sources:</a:t>
            </a:r>
            <a:endParaRPr lang="en-US" sz="11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100" dirty="0"/>
          </a:p>
          <a:p>
            <a:r>
              <a:rPr lang="en-US" sz="1100" dirty="0" smtClean="0"/>
              <a:t>J</a:t>
            </a:r>
            <a:r>
              <a:rPr lang="en-US" sz="1100" dirty="0"/>
              <a:t>. </a:t>
            </a:r>
            <a:r>
              <a:rPr lang="en-US" sz="1100" dirty="0" err="1"/>
              <a:t>Kessels</a:t>
            </a:r>
            <a:r>
              <a:rPr lang="en-US" sz="1100" dirty="0"/>
              <a:t> and A. </a:t>
            </a:r>
            <a:r>
              <a:rPr lang="en-US" sz="1100" dirty="0" err="1"/>
              <a:t>Peeters</a:t>
            </a:r>
            <a:r>
              <a:rPr lang="en-US" sz="1100" dirty="0" smtClean="0"/>
              <a:t>.</a:t>
            </a:r>
            <a:br>
              <a:rPr lang="en-US" sz="1100" dirty="0" smtClean="0"/>
            </a:br>
            <a:r>
              <a:rPr lang="en-US" sz="1100" i="1" dirty="0" smtClean="0"/>
              <a:t>DESCALE</a:t>
            </a:r>
            <a:r>
              <a:rPr lang="en-US" sz="1100" i="1" dirty="0"/>
              <a:t>: A Design Experiment for a </a:t>
            </a:r>
            <a:r>
              <a:rPr lang="en-US" sz="1100" i="1" dirty="0" smtClean="0"/>
              <a:t>Smart</a:t>
            </a:r>
            <a:br>
              <a:rPr lang="en-US" sz="1100" i="1" dirty="0" smtClean="0"/>
            </a:br>
            <a:r>
              <a:rPr lang="en-US" sz="1100" i="1" dirty="0" smtClean="0"/>
              <a:t>Card </a:t>
            </a:r>
            <a:r>
              <a:rPr lang="en-US" sz="1100" i="1" dirty="0"/>
              <a:t>Application Consuming Low Energy</a:t>
            </a:r>
            <a:r>
              <a:rPr lang="en-US" sz="1100" dirty="0" smtClean="0"/>
              <a:t>,</a:t>
            </a:r>
            <a:br>
              <a:rPr lang="en-US" sz="1100" dirty="0" smtClean="0"/>
            </a:br>
            <a:r>
              <a:rPr lang="en-US" sz="1100" dirty="0" smtClean="0"/>
              <a:t>in </a:t>
            </a:r>
            <a:r>
              <a:rPr lang="en-US" sz="1100" dirty="0"/>
              <a:t>Principles of Asynchronous Circuit Design, A Systems </a:t>
            </a:r>
            <a:r>
              <a:rPr lang="en-US" sz="1100" dirty="0" smtClean="0"/>
              <a:t>Perspective,</a:t>
            </a:r>
            <a:br>
              <a:rPr lang="en-US" sz="1100" dirty="0" smtClean="0"/>
            </a:br>
            <a:r>
              <a:rPr lang="en-US" sz="1100" dirty="0" smtClean="0"/>
              <a:t>Eds</a:t>
            </a:r>
            <a:r>
              <a:rPr lang="en-US" sz="1100" dirty="0"/>
              <a:t>., J. </a:t>
            </a:r>
            <a:r>
              <a:rPr lang="en-US" sz="1100" dirty="0" err="1"/>
              <a:t>Sparso</a:t>
            </a:r>
            <a:r>
              <a:rPr lang="en-US" sz="1100" dirty="0"/>
              <a:t> and S. </a:t>
            </a:r>
            <a:r>
              <a:rPr lang="en-US" sz="1100" dirty="0" err="1"/>
              <a:t>Furber</a:t>
            </a:r>
            <a:r>
              <a:rPr lang="en-US" sz="1100" dirty="0"/>
              <a:t>, Kluwer Academic Publishers, 2001</a:t>
            </a:r>
            <a:r>
              <a:rPr lang="en-US" sz="1100" dirty="0" smtClean="0"/>
              <a:t>.</a:t>
            </a:r>
          </a:p>
          <a:p>
            <a:endParaRPr lang="en-US" sz="1100" dirty="0"/>
          </a:p>
          <a:p>
            <a:r>
              <a:rPr lang="en-US" sz="1100" dirty="0" err="1" smtClean="0"/>
              <a:t>P.A.Beerel</a:t>
            </a:r>
            <a:r>
              <a:rPr lang="en-US" sz="1100" dirty="0" smtClean="0"/>
              <a:t>, R.O. </a:t>
            </a:r>
            <a:r>
              <a:rPr lang="en-US" sz="1100" dirty="0" err="1" smtClean="0"/>
              <a:t>Ozdag</a:t>
            </a:r>
            <a:r>
              <a:rPr lang="en-US" sz="1100" dirty="0" smtClean="0"/>
              <a:t> and M. </a:t>
            </a:r>
            <a:r>
              <a:rPr lang="en-US" sz="1100" dirty="0" err="1" smtClean="0"/>
              <a:t>Ferretti</a:t>
            </a:r>
            <a:r>
              <a:rPr lang="en-US" sz="1100" dirty="0" smtClean="0"/>
              <a:t>.</a:t>
            </a:r>
            <a:br>
              <a:rPr lang="en-US" sz="1100" dirty="0" smtClean="0"/>
            </a:br>
            <a:r>
              <a:rPr lang="en-US" sz="1100" dirty="0" smtClean="0"/>
              <a:t>A Designer’s Guide to Asynchronous VLSI,</a:t>
            </a:r>
            <a:br>
              <a:rPr lang="en-US" sz="1100" dirty="0" smtClean="0"/>
            </a:br>
            <a:r>
              <a:rPr lang="en-US" sz="1100" dirty="0" smtClean="0"/>
              <a:t>Cambridge University Press, 2010.</a:t>
            </a:r>
            <a:br>
              <a:rPr lang="en-US" sz="1100" dirty="0" smtClean="0"/>
            </a:b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9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0"/>
            <a:ext cx="8229600" cy="533400"/>
          </a:xfrm>
        </p:spPr>
        <p:txBody>
          <a:bodyPr/>
          <a:lstStyle/>
          <a:p>
            <a:r>
              <a:rPr lang="en-GB" dirty="0" smtClean="0"/>
              <a:t>De-synchronization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/>
              <a:t>Strategy: substitute the clock tree</a:t>
            </a:r>
            <a:br>
              <a:rPr lang="en-GB" sz="2800" dirty="0" smtClean="0"/>
            </a:br>
            <a:r>
              <a:rPr lang="en-GB" sz="2800" dirty="0" smtClean="0"/>
              <a:t>by local clocks and handshakes</a:t>
            </a:r>
          </a:p>
          <a:p>
            <a:endParaRPr lang="en-GB" sz="2800" dirty="0"/>
          </a:p>
          <a:p>
            <a:r>
              <a:rPr lang="en-GB" sz="2800" dirty="0" smtClean="0"/>
              <a:t>Combinational logic and latches are not modified</a:t>
            </a:r>
          </a:p>
          <a:p>
            <a:endParaRPr lang="en-GB" sz="2800" dirty="0"/>
          </a:p>
          <a:p>
            <a:r>
              <a:rPr lang="en-GB" sz="2800" dirty="0" smtClean="0"/>
              <a:t>More tolerance to variability</a:t>
            </a:r>
          </a:p>
          <a:p>
            <a:pPr lvl="1"/>
            <a:r>
              <a:rPr lang="en-GB" sz="2400" dirty="0" smtClean="0"/>
              <a:t>Similar area, less power and/or more speed</a:t>
            </a:r>
          </a:p>
          <a:p>
            <a:endParaRPr lang="en-GB" sz="2800" dirty="0"/>
          </a:p>
          <a:p>
            <a:r>
              <a:rPr lang="en-US" sz="2800" dirty="0" smtClean="0"/>
              <a:t>Cortadella, </a:t>
            </a:r>
            <a:r>
              <a:rPr lang="en-US" sz="2800" dirty="0" err="1"/>
              <a:t>Kondratyev</a:t>
            </a:r>
            <a:r>
              <a:rPr lang="en-US" sz="2800" dirty="0"/>
              <a:t>, </a:t>
            </a:r>
            <a:r>
              <a:rPr lang="en-US" sz="2800" dirty="0" err="1" smtClean="0"/>
              <a:t>Lavagno</a:t>
            </a:r>
            <a:r>
              <a:rPr lang="en-US" sz="2800" dirty="0" smtClean="0"/>
              <a:t> and </a:t>
            </a:r>
            <a:r>
              <a:rPr lang="en-US" sz="2800" dirty="0" err="1"/>
              <a:t>Sotiriou</a:t>
            </a:r>
            <a:r>
              <a:rPr lang="en-US" sz="2800" dirty="0"/>
              <a:t>. </a:t>
            </a:r>
            <a:r>
              <a:rPr lang="en-US" sz="2800" i="1" dirty="0" err="1">
                <a:solidFill>
                  <a:srgbClr val="0000FF"/>
                </a:solidFill>
              </a:rPr>
              <a:t>Desynchronization</a:t>
            </a:r>
            <a:r>
              <a:rPr lang="en-US" sz="2800" i="1" dirty="0">
                <a:solidFill>
                  <a:srgbClr val="0000FF"/>
                </a:solidFill>
              </a:rPr>
              <a:t>: Synthesis of asynchronous circuits from synchronous </a:t>
            </a:r>
            <a:r>
              <a:rPr lang="en-US" sz="2800" i="1" dirty="0" smtClean="0">
                <a:solidFill>
                  <a:srgbClr val="0000FF"/>
                </a:solidFill>
              </a:rPr>
              <a:t>specifications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r>
              <a:rPr lang="en-US" sz="2800" i="1" dirty="0" smtClean="0"/>
              <a:t>IEEE TCAD</a:t>
            </a:r>
            <a:r>
              <a:rPr lang="en-US" sz="2800" dirty="0" smtClean="0"/>
              <a:t>, Oct </a:t>
            </a:r>
            <a:r>
              <a:rPr lang="en-US" sz="2800" dirty="0"/>
              <a:t>2006.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4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/>
          <p:cNvSpPr/>
          <p:nvPr/>
        </p:nvSpPr>
        <p:spPr>
          <a:xfrm>
            <a:off x="1998452" y="31242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8" idx="2"/>
            <a:endCxn id="16" idx="0"/>
          </p:cNvCxnSpPr>
          <p:nvPr/>
        </p:nvCxnSpPr>
        <p:spPr>
          <a:xfrm flipH="1">
            <a:off x="2169902" y="2667000"/>
            <a:ext cx="1798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sosceles Triangle 19"/>
          <p:cNvSpPr/>
          <p:nvPr/>
        </p:nvSpPr>
        <p:spPr>
          <a:xfrm>
            <a:off x="6497848" y="31242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1" idx="2"/>
            <a:endCxn id="20" idx="0"/>
          </p:cNvCxnSpPr>
          <p:nvPr/>
        </p:nvCxnSpPr>
        <p:spPr>
          <a:xfrm>
            <a:off x="6667500" y="2667000"/>
            <a:ext cx="1798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6" idx="3"/>
            <a:endCxn id="20" idx="3"/>
          </p:cNvCxnSpPr>
          <p:nvPr/>
        </p:nvCxnSpPr>
        <p:spPr>
          <a:xfrm rot="16200000" flipH="1">
            <a:off x="4419600" y="1179302"/>
            <a:ext cx="12700" cy="4499396"/>
          </a:xfrm>
          <a:prstGeom prst="bentConnector3">
            <a:avLst>
              <a:gd name="adj1" fmla="val 247924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sosceles Triangle 26"/>
          <p:cNvSpPr/>
          <p:nvPr/>
        </p:nvSpPr>
        <p:spPr>
          <a:xfrm>
            <a:off x="4229100" y="40386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400550" y="3733800"/>
            <a:ext cx="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Isosceles Triangle 29"/>
          <p:cNvSpPr/>
          <p:nvPr/>
        </p:nvSpPr>
        <p:spPr>
          <a:xfrm>
            <a:off x="2476500" y="48006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33" idx="0"/>
            <a:endCxn id="30" idx="3"/>
          </p:cNvCxnSpPr>
          <p:nvPr/>
        </p:nvCxnSpPr>
        <p:spPr>
          <a:xfrm flipV="1">
            <a:off x="2647950" y="5105400"/>
            <a:ext cx="0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30" idx="0"/>
            <a:endCxn id="27" idx="3"/>
          </p:cNvCxnSpPr>
          <p:nvPr/>
        </p:nvCxnSpPr>
        <p:spPr>
          <a:xfrm rot="5400000" flipH="1" flipV="1">
            <a:off x="3295650" y="3695700"/>
            <a:ext cx="457200" cy="1752600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30" idx="0"/>
          </p:cNvCxnSpPr>
          <p:nvPr/>
        </p:nvCxnSpPr>
        <p:spPr>
          <a:xfrm rot="16200000" flipV="1">
            <a:off x="1704975" y="3857625"/>
            <a:ext cx="228600" cy="1657350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990599" y="4191000"/>
            <a:ext cx="1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990599" y="3886200"/>
            <a:ext cx="1" cy="30480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2531852" y="5706374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531852" y="5715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539044" y="5715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533650" y="5715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539044" y="5715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ynchronous circuit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2819400" y="914400"/>
            <a:ext cx="3200400" cy="17526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362200" y="1638300"/>
            <a:ext cx="4572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019800" y="1617452"/>
            <a:ext cx="4572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858000" y="1617452"/>
            <a:ext cx="9906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990600" y="1617452"/>
            <a:ext cx="9906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1200" y="914400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77000" y="914400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161276" y="5715000"/>
            <a:ext cx="973348" cy="6096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PLL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8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3.33333E-6 -0.18495 L 0.19063 -0.1838 L 0.1915 -0.30833 L 0.44063 -0.30694 L 0.43959 -0.46157 " pathEditMode="relative" ptsTypes="AAAAAA">
                                      <p:cBhvr>
                                        <p:cTn id="6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33333E-6 -3.7037E-7 L -3.33333E-6 -0.18495 L 0.19063 -0.1838 L 0.1915 -0.30833 L 0.44063 -0.30694 L 0.43959 -0.46157 " pathEditMode="relative" ptsTypes="AAAAAA">
                                      <p:cBhvr>
                                        <p:cTn id="8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052 0.00023 L -0.00052 -0.18449 L 0.19098 -0.18333 L 0.19098 -0.30671 L -0.05243 -0.30532 L -0.05243 -0.45995 " pathEditMode="relative" ptsTypes="AAAAAA">
                                      <p:cBhvr>
                                        <p:cTn id="10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0.00122 -0.18449 L 0.19167 -0.18333 L 0.19167 -0.30532 L -0.05174 -0.30532 L -0.05174 -0.4588 " pathEditMode="relative" ptsTypes="AAAAAA">
                                      <p:cBhvr>
                                        <p:cTn id="12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023 L 0.00017 -0.18217 L -0.18003 -0.18217 L -0.1809 -0.27407 " pathEditMode="relative" rAng="0" ptsTypes="AAAA">
                                      <p:cBhvr>
                                        <p:cTn id="14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6" y="-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8" grpId="0" animBg="1"/>
      <p:bldP spid="47" grpId="0" animBg="1"/>
      <p:bldP spid="45" grpId="0" animBg="1"/>
      <p:bldP spid="4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Synchronous operation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2819400" y="914061"/>
            <a:ext cx="3200400" cy="17526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362200" y="1637961"/>
            <a:ext cx="4572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019800" y="1637961"/>
            <a:ext cx="4572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239000" y="1637961"/>
            <a:ext cx="9906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68533" y="914061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10277" y="1637961"/>
            <a:ext cx="9906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72733" y="914061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803654" y="2666323"/>
            <a:ext cx="342900" cy="535388"/>
            <a:chOff x="1997553" y="4318088"/>
            <a:chExt cx="342900" cy="535388"/>
          </a:xfrm>
        </p:grpSpPr>
        <p:sp>
          <p:nvSpPr>
            <p:cNvPr id="17" name="Isosceles Triangle 16"/>
            <p:cNvSpPr/>
            <p:nvPr/>
          </p:nvSpPr>
          <p:spPr>
            <a:xfrm>
              <a:off x="1997553" y="4548676"/>
              <a:ext cx="342900" cy="3048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>
              <a:off x="2169003" y="4318088"/>
              <a:ext cx="179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1594104" y="914061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52581" y="914061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688921" y="2666323"/>
            <a:ext cx="342900" cy="535388"/>
            <a:chOff x="1997553" y="4318088"/>
            <a:chExt cx="342900" cy="535388"/>
          </a:xfrm>
        </p:grpSpPr>
        <p:sp>
          <p:nvSpPr>
            <p:cNvPr id="25" name="Isosceles Triangle 24"/>
            <p:cNvSpPr/>
            <p:nvPr/>
          </p:nvSpPr>
          <p:spPr>
            <a:xfrm>
              <a:off x="1997553" y="4548676"/>
              <a:ext cx="342900" cy="3048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2169003" y="4318088"/>
              <a:ext cx="179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Elbow Connector 27"/>
          <p:cNvCxnSpPr>
            <a:stCxn id="17" idx="3"/>
            <a:endCxn id="25" idx="3"/>
          </p:cNvCxnSpPr>
          <p:nvPr/>
        </p:nvCxnSpPr>
        <p:spPr>
          <a:xfrm rot="16200000" flipH="1">
            <a:off x="4417737" y="759077"/>
            <a:ext cx="12700" cy="4885267"/>
          </a:xfrm>
          <a:prstGeom prst="bentConnector3">
            <a:avLst>
              <a:gd name="adj1" fmla="val 180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248150" y="3413718"/>
            <a:ext cx="342900" cy="535388"/>
            <a:chOff x="1997553" y="4318088"/>
            <a:chExt cx="342900" cy="535388"/>
          </a:xfrm>
        </p:grpSpPr>
        <p:sp>
          <p:nvSpPr>
            <p:cNvPr id="32" name="Isosceles Triangle 31"/>
            <p:cNvSpPr/>
            <p:nvPr/>
          </p:nvSpPr>
          <p:spPr>
            <a:xfrm>
              <a:off x="1997553" y="4548676"/>
              <a:ext cx="342900" cy="3048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 flipH="1">
              <a:off x="2169003" y="4318088"/>
              <a:ext cx="179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/>
          <p:nvPr/>
        </p:nvCxnSpPr>
        <p:spPr>
          <a:xfrm>
            <a:off x="4419600" y="3949106"/>
            <a:ext cx="0" cy="3942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986784" y="4343400"/>
            <a:ext cx="877824" cy="62179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CLK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Oval 36"/>
          <p:cNvSpPr/>
          <p:nvPr/>
        </p:nvSpPr>
        <p:spPr>
          <a:xfrm>
            <a:off x="2058077" y="1680007"/>
            <a:ext cx="211983" cy="211983"/>
          </a:xfrm>
          <a:prstGeom prst="ellipse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950976" y="5565222"/>
            <a:ext cx="7267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Transforming a synchronous circuit into asynchronous (automatically)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6937089" y="1680738"/>
            <a:ext cx="211983" cy="211983"/>
          </a:xfrm>
          <a:prstGeom prst="ellipse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-1095914" y="1688005"/>
            <a:ext cx="211983" cy="211983"/>
          </a:xfrm>
          <a:prstGeom prst="ellipse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ction Button: Custom 42">
            <a:hlinkClick r:id="" action="ppaction://customshow?id=2&amp;return=true" highlightClick="1"/>
          </p:cNvPr>
          <p:cNvSpPr/>
          <p:nvPr/>
        </p:nvSpPr>
        <p:spPr>
          <a:xfrm>
            <a:off x="2353733" y="33528"/>
            <a:ext cx="4428067" cy="46939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8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Synchronous operation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2819400" y="914061"/>
            <a:ext cx="3200400" cy="17526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362200" y="1637961"/>
            <a:ext cx="4572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019800" y="1637961"/>
            <a:ext cx="4572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239000" y="1637961"/>
            <a:ext cx="9906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68533" y="914061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10277" y="1637961"/>
            <a:ext cx="9906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72733" y="914061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803654" y="2666323"/>
            <a:ext cx="342900" cy="535388"/>
            <a:chOff x="1997553" y="4318088"/>
            <a:chExt cx="342900" cy="535388"/>
          </a:xfrm>
        </p:grpSpPr>
        <p:sp>
          <p:nvSpPr>
            <p:cNvPr id="17" name="Isosceles Triangle 16"/>
            <p:cNvSpPr/>
            <p:nvPr/>
          </p:nvSpPr>
          <p:spPr>
            <a:xfrm>
              <a:off x="1997553" y="4548676"/>
              <a:ext cx="342900" cy="3048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>
              <a:off x="2169003" y="4318088"/>
              <a:ext cx="179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1594104" y="914061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52581" y="914061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688921" y="2666323"/>
            <a:ext cx="342900" cy="535388"/>
            <a:chOff x="1997553" y="4318088"/>
            <a:chExt cx="342900" cy="535388"/>
          </a:xfrm>
        </p:grpSpPr>
        <p:sp>
          <p:nvSpPr>
            <p:cNvPr id="25" name="Isosceles Triangle 24"/>
            <p:cNvSpPr/>
            <p:nvPr/>
          </p:nvSpPr>
          <p:spPr>
            <a:xfrm>
              <a:off x="1997553" y="4548676"/>
              <a:ext cx="342900" cy="3048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2169003" y="4318088"/>
              <a:ext cx="179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Elbow Connector 27"/>
          <p:cNvCxnSpPr>
            <a:stCxn id="17" idx="3"/>
            <a:endCxn id="25" idx="3"/>
          </p:cNvCxnSpPr>
          <p:nvPr/>
        </p:nvCxnSpPr>
        <p:spPr>
          <a:xfrm rot="16200000" flipH="1">
            <a:off x="4417737" y="759077"/>
            <a:ext cx="12700" cy="4885267"/>
          </a:xfrm>
          <a:prstGeom prst="bentConnector3">
            <a:avLst>
              <a:gd name="adj1" fmla="val 180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248150" y="3413718"/>
            <a:ext cx="342900" cy="535388"/>
            <a:chOff x="1997553" y="4318088"/>
            <a:chExt cx="342900" cy="535388"/>
          </a:xfrm>
        </p:grpSpPr>
        <p:sp>
          <p:nvSpPr>
            <p:cNvPr id="32" name="Isosceles Triangle 31"/>
            <p:cNvSpPr/>
            <p:nvPr/>
          </p:nvSpPr>
          <p:spPr>
            <a:xfrm>
              <a:off x="1997553" y="4548676"/>
              <a:ext cx="342900" cy="3048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 flipH="1">
              <a:off x="2169003" y="4318088"/>
              <a:ext cx="179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/>
          <p:nvPr/>
        </p:nvCxnSpPr>
        <p:spPr>
          <a:xfrm>
            <a:off x="4419600" y="3949106"/>
            <a:ext cx="0" cy="3942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986784" y="4343400"/>
            <a:ext cx="877824" cy="62179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CLK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Oval 36"/>
          <p:cNvSpPr/>
          <p:nvPr/>
        </p:nvSpPr>
        <p:spPr>
          <a:xfrm>
            <a:off x="2058077" y="1680007"/>
            <a:ext cx="211983" cy="211983"/>
          </a:xfrm>
          <a:prstGeom prst="ellipse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950976" y="5565222"/>
            <a:ext cx="7267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Transforming a synchronous circuit into asynchronous (automatically)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6937089" y="1680738"/>
            <a:ext cx="211983" cy="211983"/>
          </a:xfrm>
          <a:prstGeom prst="ellipse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-1095914" y="1688005"/>
            <a:ext cx="211983" cy="211983"/>
          </a:xfrm>
          <a:prstGeom prst="ellipse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6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33333" decel="33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30538 -0.0016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33333" decel="33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49479 3.33333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63" presetClass="path" presetSubtype="0" decel="2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0538 -0.00162 L 0.34288 -0.00115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2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49479 3.33333E-6 L 0.53351 3.33333E-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40" grpId="0" animBg="1"/>
      <p:bldP spid="41" grpId="0" animBg="1"/>
      <p:bldP spid="41" grpId="1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/>
          <p:nvPr/>
        </p:nvCxnSpPr>
        <p:spPr>
          <a:xfrm>
            <a:off x="694944" y="3758184"/>
            <a:ext cx="75346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4944" y="3575304"/>
            <a:ext cx="75346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163233" y="3144434"/>
            <a:ext cx="0" cy="3942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1991783" y="2673043"/>
            <a:ext cx="342900" cy="535388"/>
            <a:chOff x="1997553" y="4318088"/>
            <a:chExt cx="342900" cy="535388"/>
          </a:xfrm>
        </p:grpSpPr>
        <p:sp>
          <p:nvSpPr>
            <p:cNvPr id="38" name="Isosceles Triangle 37"/>
            <p:cNvSpPr/>
            <p:nvPr/>
          </p:nvSpPr>
          <p:spPr>
            <a:xfrm>
              <a:off x="1997553" y="4548676"/>
              <a:ext cx="342900" cy="3048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2169003" y="4318088"/>
              <a:ext cx="179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De-synchronization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2819400" y="914061"/>
            <a:ext cx="3200400" cy="17526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362200" y="1637961"/>
            <a:ext cx="4572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019800" y="1637961"/>
            <a:ext cx="4572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239000" y="1637961"/>
            <a:ext cx="9906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68533" y="914061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10277" y="1637961"/>
            <a:ext cx="9906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72733" y="914061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17641" y="2673043"/>
            <a:ext cx="342900" cy="535388"/>
            <a:chOff x="1997553" y="4318088"/>
            <a:chExt cx="342900" cy="535388"/>
          </a:xfrm>
        </p:grpSpPr>
        <p:sp>
          <p:nvSpPr>
            <p:cNvPr id="17" name="Isosceles Triangle 16"/>
            <p:cNvSpPr/>
            <p:nvPr/>
          </p:nvSpPr>
          <p:spPr>
            <a:xfrm>
              <a:off x="1997553" y="4548676"/>
              <a:ext cx="342900" cy="3048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>
              <a:off x="2169003" y="4318088"/>
              <a:ext cx="179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1594104" y="914061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52581" y="914061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487583" y="2665012"/>
            <a:ext cx="342900" cy="535388"/>
            <a:chOff x="1997553" y="4318088"/>
            <a:chExt cx="342900" cy="535388"/>
          </a:xfrm>
        </p:grpSpPr>
        <p:sp>
          <p:nvSpPr>
            <p:cNvPr id="25" name="Isosceles Triangle 24"/>
            <p:cNvSpPr/>
            <p:nvPr/>
          </p:nvSpPr>
          <p:spPr>
            <a:xfrm>
              <a:off x="1997553" y="4548676"/>
              <a:ext cx="342900" cy="3048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2169003" y="4318088"/>
              <a:ext cx="179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/>
          <p:nvPr/>
        </p:nvCxnSpPr>
        <p:spPr>
          <a:xfrm>
            <a:off x="1788958" y="3130243"/>
            <a:ext cx="0" cy="3942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058077" y="1680007"/>
            <a:ext cx="211983" cy="211983"/>
          </a:xfrm>
          <a:prstGeom prst="ellipse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950976" y="5565222"/>
            <a:ext cx="7267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Transforming a synchronous circuit into asynchronous (automatically)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6937089" y="1680738"/>
            <a:ext cx="211983" cy="211983"/>
          </a:xfrm>
          <a:prstGeom prst="ellipse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-248559" y="1688005"/>
            <a:ext cx="211983" cy="211983"/>
          </a:xfrm>
          <a:prstGeom prst="ellipse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6871630" y="2676197"/>
            <a:ext cx="342900" cy="535388"/>
            <a:chOff x="1997553" y="4318088"/>
            <a:chExt cx="342900" cy="535388"/>
          </a:xfrm>
        </p:grpSpPr>
        <p:sp>
          <p:nvSpPr>
            <p:cNvPr id="44" name="Isosceles Triangle 43"/>
            <p:cNvSpPr/>
            <p:nvPr/>
          </p:nvSpPr>
          <p:spPr>
            <a:xfrm>
              <a:off x="1997553" y="4548676"/>
              <a:ext cx="342900" cy="3048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 flipH="1">
              <a:off x="2169003" y="4318088"/>
              <a:ext cx="179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Connector 46"/>
          <p:cNvCxnSpPr/>
          <p:nvPr/>
        </p:nvCxnSpPr>
        <p:spPr>
          <a:xfrm>
            <a:off x="6659033" y="3115574"/>
            <a:ext cx="0" cy="3942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043080" y="3115574"/>
            <a:ext cx="0" cy="3942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1646379" y="3502152"/>
            <a:ext cx="278045" cy="34337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2024210" y="3502152"/>
            <a:ext cx="278045" cy="34337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6521487" y="3502152"/>
            <a:ext cx="278045" cy="34337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6907785" y="3502152"/>
            <a:ext cx="278045" cy="34337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439412" y="3478182"/>
            <a:ext cx="2157984" cy="183994"/>
          </a:xfrm>
          <a:prstGeom prst="roundRect">
            <a:avLst>
              <a:gd name="adj" fmla="val 50000"/>
            </a:avLst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6" name="Action Button: Custom 5">
            <a:hlinkClick r:id="" action="ppaction://customshow?id=3&amp;return=true" highlightClick="1"/>
          </p:cNvPr>
          <p:cNvSpPr/>
          <p:nvPr/>
        </p:nvSpPr>
        <p:spPr>
          <a:xfrm>
            <a:off x="2270060" y="0"/>
            <a:ext cx="4637725" cy="5334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1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/>
          <p:nvPr/>
        </p:nvCxnSpPr>
        <p:spPr>
          <a:xfrm>
            <a:off x="694944" y="3758184"/>
            <a:ext cx="75346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4944" y="3575304"/>
            <a:ext cx="75346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163233" y="3144434"/>
            <a:ext cx="0" cy="3942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1991783" y="2673043"/>
            <a:ext cx="342900" cy="535388"/>
            <a:chOff x="1997553" y="4318088"/>
            <a:chExt cx="342900" cy="535388"/>
          </a:xfrm>
        </p:grpSpPr>
        <p:sp>
          <p:nvSpPr>
            <p:cNvPr id="38" name="Isosceles Triangle 37"/>
            <p:cNvSpPr/>
            <p:nvPr/>
          </p:nvSpPr>
          <p:spPr>
            <a:xfrm>
              <a:off x="1997553" y="4548676"/>
              <a:ext cx="342900" cy="3048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2169003" y="4318088"/>
              <a:ext cx="179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De-synchronization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2819400" y="914061"/>
            <a:ext cx="3200400" cy="17526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362200" y="1637961"/>
            <a:ext cx="4572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019800" y="1637961"/>
            <a:ext cx="4572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239000" y="1637961"/>
            <a:ext cx="9906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68533" y="914061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10277" y="1637961"/>
            <a:ext cx="9906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72733" y="914061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17641" y="2673043"/>
            <a:ext cx="342900" cy="535388"/>
            <a:chOff x="1997553" y="4318088"/>
            <a:chExt cx="342900" cy="535388"/>
          </a:xfrm>
        </p:grpSpPr>
        <p:sp>
          <p:nvSpPr>
            <p:cNvPr id="17" name="Isosceles Triangle 16"/>
            <p:cNvSpPr/>
            <p:nvPr/>
          </p:nvSpPr>
          <p:spPr>
            <a:xfrm>
              <a:off x="1997553" y="4548676"/>
              <a:ext cx="342900" cy="3048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>
              <a:off x="2169003" y="4318088"/>
              <a:ext cx="179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1594104" y="914061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52581" y="914061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487583" y="2665012"/>
            <a:ext cx="342900" cy="535388"/>
            <a:chOff x="1997553" y="4318088"/>
            <a:chExt cx="342900" cy="535388"/>
          </a:xfrm>
        </p:grpSpPr>
        <p:sp>
          <p:nvSpPr>
            <p:cNvPr id="25" name="Isosceles Triangle 24"/>
            <p:cNvSpPr/>
            <p:nvPr/>
          </p:nvSpPr>
          <p:spPr>
            <a:xfrm>
              <a:off x="1997553" y="4548676"/>
              <a:ext cx="342900" cy="3048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2169003" y="4318088"/>
              <a:ext cx="179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/>
          <p:nvPr/>
        </p:nvCxnSpPr>
        <p:spPr>
          <a:xfrm>
            <a:off x="1788958" y="3130243"/>
            <a:ext cx="0" cy="3942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058077" y="1680007"/>
            <a:ext cx="211983" cy="211983"/>
          </a:xfrm>
          <a:prstGeom prst="ellipse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950976" y="5565222"/>
            <a:ext cx="7267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Transforming a synchronous circuit into asynchronous (automatically)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6937089" y="1680738"/>
            <a:ext cx="211983" cy="211983"/>
          </a:xfrm>
          <a:prstGeom prst="ellipse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-248559" y="1688005"/>
            <a:ext cx="211983" cy="211983"/>
          </a:xfrm>
          <a:prstGeom prst="ellipse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6871630" y="2676197"/>
            <a:ext cx="342900" cy="535388"/>
            <a:chOff x="1997553" y="4318088"/>
            <a:chExt cx="342900" cy="535388"/>
          </a:xfrm>
        </p:grpSpPr>
        <p:sp>
          <p:nvSpPr>
            <p:cNvPr id="44" name="Isosceles Triangle 43"/>
            <p:cNvSpPr/>
            <p:nvPr/>
          </p:nvSpPr>
          <p:spPr>
            <a:xfrm>
              <a:off x="1997553" y="4548676"/>
              <a:ext cx="342900" cy="3048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 flipH="1">
              <a:off x="2169003" y="4318088"/>
              <a:ext cx="179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Connector 46"/>
          <p:cNvCxnSpPr/>
          <p:nvPr/>
        </p:nvCxnSpPr>
        <p:spPr>
          <a:xfrm>
            <a:off x="6659033" y="3115574"/>
            <a:ext cx="0" cy="3942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043080" y="3115574"/>
            <a:ext cx="0" cy="3942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1646379" y="3502152"/>
            <a:ext cx="278045" cy="34337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2024210" y="3502152"/>
            <a:ext cx="278045" cy="34337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6521487" y="3502152"/>
            <a:ext cx="278045" cy="34337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6907785" y="3502152"/>
            <a:ext cx="278045" cy="34337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439412" y="3478182"/>
            <a:ext cx="2157984" cy="183994"/>
          </a:xfrm>
          <a:prstGeom prst="roundRect">
            <a:avLst>
              <a:gd name="adj" fmla="val 50000"/>
            </a:avLst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6" name="Action Button: Custom 5">
            <a:hlinkClick r:id="rId2" action="ppaction://hlinksldjump" highlightClick="1"/>
          </p:cNvPr>
          <p:cNvSpPr/>
          <p:nvPr/>
        </p:nvSpPr>
        <p:spPr>
          <a:xfrm>
            <a:off x="2270060" y="0"/>
            <a:ext cx="4637725" cy="5334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2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4.07407E-6 L 0.21129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6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94444E-6 3.33333E-6 L 0.49167 -0.00047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1.11111E-6 3.33333E-6 L 0.24583 -0.000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-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21129 -0.00162 L 0.25226 -0.0011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0.49167 -0.00047 L 0.53351 3.33333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40" grpId="0" animBg="1"/>
      <p:bldP spid="41" grpId="0" animBg="1"/>
      <p:bldP spid="41" grpId="1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Arrow 12"/>
          <p:cNvSpPr/>
          <p:nvPr/>
        </p:nvSpPr>
        <p:spPr bwMode="auto">
          <a:xfrm>
            <a:off x="737712" y="2754159"/>
            <a:ext cx="539484" cy="357190"/>
          </a:xfrm>
          <a:prstGeom prst="rightArrow">
            <a:avLst/>
          </a:prstGeom>
          <a:solidFill>
            <a:srgbClr val="92D05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2667405" y="2754159"/>
            <a:ext cx="1249971" cy="357190"/>
          </a:xfrm>
          <a:prstGeom prst="rightArrow">
            <a:avLst/>
          </a:prstGeom>
          <a:solidFill>
            <a:srgbClr val="92D05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5302823" y="2754159"/>
            <a:ext cx="1225933" cy="357190"/>
          </a:xfrm>
          <a:prstGeom prst="rightArrow">
            <a:avLst/>
          </a:prstGeom>
          <a:solidFill>
            <a:srgbClr val="92D05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7938242" y="2754159"/>
            <a:ext cx="539484" cy="357190"/>
          </a:xfrm>
          <a:prstGeom prst="rightArrow">
            <a:avLst/>
          </a:prstGeom>
          <a:solidFill>
            <a:srgbClr val="92D05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System-level de-synchronization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1257921" y="2000240"/>
            <a:ext cx="1428760" cy="1857388"/>
          </a:xfrm>
          <a:prstGeom prst="roundRect">
            <a:avLst/>
          </a:prstGeom>
          <a:solidFill>
            <a:srgbClr val="00B05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893339" y="2000240"/>
            <a:ext cx="1428760" cy="1857388"/>
          </a:xfrm>
          <a:prstGeom prst="roundRect">
            <a:avLst/>
          </a:prstGeom>
          <a:solidFill>
            <a:srgbClr val="00B05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6528757" y="2000240"/>
            <a:ext cx="1428760" cy="1857388"/>
          </a:xfrm>
          <a:prstGeom prst="roundRect">
            <a:avLst/>
          </a:prstGeom>
          <a:solidFill>
            <a:srgbClr val="00B05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9" name="Straight Arrow Connector 48"/>
          <p:cNvCxnSpPr>
            <a:endCxn id="7" idx="2"/>
          </p:cNvCxnSpPr>
          <p:nvPr/>
        </p:nvCxnSpPr>
        <p:spPr bwMode="auto">
          <a:xfrm rot="16200000" flipV="1">
            <a:off x="1650831" y="4179098"/>
            <a:ext cx="642942" cy="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endCxn id="9" idx="2"/>
          </p:cNvCxnSpPr>
          <p:nvPr/>
        </p:nvCxnSpPr>
        <p:spPr bwMode="auto">
          <a:xfrm rot="16200000" flipV="1">
            <a:off x="4286249" y="4179098"/>
            <a:ext cx="642942" cy="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>
            <a:endCxn id="11" idx="2"/>
          </p:cNvCxnSpPr>
          <p:nvPr/>
        </p:nvCxnSpPr>
        <p:spPr bwMode="auto">
          <a:xfrm rot="5400000" flipH="1" flipV="1">
            <a:off x="6920872" y="4179893"/>
            <a:ext cx="64453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Elbow Connector 82"/>
          <p:cNvCxnSpPr>
            <a:stCxn id="76" idx="3"/>
            <a:endCxn id="77" idx="3"/>
          </p:cNvCxnSpPr>
          <p:nvPr/>
        </p:nvCxnSpPr>
        <p:spPr bwMode="auto">
          <a:xfrm>
            <a:off x="2035517" y="2393149"/>
            <a:ext cx="2" cy="1073156"/>
          </a:xfrm>
          <a:prstGeom prst="bentConnector3">
            <a:avLst>
              <a:gd name="adj1" fmla="val 11430100000"/>
            </a:avLst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85" name="Elbow Connector 84"/>
          <p:cNvCxnSpPr>
            <a:stCxn id="77" idx="1"/>
            <a:endCxn id="76" idx="1"/>
          </p:cNvCxnSpPr>
          <p:nvPr/>
        </p:nvCxnSpPr>
        <p:spPr bwMode="auto">
          <a:xfrm rot="10800000">
            <a:off x="1909085" y="2393149"/>
            <a:ext cx="2" cy="1073156"/>
          </a:xfrm>
          <a:prstGeom prst="bentConnector3">
            <a:avLst>
              <a:gd name="adj1" fmla="val 11430100000"/>
            </a:avLst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76" name="Rectangle 75"/>
          <p:cNvSpPr/>
          <p:nvPr/>
        </p:nvSpPr>
        <p:spPr bwMode="auto">
          <a:xfrm>
            <a:off x="1909085" y="2214554"/>
            <a:ext cx="126432" cy="35719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1909087" y="3287710"/>
            <a:ext cx="126432" cy="35719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6" name="Elbow Connector 85"/>
          <p:cNvCxnSpPr>
            <a:stCxn id="88" idx="3"/>
            <a:endCxn id="89" idx="3"/>
          </p:cNvCxnSpPr>
          <p:nvPr/>
        </p:nvCxnSpPr>
        <p:spPr bwMode="auto">
          <a:xfrm>
            <a:off x="7358080" y="2393149"/>
            <a:ext cx="2" cy="1073156"/>
          </a:xfrm>
          <a:prstGeom prst="bentConnector3">
            <a:avLst>
              <a:gd name="adj1" fmla="val 11430100000"/>
            </a:avLst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87" name="Elbow Connector 86"/>
          <p:cNvCxnSpPr>
            <a:stCxn id="89" idx="1"/>
            <a:endCxn id="88" idx="1"/>
          </p:cNvCxnSpPr>
          <p:nvPr/>
        </p:nvCxnSpPr>
        <p:spPr bwMode="auto">
          <a:xfrm rot="10800000">
            <a:off x="7231648" y="2393149"/>
            <a:ext cx="2" cy="1073156"/>
          </a:xfrm>
          <a:prstGeom prst="bentConnector3">
            <a:avLst>
              <a:gd name="adj1" fmla="val 11430100000"/>
            </a:avLst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88" name="Rectangle 87"/>
          <p:cNvSpPr/>
          <p:nvPr/>
        </p:nvSpPr>
        <p:spPr bwMode="auto">
          <a:xfrm>
            <a:off x="7231648" y="2214554"/>
            <a:ext cx="126432" cy="35719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7231650" y="3287710"/>
            <a:ext cx="126432" cy="35719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5" name="Shape 94"/>
          <p:cNvCxnSpPr>
            <a:stCxn id="93" idx="3"/>
            <a:endCxn id="92" idx="1"/>
          </p:cNvCxnSpPr>
          <p:nvPr/>
        </p:nvCxnSpPr>
        <p:spPr bwMode="auto">
          <a:xfrm flipH="1">
            <a:off x="4236017" y="2912265"/>
            <a:ext cx="748167" cy="1588"/>
          </a:xfrm>
          <a:prstGeom prst="bentConnector5">
            <a:avLst>
              <a:gd name="adj1" fmla="val -30555"/>
              <a:gd name="adj2" fmla="val 25642003"/>
              <a:gd name="adj3" fmla="val 130555"/>
            </a:avLst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92" idx="3"/>
            <a:endCxn id="93" idx="1"/>
          </p:cNvCxnSpPr>
          <p:nvPr/>
        </p:nvCxnSpPr>
        <p:spPr bwMode="auto">
          <a:xfrm>
            <a:off x="4362449" y="2912265"/>
            <a:ext cx="495303" cy="1588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92" name="Rectangle 91"/>
          <p:cNvSpPr/>
          <p:nvPr/>
        </p:nvSpPr>
        <p:spPr bwMode="auto">
          <a:xfrm>
            <a:off x="4236017" y="2733670"/>
            <a:ext cx="126432" cy="35719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4857752" y="2733670"/>
            <a:ext cx="126432" cy="35719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Freeform 65"/>
          <p:cNvSpPr/>
          <p:nvPr/>
        </p:nvSpPr>
        <p:spPr bwMode="auto">
          <a:xfrm>
            <a:off x="4582571" y="2426067"/>
            <a:ext cx="623695" cy="486271"/>
          </a:xfrm>
          <a:custGeom>
            <a:avLst/>
            <a:gdLst>
              <a:gd name="connsiteX0" fmla="*/ 623695 w 623695"/>
              <a:gd name="connsiteY0" fmla="*/ 480985 h 486271"/>
              <a:gd name="connsiteX1" fmla="*/ 618409 w 623695"/>
              <a:gd name="connsiteY1" fmla="*/ 0 h 486271"/>
              <a:gd name="connsiteX2" fmla="*/ 0 w 623695"/>
              <a:gd name="connsiteY2" fmla="*/ 0 h 486271"/>
              <a:gd name="connsiteX3" fmla="*/ 0 w 623695"/>
              <a:gd name="connsiteY3" fmla="*/ 486271 h 48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3695" h="486271">
                <a:moveTo>
                  <a:pt x="623695" y="480985"/>
                </a:moveTo>
                <a:lnTo>
                  <a:pt x="618409" y="0"/>
                </a:lnTo>
                <a:lnTo>
                  <a:pt x="0" y="0"/>
                </a:lnTo>
                <a:lnTo>
                  <a:pt x="0" y="486271"/>
                </a:lnTo>
              </a:path>
            </a:pathLst>
          </a:custGeom>
          <a:noFill/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972301" y="4500570"/>
            <a:ext cx="525934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362449" y="4500570"/>
            <a:ext cx="0" cy="5377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045695" y="503477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9202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Arrow 12"/>
          <p:cNvSpPr/>
          <p:nvPr/>
        </p:nvSpPr>
        <p:spPr bwMode="auto">
          <a:xfrm>
            <a:off x="737712" y="2754159"/>
            <a:ext cx="539484" cy="357190"/>
          </a:xfrm>
          <a:prstGeom prst="rightArrow">
            <a:avLst/>
          </a:prstGeom>
          <a:solidFill>
            <a:srgbClr val="92D05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2667406" y="2754159"/>
            <a:ext cx="539484" cy="357190"/>
          </a:xfrm>
          <a:prstGeom prst="rightArrow">
            <a:avLst/>
          </a:prstGeom>
          <a:solidFill>
            <a:srgbClr val="92D05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3373130" y="2754159"/>
            <a:ext cx="539484" cy="357190"/>
          </a:xfrm>
          <a:prstGeom prst="rightArrow">
            <a:avLst/>
          </a:prstGeom>
          <a:solidFill>
            <a:srgbClr val="92D05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5302824" y="2754159"/>
            <a:ext cx="539484" cy="357190"/>
          </a:xfrm>
          <a:prstGeom prst="rightArrow">
            <a:avLst/>
          </a:prstGeom>
          <a:solidFill>
            <a:srgbClr val="92D05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6008548" y="2754159"/>
            <a:ext cx="539484" cy="357190"/>
          </a:xfrm>
          <a:prstGeom prst="rightArrow">
            <a:avLst/>
          </a:prstGeom>
          <a:solidFill>
            <a:srgbClr val="92D05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7938242" y="2754159"/>
            <a:ext cx="539484" cy="357190"/>
          </a:xfrm>
          <a:prstGeom prst="rightArrow">
            <a:avLst/>
          </a:prstGeom>
          <a:solidFill>
            <a:srgbClr val="92D05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8643966" y="2754159"/>
            <a:ext cx="357190" cy="357190"/>
          </a:xfrm>
          <a:prstGeom prst="rightArrow">
            <a:avLst/>
          </a:prstGeom>
          <a:solidFill>
            <a:srgbClr val="92D05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214282" y="2754159"/>
            <a:ext cx="357190" cy="357190"/>
          </a:xfrm>
          <a:prstGeom prst="rightArrow">
            <a:avLst/>
          </a:prstGeom>
          <a:solidFill>
            <a:srgbClr val="92D05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System-level de-synchronization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52197" y="2000240"/>
            <a:ext cx="204790" cy="1857388"/>
          </a:xfrm>
          <a:prstGeom prst="rect">
            <a:avLst/>
          </a:prstGeom>
          <a:solidFill>
            <a:srgbClr val="FFC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257921" y="2000240"/>
            <a:ext cx="1428760" cy="1857388"/>
          </a:xfrm>
          <a:prstGeom prst="roundRect">
            <a:avLst/>
          </a:prstGeom>
          <a:solidFill>
            <a:srgbClr val="00B05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187615" y="2000240"/>
            <a:ext cx="204790" cy="1857388"/>
          </a:xfrm>
          <a:prstGeom prst="rect">
            <a:avLst/>
          </a:prstGeom>
          <a:solidFill>
            <a:srgbClr val="FFC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893339" y="2000240"/>
            <a:ext cx="1428760" cy="1857388"/>
          </a:xfrm>
          <a:prstGeom prst="roundRect">
            <a:avLst/>
          </a:prstGeom>
          <a:solidFill>
            <a:srgbClr val="00B05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823033" y="2000240"/>
            <a:ext cx="204790" cy="1857388"/>
          </a:xfrm>
          <a:prstGeom prst="rect">
            <a:avLst/>
          </a:prstGeom>
          <a:solidFill>
            <a:srgbClr val="FFC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6528757" y="2000240"/>
            <a:ext cx="1428760" cy="1857388"/>
          </a:xfrm>
          <a:prstGeom prst="roundRect">
            <a:avLst/>
          </a:prstGeom>
          <a:solidFill>
            <a:srgbClr val="00B05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458451" y="2000240"/>
            <a:ext cx="204790" cy="1857388"/>
          </a:xfrm>
          <a:prstGeom prst="rect">
            <a:avLst/>
          </a:prstGeom>
          <a:solidFill>
            <a:srgbClr val="FFC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Straight Arrow Connector 23"/>
          <p:cNvCxnSpPr>
            <a:stCxn id="22" idx="0"/>
            <a:endCxn id="8" idx="2"/>
          </p:cNvCxnSpPr>
          <p:nvPr/>
        </p:nvCxnSpPr>
        <p:spPr bwMode="auto">
          <a:xfrm rot="16200000" flipV="1">
            <a:off x="3041437" y="4106201"/>
            <a:ext cx="500066" cy="2919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27" idx="0"/>
            <a:endCxn id="10" idx="2"/>
          </p:cNvCxnSpPr>
          <p:nvPr/>
        </p:nvCxnSpPr>
        <p:spPr bwMode="auto">
          <a:xfrm rot="16200000" flipV="1">
            <a:off x="5675432" y="4107624"/>
            <a:ext cx="500066" cy="74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30" idx="0"/>
            <a:endCxn id="12" idx="2"/>
          </p:cNvCxnSpPr>
          <p:nvPr/>
        </p:nvCxnSpPr>
        <p:spPr bwMode="auto">
          <a:xfrm rot="5400000" flipH="1" flipV="1">
            <a:off x="8310812" y="4107662"/>
            <a:ext cx="500068" cy="1588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34" idx="0"/>
            <a:endCxn id="6" idx="2"/>
          </p:cNvCxnSpPr>
          <p:nvPr/>
        </p:nvCxnSpPr>
        <p:spPr bwMode="auto">
          <a:xfrm rot="5400000" flipH="1" flipV="1">
            <a:off x="401726" y="4105625"/>
            <a:ext cx="500862" cy="4869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971194" y="4500570"/>
            <a:ext cx="2000264" cy="1588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611407" y="4500570"/>
            <a:ext cx="2000264" cy="1588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6251620" y="4500570"/>
            <a:ext cx="2000264" cy="1588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0800000">
            <a:off x="3614401" y="4857760"/>
            <a:ext cx="1989631" cy="1588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0800000">
            <a:off x="971194" y="4857760"/>
            <a:ext cx="2000264" cy="1588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rot="10800000" flipV="1">
            <a:off x="6246973" y="4857759"/>
            <a:ext cx="1992402" cy="1589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ounded Rectangle 21"/>
          <p:cNvSpPr/>
          <p:nvPr/>
        </p:nvSpPr>
        <p:spPr bwMode="auto">
          <a:xfrm>
            <a:off x="2971458" y="4357694"/>
            <a:ext cx="642942" cy="714380"/>
          </a:xfrm>
          <a:prstGeom prst="roundRect">
            <a:avLst/>
          </a:prstGeom>
          <a:solidFill>
            <a:srgbClr val="FF0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5604031" y="4357694"/>
            <a:ext cx="642942" cy="714380"/>
          </a:xfrm>
          <a:prstGeom prst="roundRect">
            <a:avLst/>
          </a:prstGeom>
          <a:solidFill>
            <a:srgbClr val="FF0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1643042" y="4784733"/>
            <a:ext cx="642942" cy="146054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9" name="Straight Arrow Connector 48"/>
          <p:cNvCxnSpPr>
            <a:endCxn id="7" idx="2"/>
          </p:cNvCxnSpPr>
          <p:nvPr/>
        </p:nvCxnSpPr>
        <p:spPr bwMode="auto">
          <a:xfrm rot="16200000" flipV="1">
            <a:off x="1650831" y="4179098"/>
            <a:ext cx="642942" cy="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endCxn id="9" idx="2"/>
          </p:cNvCxnSpPr>
          <p:nvPr/>
        </p:nvCxnSpPr>
        <p:spPr bwMode="auto">
          <a:xfrm rot="16200000" flipV="1">
            <a:off x="4286249" y="4179098"/>
            <a:ext cx="642942" cy="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>
            <a:endCxn id="11" idx="2"/>
          </p:cNvCxnSpPr>
          <p:nvPr/>
        </p:nvCxnSpPr>
        <p:spPr bwMode="auto">
          <a:xfrm rot="5400000" flipH="1" flipV="1">
            <a:off x="6920872" y="4179893"/>
            <a:ext cx="64453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Rounded Rectangle 56"/>
          <p:cNvSpPr/>
          <p:nvPr/>
        </p:nvSpPr>
        <p:spPr bwMode="auto">
          <a:xfrm>
            <a:off x="4143372" y="4786322"/>
            <a:ext cx="945138" cy="142876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7072330" y="4784733"/>
            <a:ext cx="285752" cy="142876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2143108" y="4429132"/>
            <a:ext cx="642942" cy="146054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Rounded Rectangle 59"/>
          <p:cNvSpPr/>
          <p:nvPr/>
        </p:nvSpPr>
        <p:spPr bwMode="auto">
          <a:xfrm>
            <a:off x="1214414" y="4425954"/>
            <a:ext cx="357190" cy="149232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3786182" y="4422776"/>
            <a:ext cx="642942" cy="146054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6548032" y="4429132"/>
            <a:ext cx="524298" cy="13652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7358082" y="4425954"/>
            <a:ext cx="580160" cy="146054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4714876" y="4429100"/>
            <a:ext cx="642942" cy="146054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 bwMode="auto">
          <a:xfrm>
            <a:off x="0" y="4500570"/>
            <a:ext cx="328252" cy="1588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8842375" y="4500570"/>
            <a:ext cx="301625" cy="1588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ounded Rectangle 29"/>
          <p:cNvSpPr/>
          <p:nvPr/>
        </p:nvSpPr>
        <p:spPr bwMode="auto">
          <a:xfrm>
            <a:off x="8239375" y="4357696"/>
            <a:ext cx="642942" cy="714380"/>
          </a:xfrm>
          <a:prstGeom prst="roundRect">
            <a:avLst/>
          </a:prstGeom>
          <a:solidFill>
            <a:srgbClr val="FF0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 rot="10800000">
            <a:off x="0" y="4857760"/>
            <a:ext cx="328252" cy="1589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Rounded Rectangle 33"/>
          <p:cNvSpPr/>
          <p:nvPr/>
        </p:nvSpPr>
        <p:spPr bwMode="auto">
          <a:xfrm>
            <a:off x="328252" y="4358490"/>
            <a:ext cx="642942" cy="714380"/>
          </a:xfrm>
          <a:prstGeom prst="roundRect">
            <a:avLst/>
          </a:prstGeom>
          <a:solidFill>
            <a:srgbClr val="FF0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 bwMode="auto">
          <a:xfrm rot="10800000">
            <a:off x="8882318" y="4857760"/>
            <a:ext cx="261683" cy="1589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Elbow Connector 82"/>
          <p:cNvCxnSpPr>
            <a:stCxn id="76" idx="3"/>
            <a:endCxn id="77" idx="3"/>
          </p:cNvCxnSpPr>
          <p:nvPr/>
        </p:nvCxnSpPr>
        <p:spPr bwMode="auto">
          <a:xfrm>
            <a:off x="2035517" y="2393149"/>
            <a:ext cx="2" cy="1073156"/>
          </a:xfrm>
          <a:prstGeom prst="bentConnector3">
            <a:avLst>
              <a:gd name="adj1" fmla="val 11430100000"/>
            </a:avLst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85" name="Elbow Connector 84"/>
          <p:cNvCxnSpPr>
            <a:stCxn id="77" idx="1"/>
            <a:endCxn id="76" idx="1"/>
          </p:cNvCxnSpPr>
          <p:nvPr/>
        </p:nvCxnSpPr>
        <p:spPr bwMode="auto">
          <a:xfrm rot="10800000">
            <a:off x="1909085" y="2393149"/>
            <a:ext cx="2" cy="1073156"/>
          </a:xfrm>
          <a:prstGeom prst="bentConnector3">
            <a:avLst>
              <a:gd name="adj1" fmla="val 11430100000"/>
            </a:avLst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76" name="Rectangle 75"/>
          <p:cNvSpPr/>
          <p:nvPr/>
        </p:nvSpPr>
        <p:spPr bwMode="auto">
          <a:xfrm>
            <a:off x="1909085" y="2214554"/>
            <a:ext cx="126432" cy="35719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1909087" y="3287710"/>
            <a:ext cx="126432" cy="35719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6" name="Elbow Connector 85"/>
          <p:cNvCxnSpPr>
            <a:stCxn id="88" idx="3"/>
            <a:endCxn id="89" idx="3"/>
          </p:cNvCxnSpPr>
          <p:nvPr/>
        </p:nvCxnSpPr>
        <p:spPr bwMode="auto">
          <a:xfrm>
            <a:off x="7358080" y="2393149"/>
            <a:ext cx="2" cy="1073156"/>
          </a:xfrm>
          <a:prstGeom prst="bentConnector3">
            <a:avLst>
              <a:gd name="adj1" fmla="val 11430100000"/>
            </a:avLst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87" name="Elbow Connector 86"/>
          <p:cNvCxnSpPr>
            <a:stCxn id="89" idx="1"/>
            <a:endCxn id="88" idx="1"/>
          </p:cNvCxnSpPr>
          <p:nvPr/>
        </p:nvCxnSpPr>
        <p:spPr bwMode="auto">
          <a:xfrm rot="10800000">
            <a:off x="7231648" y="2393149"/>
            <a:ext cx="2" cy="1073156"/>
          </a:xfrm>
          <a:prstGeom prst="bentConnector3">
            <a:avLst>
              <a:gd name="adj1" fmla="val 11430100000"/>
            </a:avLst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88" name="Rectangle 87"/>
          <p:cNvSpPr/>
          <p:nvPr/>
        </p:nvSpPr>
        <p:spPr bwMode="auto">
          <a:xfrm>
            <a:off x="7231648" y="2214554"/>
            <a:ext cx="126432" cy="35719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7231650" y="3287710"/>
            <a:ext cx="126432" cy="35719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5" name="Shape 94"/>
          <p:cNvCxnSpPr>
            <a:stCxn id="93" idx="3"/>
            <a:endCxn id="92" idx="1"/>
          </p:cNvCxnSpPr>
          <p:nvPr/>
        </p:nvCxnSpPr>
        <p:spPr bwMode="auto">
          <a:xfrm flipH="1">
            <a:off x="4236017" y="2912265"/>
            <a:ext cx="748167" cy="1588"/>
          </a:xfrm>
          <a:prstGeom prst="bentConnector5">
            <a:avLst>
              <a:gd name="adj1" fmla="val -30555"/>
              <a:gd name="adj2" fmla="val 25642003"/>
              <a:gd name="adj3" fmla="val 130555"/>
            </a:avLst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92" idx="3"/>
            <a:endCxn id="93" idx="1"/>
          </p:cNvCxnSpPr>
          <p:nvPr/>
        </p:nvCxnSpPr>
        <p:spPr bwMode="auto">
          <a:xfrm>
            <a:off x="4362449" y="2912265"/>
            <a:ext cx="495303" cy="1588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92" name="Rectangle 91"/>
          <p:cNvSpPr/>
          <p:nvPr/>
        </p:nvSpPr>
        <p:spPr bwMode="auto">
          <a:xfrm>
            <a:off x="4236017" y="2733670"/>
            <a:ext cx="126432" cy="35719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4857752" y="2733670"/>
            <a:ext cx="126432" cy="35719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Freeform 65"/>
          <p:cNvSpPr/>
          <p:nvPr/>
        </p:nvSpPr>
        <p:spPr bwMode="auto">
          <a:xfrm>
            <a:off x="4582571" y="2426067"/>
            <a:ext cx="623695" cy="486271"/>
          </a:xfrm>
          <a:custGeom>
            <a:avLst/>
            <a:gdLst>
              <a:gd name="connsiteX0" fmla="*/ 623695 w 623695"/>
              <a:gd name="connsiteY0" fmla="*/ 480985 h 486271"/>
              <a:gd name="connsiteX1" fmla="*/ 618409 w 623695"/>
              <a:gd name="connsiteY1" fmla="*/ 0 h 486271"/>
              <a:gd name="connsiteX2" fmla="*/ 0 w 623695"/>
              <a:gd name="connsiteY2" fmla="*/ 0 h 486271"/>
              <a:gd name="connsiteX3" fmla="*/ 0 w 623695"/>
              <a:gd name="connsiteY3" fmla="*/ 486271 h 48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3695" h="486271">
                <a:moveTo>
                  <a:pt x="623695" y="480985"/>
                </a:moveTo>
                <a:lnTo>
                  <a:pt x="618409" y="0"/>
                </a:lnTo>
                <a:lnTo>
                  <a:pt x="0" y="0"/>
                </a:lnTo>
                <a:lnTo>
                  <a:pt x="0" y="486271"/>
                </a:lnTo>
              </a:path>
            </a:pathLst>
          </a:custGeom>
          <a:noFill/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70"/>
          <p:cNvGrpSpPr/>
          <p:nvPr/>
        </p:nvGrpSpPr>
        <p:grpSpPr>
          <a:xfrm>
            <a:off x="714348" y="4500570"/>
            <a:ext cx="7717040" cy="357189"/>
            <a:chOff x="714348" y="4500570"/>
            <a:chExt cx="7717040" cy="357189"/>
          </a:xfrm>
        </p:grpSpPr>
        <p:sp>
          <p:nvSpPr>
            <p:cNvPr id="65" name="Rounded Rectangle 64"/>
            <p:cNvSpPr/>
            <p:nvPr/>
          </p:nvSpPr>
          <p:spPr bwMode="auto">
            <a:xfrm>
              <a:off x="3392405" y="4500570"/>
              <a:ext cx="2430628" cy="357189"/>
            </a:xfrm>
            <a:prstGeom prst="roundRect">
              <a:avLst>
                <a:gd name="adj" fmla="val 50000"/>
              </a:avLst>
            </a:prstGeom>
            <a:noFill/>
            <a:ln w="57150" cap="sq" cmpd="sng" algn="ctr">
              <a:solidFill>
                <a:schemeClr val="tx2">
                  <a:lumMod val="75000"/>
                </a:schemeClr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Rounded Rectangle 67"/>
            <p:cNvSpPr/>
            <p:nvPr/>
          </p:nvSpPr>
          <p:spPr bwMode="auto">
            <a:xfrm>
              <a:off x="714348" y="4500570"/>
              <a:ext cx="2430628" cy="357189"/>
            </a:xfrm>
            <a:prstGeom prst="roundRect">
              <a:avLst>
                <a:gd name="adj" fmla="val 50000"/>
              </a:avLst>
            </a:prstGeom>
            <a:noFill/>
            <a:ln w="57150" cap="sq" cmpd="sng" algn="ctr">
              <a:solidFill>
                <a:schemeClr val="tx2">
                  <a:lumMod val="75000"/>
                </a:schemeClr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Rounded Rectangle 68"/>
            <p:cNvSpPr/>
            <p:nvPr/>
          </p:nvSpPr>
          <p:spPr bwMode="auto">
            <a:xfrm>
              <a:off x="6000760" y="4500570"/>
              <a:ext cx="2430628" cy="357189"/>
            </a:xfrm>
            <a:prstGeom prst="roundRect">
              <a:avLst>
                <a:gd name="adj" fmla="val 50000"/>
              </a:avLst>
            </a:prstGeom>
            <a:noFill/>
            <a:ln w="57150" cap="sq" cmpd="sng" algn="ctr">
              <a:solidFill>
                <a:schemeClr val="tx2">
                  <a:lumMod val="75000"/>
                </a:schemeClr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29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Arrow 12"/>
          <p:cNvSpPr/>
          <p:nvPr/>
        </p:nvSpPr>
        <p:spPr bwMode="auto">
          <a:xfrm>
            <a:off x="737712" y="2754159"/>
            <a:ext cx="539484" cy="357190"/>
          </a:xfrm>
          <a:prstGeom prst="rightArrow">
            <a:avLst/>
          </a:prstGeom>
          <a:solidFill>
            <a:srgbClr val="92D05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2667406" y="2754159"/>
            <a:ext cx="539484" cy="357190"/>
          </a:xfrm>
          <a:prstGeom prst="rightArrow">
            <a:avLst/>
          </a:prstGeom>
          <a:solidFill>
            <a:srgbClr val="92D05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3373130" y="2754159"/>
            <a:ext cx="539484" cy="357190"/>
          </a:xfrm>
          <a:prstGeom prst="rightArrow">
            <a:avLst/>
          </a:prstGeom>
          <a:solidFill>
            <a:srgbClr val="92D05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5302824" y="2754159"/>
            <a:ext cx="539484" cy="357190"/>
          </a:xfrm>
          <a:prstGeom prst="rightArrow">
            <a:avLst/>
          </a:prstGeom>
          <a:solidFill>
            <a:srgbClr val="92D05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6008548" y="2754159"/>
            <a:ext cx="539484" cy="357190"/>
          </a:xfrm>
          <a:prstGeom prst="rightArrow">
            <a:avLst/>
          </a:prstGeom>
          <a:solidFill>
            <a:srgbClr val="92D05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7938242" y="2754159"/>
            <a:ext cx="539484" cy="357190"/>
          </a:xfrm>
          <a:prstGeom prst="rightArrow">
            <a:avLst/>
          </a:prstGeom>
          <a:solidFill>
            <a:srgbClr val="92D05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8643966" y="2754159"/>
            <a:ext cx="357190" cy="357190"/>
          </a:xfrm>
          <a:prstGeom prst="rightArrow">
            <a:avLst/>
          </a:prstGeom>
          <a:solidFill>
            <a:srgbClr val="92D05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214282" y="2754159"/>
            <a:ext cx="357190" cy="357190"/>
          </a:xfrm>
          <a:prstGeom prst="rightArrow">
            <a:avLst/>
          </a:prstGeom>
          <a:solidFill>
            <a:srgbClr val="92D05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System-level de-synchronization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52197" y="2000240"/>
            <a:ext cx="204790" cy="1857388"/>
          </a:xfrm>
          <a:prstGeom prst="rect">
            <a:avLst/>
          </a:prstGeom>
          <a:solidFill>
            <a:srgbClr val="FFC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257921" y="2000240"/>
            <a:ext cx="1428760" cy="1857388"/>
          </a:xfrm>
          <a:prstGeom prst="roundRect">
            <a:avLst/>
          </a:prstGeom>
          <a:solidFill>
            <a:srgbClr val="00B05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187615" y="2000240"/>
            <a:ext cx="204790" cy="1857388"/>
          </a:xfrm>
          <a:prstGeom prst="rect">
            <a:avLst/>
          </a:prstGeom>
          <a:solidFill>
            <a:srgbClr val="FFC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893339" y="2000240"/>
            <a:ext cx="1428760" cy="1857388"/>
          </a:xfrm>
          <a:prstGeom prst="roundRect">
            <a:avLst/>
          </a:prstGeom>
          <a:solidFill>
            <a:srgbClr val="00B05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823033" y="2000240"/>
            <a:ext cx="204790" cy="1857388"/>
          </a:xfrm>
          <a:prstGeom prst="rect">
            <a:avLst/>
          </a:prstGeom>
          <a:solidFill>
            <a:srgbClr val="FFC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6528757" y="2000240"/>
            <a:ext cx="1428760" cy="1857388"/>
          </a:xfrm>
          <a:prstGeom prst="roundRect">
            <a:avLst/>
          </a:prstGeom>
          <a:solidFill>
            <a:srgbClr val="00B05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458451" y="2000240"/>
            <a:ext cx="204790" cy="1857388"/>
          </a:xfrm>
          <a:prstGeom prst="rect">
            <a:avLst/>
          </a:prstGeom>
          <a:solidFill>
            <a:srgbClr val="FFC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Straight Arrow Connector 23"/>
          <p:cNvCxnSpPr>
            <a:stCxn id="22" idx="0"/>
            <a:endCxn id="8" idx="2"/>
          </p:cNvCxnSpPr>
          <p:nvPr/>
        </p:nvCxnSpPr>
        <p:spPr bwMode="auto">
          <a:xfrm rot="16200000" flipV="1">
            <a:off x="3041437" y="4106201"/>
            <a:ext cx="500066" cy="2919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27" idx="0"/>
            <a:endCxn id="10" idx="2"/>
          </p:cNvCxnSpPr>
          <p:nvPr/>
        </p:nvCxnSpPr>
        <p:spPr bwMode="auto">
          <a:xfrm rot="16200000" flipV="1">
            <a:off x="5675432" y="4107624"/>
            <a:ext cx="500066" cy="74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30" idx="0"/>
            <a:endCxn id="12" idx="2"/>
          </p:cNvCxnSpPr>
          <p:nvPr/>
        </p:nvCxnSpPr>
        <p:spPr bwMode="auto">
          <a:xfrm rot="5400000" flipH="1" flipV="1">
            <a:off x="8310812" y="4107662"/>
            <a:ext cx="500068" cy="1588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34" idx="0"/>
            <a:endCxn id="6" idx="2"/>
          </p:cNvCxnSpPr>
          <p:nvPr/>
        </p:nvCxnSpPr>
        <p:spPr bwMode="auto">
          <a:xfrm rot="5400000" flipH="1" flipV="1">
            <a:off x="401726" y="4105625"/>
            <a:ext cx="500862" cy="4869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971194" y="4500570"/>
            <a:ext cx="2000264" cy="1588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611407" y="4500570"/>
            <a:ext cx="2000264" cy="1588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6251620" y="4500570"/>
            <a:ext cx="2000264" cy="1588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0800000">
            <a:off x="3614401" y="4857760"/>
            <a:ext cx="1989631" cy="1588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0800000">
            <a:off x="971194" y="4857760"/>
            <a:ext cx="2000264" cy="1588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rot="10800000" flipV="1">
            <a:off x="6246973" y="4857759"/>
            <a:ext cx="1992402" cy="1589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ounded Rectangle 21"/>
          <p:cNvSpPr/>
          <p:nvPr/>
        </p:nvSpPr>
        <p:spPr bwMode="auto">
          <a:xfrm>
            <a:off x="2971458" y="4357694"/>
            <a:ext cx="642942" cy="714380"/>
          </a:xfrm>
          <a:prstGeom prst="roundRect">
            <a:avLst/>
          </a:prstGeom>
          <a:solidFill>
            <a:srgbClr val="FF0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5604031" y="4357694"/>
            <a:ext cx="642942" cy="714380"/>
          </a:xfrm>
          <a:prstGeom prst="roundRect">
            <a:avLst/>
          </a:prstGeom>
          <a:solidFill>
            <a:srgbClr val="FF0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1643042" y="4784733"/>
            <a:ext cx="642942" cy="146054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9" name="Straight Arrow Connector 48"/>
          <p:cNvCxnSpPr>
            <a:endCxn id="7" idx="2"/>
          </p:cNvCxnSpPr>
          <p:nvPr/>
        </p:nvCxnSpPr>
        <p:spPr bwMode="auto">
          <a:xfrm rot="16200000" flipV="1">
            <a:off x="1650831" y="4179098"/>
            <a:ext cx="642942" cy="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endCxn id="9" idx="2"/>
          </p:cNvCxnSpPr>
          <p:nvPr/>
        </p:nvCxnSpPr>
        <p:spPr bwMode="auto">
          <a:xfrm rot="16200000" flipV="1">
            <a:off x="4286249" y="4179098"/>
            <a:ext cx="642942" cy="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>
            <a:endCxn id="11" idx="2"/>
          </p:cNvCxnSpPr>
          <p:nvPr/>
        </p:nvCxnSpPr>
        <p:spPr bwMode="auto">
          <a:xfrm rot="5400000" flipH="1" flipV="1">
            <a:off x="6920872" y="4179893"/>
            <a:ext cx="64453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Rounded Rectangle 56"/>
          <p:cNvSpPr/>
          <p:nvPr/>
        </p:nvSpPr>
        <p:spPr bwMode="auto">
          <a:xfrm>
            <a:off x="4143372" y="4786322"/>
            <a:ext cx="945138" cy="142876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7072330" y="4784733"/>
            <a:ext cx="285752" cy="142876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2143108" y="4429132"/>
            <a:ext cx="642942" cy="146054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Rounded Rectangle 59"/>
          <p:cNvSpPr/>
          <p:nvPr/>
        </p:nvSpPr>
        <p:spPr bwMode="auto">
          <a:xfrm>
            <a:off x="1214414" y="4425954"/>
            <a:ext cx="357190" cy="149232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3786182" y="4422776"/>
            <a:ext cx="642942" cy="146054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6548032" y="4429132"/>
            <a:ext cx="524298" cy="13652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7358082" y="4425954"/>
            <a:ext cx="580160" cy="146054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4714876" y="4429100"/>
            <a:ext cx="642942" cy="146054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 bwMode="auto">
          <a:xfrm>
            <a:off x="0" y="4500570"/>
            <a:ext cx="328252" cy="1588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8842375" y="4500570"/>
            <a:ext cx="301625" cy="1588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ounded Rectangle 29"/>
          <p:cNvSpPr/>
          <p:nvPr/>
        </p:nvSpPr>
        <p:spPr bwMode="auto">
          <a:xfrm>
            <a:off x="8239375" y="4357696"/>
            <a:ext cx="642942" cy="714380"/>
          </a:xfrm>
          <a:prstGeom prst="roundRect">
            <a:avLst/>
          </a:prstGeom>
          <a:solidFill>
            <a:srgbClr val="FF0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 rot="10800000">
            <a:off x="0" y="4857760"/>
            <a:ext cx="328252" cy="1589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Rounded Rectangle 33"/>
          <p:cNvSpPr/>
          <p:nvPr/>
        </p:nvSpPr>
        <p:spPr bwMode="auto">
          <a:xfrm>
            <a:off x="328252" y="4358490"/>
            <a:ext cx="642942" cy="714380"/>
          </a:xfrm>
          <a:prstGeom prst="roundRect">
            <a:avLst/>
          </a:prstGeom>
          <a:solidFill>
            <a:srgbClr val="FF0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 bwMode="auto">
          <a:xfrm rot="10800000">
            <a:off x="8882318" y="4857760"/>
            <a:ext cx="261683" cy="1589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Elbow Connector 82"/>
          <p:cNvCxnSpPr>
            <a:stCxn id="76" idx="3"/>
            <a:endCxn id="77" idx="3"/>
          </p:cNvCxnSpPr>
          <p:nvPr/>
        </p:nvCxnSpPr>
        <p:spPr bwMode="auto">
          <a:xfrm>
            <a:off x="2035517" y="2393149"/>
            <a:ext cx="2" cy="1073156"/>
          </a:xfrm>
          <a:prstGeom prst="bentConnector3">
            <a:avLst>
              <a:gd name="adj1" fmla="val 11430100000"/>
            </a:avLst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85" name="Elbow Connector 84"/>
          <p:cNvCxnSpPr>
            <a:stCxn id="77" idx="1"/>
            <a:endCxn id="76" idx="1"/>
          </p:cNvCxnSpPr>
          <p:nvPr/>
        </p:nvCxnSpPr>
        <p:spPr bwMode="auto">
          <a:xfrm rot="10800000">
            <a:off x="1909085" y="2393149"/>
            <a:ext cx="2" cy="1073156"/>
          </a:xfrm>
          <a:prstGeom prst="bentConnector3">
            <a:avLst>
              <a:gd name="adj1" fmla="val 11430100000"/>
            </a:avLst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76" name="Rectangle 75"/>
          <p:cNvSpPr/>
          <p:nvPr/>
        </p:nvSpPr>
        <p:spPr bwMode="auto">
          <a:xfrm>
            <a:off x="1909085" y="2214554"/>
            <a:ext cx="126432" cy="35719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1909087" y="3287710"/>
            <a:ext cx="126432" cy="35719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6" name="Elbow Connector 85"/>
          <p:cNvCxnSpPr>
            <a:stCxn id="88" idx="3"/>
            <a:endCxn id="89" idx="3"/>
          </p:cNvCxnSpPr>
          <p:nvPr/>
        </p:nvCxnSpPr>
        <p:spPr bwMode="auto">
          <a:xfrm>
            <a:off x="7358080" y="2393149"/>
            <a:ext cx="2" cy="1073156"/>
          </a:xfrm>
          <a:prstGeom prst="bentConnector3">
            <a:avLst>
              <a:gd name="adj1" fmla="val 11430100000"/>
            </a:avLst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87" name="Elbow Connector 86"/>
          <p:cNvCxnSpPr>
            <a:stCxn id="89" idx="1"/>
            <a:endCxn id="88" idx="1"/>
          </p:cNvCxnSpPr>
          <p:nvPr/>
        </p:nvCxnSpPr>
        <p:spPr bwMode="auto">
          <a:xfrm rot="10800000">
            <a:off x="7231648" y="2393149"/>
            <a:ext cx="2" cy="1073156"/>
          </a:xfrm>
          <a:prstGeom prst="bentConnector3">
            <a:avLst>
              <a:gd name="adj1" fmla="val 11430100000"/>
            </a:avLst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88" name="Rectangle 87"/>
          <p:cNvSpPr/>
          <p:nvPr/>
        </p:nvSpPr>
        <p:spPr bwMode="auto">
          <a:xfrm>
            <a:off x="7231648" y="2214554"/>
            <a:ext cx="126432" cy="35719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7231650" y="3287710"/>
            <a:ext cx="126432" cy="35719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5" name="Shape 94"/>
          <p:cNvCxnSpPr>
            <a:stCxn id="93" idx="3"/>
            <a:endCxn id="92" idx="1"/>
          </p:cNvCxnSpPr>
          <p:nvPr/>
        </p:nvCxnSpPr>
        <p:spPr bwMode="auto">
          <a:xfrm flipH="1">
            <a:off x="4236017" y="2912265"/>
            <a:ext cx="748167" cy="1588"/>
          </a:xfrm>
          <a:prstGeom prst="bentConnector5">
            <a:avLst>
              <a:gd name="adj1" fmla="val -30555"/>
              <a:gd name="adj2" fmla="val 25642003"/>
              <a:gd name="adj3" fmla="val 130555"/>
            </a:avLst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92" idx="3"/>
            <a:endCxn id="93" idx="1"/>
          </p:cNvCxnSpPr>
          <p:nvPr/>
        </p:nvCxnSpPr>
        <p:spPr bwMode="auto">
          <a:xfrm>
            <a:off x="4362449" y="2912265"/>
            <a:ext cx="495303" cy="1588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92" name="Rectangle 91"/>
          <p:cNvSpPr/>
          <p:nvPr/>
        </p:nvSpPr>
        <p:spPr bwMode="auto">
          <a:xfrm>
            <a:off x="4236017" y="2733670"/>
            <a:ext cx="126432" cy="35719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4857752" y="2733670"/>
            <a:ext cx="126432" cy="35719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Freeform 65"/>
          <p:cNvSpPr/>
          <p:nvPr/>
        </p:nvSpPr>
        <p:spPr bwMode="auto">
          <a:xfrm>
            <a:off x="4582571" y="2426067"/>
            <a:ext cx="623695" cy="486271"/>
          </a:xfrm>
          <a:custGeom>
            <a:avLst/>
            <a:gdLst>
              <a:gd name="connsiteX0" fmla="*/ 623695 w 623695"/>
              <a:gd name="connsiteY0" fmla="*/ 480985 h 486271"/>
              <a:gd name="connsiteX1" fmla="*/ 618409 w 623695"/>
              <a:gd name="connsiteY1" fmla="*/ 0 h 486271"/>
              <a:gd name="connsiteX2" fmla="*/ 0 w 623695"/>
              <a:gd name="connsiteY2" fmla="*/ 0 h 486271"/>
              <a:gd name="connsiteX3" fmla="*/ 0 w 623695"/>
              <a:gd name="connsiteY3" fmla="*/ 486271 h 48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3695" h="486271">
                <a:moveTo>
                  <a:pt x="623695" y="480985"/>
                </a:moveTo>
                <a:lnTo>
                  <a:pt x="618409" y="0"/>
                </a:lnTo>
                <a:lnTo>
                  <a:pt x="0" y="0"/>
                </a:lnTo>
                <a:lnTo>
                  <a:pt x="0" y="486271"/>
                </a:lnTo>
              </a:path>
            </a:pathLst>
          </a:custGeom>
          <a:noFill/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ction Button: Custom 1">
            <a:hlinkClick r:id="" action="ppaction://customshow?id=1&amp;return=true" highlightClick="1"/>
          </p:cNvPr>
          <p:cNvSpPr/>
          <p:nvPr/>
        </p:nvSpPr>
        <p:spPr>
          <a:xfrm>
            <a:off x="1719337" y="0"/>
            <a:ext cx="5565856" cy="5334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8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Arrow 12"/>
          <p:cNvSpPr/>
          <p:nvPr/>
        </p:nvSpPr>
        <p:spPr bwMode="auto">
          <a:xfrm>
            <a:off x="737712" y="2754159"/>
            <a:ext cx="539484" cy="357190"/>
          </a:xfrm>
          <a:prstGeom prst="rightArrow">
            <a:avLst/>
          </a:prstGeom>
          <a:solidFill>
            <a:srgbClr val="92D05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2667406" y="2754159"/>
            <a:ext cx="539484" cy="357190"/>
          </a:xfrm>
          <a:prstGeom prst="rightArrow">
            <a:avLst/>
          </a:prstGeom>
          <a:solidFill>
            <a:srgbClr val="92D05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3373130" y="2754159"/>
            <a:ext cx="539484" cy="357190"/>
          </a:xfrm>
          <a:prstGeom prst="rightArrow">
            <a:avLst/>
          </a:prstGeom>
          <a:solidFill>
            <a:srgbClr val="92D05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5302824" y="2754159"/>
            <a:ext cx="539484" cy="357190"/>
          </a:xfrm>
          <a:prstGeom prst="rightArrow">
            <a:avLst/>
          </a:prstGeom>
          <a:solidFill>
            <a:srgbClr val="92D05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6008548" y="2754159"/>
            <a:ext cx="539484" cy="357190"/>
          </a:xfrm>
          <a:prstGeom prst="rightArrow">
            <a:avLst/>
          </a:prstGeom>
          <a:solidFill>
            <a:srgbClr val="92D05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7938242" y="2754159"/>
            <a:ext cx="539484" cy="357190"/>
          </a:xfrm>
          <a:prstGeom prst="rightArrow">
            <a:avLst/>
          </a:prstGeom>
          <a:solidFill>
            <a:srgbClr val="92D05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8643966" y="2754159"/>
            <a:ext cx="357190" cy="357190"/>
          </a:xfrm>
          <a:prstGeom prst="rightArrow">
            <a:avLst/>
          </a:prstGeom>
          <a:solidFill>
            <a:srgbClr val="92D05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214282" y="2754159"/>
            <a:ext cx="357190" cy="357190"/>
          </a:xfrm>
          <a:prstGeom prst="rightArrow">
            <a:avLst/>
          </a:prstGeom>
          <a:solidFill>
            <a:srgbClr val="92D05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System-level de-synchronization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52197" y="2000240"/>
            <a:ext cx="204790" cy="1857388"/>
          </a:xfrm>
          <a:prstGeom prst="rect">
            <a:avLst/>
          </a:prstGeom>
          <a:solidFill>
            <a:srgbClr val="FFC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257921" y="2000240"/>
            <a:ext cx="1428760" cy="1857388"/>
          </a:xfrm>
          <a:prstGeom prst="roundRect">
            <a:avLst/>
          </a:prstGeom>
          <a:solidFill>
            <a:srgbClr val="00B05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187615" y="2000240"/>
            <a:ext cx="204790" cy="1857388"/>
          </a:xfrm>
          <a:prstGeom prst="rect">
            <a:avLst/>
          </a:prstGeom>
          <a:solidFill>
            <a:srgbClr val="FFC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823033" y="2000240"/>
            <a:ext cx="204790" cy="1857388"/>
          </a:xfrm>
          <a:prstGeom prst="rect">
            <a:avLst/>
          </a:prstGeom>
          <a:solidFill>
            <a:srgbClr val="FFC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6528757" y="2000240"/>
            <a:ext cx="1428760" cy="1857388"/>
          </a:xfrm>
          <a:prstGeom prst="roundRect">
            <a:avLst/>
          </a:prstGeom>
          <a:solidFill>
            <a:srgbClr val="00B05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458451" y="2000240"/>
            <a:ext cx="204790" cy="1857388"/>
          </a:xfrm>
          <a:prstGeom prst="rect">
            <a:avLst/>
          </a:prstGeom>
          <a:solidFill>
            <a:srgbClr val="FFC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Straight Arrow Connector 23"/>
          <p:cNvCxnSpPr>
            <a:stCxn id="22" idx="0"/>
            <a:endCxn id="8" idx="2"/>
          </p:cNvCxnSpPr>
          <p:nvPr/>
        </p:nvCxnSpPr>
        <p:spPr bwMode="auto">
          <a:xfrm rot="16200000" flipV="1">
            <a:off x="3041437" y="4106201"/>
            <a:ext cx="500066" cy="2919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27" idx="0"/>
            <a:endCxn id="10" idx="2"/>
          </p:cNvCxnSpPr>
          <p:nvPr/>
        </p:nvCxnSpPr>
        <p:spPr bwMode="auto">
          <a:xfrm rot="16200000" flipV="1">
            <a:off x="5675432" y="4107624"/>
            <a:ext cx="500066" cy="74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30" idx="0"/>
            <a:endCxn id="12" idx="2"/>
          </p:cNvCxnSpPr>
          <p:nvPr/>
        </p:nvCxnSpPr>
        <p:spPr bwMode="auto">
          <a:xfrm rot="5400000" flipH="1" flipV="1">
            <a:off x="8310812" y="4107662"/>
            <a:ext cx="500068" cy="1588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34" idx="0"/>
            <a:endCxn id="6" idx="2"/>
          </p:cNvCxnSpPr>
          <p:nvPr/>
        </p:nvCxnSpPr>
        <p:spPr bwMode="auto">
          <a:xfrm rot="5400000" flipH="1" flipV="1">
            <a:off x="401726" y="4105625"/>
            <a:ext cx="500862" cy="4869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971194" y="4500570"/>
            <a:ext cx="2000264" cy="1588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611407" y="4500570"/>
            <a:ext cx="2000264" cy="1588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6251620" y="4500570"/>
            <a:ext cx="2000264" cy="1588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0800000">
            <a:off x="3614401" y="4857760"/>
            <a:ext cx="1989631" cy="1588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0800000">
            <a:off x="971194" y="4857760"/>
            <a:ext cx="2000264" cy="1588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rot="10800000" flipV="1">
            <a:off x="6246973" y="4857759"/>
            <a:ext cx="1992402" cy="1589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ounded Rectangle 21"/>
          <p:cNvSpPr/>
          <p:nvPr/>
        </p:nvSpPr>
        <p:spPr bwMode="auto">
          <a:xfrm>
            <a:off x="2971458" y="4357694"/>
            <a:ext cx="642942" cy="714380"/>
          </a:xfrm>
          <a:prstGeom prst="roundRect">
            <a:avLst/>
          </a:prstGeom>
          <a:solidFill>
            <a:srgbClr val="FF0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5604031" y="4357694"/>
            <a:ext cx="642942" cy="714380"/>
          </a:xfrm>
          <a:prstGeom prst="roundRect">
            <a:avLst/>
          </a:prstGeom>
          <a:solidFill>
            <a:srgbClr val="FF0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1643042" y="4784733"/>
            <a:ext cx="642942" cy="146054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9" name="Straight Arrow Connector 48"/>
          <p:cNvCxnSpPr>
            <a:endCxn id="7" idx="2"/>
          </p:cNvCxnSpPr>
          <p:nvPr/>
        </p:nvCxnSpPr>
        <p:spPr bwMode="auto">
          <a:xfrm rot="16200000" flipV="1">
            <a:off x="1650831" y="4179098"/>
            <a:ext cx="642942" cy="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endCxn id="9" idx="2"/>
          </p:cNvCxnSpPr>
          <p:nvPr/>
        </p:nvCxnSpPr>
        <p:spPr bwMode="auto">
          <a:xfrm rot="16200000" flipV="1">
            <a:off x="4286249" y="4179098"/>
            <a:ext cx="642942" cy="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>
            <a:endCxn id="11" idx="2"/>
          </p:cNvCxnSpPr>
          <p:nvPr/>
        </p:nvCxnSpPr>
        <p:spPr bwMode="auto">
          <a:xfrm rot="5400000" flipH="1" flipV="1">
            <a:off x="6920872" y="4179893"/>
            <a:ext cx="64453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Rounded Rectangle 56"/>
          <p:cNvSpPr/>
          <p:nvPr/>
        </p:nvSpPr>
        <p:spPr bwMode="auto">
          <a:xfrm>
            <a:off x="4143372" y="4786322"/>
            <a:ext cx="945138" cy="142876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7072330" y="4784733"/>
            <a:ext cx="285752" cy="142876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2143108" y="4429132"/>
            <a:ext cx="642942" cy="146054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Rounded Rectangle 59"/>
          <p:cNvSpPr/>
          <p:nvPr/>
        </p:nvSpPr>
        <p:spPr bwMode="auto">
          <a:xfrm>
            <a:off x="1214414" y="4425954"/>
            <a:ext cx="357190" cy="149232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3786182" y="4422776"/>
            <a:ext cx="642942" cy="146054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6548032" y="4429132"/>
            <a:ext cx="524298" cy="13652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7358082" y="4425954"/>
            <a:ext cx="580160" cy="146054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4714876" y="4434508"/>
            <a:ext cx="642942" cy="146054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 bwMode="auto">
          <a:xfrm>
            <a:off x="0" y="4500570"/>
            <a:ext cx="328252" cy="1588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8842375" y="4500570"/>
            <a:ext cx="301625" cy="1588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ounded Rectangle 29"/>
          <p:cNvSpPr/>
          <p:nvPr/>
        </p:nvSpPr>
        <p:spPr bwMode="auto">
          <a:xfrm>
            <a:off x="8239375" y="4357696"/>
            <a:ext cx="642942" cy="714380"/>
          </a:xfrm>
          <a:prstGeom prst="roundRect">
            <a:avLst/>
          </a:prstGeom>
          <a:solidFill>
            <a:srgbClr val="FF0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 rot="10800000">
            <a:off x="0" y="4857760"/>
            <a:ext cx="328252" cy="1589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Rounded Rectangle 33"/>
          <p:cNvSpPr/>
          <p:nvPr/>
        </p:nvSpPr>
        <p:spPr bwMode="auto">
          <a:xfrm>
            <a:off x="328252" y="4358490"/>
            <a:ext cx="642942" cy="714380"/>
          </a:xfrm>
          <a:prstGeom prst="roundRect">
            <a:avLst/>
          </a:prstGeom>
          <a:solidFill>
            <a:srgbClr val="FF0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 bwMode="auto">
          <a:xfrm rot="10800000">
            <a:off x="8882318" y="4857760"/>
            <a:ext cx="261683" cy="1589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Oval 47"/>
          <p:cNvSpPr/>
          <p:nvPr/>
        </p:nvSpPr>
        <p:spPr bwMode="auto">
          <a:xfrm>
            <a:off x="3150054" y="4559296"/>
            <a:ext cx="285752" cy="285752"/>
          </a:xfrm>
          <a:prstGeom prst="ellipse">
            <a:avLst/>
          </a:prstGeom>
          <a:solidFill>
            <a:srgbClr val="FFCC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3147134" y="4559296"/>
            <a:ext cx="285752" cy="285752"/>
          </a:xfrm>
          <a:prstGeom prst="ellipse">
            <a:avLst/>
          </a:prstGeom>
          <a:solidFill>
            <a:srgbClr val="FFCCFF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5782626" y="4544666"/>
            <a:ext cx="285752" cy="285752"/>
          </a:xfrm>
          <a:prstGeom prst="ellipse">
            <a:avLst/>
          </a:prstGeom>
          <a:solidFill>
            <a:srgbClr val="00FFFF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5561500" y="2817916"/>
            <a:ext cx="219002" cy="219002"/>
          </a:xfrm>
          <a:prstGeom prst="ellipse">
            <a:avLst/>
          </a:prstGeom>
          <a:solidFill>
            <a:srgbClr val="FF0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-428660" y="4357694"/>
            <a:ext cx="285752" cy="285752"/>
          </a:xfrm>
          <a:prstGeom prst="ellipse">
            <a:avLst/>
          </a:prstGeom>
          <a:solidFill>
            <a:srgbClr val="00FFFF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10644230" y="4714883"/>
            <a:ext cx="285752" cy="285752"/>
          </a:xfrm>
          <a:prstGeom prst="ellipse">
            <a:avLst/>
          </a:prstGeom>
          <a:solidFill>
            <a:srgbClr val="FFC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2924238" y="2821683"/>
            <a:ext cx="219002" cy="219002"/>
          </a:xfrm>
          <a:prstGeom prst="ellipse">
            <a:avLst/>
          </a:prstGeom>
          <a:solidFill>
            <a:srgbClr val="FF0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-500098" y="2821683"/>
            <a:ext cx="219002" cy="219002"/>
          </a:xfrm>
          <a:prstGeom prst="ellipse">
            <a:avLst/>
          </a:prstGeom>
          <a:solidFill>
            <a:srgbClr val="FF0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271102" y="2817916"/>
            <a:ext cx="219002" cy="219002"/>
          </a:xfrm>
          <a:prstGeom prst="ellipse">
            <a:avLst/>
          </a:prstGeom>
          <a:solidFill>
            <a:srgbClr val="FF0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9" name="Elbow Connector 68"/>
          <p:cNvCxnSpPr>
            <a:stCxn id="73" idx="3"/>
            <a:endCxn id="75" idx="3"/>
          </p:cNvCxnSpPr>
          <p:nvPr/>
        </p:nvCxnSpPr>
        <p:spPr bwMode="auto">
          <a:xfrm>
            <a:off x="2035517" y="2393149"/>
            <a:ext cx="2" cy="1073156"/>
          </a:xfrm>
          <a:prstGeom prst="bentConnector3">
            <a:avLst>
              <a:gd name="adj1" fmla="val 11430100000"/>
            </a:avLst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71" name="Elbow Connector 70"/>
          <p:cNvCxnSpPr>
            <a:stCxn id="75" idx="1"/>
            <a:endCxn id="73" idx="1"/>
          </p:cNvCxnSpPr>
          <p:nvPr/>
        </p:nvCxnSpPr>
        <p:spPr bwMode="auto">
          <a:xfrm rot="10800000">
            <a:off x="1909085" y="2393149"/>
            <a:ext cx="2" cy="1073156"/>
          </a:xfrm>
          <a:prstGeom prst="bentConnector3">
            <a:avLst>
              <a:gd name="adj1" fmla="val 11430100000"/>
            </a:avLst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73" name="Rectangle 72"/>
          <p:cNvSpPr/>
          <p:nvPr/>
        </p:nvSpPr>
        <p:spPr bwMode="auto">
          <a:xfrm>
            <a:off x="1909085" y="2214554"/>
            <a:ext cx="126432" cy="35719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909087" y="3287710"/>
            <a:ext cx="126432" cy="35719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1916402" y="2349259"/>
            <a:ext cx="108000" cy="108000"/>
          </a:xfrm>
          <a:prstGeom prst="ellipse">
            <a:avLst/>
          </a:prstGeom>
          <a:solidFill>
            <a:srgbClr val="FF0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1921167" y="3418655"/>
            <a:ext cx="108000" cy="108000"/>
          </a:xfrm>
          <a:prstGeom prst="ellipse">
            <a:avLst/>
          </a:prstGeom>
          <a:solidFill>
            <a:srgbClr val="FF0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9" name="Elbow Connector 78"/>
          <p:cNvCxnSpPr>
            <a:stCxn id="81" idx="3"/>
            <a:endCxn id="82" idx="3"/>
          </p:cNvCxnSpPr>
          <p:nvPr/>
        </p:nvCxnSpPr>
        <p:spPr bwMode="auto">
          <a:xfrm>
            <a:off x="7358080" y="2393149"/>
            <a:ext cx="2" cy="1073156"/>
          </a:xfrm>
          <a:prstGeom prst="bentConnector3">
            <a:avLst>
              <a:gd name="adj1" fmla="val 11430100000"/>
            </a:avLst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80" name="Elbow Connector 79"/>
          <p:cNvCxnSpPr>
            <a:stCxn id="82" idx="1"/>
            <a:endCxn id="81" idx="1"/>
          </p:cNvCxnSpPr>
          <p:nvPr/>
        </p:nvCxnSpPr>
        <p:spPr bwMode="auto">
          <a:xfrm rot="10800000">
            <a:off x="7231648" y="2393149"/>
            <a:ext cx="2" cy="1073156"/>
          </a:xfrm>
          <a:prstGeom prst="bentConnector3">
            <a:avLst>
              <a:gd name="adj1" fmla="val 11430100000"/>
            </a:avLst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 bwMode="auto">
          <a:xfrm>
            <a:off x="7231648" y="2214554"/>
            <a:ext cx="126432" cy="35719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7231650" y="3287710"/>
            <a:ext cx="126432" cy="35719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7238965" y="2349259"/>
            <a:ext cx="108000" cy="108000"/>
          </a:xfrm>
          <a:prstGeom prst="ellipse">
            <a:avLst/>
          </a:prstGeom>
          <a:solidFill>
            <a:srgbClr val="FF0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7243730" y="3418655"/>
            <a:ext cx="108000" cy="108000"/>
          </a:xfrm>
          <a:prstGeom prst="ellipse">
            <a:avLst/>
          </a:prstGeom>
          <a:solidFill>
            <a:srgbClr val="FF0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893339" y="2000240"/>
            <a:ext cx="1428760" cy="1857388"/>
          </a:xfrm>
          <a:prstGeom prst="roundRect">
            <a:avLst/>
          </a:prstGeom>
          <a:solidFill>
            <a:srgbClr val="00B05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5" name="Shape 84"/>
          <p:cNvCxnSpPr>
            <a:stCxn id="88" idx="3"/>
            <a:endCxn id="87" idx="1"/>
          </p:cNvCxnSpPr>
          <p:nvPr/>
        </p:nvCxnSpPr>
        <p:spPr bwMode="auto">
          <a:xfrm flipH="1">
            <a:off x="4236017" y="2912265"/>
            <a:ext cx="748167" cy="1588"/>
          </a:xfrm>
          <a:prstGeom prst="bentConnector5">
            <a:avLst>
              <a:gd name="adj1" fmla="val -30555"/>
              <a:gd name="adj2" fmla="val 25642003"/>
              <a:gd name="adj3" fmla="val 130555"/>
            </a:avLst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stCxn id="87" idx="3"/>
            <a:endCxn id="88" idx="1"/>
          </p:cNvCxnSpPr>
          <p:nvPr/>
        </p:nvCxnSpPr>
        <p:spPr bwMode="auto">
          <a:xfrm>
            <a:off x="4362449" y="2912265"/>
            <a:ext cx="495303" cy="1588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87" name="Rectangle 86"/>
          <p:cNvSpPr/>
          <p:nvPr/>
        </p:nvSpPr>
        <p:spPr bwMode="auto">
          <a:xfrm>
            <a:off x="4236017" y="2733670"/>
            <a:ext cx="126432" cy="35719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4857752" y="2733670"/>
            <a:ext cx="126432" cy="35719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4245542" y="2859034"/>
            <a:ext cx="108000" cy="108000"/>
          </a:xfrm>
          <a:prstGeom prst="ellipse">
            <a:avLst/>
          </a:prstGeom>
          <a:solidFill>
            <a:srgbClr val="FF0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4868815" y="2871159"/>
            <a:ext cx="108000" cy="108000"/>
          </a:xfrm>
          <a:prstGeom prst="ellipse">
            <a:avLst/>
          </a:prstGeom>
          <a:solidFill>
            <a:srgbClr val="FF0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Freeform 91"/>
          <p:cNvSpPr/>
          <p:nvPr/>
        </p:nvSpPr>
        <p:spPr bwMode="auto">
          <a:xfrm>
            <a:off x="4582571" y="2426067"/>
            <a:ext cx="623695" cy="486271"/>
          </a:xfrm>
          <a:custGeom>
            <a:avLst/>
            <a:gdLst>
              <a:gd name="connsiteX0" fmla="*/ 623695 w 623695"/>
              <a:gd name="connsiteY0" fmla="*/ 480985 h 486271"/>
              <a:gd name="connsiteX1" fmla="*/ 618409 w 623695"/>
              <a:gd name="connsiteY1" fmla="*/ 0 h 486271"/>
              <a:gd name="connsiteX2" fmla="*/ 0 w 623695"/>
              <a:gd name="connsiteY2" fmla="*/ 0 h 486271"/>
              <a:gd name="connsiteX3" fmla="*/ 0 w 623695"/>
              <a:gd name="connsiteY3" fmla="*/ 486271 h 48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3695" h="486271">
                <a:moveTo>
                  <a:pt x="623695" y="480985"/>
                </a:moveTo>
                <a:lnTo>
                  <a:pt x="618409" y="0"/>
                </a:lnTo>
                <a:lnTo>
                  <a:pt x="0" y="0"/>
                </a:lnTo>
                <a:lnTo>
                  <a:pt x="0" y="486271"/>
                </a:lnTo>
              </a:path>
            </a:pathLst>
          </a:custGeom>
          <a:noFill/>
          <a:ln w="25400" cap="sq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 bwMode="auto">
          <a:xfrm>
            <a:off x="4863038" y="2868068"/>
            <a:ext cx="108000" cy="108000"/>
          </a:xfrm>
          <a:prstGeom prst="ellipse">
            <a:avLst/>
          </a:prstGeom>
          <a:solidFill>
            <a:srgbClr val="FF0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78692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092 L -0.00087 -0.02962 L 0.28785 -0.02962 L 0.28785 0.02268 L -0.00174 0.02268 L -0.00087 -0.00092 Z " pathEditMode="relative" ptsTypes="AAAAAA">
                                      <p:cBhvr>
                                        <p:cTn id="6" dur="4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5.49745E-6 L 0.00087 0.02129 L -0.28958 0.02453 L -0.28958 -0.02869 L -1.11111E-6 -0.02869 L -1.11111E-6 5.49745E-6 Z " pathEditMode="relative" ptsTypes="AAAAAA">
                                      <p:cBhvr>
                                        <p:cTn id="8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88889E-6 -4.50255E-6 L -3.88889E-6 -0.02776 L 0.28889 -0.02776 L 0.28889 0.02569 L 0.00087 0.02569 L -3.88889E-6 -4.50255E-6 Z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9.9491E-7 L 0.10226 9.9491E-7 L 0.10226 0.0546 L 1.66667E-6 0.05391 " pathEditMode="relative" ptsTypes="AAAA">
                                      <p:cBhvr>
                                        <p:cTn id="12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11111E-6 -1.85185E-6 L 0.40746 -1.85185E-6 " pathEditMode="relative" rAng="0" ptsTypes="AA">
                                      <p:cBhvr>
                                        <p:cTn id="16" dur="1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5E-6 1.3876E-7 L -0.24289 1.3876E-7 L -0.24289 -0.05366 L 0.00139 -0.05366 " pathEditMode="relative" ptsTypes="AAAA">
                                      <p:cBhvr>
                                        <p:cTn id="1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47 L 0.28837 -0.0004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08594 -0.0004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3" presetClass="pat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57 -1.85185E-6 L 0.29167 -1.85185E-6 " pathEditMode="relative" rAng="0" ptsTypes="AA">
                                      <p:cBhvr>
                                        <p:cTn id="26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6.11111E-6 -1.11111E-6 L -0.03072 -1.11111E-6 L -0.03072 -0.15694 L 6.11111E-6 -0.15625 " pathEditMode="relative" ptsTypes="AAAA">
                                      <p:cBhvr>
                                        <p:cTn id="28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4.44444E-6 1.85185E-6 L 0.03246 1.85185E-6 L 0.03246 0.15625 L 4.44444E-6 0.15695 " pathEditMode="relative" ptsTypes="AAAA">
                                      <p:cBhvr>
                                        <p:cTn id="30" dur="16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6.11111E-6 -1.11111E-6 L -0.03072 -1.11111E-6 L -0.03072 -0.15694 L 6.11111E-6 -0.15625 " pathEditMode="relative" ptsTypes="AAAA">
                                      <p:cBhvr>
                                        <p:cTn id="32" dur="16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4.44444E-6 1.85185E-6 L 0.03246 1.85185E-6 L 0.03246 0.15625 L 4.44444E-6 0.15695 " pathEditMode="relative" ptsTypes="AAAA">
                                      <p:cBhvr>
                                        <p:cTn id="34" dur="16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111E-6 1.48148E-6 L 0.06927 1.48148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04 -0.00116 L 0.03264 -0.00162 L 0.03316 0.05693 L -0.09896 0.05693 L -0.09896 -0.00231 L -0.06736 -0.00231 " pathEditMode="relative" ptsTypes="AAAAAA">
                                      <p:cBhvr>
                                        <p:cTn id="3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-1.48148E-6 L 0.03142 -1.48148E-6 L 0.03142 -0.07338 L -0.03941 -0.07338 L -0.03941 -1.48148E-6 L 3.88889E-6 -1.48148E-6 Z " pathEditMode="relative" ptsTypes="AAAAAA">
                                      <p:cBhvr>
                                        <p:cTn id="4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7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mph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7" presetClass="emph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mph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7" presetClass="emph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7" presetClass="emph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7" presetClass="emph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48" grpId="0" animBg="1"/>
      <p:bldP spid="50" grpId="0" animBg="1"/>
      <p:bldP spid="51" grpId="0" animBg="1"/>
      <p:bldP spid="53" grpId="0" animBg="1"/>
      <p:bldP spid="53" grpId="1" animBg="1"/>
      <p:bldP spid="54" grpId="0" animBg="1"/>
      <p:bldP spid="56" grpId="0" animBg="1"/>
      <p:bldP spid="65" grpId="0" animBg="1"/>
      <p:bldP spid="66" grpId="0" animBg="1"/>
      <p:bldP spid="68" grpId="0" animBg="1"/>
      <p:bldP spid="68" grpId="1" animBg="1"/>
      <p:bldP spid="76" grpId="0" animBg="1"/>
      <p:bldP spid="77" grpId="0" animBg="1"/>
      <p:bldP spid="83" grpId="0" animBg="1"/>
      <p:bldP spid="84" grpId="0" animBg="1"/>
      <p:bldP spid="9" grpId="0" animBg="1"/>
      <p:bldP spid="89" grpId="0" animBg="1"/>
      <p:bldP spid="90" grpId="0" animBg="1"/>
      <p:bldP spid="93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Synchronous elasticity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Different </a:t>
            </a:r>
            <a:r>
              <a:rPr lang="en-GB" dirty="0" err="1" smtClean="0"/>
              <a:t>flavors</a:t>
            </a:r>
            <a:r>
              <a:rPr lang="en-GB" dirty="0" smtClean="0"/>
              <a:t> of elasticity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097280" y="283464"/>
            <a:ext cx="6465485" cy="1847723"/>
            <a:chOff x="1142323" y="1142365"/>
            <a:chExt cx="6465485" cy="1847723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3924300" y="1648650"/>
              <a:ext cx="1104900" cy="12668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00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5038725" y="2296350"/>
              <a:ext cx="4286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3476625" y="1896300"/>
              <a:ext cx="45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3469216" y="2715450"/>
              <a:ext cx="4667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111375" y="1655000"/>
              <a:ext cx="1346200" cy="508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3036888" y="1647063"/>
              <a:ext cx="0" cy="50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2562225" y="1664525"/>
              <a:ext cx="0" cy="50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071813" y="1670875"/>
              <a:ext cx="382587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latin typeface="Arial" charset="0"/>
                </a:rPr>
                <a:t>1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2586038" y="1662938"/>
              <a:ext cx="382587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latin typeface="Arial" charset="0"/>
                </a:rPr>
                <a:t>4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2154238" y="1670875"/>
              <a:ext cx="382587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latin typeface="Arial" charset="0"/>
                </a:rPr>
                <a:t>7</a:t>
              </a:r>
            </a:p>
          </p:txBody>
        </p:sp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5343525" y="1547050"/>
              <a:ext cx="946150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>
                  <a:latin typeface="Arial" charset="0"/>
                </a:rPr>
                <a:t>…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6252083" y="1999488"/>
              <a:ext cx="1355725" cy="542925"/>
              <a:chOff x="6144768" y="2011503"/>
              <a:chExt cx="1355725" cy="542925"/>
            </a:xfrm>
          </p:grpSpPr>
          <p:sp>
            <p:nvSpPr>
              <p:cNvPr id="17" name="Rectangle 21"/>
              <p:cNvSpPr>
                <a:spLocks noChangeArrowheads="1"/>
              </p:cNvSpPr>
              <p:nvPr/>
            </p:nvSpPr>
            <p:spPr bwMode="auto">
              <a:xfrm>
                <a:off x="6144768" y="2019440"/>
                <a:ext cx="1355725" cy="5080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22"/>
              <p:cNvSpPr>
                <a:spLocks noChangeShapeType="1"/>
              </p:cNvSpPr>
              <p:nvPr/>
            </p:nvSpPr>
            <p:spPr bwMode="auto">
              <a:xfrm>
                <a:off x="7065963" y="2011503"/>
                <a:ext cx="0" cy="508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3"/>
              <p:cNvSpPr>
                <a:spLocks noChangeShapeType="1"/>
              </p:cNvSpPr>
              <p:nvPr/>
            </p:nvSpPr>
            <p:spPr bwMode="auto">
              <a:xfrm>
                <a:off x="6591300" y="2028965"/>
                <a:ext cx="0" cy="508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 Box 25"/>
              <p:cNvSpPr txBox="1">
                <a:spLocks noChangeArrowheads="1"/>
              </p:cNvSpPr>
              <p:nvPr/>
            </p:nvSpPr>
            <p:spPr bwMode="auto">
              <a:xfrm>
                <a:off x="7091363" y="2035315"/>
                <a:ext cx="382587" cy="519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latin typeface="Arial" charset="0"/>
                  </a:rPr>
                  <a:t>3</a:t>
                </a:r>
              </a:p>
            </p:txBody>
          </p:sp>
          <p:sp>
            <p:nvSpPr>
              <p:cNvPr id="22" name="Text Box 26"/>
              <p:cNvSpPr txBox="1">
                <a:spLocks noChangeArrowheads="1"/>
              </p:cNvSpPr>
              <p:nvPr/>
            </p:nvSpPr>
            <p:spPr bwMode="auto">
              <a:xfrm>
                <a:off x="6643688" y="2027378"/>
                <a:ext cx="382587" cy="519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latin typeface="Arial" charset="0"/>
                  </a:rPr>
                  <a:t>4</a:t>
                </a:r>
              </a:p>
            </p:txBody>
          </p:sp>
          <p:sp>
            <p:nvSpPr>
              <p:cNvPr id="23" name="Text Box 27"/>
              <p:cNvSpPr txBox="1">
                <a:spLocks noChangeArrowheads="1"/>
              </p:cNvSpPr>
              <p:nvPr/>
            </p:nvSpPr>
            <p:spPr bwMode="auto">
              <a:xfrm>
                <a:off x="6183313" y="2035315"/>
                <a:ext cx="382587" cy="519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latin typeface="Arial" charset="0"/>
                  </a:rPr>
                  <a:t>8</a:t>
                </a:r>
              </a:p>
            </p:txBody>
          </p:sp>
        </p:grpSp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2111375" y="2455100"/>
              <a:ext cx="1346200" cy="508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9"/>
            <p:cNvSpPr>
              <a:spLocks noChangeShapeType="1"/>
            </p:cNvSpPr>
            <p:nvPr/>
          </p:nvSpPr>
          <p:spPr bwMode="auto">
            <a:xfrm>
              <a:off x="3036888" y="2447163"/>
              <a:ext cx="0" cy="50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0"/>
            <p:cNvSpPr>
              <a:spLocks noChangeShapeType="1"/>
            </p:cNvSpPr>
            <p:nvPr/>
          </p:nvSpPr>
          <p:spPr bwMode="auto">
            <a:xfrm>
              <a:off x="2562225" y="2464625"/>
              <a:ext cx="0" cy="50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31"/>
            <p:cNvSpPr txBox="1">
              <a:spLocks noChangeArrowheads="1"/>
            </p:cNvSpPr>
            <p:nvPr/>
          </p:nvSpPr>
          <p:spPr bwMode="auto">
            <a:xfrm>
              <a:off x="3071813" y="2470975"/>
              <a:ext cx="382587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latin typeface="Arial" charset="0"/>
                </a:rPr>
                <a:t>2</a:t>
              </a:r>
            </a:p>
          </p:txBody>
        </p:sp>
        <p:sp>
          <p:nvSpPr>
            <p:cNvPr id="28" name="Text Box 32"/>
            <p:cNvSpPr txBox="1">
              <a:spLocks noChangeArrowheads="1"/>
            </p:cNvSpPr>
            <p:nvPr/>
          </p:nvSpPr>
          <p:spPr bwMode="auto">
            <a:xfrm>
              <a:off x="2586038" y="2463038"/>
              <a:ext cx="382587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latin typeface="Arial" charset="0"/>
                </a:rPr>
                <a:t>0</a:t>
              </a:r>
            </a:p>
          </p:txBody>
        </p:sp>
        <p:sp>
          <p:nvSpPr>
            <p:cNvPr id="29" name="Text Box 33"/>
            <p:cNvSpPr txBox="1">
              <a:spLocks noChangeArrowheads="1"/>
            </p:cNvSpPr>
            <p:nvPr/>
          </p:nvSpPr>
          <p:spPr bwMode="auto">
            <a:xfrm>
              <a:off x="2154238" y="2470975"/>
              <a:ext cx="382587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latin typeface="Arial" charset="0"/>
                </a:rPr>
                <a:t>1</a:t>
              </a:r>
            </a:p>
          </p:txBody>
        </p:sp>
        <p:sp>
          <p:nvSpPr>
            <p:cNvPr id="30" name="Text Box 34"/>
            <p:cNvSpPr txBox="1">
              <a:spLocks noChangeArrowheads="1"/>
            </p:cNvSpPr>
            <p:nvPr/>
          </p:nvSpPr>
          <p:spPr bwMode="auto">
            <a:xfrm>
              <a:off x="1143000" y="1956625"/>
              <a:ext cx="946150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dirty="0">
                  <a:latin typeface="Arial" charset="0"/>
                </a:rPr>
                <a:t>…</a:t>
              </a:r>
            </a:p>
          </p:txBody>
        </p:sp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1142323" y="1142365"/>
              <a:ext cx="946150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dirty="0">
                  <a:latin typeface="Arial" charset="0"/>
                </a:rPr>
                <a:t>…</a:t>
              </a: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6328184" y="1656206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Rigid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6576" y="2298319"/>
            <a:ext cx="8884410" cy="2008505"/>
            <a:chOff x="36576" y="2298319"/>
            <a:chExt cx="8884410" cy="2008505"/>
          </a:xfrm>
        </p:grpSpPr>
        <p:grpSp>
          <p:nvGrpSpPr>
            <p:cNvPr id="129" name="Group 128"/>
            <p:cNvGrpSpPr/>
            <p:nvPr/>
          </p:nvGrpSpPr>
          <p:grpSpPr>
            <a:xfrm>
              <a:off x="36576" y="2298319"/>
              <a:ext cx="8884410" cy="1825625"/>
              <a:chOff x="78615" y="2298319"/>
              <a:chExt cx="8884410" cy="1825625"/>
            </a:xfrm>
          </p:grpSpPr>
          <p:sp>
            <p:nvSpPr>
              <p:cNvPr id="35" name="Rectangle 15"/>
              <p:cNvSpPr>
                <a:spLocks noChangeArrowheads="1"/>
              </p:cNvSpPr>
              <p:nvPr/>
            </p:nvSpPr>
            <p:spPr bwMode="auto">
              <a:xfrm>
                <a:off x="3924300" y="2771394"/>
                <a:ext cx="1104900" cy="1266825"/>
              </a:xfrm>
              <a:prstGeom prst="rect">
                <a:avLst/>
              </a:prstGeom>
              <a:gradFill>
                <a:gsLst>
                  <a:gs pos="0">
                    <a:srgbClr val="FFFF00"/>
                  </a:gs>
                  <a:gs pos="32000">
                    <a:srgbClr val="FFC000"/>
                  </a:gs>
                  <a:gs pos="70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6000" dirty="0">
                    <a:solidFill>
                      <a:srgbClr val="000000"/>
                    </a:solidFill>
                    <a:latin typeface="Arial" charset="0"/>
                  </a:rPr>
                  <a:t>+</a:t>
                </a:r>
              </a:p>
            </p:txBody>
          </p:sp>
          <p:sp>
            <p:nvSpPr>
              <p:cNvPr id="36" name="Line 17"/>
              <p:cNvSpPr>
                <a:spLocks noChangeShapeType="1"/>
              </p:cNvSpPr>
              <p:nvPr/>
            </p:nvSpPr>
            <p:spPr bwMode="auto">
              <a:xfrm>
                <a:off x="5038725" y="3419094"/>
                <a:ext cx="42862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18"/>
              <p:cNvSpPr>
                <a:spLocks noChangeShapeType="1"/>
              </p:cNvSpPr>
              <p:nvPr/>
            </p:nvSpPr>
            <p:spPr bwMode="auto">
              <a:xfrm>
                <a:off x="3476625" y="3019044"/>
                <a:ext cx="4572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9"/>
              <p:cNvSpPr>
                <a:spLocks noChangeShapeType="1"/>
              </p:cNvSpPr>
              <p:nvPr/>
            </p:nvSpPr>
            <p:spPr bwMode="auto">
              <a:xfrm>
                <a:off x="3477006" y="3838194"/>
                <a:ext cx="46672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Text Box 20"/>
              <p:cNvSpPr txBox="1">
                <a:spLocks noChangeArrowheads="1"/>
              </p:cNvSpPr>
              <p:nvPr/>
            </p:nvSpPr>
            <p:spPr bwMode="auto">
              <a:xfrm>
                <a:off x="4470400" y="2834894"/>
                <a:ext cx="409575" cy="579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>
                    <a:solidFill>
                      <a:srgbClr val="000000"/>
                    </a:solidFill>
                    <a:latin typeface="Arial" charset="0"/>
                  </a:rPr>
                  <a:t>e</a:t>
                </a:r>
              </a:p>
            </p:txBody>
          </p:sp>
          <p:sp>
            <p:nvSpPr>
              <p:cNvPr id="40" name="Rectangle 35"/>
              <p:cNvSpPr>
                <a:spLocks noChangeArrowheads="1"/>
              </p:cNvSpPr>
              <p:nvPr/>
            </p:nvSpPr>
            <p:spPr bwMode="auto">
              <a:xfrm>
                <a:off x="6178550" y="3158744"/>
                <a:ext cx="2784475" cy="5080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37"/>
              <p:cNvSpPr>
                <a:spLocks noChangeShapeType="1"/>
              </p:cNvSpPr>
              <p:nvPr/>
            </p:nvSpPr>
            <p:spPr bwMode="auto">
              <a:xfrm>
                <a:off x="6837895" y="3168269"/>
                <a:ext cx="0" cy="508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 Box 39"/>
              <p:cNvSpPr txBox="1">
                <a:spLocks noChangeArrowheads="1"/>
              </p:cNvSpPr>
              <p:nvPr/>
            </p:nvSpPr>
            <p:spPr bwMode="auto">
              <a:xfrm>
                <a:off x="7337160" y="3147632"/>
                <a:ext cx="382587" cy="519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Arial" charset="0"/>
                  </a:rPr>
                  <a:t>4</a:t>
                </a:r>
              </a:p>
            </p:txBody>
          </p:sp>
          <p:sp>
            <p:nvSpPr>
              <p:cNvPr id="43" name="Text Box 40"/>
              <p:cNvSpPr txBox="1">
                <a:spLocks noChangeArrowheads="1"/>
              </p:cNvSpPr>
              <p:nvPr/>
            </p:nvSpPr>
            <p:spPr bwMode="auto">
              <a:xfrm>
                <a:off x="6340093" y="3174619"/>
                <a:ext cx="382587" cy="519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Arial" charset="0"/>
                  </a:rPr>
                  <a:t>8</a:t>
                </a:r>
              </a:p>
            </p:txBody>
          </p:sp>
          <p:sp>
            <p:nvSpPr>
              <p:cNvPr id="44" name="Line 41"/>
              <p:cNvSpPr>
                <a:spLocks noChangeShapeType="1"/>
              </p:cNvSpPr>
              <p:nvPr/>
            </p:nvSpPr>
            <p:spPr bwMode="auto">
              <a:xfrm>
                <a:off x="8143665" y="3161919"/>
                <a:ext cx="0" cy="495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Text Box 42"/>
              <p:cNvSpPr txBox="1">
                <a:spLocks noChangeArrowheads="1"/>
              </p:cNvSpPr>
              <p:nvPr/>
            </p:nvSpPr>
            <p:spPr bwMode="auto">
              <a:xfrm>
                <a:off x="5334000" y="2660269"/>
                <a:ext cx="946150" cy="1006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6000">
                    <a:latin typeface="Arial" charset="0"/>
                  </a:rPr>
                  <a:t>…</a:t>
                </a:r>
              </a:p>
            </p:txBody>
          </p:sp>
          <p:sp>
            <p:nvSpPr>
              <p:cNvPr id="46" name="Rectangle 43"/>
              <p:cNvSpPr>
                <a:spLocks noChangeArrowheads="1"/>
              </p:cNvSpPr>
              <p:nvPr/>
            </p:nvSpPr>
            <p:spPr bwMode="auto">
              <a:xfrm>
                <a:off x="1292225" y="2758694"/>
                <a:ext cx="2193925" cy="5080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44"/>
              <p:cNvSpPr>
                <a:spLocks noChangeShapeType="1"/>
              </p:cNvSpPr>
              <p:nvPr/>
            </p:nvSpPr>
            <p:spPr bwMode="auto">
              <a:xfrm>
                <a:off x="3065463" y="2750757"/>
                <a:ext cx="0" cy="508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Text Box 46"/>
              <p:cNvSpPr txBox="1">
                <a:spLocks noChangeArrowheads="1"/>
              </p:cNvSpPr>
              <p:nvPr/>
            </p:nvSpPr>
            <p:spPr bwMode="auto">
              <a:xfrm>
                <a:off x="3100388" y="2774569"/>
                <a:ext cx="382587" cy="520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latin typeface="Arial" charset="0"/>
                  </a:rPr>
                  <a:t>1</a:t>
                </a:r>
              </a:p>
            </p:txBody>
          </p:sp>
          <p:sp>
            <p:nvSpPr>
              <p:cNvPr id="49" name="Text Box 47"/>
              <p:cNvSpPr txBox="1">
                <a:spLocks noChangeArrowheads="1"/>
              </p:cNvSpPr>
              <p:nvPr/>
            </p:nvSpPr>
            <p:spPr bwMode="auto">
              <a:xfrm>
                <a:off x="2421320" y="2766632"/>
                <a:ext cx="382587" cy="517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Arial" charset="0"/>
                  </a:rPr>
                  <a:t>4</a:t>
                </a:r>
              </a:p>
            </p:txBody>
          </p:sp>
          <p:sp>
            <p:nvSpPr>
              <p:cNvPr id="50" name="Text Box 48"/>
              <p:cNvSpPr txBox="1">
                <a:spLocks noChangeArrowheads="1"/>
              </p:cNvSpPr>
              <p:nvPr/>
            </p:nvSpPr>
            <p:spPr bwMode="auto">
              <a:xfrm>
                <a:off x="1616278" y="2774569"/>
                <a:ext cx="382587" cy="520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Arial" charset="0"/>
                  </a:rPr>
                  <a:t>7</a:t>
                </a:r>
              </a:p>
            </p:txBody>
          </p:sp>
          <p:sp>
            <p:nvSpPr>
              <p:cNvPr id="51" name="Line 50"/>
              <p:cNvSpPr>
                <a:spLocks noChangeShapeType="1"/>
              </p:cNvSpPr>
              <p:nvPr/>
            </p:nvSpPr>
            <p:spPr bwMode="auto">
              <a:xfrm>
                <a:off x="2152485" y="2749169"/>
                <a:ext cx="0" cy="508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Text Box 51"/>
              <p:cNvSpPr txBox="1">
                <a:spLocks noChangeArrowheads="1"/>
              </p:cNvSpPr>
              <p:nvPr/>
            </p:nvSpPr>
            <p:spPr bwMode="auto">
              <a:xfrm>
                <a:off x="447675" y="2298319"/>
                <a:ext cx="946150" cy="1006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6000">
                    <a:latin typeface="Arial" charset="0"/>
                  </a:rPr>
                  <a:t>…</a:t>
                </a:r>
              </a:p>
            </p:txBody>
          </p:sp>
          <p:sp>
            <p:nvSpPr>
              <p:cNvPr id="53" name="Rectangle 52"/>
              <p:cNvSpPr>
                <a:spLocks noChangeArrowheads="1"/>
              </p:cNvSpPr>
              <p:nvPr/>
            </p:nvSpPr>
            <p:spPr bwMode="auto">
              <a:xfrm>
                <a:off x="961931" y="3577844"/>
                <a:ext cx="2524220" cy="5080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53"/>
              <p:cNvSpPr>
                <a:spLocks noChangeShapeType="1"/>
              </p:cNvSpPr>
              <p:nvPr/>
            </p:nvSpPr>
            <p:spPr bwMode="auto">
              <a:xfrm>
                <a:off x="2843775" y="3569907"/>
                <a:ext cx="0" cy="508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Text Box 55"/>
              <p:cNvSpPr txBox="1">
                <a:spLocks noChangeArrowheads="1"/>
              </p:cNvSpPr>
              <p:nvPr/>
            </p:nvSpPr>
            <p:spPr bwMode="auto">
              <a:xfrm>
                <a:off x="2998858" y="3593719"/>
                <a:ext cx="382587" cy="519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Arial" charset="0"/>
                  </a:rPr>
                  <a:t>2</a:t>
                </a:r>
              </a:p>
            </p:txBody>
          </p:sp>
          <p:sp>
            <p:nvSpPr>
              <p:cNvPr id="56" name="Text Box 56"/>
              <p:cNvSpPr txBox="1">
                <a:spLocks noChangeArrowheads="1"/>
              </p:cNvSpPr>
              <p:nvPr/>
            </p:nvSpPr>
            <p:spPr bwMode="auto">
              <a:xfrm>
                <a:off x="1998865" y="3585782"/>
                <a:ext cx="382587" cy="519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Arial" charset="0"/>
                  </a:rPr>
                  <a:t>0</a:t>
                </a:r>
              </a:p>
            </p:txBody>
          </p:sp>
          <p:sp>
            <p:nvSpPr>
              <p:cNvPr id="57" name="Text Box 57"/>
              <p:cNvSpPr txBox="1">
                <a:spLocks noChangeArrowheads="1"/>
              </p:cNvSpPr>
              <p:nvPr/>
            </p:nvSpPr>
            <p:spPr bwMode="auto">
              <a:xfrm>
                <a:off x="1077145" y="3593719"/>
                <a:ext cx="382587" cy="519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Arial" charset="0"/>
                  </a:rPr>
                  <a:t>1</a:t>
                </a:r>
              </a:p>
            </p:txBody>
          </p:sp>
          <p:sp>
            <p:nvSpPr>
              <p:cNvPr id="58" name="Line 58"/>
              <p:cNvSpPr>
                <a:spLocks noChangeShapeType="1"/>
              </p:cNvSpPr>
              <p:nvPr/>
            </p:nvSpPr>
            <p:spPr bwMode="auto">
              <a:xfrm>
                <a:off x="1538005" y="3577844"/>
                <a:ext cx="0" cy="508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Text Box 60"/>
              <p:cNvSpPr txBox="1">
                <a:spLocks noChangeArrowheads="1"/>
              </p:cNvSpPr>
              <p:nvPr/>
            </p:nvSpPr>
            <p:spPr bwMode="auto">
              <a:xfrm>
                <a:off x="78615" y="3117469"/>
                <a:ext cx="946150" cy="1006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Arial" charset="0"/>
                  </a:rPr>
                  <a:t>…</a:t>
                </a:r>
              </a:p>
            </p:txBody>
          </p:sp>
          <p:sp>
            <p:nvSpPr>
              <p:cNvPr id="60" name="Text Box 39"/>
              <p:cNvSpPr txBox="1">
                <a:spLocks noChangeArrowheads="1"/>
              </p:cNvSpPr>
              <p:nvPr/>
            </p:nvSpPr>
            <p:spPr bwMode="auto">
              <a:xfrm>
                <a:off x="8337153" y="3144434"/>
                <a:ext cx="38504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Arial" charset="0"/>
                  </a:rPr>
                  <a:t>3</a:t>
                </a:r>
              </a:p>
            </p:txBody>
          </p:sp>
        </p:grpSp>
        <p:sp>
          <p:nvSpPr>
            <p:cNvPr id="131" name="TextBox 130"/>
            <p:cNvSpPr txBox="1"/>
            <p:nvPr/>
          </p:nvSpPr>
          <p:spPr>
            <a:xfrm>
              <a:off x="6912864" y="3598938"/>
              <a:ext cx="14398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age Italic" panose="03070502040507070304" pitchFamily="66" charset="0"/>
                  <a:cs typeface="Courier New" panose="02070309020205020404" pitchFamily="49" charset="0"/>
                </a:rPr>
                <a:t>Elastic</a:t>
              </a:r>
              <a:endPara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409194" y="4634639"/>
            <a:ext cx="8515350" cy="1980045"/>
            <a:chOff x="409194" y="4634639"/>
            <a:chExt cx="8515350" cy="1980045"/>
          </a:xfrm>
        </p:grpSpPr>
        <p:sp>
          <p:nvSpPr>
            <p:cNvPr id="135" name="Rectangle 134"/>
            <p:cNvSpPr/>
            <p:nvPr/>
          </p:nvSpPr>
          <p:spPr bwMode="auto">
            <a:xfrm>
              <a:off x="7531464" y="5127582"/>
              <a:ext cx="463323" cy="51749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2800" dirty="0"/>
                <a:t>4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8003760" y="5124724"/>
              <a:ext cx="463323" cy="51749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2800" dirty="0"/>
                <a:t>3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6135624" y="5120640"/>
              <a:ext cx="463323" cy="517497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8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8461221" y="5120640"/>
              <a:ext cx="463323" cy="517497"/>
            </a:xfrm>
            <a:prstGeom prst="rect">
              <a:avLst/>
            </a:prstGeom>
            <a:solidFill>
              <a:srgbClr val="00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Rectangle 15"/>
            <p:cNvSpPr>
              <a:spLocks noChangeArrowheads="1"/>
            </p:cNvSpPr>
            <p:nvPr/>
          </p:nvSpPr>
          <p:spPr bwMode="auto">
            <a:xfrm>
              <a:off x="3885819" y="4745764"/>
              <a:ext cx="1104900" cy="1266825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9000">
                  <a:srgbClr val="E3EBF5"/>
                </a:gs>
                <a:gs pos="57000">
                  <a:schemeClr val="bg2"/>
                </a:gs>
                <a:gs pos="37000">
                  <a:srgbClr val="FF0000"/>
                </a:gs>
                <a:gs pos="78000">
                  <a:srgbClr val="FF0000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00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91" name="Line 17"/>
            <p:cNvSpPr>
              <a:spLocks noChangeShapeType="1"/>
            </p:cNvSpPr>
            <p:nvPr/>
          </p:nvSpPr>
          <p:spPr bwMode="auto">
            <a:xfrm>
              <a:off x="5000244" y="5393464"/>
              <a:ext cx="4286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18"/>
            <p:cNvSpPr>
              <a:spLocks noChangeShapeType="1"/>
            </p:cNvSpPr>
            <p:nvPr/>
          </p:nvSpPr>
          <p:spPr bwMode="auto">
            <a:xfrm>
              <a:off x="3438144" y="4993414"/>
              <a:ext cx="45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19"/>
            <p:cNvSpPr>
              <a:spLocks noChangeShapeType="1"/>
            </p:cNvSpPr>
            <p:nvPr/>
          </p:nvSpPr>
          <p:spPr bwMode="auto">
            <a:xfrm>
              <a:off x="3447669" y="5812564"/>
              <a:ext cx="4667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Text Box 20"/>
            <p:cNvSpPr txBox="1">
              <a:spLocks noChangeArrowheads="1"/>
            </p:cNvSpPr>
            <p:nvPr/>
          </p:nvSpPr>
          <p:spPr bwMode="auto">
            <a:xfrm>
              <a:off x="4431919" y="4809264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3200" dirty="0">
                  <a:solidFill>
                    <a:srgbClr val="000000"/>
                  </a:solidFill>
                </a:rPr>
                <a:t>s</a:t>
              </a:r>
              <a:endParaRPr lang="en-US" sz="3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6" name="Line 36"/>
            <p:cNvSpPr>
              <a:spLocks noChangeShapeType="1"/>
            </p:cNvSpPr>
            <p:nvPr/>
          </p:nvSpPr>
          <p:spPr bwMode="auto">
            <a:xfrm>
              <a:off x="7056057" y="5125177"/>
              <a:ext cx="0" cy="50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37"/>
            <p:cNvSpPr>
              <a:spLocks noChangeShapeType="1"/>
            </p:cNvSpPr>
            <p:nvPr/>
          </p:nvSpPr>
          <p:spPr bwMode="auto">
            <a:xfrm>
              <a:off x="6581394" y="5142639"/>
              <a:ext cx="0" cy="50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41"/>
            <p:cNvSpPr>
              <a:spLocks noChangeShapeType="1"/>
            </p:cNvSpPr>
            <p:nvPr/>
          </p:nvSpPr>
          <p:spPr bwMode="auto">
            <a:xfrm>
              <a:off x="7495794" y="5136289"/>
              <a:ext cx="0" cy="495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Text Box 42"/>
            <p:cNvSpPr txBox="1">
              <a:spLocks noChangeArrowheads="1"/>
            </p:cNvSpPr>
            <p:nvPr/>
          </p:nvSpPr>
          <p:spPr bwMode="auto">
            <a:xfrm>
              <a:off x="5295519" y="4634639"/>
              <a:ext cx="946150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>
                  <a:latin typeface="Arial" charset="0"/>
                </a:rPr>
                <a:t>…</a:t>
              </a:r>
            </a:p>
          </p:txBody>
        </p:sp>
        <p:sp>
          <p:nvSpPr>
            <p:cNvPr id="103" name="Rectangle 43"/>
            <p:cNvSpPr>
              <a:spLocks noChangeArrowheads="1"/>
            </p:cNvSpPr>
            <p:nvPr/>
          </p:nvSpPr>
          <p:spPr bwMode="auto">
            <a:xfrm>
              <a:off x="1253744" y="4733064"/>
              <a:ext cx="2193925" cy="508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44"/>
            <p:cNvSpPr>
              <a:spLocks noChangeShapeType="1"/>
            </p:cNvSpPr>
            <p:nvPr/>
          </p:nvSpPr>
          <p:spPr bwMode="auto">
            <a:xfrm>
              <a:off x="3026982" y="4725127"/>
              <a:ext cx="0" cy="50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45"/>
            <p:cNvSpPr>
              <a:spLocks noChangeShapeType="1"/>
            </p:cNvSpPr>
            <p:nvPr/>
          </p:nvSpPr>
          <p:spPr bwMode="auto">
            <a:xfrm>
              <a:off x="2552319" y="4742589"/>
              <a:ext cx="0" cy="50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Text Box 46"/>
            <p:cNvSpPr txBox="1">
              <a:spLocks noChangeArrowheads="1"/>
            </p:cNvSpPr>
            <p:nvPr/>
          </p:nvSpPr>
          <p:spPr bwMode="auto">
            <a:xfrm>
              <a:off x="3061907" y="4748939"/>
              <a:ext cx="382587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latin typeface="Arial" charset="0"/>
                </a:rPr>
                <a:t>1</a:t>
              </a:r>
            </a:p>
          </p:txBody>
        </p:sp>
        <p:sp>
          <p:nvSpPr>
            <p:cNvPr id="107" name="Text Box 47"/>
            <p:cNvSpPr txBox="1">
              <a:spLocks noChangeArrowheads="1"/>
            </p:cNvSpPr>
            <p:nvPr/>
          </p:nvSpPr>
          <p:spPr bwMode="auto">
            <a:xfrm>
              <a:off x="2614232" y="4741002"/>
              <a:ext cx="382587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latin typeface="Arial" charset="0"/>
                </a:rPr>
                <a:t>4</a:t>
              </a:r>
            </a:p>
          </p:txBody>
        </p:sp>
        <p:sp>
          <p:nvSpPr>
            <p:cNvPr id="108" name="Text Box 48"/>
            <p:cNvSpPr txBox="1">
              <a:spLocks noChangeArrowheads="1"/>
            </p:cNvSpPr>
            <p:nvPr/>
          </p:nvSpPr>
          <p:spPr bwMode="auto">
            <a:xfrm>
              <a:off x="1248982" y="4748939"/>
              <a:ext cx="382587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latin typeface="Arial" charset="0"/>
                </a:rPr>
                <a:t>7</a:t>
              </a:r>
            </a:p>
          </p:txBody>
        </p:sp>
        <p:sp>
          <p:nvSpPr>
            <p:cNvPr id="109" name="Line 49"/>
            <p:cNvSpPr>
              <a:spLocks noChangeShapeType="1"/>
            </p:cNvSpPr>
            <p:nvPr/>
          </p:nvSpPr>
          <p:spPr bwMode="auto">
            <a:xfrm>
              <a:off x="2095119" y="4733064"/>
              <a:ext cx="0" cy="50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50"/>
            <p:cNvSpPr>
              <a:spLocks noChangeShapeType="1"/>
            </p:cNvSpPr>
            <p:nvPr/>
          </p:nvSpPr>
          <p:spPr bwMode="auto">
            <a:xfrm>
              <a:off x="1666494" y="4723539"/>
              <a:ext cx="0" cy="50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Rectangle 52"/>
            <p:cNvSpPr>
              <a:spLocks noChangeArrowheads="1"/>
            </p:cNvSpPr>
            <p:nvPr/>
          </p:nvSpPr>
          <p:spPr bwMode="auto">
            <a:xfrm>
              <a:off x="1253744" y="5552214"/>
              <a:ext cx="2193925" cy="508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53"/>
            <p:cNvSpPr>
              <a:spLocks noChangeShapeType="1"/>
            </p:cNvSpPr>
            <p:nvPr/>
          </p:nvSpPr>
          <p:spPr bwMode="auto">
            <a:xfrm>
              <a:off x="3026982" y="5544277"/>
              <a:ext cx="0" cy="50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54"/>
            <p:cNvSpPr>
              <a:spLocks noChangeShapeType="1"/>
            </p:cNvSpPr>
            <p:nvPr/>
          </p:nvSpPr>
          <p:spPr bwMode="auto">
            <a:xfrm>
              <a:off x="2552319" y="5561739"/>
              <a:ext cx="0" cy="50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Text Box 55"/>
            <p:cNvSpPr txBox="1">
              <a:spLocks noChangeArrowheads="1"/>
            </p:cNvSpPr>
            <p:nvPr/>
          </p:nvSpPr>
          <p:spPr bwMode="auto">
            <a:xfrm>
              <a:off x="3061907" y="5568089"/>
              <a:ext cx="382587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latin typeface="Arial" charset="0"/>
                </a:rPr>
                <a:t>2</a:t>
              </a:r>
            </a:p>
          </p:txBody>
        </p:sp>
        <p:sp>
          <p:nvSpPr>
            <p:cNvPr id="115" name="Text Box 56"/>
            <p:cNvSpPr txBox="1">
              <a:spLocks noChangeArrowheads="1"/>
            </p:cNvSpPr>
            <p:nvPr/>
          </p:nvSpPr>
          <p:spPr bwMode="auto">
            <a:xfrm>
              <a:off x="2157032" y="5560152"/>
              <a:ext cx="382587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latin typeface="Arial" charset="0"/>
                </a:rPr>
                <a:t>0</a:t>
              </a:r>
            </a:p>
          </p:txBody>
        </p:sp>
        <p:sp>
          <p:nvSpPr>
            <p:cNvPr id="116" name="Text Box 57"/>
            <p:cNvSpPr txBox="1">
              <a:spLocks noChangeArrowheads="1"/>
            </p:cNvSpPr>
            <p:nvPr/>
          </p:nvSpPr>
          <p:spPr bwMode="auto">
            <a:xfrm>
              <a:off x="1649032" y="5568089"/>
              <a:ext cx="382587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latin typeface="Arial" charset="0"/>
                </a:rPr>
                <a:t>1</a:t>
              </a:r>
            </a:p>
          </p:txBody>
        </p:sp>
        <p:sp>
          <p:nvSpPr>
            <p:cNvPr id="117" name="Line 58"/>
            <p:cNvSpPr>
              <a:spLocks noChangeShapeType="1"/>
            </p:cNvSpPr>
            <p:nvPr/>
          </p:nvSpPr>
          <p:spPr bwMode="auto">
            <a:xfrm>
              <a:off x="2095119" y="5552214"/>
              <a:ext cx="0" cy="50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59"/>
            <p:cNvSpPr>
              <a:spLocks noChangeShapeType="1"/>
            </p:cNvSpPr>
            <p:nvPr/>
          </p:nvSpPr>
          <p:spPr bwMode="auto">
            <a:xfrm>
              <a:off x="1666494" y="5542689"/>
              <a:ext cx="0" cy="50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Text Box 60"/>
            <p:cNvSpPr txBox="1">
              <a:spLocks noChangeArrowheads="1"/>
            </p:cNvSpPr>
            <p:nvPr/>
          </p:nvSpPr>
          <p:spPr bwMode="auto">
            <a:xfrm>
              <a:off x="409194" y="5091839"/>
              <a:ext cx="946150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>
                  <a:latin typeface="Arial" charset="0"/>
                </a:rPr>
                <a:t>…</a:t>
              </a:r>
            </a:p>
          </p:txBody>
        </p:sp>
        <p:sp>
          <p:nvSpPr>
            <p:cNvPr id="120" name="Line 61"/>
            <p:cNvSpPr>
              <a:spLocks noChangeShapeType="1"/>
            </p:cNvSpPr>
            <p:nvPr/>
          </p:nvSpPr>
          <p:spPr bwMode="auto">
            <a:xfrm>
              <a:off x="8486394" y="5136289"/>
              <a:ext cx="0" cy="495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62"/>
            <p:cNvSpPr>
              <a:spLocks noChangeShapeType="1"/>
            </p:cNvSpPr>
            <p:nvPr/>
          </p:nvSpPr>
          <p:spPr bwMode="auto">
            <a:xfrm>
              <a:off x="8000619" y="5155339"/>
              <a:ext cx="0" cy="495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6592734" y="5125495"/>
              <a:ext cx="463323" cy="517497"/>
            </a:xfrm>
            <a:prstGeom prst="rect">
              <a:avLst/>
            </a:prstGeom>
            <a:solidFill>
              <a:srgbClr val="00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7059168" y="5124351"/>
              <a:ext cx="463323" cy="517497"/>
            </a:xfrm>
            <a:prstGeom prst="rect">
              <a:avLst/>
            </a:prstGeom>
            <a:solidFill>
              <a:srgbClr val="00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6140069" y="5133114"/>
              <a:ext cx="2784475" cy="508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068441" y="5667304"/>
              <a:ext cx="28561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Synchronous Elastic</a:t>
              </a:r>
              <a:endPara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07008" y="6245352"/>
              <a:ext cx="45448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Carloni</a:t>
              </a:r>
              <a:r>
                <a:rPr lang="en-GB" dirty="0" smtClean="0"/>
                <a:t> et al., Latency-insensitive systems.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5514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/>
          <p:cNvSpPr/>
          <p:nvPr/>
        </p:nvSpPr>
        <p:spPr>
          <a:xfrm>
            <a:off x="1998452" y="31242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8" idx="2"/>
            <a:endCxn id="16" idx="0"/>
          </p:cNvCxnSpPr>
          <p:nvPr/>
        </p:nvCxnSpPr>
        <p:spPr>
          <a:xfrm flipH="1">
            <a:off x="2169902" y="2667000"/>
            <a:ext cx="1798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sosceles Triangle 19"/>
          <p:cNvSpPr/>
          <p:nvPr/>
        </p:nvSpPr>
        <p:spPr>
          <a:xfrm>
            <a:off x="6497848" y="31242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1" idx="2"/>
            <a:endCxn id="20" idx="0"/>
          </p:cNvCxnSpPr>
          <p:nvPr/>
        </p:nvCxnSpPr>
        <p:spPr>
          <a:xfrm>
            <a:off x="6667500" y="2667000"/>
            <a:ext cx="1798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6" idx="3"/>
            <a:endCxn id="20" idx="3"/>
          </p:cNvCxnSpPr>
          <p:nvPr/>
        </p:nvCxnSpPr>
        <p:spPr>
          <a:xfrm rot="16200000" flipH="1">
            <a:off x="4419600" y="1179302"/>
            <a:ext cx="12700" cy="4499396"/>
          </a:xfrm>
          <a:prstGeom prst="bentConnector3">
            <a:avLst>
              <a:gd name="adj1" fmla="val 247924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sosceles Triangle 26"/>
          <p:cNvSpPr/>
          <p:nvPr/>
        </p:nvSpPr>
        <p:spPr>
          <a:xfrm>
            <a:off x="4229100" y="40386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400550" y="3733800"/>
            <a:ext cx="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Isosceles Triangle 29"/>
          <p:cNvSpPr/>
          <p:nvPr/>
        </p:nvSpPr>
        <p:spPr>
          <a:xfrm>
            <a:off x="2476500" y="48006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endCxn id="30" idx="3"/>
          </p:cNvCxnSpPr>
          <p:nvPr/>
        </p:nvCxnSpPr>
        <p:spPr>
          <a:xfrm flipV="1">
            <a:off x="2647950" y="5105400"/>
            <a:ext cx="0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30" idx="0"/>
            <a:endCxn id="27" idx="3"/>
          </p:cNvCxnSpPr>
          <p:nvPr/>
        </p:nvCxnSpPr>
        <p:spPr>
          <a:xfrm rot="5400000" flipH="1" flipV="1">
            <a:off x="3295650" y="3695700"/>
            <a:ext cx="457200" cy="1752600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30" idx="0"/>
          </p:cNvCxnSpPr>
          <p:nvPr/>
        </p:nvCxnSpPr>
        <p:spPr>
          <a:xfrm rot="16200000" flipV="1">
            <a:off x="1704975" y="3857625"/>
            <a:ext cx="228600" cy="1657350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990599" y="4191000"/>
            <a:ext cx="1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990599" y="3886200"/>
            <a:ext cx="1" cy="30480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2750574" y="2669458"/>
            <a:ext cx="3849329" cy="3134032"/>
          </a:xfrm>
          <a:custGeom>
            <a:avLst/>
            <a:gdLst>
              <a:gd name="connsiteX0" fmla="*/ 7374 w 3849329"/>
              <a:gd name="connsiteY0" fmla="*/ 3134032 h 3134032"/>
              <a:gd name="connsiteX1" fmla="*/ 0 w 3849329"/>
              <a:gd name="connsiteY1" fmla="*/ 1976284 h 3134032"/>
              <a:gd name="connsiteX2" fmla="*/ 1755058 w 3849329"/>
              <a:gd name="connsiteY2" fmla="*/ 1983658 h 3134032"/>
              <a:gd name="connsiteX3" fmla="*/ 1747684 w 3849329"/>
              <a:gd name="connsiteY3" fmla="*/ 973394 h 3134032"/>
              <a:gd name="connsiteX4" fmla="*/ 3849329 w 3849329"/>
              <a:gd name="connsiteY4" fmla="*/ 966019 h 3134032"/>
              <a:gd name="connsiteX5" fmla="*/ 3841955 w 3849329"/>
              <a:gd name="connsiteY5" fmla="*/ 0 h 313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329" h="3134032">
                <a:moveTo>
                  <a:pt x="7374" y="3134032"/>
                </a:moveTo>
                <a:lnTo>
                  <a:pt x="0" y="1976284"/>
                </a:lnTo>
                <a:lnTo>
                  <a:pt x="1755058" y="1983658"/>
                </a:lnTo>
                <a:lnTo>
                  <a:pt x="1747684" y="973394"/>
                </a:lnTo>
                <a:lnTo>
                  <a:pt x="3849329" y="966019"/>
                </a:lnTo>
                <a:lnTo>
                  <a:pt x="3841955" y="0"/>
                </a:lnTo>
              </a:path>
            </a:pathLst>
          </a:custGeom>
          <a:noFill/>
          <a:ln w="762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531852" y="5706374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2531852" y="5715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2539044" y="5715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2533650" y="5715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2539044" y="5715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ynchronous circuit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2819400" y="914400"/>
            <a:ext cx="3200400" cy="17526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</a:rPr>
              <a:t>CL</a:t>
            </a:r>
            <a:br>
              <a:rPr lang="en-GB" sz="4000" dirty="0" smtClean="0">
                <a:solidFill>
                  <a:schemeClr val="tx1"/>
                </a:solidFill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362200" y="1638300"/>
            <a:ext cx="4572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019800" y="1617452"/>
            <a:ext cx="4572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858000" y="1617452"/>
            <a:ext cx="9906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990600" y="1617452"/>
            <a:ext cx="9906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1200" y="914400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77000" y="914400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16368" y="1638300"/>
            <a:ext cx="304800" cy="304800"/>
          </a:xfrm>
          <a:prstGeom prst="ellipse">
            <a:avLst/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2234381" y="1924665"/>
            <a:ext cx="4218038" cy="3893574"/>
          </a:xfrm>
          <a:custGeom>
            <a:avLst/>
            <a:gdLst>
              <a:gd name="connsiteX0" fmla="*/ 302342 w 4218038"/>
              <a:gd name="connsiteY0" fmla="*/ 3893574 h 3893574"/>
              <a:gd name="connsiteX1" fmla="*/ 294967 w 4218038"/>
              <a:gd name="connsiteY1" fmla="*/ 2551470 h 3893574"/>
              <a:gd name="connsiteX2" fmla="*/ 2094271 w 4218038"/>
              <a:gd name="connsiteY2" fmla="*/ 2551470 h 3893574"/>
              <a:gd name="connsiteX3" fmla="*/ 2094271 w 4218038"/>
              <a:gd name="connsiteY3" fmla="*/ 1710812 h 3893574"/>
              <a:gd name="connsiteX4" fmla="*/ 0 w 4218038"/>
              <a:gd name="connsiteY4" fmla="*/ 1710812 h 3893574"/>
              <a:gd name="connsiteX5" fmla="*/ 7374 w 4218038"/>
              <a:gd name="connsiteY5" fmla="*/ 29496 h 3893574"/>
              <a:gd name="connsiteX6" fmla="*/ 4218038 w 4218038"/>
              <a:gd name="connsiteY6" fmla="*/ 0 h 389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8038" h="3893574">
                <a:moveTo>
                  <a:pt x="302342" y="3893574"/>
                </a:moveTo>
                <a:cubicBezTo>
                  <a:pt x="299884" y="3446206"/>
                  <a:pt x="297425" y="2998838"/>
                  <a:pt x="294967" y="2551470"/>
                </a:cubicBezTo>
                <a:lnTo>
                  <a:pt x="2094271" y="2551470"/>
                </a:lnTo>
                <a:lnTo>
                  <a:pt x="2094271" y="1710812"/>
                </a:lnTo>
                <a:lnTo>
                  <a:pt x="0" y="1710812"/>
                </a:lnTo>
                <a:lnTo>
                  <a:pt x="7374" y="29496"/>
                </a:lnTo>
                <a:lnTo>
                  <a:pt x="4218038" y="0"/>
                </a:lnTo>
              </a:path>
            </a:pathLst>
          </a:custGeom>
          <a:noFill/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43465" y="4038600"/>
            <a:ext cx="2512226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Two competing paths: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8000"/>
                </a:solidFill>
              </a:rPr>
              <a:t>Launching path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00FF"/>
                </a:solidFill>
              </a:rPr>
              <a:t>Capturing path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14093" y="5130800"/>
            <a:ext cx="478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8000"/>
                </a:solidFill>
              </a:rPr>
              <a:t>Launching path </a:t>
            </a:r>
            <a:r>
              <a:rPr lang="en-GB" b="1" dirty="0" smtClean="0"/>
              <a:t>&lt; </a:t>
            </a:r>
            <a:r>
              <a:rPr lang="en-GB" b="1" dirty="0" smtClean="0">
                <a:solidFill>
                  <a:srgbClr val="0000FF"/>
                </a:solidFill>
              </a:rPr>
              <a:t>Capturing path </a:t>
            </a:r>
            <a:r>
              <a:rPr lang="en-GB" b="1" dirty="0" smtClean="0"/>
              <a:t>+ </a:t>
            </a:r>
            <a:r>
              <a:rPr lang="en-GB" b="1" dirty="0" smtClean="0">
                <a:solidFill>
                  <a:srgbClr val="FF0000"/>
                </a:solidFill>
              </a:rPr>
              <a:t>Period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86200" y="5486400"/>
            <a:ext cx="4816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008000"/>
                </a:solidFill>
              </a:rPr>
              <a:t>CLKtree</a:t>
            </a:r>
            <a:r>
              <a:rPr lang="en-GB" b="1" dirty="0" smtClean="0">
                <a:solidFill>
                  <a:srgbClr val="008000"/>
                </a:solidFill>
              </a:rPr>
              <a:t>   +   CL </a:t>
            </a:r>
            <a:r>
              <a:rPr lang="en-GB" b="1" dirty="0" smtClean="0"/>
              <a:t>&lt;         </a:t>
            </a:r>
            <a:r>
              <a:rPr lang="en-GB" b="1" dirty="0" err="1" smtClean="0">
                <a:solidFill>
                  <a:srgbClr val="0000FF"/>
                </a:solidFill>
              </a:rPr>
              <a:t>CLKtree</a:t>
            </a:r>
            <a:r>
              <a:rPr lang="en-GB" b="1" dirty="0" smtClean="0">
                <a:solidFill>
                  <a:srgbClr val="0000FF"/>
                </a:solidFill>
              </a:rPr>
              <a:t>     </a:t>
            </a:r>
            <a:r>
              <a:rPr lang="en-GB" b="1" dirty="0" smtClean="0"/>
              <a:t>+ </a:t>
            </a:r>
            <a:r>
              <a:rPr lang="en-GB" b="1" dirty="0" smtClean="0">
                <a:solidFill>
                  <a:srgbClr val="FF0000"/>
                </a:solidFill>
              </a:rPr>
              <a:t>Period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46134" y="6031468"/>
            <a:ext cx="1918154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8000"/>
                </a:solidFill>
              </a:rPr>
              <a:t>CL     </a:t>
            </a:r>
            <a:r>
              <a:rPr lang="en-GB" b="1" dirty="0" smtClean="0"/>
              <a:t>&lt;    </a:t>
            </a:r>
            <a:r>
              <a:rPr lang="en-GB" b="1" dirty="0" smtClean="0">
                <a:solidFill>
                  <a:srgbClr val="FF0000"/>
                </a:solidFill>
              </a:rPr>
              <a:t>Period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62800" y="601980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(no clock skew)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2538970" y="5713492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2161276" y="5715000"/>
            <a:ext cx="973348" cy="6096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PLL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8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3.33333E-6 -0.18495 L 0.19063 -0.1838 L 0.1915 -0.30833 L 0.44063 -0.30694 L 0.43959 -0.46157 " pathEditMode="relative" ptsTypes="AAAAAA">
                                      <p:cBhvr>
                                        <p:cTn id="6" dur="1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33333E-6 -3.7037E-7 L -3.33333E-6 -0.18495 L 0.19063 -0.1838 L 0.1915 -0.30833 L 0.44063 -0.30694 L 0.43959 -0.46157 " pathEditMode="relative" ptsTypes="AAAAAA">
                                      <p:cBhvr>
                                        <p:cTn id="8" dur="1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23 L -0.00052 -0.18449 L 0.19098 -0.18333 L 0.19098 -0.30671 L -0.05243 -0.30532 L -0.05243 -0.45995 " pathEditMode="relative" ptsTypes="AAAAAA">
                                      <p:cBhvr>
                                        <p:cTn id="10" dur="1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0" presetClass="path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0017 0.00023 L 0.00122 -0.18449 L 0.19167 -0.18333 L 0.19167 -0.30532 L -0.05174 -0.30532 L -0.05174 -0.4588 " pathEditMode="relative" ptsTypes="AAAAAA">
                                      <p:cBhvr>
                                        <p:cTn id="12" dur="1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023 L 0.00017 -0.18217 L -0.18003 -0.18217 L -0.1809 -0.27407 " pathEditMode="relative" rAng="0" ptsTypes="AAAA">
                                      <p:cBhvr>
                                        <p:cTn id="14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6" y="-13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0" presetClass="path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069 0.00023 L 0.00017 -0.18217 L -0.18003 -0.18217 L -0.1809 -0.27407 " pathEditMode="relative" rAng="0" ptsTypes="AAAA">
                                      <p:cBhvr>
                                        <p:cTn id="16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6" y="-13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2.77778E-6 -1.11111E-6 L 0.45452 -0.00463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26" y="-23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0.45452 -0.00463 L 0.49202 -0.0046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9" grpId="0" animBg="1"/>
      <p:bldP spid="48" grpId="0" animBg="1"/>
      <p:bldP spid="47" grpId="0" animBg="1"/>
      <p:bldP spid="45" grpId="0" animBg="1"/>
      <p:bldP spid="46" grpId="0" animBg="1"/>
      <p:bldP spid="9" grpId="0" animBg="1"/>
      <p:bldP spid="9" grpId="1" animBg="1"/>
      <p:bldP spid="3" grpId="0" animBg="1"/>
      <p:bldP spid="17" grpId="0"/>
      <p:bldP spid="19" grpId="0"/>
      <p:bldP spid="37" grpId="0"/>
      <p:bldP spid="39" grpId="0" animBg="1"/>
      <p:bldP spid="22" grpId="0"/>
      <p:bldP spid="4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Asynchronous elasticity</a:t>
            </a:r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1192360" y="1431940"/>
            <a:ext cx="268835" cy="1766630"/>
          </a:xfrm>
          <a:prstGeom prst="rect">
            <a:avLst/>
          </a:prstGeom>
          <a:solidFill>
            <a:srgbClr val="00FFFF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456785" y="1431940"/>
            <a:ext cx="268835" cy="1766630"/>
          </a:xfrm>
          <a:prstGeom prst="rect">
            <a:avLst/>
          </a:prstGeom>
          <a:solidFill>
            <a:srgbClr val="00FFFF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644400" y="1431940"/>
            <a:ext cx="268835" cy="1766630"/>
          </a:xfrm>
          <a:prstGeom prst="rect">
            <a:avLst/>
          </a:prstGeom>
          <a:solidFill>
            <a:srgbClr val="00FFFF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1461195" y="2161635"/>
            <a:ext cx="2995590" cy="307240"/>
          </a:xfrm>
          <a:prstGeom prst="rightArrow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4725620" y="2161635"/>
            <a:ext cx="2918780" cy="307240"/>
          </a:xfrm>
          <a:prstGeom prst="rightArrow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Cloud 4"/>
          <p:cNvSpPr/>
          <p:nvPr/>
        </p:nvSpPr>
        <p:spPr bwMode="auto">
          <a:xfrm>
            <a:off x="1960460" y="1623965"/>
            <a:ext cx="1997060" cy="1382580"/>
          </a:xfrm>
          <a:prstGeom prst="cloud">
            <a:avLst/>
          </a:prstGeom>
          <a:solidFill>
            <a:schemeClr val="tx2">
              <a:lumMod val="5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Cloud 6"/>
          <p:cNvSpPr/>
          <p:nvPr/>
        </p:nvSpPr>
        <p:spPr bwMode="auto">
          <a:xfrm>
            <a:off x="5224885" y="1662370"/>
            <a:ext cx="1997060" cy="1382580"/>
          </a:xfrm>
          <a:prstGeom prst="cloud">
            <a:avLst/>
          </a:prstGeom>
          <a:solidFill>
            <a:schemeClr val="tx2">
              <a:lumMod val="5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Connector 12"/>
          <p:cNvCxnSpPr>
            <a:stCxn id="11" idx="0"/>
            <a:endCxn id="4" idx="2"/>
          </p:cNvCxnSpPr>
          <p:nvPr/>
        </p:nvCxnSpPr>
        <p:spPr bwMode="auto">
          <a:xfrm rot="16200000" flipV="1">
            <a:off x="1017112" y="3508236"/>
            <a:ext cx="621396" cy="206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6" name="Straight Connector 15"/>
          <p:cNvCxnSpPr>
            <a:stCxn id="17" idx="0"/>
            <a:endCxn id="6" idx="2"/>
          </p:cNvCxnSpPr>
          <p:nvPr/>
        </p:nvCxnSpPr>
        <p:spPr bwMode="auto">
          <a:xfrm rot="16200000" flipV="1">
            <a:off x="4281537" y="3508237"/>
            <a:ext cx="621397" cy="206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9" name="Straight Connector 18"/>
          <p:cNvCxnSpPr>
            <a:stCxn id="20" idx="0"/>
            <a:endCxn id="8" idx="2"/>
          </p:cNvCxnSpPr>
          <p:nvPr/>
        </p:nvCxnSpPr>
        <p:spPr bwMode="auto">
          <a:xfrm rot="5400000" flipH="1" flipV="1">
            <a:off x="7467087" y="3508237"/>
            <a:ext cx="621398" cy="206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559271" y="3889860"/>
            <a:ext cx="2803565" cy="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4823696" y="3889860"/>
            <a:ext cx="2722628" cy="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rot="10800000">
            <a:off x="1559272" y="4312313"/>
            <a:ext cx="2803565" cy="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10800000">
            <a:off x="4823696" y="4312313"/>
            <a:ext cx="2722628" cy="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8007184" y="3889860"/>
            <a:ext cx="443721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10800000">
            <a:off x="8007185" y="4310726"/>
            <a:ext cx="443721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654690" y="3889860"/>
            <a:ext cx="443721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0800000">
            <a:off x="654691" y="4310727"/>
            <a:ext cx="443721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ounded Rectangle 10"/>
          <p:cNvSpPr/>
          <p:nvPr/>
        </p:nvSpPr>
        <p:spPr bwMode="auto">
          <a:xfrm>
            <a:off x="1098411" y="3819966"/>
            <a:ext cx="460860" cy="607564"/>
          </a:xfrm>
          <a:prstGeom prst="roundRect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362836" y="3819967"/>
            <a:ext cx="460860" cy="607563"/>
          </a:xfrm>
          <a:prstGeom prst="roundRect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7546324" y="3819968"/>
            <a:ext cx="460860" cy="607562"/>
          </a:xfrm>
          <a:prstGeom prst="roundRect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998280" y="3756952"/>
            <a:ext cx="4878020" cy="698350"/>
            <a:chOff x="1998280" y="3756952"/>
            <a:chExt cx="4878020" cy="698350"/>
          </a:xfrm>
        </p:grpSpPr>
        <p:sp>
          <p:nvSpPr>
            <p:cNvPr id="37" name="Rounded Rectangle 36"/>
            <p:cNvSpPr/>
            <p:nvPr/>
          </p:nvSpPr>
          <p:spPr bwMode="auto">
            <a:xfrm>
              <a:off x="1998280" y="3756952"/>
              <a:ext cx="1959240" cy="265816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5455315" y="3756952"/>
              <a:ext cx="1420985" cy="266370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5762555" y="4188932"/>
              <a:ext cx="844910" cy="266370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2498130" y="4186467"/>
              <a:ext cx="844910" cy="266370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79240" y="3520528"/>
            <a:ext cx="543739" cy="815474"/>
            <a:chOff x="4879240" y="3520528"/>
            <a:chExt cx="543739" cy="815474"/>
          </a:xfrm>
        </p:grpSpPr>
        <p:sp>
          <p:nvSpPr>
            <p:cNvPr id="44" name="TextBox 43"/>
            <p:cNvSpPr txBox="1"/>
            <p:nvPr/>
          </p:nvSpPr>
          <p:spPr>
            <a:xfrm>
              <a:off x="4898819" y="3520528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err="1" smtClean="0"/>
                <a:t>req</a:t>
              </a:r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879240" y="3966670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err="1" smtClean="0"/>
                <a:t>ack</a:t>
              </a:r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38201" y="3886200"/>
            <a:ext cx="7417834" cy="433151"/>
            <a:chOff x="838201" y="3886200"/>
            <a:chExt cx="7417834" cy="433151"/>
          </a:xfrm>
        </p:grpSpPr>
        <p:sp>
          <p:nvSpPr>
            <p:cNvPr id="3" name="Arc 2"/>
            <p:cNvSpPr/>
            <p:nvPr/>
          </p:nvSpPr>
          <p:spPr>
            <a:xfrm rot="16200000">
              <a:off x="1350275" y="3865271"/>
              <a:ext cx="424527" cy="483634"/>
            </a:xfrm>
            <a:prstGeom prst="arc">
              <a:avLst>
                <a:gd name="adj1" fmla="val 10899468"/>
                <a:gd name="adj2" fmla="val 0"/>
              </a:avLst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Arc 47"/>
            <p:cNvSpPr/>
            <p:nvPr/>
          </p:nvSpPr>
          <p:spPr>
            <a:xfrm rot="5400000" flipH="1">
              <a:off x="867754" y="3856647"/>
              <a:ext cx="424527" cy="483634"/>
            </a:xfrm>
            <a:prstGeom prst="arc">
              <a:avLst>
                <a:gd name="adj1" fmla="val 10899468"/>
                <a:gd name="adj2" fmla="val 0"/>
              </a:avLst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rc 48"/>
            <p:cNvSpPr/>
            <p:nvPr/>
          </p:nvSpPr>
          <p:spPr>
            <a:xfrm rot="5400000" flipH="1">
              <a:off x="4143797" y="3856647"/>
              <a:ext cx="424527" cy="483634"/>
            </a:xfrm>
            <a:prstGeom prst="arc">
              <a:avLst>
                <a:gd name="adj1" fmla="val 10899468"/>
                <a:gd name="adj2" fmla="val 0"/>
              </a:avLst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rc 49"/>
            <p:cNvSpPr/>
            <p:nvPr/>
          </p:nvSpPr>
          <p:spPr>
            <a:xfrm rot="5400000" flipH="1">
              <a:off x="7327502" y="3856647"/>
              <a:ext cx="424527" cy="483634"/>
            </a:xfrm>
            <a:prstGeom prst="arc">
              <a:avLst>
                <a:gd name="adj1" fmla="val 10899468"/>
                <a:gd name="adj2" fmla="val 0"/>
              </a:avLst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rc 50"/>
            <p:cNvSpPr/>
            <p:nvPr/>
          </p:nvSpPr>
          <p:spPr>
            <a:xfrm rot="16200000">
              <a:off x="4642693" y="3856647"/>
              <a:ext cx="424527" cy="483634"/>
            </a:xfrm>
            <a:prstGeom prst="arc">
              <a:avLst>
                <a:gd name="adj1" fmla="val 10899468"/>
                <a:gd name="adj2" fmla="val 0"/>
              </a:avLst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Arc 51"/>
            <p:cNvSpPr/>
            <p:nvPr/>
          </p:nvSpPr>
          <p:spPr>
            <a:xfrm rot="16200000">
              <a:off x="7801954" y="3856649"/>
              <a:ext cx="424527" cy="483634"/>
            </a:xfrm>
            <a:prstGeom prst="arc">
              <a:avLst>
                <a:gd name="adj1" fmla="val 10899468"/>
                <a:gd name="adj2" fmla="val 0"/>
              </a:avLst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Isosceles Triangle 13"/>
          <p:cNvSpPr/>
          <p:nvPr/>
        </p:nvSpPr>
        <p:spPr>
          <a:xfrm>
            <a:off x="1210574" y="3354234"/>
            <a:ext cx="228600" cy="2286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/>
          <p:cNvSpPr/>
          <p:nvPr/>
        </p:nvSpPr>
        <p:spPr>
          <a:xfrm>
            <a:off x="4479982" y="3352800"/>
            <a:ext cx="228600" cy="2286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/>
          <p:cNvSpPr/>
          <p:nvPr/>
        </p:nvSpPr>
        <p:spPr>
          <a:xfrm>
            <a:off x="7670322" y="3351366"/>
            <a:ext cx="228600" cy="2286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291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</a:t>
            </a:r>
            <a:r>
              <a:rPr lang="en-US" smtClean="0"/>
              <a:t>ynchronous elasticity</a:t>
            </a:r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1192360" y="1431940"/>
            <a:ext cx="268835" cy="1766630"/>
          </a:xfrm>
          <a:prstGeom prst="rect">
            <a:avLst/>
          </a:prstGeom>
          <a:solidFill>
            <a:srgbClr val="00FFFF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456785" y="1431940"/>
            <a:ext cx="268835" cy="1766630"/>
          </a:xfrm>
          <a:prstGeom prst="rect">
            <a:avLst/>
          </a:prstGeom>
          <a:solidFill>
            <a:srgbClr val="00FFFF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644400" y="1431940"/>
            <a:ext cx="268835" cy="1766630"/>
          </a:xfrm>
          <a:prstGeom prst="rect">
            <a:avLst/>
          </a:prstGeom>
          <a:solidFill>
            <a:srgbClr val="00FFFF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1461195" y="2161635"/>
            <a:ext cx="2995590" cy="307240"/>
          </a:xfrm>
          <a:prstGeom prst="rightArrow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4725620" y="2161635"/>
            <a:ext cx="2918780" cy="307240"/>
          </a:xfrm>
          <a:prstGeom prst="rightArrow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Cloud 4"/>
          <p:cNvSpPr/>
          <p:nvPr/>
        </p:nvSpPr>
        <p:spPr bwMode="auto">
          <a:xfrm>
            <a:off x="1960460" y="1623965"/>
            <a:ext cx="1997060" cy="1382580"/>
          </a:xfrm>
          <a:prstGeom prst="cloud">
            <a:avLst/>
          </a:prstGeom>
          <a:solidFill>
            <a:schemeClr val="tx2">
              <a:lumMod val="5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Cloud 6"/>
          <p:cNvSpPr/>
          <p:nvPr/>
        </p:nvSpPr>
        <p:spPr bwMode="auto">
          <a:xfrm>
            <a:off x="5224885" y="1662370"/>
            <a:ext cx="1997060" cy="1382580"/>
          </a:xfrm>
          <a:prstGeom prst="cloud">
            <a:avLst/>
          </a:prstGeom>
          <a:solidFill>
            <a:schemeClr val="tx2">
              <a:lumMod val="5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Connector 12"/>
          <p:cNvCxnSpPr>
            <a:stCxn id="11" idx="0"/>
            <a:endCxn id="4" idx="2"/>
          </p:cNvCxnSpPr>
          <p:nvPr/>
        </p:nvCxnSpPr>
        <p:spPr bwMode="auto">
          <a:xfrm rot="16200000" flipV="1">
            <a:off x="1017112" y="3508236"/>
            <a:ext cx="621396" cy="206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6" name="Straight Connector 15"/>
          <p:cNvCxnSpPr>
            <a:stCxn id="17" idx="0"/>
            <a:endCxn id="6" idx="2"/>
          </p:cNvCxnSpPr>
          <p:nvPr/>
        </p:nvCxnSpPr>
        <p:spPr bwMode="auto">
          <a:xfrm rot="16200000" flipV="1">
            <a:off x="4281537" y="3508237"/>
            <a:ext cx="621397" cy="206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9" name="Straight Connector 18"/>
          <p:cNvCxnSpPr>
            <a:stCxn id="20" idx="0"/>
            <a:endCxn id="8" idx="2"/>
          </p:cNvCxnSpPr>
          <p:nvPr/>
        </p:nvCxnSpPr>
        <p:spPr bwMode="auto">
          <a:xfrm rot="5400000" flipH="1" flipV="1">
            <a:off x="7467087" y="3508237"/>
            <a:ext cx="621398" cy="206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559271" y="3889860"/>
            <a:ext cx="2803565" cy="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4823696" y="3889860"/>
            <a:ext cx="2722628" cy="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rot="10800000">
            <a:off x="1559272" y="4312313"/>
            <a:ext cx="2803565" cy="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10800000">
            <a:off x="4823696" y="4312313"/>
            <a:ext cx="2722628" cy="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8007184" y="3889860"/>
            <a:ext cx="443721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10800000">
            <a:off x="8007185" y="4310726"/>
            <a:ext cx="443721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654690" y="3889860"/>
            <a:ext cx="443721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0800000">
            <a:off x="654691" y="4310727"/>
            <a:ext cx="443721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ounded Rectangle 10"/>
          <p:cNvSpPr/>
          <p:nvPr/>
        </p:nvSpPr>
        <p:spPr bwMode="auto">
          <a:xfrm>
            <a:off x="1098411" y="3819966"/>
            <a:ext cx="460860" cy="607564"/>
          </a:xfrm>
          <a:prstGeom prst="roundRect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362836" y="3819967"/>
            <a:ext cx="460860" cy="607563"/>
          </a:xfrm>
          <a:prstGeom prst="roundRect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7546324" y="3819968"/>
            <a:ext cx="460860" cy="607562"/>
          </a:xfrm>
          <a:prstGeom prst="roundRect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98819" y="352052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valid</a:t>
            </a:r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879240" y="396667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stop</a:t>
            </a:r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1329634" y="4416897"/>
            <a:ext cx="6447120" cy="870466"/>
            <a:chOff x="1329634" y="4416897"/>
            <a:chExt cx="6447120" cy="870466"/>
          </a:xfrm>
        </p:grpSpPr>
        <p:cxnSp>
          <p:nvCxnSpPr>
            <p:cNvPr id="31" name="Elbow Connector 30"/>
            <p:cNvCxnSpPr/>
            <p:nvPr/>
          </p:nvCxnSpPr>
          <p:spPr bwMode="auto">
            <a:xfrm rot="16200000" flipH="1">
              <a:off x="2961053" y="2795317"/>
              <a:ext cx="1588" cy="3264425"/>
            </a:xfrm>
            <a:prstGeom prst="bentConnector3">
              <a:avLst>
                <a:gd name="adj1" fmla="val 25778031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4226359" y="4849983"/>
              <a:ext cx="0" cy="43738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39" name="Shape 38"/>
            <p:cNvCxnSpPr/>
            <p:nvPr/>
          </p:nvCxnSpPr>
          <p:spPr bwMode="auto">
            <a:xfrm flipV="1">
              <a:off x="4591204" y="4416897"/>
              <a:ext cx="3185550" cy="422453"/>
            </a:xfrm>
            <a:prstGeom prst="bentConnector2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4" name="Isosceles Triangle 13"/>
          <p:cNvSpPr/>
          <p:nvPr/>
        </p:nvSpPr>
        <p:spPr>
          <a:xfrm>
            <a:off x="1210574" y="3354234"/>
            <a:ext cx="228600" cy="2286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/>
          <p:cNvSpPr/>
          <p:nvPr/>
        </p:nvSpPr>
        <p:spPr>
          <a:xfrm>
            <a:off x="4479982" y="3352800"/>
            <a:ext cx="228600" cy="2286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/>
          <p:cNvSpPr/>
          <p:nvPr/>
        </p:nvSpPr>
        <p:spPr>
          <a:xfrm>
            <a:off x="7670322" y="3351366"/>
            <a:ext cx="228600" cy="2286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3298560" y="5092454"/>
            <a:ext cx="1959240" cy="1079746"/>
            <a:chOff x="3298560" y="5092454"/>
            <a:chExt cx="1959240" cy="1079746"/>
          </a:xfrm>
        </p:grpSpPr>
        <p:sp>
          <p:nvSpPr>
            <p:cNvPr id="47" name="Rounded Rectangle 46"/>
            <p:cNvSpPr/>
            <p:nvPr/>
          </p:nvSpPr>
          <p:spPr bwMode="auto">
            <a:xfrm>
              <a:off x="3298560" y="5906384"/>
              <a:ext cx="1959240" cy="265816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 rot="5400000">
              <a:off x="3279068" y="5111946"/>
              <a:ext cx="381000" cy="342016"/>
            </a:xfrm>
            <a:prstGeom prst="triangle">
              <a:avLst/>
            </a:prstGeom>
            <a:solidFill>
              <a:srgbClr val="99FF6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Elbow Connector 20"/>
            <p:cNvCxnSpPr>
              <a:stCxn id="47" idx="1"/>
              <a:endCxn id="15" idx="3"/>
            </p:cNvCxnSpPr>
            <p:nvPr/>
          </p:nvCxnSpPr>
          <p:spPr>
            <a:xfrm rot="10800000">
              <a:off x="3298560" y="5282954"/>
              <a:ext cx="12700" cy="756338"/>
            </a:xfrm>
            <a:prstGeom prst="bentConnector3">
              <a:avLst>
                <a:gd name="adj1" fmla="val 195348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640348" y="5223296"/>
              <a:ext cx="128130" cy="128130"/>
            </a:xfrm>
            <a:prstGeom prst="ellipse">
              <a:avLst/>
            </a:prstGeom>
            <a:solidFill>
              <a:srgbClr val="99FF6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Elbow Connector 24"/>
            <p:cNvCxnSpPr>
              <a:stCxn id="22" idx="6"/>
              <a:endCxn id="47" idx="3"/>
            </p:cNvCxnSpPr>
            <p:nvPr/>
          </p:nvCxnSpPr>
          <p:spPr>
            <a:xfrm>
              <a:off x="3768478" y="5287361"/>
              <a:ext cx="1489322" cy="751931"/>
            </a:xfrm>
            <a:prstGeom prst="bentConnector3">
              <a:avLst>
                <a:gd name="adj1" fmla="val 115349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479633" y="5473454"/>
              <a:ext cx="1633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Ring oscillator</a:t>
              </a:r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226359" y="483935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CLK</a:t>
            </a:r>
            <a:endParaRPr lang="en-US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3769159" y="5282954"/>
            <a:ext cx="914400" cy="6858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PLL</a:t>
            </a:r>
            <a:endParaRPr 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Date Placeholder 5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60" name="Footer Placeholder 5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508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55" name="Rectangle 139"/>
          <p:cNvSpPr>
            <a:spLocks noChangeArrowheads="1"/>
          </p:cNvSpPr>
          <p:nvPr/>
        </p:nvSpPr>
        <p:spPr bwMode="auto">
          <a:xfrm>
            <a:off x="1230765" y="1455738"/>
            <a:ext cx="3265035" cy="4960937"/>
          </a:xfrm>
          <a:prstGeom prst="rect">
            <a:avLst/>
          </a:prstGeom>
          <a:solidFill>
            <a:srgbClr val="FFC000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5207000" y="2290763"/>
            <a:ext cx="1139825" cy="152400"/>
          </a:xfrm>
          <a:prstGeom prst="rect">
            <a:avLst/>
          </a:prstGeom>
          <a:solidFill>
            <a:srgbClr val="33CCFF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2143125" y="2290763"/>
            <a:ext cx="1139825" cy="152400"/>
          </a:xfrm>
          <a:prstGeom prst="rect">
            <a:avLst/>
          </a:prstGeom>
          <a:solidFill>
            <a:srgbClr val="33CCFF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776288" y="2290763"/>
            <a:ext cx="1139825" cy="152400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3736975" y="2290763"/>
            <a:ext cx="1139825" cy="152400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28" name="AutoShape 6"/>
          <p:cNvSpPr>
            <a:spLocks noChangeArrowheads="1"/>
          </p:cNvSpPr>
          <p:nvPr/>
        </p:nvSpPr>
        <p:spPr bwMode="auto">
          <a:xfrm>
            <a:off x="6772275" y="2214563"/>
            <a:ext cx="1443038" cy="303212"/>
          </a:xfrm>
          <a:prstGeom prst="rightArrow">
            <a:avLst>
              <a:gd name="adj1" fmla="val 43454"/>
              <a:gd name="adj2" fmla="val 94236"/>
            </a:avLst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29" name="Line 7"/>
          <p:cNvSpPr>
            <a:spLocks noChangeShapeType="1"/>
          </p:cNvSpPr>
          <p:nvPr/>
        </p:nvSpPr>
        <p:spPr bwMode="auto">
          <a:xfrm>
            <a:off x="3509963" y="2973388"/>
            <a:ext cx="1587" cy="53181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" name="Line 8"/>
          <p:cNvSpPr>
            <a:spLocks noChangeShapeType="1"/>
          </p:cNvSpPr>
          <p:nvPr/>
        </p:nvSpPr>
        <p:spPr bwMode="auto">
          <a:xfrm flipH="1">
            <a:off x="3584575" y="4946650"/>
            <a:ext cx="37941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" name="Line 9"/>
          <p:cNvSpPr>
            <a:spLocks noChangeShapeType="1"/>
          </p:cNvSpPr>
          <p:nvPr/>
        </p:nvSpPr>
        <p:spPr bwMode="auto">
          <a:xfrm flipH="1">
            <a:off x="3660775" y="5781675"/>
            <a:ext cx="37941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3281363" y="1608138"/>
            <a:ext cx="454025" cy="1517650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3813175" y="4719638"/>
            <a:ext cx="454025" cy="455612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35" name="Line 17"/>
          <p:cNvSpPr>
            <a:spLocks noChangeShapeType="1"/>
          </p:cNvSpPr>
          <p:nvPr/>
        </p:nvSpPr>
        <p:spPr bwMode="auto">
          <a:xfrm flipH="1">
            <a:off x="3054350" y="4795838"/>
            <a:ext cx="37941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6" name="Line 19"/>
          <p:cNvSpPr>
            <a:spLocks noChangeShapeType="1"/>
          </p:cNvSpPr>
          <p:nvPr/>
        </p:nvSpPr>
        <p:spPr bwMode="auto">
          <a:xfrm flipH="1">
            <a:off x="4040188" y="5630863"/>
            <a:ext cx="3794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7" name="Freeform 20"/>
          <p:cNvSpPr>
            <a:spLocks/>
          </p:cNvSpPr>
          <p:nvPr/>
        </p:nvSpPr>
        <p:spPr bwMode="auto">
          <a:xfrm>
            <a:off x="3205163" y="3656013"/>
            <a:ext cx="455612" cy="1139825"/>
          </a:xfrm>
          <a:custGeom>
            <a:avLst/>
            <a:gdLst>
              <a:gd name="T0" fmla="*/ 0 w 334"/>
              <a:gd name="T1" fmla="*/ 1809472366 h 718"/>
              <a:gd name="T2" fmla="*/ 0 w 334"/>
              <a:gd name="T3" fmla="*/ 1086186578 h 718"/>
              <a:gd name="T4" fmla="*/ 621503819 w 334"/>
              <a:gd name="T5" fmla="*/ 1086186578 h 718"/>
              <a:gd name="T6" fmla="*/ 621503819 w 334"/>
              <a:gd name="T7" fmla="*/ 0 h 718"/>
              <a:gd name="T8" fmla="*/ 0 60000 65536"/>
              <a:gd name="T9" fmla="*/ 0 60000 65536"/>
              <a:gd name="T10" fmla="*/ 0 60000 65536"/>
              <a:gd name="T11" fmla="*/ 0 60000 65536"/>
              <a:gd name="T12" fmla="*/ 0 w 334"/>
              <a:gd name="T13" fmla="*/ 0 h 718"/>
              <a:gd name="T14" fmla="*/ 334 w 334"/>
              <a:gd name="T15" fmla="*/ 718 h 7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4" h="718">
                <a:moveTo>
                  <a:pt x="0" y="718"/>
                </a:moveTo>
                <a:lnTo>
                  <a:pt x="0" y="431"/>
                </a:lnTo>
                <a:lnTo>
                  <a:pt x="334" y="431"/>
                </a:lnTo>
                <a:lnTo>
                  <a:pt x="334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5138" name="Freeform 21"/>
          <p:cNvSpPr>
            <a:spLocks/>
          </p:cNvSpPr>
          <p:nvPr/>
        </p:nvSpPr>
        <p:spPr bwMode="auto">
          <a:xfrm>
            <a:off x="3054350" y="3656013"/>
            <a:ext cx="303213" cy="2278062"/>
          </a:xfrm>
          <a:custGeom>
            <a:avLst/>
            <a:gdLst>
              <a:gd name="T0" fmla="*/ 384678401 w 239"/>
              <a:gd name="T1" fmla="*/ 0 h 1339"/>
              <a:gd name="T2" fmla="*/ 384678401 w 239"/>
              <a:gd name="T3" fmla="*/ 830715038 h 1339"/>
              <a:gd name="T4" fmla="*/ 0 w 239"/>
              <a:gd name="T5" fmla="*/ 830715038 h 1339"/>
              <a:gd name="T6" fmla="*/ 0 w 239"/>
              <a:gd name="T7" fmla="*/ 2147483647 h 1339"/>
              <a:gd name="T8" fmla="*/ 0 60000 65536"/>
              <a:gd name="T9" fmla="*/ 0 60000 65536"/>
              <a:gd name="T10" fmla="*/ 0 60000 65536"/>
              <a:gd name="T11" fmla="*/ 0 60000 65536"/>
              <a:gd name="T12" fmla="*/ 0 w 239"/>
              <a:gd name="T13" fmla="*/ 0 h 1339"/>
              <a:gd name="T14" fmla="*/ 239 w 239"/>
              <a:gd name="T15" fmla="*/ 1339 h 13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9" h="1339">
                <a:moveTo>
                  <a:pt x="239" y="0"/>
                </a:moveTo>
                <a:lnTo>
                  <a:pt x="239" y="287"/>
                </a:lnTo>
                <a:lnTo>
                  <a:pt x="0" y="287"/>
                </a:lnTo>
                <a:lnTo>
                  <a:pt x="0" y="1339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5139" name="Line 22"/>
          <p:cNvSpPr>
            <a:spLocks noChangeShapeType="1"/>
          </p:cNvSpPr>
          <p:nvPr/>
        </p:nvSpPr>
        <p:spPr bwMode="auto">
          <a:xfrm flipH="1">
            <a:off x="3051175" y="5099050"/>
            <a:ext cx="37941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0" name="Line 23"/>
          <p:cNvSpPr>
            <a:spLocks noChangeShapeType="1"/>
          </p:cNvSpPr>
          <p:nvPr/>
        </p:nvSpPr>
        <p:spPr bwMode="auto">
          <a:xfrm flipH="1">
            <a:off x="2825750" y="5934075"/>
            <a:ext cx="53181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1" name="Line 24"/>
          <p:cNvSpPr>
            <a:spLocks noChangeShapeType="1"/>
          </p:cNvSpPr>
          <p:nvPr/>
        </p:nvSpPr>
        <p:spPr bwMode="auto">
          <a:xfrm flipV="1">
            <a:off x="2901950" y="4810125"/>
            <a:ext cx="0" cy="83343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2" name="Oval 25"/>
          <p:cNvSpPr>
            <a:spLocks noChangeArrowheads="1"/>
          </p:cNvSpPr>
          <p:nvPr/>
        </p:nvSpPr>
        <p:spPr bwMode="auto">
          <a:xfrm>
            <a:off x="2863850" y="4757738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43" name="Oval 26"/>
          <p:cNvSpPr>
            <a:spLocks noChangeArrowheads="1"/>
          </p:cNvSpPr>
          <p:nvPr/>
        </p:nvSpPr>
        <p:spPr bwMode="auto">
          <a:xfrm>
            <a:off x="3170238" y="4760913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44" name="Oval 27"/>
          <p:cNvSpPr>
            <a:spLocks noChangeArrowheads="1"/>
          </p:cNvSpPr>
          <p:nvPr/>
        </p:nvSpPr>
        <p:spPr bwMode="auto">
          <a:xfrm>
            <a:off x="3016250" y="5899150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45" name="Oval 28"/>
          <p:cNvSpPr>
            <a:spLocks noChangeArrowheads="1"/>
          </p:cNvSpPr>
          <p:nvPr/>
        </p:nvSpPr>
        <p:spPr bwMode="auto">
          <a:xfrm>
            <a:off x="3014663" y="5060950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46" name="Line 29"/>
          <p:cNvSpPr>
            <a:spLocks noChangeShapeType="1"/>
          </p:cNvSpPr>
          <p:nvPr/>
        </p:nvSpPr>
        <p:spPr bwMode="auto">
          <a:xfrm flipH="1">
            <a:off x="7258050" y="5934075"/>
            <a:ext cx="95726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7" name="Line 30"/>
          <p:cNvSpPr>
            <a:spLocks noChangeShapeType="1"/>
          </p:cNvSpPr>
          <p:nvPr/>
        </p:nvSpPr>
        <p:spPr bwMode="auto">
          <a:xfrm>
            <a:off x="5029200" y="2973388"/>
            <a:ext cx="1588" cy="53181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8" name="Line 31"/>
          <p:cNvSpPr>
            <a:spLocks noChangeShapeType="1"/>
          </p:cNvSpPr>
          <p:nvPr/>
        </p:nvSpPr>
        <p:spPr bwMode="auto">
          <a:xfrm flipH="1">
            <a:off x="5103813" y="4946650"/>
            <a:ext cx="3794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9" name="Line 32"/>
          <p:cNvSpPr>
            <a:spLocks noChangeShapeType="1"/>
          </p:cNvSpPr>
          <p:nvPr/>
        </p:nvSpPr>
        <p:spPr bwMode="auto">
          <a:xfrm flipH="1">
            <a:off x="5180013" y="5781675"/>
            <a:ext cx="3794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0" name="Rectangle 33"/>
          <p:cNvSpPr>
            <a:spLocks noChangeArrowheads="1"/>
          </p:cNvSpPr>
          <p:nvPr/>
        </p:nvSpPr>
        <p:spPr bwMode="auto">
          <a:xfrm>
            <a:off x="4800600" y="1608138"/>
            <a:ext cx="454025" cy="1517650"/>
          </a:xfrm>
          <a:prstGeom prst="rect">
            <a:avLst/>
          </a:prstGeom>
          <a:solidFill>
            <a:srgbClr val="33CCFF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51" name="Rectangle 34"/>
          <p:cNvSpPr>
            <a:spLocks noChangeArrowheads="1"/>
          </p:cNvSpPr>
          <p:nvPr/>
        </p:nvSpPr>
        <p:spPr bwMode="auto">
          <a:xfrm>
            <a:off x="5332413" y="4719638"/>
            <a:ext cx="454025" cy="455612"/>
          </a:xfrm>
          <a:prstGeom prst="rect">
            <a:avLst/>
          </a:prstGeom>
          <a:solidFill>
            <a:srgbClr val="33CCFF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53" name="Line 40"/>
          <p:cNvSpPr>
            <a:spLocks noChangeShapeType="1"/>
          </p:cNvSpPr>
          <p:nvPr/>
        </p:nvSpPr>
        <p:spPr bwMode="auto">
          <a:xfrm flipH="1">
            <a:off x="4573588" y="4795838"/>
            <a:ext cx="3794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4" name="Line 41"/>
          <p:cNvSpPr>
            <a:spLocks noChangeShapeType="1"/>
          </p:cNvSpPr>
          <p:nvPr/>
        </p:nvSpPr>
        <p:spPr bwMode="auto">
          <a:xfrm flipH="1">
            <a:off x="5559425" y="5934075"/>
            <a:ext cx="37941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5" name="Line 42"/>
          <p:cNvSpPr>
            <a:spLocks noChangeShapeType="1"/>
          </p:cNvSpPr>
          <p:nvPr/>
        </p:nvSpPr>
        <p:spPr bwMode="auto">
          <a:xfrm flipH="1">
            <a:off x="5559425" y="5630863"/>
            <a:ext cx="37941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6" name="Freeform 43"/>
          <p:cNvSpPr>
            <a:spLocks/>
          </p:cNvSpPr>
          <p:nvPr/>
        </p:nvSpPr>
        <p:spPr bwMode="auto">
          <a:xfrm>
            <a:off x="4724400" y="3656013"/>
            <a:ext cx="455613" cy="1139825"/>
          </a:xfrm>
          <a:custGeom>
            <a:avLst/>
            <a:gdLst>
              <a:gd name="T0" fmla="*/ 0 w 334"/>
              <a:gd name="T1" fmla="*/ 1809472366 h 718"/>
              <a:gd name="T2" fmla="*/ 0 w 334"/>
              <a:gd name="T3" fmla="*/ 1086186578 h 718"/>
              <a:gd name="T4" fmla="*/ 621506547 w 334"/>
              <a:gd name="T5" fmla="*/ 1086186578 h 718"/>
              <a:gd name="T6" fmla="*/ 621506547 w 334"/>
              <a:gd name="T7" fmla="*/ 0 h 718"/>
              <a:gd name="T8" fmla="*/ 0 60000 65536"/>
              <a:gd name="T9" fmla="*/ 0 60000 65536"/>
              <a:gd name="T10" fmla="*/ 0 60000 65536"/>
              <a:gd name="T11" fmla="*/ 0 60000 65536"/>
              <a:gd name="T12" fmla="*/ 0 w 334"/>
              <a:gd name="T13" fmla="*/ 0 h 718"/>
              <a:gd name="T14" fmla="*/ 334 w 334"/>
              <a:gd name="T15" fmla="*/ 718 h 7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4" h="718">
                <a:moveTo>
                  <a:pt x="0" y="718"/>
                </a:moveTo>
                <a:lnTo>
                  <a:pt x="0" y="431"/>
                </a:lnTo>
                <a:lnTo>
                  <a:pt x="334" y="431"/>
                </a:lnTo>
                <a:lnTo>
                  <a:pt x="334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5157" name="Freeform 44"/>
          <p:cNvSpPr>
            <a:spLocks/>
          </p:cNvSpPr>
          <p:nvPr/>
        </p:nvSpPr>
        <p:spPr bwMode="auto">
          <a:xfrm>
            <a:off x="4573588" y="3656013"/>
            <a:ext cx="303212" cy="2278062"/>
          </a:xfrm>
          <a:custGeom>
            <a:avLst/>
            <a:gdLst>
              <a:gd name="T0" fmla="*/ 384675863 w 239"/>
              <a:gd name="T1" fmla="*/ 0 h 1339"/>
              <a:gd name="T2" fmla="*/ 384675863 w 239"/>
              <a:gd name="T3" fmla="*/ 830715038 h 1339"/>
              <a:gd name="T4" fmla="*/ 0 w 239"/>
              <a:gd name="T5" fmla="*/ 830715038 h 1339"/>
              <a:gd name="T6" fmla="*/ 0 w 239"/>
              <a:gd name="T7" fmla="*/ 2147483647 h 1339"/>
              <a:gd name="T8" fmla="*/ 0 60000 65536"/>
              <a:gd name="T9" fmla="*/ 0 60000 65536"/>
              <a:gd name="T10" fmla="*/ 0 60000 65536"/>
              <a:gd name="T11" fmla="*/ 0 60000 65536"/>
              <a:gd name="T12" fmla="*/ 0 w 239"/>
              <a:gd name="T13" fmla="*/ 0 h 1339"/>
              <a:gd name="T14" fmla="*/ 239 w 239"/>
              <a:gd name="T15" fmla="*/ 1339 h 13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9" h="1339">
                <a:moveTo>
                  <a:pt x="239" y="0"/>
                </a:moveTo>
                <a:lnTo>
                  <a:pt x="239" y="287"/>
                </a:lnTo>
                <a:lnTo>
                  <a:pt x="0" y="287"/>
                </a:lnTo>
                <a:lnTo>
                  <a:pt x="0" y="1339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5158" name="Line 45"/>
          <p:cNvSpPr>
            <a:spLocks noChangeShapeType="1"/>
          </p:cNvSpPr>
          <p:nvPr/>
        </p:nvSpPr>
        <p:spPr bwMode="auto">
          <a:xfrm flipH="1">
            <a:off x="4570413" y="5099050"/>
            <a:ext cx="3794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9" name="Line 46"/>
          <p:cNvSpPr>
            <a:spLocks noChangeShapeType="1"/>
          </p:cNvSpPr>
          <p:nvPr/>
        </p:nvSpPr>
        <p:spPr bwMode="auto">
          <a:xfrm flipH="1">
            <a:off x="4344988" y="5934075"/>
            <a:ext cx="5318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0" name="Line 47"/>
          <p:cNvSpPr>
            <a:spLocks noChangeShapeType="1"/>
          </p:cNvSpPr>
          <p:nvPr/>
        </p:nvSpPr>
        <p:spPr bwMode="auto">
          <a:xfrm flipV="1">
            <a:off x="4421188" y="4810125"/>
            <a:ext cx="0" cy="83343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1" name="Oval 48"/>
          <p:cNvSpPr>
            <a:spLocks noChangeArrowheads="1"/>
          </p:cNvSpPr>
          <p:nvPr/>
        </p:nvSpPr>
        <p:spPr bwMode="auto">
          <a:xfrm>
            <a:off x="4383088" y="4757738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63" name="Oval 50"/>
          <p:cNvSpPr>
            <a:spLocks noChangeArrowheads="1"/>
          </p:cNvSpPr>
          <p:nvPr/>
        </p:nvSpPr>
        <p:spPr bwMode="auto">
          <a:xfrm>
            <a:off x="4535488" y="5899150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64" name="Oval 51"/>
          <p:cNvSpPr>
            <a:spLocks noChangeArrowheads="1"/>
          </p:cNvSpPr>
          <p:nvPr/>
        </p:nvSpPr>
        <p:spPr bwMode="auto">
          <a:xfrm>
            <a:off x="4533900" y="5060950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65" name="Line 52"/>
          <p:cNvSpPr>
            <a:spLocks noChangeShapeType="1"/>
          </p:cNvSpPr>
          <p:nvPr/>
        </p:nvSpPr>
        <p:spPr bwMode="auto">
          <a:xfrm>
            <a:off x="4268788" y="4795838"/>
            <a:ext cx="4556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6" name="Line 53"/>
          <p:cNvSpPr>
            <a:spLocks noChangeShapeType="1"/>
          </p:cNvSpPr>
          <p:nvPr/>
        </p:nvSpPr>
        <p:spPr bwMode="auto">
          <a:xfrm>
            <a:off x="1992313" y="2973388"/>
            <a:ext cx="0" cy="53181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7" name="Line 54"/>
          <p:cNvSpPr>
            <a:spLocks noChangeShapeType="1"/>
          </p:cNvSpPr>
          <p:nvPr/>
        </p:nvSpPr>
        <p:spPr bwMode="auto">
          <a:xfrm flipH="1">
            <a:off x="2066925" y="4946650"/>
            <a:ext cx="37941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8" name="Line 55"/>
          <p:cNvSpPr>
            <a:spLocks noChangeShapeType="1"/>
          </p:cNvSpPr>
          <p:nvPr/>
        </p:nvSpPr>
        <p:spPr bwMode="auto">
          <a:xfrm flipH="1">
            <a:off x="2143125" y="5781675"/>
            <a:ext cx="37941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9" name="Rectangle 56"/>
          <p:cNvSpPr>
            <a:spLocks noChangeArrowheads="1"/>
          </p:cNvSpPr>
          <p:nvPr/>
        </p:nvSpPr>
        <p:spPr bwMode="auto">
          <a:xfrm>
            <a:off x="1763713" y="1608138"/>
            <a:ext cx="454025" cy="1517650"/>
          </a:xfrm>
          <a:prstGeom prst="rect">
            <a:avLst/>
          </a:prstGeom>
          <a:solidFill>
            <a:srgbClr val="33CCFF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70" name="Rectangle 58"/>
          <p:cNvSpPr>
            <a:spLocks noChangeArrowheads="1"/>
          </p:cNvSpPr>
          <p:nvPr/>
        </p:nvSpPr>
        <p:spPr bwMode="auto">
          <a:xfrm>
            <a:off x="1765300" y="5553075"/>
            <a:ext cx="454025" cy="455613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72" name="Line 63"/>
          <p:cNvSpPr>
            <a:spLocks noChangeShapeType="1"/>
          </p:cNvSpPr>
          <p:nvPr/>
        </p:nvSpPr>
        <p:spPr bwMode="auto">
          <a:xfrm flipH="1">
            <a:off x="1536700" y="4795838"/>
            <a:ext cx="37941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3" name="Line 64"/>
          <p:cNvSpPr>
            <a:spLocks noChangeShapeType="1"/>
          </p:cNvSpPr>
          <p:nvPr/>
        </p:nvSpPr>
        <p:spPr bwMode="auto">
          <a:xfrm flipH="1">
            <a:off x="2522538" y="5934075"/>
            <a:ext cx="3794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4" name="Line 65"/>
          <p:cNvSpPr>
            <a:spLocks noChangeShapeType="1"/>
          </p:cNvSpPr>
          <p:nvPr/>
        </p:nvSpPr>
        <p:spPr bwMode="auto">
          <a:xfrm flipH="1">
            <a:off x="2522538" y="5630863"/>
            <a:ext cx="3794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5" name="Freeform 66"/>
          <p:cNvSpPr>
            <a:spLocks/>
          </p:cNvSpPr>
          <p:nvPr/>
        </p:nvSpPr>
        <p:spPr bwMode="auto">
          <a:xfrm>
            <a:off x="1687513" y="3656013"/>
            <a:ext cx="455612" cy="1139825"/>
          </a:xfrm>
          <a:custGeom>
            <a:avLst/>
            <a:gdLst>
              <a:gd name="T0" fmla="*/ 0 w 334"/>
              <a:gd name="T1" fmla="*/ 1809472366 h 718"/>
              <a:gd name="T2" fmla="*/ 0 w 334"/>
              <a:gd name="T3" fmla="*/ 1086186578 h 718"/>
              <a:gd name="T4" fmla="*/ 621503819 w 334"/>
              <a:gd name="T5" fmla="*/ 1086186578 h 718"/>
              <a:gd name="T6" fmla="*/ 621503819 w 334"/>
              <a:gd name="T7" fmla="*/ 0 h 718"/>
              <a:gd name="T8" fmla="*/ 0 60000 65536"/>
              <a:gd name="T9" fmla="*/ 0 60000 65536"/>
              <a:gd name="T10" fmla="*/ 0 60000 65536"/>
              <a:gd name="T11" fmla="*/ 0 60000 65536"/>
              <a:gd name="T12" fmla="*/ 0 w 334"/>
              <a:gd name="T13" fmla="*/ 0 h 718"/>
              <a:gd name="T14" fmla="*/ 334 w 334"/>
              <a:gd name="T15" fmla="*/ 718 h 7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4" h="718">
                <a:moveTo>
                  <a:pt x="0" y="718"/>
                </a:moveTo>
                <a:lnTo>
                  <a:pt x="0" y="431"/>
                </a:lnTo>
                <a:lnTo>
                  <a:pt x="334" y="431"/>
                </a:lnTo>
                <a:lnTo>
                  <a:pt x="334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5176" name="Freeform 67"/>
          <p:cNvSpPr>
            <a:spLocks/>
          </p:cNvSpPr>
          <p:nvPr/>
        </p:nvSpPr>
        <p:spPr bwMode="auto">
          <a:xfrm>
            <a:off x="1536700" y="3656013"/>
            <a:ext cx="303213" cy="2278062"/>
          </a:xfrm>
          <a:custGeom>
            <a:avLst/>
            <a:gdLst>
              <a:gd name="T0" fmla="*/ 384678401 w 239"/>
              <a:gd name="T1" fmla="*/ 0 h 1339"/>
              <a:gd name="T2" fmla="*/ 384678401 w 239"/>
              <a:gd name="T3" fmla="*/ 830715038 h 1339"/>
              <a:gd name="T4" fmla="*/ 0 w 239"/>
              <a:gd name="T5" fmla="*/ 830715038 h 1339"/>
              <a:gd name="T6" fmla="*/ 0 w 239"/>
              <a:gd name="T7" fmla="*/ 2147483647 h 1339"/>
              <a:gd name="T8" fmla="*/ 0 60000 65536"/>
              <a:gd name="T9" fmla="*/ 0 60000 65536"/>
              <a:gd name="T10" fmla="*/ 0 60000 65536"/>
              <a:gd name="T11" fmla="*/ 0 60000 65536"/>
              <a:gd name="T12" fmla="*/ 0 w 239"/>
              <a:gd name="T13" fmla="*/ 0 h 1339"/>
              <a:gd name="T14" fmla="*/ 239 w 239"/>
              <a:gd name="T15" fmla="*/ 1339 h 13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9" h="1339">
                <a:moveTo>
                  <a:pt x="239" y="0"/>
                </a:moveTo>
                <a:lnTo>
                  <a:pt x="239" y="287"/>
                </a:lnTo>
                <a:lnTo>
                  <a:pt x="0" y="287"/>
                </a:lnTo>
                <a:lnTo>
                  <a:pt x="0" y="1339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5177" name="Line 68"/>
          <p:cNvSpPr>
            <a:spLocks noChangeShapeType="1"/>
          </p:cNvSpPr>
          <p:nvPr/>
        </p:nvSpPr>
        <p:spPr bwMode="auto">
          <a:xfrm flipH="1">
            <a:off x="1533525" y="5099050"/>
            <a:ext cx="37941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8" name="Line 69"/>
          <p:cNvSpPr>
            <a:spLocks noChangeShapeType="1"/>
          </p:cNvSpPr>
          <p:nvPr/>
        </p:nvSpPr>
        <p:spPr bwMode="auto">
          <a:xfrm flipH="1">
            <a:off x="852488" y="4795838"/>
            <a:ext cx="6842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5286" name="Rectangle 7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Batang" pitchFamily="18" charset="-127"/>
                <a:cs typeface="Arial" charset="0"/>
              </a:rPr>
              <a:t>Latch-based elasticity</a:t>
            </a:r>
          </a:p>
        </p:txBody>
      </p:sp>
      <p:sp>
        <p:nvSpPr>
          <p:cNvPr id="5180" name="Text Box 71"/>
          <p:cNvSpPr txBox="1">
            <a:spLocks noChangeArrowheads="1"/>
          </p:cNvSpPr>
          <p:nvPr/>
        </p:nvSpPr>
        <p:spPr bwMode="auto">
          <a:xfrm>
            <a:off x="0" y="1152525"/>
            <a:ext cx="960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sender</a:t>
            </a:r>
          </a:p>
        </p:txBody>
      </p:sp>
      <p:sp>
        <p:nvSpPr>
          <p:cNvPr id="5181" name="Text Box 72"/>
          <p:cNvSpPr txBox="1">
            <a:spLocks noChangeArrowheads="1"/>
          </p:cNvSpPr>
          <p:nvPr/>
        </p:nvSpPr>
        <p:spPr bwMode="auto">
          <a:xfrm>
            <a:off x="8104188" y="1152525"/>
            <a:ext cx="1087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receiver</a:t>
            </a:r>
          </a:p>
        </p:txBody>
      </p:sp>
      <p:sp>
        <p:nvSpPr>
          <p:cNvPr id="5182" name="Oval 73"/>
          <p:cNvSpPr>
            <a:spLocks noChangeArrowheads="1"/>
          </p:cNvSpPr>
          <p:nvPr/>
        </p:nvSpPr>
        <p:spPr bwMode="auto">
          <a:xfrm>
            <a:off x="1839913" y="2214563"/>
            <a:ext cx="303212" cy="304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83" name="Line 74"/>
          <p:cNvSpPr>
            <a:spLocks noChangeShapeType="1"/>
          </p:cNvSpPr>
          <p:nvPr/>
        </p:nvSpPr>
        <p:spPr bwMode="auto">
          <a:xfrm flipH="1">
            <a:off x="928688" y="5934075"/>
            <a:ext cx="8350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84" name="Line 75"/>
          <p:cNvSpPr>
            <a:spLocks noChangeShapeType="1"/>
          </p:cNvSpPr>
          <p:nvPr/>
        </p:nvSpPr>
        <p:spPr bwMode="auto">
          <a:xfrm>
            <a:off x="2674938" y="4795838"/>
            <a:ext cx="4556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5" name="Oval 76"/>
          <p:cNvSpPr>
            <a:spLocks noChangeArrowheads="1"/>
          </p:cNvSpPr>
          <p:nvPr/>
        </p:nvSpPr>
        <p:spPr bwMode="auto">
          <a:xfrm>
            <a:off x="1654175" y="4757738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86" name="Oval 77"/>
          <p:cNvSpPr>
            <a:spLocks noChangeArrowheads="1"/>
          </p:cNvSpPr>
          <p:nvPr/>
        </p:nvSpPr>
        <p:spPr bwMode="auto">
          <a:xfrm>
            <a:off x="1500188" y="5894388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87" name="Oval 78"/>
          <p:cNvSpPr>
            <a:spLocks noChangeArrowheads="1"/>
          </p:cNvSpPr>
          <p:nvPr/>
        </p:nvSpPr>
        <p:spPr bwMode="auto">
          <a:xfrm>
            <a:off x="1498600" y="5057775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88" name="Line 79"/>
          <p:cNvSpPr>
            <a:spLocks noChangeShapeType="1"/>
          </p:cNvSpPr>
          <p:nvPr/>
        </p:nvSpPr>
        <p:spPr bwMode="auto">
          <a:xfrm>
            <a:off x="6546850" y="2973388"/>
            <a:ext cx="1588" cy="53181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9" name="Line 80"/>
          <p:cNvSpPr>
            <a:spLocks noChangeShapeType="1"/>
          </p:cNvSpPr>
          <p:nvPr/>
        </p:nvSpPr>
        <p:spPr bwMode="auto">
          <a:xfrm flipH="1">
            <a:off x="6621463" y="4946650"/>
            <a:ext cx="3794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0" name="Line 81"/>
          <p:cNvSpPr>
            <a:spLocks noChangeShapeType="1"/>
          </p:cNvSpPr>
          <p:nvPr/>
        </p:nvSpPr>
        <p:spPr bwMode="auto">
          <a:xfrm flipH="1">
            <a:off x="6697663" y="5781675"/>
            <a:ext cx="3794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1" name="Rectangle 82"/>
          <p:cNvSpPr>
            <a:spLocks noChangeArrowheads="1"/>
          </p:cNvSpPr>
          <p:nvPr/>
        </p:nvSpPr>
        <p:spPr bwMode="auto">
          <a:xfrm>
            <a:off x="6318250" y="1608138"/>
            <a:ext cx="454025" cy="1517650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93" name="Line 89"/>
          <p:cNvSpPr>
            <a:spLocks noChangeShapeType="1"/>
          </p:cNvSpPr>
          <p:nvPr/>
        </p:nvSpPr>
        <p:spPr bwMode="auto">
          <a:xfrm flipH="1">
            <a:off x="6091238" y="4795838"/>
            <a:ext cx="3794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4" name="Line 90"/>
          <p:cNvSpPr>
            <a:spLocks noChangeShapeType="1"/>
          </p:cNvSpPr>
          <p:nvPr/>
        </p:nvSpPr>
        <p:spPr bwMode="auto">
          <a:xfrm flipH="1">
            <a:off x="7077075" y="5934075"/>
            <a:ext cx="37941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5" name="Line 91"/>
          <p:cNvSpPr>
            <a:spLocks noChangeShapeType="1"/>
          </p:cNvSpPr>
          <p:nvPr/>
        </p:nvSpPr>
        <p:spPr bwMode="auto">
          <a:xfrm flipH="1">
            <a:off x="7077075" y="5630863"/>
            <a:ext cx="37941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6" name="Freeform 92"/>
          <p:cNvSpPr>
            <a:spLocks/>
          </p:cNvSpPr>
          <p:nvPr/>
        </p:nvSpPr>
        <p:spPr bwMode="auto">
          <a:xfrm>
            <a:off x="6242050" y="3656013"/>
            <a:ext cx="455613" cy="1139825"/>
          </a:xfrm>
          <a:custGeom>
            <a:avLst/>
            <a:gdLst>
              <a:gd name="T0" fmla="*/ 0 w 334"/>
              <a:gd name="T1" fmla="*/ 1809472366 h 718"/>
              <a:gd name="T2" fmla="*/ 0 w 334"/>
              <a:gd name="T3" fmla="*/ 1086186578 h 718"/>
              <a:gd name="T4" fmla="*/ 621506547 w 334"/>
              <a:gd name="T5" fmla="*/ 1086186578 h 718"/>
              <a:gd name="T6" fmla="*/ 621506547 w 334"/>
              <a:gd name="T7" fmla="*/ 0 h 718"/>
              <a:gd name="T8" fmla="*/ 0 60000 65536"/>
              <a:gd name="T9" fmla="*/ 0 60000 65536"/>
              <a:gd name="T10" fmla="*/ 0 60000 65536"/>
              <a:gd name="T11" fmla="*/ 0 60000 65536"/>
              <a:gd name="T12" fmla="*/ 0 w 334"/>
              <a:gd name="T13" fmla="*/ 0 h 718"/>
              <a:gd name="T14" fmla="*/ 334 w 334"/>
              <a:gd name="T15" fmla="*/ 718 h 7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4" h="718">
                <a:moveTo>
                  <a:pt x="0" y="718"/>
                </a:moveTo>
                <a:lnTo>
                  <a:pt x="0" y="431"/>
                </a:lnTo>
                <a:lnTo>
                  <a:pt x="334" y="431"/>
                </a:lnTo>
                <a:lnTo>
                  <a:pt x="334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5197" name="Freeform 93"/>
          <p:cNvSpPr>
            <a:spLocks/>
          </p:cNvSpPr>
          <p:nvPr/>
        </p:nvSpPr>
        <p:spPr bwMode="auto">
          <a:xfrm>
            <a:off x="6091238" y="3656013"/>
            <a:ext cx="303212" cy="2278062"/>
          </a:xfrm>
          <a:custGeom>
            <a:avLst/>
            <a:gdLst>
              <a:gd name="T0" fmla="*/ 384675863 w 239"/>
              <a:gd name="T1" fmla="*/ 0 h 1339"/>
              <a:gd name="T2" fmla="*/ 384675863 w 239"/>
              <a:gd name="T3" fmla="*/ 830715038 h 1339"/>
              <a:gd name="T4" fmla="*/ 0 w 239"/>
              <a:gd name="T5" fmla="*/ 830715038 h 1339"/>
              <a:gd name="T6" fmla="*/ 0 w 239"/>
              <a:gd name="T7" fmla="*/ 2147483647 h 1339"/>
              <a:gd name="T8" fmla="*/ 0 60000 65536"/>
              <a:gd name="T9" fmla="*/ 0 60000 65536"/>
              <a:gd name="T10" fmla="*/ 0 60000 65536"/>
              <a:gd name="T11" fmla="*/ 0 60000 65536"/>
              <a:gd name="T12" fmla="*/ 0 w 239"/>
              <a:gd name="T13" fmla="*/ 0 h 1339"/>
              <a:gd name="T14" fmla="*/ 239 w 239"/>
              <a:gd name="T15" fmla="*/ 1339 h 13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9" h="1339">
                <a:moveTo>
                  <a:pt x="239" y="0"/>
                </a:moveTo>
                <a:lnTo>
                  <a:pt x="239" y="287"/>
                </a:lnTo>
                <a:lnTo>
                  <a:pt x="0" y="287"/>
                </a:lnTo>
                <a:lnTo>
                  <a:pt x="0" y="1339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5198" name="Line 94"/>
          <p:cNvSpPr>
            <a:spLocks noChangeShapeType="1"/>
          </p:cNvSpPr>
          <p:nvPr/>
        </p:nvSpPr>
        <p:spPr bwMode="auto">
          <a:xfrm flipH="1">
            <a:off x="6088063" y="5099050"/>
            <a:ext cx="3794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9" name="Line 95"/>
          <p:cNvSpPr>
            <a:spLocks noChangeShapeType="1"/>
          </p:cNvSpPr>
          <p:nvPr/>
        </p:nvSpPr>
        <p:spPr bwMode="auto">
          <a:xfrm flipH="1">
            <a:off x="5862638" y="5934075"/>
            <a:ext cx="5318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0" name="Line 96"/>
          <p:cNvSpPr>
            <a:spLocks noChangeShapeType="1"/>
          </p:cNvSpPr>
          <p:nvPr/>
        </p:nvSpPr>
        <p:spPr bwMode="auto">
          <a:xfrm flipV="1">
            <a:off x="5938838" y="4810125"/>
            <a:ext cx="0" cy="83343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4" name="Oval 100"/>
          <p:cNvSpPr>
            <a:spLocks noChangeArrowheads="1"/>
          </p:cNvSpPr>
          <p:nvPr/>
        </p:nvSpPr>
        <p:spPr bwMode="auto">
          <a:xfrm>
            <a:off x="6051550" y="5060950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05" name="Line 101"/>
          <p:cNvSpPr>
            <a:spLocks noChangeShapeType="1"/>
          </p:cNvSpPr>
          <p:nvPr/>
        </p:nvSpPr>
        <p:spPr bwMode="auto">
          <a:xfrm>
            <a:off x="5786438" y="4795838"/>
            <a:ext cx="4556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6" name="Line 103"/>
          <p:cNvSpPr>
            <a:spLocks noChangeShapeType="1"/>
          </p:cNvSpPr>
          <p:nvPr/>
        </p:nvSpPr>
        <p:spPr bwMode="auto">
          <a:xfrm flipH="1">
            <a:off x="7227888" y="4795838"/>
            <a:ext cx="95726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7" name="Line 104"/>
          <p:cNvSpPr>
            <a:spLocks noChangeShapeType="1"/>
          </p:cNvSpPr>
          <p:nvPr/>
        </p:nvSpPr>
        <p:spPr bwMode="auto">
          <a:xfrm>
            <a:off x="7456488" y="4810125"/>
            <a:ext cx="0" cy="83343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8" name="Text Box 105"/>
          <p:cNvSpPr txBox="1">
            <a:spLocks noChangeArrowheads="1"/>
          </p:cNvSpPr>
          <p:nvPr/>
        </p:nvSpPr>
        <p:spPr bwMode="auto">
          <a:xfrm>
            <a:off x="2362200" y="439102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V</a:t>
            </a:r>
          </a:p>
        </p:txBody>
      </p:sp>
      <p:sp>
        <p:nvSpPr>
          <p:cNvPr id="5209" name="Text Box 106"/>
          <p:cNvSpPr txBox="1">
            <a:spLocks noChangeArrowheads="1"/>
          </p:cNvSpPr>
          <p:nvPr/>
        </p:nvSpPr>
        <p:spPr bwMode="auto">
          <a:xfrm>
            <a:off x="3879850" y="439578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V</a:t>
            </a:r>
          </a:p>
        </p:txBody>
      </p:sp>
      <p:sp>
        <p:nvSpPr>
          <p:cNvPr id="5210" name="Text Box 107"/>
          <p:cNvSpPr txBox="1">
            <a:spLocks noChangeArrowheads="1"/>
          </p:cNvSpPr>
          <p:nvPr/>
        </p:nvSpPr>
        <p:spPr bwMode="auto">
          <a:xfrm>
            <a:off x="5397500" y="440055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V</a:t>
            </a:r>
          </a:p>
        </p:txBody>
      </p:sp>
      <p:sp>
        <p:nvSpPr>
          <p:cNvPr id="5211" name="Text Box 108"/>
          <p:cNvSpPr txBox="1">
            <a:spLocks noChangeArrowheads="1"/>
          </p:cNvSpPr>
          <p:nvPr/>
        </p:nvSpPr>
        <p:spPr bwMode="auto">
          <a:xfrm>
            <a:off x="6915150" y="44053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V</a:t>
            </a:r>
          </a:p>
        </p:txBody>
      </p:sp>
      <p:sp>
        <p:nvSpPr>
          <p:cNvPr id="5216" name="Text Box 113"/>
          <p:cNvSpPr txBox="1">
            <a:spLocks noChangeArrowheads="1"/>
          </p:cNvSpPr>
          <p:nvPr/>
        </p:nvSpPr>
        <p:spPr bwMode="auto">
          <a:xfrm>
            <a:off x="1452563" y="3049588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En</a:t>
            </a:r>
          </a:p>
        </p:txBody>
      </p:sp>
      <p:sp>
        <p:nvSpPr>
          <p:cNvPr id="5217" name="Text Box 114"/>
          <p:cNvSpPr txBox="1">
            <a:spLocks noChangeArrowheads="1"/>
          </p:cNvSpPr>
          <p:nvPr/>
        </p:nvSpPr>
        <p:spPr bwMode="auto">
          <a:xfrm>
            <a:off x="2970213" y="3049588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En</a:t>
            </a:r>
          </a:p>
        </p:txBody>
      </p:sp>
      <p:sp>
        <p:nvSpPr>
          <p:cNvPr id="5218" name="Text Box 115"/>
          <p:cNvSpPr txBox="1">
            <a:spLocks noChangeArrowheads="1"/>
          </p:cNvSpPr>
          <p:nvPr/>
        </p:nvSpPr>
        <p:spPr bwMode="auto">
          <a:xfrm>
            <a:off x="4487863" y="3049588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En</a:t>
            </a:r>
          </a:p>
        </p:txBody>
      </p:sp>
      <p:sp>
        <p:nvSpPr>
          <p:cNvPr id="5219" name="Text Box 116"/>
          <p:cNvSpPr txBox="1">
            <a:spLocks noChangeArrowheads="1"/>
          </p:cNvSpPr>
          <p:nvPr/>
        </p:nvSpPr>
        <p:spPr bwMode="auto">
          <a:xfrm>
            <a:off x="6005513" y="3049588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En</a:t>
            </a:r>
          </a:p>
        </p:txBody>
      </p:sp>
      <p:sp>
        <p:nvSpPr>
          <p:cNvPr id="5220" name="Oval 118"/>
          <p:cNvSpPr>
            <a:spLocks noChangeArrowheads="1"/>
          </p:cNvSpPr>
          <p:nvPr/>
        </p:nvSpPr>
        <p:spPr bwMode="auto">
          <a:xfrm>
            <a:off x="4875213" y="2214563"/>
            <a:ext cx="303212" cy="304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22" name="Oval 123"/>
          <p:cNvSpPr>
            <a:spLocks noChangeArrowheads="1"/>
          </p:cNvSpPr>
          <p:nvPr/>
        </p:nvSpPr>
        <p:spPr bwMode="auto">
          <a:xfrm>
            <a:off x="5407025" y="4795838"/>
            <a:ext cx="303213" cy="304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sp>
        <p:nvSpPr>
          <p:cNvPr id="5223" name="Oval 125"/>
          <p:cNvSpPr>
            <a:spLocks noChangeArrowheads="1"/>
          </p:cNvSpPr>
          <p:nvPr/>
        </p:nvSpPr>
        <p:spPr bwMode="auto">
          <a:xfrm>
            <a:off x="473075" y="4795838"/>
            <a:ext cx="303213" cy="304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FFFF00"/>
              </a:solidFill>
            </a:endParaRPr>
          </a:p>
        </p:txBody>
      </p:sp>
      <p:sp>
        <p:nvSpPr>
          <p:cNvPr id="5224" name="Rectangle 131"/>
          <p:cNvSpPr>
            <a:spLocks noChangeArrowheads="1"/>
          </p:cNvSpPr>
          <p:nvPr/>
        </p:nvSpPr>
        <p:spPr bwMode="auto">
          <a:xfrm>
            <a:off x="0" y="1608138"/>
            <a:ext cx="928688" cy="4552950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25" name="Text Box 132"/>
          <p:cNvSpPr txBox="1">
            <a:spLocks noChangeArrowheads="1"/>
          </p:cNvSpPr>
          <p:nvPr/>
        </p:nvSpPr>
        <p:spPr bwMode="auto">
          <a:xfrm>
            <a:off x="169863" y="2179638"/>
            <a:ext cx="66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FFFF00"/>
                </a:solidFill>
              </a:rPr>
              <a:t>Data</a:t>
            </a:r>
          </a:p>
        </p:txBody>
      </p:sp>
      <p:sp>
        <p:nvSpPr>
          <p:cNvPr id="5226" name="Text Box 133"/>
          <p:cNvSpPr txBox="1">
            <a:spLocks noChangeArrowheads="1"/>
          </p:cNvSpPr>
          <p:nvPr/>
        </p:nvSpPr>
        <p:spPr bwMode="auto">
          <a:xfrm>
            <a:off x="192088" y="46116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FF00"/>
                </a:solidFill>
              </a:rPr>
              <a:t>Valid</a:t>
            </a:r>
          </a:p>
        </p:txBody>
      </p:sp>
      <p:sp>
        <p:nvSpPr>
          <p:cNvPr id="5227" name="Text Box 134"/>
          <p:cNvSpPr txBox="1">
            <a:spLocks noChangeArrowheads="1"/>
          </p:cNvSpPr>
          <p:nvPr/>
        </p:nvSpPr>
        <p:spPr bwMode="auto">
          <a:xfrm>
            <a:off x="198438" y="57419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FF00"/>
                </a:solidFill>
              </a:rPr>
              <a:t>Stop</a:t>
            </a:r>
          </a:p>
        </p:txBody>
      </p:sp>
      <p:sp>
        <p:nvSpPr>
          <p:cNvPr id="5228" name="Rectangle 135"/>
          <p:cNvSpPr>
            <a:spLocks noChangeArrowheads="1"/>
          </p:cNvSpPr>
          <p:nvPr/>
        </p:nvSpPr>
        <p:spPr bwMode="auto">
          <a:xfrm>
            <a:off x="8196263" y="1608138"/>
            <a:ext cx="928687" cy="4552950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29" name="Text Box 136"/>
          <p:cNvSpPr txBox="1">
            <a:spLocks noChangeArrowheads="1"/>
          </p:cNvSpPr>
          <p:nvPr/>
        </p:nvSpPr>
        <p:spPr bwMode="auto">
          <a:xfrm>
            <a:off x="8231188" y="2184400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FF00"/>
                </a:solidFill>
              </a:rPr>
              <a:t>Data</a:t>
            </a:r>
          </a:p>
        </p:txBody>
      </p:sp>
      <p:sp>
        <p:nvSpPr>
          <p:cNvPr id="5230" name="Text Box 137"/>
          <p:cNvSpPr txBox="1">
            <a:spLocks noChangeArrowheads="1"/>
          </p:cNvSpPr>
          <p:nvPr/>
        </p:nvSpPr>
        <p:spPr bwMode="auto">
          <a:xfrm>
            <a:off x="8205788" y="46116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FF00"/>
                </a:solidFill>
              </a:rPr>
              <a:t>Valid</a:t>
            </a:r>
          </a:p>
        </p:txBody>
      </p:sp>
      <p:sp>
        <p:nvSpPr>
          <p:cNvPr id="5231" name="Text Box 138"/>
          <p:cNvSpPr txBox="1">
            <a:spLocks noChangeArrowheads="1"/>
          </p:cNvSpPr>
          <p:nvPr/>
        </p:nvSpPr>
        <p:spPr bwMode="auto">
          <a:xfrm>
            <a:off x="8189913" y="576103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FF00"/>
                </a:solidFill>
              </a:rPr>
              <a:t>Stop</a:t>
            </a:r>
          </a:p>
        </p:txBody>
      </p:sp>
      <p:sp>
        <p:nvSpPr>
          <p:cNvPr id="5232" name="Rectangle 12"/>
          <p:cNvSpPr>
            <a:spLocks noChangeArrowheads="1"/>
          </p:cNvSpPr>
          <p:nvPr/>
        </p:nvSpPr>
        <p:spPr bwMode="auto">
          <a:xfrm>
            <a:off x="3282950" y="5553075"/>
            <a:ext cx="454025" cy="455613"/>
          </a:xfrm>
          <a:prstGeom prst="rect">
            <a:avLst/>
          </a:prstGeom>
          <a:solidFill>
            <a:srgbClr val="33CCFF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33" name="AutoShape 13"/>
          <p:cNvSpPr>
            <a:spLocks noChangeArrowheads="1"/>
          </p:cNvSpPr>
          <p:nvPr/>
        </p:nvSpPr>
        <p:spPr bwMode="auto">
          <a:xfrm flipH="1">
            <a:off x="3281363" y="4681538"/>
            <a:ext cx="379412" cy="531812"/>
          </a:xfrm>
          <a:prstGeom prst="moon">
            <a:avLst>
              <a:gd name="adj" fmla="val 74477"/>
            </a:avLst>
          </a:prstGeom>
          <a:solidFill>
            <a:srgbClr val="33CCFF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34" name="AutoShape 15"/>
          <p:cNvSpPr>
            <a:spLocks noChangeArrowheads="1"/>
          </p:cNvSpPr>
          <p:nvPr/>
        </p:nvSpPr>
        <p:spPr bwMode="auto">
          <a:xfrm rot="5400000" flipH="1">
            <a:off x="3319462" y="3314701"/>
            <a:ext cx="379413" cy="455612"/>
          </a:xfrm>
          <a:prstGeom prst="flowChartDelay">
            <a:avLst/>
          </a:prstGeom>
          <a:solidFill>
            <a:srgbClr val="33CCFF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35" name="Line 18"/>
          <p:cNvSpPr>
            <a:spLocks noChangeShapeType="1"/>
          </p:cNvSpPr>
          <p:nvPr/>
        </p:nvSpPr>
        <p:spPr bwMode="auto">
          <a:xfrm flipH="1">
            <a:off x="4040188" y="5934075"/>
            <a:ext cx="3794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6" name="Rectangle 35"/>
          <p:cNvSpPr>
            <a:spLocks noChangeArrowheads="1"/>
          </p:cNvSpPr>
          <p:nvPr/>
        </p:nvSpPr>
        <p:spPr bwMode="auto">
          <a:xfrm>
            <a:off x="4802188" y="5553075"/>
            <a:ext cx="454025" cy="455613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37" name="AutoShape 36"/>
          <p:cNvSpPr>
            <a:spLocks noChangeArrowheads="1"/>
          </p:cNvSpPr>
          <p:nvPr/>
        </p:nvSpPr>
        <p:spPr bwMode="auto">
          <a:xfrm flipH="1">
            <a:off x="4800600" y="4681538"/>
            <a:ext cx="379413" cy="531812"/>
          </a:xfrm>
          <a:prstGeom prst="moon">
            <a:avLst>
              <a:gd name="adj" fmla="val 74477"/>
            </a:avLst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38" name="AutoShape 37"/>
          <p:cNvSpPr>
            <a:spLocks noChangeArrowheads="1"/>
          </p:cNvSpPr>
          <p:nvPr/>
        </p:nvSpPr>
        <p:spPr bwMode="auto">
          <a:xfrm flipH="1">
            <a:off x="5408613" y="5554663"/>
            <a:ext cx="379412" cy="455612"/>
          </a:xfrm>
          <a:prstGeom prst="flowChartDelay">
            <a:avLst/>
          </a:prstGeom>
          <a:solidFill>
            <a:srgbClr val="33CCFF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39" name="AutoShape 38"/>
          <p:cNvSpPr>
            <a:spLocks noChangeArrowheads="1"/>
          </p:cNvSpPr>
          <p:nvPr/>
        </p:nvSpPr>
        <p:spPr bwMode="auto">
          <a:xfrm rot="5400000" flipH="1">
            <a:off x="4838700" y="3314700"/>
            <a:ext cx="379413" cy="455613"/>
          </a:xfrm>
          <a:prstGeom prst="flowChartDelay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40" name="AutoShape 59"/>
          <p:cNvSpPr>
            <a:spLocks noChangeArrowheads="1"/>
          </p:cNvSpPr>
          <p:nvPr/>
        </p:nvSpPr>
        <p:spPr bwMode="auto">
          <a:xfrm flipH="1">
            <a:off x="1763713" y="4681538"/>
            <a:ext cx="379412" cy="531812"/>
          </a:xfrm>
          <a:prstGeom prst="moon">
            <a:avLst>
              <a:gd name="adj" fmla="val 74477"/>
            </a:avLst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41" name="AutoShape 60"/>
          <p:cNvSpPr>
            <a:spLocks noChangeArrowheads="1"/>
          </p:cNvSpPr>
          <p:nvPr/>
        </p:nvSpPr>
        <p:spPr bwMode="auto">
          <a:xfrm flipH="1">
            <a:off x="2371725" y="5554663"/>
            <a:ext cx="379413" cy="455612"/>
          </a:xfrm>
          <a:prstGeom prst="flowChartDelay">
            <a:avLst/>
          </a:prstGeom>
          <a:solidFill>
            <a:srgbClr val="33CCFF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42" name="AutoShape 61"/>
          <p:cNvSpPr>
            <a:spLocks noChangeArrowheads="1"/>
          </p:cNvSpPr>
          <p:nvPr/>
        </p:nvSpPr>
        <p:spPr bwMode="auto">
          <a:xfrm rot="5400000" flipH="1">
            <a:off x="1801812" y="3314701"/>
            <a:ext cx="379413" cy="455612"/>
          </a:xfrm>
          <a:prstGeom prst="flowChartDelay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43" name="Rectangle 84"/>
          <p:cNvSpPr>
            <a:spLocks noChangeArrowheads="1"/>
          </p:cNvSpPr>
          <p:nvPr/>
        </p:nvSpPr>
        <p:spPr bwMode="auto">
          <a:xfrm>
            <a:off x="6319838" y="5553075"/>
            <a:ext cx="454025" cy="455613"/>
          </a:xfrm>
          <a:prstGeom prst="rect">
            <a:avLst/>
          </a:prstGeom>
          <a:solidFill>
            <a:srgbClr val="33CCFF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44" name="AutoShape 85"/>
          <p:cNvSpPr>
            <a:spLocks noChangeArrowheads="1"/>
          </p:cNvSpPr>
          <p:nvPr/>
        </p:nvSpPr>
        <p:spPr bwMode="auto">
          <a:xfrm flipH="1">
            <a:off x="6318250" y="4681538"/>
            <a:ext cx="379413" cy="531812"/>
          </a:xfrm>
          <a:prstGeom prst="moon">
            <a:avLst>
              <a:gd name="adj" fmla="val 74477"/>
            </a:avLst>
          </a:prstGeom>
          <a:solidFill>
            <a:srgbClr val="33CCFF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45" name="AutoShape 86"/>
          <p:cNvSpPr>
            <a:spLocks noChangeArrowheads="1"/>
          </p:cNvSpPr>
          <p:nvPr/>
        </p:nvSpPr>
        <p:spPr bwMode="auto">
          <a:xfrm flipH="1">
            <a:off x="6924675" y="5554663"/>
            <a:ext cx="381000" cy="455612"/>
          </a:xfrm>
          <a:prstGeom prst="flowChartDelay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46" name="AutoShape 87"/>
          <p:cNvSpPr>
            <a:spLocks noChangeArrowheads="1"/>
          </p:cNvSpPr>
          <p:nvPr/>
        </p:nvSpPr>
        <p:spPr bwMode="auto">
          <a:xfrm rot="5400000" flipH="1">
            <a:off x="6356350" y="3314700"/>
            <a:ext cx="379413" cy="455613"/>
          </a:xfrm>
          <a:prstGeom prst="flowChartDelay">
            <a:avLst/>
          </a:prstGeom>
          <a:solidFill>
            <a:srgbClr val="33CCFF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47" name="Rectangle 57"/>
          <p:cNvSpPr>
            <a:spLocks noChangeArrowheads="1"/>
          </p:cNvSpPr>
          <p:nvPr/>
        </p:nvSpPr>
        <p:spPr bwMode="auto">
          <a:xfrm>
            <a:off x="2295525" y="4719638"/>
            <a:ext cx="454025" cy="455612"/>
          </a:xfrm>
          <a:prstGeom prst="rect">
            <a:avLst/>
          </a:prstGeom>
          <a:solidFill>
            <a:srgbClr val="33CCFF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48" name="Oval 121"/>
          <p:cNvSpPr>
            <a:spLocks noChangeArrowheads="1"/>
          </p:cNvSpPr>
          <p:nvPr/>
        </p:nvSpPr>
        <p:spPr bwMode="auto">
          <a:xfrm>
            <a:off x="2371725" y="4794250"/>
            <a:ext cx="303213" cy="304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sp>
        <p:nvSpPr>
          <p:cNvPr id="5249" name="Rectangle 83"/>
          <p:cNvSpPr>
            <a:spLocks noChangeArrowheads="1"/>
          </p:cNvSpPr>
          <p:nvPr/>
        </p:nvSpPr>
        <p:spPr bwMode="auto">
          <a:xfrm>
            <a:off x="6850063" y="4719638"/>
            <a:ext cx="454025" cy="455612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51" name="AutoShape 14"/>
          <p:cNvSpPr>
            <a:spLocks noChangeArrowheads="1"/>
          </p:cNvSpPr>
          <p:nvPr/>
        </p:nvSpPr>
        <p:spPr bwMode="auto">
          <a:xfrm flipH="1">
            <a:off x="3889375" y="5554663"/>
            <a:ext cx="379413" cy="455612"/>
          </a:xfrm>
          <a:prstGeom prst="flowChartDelay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52" name="Oval 140"/>
          <p:cNvSpPr>
            <a:spLocks noChangeArrowheads="1"/>
          </p:cNvSpPr>
          <p:nvPr/>
        </p:nvSpPr>
        <p:spPr bwMode="auto">
          <a:xfrm>
            <a:off x="7415213" y="4765675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grpSp>
        <p:nvGrpSpPr>
          <p:cNvPr id="5253" name="Group 155"/>
          <p:cNvGrpSpPr>
            <a:grpSpLocks/>
          </p:cNvGrpSpPr>
          <p:nvPr/>
        </p:nvGrpSpPr>
        <p:grpSpPr bwMode="auto">
          <a:xfrm>
            <a:off x="1828800" y="2809875"/>
            <a:ext cx="328613" cy="161925"/>
            <a:chOff x="714" y="840"/>
            <a:chExt cx="207" cy="102"/>
          </a:xfrm>
        </p:grpSpPr>
        <p:sp>
          <p:nvSpPr>
            <p:cNvPr id="5296" name="Line 142"/>
            <p:cNvSpPr>
              <a:spLocks noChangeShapeType="1"/>
            </p:cNvSpPr>
            <p:nvPr/>
          </p:nvSpPr>
          <p:spPr bwMode="auto">
            <a:xfrm>
              <a:off x="714" y="846"/>
              <a:ext cx="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7" name="Line 143"/>
            <p:cNvSpPr>
              <a:spLocks noChangeShapeType="1"/>
            </p:cNvSpPr>
            <p:nvPr/>
          </p:nvSpPr>
          <p:spPr bwMode="auto">
            <a:xfrm>
              <a:off x="861" y="846"/>
              <a:ext cx="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8" name="Line 145"/>
            <p:cNvSpPr>
              <a:spLocks noChangeShapeType="1"/>
            </p:cNvSpPr>
            <p:nvPr/>
          </p:nvSpPr>
          <p:spPr bwMode="auto">
            <a:xfrm>
              <a:off x="774" y="840"/>
              <a:ext cx="0" cy="1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9" name="Line 146"/>
            <p:cNvSpPr>
              <a:spLocks noChangeShapeType="1"/>
            </p:cNvSpPr>
            <p:nvPr/>
          </p:nvSpPr>
          <p:spPr bwMode="auto">
            <a:xfrm>
              <a:off x="859" y="840"/>
              <a:ext cx="0" cy="1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0" name="Line 147"/>
            <p:cNvSpPr>
              <a:spLocks noChangeShapeType="1"/>
            </p:cNvSpPr>
            <p:nvPr/>
          </p:nvSpPr>
          <p:spPr bwMode="auto">
            <a:xfrm>
              <a:off x="774" y="936"/>
              <a:ext cx="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54" name="Group 156"/>
          <p:cNvGrpSpPr>
            <a:grpSpLocks/>
          </p:cNvGrpSpPr>
          <p:nvPr/>
        </p:nvGrpSpPr>
        <p:grpSpPr bwMode="auto">
          <a:xfrm flipV="1">
            <a:off x="6381750" y="2819400"/>
            <a:ext cx="328613" cy="161925"/>
            <a:chOff x="714" y="840"/>
            <a:chExt cx="207" cy="102"/>
          </a:xfrm>
        </p:grpSpPr>
        <p:sp>
          <p:nvSpPr>
            <p:cNvPr id="5291" name="Line 157"/>
            <p:cNvSpPr>
              <a:spLocks noChangeShapeType="1"/>
            </p:cNvSpPr>
            <p:nvPr/>
          </p:nvSpPr>
          <p:spPr bwMode="auto">
            <a:xfrm>
              <a:off x="714" y="846"/>
              <a:ext cx="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2" name="Line 158"/>
            <p:cNvSpPr>
              <a:spLocks noChangeShapeType="1"/>
            </p:cNvSpPr>
            <p:nvPr/>
          </p:nvSpPr>
          <p:spPr bwMode="auto">
            <a:xfrm>
              <a:off x="861" y="846"/>
              <a:ext cx="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3" name="Line 159"/>
            <p:cNvSpPr>
              <a:spLocks noChangeShapeType="1"/>
            </p:cNvSpPr>
            <p:nvPr/>
          </p:nvSpPr>
          <p:spPr bwMode="auto">
            <a:xfrm>
              <a:off x="774" y="840"/>
              <a:ext cx="0" cy="1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4" name="Line 160"/>
            <p:cNvSpPr>
              <a:spLocks noChangeShapeType="1"/>
            </p:cNvSpPr>
            <p:nvPr/>
          </p:nvSpPr>
          <p:spPr bwMode="auto">
            <a:xfrm>
              <a:off x="859" y="840"/>
              <a:ext cx="0" cy="1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5" name="Line 161"/>
            <p:cNvSpPr>
              <a:spLocks noChangeShapeType="1"/>
            </p:cNvSpPr>
            <p:nvPr/>
          </p:nvSpPr>
          <p:spPr bwMode="auto">
            <a:xfrm>
              <a:off x="774" y="936"/>
              <a:ext cx="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55" name="Group 162"/>
          <p:cNvGrpSpPr>
            <a:grpSpLocks/>
          </p:cNvGrpSpPr>
          <p:nvPr/>
        </p:nvGrpSpPr>
        <p:grpSpPr bwMode="auto">
          <a:xfrm>
            <a:off x="4857750" y="2838450"/>
            <a:ext cx="328613" cy="161925"/>
            <a:chOff x="714" y="840"/>
            <a:chExt cx="207" cy="102"/>
          </a:xfrm>
        </p:grpSpPr>
        <p:sp>
          <p:nvSpPr>
            <p:cNvPr id="5286" name="Line 163"/>
            <p:cNvSpPr>
              <a:spLocks noChangeShapeType="1"/>
            </p:cNvSpPr>
            <p:nvPr/>
          </p:nvSpPr>
          <p:spPr bwMode="auto">
            <a:xfrm>
              <a:off x="714" y="846"/>
              <a:ext cx="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7" name="Line 164"/>
            <p:cNvSpPr>
              <a:spLocks noChangeShapeType="1"/>
            </p:cNvSpPr>
            <p:nvPr/>
          </p:nvSpPr>
          <p:spPr bwMode="auto">
            <a:xfrm>
              <a:off x="861" y="846"/>
              <a:ext cx="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8" name="Line 165"/>
            <p:cNvSpPr>
              <a:spLocks noChangeShapeType="1"/>
            </p:cNvSpPr>
            <p:nvPr/>
          </p:nvSpPr>
          <p:spPr bwMode="auto">
            <a:xfrm>
              <a:off x="774" y="840"/>
              <a:ext cx="0" cy="1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9" name="Line 166"/>
            <p:cNvSpPr>
              <a:spLocks noChangeShapeType="1"/>
            </p:cNvSpPr>
            <p:nvPr/>
          </p:nvSpPr>
          <p:spPr bwMode="auto">
            <a:xfrm>
              <a:off x="859" y="840"/>
              <a:ext cx="0" cy="1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0" name="Line 167"/>
            <p:cNvSpPr>
              <a:spLocks noChangeShapeType="1"/>
            </p:cNvSpPr>
            <p:nvPr/>
          </p:nvSpPr>
          <p:spPr bwMode="auto">
            <a:xfrm>
              <a:off x="774" y="936"/>
              <a:ext cx="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56" name="Group 168"/>
          <p:cNvGrpSpPr>
            <a:grpSpLocks/>
          </p:cNvGrpSpPr>
          <p:nvPr/>
        </p:nvGrpSpPr>
        <p:grpSpPr bwMode="auto">
          <a:xfrm flipV="1">
            <a:off x="3352800" y="2819400"/>
            <a:ext cx="328613" cy="161925"/>
            <a:chOff x="714" y="840"/>
            <a:chExt cx="207" cy="102"/>
          </a:xfrm>
        </p:grpSpPr>
        <p:sp>
          <p:nvSpPr>
            <p:cNvPr id="5281" name="Line 169"/>
            <p:cNvSpPr>
              <a:spLocks noChangeShapeType="1"/>
            </p:cNvSpPr>
            <p:nvPr/>
          </p:nvSpPr>
          <p:spPr bwMode="auto">
            <a:xfrm>
              <a:off x="714" y="846"/>
              <a:ext cx="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2" name="Line 170"/>
            <p:cNvSpPr>
              <a:spLocks noChangeShapeType="1"/>
            </p:cNvSpPr>
            <p:nvPr/>
          </p:nvSpPr>
          <p:spPr bwMode="auto">
            <a:xfrm>
              <a:off x="861" y="846"/>
              <a:ext cx="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" name="Line 171"/>
            <p:cNvSpPr>
              <a:spLocks noChangeShapeType="1"/>
            </p:cNvSpPr>
            <p:nvPr/>
          </p:nvSpPr>
          <p:spPr bwMode="auto">
            <a:xfrm>
              <a:off x="774" y="840"/>
              <a:ext cx="0" cy="1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" name="Line 172"/>
            <p:cNvSpPr>
              <a:spLocks noChangeShapeType="1"/>
            </p:cNvSpPr>
            <p:nvPr/>
          </p:nvSpPr>
          <p:spPr bwMode="auto">
            <a:xfrm>
              <a:off x="859" y="840"/>
              <a:ext cx="0" cy="1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5" name="Line 173"/>
            <p:cNvSpPr>
              <a:spLocks noChangeShapeType="1"/>
            </p:cNvSpPr>
            <p:nvPr/>
          </p:nvSpPr>
          <p:spPr bwMode="auto">
            <a:xfrm>
              <a:off x="774" y="936"/>
              <a:ext cx="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57" name="Group 174"/>
          <p:cNvGrpSpPr>
            <a:grpSpLocks/>
          </p:cNvGrpSpPr>
          <p:nvPr/>
        </p:nvGrpSpPr>
        <p:grpSpPr bwMode="auto">
          <a:xfrm flipV="1">
            <a:off x="4867275" y="5695950"/>
            <a:ext cx="328613" cy="161925"/>
            <a:chOff x="714" y="840"/>
            <a:chExt cx="207" cy="102"/>
          </a:xfrm>
        </p:grpSpPr>
        <p:sp>
          <p:nvSpPr>
            <p:cNvPr id="5276" name="Line 175"/>
            <p:cNvSpPr>
              <a:spLocks noChangeShapeType="1"/>
            </p:cNvSpPr>
            <p:nvPr/>
          </p:nvSpPr>
          <p:spPr bwMode="auto">
            <a:xfrm>
              <a:off x="714" y="846"/>
              <a:ext cx="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7" name="Line 176"/>
            <p:cNvSpPr>
              <a:spLocks noChangeShapeType="1"/>
            </p:cNvSpPr>
            <p:nvPr/>
          </p:nvSpPr>
          <p:spPr bwMode="auto">
            <a:xfrm>
              <a:off x="861" y="846"/>
              <a:ext cx="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8" name="Line 177"/>
            <p:cNvSpPr>
              <a:spLocks noChangeShapeType="1"/>
            </p:cNvSpPr>
            <p:nvPr/>
          </p:nvSpPr>
          <p:spPr bwMode="auto">
            <a:xfrm>
              <a:off x="774" y="840"/>
              <a:ext cx="0" cy="1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9" name="Line 178"/>
            <p:cNvSpPr>
              <a:spLocks noChangeShapeType="1"/>
            </p:cNvSpPr>
            <p:nvPr/>
          </p:nvSpPr>
          <p:spPr bwMode="auto">
            <a:xfrm>
              <a:off x="859" y="840"/>
              <a:ext cx="0" cy="1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0" name="Line 179"/>
            <p:cNvSpPr>
              <a:spLocks noChangeShapeType="1"/>
            </p:cNvSpPr>
            <p:nvPr/>
          </p:nvSpPr>
          <p:spPr bwMode="auto">
            <a:xfrm>
              <a:off x="774" y="936"/>
              <a:ext cx="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58" name="Group 180"/>
          <p:cNvGrpSpPr>
            <a:grpSpLocks/>
          </p:cNvGrpSpPr>
          <p:nvPr/>
        </p:nvGrpSpPr>
        <p:grpSpPr bwMode="auto">
          <a:xfrm>
            <a:off x="3343275" y="5715000"/>
            <a:ext cx="328613" cy="161925"/>
            <a:chOff x="714" y="840"/>
            <a:chExt cx="207" cy="102"/>
          </a:xfrm>
        </p:grpSpPr>
        <p:sp>
          <p:nvSpPr>
            <p:cNvPr id="5271" name="Line 181"/>
            <p:cNvSpPr>
              <a:spLocks noChangeShapeType="1"/>
            </p:cNvSpPr>
            <p:nvPr/>
          </p:nvSpPr>
          <p:spPr bwMode="auto">
            <a:xfrm>
              <a:off x="714" y="846"/>
              <a:ext cx="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2" name="Line 182"/>
            <p:cNvSpPr>
              <a:spLocks noChangeShapeType="1"/>
            </p:cNvSpPr>
            <p:nvPr/>
          </p:nvSpPr>
          <p:spPr bwMode="auto">
            <a:xfrm>
              <a:off x="861" y="846"/>
              <a:ext cx="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3" name="Line 183"/>
            <p:cNvSpPr>
              <a:spLocks noChangeShapeType="1"/>
            </p:cNvSpPr>
            <p:nvPr/>
          </p:nvSpPr>
          <p:spPr bwMode="auto">
            <a:xfrm>
              <a:off x="774" y="840"/>
              <a:ext cx="0" cy="1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4" name="Line 184"/>
            <p:cNvSpPr>
              <a:spLocks noChangeShapeType="1"/>
            </p:cNvSpPr>
            <p:nvPr/>
          </p:nvSpPr>
          <p:spPr bwMode="auto">
            <a:xfrm>
              <a:off x="859" y="840"/>
              <a:ext cx="0" cy="1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5" name="Line 185"/>
            <p:cNvSpPr>
              <a:spLocks noChangeShapeType="1"/>
            </p:cNvSpPr>
            <p:nvPr/>
          </p:nvSpPr>
          <p:spPr bwMode="auto">
            <a:xfrm>
              <a:off x="774" y="936"/>
              <a:ext cx="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59" name="Group 186"/>
          <p:cNvGrpSpPr>
            <a:grpSpLocks/>
          </p:cNvGrpSpPr>
          <p:nvPr/>
        </p:nvGrpSpPr>
        <p:grpSpPr bwMode="auto">
          <a:xfrm flipV="1">
            <a:off x="1838325" y="5695950"/>
            <a:ext cx="328613" cy="161925"/>
            <a:chOff x="714" y="840"/>
            <a:chExt cx="207" cy="102"/>
          </a:xfrm>
        </p:grpSpPr>
        <p:sp>
          <p:nvSpPr>
            <p:cNvPr id="5266" name="Line 187"/>
            <p:cNvSpPr>
              <a:spLocks noChangeShapeType="1"/>
            </p:cNvSpPr>
            <p:nvPr/>
          </p:nvSpPr>
          <p:spPr bwMode="auto">
            <a:xfrm>
              <a:off x="714" y="846"/>
              <a:ext cx="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7" name="Line 188"/>
            <p:cNvSpPr>
              <a:spLocks noChangeShapeType="1"/>
            </p:cNvSpPr>
            <p:nvPr/>
          </p:nvSpPr>
          <p:spPr bwMode="auto">
            <a:xfrm>
              <a:off x="861" y="846"/>
              <a:ext cx="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8" name="Line 189"/>
            <p:cNvSpPr>
              <a:spLocks noChangeShapeType="1"/>
            </p:cNvSpPr>
            <p:nvPr/>
          </p:nvSpPr>
          <p:spPr bwMode="auto">
            <a:xfrm>
              <a:off x="774" y="840"/>
              <a:ext cx="0" cy="1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9" name="Line 190"/>
            <p:cNvSpPr>
              <a:spLocks noChangeShapeType="1"/>
            </p:cNvSpPr>
            <p:nvPr/>
          </p:nvSpPr>
          <p:spPr bwMode="auto">
            <a:xfrm>
              <a:off x="859" y="840"/>
              <a:ext cx="0" cy="1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0" name="Line 191"/>
            <p:cNvSpPr>
              <a:spLocks noChangeShapeType="1"/>
            </p:cNvSpPr>
            <p:nvPr/>
          </p:nvSpPr>
          <p:spPr bwMode="auto">
            <a:xfrm>
              <a:off x="774" y="936"/>
              <a:ext cx="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60" name="Group 192"/>
          <p:cNvGrpSpPr>
            <a:grpSpLocks/>
          </p:cNvGrpSpPr>
          <p:nvPr/>
        </p:nvGrpSpPr>
        <p:grpSpPr bwMode="auto">
          <a:xfrm>
            <a:off x="6372225" y="5734050"/>
            <a:ext cx="328613" cy="161925"/>
            <a:chOff x="714" y="840"/>
            <a:chExt cx="207" cy="102"/>
          </a:xfrm>
        </p:grpSpPr>
        <p:sp>
          <p:nvSpPr>
            <p:cNvPr id="5261" name="Line 193"/>
            <p:cNvSpPr>
              <a:spLocks noChangeShapeType="1"/>
            </p:cNvSpPr>
            <p:nvPr/>
          </p:nvSpPr>
          <p:spPr bwMode="auto">
            <a:xfrm>
              <a:off x="714" y="846"/>
              <a:ext cx="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2" name="Line 194"/>
            <p:cNvSpPr>
              <a:spLocks noChangeShapeType="1"/>
            </p:cNvSpPr>
            <p:nvPr/>
          </p:nvSpPr>
          <p:spPr bwMode="auto">
            <a:xfrm>
              <a:off x="861" y="846"/>
              <a:ext cx="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3" name="Line 195"/>
            <p:cNvSpPr>
              <a:spLocks noChangeShapeType="1"/>
            </p:cNvSpPr>
            <p:nvPr/>
          </p:nvSpPr>
          <p:spPr bwMode="auto">
            <a:xfrm>
              <a:off x="774" y="840"/>
              <a:ext cx="0" cy="1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4" name="Line 196"/>
            <p:cNvSpPr>
              <a:spLocks noChangeShapeType="1"/>
            </p:cNvSpPr>
            <p:nvPr/>
          </p:nvSpPr>
          <p:spPr bwMode="auto">
            <a:xfrm>
              <a:off x="859" y="840"/>
              <a:ext cx="0" cy="1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5" name="Line 197"/>
            <p:cNvSpPr>
              <a:spLocks noChangeShapeType="1"/>
            </p:cNvSpPr>
            <p:nvPr/>
          </p:nvSpPr>
          <p:spPr bwMode="auto">
            <a:xfrm>
              <a:off x="774" y="936"/>
              <a:ext cx="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71" name="Oval 62"/>
          <p:cNvSpPr>
            <a:spLocks noChangeArrowheads="1"/>
          </p:cNvSpPr>
          <p:nvPr/>
        </p:nvSpPr>
        <p:spPr bwMode="auto">
          <a:xfrm>
            <a:off x="1784350" y="3732213"/>
            <a:ext cx="109538" cy="109537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34" name="Oval 16"/>
          <p:cNvSpPr>
            <a:spLocks noChangeArrowheads="1"/>
          </p:cNvSpPr>
          <p:nvPr/>
        </p:nvSpPr>
        <p:spPr bwMode="auto">
          <a:xfrm>
            <a:off x="3302000" y="3732213"/>
            <a:ext cx="109538" cy="109537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92" name="Oval 88"/>
          <p:cNvSpPr>
            <a:spLocks noChangeArrowheads="1"/>
          </p:cNvSpPr>
          <p:nvPr/>
        </p:nvSpPr>
        <p:spPr bwMode="auto">
          <a:xfrm>
            <a:off x="6338888" y="3732213"/>
            <a:ext cx="109537" cy="109537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52" name="Oval 39"/>
          <p:cNvSpPr>
            <a:spLocks noChangeArrowheads="1"/>
          </p:cNvSpPr>
          <p:nvPr/>
        </p:nvSpPr>
        <p:spPr bwMode="auto">
          <a:xfrm>
            <a:off x="4821238" y="3732213"/>
            <a:ext cx="109537" cy="109537"/>
          </a:xfrm>
          <a:prstGeom prst="ellipse">
            <a:avLst/>
          </a:prstGeom>
          <a:solidFill>
            <a:srgbClr val="4F81BD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62" name="Oval 49"/>
          <p:cNvSpPr>
            <a:spLocks noChangeArrowheads="1"/>
          </p:cNvSpPr>
          <p:nvPr/>
        </p:nvSpPr>
        <p:spPr bwMode="auto">
          <a:xfrm>
            <a:off x="4689475" y="4760913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01" name="Oval 97"/>
          <p:cNvSpPr>
            <a:spLocks noChangeArrowheads="1"/>
          </p:cNvSpPr>
          <p:nvPr/>
        </p:nvSpPr>
        <p:spPr bwMode="auto">
          <a:xfrm>
            <a:off x="5900738" y="4757738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02" name="Oval 98"/>
          <p:cNvSpPr>
            <a:spLocks noChangeArrowheads="1"/>
          </p:cNvSpPr>
          <p:nvPr/>
        </p:nvSpPr>
        <p:spPr bwMode="auto">
          <a:xfrm>
            <a:off x="6207125" y="4760913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03" name="Oval 99"/>
          <p:cNvSpPr>
            <a:spLocks noChangeArrowheads="1"/>
          </p:cNvSpPr>
          <p:nvPr/>
        </p:nvSpPr>
        <p:spPr bwMode="auto">
          <a:xfrm>
            <a:off x="6053138" y="5899150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5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5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355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Elastic </a:t>
            </a:r>
            <a:r>
              <a:rPr lang="en-GB" dirty="0" err="1" smtClean="0"/>
              <a:t>netlists</a:t>
            </a:r>
            <a:endParaRPr lang="en-US" dirty="0"/>
          </a:p>
        </p:txBody>
      </p:sp>
      <p:sp>
        <p:nvSpPr>
          <p:cNvPr id="1496067" name="Cloud"/>
          <p:cNvSpPr>
            <a:spLocks noChangeAspect="1" noEditPoints="1" noChangeArrowheads="1"/>
          </p:cNvSpPr>
          <p:nvPr/>
        </p:nvSpPr>
        <p:spPr bwMode="auto">
          <a:xfrm>
            <a:off x="2022475" y="2597150"/>
            <a:ext cx="1584325" cy="14271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C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sz="4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96068" name="Cloud"/>
          <p:cNvSpPr>
            <a:spLocks noChangeAspect="1" noEditPoints="1" noChangeArrowheads="1"/>
          </p:cNvSpPr>
          <p:nvPr/>
        </p:nvSpPr>
        <p:spPr bwMode="auto">
          <a:xfrm>
            <a:off x="4175125" y="2082800"/>
            <a:ext cx="1584325" cy="14271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C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sz="4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96069" name="Cloud"/>
          <p:cNvSpPr>
            <a:spLocks noChangeAspect="1" noEditPoints="1" noChangeArrowheads="1"/>
          </p:cNvSpPr>
          <p:nvPr/>
        </p:nvSpPr>
        <p:spPr bwMode="auto">
          <a:xfrm>
            <a:off x="6099175" y="2863850"/>
            <a:ext cx="1584325" cy="14271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C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sz="4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96070" name="Cloud"/>
          <p:cNvSpPr>
            <a:spLocks noChangeAspect="1" noEditPoints="1" noChangeArrowheads="1"/>
          </p:cNvSpPr>
          <p:nvPr/>
        </p:nvSpPr>
        <p:spPr bwMode="auto">
          <a:xfrm>
            <a:off x="4041775" y="4178300"/>
            <a:ext cx="1584325" cy="14271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C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sz="4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96071" name="Cloud"/>
          <p:cNvSpPr>
            <a:spLocks noChangeAspect="1" noEditPoints="1" noChangeArrowheads="1"/>
          </p:cNvSpPr>
          <p:nvPr/>
        </p:nvSpPr>
        <p:spPr bwMode="auto">
          <a:xfrm>
            <a:off x="2012950" y="5035550"/>
            <a:ext cx="1584325" cy="14271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C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sz="4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000125" y="2724150"/>
            <a:ext cx="400050" cy="116205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066800" y="5191125"/>
            <a:ext cx="400050" cy="116205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8353425" y="5076825"/>
            <a:ext cx="400050" cy="116205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8315325" y="3067050"/>
            <a:ext cx="400050" cy="116205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6156" name="Text Box 23"/>
          <p:cNvSpPr txBox="1">
            <a:spLocks noChangeArrowheads="1"/>
          </p:cNvSpPr>
          <p:nvPr/>
        </p:nvSpPr>
        <p:spPr bwMode="auto">
          <a:xfrm>
            <a:off x="2393950" y="3049588"/>
            <a:ext cx="7937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400">
                <a:solidFill>
                  <a:srgbClr val="FF0000"/>
                </a:solidFill>
              </a:rPr>
              <a:t>Fork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6157" name="Text Box 24"/>
          <p:cNvSpPr txBox="1">
            <a:spLocks noChangeArrowheads="1"/>
          </p:cNvSpPr>
          <p:nvPr/>
        </p:nvSpPr>
        <p:spPr bwMode="auto">
          <a:xfrm>
            <a:off x="6515100" y="3325813"/>
            <a:ext cx="7445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400">
                <a:solidFill>
                  <a:srgbClr val="FF0000"/>
                </a:solidFill>
              </a:rPr>
              <a:t>Join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6158" name="Text Box 25"/>
          <p:cNvSpPr txBox="1">
            <a:spLocks noChangeArrowheads="1"/>
          </p:cNvSpPr>
          <p:nvPr/>
        </p:nvSpPr>
        <p:spPr bwMode="auto">
          <a:xfrm>
            <a:off x="4030663" y="4592638"/>
            <a:ext cx="160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400">
                <a:solidFill>
                  <a:srgbClr val="FF0000"/>
                </a:solidFill>
              </a:rPr>
              <a:t>Join / Fork</a:t>
            </a:r>
            <a:endParaRPr lang="en-US" sz="2400">
              <a:solidFill>
                <a:srgbClr val="FF0000"/>
              </a:solidFill>
            </a:endParaRPr>
          </a:p>
        </p:txBody>
      </p:sp>
      <p:grpSp>
        <p:nvGrpSpPr>
          <p:cNvPr id="6159" name="Group 29"/>
          <p:cNvGrpSpPr>
            <a:grpSpLocks/>
          </p:cNvGrpSpPr>
          <p:nvPr/>
        </p:nvGrpSpPr>
        <p:grpSpPr bwMode="auto">
          <a:xfrm>
            <a:off x="928688" y="3116263"/>
            <a:ext cx="7886700" cy="2882900"/>
            <a:chOff x="585" y="1753"/>
            <a:chExt cx="4968" cy="1816"/>
          </a:xfrm>
        </p:grpSpPr>
        <p:sp>
          <p:nvSpPr>
            <p:cNvPr id="1496094" name="Text Box 30"/>
            <p:cNvSpPr txBox="1">
              <a:spLocks noChangeArrowheads="1"/>
            </p:cNvSpPr>
            <p:nvPr/>
          </p:nvSpPr>
          <p:spPr bwMode="auto">
            <a:xfrm>
              <a:off x="633" y="3319"/>
              <a:ext cx="33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EB</a:t>
              </a:r>
              <a:endPara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496095" name="Text Box 31"/>
            <p:cNvSpPr txBox="1">
              <a:spLocks noChangeArrowheads="1"/>
            </p:cNvSpPr>
            <p:nvPr/>
          </p:nvSpPr>
          <p:spPr bwMode="auto">
            <a:xfrm>
              <a:off x="585" y="1753"/>
              <a:ext cx="33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EB</a:t>
              </a:r>
              <a:endPara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496096" name="Text Box 32"/>
            <p:cNvSpPr txBox="1">
              <a:spLocks noChangeArrowheads="1"/>
            </p:cNvSpPr>
            <p:nvPr/>
          </p:nvSpPr>
          <p:spPr bwMode="auto">
            <a:xfrm>
              <a:off x="5199" y="1939"/>
              <a:ext cx="33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EB</a:t>
              </a:r>
              <a:endPara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496097" name="Text Box 33"/>
            <p:cNvSpPr txBox="1">
              <a:spLocks noChangeArrowheads="1"/>
            </p:cNvSpPr>
            <p:nvPr/>
          </p:nvSpPr>
          <p:spPr bwMode="auto">
            <a:xfrm>
              <a:off x="5223" y="3235"/>
              <a:ext cx="33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EB</a:t>
              </a:r>
              <a:endPara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6160" name="Line 34"/>
          <p:cNvSpPr>
            <a:spLocks noChangeShapeType="1"/>
          </p:cNvSpPr>
          <p:nvPr/>
        </p:nvSpPr>
        <p:spPr bwMode="auto">
          <a:xfrm>
            <a:off x="1409700" y="3171825"/>
            <a:ext cx="657225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1" name="Line 36"/>
          <p:cNvSpPr>
            <a:spLocks noChangeShapeType="1"/>
          </p:cNvSpPr>
          <p:nvPr/>
        </p:nvSpPr>
        <p:spPr bwMode="auto">
          <a:xfrm flipH="1">
            <a:off x="1409700" y="3390900"/>
            <a:ext cx="6572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2" name="Line 37"/>
          <p:cNvSpPr>
            <a:spLocks noChangeShapeType="1"/>
          </p:cNvSpPr>
          <p:nvPr/>
        </p:nvSpPr>
        <p:spPr bwMode="auto">
          <a:xfrm flipV="1">
            <a:off x="3619500" y="2838450"/>
            <a:ext cx="590550" cy="1905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3" name="Line 38"/>
          <p:cNvSpPr>
            <a:spLocks noChangeShapeType="1"/>
          </p:cNvSpPr>
          <p:nvPr/>
        </p:nvSpPr>
        <p:spPr bwMode="auto">
          <a:xfrm flipH="1">
            <a:off x="3638550" y="3086100"/>
            <a:ext cx="571500" cy="171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4" name="Line 39"/>
          <p:cNvSpPr>
            <a:spLocks noChangeShapeType="1"/>
          </p:cNvSpPr>
          <p:nvPr/>
        </p:nvSpPr>
        <p:spPr bwMode="auto">
          <a:xfrm>
            <a:off x="5819775" y="2886075"/>
            <a:ext cx="485775" cy="2381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5" name="Line 40"/>
          <p:cNvSpPr>
            <a:spLocks noChangeShapeType="1"/>
          </p:cNvSpPr>
          <p:nvPr/>
        </p:nvSpPr>
        <p:spPr bwMode="auto">
          <a:xfrm flipH="1" flipV="1">
            <a:off x="5715000" y="3105150"/>
            <a:ext cx="466725" cy="266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66" name="Line 41"/>
          <p:cNvSpPr>
            <a:spLocks noChangeShapeType="1"/>
          </p:cNvSpPr>
          <p:nvPr/>
        </p:nvSpPr>
        <p:spPr bwMode="auto">
          <a:xfrm flipV="1">
            <a:off x="5534025" y="3962400"/>
            <a:ext cx="666750" cy="447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67" name="Line 42"/>
          <p:cNvSpPr>
            <a:spLocks noChangeShapeType="1"/>
          </p:cNvSpPr>
          <p:nvPr/>
        </p:nvSpPr>
        <p:spPr bwMode="auto">
          <a:xfrm flipH="1">
            <a:off x="5619750" y="4105275"/>
            <a:ext cx="752475" cy="4762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68" name="Line 43"/>
          <p:cNvSpPr>
            <a:spLocks noChangeShapeType="1"/>
          </p:cNvSpPr>
          <p:nvPr/>
        </p:nvSpPr>
        <p:spPr bwMode="auto">
          <a:xfrm>
            <a:off x="3571875" y="3609975"/>
            <a:ext cx="800100" cy="7143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69" name="Line 44"/>
          <p:cNvSpPr>
            <a:spLocks noChangeShapeType="1"/>
          </p:cNvSpPr>
          <p:nvPr/>
        </p:nvSpPr>
        <p:spPr bwMode="auto">
          <a:xfrm flipH="1" flipV="1">
            <a:off x="3467100" y="3829050"/>
            <a:ext cx="752475" cy="628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70" name="Line 45"/>
          <p:cNvSpPr>
            <a:spLocks noChangeShapeType="1"/>
          </p:cNvSpPr>
          <p:nvPr/>
        </p:nvSpPr>
        <p:spPr bwMode="auto">
          <a:xfrm>
            <a:off x="7658100" y="3514725"/>
            <a:ext cx="657225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1" name="Line 46"/>
          <p:cNvSpPr>
            <a:spLocks noChangeShapeType="1"/>
          </p:cNvSpPr>
          <p:nvPr/>
        </p:nvSpPr>
        <p:spPr bwMode="auto">
          <a:xfrm flipH="1">
            <a:off x="7658100" y="3733800"/>
            <a:ext cx="6572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2" name="Line 47"/>
          <p:cNvSpPr>
            <a:spLocks noChangeShapeType="1"/>
          </p:cNvSpPr>
          <p:nvPr/>
        </p:nvSpPr>
        <p:spPr bwMode="auto">
          <a:xfrm flipV="1">
            <a:off x="1476375" y="5695950"/>
            <a:ext cx="533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73" name="Line 48"/>
          <p:cNvSpPr>
            <a:spLocks noChangeShapeType="1"/>
          </p:cNvSpPr>
          <p:nvPr/>
        </p:nvSpPr>
        <p:spPr bwMode="auto">
          <a:xfrm flipH="1">
            <a:off x="1457325" y="5905500"/>
            <a:ext cx="6286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74" name="Line 49"/>
          <p:cNvSpPr>
            <a:spLocks noChangeShapeType="1"/>
          </p:cNvSpPr>
          <p:nvPr/>
        </p:nvSpPr>
        <p:spPr bwMode="auto">
          <a:xfrm>
            <a:off x="342900" y="3162300"/>
            <a:ext cx="657225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5" name="Line 50"/>
          <p:cNvSpPr>
            <a:spLocks noChangeShapeType="1"/>
          </p:cNvSpPr>
          <p:nvPr/>
        </p:nvSpPr>
        <p:spPr bwMode="auto">
          <a:xfrm flipH="1">
            <a:off x="342900" y="3381375"/>
            <a:ext cx="6572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6" name="Line 51"/>
          <p:cNvSpPr>
            <a:spLocks noChangeShapeType="1"/>
          </p:cNvSpPr>
          <p:nvPr/>
        </p:nvSpPr>
        <p:spPr bwMode="auto">
          <a:xfrm>
            <a:off x="390525" y="5695950"/>
            <a:ext cx="657225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7" name="Line 52"/>
          <p:cNvSpPr>
            <a:spLocks noChangeShapeType="1"/>
          </p:cNvSpPr>
          <p:nvPr/>
        </p:nvSpPr>
        <p:spPr bwMode="auto">
          <a:xfrm flipH="1">
            <a:off x="390525" y="5915025"/>
            <a:ext cx="6572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8" name="Line 53"/>
          <p:cNvSpPr>
            <a:spLocks noChangeShapeType="1"/>
          </p:cNvSpPr>
          <p:nvPr/>
        </p:nvSpPr>
        <p:spPr bwMode="auto">
          <a:xfrm flipV="1">
            <a:off x="3562350" y="5172075"/>
            <a:ext cx="533400" cy="2095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79" name="Line 54"/>
          <p:cNvSpPr>
            <a:spLocks noChangeShapeType="1"/>
          </p:cNvSpPr>
          <p:nvPr/>
        </p:nvSpPr>
        <p:spPr bwMode="auto">
          <a:xfrm flipH="1">
            <a:off x="3581400" y="5343525"/>
            <a:ext cx="609600" cy="238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80" name="Line 55"/>
          <p:cNvSpPr>
            <a:spLocks noChangeShapeType="1"/>
          </p:cNvSpPr>
          <p:nvPr/>
        </p:nvSpPr>
        <p:spPr bwMode="auto">
          <a:xfrm>
            <a:off x="5695950" y="4924425"/>
            <a:ext cx="2647950" cy="5238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81" name="Line 56"/>
          <p:cNvSpPr>
            <a:spLocks noChangeShapeType="1"/>
          </p:cNvSpPr>
          <p:nvPr/>
        </p:nvSpPr>
        <p:spPr bwMode="auto">
          <a:xfrm flipH="1" flipV="1">
            <a:off x="5591175" y="5143500"/>
            <a:ext cx="2752725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82" name="Line 57"/>
          <p:cNvSpPr>
            <a:spLocks noChangeShapeType="1"/>
          </p:cNvSpPr>
          <p:nvPr/>
        </p:nvSpPr>
        <p:spPr bwMode="auto">
          <a:xfrm flipV="1">
            <a:off x="1200150" y="2324100"/>
            <a:ext cx="0" cy="390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83" name="Line 58"/>
          <p:cNvSpPr>
            <a:spLocks noChangeShapeType="1"/>
          </p:cNvSpPr>
          <p:nvPr/>
        </p:nvSpPr>
        <p:spPr bwMode="auto">
          <a:xfrm flipV="1">
            <a:off x="1266825" y="4791075"/>
            <a:ext cx="0" cy="390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84" name="Line 59"/>
          <p:cNvSpPr>
            <a:spLocks noChangeShapeType="1"/>
          </p:cNvSpPr>
          <p:nvPr/>
        </p:nvSpPr>
        <p:spPr bwMode="auto">
          <a:xfrm flipV="1">
            <a:off x="8524875" y="2657475"/>
            <a:ext cx="0" cy="390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85" name="Line 60"/>
          <p:cNvSpPr>
            <a:spLocks noChangeShapeType="1"/>
          </p:cNvSpPr>
          <p:nvPr/>
        </p:nvSpPr>
        <p:spPr bwMode="auto">
          <a:xfrm flipV="1">
            <a:off x="8553450" y="4686300"/>
            <a:ext cx="0" cy="390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96125" name="Text Box 61"/>
          <p:cNvSpPr txBox="1">
            <a:spLocks noChangeArrowheads="1"/>
          </p:cNvSpPr>
          <p:nvPr/>
        </p:nvSpPr>
        <p:spPr bwMode="auto">
          <a:xfrm>
            <a:off x="114300" y="1106488"/>
            <a:ext cx="2166938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Enable signal</a:t>
            </a:r>
          </a:p>
          <a:p>
            <a:pPr algn="ctr" eaLnBrk="0" hangingPunct="0">
              <a:defRPr/>
            </a:pPr>
            <a:r>
              <a:rPr lang="en-GB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 data latches</a:t>
            </a:r>
            <a:endParaRPr lang="en-US" sz="2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6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6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6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612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2"/>
          <p:cNvSpPr>
            <a:spLocks noChangeArrowheads="1"/>
          </p:cNvSpPr>
          <p:nvPr/>
        </p:nvSpPr>
        <p:spPr bwMode="auto">
          <a:xfrm>
            <a:off x="2651125" y="3808413"/>
            <a:ext cx="4387850" cy="22002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708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Latency Units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110597" name="AutoShape 4"/>
          <p:cNvSpPr>
            <a:spLocks noChangeArrowheads="1"/>
          </p:cNvSpPr>
          <p:nvPr/>
        </p:nvSpPr>
        <p:spPr bwMode="auto">
          <a:xfrm>
            <a:off x="5003800" y="2486025"/>
            <a:ext cx="798513" cy="303213"/>
          </a:xfrm>
          <a:prstGeom prst="rightArrow">
            <a:avLst>
              <a:gd name="adj1" fmla="val 50000"/>
              <a:gd name="adj2" fmla="val 658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70854" name="Cloud"/>
          <p:cNvSpPr>
            <a:spLocks noChangeAspect="1" noEditPoints="1" noChangeArrowheads="1"/>
          </p:cNvSpPr>
          <p:nvPr/>
        </p:nvSpPr>
        <p:spPr bwMode="auto">
          <a:xfrm>
            <a:off x="2781300" y="2001838"/>
            <a:ext cx="2146300" cy="121761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1800">
                <a:solidFill>
                  <a:srgbClr val="FFFF00"/>
                </a:solidFill>
                <a:latin typeface="Arial" charset="0"/>
              </a:rPr>
              <a:t>      [0 - k]</a:t>
            </a:r>
            <a:br>
              <a:rPr lang="en-US" sz="1800">
                <a:solidFill>
                  <a:srgbClr val="FFFF00"/>
                </a:solidFill>
                <a:latin typeface="Arial" charset="0"/>
              </a:rPr>
            </a:br>
            <a:r>
              <a:rPr lang="en-US" sz="1800">
                <a:solidFill>
                  <a:srgbClr val="FFFF00"/>
                </a:solidFill>
                <a:latin typeface="Arial" charset="0"/>
              </a:rPr>
              <a:t>      cycles</a:t>
            </a:r>
          </a:p>
        </p:txBody>
      </p:sp>
      <p:sp>
        <p:nvSpPr>
          <p:cNvPr id="110600" name="Rectangle 7"/>
          <p:cNvSpPr>
            <a:spLocks noChangeArrowheads="1"/>
          </p:cNvSpPr>
          <p:nvPr/>
        </p:nvSpPr>
        <p:spPr bwMode="auto">
          <a:xfrm>
            <a:off x="1698625" y="1898650"/>
            <a:ext cx="455613" cy="1517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1" name="AutoShape 8"/>
          <p:cNvSpPr>
            <a:spLocks noChangeArrowheads="1"/>
          </p:cNvSpPr>
          <p:nvPr/>
        </p:nvSpPr>
        <p:spPr bwMode="auto">
          <a:xfrm>
            <a:off x="1090613" y="2466975"/>
            <a:ext cx="608012" cy="303213"/>
          </a:xfrm>
          <a:prstGeom prst="rightArrow">
            <a:avLst>
              <a:gd name="adj1" fmla="val 50000"/>
              <a:gd name="adj2" fmla="val 501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2" name="AutoShape 9"/>
          <p:cNvSpPr>
            <a:spLocks noChangeArrowheads="1"/>
          </p:cNvSpPr>
          <p:nvPr/>
        </p:nvSpPr>
        <p:spPr bwMode="auto">
          <a:xfrm>
            <a:off x="2154238" y="2447925"/>
            <a:ext cx="665162" cy="303213"/>
          </a:xfrm>
          <a:prstGeom prst="rightArrow">
            <a:avLst>
              <a:gd name="adj1" fmla="val 50000"/>
              <a:gd name="adj2" fmla="val 548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4" name="AutoShape 13"/>
          <p:cNvSpPr>
            <a:spLocks noChangeArrowheads="1"/>
          </p:cNvSpPr>
          <p:nvPr/>
        </p:nvSpPr>
        <p:spPr bwMode="auto">
          <a:xfrm>
            <a:off x="2763838" y="5200650"/>
            <a:ext cx="379412" cy="379413"/>
          </a:xfrm>
          <a:prstGeom prst="moon">
            <a:avLst>
              <a:gd name="adj" fmla="val 79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5" name="Oval 14"/>
          <p:cNvSpPr>
            <a:spLocks noChangeAspect="1" noChangeArrowheads="1"/>
          </p:cNvSpPr>
          <p:nvPr/>
        </p:nvSpPr>
        <p:spPr bwMode="auto">
          <a:xfrm>
            <a:off x="3097213" y="5219700"/>
            <a:ext cx="92075" cy="920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6" name="Line 15"/>
          <p:cNvSpPr>
            <a:spLocks noChangeShapeType="1"/>
          </p:cNvSpPr>
          <p:nvPr/>
        </p:nvSpPr>
        <p:spPr bwMode="auto">
          <a:xfrm flipH="1">
            <a:off x="2400300" y="5387975"/>
            <a:ext cx="363538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607" name="Line 16"/>
          <p:cNvSpPr>
            <a:spLocks noChangeShapeType="1"/>
          </p:cNvSpPr>
          <p:nvPr/>
        </p:nvSpPr>
        <p:spPr bwMode="auto">
          <a:xfrm>
            <a:off x="4621213" y="4921754"/>
            <a:ext cx="1103312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609" name="Line 22"/>
          <p:cNvSpPr>
            <a:spLocks noChangeShapeType="1"/>
          </p:cNvSpPr>
          <p:nvPr/>
        </p:nvSpPr>
        <p:spPr bwMode="auto">
          <a:xfrm>
            <a:off x="4621213" y="4924425"/>
            <a:ext cx="0" cy="349250"/>
          </a:xfrm>
          <a:prstGeom prst="line">
            <a:avLst/>
          </a:prstGeom>
          <a:noFill/>
          <a:ln w="28575" cap="sq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10" name="Line 23"/>
          <p:cNvSpPr>
            <a:spLocks noChangeShapeType="1"/>
          </p:cNvSpPr>
          <p:nvPr/>
        </p:nvSpPr>
        <p:spPr bwMode="auto">
          <a:xfrm flipH="1">
            <a:off x="3152775" y="5273675"/>
            <a:ext cx="1458913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11" name="Line 24"/>
          <p:cNvSpPr>
            <a:spLocks noChangeShapeType="1"/>
          </p:cNvSpPr>
          <p:nvPr/>
        </p:nvSpPr>
        <p:spPr bwMode="auto">
          <a:xfrm flipH="1">
            <a:off x="5383213" y="5387975"/>
            <a:ext cx="341312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12" name="Line 25"/>
          <p:cNvSpPr>
            <a:spLocks noChangeShapeType="1"/>
          </p:cNvSpPr>
          <p:nvPr/>
        </p:nvSpPr>
        <p:spPr bwMode="auto">
          <a:xfrm flipH="1">
            <a:off x="3074988" y="5465763"/>
            <a:ext cx="230822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613" name="Line 26"/>
          <p:cNvSpPr>
            <a:spLocks noChangeShapeType="1"/>
          </p:cNvSpPr>
          <p:nvPr/>
        </p:nvSpPr>
        <p:spPr bwMode="auto">
          <a:xfrm>
            <a:off x="5383213" y="5387975"/>
            <a:ext cx="0" cy="77788"/>
          </a:xfrm>
          <a:prstGeom prst="line">
            <a:avLst/>
          </a:prstGeom>
          <a:noFill/>
          <a:ln w="28575" cap="sq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14" name="Line 30"/>
          <p:cNvSpPr>
            <a:spLocks noChangeShapeType="1"/>
          </p:cNvSpPr>
          <p:nvPr/>
        </p:nvSpPr>
        <p:spPr bwMode="auto">
          <a:xfrm>
            <a:off x="4011613" y="3246438"/>
            <a:ext cx="0" cy="13462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615" name="Text Box 31"/>
          <p:cNvSpPr txBox="1">
            <a:spLocks noChangeArrowheads="1"/>
          </p:cNvSpPr>
          <p:nvPr/>
        </p:nvSpPr>
        <p:spPr bwMode="auto">
          <a:xfrm>
            <a:off x="3344863" y="33162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done</a:t>
            </a:r>
          </a:p>
        </p:txBody>
      </p:sp>
      <p:sp>
        <p:nvSpPr>
          <p:cNvPr id="110616" name="Text Box 32"/>
          <p:cNvSpPr txBox="1">
            <a:spLocks noChangeArrowheads="1"/>
          </p:cNvSpPr>
          <p:nvPr/>
        </p:nvSpPr>
        <p:spPr bwMode="auto">
          <a:xfrm>
            <a:off x="2717800" y="33353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go</a:t>
            </a:r>
          </a:p>
        </p:txBody>
      </p:sp>
      <p:sp>
        <p:nvSpPr>
          <p:cNvPr id="110617" name="Line 33"/>
          <p:cNvSpPr>
            <a:spLocks noChangeShapeType="1"/>
          </p:cNvSpPr>
          <p:nvPr/>
        </p:nvSpPr>
        <p:spPr bwMode="auto">
          <a:xfrm>
            <a:off x="2400300" y="4927600"/>
            <a:ext cx="74612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18" name="Line 34"/>
          <p:cNvSpPr>
            <a:spLocks noChangeShapeType="1"/>
          </p:cNvSpPr>
          <p:nvPr/>
        </p:nvSpPr>
        <p:spPr bwMode="auto">
          <a:xfrm flipH="1" flipV="1">
            <a:off x="3133725" y="3086100"/>
            <a:ext cx="3175" cy="18383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619" name="Line 35"/>
          <p:cNvSpPr>
            <a:spLocks noChangeShapeType="1"/>
          </p:cNvSpPr>
          <p:nvPr/>
        </p:nvSpPr>
        <p:spPr bwMode="auto">
          <a:xfrm>
            <a:off x="4010025" y="4476750"/>
            <a:ext cx="9525" cy="78105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20" name="AutoShape 36"/>
          <p:cNvSpPr>
            <a:spLocks noChangeArrowheads="1"/>
          </p:cNvSpPr>
          <p:nvPr/>
        </p:nvSpPr>
        <p:spPr bwMode="auto">
          <a:xfrm>
            <a:off x="6281738" y="2466975"/>
            <a:ext cx="608012" cy="303213"/>
          </a:xfrm>
          <a:prstGeom prst="rightArrow">
            <a:avLst>
              <a:gd name="adj1" fmla="val 50000"/>
              <a:gd name="adj2" fmla="val 501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1" name="Line 37"/>
          <p:cNvSpPr>
            <a:spLocks noChangeShapeType="1"/>
          </p:cNvSpPr>
          <p:nvPr/>
        </p:nvSpPr>
        <p:spPr bwMode="auto">
          <a:xfrm flipH="1" flipV="1">
            <a:off x="1933575" y="3409950"/>
            <a:ext cx="9525" cy="135255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0622" name="Line 38"/>
          <p:cNvSpPr>
            <a:spLocks noChangeShapeType="1"/>
          </p:cNvSpPr>
          <p:nvPr/>
        </p:nvSpPr>
        <p:spPr bwMode="auto">
          <a:xfrm flipH="1" flipV="1">
            <a:off x="6048375" y="3371850"/>
            <a:ext cx="9525" cy="135255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0623" name="Line 39"/>
          <p:cNvSpPr>
            <a:spLocks noChangeShapeType="1"/>
          </p:cNvSpPr>
          <p:nvPr/>
        </p:nvSpPr>
        <p:spPr bwMode="auto">
          <a:xfrm flipH="1" flipV="1">
            <a:off x="4743450" y="2943225"/>
            <a:ext cx="0" cy="7620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0624" name="Line 40"/>
          <p:cNvSpPr>
            <a:spLocks noChangeShapeType="1"/>
          </p:cNvSpPr>
          <p:nvPr/>
        </p:nvSpPr>
        <p:spPr bwMode="auto">
          <a:xfrm>
            <a:off x="4752975" y="3695700"/>
            <a:ext cx="12954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25" name="Text Box 41"/>
          <p:cNvSpPr txBox="1">
            <a:spLocks noChangeArrowheads="1"/>
          </p:cNvSpPr>
          <p:nvPr/>
        </p:nvSpPr>
        <p:spPr bwMode="auto">
          <a:xfrm>
            <a:off x="4697413" y="3325813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clear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846715" y="4914901"/>
            <a:ext cx="794760" cy="1588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492250" y="4926795"/>
            <a:ext cx="794760" cy="1588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846715" y="5349250"/>
            <a:ext cx="794760" cy="1588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6492250" y="5349250"/>
            <a:ext cx="794760" cy="1588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641475" y="4687888"/>
            <a:ext cx="758825" cy="835025"/>
            <a:chOff x="1159" y="2734"/>
            <a:chExt cx="478" cy="526"/>
          </a:xfrm>
        </p:grpSpPr>
        <p:sp>
          <p:nvSpPr>
            <p:cNvPr id="110628" name="AutoShape 11"/>
            <p:cNvSpPr>
              <a:spLocks noChangeArrowheads="1"/>
            </p:cNvSpPr>
            <p:nvPr/>
          </p:nvSpPr>
          <p:spPr bwMode="auto">
            <a:xfrm>
              <a:off x="1159" y="2734"/>
              <a:ext cx="478" cy="52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10629" name="Text Box 12"/>
            <p:cNvSpPr txBox="1">
              <a:spLocks noChangeArrowheads="1"/>
            </p:cNvSpPr>
            <p:nvPr/>
          </p:nvSpPr>
          <p:spPr bwMode="auto">
            <a:xfrm>
              <a:off x="1219" y="2877"/>
              <a:ext cx="3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C00000"/>
                  </a:solidFill>
                  <a:latin typeface="Times New Roman" pitchFamily="18" charset="0"/>
                </a:rPr>
                <a:t>V/S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734050" y="4697413"/>
            <a:ext cx="758825" cy="835025"/>
            <a:chOff x="1159" y="2734"/>
            <a:chExt cx="478" cy="526"/>
          </a:xfrm>
        </p:grpSpPr>
        <p:sp>
          <p:nvSpPr>
            <p:cNvPr id="110626" name="AutoShape 20"/>
            <p:cNvSpPr>
              <a:spLocks noChangeArrowheads="1"/>
            </p:cNvSpPr>
            <p:nvPr/>
          </p:nvSpPr>
          <p:spPr bwMode="auto">
            <a:xfrm>
              <a:off x="1159" y="2734"/>
              <a:ext cx="478" cy="52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10627" name="Text Box 21"/>
            <p:cNvSpPr txBox="1">
              <a:spLocks noChangeArrowheads="1"/>
            </p:cNvSpPr>
            <p:nvPr/>
          </p:nvSpPr>
          <p:spPr bwMode="auto">
            <a:xfrm>
              <a:off x="1219" y="2877"/>
              <a:ext cx="3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C00000"/>
                  </a:solidFill>
                  <a:latin typeface="Times New Roman" pitchFamily="18" charset="0"/>
                </a:rPr>
                <a:t>V/S</a:t>
              </a:r>
            </a:p>
          </p:txBody>
        </p:sp>
      </p:grpSp>
      <p:sp>
        <p:nvSpPr>
          <p:cNvPr id="110598" name="Rectangle 5"/>
          <p:cNvSpPr>
            <a:spLocks noChangeArrowheads="1"/>
          </p:cNvSpPr>
          <p:nvPr/>
        </p:nvSpPr>
        <p:spPr bwMode="auto">
          <a:xfrm>
            <a:off x="5821363" y="1879600"/>
            <a:ext cx="455612" cy="1517650"/>
          </a:xfrm>
          <a:prstGeom prst="rect">
            <a:avLst/>
          </a:prstGeom>
          <a:solidFill>
            <a:srgbClr val="4F81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Globally-asynchronous</a:t>
            </a:r>
            <a:br>
              <a:rPr lang="en-GB" dirty="0" smtClean="0"/>
            </a:br>
            <a:r>
              <a:rPr lang="en-GB" dirty="0" smtClean="0"/>
              <a:t>Locally-synchronous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6000" dirty="0" smtClean="0">
                <a:solidFill>
                  <a:srgbClr val="0000FF"/>
                </a:solidFill>
              </a:rPr>
              <a:t>GALS</a:t>
            </a:r>
            <a:endParaRPr lang="en-US" sz="6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23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SoC</a:t>
            </a:r>
            <a:r>
              <a:rPr lang="en-GB" dirty="0" smtClean="0"/>
              <a:t> design with GALS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7" y="838200"/>
            <a:ext cx="4501348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Most IPs are synchronous</a:t>
            </a:r>
          </a:p>
          <a:p>
            <a:endParaRPr lang="en-US" dirty="0"/>
          </a:p>
          <a:p>
            <a:r>
              <a:rPr lang="en-US" dirty="0" smtClean="0"/>
              <a:t>Different components may have different operating frequencies</a:t>
            </a:r>
          </a:p>
          <a:p>
            <a:endParaRPr lang="en-US" dirty="0"/>
          </a:p>
          <a:p>
            <a:r>
              <a:rPr lang="en-US" dirty="0" smtClean="0"/>
              <a:t>Some components have variable latencies (e.g., cache hit/miss latency)</a:t>
            </a:r>
          </a:p>
          <a:p>
            <a:endParaRPr lang="en-US" dirty="0"/>
          </a:p>
          <a:p>
            <a:r>
              <a:rPr lang="en-US" dirty="0" smtClean="0"/>
              <a:t>Multiple clock domains are essential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grpSp>
        <p:nvGrpSpPr>
          <p:cNvPr id="6" name="Group 176"/>
          <p:cNvGrpSpPr>
            <a:grpSpLocks/>
          </p:cNvGrpSpPr>
          <p:nvPr/>
        </p:nvGrpSpPr>
        <p:grpSpPr bwMode="auto">
          <a:xfrm>
            <a:off x="4613402" y="1417320"/>
            <a:ext cx="4603750" cy="4357688"/>
            <a:chOff x="71406" y="1285860"/>
            <a:chExt cx="4602260" cy="4357718"/>
          </a:xfrm>
        </p:grpSpPr>
        <p:cxnSp>
          <p:nvCxnSpPr>
            <p:cNvPr id="7" name="Straight Arrow Connector 140"/>
            <p:cNvCxnSpPr>
              <a:cxnSpLocks noChangeShapeType="1"/>
            </p:cNvCxnSpPr>
            <p:nvPr/>
          </p:nvCxnSpPr>
          <p:spPr bwMode="auto">
            <a:xfrm>
              <a:off x="705524" y="2817957"/>
              <a:ext cx="2357454" cy="1588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8" name="Straight Arrow Connector 138"/>
            <p:cNvCxnSpPr>
              <a:cxnSpLocks noChangeShapeType="1"/>
            </p:cNvCxnSpPr>
            <p:nvPr/>
          </p:nvCxnSpPr>
          <p:spPr bwMode="auto">
            <a:xfrm flipV="1">
              <a:off x="705524" y="3927480"/>
              <a:ext cx="1928826" cy="1586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9" name="Down Arrow 8"/>
            <p:cNvSpPr/>
            <p:nvPr/>
          </p:nvSpPr>
          <p:spPr bwMode="auto">
            <a:xfrm>
              <a:off x="3266659" y="2928934"/>
              <a:ext cx="214314" cy="285752"/>
            </a:xfrm>
            <a:prstGeom prst="downArrow">
              <a:avLst/>
            </a:prstGeom>
            <a:solidFill>
              <a:schemeClr val="accent1"/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0000" tIns="46800" rIns="90000" bIns="46800" anchor="ctr" anchorCtr="1"/>
            <a:lstStyle/>
            <a:p>
              <a:pPr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" name="Up Arrow 9"/>
            <p:cNvSpPr/>
            <p:nvPr/>
          </p:nvSpPr>
          <p:spPr bwMode="auto">
            <a:xfrm>
              <a:off x="3552411" y="2928934"/>
              <a:ext cx="214314" cy="285752"/>
            </a:xfrm>
            <a:prstGeom prst="upArrow">
              <a:avLst/>
            </a:prstGeom>
            <a:solidFill>
              <a:schemeClr val="accent1"/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0000" tIns="46800" rIns="90000" bIns="46800" anchor="ctr" anchorCtr="1"/>
            <a:lstStyle/>
            <a:p>
              <a:pPr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" name="Down Arrow 10"/>
            <p:cNvSpPr/>
            <p:nvPr/>
          </p:nvSpPr>
          <p:spPr bwMode="auto">
            <a:xfrm>
              <a:off x="2798492" y="3500438"/>
              <a:ext cx="214314" cy="285752"/>
            </a:xfrm>
            <a:prstGeom prst="downArrow">
              <a:avLst/>
            </a:prstGeom>
            <a:solidFill>
              <a:schemeClr val="accent1"/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0000" tIns="46800" rIns="90000" bIns="46800" anchor="ctr" anchorCtr="1"/>
            <a:lstStyle/>
            <a:p>
              <a:pPr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" name="Up Arrow 11"/>
            <p:cNvSpPr/>
            <p:nvPr/>
          </p:nvSpPr>
          <p:spPr bwMode="auto">
            <a:xfrm>
              <a:off x="3084244" y="3500438"/>
              <a:ext cx="214314" cy="285752"/>
            </a:xfrm>
            <a:prstGeom prst="upArrow">
              <a:avLst/>
            </a:prstGeom>
            <a:solidFill>
              <a:schemeClr val="accent1"/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0000" tIns="46800" rIns="90000" bIns="46800" anchor="ctr" anchorCtr="1"/>
            <a:lstStyle/>
            <a:p>
              <a:pPr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Up Arrow 12"/>
            <p:cNvSpPr/>
            <p:nvPr/>
          </p:nvSpPr>
          <p:spPr bwMode="auto">
            <a:xfrm>
              <a:off x="3563044" y="1929706"/>
              <a:ext cx="229074" cy="337334"/>
            </a:xfrm>
            <a:prstGeom prst="upArrow">
              <a:avLst/>
            </a:prstGeom>
            <a:solidFill>
              <a:srgbClr val="FFC000"/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0000" tIns="46800" rIns="90000" bIns="46800" anchor="ctr" anchorCtr="1"/>
            <a:lstStyle/>
            <a:p>
              <a:pPr eaLnBrk="0" hangingPunct="0"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4" name="Group 47"/>
            <p:cNvGrpSpPr>
              <a:grpSpLocks/>
            </p:cNvGrpSpPr>
            <p:nvPr/>
          </p:nvGrpSpPr>
          <p:grpSpPr bwMode="auto">
            <a:xfrm>
              <a:off x="3062978" y="2208502"/>
              <a:ext cx="857256" cy="720432"/>
              <a:chOff x="6000760" y="1857364"/>
              <a:chExt cx="857256" cy="720432"/>
            </a:xfrm>
          </p:grpSpPr>
          <p:sp>
            <p:nvSpPr>
              <p:cNvPr id="53" name="Rectangle 52"/>
              <p:cNvSpPr/>
              <p:nvPr/>
            </p:nvSpPr>
            <p:spPr bwMode="auto">
              <a:xfrm>
                <a:off x="6000760" y="1857364"/>
                <a:ext cx="857256" cy="720432"/>
              </a:xfrm>
              <a:prstGeom prst="rect">
                <a:avLst/>
              </a:prstGeom>
              <a:solidFill>
                <a:srgbClr val="00B0F0"/>
              </a:solidFill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lIns="90000" tIns="46800" rIns="90000" bIns="46800"/>
              <a:lstStyle/>
              <a:p>
                <a:pPr algn="ctr" eaLnBrk="0" hangingPunct="0">
                  <a:defRPr/>
                </a:pPr>
                <a:r>
                  <a:rPr lang="en-GB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Bridge</a:t>
                </a:r>
                <a:endPara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6111737" y="2218134"/>
                <a:ext cx="642942" cy="285752"/>
              </a:xfrm>
              <a:prstGeom prst="rect">
                <a:avLst/>
              </a:prstGeom>
              <a:solidFill>
                <a:srgbClr val="C00000"/>
              </a:solidFill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lIns="90000" tIns="46800" rIns="90000" bIns="46800" anchor="ctr" anchorCtr="1"/>
              <a:lstStyle/>
              <a:p>
                <a:pPr eaLnBrk="0" hangingPunct="0">
                  <a:defRPr/>
                </a:pPr>
                <a:r>
                  <a:rPr lang="en-GB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CDC</a:t>
                </a:r>
                <a:endPara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15" name="Down Arrow 14"/>
            <p:cNvSpPr/>
            <p:nvPr/>
          </p:nvSpPr>
          <p:spPr bwMode="auto">
            <a:xfrm>
              <a:off x="3205854" y="1929706"/>
              <a:ext cx="214314" cy="277116"/>
            </a:xfrm>
            <a:prstGeom prst="downArrow">
              <a:avLst/>
            </a:prstGeom>
            <a:solidFill>
              <a:srgbClr val="FFC000"/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0000" tIns="46800" rIns="90000" bIns="46800" anchor="ctr" anchorCtr="1"/>
            <a:lstStyle/>
            <a:p>
              <a:pPr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031079" y="1285860"/>
              <a:ext cx="928694" cy="643846"/>
            </a:xfrm>
            <a:prstGeom prst="rect">
              <a:avLst/>
            </a:prstGeom>
            <a:solidFill>
              <a:srgbClr val="FFC000"/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0000" tIns="46800" rIns="90000" bIns="46800" anchor="ctr" anchorCtr="1"/>
            <a:lstStyle/>
            <a:p>
              <a:pPr eaLnBrk="0" hangingPunct="0">
                <a:defRPr/>
              </a:pPr>
              <a:r>
                <a:rPr lang="en-GB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DSP</a:t>
              </a:r>
              <a:endPara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7" name="Down Arrow 16"/>
            <p:cNvSpPr/>
            <p:nvPr/>
          </p:nvSpPr>
          <p:spPr bwMode="auto">
            <a:xfrm>
              <a:off x="1205590" y="2438597"/>
              <a:ext cx="214314" cy="775501"/>
            </a:xfrm>
            <a:prstGeom prst="downArrow">
              <a:avLst/>
            </a:prstGeom>
            <a:solidFill>
              <a:schemeClr val="accent1"/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0000" tIns="46800" rIns="90000" bIns="46800" anchor="ctr" anchorCtr="1"/>
            <a:lstStyle/>
            <a:p>
              <a:pPr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" name="Up Arrow 17"/>
            <p:cNvSpPr/>
            <p:nvPr/>
          </p:nvSpPr>
          <p:spPr bwMode="auto">
            <a:xfrm>
              <a:off x="1634218" y="2660012"/>
              <a:ext cx="214314" cy="554086"/>
            </a:xfrm>
            <a:prstGeom prst="upArrow">
              <a:avLst/>
            </a:prstGeom>
            <a:solidFill>
              <a:schemeClr val="accent1"/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0000" tIns="46800" rIns="90000" bIns="46800" anchor="ctr" anchorCtr="1"/>
            <a:lstStyle/>
            <a:p>
              <a:pPr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919838" y="1500174"/>
              <a:ext cx="1214446" cy="1159838"/>
            </a:xfrm>
            <a:prstGeom prst="rect">
              <a:avLst/>
            </a:prstGeom>
            <a:solidFill>
              <a:schemeClr val="accent1"/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0000" tIns="46800" rIns="90000" bIns="46800" anchor="ctr" anchorCtr="1"/>
            <a:lstStyle/>
            <a:p>
              <a:pPr eaLnBrk="0" hangingPunct="0">
                <a:defRPr/>
              </a:pPr>
              <a:r>
                <a:rPr lang="en-GB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sym typeface="Symbol"/>
                </a:rPr>
                <a:t></a:t>
              </a:r>
              <a:r>
                <a:rPr lang="en-GB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</a:t>
              </a:r>
              <a:endPara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" name="Down Arrow 19"/>
            <p:cNvSpPr/>
            <p:nvPr/>
          </p:nvSpPr>
          <p:spPr bwMode="auto">
            <a:xfrm>
              <a:off x="1062714" y="3500438"/>
              <a:ext cx="214314" cy="642942"/>
            </a:xfrm>
            <a:prstGeom prst="downArrow">
              <a:avLst/>
            </a:prstGeom>
            <a:solidFill>
              <a:schemeClr val="accent1"/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0000" tIns="46800" rIns="90000" bIns="46800" anchor="ctr" anchorCtr="1"/>
            <a:lstStyle/>
            <a:p>
              <a:pPr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" name="Up Arrow 20"/>
            <p:cNvSpPr/>
            <p:nvPr/>
          </p:nvSpPr>
          <p:spPr bwMode="auto">
            <a:xfrm>
              <a:off x="1491342" y="3500438"/>
              <a:ext cx="214314" cy="642942"/>
            </a:xfrm>
            <a:prstGeom prst="upArrow">
              <a:avLst/>
            </a:prstGeom>
            <a:solidFill>
              <a:schemeClr val="accent1"/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0000" tIns="46800" rIns="90000" bIns="46800" anchor="ctr" anchorCtr="1"/>
            <a:lstStyle/>
            <a:p>
              <a:pPr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919838" y="3214686"/>
              <a:ext cx="3000396" cy="285752"/>
            </a:xfrm>
            <a:prstGeom prst="rect">
              <a:avLst/>
            </a:prstGeom>
            <a:solidFill>
              <a:schemeClr val="accent1"/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0000" tIns="46800" rIns="90000" bIns="46800" anchor="ctr" anchorCtr="1"/>
            <a:lstStyle/>
            <a:p>
              <a:pPr eaLnBrk="0" hangingPunct="0">
                <a:defRPr/>
              </a:pPr>
              <a:r>
                <a:rPr lang="en-GB" sz="1600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Fast Bus</a:t>
              </a:r>
              <a:endParaRPr lang="en-US" sz="16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grpSp>
          <p:nvGrpSpPr>
            <p:cNvPr id="23" name="Group 121"/>
            <p:cNvGrpSpPr>
              <a:grpSpLocks/>
            </p:cNvGrpSpPr>
            <p:nvPr/>
          </p:nvGrpSpPr>
          <p:grpSpPr bwMode="auto">
            <a:xfrm>
              <a:off x="2062846" y="4147992"/>
              <a:ext cx="1857388" cy="1495586"/>
              <a:chOff x="1762868" y="4719496"/>
              <a:chExt cx="1857388" cy="1495586"/>
            </a:xfrm>
          </p:grpSpPr>
          <p:sp>
            <p:nvSpPr>
              <p:cNvPr id="38" name="Down Arrow 37"/>
              <p:cNvSpPr/>
              <p:nvPr/>
            </p:nvSpPr>
            <p:spPr bwMode="auto">
              <a:xfrm>
                <a:off x="2548686" y="5072074"/>
                <a:ext cx="214314" cy="285752"/>
              </a:xfrm>
              <a:prstGeom prst="downArrow">
                <a:avLst/>
              </a:prstGeom>
              <a:solidFill>
                <a:schemeClr val="tx1">
                  <a:lumMod val="65000"/>
                </a:schemeClr>
              </a:solidFill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lIns="90000" tIns="46800" rIns="90000" bIns="46800" anchor="ctr" anchorCtr="1"/>
              <a:lstStyle/>
              <a:p>
                <a:pPr eaLnBrk="0" hangingPunct="0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9" name="Up Arrow 38"/>
              <p:cNvSpPr/>
              <p:nvPr/>
            </p:nvSpPr>
            <p:spPr bwMode="auto">
              <a:xfrm>
                <a:off x="2834438" y="5072074"/>
                <a:ext cx="214314" cy="285752"/>
              </a:xfrm>
              <a:prstGeom prst="upArrow">
                <a:avLst/>
              </a:prstGeom>
              <a:solidFill>
                <a:schemeClr val="tx1">
                  <a:lumMod val="65000"/>
                </a:schemeClr>
              </a:solidFill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lIns="90000" tIns="46800" rIns="90000" bIns="46800" anchor="ctr" anchorCtr="1"/>
              <a:lstStyle/>
              <a:p>
                <a:pPr eaLnBrk="0" hangingPunct="0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0" name="Down Arrow 39"/>
              <p:cNvSpPr/>
              <p:nvPr/>
            </p:nvSpPr>
            <p:spPr bwMode="auto">
              <a:xfrm>
                <a:off x="1834306" y="5643578"/>
                <a:ext cx="142876" cy="285752"/>
              </a:xfrm>
              <a:prstGeom prst="downArrow">
                <a:avLst/>
              </a:prstGeom>
              <a:solidFill>
                <a:schemeClr val="tx1">
                  <a:lumMod val="65000"/>
                </a:schemeClr>
              </a:solidFill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lIns="90000" tIns="46800" rIns="90000" bIns="46800" anchor="ctr" anchorCtr="1"/>
              <a:lstStyle/>
              <a:p>
                <a:pPr eaLnBrk="0" hangingPunct="0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" name="Up Arrow 40"/>
              <p:cNvSpPr/>
              <p:nvPr/>
            </p:nvSpPr>
            <p:spPr bwMode="auto">
              <a:xfrm>
                <a:off x="2048620" y="5643578"/>
                <a:ext cx="142876" cy="285752"/>
              </a:xfrm>
              <a:prstGeom prst="upArrow">
                <a:avLst/>
              </a:prstGeom>
              <a:solidFill>
                <a:schemeClr val="tx1">
                  <a:lumMod val="65000"/>
                </a:schemeClr>
              </a:solidFill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lIns="90000" tIns="46800" rIns="90000" bIns="46800" anchor="ctr" anchorCtr="1"/>
              <a:lstStyle/>
              <a:p>
                <a:pPr eaLnBrk="0" hangingPunct="0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2" name="Down Arrow 41"/>
              <p:cNvSpPr/>
              <p:nvPr/>
            </p:nvSpPr>
            <p:spPr bwMode="auto">
              <a:xfrm>
                <a:off x="2535986" y="5643578"/>
                <a:ext cx="142876" cy="285752"/>
              </a:xfrm>
              <a:prstGeom prst="downArrow">
                <a:avLst/>
              </a:prstGeom>
              <a:solidFill>
                <a:schemeClr val="tx1">
                  <a:lumMod val="65000"/>
                </a:schemeClr>
              </a:solidFill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lIns="90000" tIns="46800" rIns="90000" bIns="46800" anchor="ctr" anchorCtr="1"/>
              <a:lstStyle/>
              <a:p>
                <a:pPr eaLnBrk="0" hangingPunct="0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3" name="Up Arrow 42"/>
              <p:cNvSpPr/>
              <p:nvPr/>
            </p:nvSpPr>
            <p:spPr bwMode="auto">
              <a:xfrm>
                <a:off x="2750300" y="5643578"/>
                <a:ext cx="142876" cy="285752"/>
              </a:xfrm>
              <a:prstGeom prst="upArrow">
                <a:avLst/>
              </a:prstGeom>
              <a:solidFill>
                <a:schemeClr val="tx1">
                  <a:lumMod val="65000"/>
                </a:schemeClr>
              </a:solidFill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lIns="90000" tIns="46800" rIns="90000" bIns="46800" anchor="ctr" anchorCtr="1"/>
              <a:lstStyle/>
              <a:p>
                <a:pPr eaLnBrk="0" hangingPunct="0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4" name="Down Arrow 43"/>
              <p:cNvSpPr/>
              <p:nvPr/>
            </p:nvSpPr>
            <p:spPr bwMode="auto">
              <a:xfrm>
                <a:off x="3191628" y="5643578"/>
                <a:ext cx="142876" cy="285752"/>
              </a:xfrm>
              <a:prstGeom prst="downArrow">
                <a:avLst/>
              </a:prstGeom>
              <a:solidFill>
                <a:schemeClr val="tx1">
                  <a:lumMod val="65000"/>
                </a:schemeClr>
              </a:solidFill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lIns="90000" tIns="46800" rIns="90000" bIns="46800" anchor="ctr" anchorCtr="1"/>
              <a:lstStyle/>
              <a:p>
                <a:pPr eaLnBrk="0" hangingPunct="0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5" name="Up Arrow 44"/>
              <p:cNvSpPr/>
              <p:nvPr/>
            </p:nvSpPr>
            <p:spPr bwMode="auto">
              <a:xfrm>
                <a:off x="3405942" y="5643578"/>
                <a:ext cx="142876" cy="285752"/>
              </a:xfrm>
              <a:prstGeom prst="upArrow">
                <a:avLst/>
              </a:prstGeom>
              <a:solidFill>
                <a:schemeClr val="tx1">
                  <a:lumMod val="65000"/>
                </a:schemeClr>
              </a:solidFill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lIns="90000" tIns="46800" rIns="90000" bIns="46800" anchor="ctr" anchorCtr="1"/>
              <a:lstStyle/>
              <a:p>
                <a:pPr eaLnBrk="0" hangingPunct="0">
                  <a:defRPr/>
                </a:pPr>
                <a:endParaRPr lang="en-US">
                  <a:latin typeface="Arial" charset="0"/>
                </a:endParaRPr>
              </a:p>
            </p:txBody>
          </p:sp>
          <p:cxnSp>
            <p:nvCxnSpPr>
              <p:cNvPr id="46" name="Elbow Connector 104"/>
              <p:cNvCxnSpPr>
                <a:cxnSpLocks noChangeShapeType="1"/>
              </p:cNvCxnSpPr>
              <p:nvPr/>
            </p:nvCxnSpPr>
            <p:spPr bwMode="auto">
              <a:xfrm>
                <a:off x="3191628" y="4719496"/>
                <a:ext cx="423866" cy="1352710"/>
              </a:xfrm>
              <a:prstGeom prst="bentConnector3">
                <a:avLst>
                  <a:gd name="adj1" fmla="val 153931"/>
                </a:avLst>
              </a:prstGeom>
              <a:noFill/>
              <a:ln w="25400" cap="sq" algn="ctr">
                <a:solidFill>
                  <a:schemeClr val="tx1"/>
                </a:solidFill>
                <a:round/>
                <a:headEnd type="arrow" w="sm" len="sm"/>
                <a:tailEnd type="arrow" w="sm" len="sm"/>
              </a:ln>
            </p:spPr>
          </p:cxnSp>
          <p:cxnSp>
            <p:nvCxnSpPr>
              <p:cNvPr id="47" name="Straight Arrow Connector 113"/>
              <p:cNvCxnSpPr>
                <a:cxnSpLocks noChangeShapeType="1"/>
              </p:cNvCxnSpPr>
              <p:nvPr/>
            </p:nvCxnSpPr>
            <p:spPr bwMode="auto">
              <a:xfrm rot="10800000">
                <a:off x="2951915" y="6072206"/>
                <a:ext cx="199233" cy="1588"/>
              </a:xfrm>
              <a:prstGeom prst="straightConnector1">
                <a:avLst/>
              </a:prstGeom>
              <a:noFill/>
              <a:ln w="25400" cap="sq" algn="ctr">
                <a:solidFill>
                  <a:schemeClr val="tx1"/>
                </a:solidFill>
                <a:round/>
                <a:headEnd type="none" w="sm" len="sm"/>
                <a:tailEnd type="arrow" w="sm" len="sm"/>
              </a:ln>
            </p:spPr>
          </p:cxnSp>
          <p:cxnSp>
            <p:nvCxnSpPr>
              <p:cNvPr id="48" name="Straight Arrow Connector 114"/>
              <p:cNvCxnSpPr>
                <a:cxnSpLocks noChangeShapeType="1"/>
              </p:cNvCxnSpPr>
              <p:nvPr/>
            </p:nvCxnSpPr>
            <p:spPr bwMode="auto">
              <a:xfrm rot="10800000">
                <a:off x="2262935" y="6072206"/>
                <a:ext cx="224633" cy="1588"/>
              </a:xfrm>
              <a:prstGeom prst="straightConnector1">
                <a:avLst/>
              </a:prstGeom>
              <a:noFill/>
              <a:ln w="25400" cap="sq" algn="ctr">
                <a:solidFill>
                  <a:schemeClr val="tx1"/>
                </a:solidFill>
                <a:round/>
                <a:headEnd/>
                <a:tailEnd type="arrow" w="sm" len="sm"/>
              </a:ln>
            </p:spPr>
          </p:cxnSp>
          <p:sp>
            <p:nvSpPr>
              <p:cNvPr id="49" name="Rectangle 48"/>
              <p:cNvSpPr/>
              <p:nvPr/>
            </p:nvSpPr>
            <p:spPr bwMode="auto">
              <a:xfrm>
                <a:off x="1798587" y="5929330"/>
                <a:ext cx="464347" cy="285752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lIns="90000" tIns="46800" rIns="90000" bIns="46800" anchor="ctr" anchorCtr="1"/>
              <a:lstStyle/>
              <a:p>
                <a:pPr eaLnBrk="0" hangingPunct="0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2487567" y="5929330"/>
                <a:ext cx="464347" cy="285752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lIns="90000" tIns="46800" rIns="90000" bIns="46800" anchor="ctr" anchorCtr="1"/>
              <a:lstStyle/>
              <a:p>
                <a:pPr eaLnBrk="0" hangingPunct="0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3151147" y="5929330"/>
                <a:ext cx="464347" cy="285752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lIns="90000" tIns="46800" rIns="90000" bIns="46800" anchor="ctr" anchorCtr="1"/>
              <a:lstStyle/>
              <a:p>
                <a:pPr eaLnBrk="0" hangingPunct="0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1762868" y="5357826"/>
                <a:ext cx="1857388" cy="285752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lIns="90000" tIns="46800" rIns="90000" bIns="46800" anchor="ctr" anchorCtr="1"/>
              <a:lstStyle/>
              <a:p>
                <a:pPr eaLnBrk="0" hangingPunct="0">
                  <a:defRPr/>
                </a:pPr>
                <a:r>
                  <a:rPr lang="en-GB" sz="1600" dirty="0">
                    <a:solidFill>
                      <a:schemeClr val="bg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Slow Bus</a:t>
                </a:r>
                <a:endParaRPr lang="en-US" sz="1600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grpSp>
          <p:nvGrpSpPr>
            <p:cNvPr id="24" name="Group 62"/>
            <p:cNvGrpSpPr>
              <a:grpSpLocks/>
            </p:cNvGrpSpPr>
            <p:nvPr/>
          </p:nvGrpSpPr>
          <p:grpSpPr bwMode="auto">
            <a:xfrm>
              <a:off x="2634350" y="3787776"/>
              <a:ext cx="857256" cy="720432"/>
              <a:chOff x="6000760" y="1857364"/>
              <a:chExt cx="857256" cy="720432"/>
            </a:xfrm>
          </p:grpSpPr>
          <p:sp>
            <p:nvSpPr>
              <p:cNvPr id="36" name="Rectangle 35"/>
              <p:cNvSpPr/>
              <p:nvPr/>
            </p:nvSpPr>
            <p:spPr bwMode="auto">
              <a:xfrm>
                <a:off x="6000760" y="1857364"/>
                <a:ext cx="857256" cy="720432"/>
              </a:xfrm>
              <a:prstGeom prst="rect">
                <a:avLst/>
              </a:prstGeom>
              <a:solidFill>
                <a:srgbClr val="00B0F0"/>
              </a:solidFill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lIns="90000" tIns="46800" rIns="90000" bIns="46800"/>
              <a:lstStyle/>
              <a:p>
                <a:pPr algn="ctr" eaLnBrk="0" hangingPunct="0">
                  <a:defRPr/>
                </a:pPr>
                <a:r>
                  <a:rPr lang="en-GB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Bridge</a:t>
                </a:r>
                <a:endPara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6111737" y="2218134"/>
                <a:ext cx="642942" cy="285752"/>
              </a:xfrm>
              <a:prstGeom prst="rect">
                <a:avLst/>
              </a:prstGeom>
              <a:solidFill>
                <a:srgbClr val="C00000"/>
              </a:solidFill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lIns="90000" tIns="46800" rIns="90000" bIns="46800" anchor="ctr" anchorCtr="1"/>
              <a:lstStyle/>
              <a:p>
                <a:pPr eaLnBrk="0" hangingPunct="0">
                  <a:defRPr/>
                </a:pPr>
                <a:r>
                  <a:rPr lang="en-GB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CDC</a:t>
                </a:r>
                <a:endPara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 bwMode="auto">
            <a:xfrm>
              <a:off x="919838" y="4143380"/>
              <a:ext cx="928694" cy="928694"/>
            </a:xfrm>
            <a:prstGeom prst="rect">
              <a:avLst/>
            </a:prstGeom>
            <a:solidFill>
              <a:schemeClr val="accent1"/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0000" tIns="46800" rIns="90000" bIns="46800" anchor="ctr" anchorCtr="1"/>
            <a:lstStyle/>
            <a:p>
              <a:pPr eaLnBrk="0" hangingPunct="0">
                <a:defRPr/>
              </a:pPr>
              <a:r>
                <a:rPr lang="en-GB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Mem</a:t>
              </a:r>
              <a:endPara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6" name="TextBox 132"/>
            <p:cNvSpPr txBox="1">
              <a:spLocks noChangeArrowheads="1"/>
            </p:cNvSpPr>
            <p:nvPr/>
          </p:nvSpPr>
          <p:spPr bwMode="auto">
            <a:xfrm>
              <a:off x="4095684" y="4846089"/>
              <a:ext cx="53893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sz="1100"/>
                <a:t>CLK2</a:t>
              </a:r>
              <a:endParaRPr lang="en-US" sz="1100"/>
            </a:p>
          </p:txBody>
        </p:sp>
        <p:cxnSp>
          <p:nvCxnSpPr>
            <p:cNvPr id="27" name="Straight Connector 134"/>
            <p:cNvCxnSpPr>
              <a:cxnSpLocks noChangeShapeType="1"/>
            </p:cNvCxnSpPr>
            <p:nvPr/>
          </p:nvCxnSpPr>
          <p:spPr bwMode="auto">
            <a:xfrm>
              <a:off x="4157056" y="5072074"/>
              <a:ext cx="148498" cy="1588"/>
            </a:xfrm>
            <a:prstGeom prst="line">
              <a:avLst/>
            </a:prstGeom>
            <a:noFill/>
            <a:ln w="25400" cap="sq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" name="Elbow Connector 136"/>
            <p:cNvCxnSpPr>
              <a:cxnSpLocks noChangeShapeType="1"/>
            </p:cNvCxnSpPr>
            <p:nvPr/>
          </p:nvCxnSpPr>
          <p:spPr bwMode="auto">
            <a:xfrm rot="10800000" flipV="1">
              <a:off x="919838" y="2080093"/>
              <a:ext cx="1588" cy="2527634"/>
            </a:xfrm>
            <a:prstGeom prst="bentConnector3">
              <a:avLst>
                <a:gd name="adj1" fmla="val 14395468"/>
              </a:avLst>
            </a:prstGeom>
            <a:noFill/>
            <a:ln w="25400" cap="sq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29" name="TextBox 141"/>
            <p:cNvSpPr txBox="1">
              <a:spLocks noChangeArrowheads="1"/>
            </p:cNvSpPr>
            <p:nvPr/>
          </p:nvSpPr>
          <p:spPr bwMode="auto">
            <a:xfrm>
              <a:off x="71406" y="3511071"/>
              <a:ext cx="53893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sz="1100"/>
                <a:t>CLK1</a:t>
              </a:r>
              <a:endParaRPr lang="en-US" sz="1100"/>
            </a:p>
          </p:txBody>
        </p:sp>
        <p:cxnSp>
          <p:nvCxnSpPr>
            <p:cNvPr id="30" name="Straight Arrow Connector 143"/>
            <p:cNvCxnSpPr>
              <a:cxnSpLocks noChangeShapeType="1"/>
            </p:cNvCxnSpPr>
            <p:nvPr/>
          </p:nvCxnSpPr>
          <p:spPr bwMode="auto">
            <a:xfrm>
              <a:off x="705524" y="3357562"/>
              <a:ext cx="214314" cy="1588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1" name="Straight Connector 146"/>
            <p:cNvCxnSpPr>
              <a:cxnSpLocks noChangeShapeType="1"/>
            </p:cNvCxnSpPr>
            <p:nvPr/>
          </p:nvCxnSpPr>
          <p:spPr bwMode="auto">
            <a:xfrm rot="10800000">
              <a:off x="540140" y="3646489"/>
              <a:ext cx="142876" cy="1588"/>
            </a:xfrm>
            <a:prstGeom prst="line">
              <a:avLst/>
            </a:prstGeom>
            <a:noFill/>
            <a:ln w="25400" cap="sq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" name="Shape 160"/>
            <p:cNvCxnSpPr>
              <a:cxnSpLocks noChangeShapeType="1"/>
            </p:cNvCxnSpPr>
            <p:nvPr/>
          </p:nvCxnSpPr>
          <p:spPr bwMode="auto">
            <a:xfrm rot="5400000" flipH="1" flipV="1">
              <a:off x="3559570" y="1968448"/>
              <a:ext cx="760867" cy="39539"/>
            </a:xfrm>
            <a:prstGeom prst="bentConnector4">
              <a:avLst>
                <a:gd name="adj1" fmla="val 157"/>
                <a:gd name="adj2" fmla="val 678162"/>
              </a:avLst>
            </a:prstGeom>
            <a:noFill/>
            <a:ln w="25400" cap="sq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33" name="Straight Connector 164"/>
            <p:cNvCxnSpPr>
              <a:cxnSpLocks noChangeShapeType="1"/>
            </p:cNvCxnSpPr>
            <p:nvPr/>
          </p:nvCxnSpPr>
          <p:spPr bwMode="auto">
            <a:xfrm>
              <a:off x="4200364" y="2000240"/>
              <a:ext cx="148498" cy="1588"/>
            </a:xfrm>
            <a:prstGeom prst="line">
              <a:avLst/>
            </a:prstGeom>
            <a:noFill/>
            <a:ln w="25400" cap="sq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4" name="TextBox 166"/>
            <p:cNvSpPr txBox="1">
              <a:spLocks noChangeArrowheads="1"/>
            </p:cNvSpPr>
            <p:nvPr/>
          </p:nvSpPr>
          <p:spPr bwMode="auto">
            <a:xfrm>
              <a:off x="4134736" y="1762176"/>
              <a:ext cx="53893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sz="1100"/>
                <a:t>CLK3</a:t>
              </a:r>
              <a:endParaRPr lang="en-US" sz="1100"/>
            </a:p>
          </p:txBody>
        </p:sp>
        <p:cxnSp>
          <p:nvCxnSpPr>
            <p:cNvPr id="35" name="Straight Arrow Connector 173"/>
            <p:cNvCxnSpPr>
              <a:cxnSpLocks noChangeShapeType="1"/>
            </p:cNvCxnSpPr>
            <p:nvPr/>
          </p:nvCxnSpPr>
          <p:spPr bwMode="auto">
            <a:xfrm rot="10800000">
              <a:off x="3920234" y="4929198"/>
              <a:ext cx="214502" cy="1588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00935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Rectangle 283"/>
          <p:cNvSpPr/>
          <p:nvPr/>
        </p:nvSpPr>
        <p:spPr>
          <a:xfrm>
            <a:off x="1625246" y="5001768"/>
            <a:ext cx="109539" cy="7680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/>
          <p:cNvSpPr/>
          <p:nvPr/>
        </p:nvSpPr>
        <p:spPr>
          <a:xfrm>
            <a:off x="561552" y="5001768"/>
            <a:ext cx="109539" cy="7680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clock domains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15888" y="1625337"/>
            <a:ext cx="2655887" cy="2970212"/>
            <a:chOff x="115888" y="1989138"/>
            <a:chExt cx="2655887" cy="2970212"/>
          </a:xfrm>
        </p:grpSpPr>
        <p:sp useBgFill="1">
          <p:nvSpPr>
            <p:cNvPr id="14" name="Rectangle 234"/>
            <p:cNvSpPr>
              <a:spLocks noChangeArrowheads="1"/>
            </p:cNvSpPr>
            <p:nvPr/>
          </p:nvSpPr>
          <p:spPr bwMode="auto">
            <a:xfrm>
              <a:off x="115888" y="1989138"/>
              <a:ext cx="2655887" cy="2970212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sq" algn="ctr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99"/>
            <p:cNvSpPr>
              <a:spLocks/>
            </p:cNvSpPr>
            <p:nvPr/>
          </p:nvSpPr>
          <p:spPr bwMode="auto">
            <a:xfrm>
              <a:off x="1106488" y="3743325"/>
              <a:ext cx="404812" cy="765175"/>
            </a:xfrm>
            <a:custGeom>
              <a:avLst/>
              <a:gdLst>
                <a:gd name="T0" fmla="*/ 312 w 312"/>
                <a:gd name="T1" fmla="*/ 0 h 482"/>
                <a:gd name="T2" fmla="*/ 312 w 312"/>
                <a:gd name="T3" fmla="*/ 482 h 482"/>
                <a:gd name="T4" fmla="*/ 0 w 312"/>
                <a:gd name="T5" fmla="*/ 48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2" h="482">
                  <a:moveTo>
                    <a:pt x="312" y="0"/>
                  </a:moveTo>
                  <a:lnTo>
                    <a:pt x="312" y="482"/>
                  </a:lnTo>
                  <a:lnTo>
                    <a:pt x="0" y="482"/>
                  </a:lnTo>
                </a:path>
              </a:pathLst>
            </a:custGeom>
            <a:noFill/>
            <a:ln w="19050" cap="sq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6" name="AutoShape 96"/>
            <p:cNvCxnSpPr>
              <a:cxnSpLocks noChangeShapeType="1"/>
            </p:cNvCxnSpPr>
            <p:nvPr/>
          </p:nvCxnSpPr>
          <p:spPr bwMode="auto">
            <a:xfrm flipV="1">
              <a:off x="1855788" y="3352800"/>
              <a:ext cx="366712" cy="244475"/>
            </a:xfrm>
            <a:prstGeom prst="bentConnector3">
              <a:avLst>
                <a:gd name="adj1" fmla="val 102162"/>
              </a:avLst>
            </a:prstGeom>
            <a:noFill/>
            <a:ln w="1905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Line 98"/>
            <p:cNvSpPr>
              <a:spLocks noChangeShapeType="1"/>
            </p:cNvSpPr>
            <p:nvPr/>
          </p:nvSpPr>
          <p:spPr bwMode="auto">
            <a:xfrm>
              <a:off x="2232025" y="3608388"/>
              <a:ext cx="0" cy="269875"/>
            </a:xfrm>
            <a:prstGeom prst="line">
              <a:avLst/>
            </a:prstGeom>
            <a:noFill/>
            <a:ln w="190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01"/>
            <p:cNvSpPr>
              <a:spLocks noChangeShapeType="1"/>
            </p:cNvSpPr>
            <p:nvPr/>
          </p:nvSpPr>
          <p:spPr bwMode="auto">
            <a:xfrm>
              <a:off x="611188" y="2979738"/>
              <a:ext cx="0" cy="134937"/>
            </a:xfrm>
            <a:prstGeom prst="line">
              <a:avLst/>
            </a:prstGeom>
            <a:noFill/>
            <a:ln w="190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161925" y="3114675"/>
              <a:ext cx="944563" cy="719138"/>
            </a:xfrm>
            <a:prstGeom prst="rect">
              <a:avLst/>
            </a:prstGeom>
            <a:solidFill>
              <a:schemeClr val="accent1"/>
            </a:solidFill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385763" y="3473450"/>
              <a:ext cx="495300" cy="0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387350" y="3338513"/>
              <a:ext cx="0" cy="269875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882650" y="3338513"/>
              <a:ext cx="0" cy="269875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296863" y="3338513"/>
              <a:ext cx="179387" cy="0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296863" y="3608388"/>
              <a:ext cx="179387" cy="0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792163" y="3608388"/>
              <a:ext cx="179387" cy="0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792163" y="3338513"/>
              <a:ext cx="179387" cy="0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611188" y="3114675"/>
              <a:ext cx="0" cy="360363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" name="Group 90"/>
            <p:cNvGrpSpPr>
              <a:grpSpLocks/>
            </p:cNvGrpSpPr>
            <p:nvPr/>
          </p:nvGrpSpPr>
          <p:grpSpPr bwMode="auto">
            <a:xfrm>
              <a:off x="161925" y="4149725"/>
              <a:ext cx="944563" cy="719138"/>
              <a:chOff x="159" y="2614"/>
              <a:chExt cx="595" cy="453"/>
            </a:xfrm>
          </p:grpSpPr>
          <p:sp>
            <p:nvSpPr>
              <p:cNvPr id="81" name="Rectangle 29"/>
              <p:cNvSpPr>
                <a:spLocks noChangeArrowheads="1"/>
              </p:cNvSpPr>
              <p:nvPr/>
            </p:nvSpPr>
            <p:spPr bwMode="auto">
              <a:xfrm>
                <a:off x="159" y="2614"/>
                <a:ext cx="595" cy="453"/>
              </a:xfrm>
              <a:prstGeom prst="rect">
                <a:avLst/>
              </a:prstGeom>
              <a:solidFill>
                <a:schemeClr val="accent1"/>
              </a:solidFill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Line 30"/>
              <p:cNvSpPr>
                <a:spLocks noChangeShapeType="1"/>
              </p:cNvSpPr>
              <p:nvPr/>
            </p:nvSpPr>
            <p:spPr bwMode="auto">
              <a:xfrm>
                <a:off x="300" y="2727"/>
                <a:ext cx="312" cy="0"/>
              </a:xfrm>
              <a:prstGeom prst="line">
                <a:avLst/>
              </a:prstGeom>
              <a:noFill/>
              <a:ln w="1905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33"/>
              <p:cNvSpPr>
                <a:spLocks noChangeShapeType="1"/>
              </p:cNvSpPr>
              <p:nvPr/>
            </p:nvSpPr>
            <p:spPr bwMode="auto">
              <a:xfrm rot="-5400000">
                <a:off x="243" y="2727"/>
                <a:ext cx="113" cy="0"/>
              </a:xfrm>
              <a:prstGeom prst="line">
                <a:avLst/>
              </a:prstGeom>
              <a:noFill/>
              <a:ln w="1905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37"/>
              <p:cNvSpPr>
                <a:spLocks noChangeShapeType="1"/>
              </p:cNvSpPr>
              <p:nvPr/>
            </p:nvSpPr>
            <p:spPr bwMode="auto">
              <a:xfrm>
                <a:off x="442" y="2727"/>
                <a:ext cx="0" cy="227"/>
              </a:xfrm>
              <a:prstGeom prst="line">
                <a:avLst/>
              </a:prstGeom>
              <a:noFill/>
              <a:ln w="1905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38"/>
              <p:cNvSpPr>
                <a:spLocks noChangeShapeType="1"/>
              </p:cNvSpPr>
              <p:nvPr/>
            </p:nvSpPr>
            <p:spPr bwMode="auto">
              <a:xfrm>
                <a:off x="300" y="2954"/>
                <a:ext cx="312" cy="0"/>
              </a:xfrm>
              <a:prstGeom prst="line">
                <a:avLst/>
              </a:prstGeom>
              <a:noFill/>
              <a:ln w="1905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39"/>
              <p:cNvSpPr>
                <a:spLocks noChangeShapeType="1"/>
              </p:cNvSpPr>
              <p:nvPr/>
            </p:nvSpPr>
            <p:spPr bwMode="auto">
              <a:xfrm rot="-5400000">
                <a:off x="555" y="2727"/>
                <a:ext cx="113" cy="0"/>
              </a:xfrm>
              <a:prstGeom prst="line">
                <a:avLst/>
              </a:prstGeom>
              <a:noFill/>
              <a:ln w="1905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40"/>
              <p:cNvSpPr>
                <a:spLocks noChangeShapeType="1"/>
              </p:cNvSpPr>
              <p:nvPr/>
            </p:nvSpPr>
            <p:spPr bwMode="auto">
              <a:xfrm rot="-5400000">
                <a:off x="555" y="2954"/>
                <a:ext cx="113" cy="0"/>
              </a:xfrm>
              <a:prstGeom prst="line">
                <a:avLst/>
              </a:prstGeom>
              <a:noFill/>
              <a:ln w="1905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41"/>
              <p:cNvSpPr>
                <a:spLocks noChangeShapeType="1"/>
              </p:cNvSpPr>
              <p:nvPr/>
            </p:nvSpPr>
            <p:spPr bwMode="auto">
              <a:xfrm rot="-5400000">
                <a:off x="243" y="2954"/>
                <a:ext cx="113" cy="0"/>
              </a:xfrm>
              <a:prstGeom prst="line">
                <a:avLst/>
              </a:prstGeom>
              <a:noFill/>
              <a:ln w="1905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" name="Group 89"/>
            <p:cNvGrpSpPr>
              <a:grpSpLocks/>
            </p:cNvGrpSpPr>
            <p:nvPr/>
          </p:nvGrpSpPr>
          <p:grpSpPr bwMode="auto">
            <a:xfrm>
              <a:off x="1738313" y="2079625"/>
              <a:ext cx="944562" cy="1258888"/>
              <a:chOff x="1208" y="1310"/>
              <a:chExt cx="595" cy="793"/>
            </a:xfrm>
          </p:grpSpPr>
          <p:sp>
            <p:nvSpPr>
              <p:cNvPr id="65" name="Rectangle 42"/>
              <p:cNvSpPr>
                <a:spLocks noChangeArrowheads="1"/>
              </p:cNvSpPr>
              <p:nvPr/>
            </p:nvSpPr>
            <p:spPr bwMode="auto">
              <a:xfrm>
                <a:off x="1208" y="1310"/>
                <a:ext cx="595" cy="793"/>
              </a:xfrm>
              <a:prstGeom prst="rect">
                <a:avLst/>
              </a:prstGeom>
              <a:solidFill>
                <a:schemeClr val="accent1"/>
              </a:solidFill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44"/>
              <p:cNvSpPr>
                <a:spLocks noChangeShapeType="1"/>
              </p:cNvSpPr>
              <p:nvPr/>
            </p:nvSpPr>
            <p:spPr bwMode="auto">
              <a:xfrm>
                <a:off x="1349" y="1706"/>
                <a:ext cx="312" cy="0"/>
              </a:xfrm>
              <a:prstGeom prst="line">
                <a:avLst/>
              </a:prstGeom>
              <a:noFill/>
              <a:ln w="1905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47"/>
              <p:cNvSpPr>
                <a:spLocks noChangeShapeType="1"/>
              </p:cNvSpPr>
              <p:nvPr/>
            </p:nvSpPr>
            <p:spPr bwMode="auto">
              <a:xfrm flipH="1">
                <a:off x="1349" y="1480"/>
                <a:ext cx="1" cy="453"/>
              </a:xfrm>
              <a:prstGeom prst="line">
                <a:avLst/>
              </a:prstGeom>
              <a:noFill/>
              <a:ln w="1905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48"/>
              <p:cNvSpPr>
                <a:spLocks noChangeShapeType="1"/>
              </p:cNvSpPr>
              <p:nvPr/>
            </p:nvSpPr>
            <p:spPr bwMode="auto">
              <a:xfrm flipH="1">
                <a:off x="1660" y="1480"/>
                <a:ext cx="1" cy="453"/>
              </a:xfrm>
              <a:prstGeom prst="line">
                <a:avLst/>
              </a:prstGeom>
              <a:noFill/>
              <a:ln w="1905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54"/>
              <p:cNvSpPr>
                <a:spLocks noChangeShapeType="1"/>
              </p:cNvSpPr>
              <p:nvPr/>
            </p:nvSpPr>
            <p:spPr bwMode="auto">
              <a:xfrm rot="5400000" flipH="1">
                <a:off x="1349" y="1479"/>
                <a:ext cx="170" cy="1"/>
              </a:xfrm>
              <a:prstGeom prst="line">
                <a:avLst/>
              </a:prstGeom>
              <a:noFill/>
              <a:ln w="1905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61"/>
              <p:cNvSpPr>
                <a:spLocks noChangeShapeType="1"/>
              </p:cNvSpPr>
              <p:nvPr/>
            </p:nvSpPr>
            <p:spPr bwMode="auto">
              <a:xfrm flipH="1">
                <a:off x="1264" y="1480"/>
                <a:ext cx="170" cy="1"/>
              </a:xfrm>
              <a:prstGeom prst="line">
                <a:avLst/>
              </a:prstGeom>
              <a:noFill/>
              <a:ln w="1905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62"/>
              <p:cNvSpPr>
                <a:spLocks noChangeShapeType="1"/>
              </p:cNvSpPr>
              <p:nvPr/>
            </p:nvSpPr>
            <p:spPr bwMode="auto">
              <a:xfrm rot="5400000" flipH="1">
                <a:off x="1491" y="1479"/>
                <a:ext cx="170" cy="1"/>
              </a:xfrm>
              <a:prstGeom prst="line">
                <a:avLst/>
              </a:prstGeom>
              <a:noFill/>
              <a:ln w="1905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63"/>
              <p:cNvSpPr>
                <a:spLocks noChangeShapeType="1"/>
              </p:cNvSpPr>
              <p:nvPr/>
            </p:nvSpPr>
            <p:spPr bwMode="auto">
              <a:xfrm flipH="1">
                <a:off x="1264" y="1932"/>
                <a:ext cx="170" cy="1"/>
              </a:xfrm>
              <a:prstGeom prst="line">
                <a:avLst/>
              </a:prstGeom>
              <a:noFill/>
              <a:ln w="1905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64"/>
              <p:cNvSpPr>
                <a:spLocks noChangeShapeType="1"/>
              </p:cNvSpPr>
              <p:nvPr/>
            </p:nvSpPr>
            <p:spPr bwMode="auto">
              <a:xfrm flipH="1">
                <a:off x="1576" y="1933"/>
                <a:ext cx="170" cy="1"/>
              </a:xfrm>
              <a:prstGeom prst="line">
                <a:avLst/>
              </a:prstGeom>
              <a:noFill/>
              <a:ln w="1905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65"/>
              <p:cNvSpPr>
                <a:spLocks noChangeShapeType="1"/>
              </p:cNvSpPr>
              <p:nvPr/>
            </p:nvSpPr>
            <p:spPr bwMode="auto">
              <a:xfrm flipH="1">
                <a:off x="1576" y="1479"/>
                <a:ext cx="170" cy="1"/>
              </a:xfrm>
              <a:prstGeom prst="line">
                <a:avLst/>
              </a:prstGeom>
              <a:noFill/>
              <a:ln w="1905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66"/>
              <p:cNvSpPr>
                <a:spLocks noChangeShapeType="1"/>
              </p:cNvSpPr>
              <p:nvPr/>
            </p:nvSpPr>
            <p:spPr bwMode="auto">
              <a:xfrm rot="5400000" flipH="1">
                <a:off x="1661" y="1479"/>
                <a:ext cx="170" cy="1"/>
              </a:xfrm>
              <a:prstGeom prst="line">
                <a:avLst/>
              </a:prstGeom>
              <a:noFill/>
              <a:ln w="1905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67"/>
              <p:cNvSpPr>
                <a:spLocks noChangeShapeType="1"/>
              </p:cNvSpPr>
              <p:nvPr/>
            </p:nvSpPr>
            <p:spPr bwMode="auto">
              <a:xfrm rot="5400000" flipH="1">
                <a:off x="1662" y="1932"/>
                <a:ext cx="170" cy="1"/>
              </a:xfrm>
              <a:prstGeom prst="line">
                <a:avLst/>
              </a:prstGeom>
              <a:noFill/>
              <a:ln w="1905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68"/>
              <p:cNvSpPr>
                <a:spLocks noChangeShapeType="1"/>
              </p:cNvSpPr>
              <p:nvPr/>
            </p:nvSpPr>
            <p:spPr bwMode="auto">
              <a:xfrm rot="5400000" flipH="1">
                <a:off x="1492" y="1932"/>
                <a:ext cx="170" cy="1"/>
              </a:xfrm>
              <a:prstGeom prst="line">
                <a:avLst/>
              </a:prstGeom>
              <a:noFill/>
              <a:ln w="1905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69"/>
              <p:cNvSpPr>
                <a:spLocks noChangeShapeType="1"/>
              </p:cNvSpPr>
              <p:nvPr/>
            </p:nvSpPr>
            <p:spPr bwMode="auto">
              <a:xfrm rot="5400000" flipH="1">
                <a:off x="1350" y="1932"/>
                <a:ext cx="170" cy="1"/>
              </a:xfrm>
              <a:prstGeom prst="line">
                <a:avLst/>
              </a:prstGeom>
              <a:noFill/>
              <a:ln w="1905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70"/>
              <p:cNvSpPr>
                <a:spLocks noChangeShapeType="1"/>
              </p:cNvSpPr>
              <p:nvPr/>
            </p:nvSpPr>
            <p:spPr bwMode="auto">
              <a:xfrm rot="5400000" flipH="1">
                <a:off x="1180" y="1932"/>
                <a:ext cx="170" cy="1"/>
              </a:xfrm>
              <a:prstGeom prst="line">
                <a:avLst/>
              </a:prstGeom>
              <a:noFill/>
              <a:ln w="1905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71"/>
              <p:cNvSpPr>
                <a:spLocks noChangeShapeType="1"/>
              </p:cNvSpPr>
              <p:nvPr/>
            </p:nvSpPr>
            <p:spPr bwMode="auto">
              <a:xfrm rot="5400000" flipH="1">
                <a:off x="1179" y="1479"/>
                <a:ext cx="170" cy="1"/>
              </a:xfrm>
              <a:prstGeom prst="line">
                <a:avLst/>
              </a:prstGeom>
              <a:noFill/>
              <a:ln w="1905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" name="Rectangle 72"/>
            <p:cNvSpPr>
              <a:spLocks noChangeArrowheads="1"/>
            </p:cNvSpPr>
            <p:nvPr/>
          </p:nvSpPr>
          <p:spPr bwMode="auto">
            <a:xfrm>
              <a:off x="1736725" y="3878263"/>
              <a:ext cx="944563" cy="990600"/>
            </a:xfrm>
            <a:prstGeom prst="rect">
              <a:avLst/>
            </a:prstGeom>
            <a:solidFill>
              <a:schemeClr val="accent1"/>
            </a:solidFill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73"/>
            <p:cNvSpPr>
              <a:spLocks noChangeShapeType="1"/>
            </p:cNvSpPr>
            <p:nvPr/>
          </p:nvSpPr>
          <p:spPr bwMode="auto">
            <a:xfrm>
              <a:off x="1960563" y="4373563"/>
              <a:ext cx="495300" cy="0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4"/>
            <p:cNvSpPr>
              <a:spLocks noChangeShapeType="1"/>
            </p:cNvSpPr>
            <p:nvPr/>
          </p:nvSpPr>
          <p:spPr bwMode="auto">
            <a:xfrm flipH="1">
              <a:off x="1962150" y="4149725"/>
              <a:ext cx="0" cy="449263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5"/>
            <p:cNvSpPr>
              <a:spLocks noChangeShapeType="1"/>
            </p:cNvSpPr>
            <p:nvPr/>
          </p:nvSpPr>
          <p:spPr bwMode="auto">
            <a:xfrm flipH="1">
              <a:off x="2457450" y="4149725"/>
              <a:ext cx="0" cy="449263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6"/>
            <p:cNvSpPr>
              <a:spLocks noChangeShapeType="1"/>
            </p:cNvSpPr>
            <p:nvPr/>
          </p:nvSpPr>
          <p:spPr bwMode="auto">
            <a:xfrm rot="5400000" flipH="1">
              <a:off x="1959769" y="4148932"/>
              <a:ext cx="269875" cy="1587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77"/>
            <p:cNvSpPr>
              <a:spLocks noChangeShapeType="1"/>
            </p:cNvSpPr>
            <p:nvPr/>
          </p:nvSpPr>
          <p:spPr bwMode="auto">
            <a:xfrm flipH="1">
              <a:off x="1825625" y="4149725"/>
              <a:ext cx="269875" cy="1588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78"/>
            <p:cNvSpPr>
              <a:spLocks noChangeShapeType="1"/>
            </p:cNvSpPr>
            <p:nvPr/>
          </p:nvSpPr>
          <p:spPr bwMode="auto">
            <a:xfrm rot="5400000" flipH="1">
              <a:off x="2185194" y="4148932"/>
              <a:ext cx="269875" cy="1587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79"/>
            <p:cNvSpPr>
              <a:spLocks noChangeShapeType="1"/>
            </p:cNvSpPr>
            <p:nvPr/>
          </p:nvSpPr>
          <p:spPr bwMode="auto">
            <a:xfrm flipH="1">
              <a:off x="1825625" y="4597400"/>
              <a:ext cx="269875" cy="1588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80"/>
            <p:cNvSpPr>
              <a:spLocks noChangeShapeType="1"/>
            </p:cNvSpPr>
            <p:nvPr/>
          </p:nvSpPr>
          <p:spPr bwMode="auto">
            <a:xfrm flipH="1">
              <a:off x="2320925" y="4598988"/>
              <a:ext cx="269875" cy="1587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81"/>
            <p:cNvSpPr>
              <a:spLocks noChangeShapeType="1"/>
            </p:cNvSpPr>
            <p:nvPr/>
          </p:nvSpPr>
          <p:spPr bwMode="auto">
            <a:xfrm flipH="1">
              <a:off x="2320925" y="4148138"/>
              <a:ext cx="269875" cy="1587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82"/>
            <p:cNvSpPr>
              <a:spLocks noChangeShapeType="1"/>
            </p:cNvSpPr>
            <p:nvPr/>
          </p:nvSpPr>
          <p:spPr bwMode="auto">
            <a:xfrm rot="5400000" flipH="1">
              <a:off x="2455069" y="4148932"/>
              <a:ext cx="269875" cy="1587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83"/>
            <p:cNvSpPr>
              <a:spLocks noChangeShapeType="1"/>
            </p:cNvSpPr>
            <p:nvPr/>
          </p:nvSpPr>
          <p:spPr bwMode="auto">
            <a:xfrm rot="5400000" flipH="1">
              <a:off x="2456656" y="4598194"/>
              <a:ext cx="269875" cy="1588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84"/>
            <p:cNvSpPr>
              <a:spLocks noChangeShapeType="1"/>
            </p:cNvSpPr>
            <p:nvPr/>
          </p:nvSpPr>
          <p:spPr bwMode="auto">
            <a:xfrm rot="5400000" flipH="1">
              <a:off x="2186781" y="4598194"/>
              <a:ext cx="269875" cy="1588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85"/>
            <p:cNvSpPr>
              <a:spLocks noChangeShapeType="1"/>
            </p:cNvSpPr>
            <p:nvPr/>
          </p:nvSpPr>
          <p:spPr bwMode="auto">
            <a:xfrm rot="5400000" flipH="1">
              <a:off x="1961356" y="4598194"/>
              <a:ext cx="269875" cy="1588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86"/>
            <p:cNvSpPr>
              <a:spLocks noChangeShapeType="1"/>
            </p:cNvSpPr>
            <p:nvPr/>
          </p:nvSpPr>
          <p:spPr bwMode="auto">
            <a:xfrm rot="5400000" flipH="1">
              <a:off x="1691481" y="4598194"/>
              <a:ext cx="269875" cy="1588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87"/>
            <p:cNvSpPr>
              <a:spLocks noChangeShapeType="1"/>
            </p:cNvSpPr>
            <p:nvPr/>
          </p:nvSpPr>
          <p:spPr bwMode="auto">
            <a:xfrm rot="5400000" flipH="1">
              <a:off x="1689894" y="4148932"/>
              <a:ext cx="269875" cy="1587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91"/>
            <p:cNvSpPr>
              <a:spLocks noChangeShapeType="1"/>
            </p:cNvSpPr>
            <p:nvPr/>
          </p:nvSpPr>
          <p:spPr bwMode="auto">
            <a:xfrm>
              <a:off x="2232025" y="2708275"/>
              <a:ext cx="0" cy="630238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92"/>
            <p:cNvSpPr>
              <a:spLocks noChangeShapeType="1"/>
            </p:cNvSpPr>
            <p:nvPr/>
          </p:nvSpPr>
          <p:spPr bwMode="auto">
            <a:xfrm flipV="1">
              <a:off x="2232025" y="3878263"/>
              <a:ext cx="0" cy="495300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93"/>
            <p:cNvSpPr>
              <a:spLocks noChangeShapeType="1"/>
            </p:cNvSpPr>
            <p:nvPr/>
          </p:nvSpPr>
          <p:spPr bwMode="auto">
            <a:xfrm>
              <a:off x="611188" y="4508500"/>
              <a:ext cx="495300" cy="0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 Box 94"/>
            <p:cNvSpPr txBox="1">
              <a:spLocks noChangeArrowheads="1"/>
            </p:cNvSpPr>
            <p:nvPr/>
          </p:nvSpPr>
          <p:spPr bwMode="auto">
            <a:xfrm>
              <a:off x="1285875" y="3429000"/>
              <a:ext cx="577850" cy="3365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sq" algn="ctr">
                  <a:solidFill>
                    <a:srgbClr val="FFFF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dirty="0"/>
                <a:t>CLK</a:t>
              </a:r>
              <a:endParaRPr lang="en-US" dirty="0"/>
            </a:p>
          </p:txBody>
        </p:sp>
        <p:sp>
          <p:nvSpPr>
            <p:cNvPr id="50" name="Freeform 100"/>
            <p:cNvSpPr>
              <a:spLocks/>
            </p:cNvSpPr>
            <p:nvPr/>
          </p:nvSpPr>
          <p:spPr bwMode="auto">
            <a:xfrm>
              <a:off x="611188" y="2798763"/>
              <a:ext cx="900112" cy="630237"/>
            </a:xfrm>
            <a:custGeom>
              <a:avLst/>
              <a:gdLst>
                <a:gd name="T0" fmla="*/ 624 w 624"/>
                <a:gd name="T1" fmla="*/ 397 h 397"/>
                <a:gd name="T2" fmla="*/ 624 w 624"/>
                <a:gd name="T3" fmla="*/ 114 h 397"/>
                <a:gd name="T4" fmla="*/ 0 w 624"/>
                <a:gd name="T5" fmla="*/ 114 h 397"/>
                <a:gd name="T6" fmla="*/ 0 w 624"/>
                <a:gd name="T7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4" h="397">
                  <a:moveTo>
                    <a:pt x="624" y="397"/>
                  </a:moveTo>
                  <a:lnTo>
                    <a:pt x="624" y="114"/>
                  </a:lnTo>
                  <a:lnTo>
                    <a:pt x="0" y="114"/>
                  </a:lnTo>
                  <a:lnTo>
                    <a:pt x="0" y="0"/>
                  </a:lnTo>
                </a:path>
              </a:pathLst>
            </a:custGeom>
            <a:noFill/>
            <a:ln w="19050" cap="sq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27"/>
            <p:cNvSpPr>
              <a:spLocks noChangeShapeType="1"/>
            </p:cNvSpPr>
            <p:nvPr/>
          </p:nvSpPr>
          <p:spPr bwMode="auto">
            <a:xfrm>
              <a:off x="1106488" y="2484438"/>
              <a:ext cx="630237" cy="0"/>
            </a:xfrm>
            <a:prstGeom prst="line">
              <a:avLst/>
            </a:prstGeom>
            <a:noFill/>
            <a:ln w="38100" cap="sq">
              <a:solidFill>
                <a:srgbClr val="00CC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31"/>
            <p:cNvSpPr>
              <a:spLocks noChangeShapeType="1"/>
            </p:cNvSpPr>
            <p:nvPr/>
          </p:nvSpPr>
          <p:spPr bwMode="auto">
            <a:xfrm rot="-5400000">
              <a:off x="454025" y="3990976"/>
              <a:ext cx="314325" cy="0"/>
            </a:xfrm>
            <a:prstGeom prst="line">
              <a:avLst/>
            </a:prstGeom>
            <a:noFill/>
            <a:ln w="38100" cap="sq">
              <a:solidFill>
                <a:srgbClr val="00CC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32"/>
            <p:cNvSpPr>
              <a:spLocks noChangeShapeType="1"/>
            </p:cNvSpPr>
            <p:nvPr/>
          </p:nvSpPr>
          <p:spPr bwMode="auto">
            <a:xfrm>
              <a:off x="1106488" y="4689475"/>
              <a:ext cx="630237" cy="0"/>
            </a:xfrm>
            <a:prstGeom prst="line">
              <a:avLst/>
            </a:prstGeom>
            <a:noFill/>
            <a:ln w="38100" cap="sq">
              <a:solidFill>
                <a:srgbClr val="00CC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233"/>
            <p:cNvSpPr>
              <a:spLocks noChangeShapeType="1"/>
            </p:cNvSpPr>
            <p:nvPr/>
          </p:nvSpPr>
          <p:spPr bwMode="auto">
            <a:xfrm rot="-5400000">
              <a:off x="2187575" y="3608388"/>
              <a:ext cx="539750" cy="0"/>
            </a:xfrm>
            <a:prstGeom prst="line">
              <a:avLst/>
            </a:prstGeom>
            <a:noFill/>
            <a:ln w="38100" cap="sq">
              <a:solidFill>
                <a:srgbClr val="00CC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" name="Group 17"/>
            <p:cNvGrpSpPr>
              <a:grpSpLocks/>
            </p:cNvGrpSpPr>
            <p:nvPr/>
          </p:nvGrpSpPr>
          <p:grpSpPr bwMode="auto">
            <a:xfrm>
              <a:off x="161925" y="2079625"/>
              <a:ext cx="944563" cy="719138"/>
              <a:chOff x="669" y="1310"/>
              <a:chExt cx="595" cy="453"/>
            </a:xfrm>
          </p:grpSpPr>
          <p:sp>
            <p:nvSpPr>
              <p:cNvPr id="56" name="Rectangle 6"/>
              <p:cNvSpPr>
                <a:spLocks noChangeArrowheads="1"/>
              </p:cNvSpPr>
              <p:nvPr/>
            </p:nvSpPr>
            <p:spPr bwMode="auto">
              <a:xfrm>
                <a:off x="669" y="1310"/>
                <a:ext cx="595" cy="453"/>
              </a:xfrm>
              <a:prstGeom prst="rect">
                <a:avLst/>
              </a:prstGeom>
              <a:solidFill>
                <a:schemeClr val="accent1"/>
              </a:solidFill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8"/>
              <p:cNvSpPr>
                <a:spLocks noChangeShapeType="1"/>
              </p:cNvSpPr>
              <p:nvPr/>
            </p:nvSpPr>
            <p:spPr bwMode="auto">
              <a:xfrm>
                <a:off x="810" y="1536"/>
                <a:ext cx="312" cy="0"/>
              </a:xfrm>
              <a:prstGeom prst="line">
                <a:avLst/>
              </a:prstGeom>
              <a:noFill/>
              <a:ln w="1905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9"/>
              <p:cNvSpPr>
                <a:spLocks noChangeShapeType="1"/>
              </p:cNvSpPr>
              <p:nvPr/>
            </p:nvSpPr>
            <p:spPr bwMode="auto">
              <a:xfrm>
                <a:off x="811" y="1451"/>
                <a:ext cx="0" cy="170"/>
              </a:xfrm>
              <a:prstGeom prst="line">
                <a:avLst/>
              </a:prstGeom>
              <a:noFill/>
              <a:ln w="1905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10"/>
              <p:cNvSpPr>
                <a:spLocks noChangeShapeType="1"/>
              </p:cNvSpPr>
              <p:nvPr/>
            </p:nvSpPr>
            <p:spPr bwMode="auto">
              <a:xfrm>
                <a:off x="1123" y="1451"/>
                <a:ext cx="0" cy="170"/>
              </a:xfrm>
              <a:prstGeom prst="line">
                <a:avLst/>
              </a:prstGeom>
              <a:noFill/>
              <a:ln w="1905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11"/>
              <p:cNvSpPr>
                <a:spLocks noChangeShapeType="1"/>
              </p:cNvSpPr>
              <p:nvPr/>
            </p:nvSpPr>
            <p:spPr bwMode="auto">
              <a:xfrm>
                <a:off x="754" y="1451"/>
                <a:ext cx="113" cy="0"/>
              </a:xfrm>
              <a:prstGeom prst="line">
                <a:avLst/>
              </a:prstGeom>
              <a:noFill/>
              <a:ln w="1905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12"/>
              <p:cNvSpPr>
                <a:spLocks noChangeShapeType="1"/>
              </p:cNvSpPr>
              <p:nvPr/>
            </p:nvSpPr>
            <p:spPr bwMode="auto">
              <a:xfrm>
                <a:off x="754" y="1621"/>
                <a:ext cx="113" cy="0"/>
              </a:xfrm>
              <a:prstGeom prst="line">
                <a:avLst/>
              </a:prstGeom>
              <a:noFill/>
              <a:ln w="1905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3"/>
              <p:cNvSpPr>
                <a:spLocks noChangeShapeType="1"/>
              </p:cNvSpPr>
              <p:nvPr/>
            </p:nvSpPr>
            <p:spPr bwMode="auto">
              <a:xfrm>
                <a:off x="1066" y="1621"/>
                <a:ext cx="113" cy="0"/>
              </a:xfrm>
              <a:prstGeom prst="line">
                <a:avLst/>
              </a:prstGeom>
              <a:noFill/>
              <a:ln w="1905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14"/>
              <p:cNvSpPr>
                <a:spLocks noChangeShapeType="1"/>
              </p:cNvSpPr>
              <p:nvPr/>
            </p:nvSpPr>
            <p:spPr bwMode="auto">
              <a:xfrm>
                <a:off x="1066" y="1451"/>
                <a:ext cx="113" cy="0"/>
              </a:xfrm>
              <a:prstGeom prst="line">
                <a:avLst/>
              </a:prstGeom>
              <a:noFill/>
              <a:ln w="1905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16"/>
              <p:cNvSpPr>
                <a:spLocks noChangeShapeType="1"/>
              </p:cNvSpPr>
              <p:nvPr/>
            </p:nvSpPr>
            <p:spPr bwMode="auto">
              <a:xfrm>
                <a:off x="952" y="1536"/>
                <a:ext cx="0" cy="227"/>
              </a:xfrm>
              <a:prstGeom prst="line">
                <a:avLst/>
              </a:prstGeom>
              <a:noFill/>
              <a:ln w="1905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5" name="TextBox 214"/>
          <p:cNvSpPr txBox="1"/>
          <p:nvPr/>
        </p:nvSpPr>
        <p:spPr>
          <a:xfrm>
            <a:off x="585405" y="836022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Single clock</a:t>
            </a:r>
            <a:br>
              <a:rPr lang="en-GB" dirty="0" smtClean="0">
                <a:solidFill>
                  <a:srgbClr val="0000FF"/>
                </a:solidFill>
              </a:rPr>
            </a:br>
            <a:r>
              <a:rPr lang="en-GB" dirty="0" smtClean="0">
                <a:solidFill>
                  <a:srgbClr val="0000FF"/>
                </a:solidFill>
              </a:rPr>
              <a:t>(</a:t>
            </a:r>
            <a:r>
              <a:rPr lang="en-GB" dirty="0" err="1" smtClean="0">
                <a:solidFill>
                  <a:srgbClr val="0000FF"/>
                </a:solidFill>
              </a:rPr>
              <a:t>mesochronous</a:t>
            </a:r>
            <a:r>
              <a:rPr lang="en-GB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221" name="Group 220"/>
          <p:cNvGrpSpPr/>
          <p:nvPr/>
        </p:nvGrpSpPr>
        <p:grpSpPr>
          <a:xfrm>
            <a:off x="161925" y="5001768"/>
            <a:ext cx="1342644" cy="256032"/>
            <a:chOff x="161925" y="5001768"/>
            <a:chExt cx="1342644" cy="256032"/>
          </a:xfrm>
        </p:grpSpPr>
        <p:cxnSp>
          <p:nvCxnSpPr>
            <p:cNvPr id="219" name="Elbow Connector 218"/>
            <p:cNvCxnSpPr/>
            <p:nvPr/>
          </p:nvCxnSpPr>
          <p:spPr>
            <a:xfrm flipV="1">
              <a:off x="161925" y="5001768"/>
              <a:ext cx="809625" cy="256032"/>
            </a:xfrm>
            <a:prstGeom prst="bentConnector3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Elbow Connector 219"/>
            <p:cNvCxnSpPr/>
            <p:nvPr/>
          </p:nvCxnSpPr>
          <p:spPr>
            <a:xfrm flipH="1" flipV="1">
              <a:off x="694944" y="5001768"/>
              <a:ext cx="809625" cy="256032"/>
            </a:xfrm>
            <a:prstGeom prst="bentConnector3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2" name="Group 221"/>
          <p:cNvGrpSpPr/>
          <p:nvPr/>
        </p:nvGrpSpPr>
        <p:grpSpPr>
          <a:xfrm>
            <a:off x="1217676" y="5001768"/>
            <a:ext cx="1342644" cy="256032"/>
            <a:chOff x="161925" y="5001768"/>
            <a:chExt cx="1342644" cy="256032"/>
          </a:xfrm>
        </p:grpSpPr>
        <p:cxnSp>
          <p:nvCxnSpPr>
            <p:cNvPr id="223" name="Elbow Connector 222"/>
            <p:cNvCxnSpPr/>
            <p:nvPr/>
          </p:nvCxnSpPr>
          <p:spPr>
            <a:xfrm flipV="1">
              <a:off x="161925" y="5001768"/>
              <a:ext cx="809625" cy="256032"/>
            </a:xfrm>
            <a:prstGeom prst="bentConnector3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Elbow Connector 223"/>
            <p:cNvCxnSpPr/>
            <p:nvPr/>
          </p:nvCxnSpPr>
          <p:spPr>
            <a:xfrm flipH="1" flipV="1">
              <a:off x="694944" y="5001768"/>
              <a:ext cx="809625" cy="256032"/>
            </a:xfrm>
            <a:prstGeom prst="bentConnector3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" name="Group 224"/>
          <p:cNvGrpSpPr/>
          <p:nvPr/>
        </p:nvGrpSpPr>
        <p:grpSpPr>
          <a:xfrm>
            <a:off x="271653" y="5513832"/>
            <a:ext cx="1342644" cy="256032"/>
            <a:chOff x="161925" y="5001768"/>
            <a:chExt cx="1342644" cy="256032"/>
          </a:xfrm>
        </p:grpSpPr>
        <p:cxnSp>
          <p:nvCxnSpPr>
            <p:cNvPr id="226" name="Elbow Connector 225"/>
            <p:cNvCxnSpPr/>
            <p:nvPr/>
          </p:nvCxnSpPr>
          <p:spPr>
            <a:xfrm flipV="1">
              <a:off x="161925" y="5001768"/>
              <a:ext cx="809625" cy="256032"/>
            </a:xfrm>
            <a:prstGeom prst="bentConnector3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Elbow Connector 226"/>
            <p:cNvCxnSpPr/>
            <p:nvPr/>
          </p:nvCxnSpPr>
          <p:spPr>
            <a:xfrm flipH="1" flipV="1">
              <a:off x="694944" y="5001768"/>
              <a:ext cx="809625" cy="256032"/>
            </a:xfrm>
            <a:prstGeom prst="bentConnector3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8" name="Group 227"/>
          <p:cNvGrpSpPr/>
          <p:nvPr/>
        </p:nvGrpSpPr>
        <p:grpSpPr>
          <a:xfrm>
            <a:off x="1327404" y="5513832"/>
            <a:ext cx="1342644" cy="256032"/>
            <a:chOff x="161925" y="5001768"/>
            <a:chExt cx="1342644" cy="256032"/>
          </a:xfrm>
        </p:grpSpPr>
        <p:cxnSp>
          <p:nvCxnSpPr>
            <p:cNvPr id="229" name="Elbow Connector 228"/>
            <p:cNvCxnSpPr/>
            <p:nvPr/>
          </p:nvCxnSpPr>
          <p:spPr>
            <a:xfrm flipV="1">
              <a:off x="161925" y="5001768"/>
              <a:ext cx="809625" cy="256032"/>
            </a:xfrm>
            <a:prstGeom prst="bentConnector3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Elbow Connector 229"/>
            <p:cNvCxnSpPr/>
            <p:nvPr/>
          </p:nvCxnSpPr>
          <p:spPr>
            <a:xfrm flipH="1" flipV="1">
              <a:off x="694944" y="5001768"/>
              <a:ext cx="809625" cy="256032"/>
            </a:xfrm>
            <a:prstGeom prst="bentConnector3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041650" y="834063"/>
            <a:ext cx="2665943" cy="5118681"/>
            <a:chOff x="3041650" y="834063"/>
            <a:chExt cx="2665943" cy="5118681"/>
          </a:xfrm>
        </p:grpSpPr>
        <p:grpSp>
          <p:nvGrpSpPr>
            <p:cNvPr id="89" name="Group 88"/>
            <p:cNvGrpSpPr/>
            <p:nvPr/>
          </p:nvGrpSpPr>
          <p:grpSpPr>
            <a:xfrm>
              <a:off x="3041650" y="1625337"/>
              <a:ext cx="2520950" cy="2970212"/>
              <a:chOff x="3041650" y="1989138"/>
              <a:chExt cx="2520950" cy="2970212"/>
            </a:xfrm>
          </p:grpSpPr>
          <p:sp useBgFill="1">
            <p:nvSpPr>
              <p:cNvPr id="90" name="Rectangle 235"/>
              <p:cNvSpPr>
                <a:spLocks noChangeArrowheads="1"/>
              </p:cNvSpPr>
              <p:nvPr/>
            </p:nvSpPr>
            <p:spPr bwMode="auto">
              <a:xfrm>
                <a:off x="3041650" y="1989138"/>
                <a:ext cx="2520950" cy="2970212"/>
              </a:xfrm>
              <a:prstGeom prst="rect">
                <a:avLst/>
              </a:pr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sq" algn="ctr">
                    <a:solidFill>
                      <a:srgbClr val="FF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Line 142"/>
              <p:cNvSpPr>
                <a:spLocks noChangeShapeType="1"/>
              </p:cNvSpPr>
              <p:nvPr/>
            </p:nvSpPr>
            <p:spPr bwMode="auto">
              <a:xfrm>
                <a:off x="4429125" y="4508500"/>
                <a:ext cx="134938" cy="0"/>
              </a:xfrm>
              <a:prstGeom prst="line">
                <a:avLst/>
              </a:prstGeom>
              <a:noFill/>
              <a:ln w="1905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41"/>
              <p:cNvSpPr>
                <a:spLocks noChangeShapeType="1"/>
              </p:cNvSpPr>
              <p:nvPr/>
            </p:nvSpPr>
            <p:spPr bwMode="auto">
              <a:xfrm>
                <a:off x="4429125" y="3429000"/>
                <a:ext cx="134938" cy="0"/>
              </a:xfrm>
              <a:prstGeom prst="line">
                <a:avLst/>
              </a:prstGeom>
              <a:noFill/>
              <a:ln w="1905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140"/>
              <p:cNvSpPr>
                <a:spLocks noChangeShapeType="1"/>
              </p:cNvSpPr>
              <p:nvPr/>
            </p:nvSpPr>
            <p:spPr bwMode="auto">
              <a:xfrm>
                <a:off x="4429125" y="2393950"/>
                <a:ext cx="134938" cy="0"/>
              </a:xfrm>
              <a:prstGeom prst="line">
                <a:avLst/>
              </a:prstGeom>
              <a:noFill/>
              <a:ln w="1905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4" name="Group 102"/>
              <p:cNvGrpSpPr>
                <a:grpSpLocks/>
              </p:cNvGrpSpPr>
              <p:nvPr/>
            </p:nvGrpSpPr>
            <p:grpSpPr bwMode="auto">
              <a:xfrm>
                <a:off x="4564063" y="2033588"/>
                <a:ext cx="944562" cy="719137"/>
                <a:chOff x="159" y="2614"/>
                <a:chExt cx="595" cy="453"/>
              </a:xfrm>
            </p:grpSpPr>
            <p:sp>
              <p:nvSpPr>
                <p:cNvPr id="125" name="Rectangle 103"/>
                <p:cNvSpPr>
                  <a:spLocks noChangeArrowheads="1"/>
                </p:cNvSpPr>
                <p:nvPr/>
              </p:nvSpPr>
              <p:spPr bwMode="auto">
                <a:xfrm>
                  <a:off x="159" y="2614"/>
                  <a:ext cx="595" cy="453"/>
                </a:xfrm>
                <a:prstGeom prst="rect">
                  <a:avLst/>
                </a:prstGeom>
                <a:solidFill>
                  <a:schemeClr val="accent1"/>
                </a:solidFill>
                <a:ln w="2857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" name="Line 104"/>
                <p:cNvSpPr>
                  <a:spLocks noChangeShapeType="1"/>
                </p:cNvSpPr>
                <p:nvPr/>
              </p:nvSpPr>
              <p:spPr bwMode="auto">
                <a:xfrm>
                  <a:off x="300" y="2727"/>
                  <a:ext cx="312" cy="0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Line 105"/>
                <p:cNvSpPr>
                  <a:spLocks noChangeShapeType="1"/>
                </p:cNvSpPr>
                <p:nvPr/>
              </p:nvSpPr>
              <p:spPr bwMode="auto">
                <a:xfrm rot="-5400000">
                  <a:off x="243" y="2727"/>
                  <a:ext cx="113" cy="0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Line 106"/>
                <p:cNvSpPr>
                  <a:spLocks noChangeShapeType="1"/>
                </p:cNvSpPr>
                <p:nvPr/>
              </p:nvSpPr>
              <p:spPr bwMode="auto">
                <a:xfrm>
                  <a:off x="442" y="2727"/>
                  <a:ext cx="0" cy="227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Line 107"/>
                <p:cNvSpPr>
                  <a:spLocks noChangeShapeType="1"/>
                </p:cNvSpPr>
                <p:nvPr/>
              </p:nvSpPr>
              <p:spPr bwMode="auto">
                <a:xfrm>
                  <a:off x="300" y="2954"/>
                  <a:ext cx="312" cy="0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Line 108"/>
                <p:cNvSpPr>
                  <a:spLocks noChangeShapeType="1"/>
                </p:cNvSpPr>
                <p:nvPr/>
              </p:nvSpPr>
              <p:spPr bwMode="auto">
                <a:xfrm rot="-5400000">
                  <a:off x="555" y="2727"/>
                  <a:ext cx="113" cy="0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Line 109"/>
                <p:cNvSpPr>
                  <a:spLocks noChangeShapeType="1"/>
                </p:cNvSpPr>
                <p:nvPr/>
              </p:nvSpPr>
              <p:spPr bwMode="auto">
                <a:xfrm rot="-5400000">
                  <a:off x="555" y="2954"/>
                  <a:ext cx="113" cy="0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Line 110"/>
                <p:cNvSpPr>
                  <a:spLocks noChangeShapeType="1"/>
                </p:cNvSpPr>
                <p:nvPr/>
              </p:nvSpPr>
              <p:spPr bwMode="auto">
                <a:xfrm rot="-5400000">
                  <a:off x="243" y="2954"/>
                  <a:ext cx="113" cy="0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5" name="Group 111"/>
              <p:cNvGrpSpPr>
                <a:grpSpLocks/>
              </p:cNvGrpSpPr>
              <p:nvPr/>
            </p:nvGrpSpPr>
            <p:grpSpPr bwMode="auto">
              <a:xfrm>
                <a:off x="4564063" y="3070225"/>
                <a:ext cx="944562" cy="719138"/>
                <a:chOff x="159" y="2614"/>
                <a:chExt cx="595" cy="453"/>
              </a:xfrm>
            </p:grpSpPr>
            <p:sp>
              <p:nvSpPr>
                <p:cNvPr id="117" name="Rectangle 112"/>
                <p:cNvSpPr>
                  <a:spLocks noChangeArrowheads="1"/>
                </p:cNvSpPr>
                <p:nvPr/>
              </p:nvSpPr>
              <p:spPr bwMode="auto">
                <a:xfrm>
                  <a:off x="159" y="2614"/>
                  <a:ext cx="595" cy="453"/>
                </a:xfrm>
                <a:prstGeom prst="rect">
                  <a:avLst/>
                </a:prstGeom>
                <a:solidFill>
                  <a:schemeClr val="accent1"/>
                </a:solidFill>
                <a:ln w="2857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" name="Line 113"/>
                <p:cNvSpPr>
                  <a:spLocks noChangeShapeType="1"/>
                </p:cNvSpPr>
                <p:nvPr/>
              </p:nvSpPr>
              <p:spPr bwMode="auto">
                <a:xfrm>
                  <a:off x="300" y="2727"/>
                  <a:ext cx="312" cy="0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Line 114"/>
                <p:cNvSpPr>
                  <a:spLocks noChangeShapeType="1"/>
                </p:cNvSpPr>
                <p:nvPr/>
              </p:nvSpPr>
              <p:spPr bwMode="auto">
                <a:xfrm rot="-5400000">
                  <a:off x="243" y="2727"/>
                  <a:ext cx="113" cy="0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115"/>
                <p:cNvSpPr>
                  <a:spLocks noChangeShapeType="1"/>
                </p:cNvSpPr>
                <p:nvPr/>
              </p:nvSpPr>
              <p:spPr bwMode="auto">
                <a:xfrm>
                  <a:off x="442" y="2727"/>
                  <a:ext cx="0" cy="227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Line 116"/>
                <p:cNvSpPr>
                  <a:spLocks noChangeShapeType="1"/>
                </p:cNvSpPr>
                <p:nvPr/>
              </p:nvSpPr>
              <p:spPr bwMode="auto">
                <a:xfrm>
                  <a:off x="300" y="2954"/>
                  <a:ext cx="312" cy="0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Line 117"/>
                <p:cNvSpPr>
                  <a:spLocks noChangeShapeType="1"/>
                </p:cNvSpPr>
                <p:nvPr/>
              </p:nvSpPr>
              <p:spPr bwMode="auto">
                <a:xfrm rot="-5400000">
                  <a:off x="555" y="2727"/>
                  <a:ext cx="113" cy="0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Line 118"/>
                <p:cNvSpPr>
                  <a:spLocks noChangeShapeType="1"/>
                </p:cNvSpPr>
                <p:nvPr/>
              </p:nvSpPr>
              <p:spPr bwMode="auto">
                <a:xfrm rot="-5400000">
                  <a:off x="555" y="2954"/>
                  <a:ext cx="113" cy="0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Line 119"/>
                <p:cNvSpPr>
                  <a:spLocks noChangeShapeType="1"/>
                </p:cNvSpPr>
                <p:nvPr/>
              </p:nvSpPr>
              <p:spPr bwMode="auto">
                <a:xfrm rot="-5400000">
                  <a:off x="243" y="2954"/>
                  <a:ext cx="113" cy="0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6" name="Group 120"/>
              <p:cNvGrpSpPr>
                <a:grpSpLocks/>
              </p:cNvGrpSpPr>
              <p:nvPr/>
            </p:nvGrpSpPr>
            <p:grpSpPr bwMode="auto">
              <a:xfrm>
                <a:off x="4564063" y="4149725"/>
                <a:ext cx="944562" cy="719138"/>
                <a:chOff x="159" y="2614"/>
                <a:chExt cx="595" cy="453"/>
              </a:xfrm>
            </p:grpSpPr>
            <p:sp>
              <p:nvSpPr>
                <p:cNvPr id="109" name="Rectangle 121"/>
                <p:cNvSpPr>
                  <a:spLocks noChangeArrowheads="1"/>
                </p:cNvSpPr>
                <p:nvPr/>
              </p:nvSpPr>
              <p:spPr bwMode="auto">
                <a:xfrm>
                  <a:off x="159" y="2614"/>
                  <a:ext cx="595" cy="453"/>
                </a:xfrm>
                <a:prstGeom prst="rect">
                  <a:avLst/>
                </a:prstGeom>
                <a:solidFill>
                  <a:schemeClr val="accent1"/>
                </a:solidFill>
                <a:ln w="2857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" name="Line 122"/>
                <p:cNvSpPr>
                  <a:spLocks noChangeShapeType="1"/>
                </p:cNvSpPr>
                <p:nvPr/>
              </p:nvSpPr>
              <p:spPr bwMode="auto">
                <a:xfrm>
                  <a:off x="300" y="2727"/>
                  <a:ext cx="312" cy="0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Line 123"/>
                <p:cNvSpPr>
                  <a:spLocks noChangeShapeType="1"/>
                </p:cNvSpPr>
                <p:nvPr/>
              </p:nvSpPr>
              <p:spPr bwMode="auto">
                <a:xfrm rot="-5400000">
                  <a:off x="243" y="2727"/>
                  <a:ext cx="113" cy="0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124"/>
                <p:cNvSpPr>
                  <a:spLocks noChangeShapeType="1"/>
                </p:cNvSpPr>
                <p:nvPr/>
              </p:nvSpPr>
              <p:spPr bwMode="auto">
                <a:xfrm>
                  <a:off x="442" y="2727"/>
                  <a:ext cx="0" cy="227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125"/>
                <p:cNvSpPr>
                  <a:spLocks noChangeShapeType="1"/>
                </p:cNvSpPr>
                <p:nvPr/>
              </p:nvSpPr>
              <p:spPr bwMode="auto">
                <a:xfrm>
                  <a:off x="300" y="2954"/>
                  <a:ext cx="312" cy="0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Line 126"/>
                <p:cNvSpPr>
                  <a:spLocks noChangeShapeType="1"/>
                </p:cNvSpPr>
                <p:nvPr/>
              </p:nvSpPr>
              <p:spPr bwMode="auto">
                <a:xfrm rot="-5400000">
                  <a:off x="555" y="2727"/>
                  <a:ext cx="113" cy="0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127"/>
                <p:cNvSpPr>
                  <a:spLocks noChangeShapeType="1"/>
                </p:cNvSpPr>
                <p:nvPr/>
              </p:nvSpPr>
              <p:spPr bwMode="auto">
                <a:xfrm rot="-5400000">
                  <a:off x="555" y="2954"/>
                  <a:ext cx="113" cy="0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128"/>
                <p:cNvSpPr>
                  <a:spLocks noChangeShapeType="1"/>
                </p:cNvSpPr>
                <p:nvPr/>
              </p:nvSpPr>
              <p:spPr bwMode="auto">
                <a:xfrm rot="-5400000">
                  <a:off x="243" y="2954"/>
                  <a:ext cx="113" cy="0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7" name="Line 129"/>
              <p:cNvSpPr>
                <a:spLocks noChangeShapeType="1"/>
              </p:cNvSpPr>
              <p:nvPr/>
            </p:nvSpPr>
            <p:spPr bwMode="auto">
              <a:xfrm>
                <a:off x="4564063" y="4508500"/>
                <a:ext cx="449262" cy="0"/>
              </a:xfrm>
              <a:prstGeom prst="line">
                <a:avLst/>
              </a:prstGeom>
              <a:noFill/>
              <a:ln w="1905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30"/>
              <p:cNvSpPr>
                <a:spLocks noChangeShapeType="1"/>
              </p:cNvSpPr>
              <p:nvPr/>
            </p:nvSpPr>
            <p:spPr bwMode="auto">
              <a:xfrm>
                <a:off x="4564063" y="3429000"/>
                <a:ext cx="449262" cy="0"/>
              </a:xfrm>
              <a:prstGeom prst="line">
                <a:avLst/>
              </a:prstGeom>
              <a:noFill/>
              <a:ln w="1905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31"/>
              <p:cNvSpPr>
                <a:spLocks noChangeShapeType="1"/>
              </p:cNvSpPr>
              <p:nvPr/>
            </p:nvSpPr>
            <p:spPr bwMode="auto">
              <a:xfrm>
                <a:off x="4564063" y="2393950"/>
                <a:ext cx="449262" cy="0"/>
              </a:xfrm>
              <a:prstGeom prst="line">
                <a:avLst/>
              </a:prstGeom>
              <a:noFill/>
              <a:ln w="1905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Text Box 132"/>
              <p:cNvSpPr txBox="1">
                <a:spLocks noChangeArrowheads="1"/>
              </p:cNvSpPr>
              <p:nvPr/>
            </p:nvSpPr>
            <p:spPr bwMode="auto">
              <a:xfrm>
                <a:off x="3843338" y="2259013"/>
                <a:ext cx="581025" cy="33655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sq" algn="ctr">
                    <a:solidFill>
                      <a:srgbClr val="FF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/>
                  <a:t>f1/f0</a:t>
                </a:r>
                <a:endParaRPr lang="en-US"/>
              </a:p>
            </p:txBody>
          </p:sp>
          <p:sp>
            <p:nvSpPr>
              <p:cNvPr id="101" name="Text Box 133"/>
              <p:cNvSpPr txBox="1">
                <a:spLocks noChangeArrowheads="1"/>
              </p:cNvSpPr>
              <p:nvPr/>
            </p:nvSpPr>
            <p:spPr bwMode="auto">
              <a:xfrm>
                <a:off x="3848100" y="3249613"/>
                <a:ext cx="581025" cy="33655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sq" algn="ctr">
                    <a:solidFill>
                      <a:srgbClr val="FF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/>
                  <a:t>f2/f0</a:t>
                </a:r>
                <a:endParaRPr lang="en-US"/>
              </a:p>
            </p:txBody>
          </p:sp>
          <p:sp>
            <p:nvSpPr>
              <p:cNvPr id="102" name="Text Box 134"/>
              <p:cNvSpPr txBox="1">
                <a:spLocks noChangeArrowheads="1"/>
              </p:cNvSpPr>
              <p:nvPr/>
            </p:nvSpPr>
            <p:spPr bwMode="auto">
              <a:xfrm>
                <a:off x="3852863" y="4329113"/>
                <a:ext cx="581025" cy="33655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sq" algn="ctr">
                    <a:solidFill>
                      <a:srgbClr val="FF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/>
                  <a:t>f3/f0</a:t>
                </a:r>
                <a:endParaRPr lang="en-US"/>
              </a:p>
            </p:txBody>
          </p:sp>
          <p:sp>
            <p:nvSpPr>
              <p:cNvPr id="103" name="Text Box 135"/>
              <p:cNvSpPr txBox="1">
                <a:spLocks noChangeArrowheads="1"/>
              </p:cNvSpPr>
              <p:nvPr/>
            </p:nvSpPr>
            <p:spPr bwMode="auto">
              <a:xfrm>
                <a:off x="3086100" y="3114675"/>
                <a:ext cx="577850" cy="58102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sq" algn="ctr">
                    <a:solidFill>
                      <a:srgbClr val="FFFF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/>
                  <a:t>CLK</a:t>
                </a:r>
              </a:p>
              <a:p>
                <a:r>
                  <a:rPr lang="en-GB"/>
                  <a:t>(f0)</a:t>
                </a:r>
                <a:endParaRPr lang="en-US"/>
              </a:p>
            </p:txBody>
          </p:sp>
          <p:sp>
            <p:nvSpPr>
              <p:cNvPr id="104" name="Line 136"/>
              <p:cNvSpPr>
                <a:spLocks noChangeShapeType="1"/>
              </p:cNvSpPr>
              <p:nvPr/>
            </p:nvSpPr>
            <p:spPr bwMode="auto">
              <a:xfrm>
                <a:off x="3619500" y="3429000"/>
                <a:ext cx="269875" cy="0"/>
              </a:xfrm>
              <a:prstGeom prst="line">
                <a:avLst/>
              </a:prstGeom>
              <a:noFill/>
              <a:ln w="1905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138"/>
              <p:cNvSpPr>
                <a:spLocks/>
              </p:cNvSpPr>
              <p:nvPr/>
            </p:nvSpPr>
            <p:spPr bwMode="auto">
              <a:xfrm>
                <a:off x="3394075" y="3698875"/>
                <a:ext cx="449263" cy="809625"/>
              </a:xfrm>
              <a:custGeom>
                <a:avLst/>
                <a:gdLst>
                  <a:gd name="T0" fmla="*/ 0 w 283"/>
                  <a:gd name="T1" fmla="*/ 0 h 510"/>
                  <a:gd name="T2" fmla="*/ 0 w 283"/>
                  <a:gd name="T3" fmla="*/ 510 h 510"/>
                  <a:gd name="T4" fmla="*/ 283 w 283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3" h="510">
                    <a:moveTo>
                      <a:pt x="0" y="0"/>
                    </a:moveTo>
                    <a:lnTo>
                      <a:pt x="0" y="510"/>
                    </a:lnTo>
                    <a:lnTo>
                      <a:pt x="283" y="510"/>
                    </a:lnTo>
                  </a:path>
                </a:pathLst>
              </a:custGeom>
              <a:noFill/>
              <a:ln w="19050" cap="sq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139"/>
              <p:cNvSpPr>
                <a:spLocks/>
              </p:cNvSpPr>
              <p:nvPr/>
            </p:nvSpPr>
            <p:spPr bwMode="auto">
              <a:xfrm flipV="1">
                <a:off x="3394075" y="2438400"/>
                <a:ext cx="449263" cy="674688"/>
              </a:xfrm>
              <a:custGeom>
                <a:avLst/>
                <a:gdLst>
                  <a:gd name="T0" fmla="*/ 0 w 283"/>
                  <a:gd name="T1" fmla="*/ 0 h 510"/>
                  <a:gd name="T2" fmla="*/ 0 w 283"/>
                  <a:gd name="T3" fmla="*/ 510 h 510"/>
                  <a:gd name="T4" fmla="*/ 283 w 283"/>
                  <a:gd name="T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3" h="510">
                    <a:moveTo>
                      <a:pt x="0" y="0"/>
                    </a:moveTo>
                    <a:lnTo>
                      <a:pt x="0" y="510"/>
                    </a:lnTo>
                    <a:lnTo>
                      <a:pt x="283" y="510"/>
                    </a:lnTo>
                  </a:path>
                </a:pathLst>
              </a:custGeom>
              <a:noFill/>
              <a:ln w="19050" cap="sq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229"/>
              <p:cNvSpPr>
                <a:spLocks noChangeShapeType="1"/>
              </p:cNvSpPr>
              <p:nvPr/>
            </p:nvSpPr>
            <p:spPr bwMode="auto">
              <a:xfrm rot="-5400000">
                <a:off x="4864100" y="2911476"/>
                <a:ext cx="314325" cy="0"/>
              </a:xfrm>
              <a:prstGeom prst="line">
                <a:avLst/>
              </a:prstGeom>
              <a:noFill/>
              <a:ln w="38100" cap="sq">
                <a:solidFill>
                  <a:srgbClr val="00CC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30"/>
              <p:cNvSpPr>
                <a:spLocks noChangeShapeType="1"/>
              </p:cNvSpPr>
              <p:nvPr/>
            </p:nvSpPr>
            <p:spPr bwMode="auto">
              <a:xfrm rot="-5400000">
                <a:off x="4841082" y="3969544"/>
                <a:ext cx="360362" cy="0"/>
              </a:xfrm>
              <a:prstGeom prst="line">
                <a:avLst/>
              </a:prstGeom>
              <a:noFill/>
              <a:ln w="38100" cap="sq">
                <a:solidFill>
                  <a:srgbClr val="00CC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6" name="TextBox 215"/>
            <p:cNvSpPr txBox="1"/>
            <p:nvPr/>
          </p:nvSpPr>
          <p:spPr>
            <a:xfrm>
              <a:off x="3682563" y="834063"/>
              <a:ext cx="16209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00FF"/>
                  </a:solidFill>
                </a:rPr>
                <a:t>Rational clock</a:t>
              </a:r>
              <a:br>
                <a:rPr lang="en-GB" dirty="0" smtClean="0">
                  <a:solidFill>
                    <a:srgbClr val="0000FF"/>
                  </a:solidFill>
                </a:rPr>
              </a:br>
              <a:r>
                <a:rPr lang="en-GB" dirty="0" smtClean="0">
                  <a:solidFill>
                    <a:srgbClr val="0000FF"/>
                  </a:solidFill>
                </a:rPr>
                <a:t>frequencies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grpSp>
          <p:nvGrpSpPr>
            <p:cNvPr id="250" name="Group 249"/>
            <p:cNvGrpSpPr/>
            <p:nvPr/>
          </p:nvGrpSpPr>
          <p:grpSpPr>
            <a:xfrm>
              <a:off x="3193577" y="5001768"/>
              <a:ext cx="2398395" cy="256032"/>
              <a:chOff x="3197733" y="5001768"/>
              <a:chExt cx="2398395" cy="256032"/>
            </a:xfrm>
          </p:grpSpPr>
          <p:grpSp>
            <p:nvGrpSpPr>
              <p:cNvPr id="231" name="Group 230"/>
              <p:cNvGrpSpPr/>
              <p:nvPr/>
            </p:nvGrpSpPr>
            <p:grpSpPr>
              <a:xfrm>
                <a:off x="3197733" y="5001768"/>
                <a:ext cx="1342644" cy="256032"/>
                <a:chOff x="161925" y="5001768"/>
                <a:chExt cx="1342644" cy="256032"/>
              </a:xfrm>
            </p:grpSpPr>
            <p:cxnSp>
              <p:nvCxnSpPr>
                <p:cNvPr id="232" name="Elbow Connector 231"/>
                <p:cNvCxnSpPr/>
                <p:nvPr/>
              </p:nvCxnSpPr>
              <p:spPr>
                <a:xfrm flipV="1">
                  <a:off x="161925" y="5001768"/>
                  <a:ext cx="809625" cy="256032"/>
                </a:xfrm>
                <a:prstGeom prst="bentConnector3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Elbow Connector 232"/>
                <p:cNvCxnSpPr/>
                <p:nvPr/>
              </p:nvCxnSpPr>
              <p:spPr>
                <a:xfrm flipH="1" flipV="1">
                  <a:off x="694944" y="5001768"/>
                  <a:ext cx="809625" cy="256032"/>
                </a:xfrm>
                <a:prstGeom prst="bentConnector3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4" name="Group 233"/>
              <p:cNvGrpSpPr/>
              <p:nvPr/>
            </p:nvGrpSpPr>
            <p:grpSpPr>
              <a:xfrm>
                <a:off x="4253484" y="5001768"/>
                <a:ext cx="1342644" cy="256032"/>
                <a:chOff x="161925" y="5001768"/>
                <a:chExt cx="1342644" cy="256032"/>
              </a:xfrm>
            </p:grpSpPr>
            <p:cxnSp>
              <p:nvCxnSpPr>
                <p:cNvPr id="235" name="Elbow Connector 234"/>
                <p:cNvCxnSpPr/>
                <p:nvPr/>
              </p:nvCxnSpPr>
              <p:spPr>
                <a:xfrm flipV="1">
                  <a:off x="161925" y="5001768"/>
                  <a:ext cx="809625" cy="256032"/>
                </a:xfrm>
                <a:prstGeom prst="bentConnector3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Elbow Connector 235"/>
                <p:cNvCxnSpPr/>
                <p:nvPr/>
              </p:nvCxnSpPr>
              <p:spPr>
                <a:xfrm flipH="1" flipV="1">
                  <a:off x="694944" y="5001768"/>
                  <a:ext cx="809625" cy="256032"/>
                </a:xfrm>
                <a:prstGeom prst="bentConnector3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38" name="Elbow Connector 237"/>
            <p:cNvCxnSpPr/>
            <p:nvPr/>
          </p:nvCxnSpPr>
          <p:spPr>
            <a:xfrm flipV="1">
              <a:off x="3348341" y="5513832"/>
              <a:ext cx="500451" cy="256032"/>
            </a:xfrm>
            <a:prstGeom prst="bentConnector3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Elbow Connector 238"/>
            <p:cNvCxnSpPr/>
            <p:nvPr/>
          </p:nvCxnSpPr>
          <p:spPr>
            <a:xfrm flipH="1" flipV="1">
              <a:off x="3596061" y="5513832"/>
              <a:ext cx="500451" cy="256032"/>
            </a:xfrm>
            <a:prstGeom prst="bentConnector3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Elbow Connector 239"/>
            <p:cNvCxnSpPr/>
            <p:nvPr/>
          </p:nvCxnSpPr>
          <p:spPr>
            <a:xfrm flipV="1">
              <a:off x="3877056" y="5513832"/>
              <a:ext cx="500451" cy="256032"/>
            </a:xfrm>
            <a:prstGeom prst="bentConnector3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Elbow Connector 240"/>
            <p:cNvCxnSpPr/>
            <p:nvPr/>
          </p:nvCxnSpPr>
          <p:spPr>
            <a:xfrm flipH="1" flipV="1">
              <a:off x="4133088" y="5513832"/>
              <a:ext cx="500451" cy="256032"/>
            </a:xfrm>
            <a:prstGeom prst="bentConnector3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Elbow Connector 241"/>
            <p:cNvCxnSpPr/>
            <p:nvPr/>
          </p:nvCxnSpPr>
          <p:spPr>
            <a:xfrm flipV="1">
              <a:off x="4405771" y="5513832"/>
              <a:ext cx="500451" cy="256032"/>
            </a:xfrm>
            <a:prstGeom prst="bentConnector3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Elbow Connector 242"/>
            <p:cNvCxnSpPr/>
            <p:nvPr/>
          </p:nvCxnSpPr>
          <p:spPr>
            <a:xfrm flipH="1" flipV="1">
              <a:off x="4665959" y="5513832"/>
              <a:ext cx="500451" cy="256032"/>
            </a:xfrm>
            <a:prstGeom prst="bentConnector3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Elbow Connector 243"/>
            <p:cNvCxnSpPr/>
            <p:nvPr/>
          </p:nvCxnSpPr>
          <p:spPr>
            <a:xfrm flipV="1">
              <a:off x="4951110" y="5513832"/>
              <a:ext cx="500451" cy="256032"/>
            </a:xfrm>
            <a:prstGeom prst="bentConnector3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Elbow Connector 244"/>
            <p:cNvCxnSpPr/>
            <p:nvPr/>
          </p:nvCxnSpPr>
          <p:spPr>
            <a:xfrm flipH="1" flipV="1">
              <a:off x="5207142" y="5513832"/>
              <a:ext cx="500451" cy="256032"/>
            </a:xfrm>
            <a:prstGeom prst="bentConnector3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flipH="1">
              <a:off x="3201889" y="5774020"/>
              <a:ext cx="1422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3600217" y="4855464"/>
              <a:ext cx="0" cy="1097280"/>
            </a:xfrm>
            <a:prstGeom prst="line">
              <a:avLst/>
            </a:prstGeom>
            <a:ln>
              <a:solidFill>
                <a:srgbClr val="FD070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>
              <a:off x="4653464" y="4855464"/>
              <a:ext cx="0" cy="1097280"/>
            </a:xfrm>
            <a:prstGeom prst="line">
              <a:avLst/>
            </a:prstGeom>
            <a:ln>
              <a:solidFill>
                <a:srgbClr val="FD070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5876925" y="832104"/>
            <a:ext cx="3222625" cy="5010912"/>
            <a:chOff x="5876925" y="832104"/>
            <a:chExt cx="3222625" cy="5010912"/>
          </a:xfrm>
        </p:grpSpPr>
        <p:grpSp>
          <p:nvGrpSpPr>
            <p:cNvPr id="133" name="Group 132"/>
            <p:cNvGrpSpPr/>
            <p:nvPr/>
          </p:nvGrpSpPr>
          <p:grpSpPr>
            <a:xfrm>
              <a:off x="5876925" y="1625337"/>
              <a:ext cx="3222625" cy="2970212"/>
              <a:chOff x="5876925" y="1989138"/>
              <a:chExt cx="3222625" cy="2970212"/>
            </a:xfrm>
          </p:grpSpPr>
          <p:sp useBgFill="1">
            <p:nvSpPr>
              <p:cNvPr id="134" name="Rectangle 236"/>
              <p:cNvSpPr>
                <a:spLocks noChangeArrowheads="1"/>
              </p:cNvSpPr>
              <p:nvPr/>
            </p:nvSpPr>
            <p:spPr bwMode="auto">
              <a:xfrm>
                <a:off x="5876925" y="1989138"/>
                <a:ext cx="3222625" cy="2970212"/>
              </a:xfrm>
              <a:prstGeom prst="rect">
                <a:avLst/>
              </a:pr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sq" algn="ctr">
                    <a:solidFill>
                      <a:srgbClr val="FF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5" name="Group 143"/>
              <p:cNvGrpSpPr>
                <a:grpSpLocks/>
              </p:cNvGrpSpPr>
              <p:nvPr/>
            </p:nvGrpSpPr>
            <p:grpSpPr bwMode="auto">
              <a:xfrm>
                <a:off x="6327775" y="2033588"/>
                <a:ext cx="944563" cy="719137"/>
                <a:chOff x="159" y="2614"/>
                <a:chExt cx="595" cy="453"/>
              </a:xfrm>
            </p:grpSpPr>
            <p:sp>
              <p:nvSpPr>
                <p:cNvPr id="207" name="Rectangle 144"/>
                <p:cNvSpPr>
                  <a:spLocks noChangeArrowheads="1"/>
                </p:cNvSpPr>
                <p:nvPr/>
              </p:nvSpPr>
              <p:spPr bwMode="auto">
                <a:xfrm>
                  <a:off x="159" y="2614"/>
                  <a:ext cx="595" cy="453"/>
                </a:xfrm>
                <a:prstGeom prst="rect">
                  <a:avLst/>
                </a:prstGeom>
                <a:solidFill>
                  <a:schemeClr val="accent1"/>
                </a:solidFill>
                <a:ln w="2857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" name="Line 145"/>
                <p:cNvSpPr>
                  <a:spLocks noChangeShapeType="1"/>
                </p:cNvSpPr>
                <p:nvPr/>
              </p:nvSpPr>
              <p:spPr bwMode="auto">
                <a:xfrm>
                  <a:off x="300" y="2727"/>
                  <a:ext cx="312" cy="0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Line 146"/>
                <p:cNvSpPr>
                  <a:spLocks noChangeShapeType="1"/>
                </p:cNvSpPr>
                <p:nvPr/>
              </p:nvSpPr>
              <p:spPr bwMode="auto">
                <a:xfrm rot="-5400000">
                  <a:off x="243" y="2727"/>
                  <a:ext cx="113" cy="0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Line 147"/>
                <p:cNvSpPr>
                  <a:spLocks noChangeShapeType="1"/>
                </p:cNvSpPr>
                <p:nvPr/>
              </p:nvSpPr>
              <p:spPr bwMode="auto">
                <a:xfrm>
                  <a:off x="442" y="2727"/>
                  <a:ext cx="0" cy="227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Line 148"/>
                <p:cNvSpPr>
                  <a:spLocks noChangeShapeType="1"/>
                </p:cNvSpPr>
                <p:nvPr/>
              </p:nvSpPr>
              <p:spPr bwMode="auto">
                <a:xfrm>
                  <a:off x="300" y="2954"/>
                  <a:ext cx="312" cy="0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Line 149"/>
                <p:cNvSpPr>
                  <a:spLocks noChangeShapeType="1"/>
                </p:cNvSpPr>
                <p:nvPr/>
              </p:nvSpPr>
              <p:spPr bwMode="auto">
                <a:xfrm rot="-5400000">
                  <a:off x="555" y="2727"/>
                  <a:ext cx="113" cy="0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150"/>
                <p:cNvSpPr>
                  <a:spLocks noChangeShapeType="1"/>
                </p:cNvSpPr>
                <p:nvPr/>
              </p:nvSpPr>
              <p:spPr bwMode="auto">
                <a:xfrm rot="-5400000">
                  <a:off x="555" y="2954"/>
                  <a:ext cx="113" cy="0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Line 151"/>
                <p:cNvSpPr>
                  <a:spLocks noChangeShapeType="1"/>
                </p:cNvSpPr>
                <p:nvPr/>
              </p:nvSpPr>
              <p:spPr bwMode="auto">
                <a:xfrm rot="-5400000">
                  <a:off x="243" y="2954"/>
                  <a:ext cx="113" cy="0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6" name="Group 152"/>
              <p:cNvGrpSpPr>
                <a:grpSpLocks/>
              </p:cNvGrpSpPr>
              <p:nvPr/>
            </p:nvGrpSpPr>
            <p:grpSpPr bwMode="auto">
              <a:xfrm>
                <a:off x="6327775" y="3070225"/>
                <a:ext cx="944563" cy="719138"/>
                <a:chOff x="159" y="2614"/>
                <a:chExt cx="595" cy="453"/>
              </a:xfrm>
            </p:grpSpPr>
            <p:sp>
              <p:nvSpPr>
                <p:cNvPr id="199" name="Rectangle 153"/>
                <p:cNvSpPr>
                  <a:spLocks noChangeArrowheads="1"/>
                </p:cNvSpPr>
                <p:nvPr/>
              </p:nvSpPr>
              <p:spPr bwMode="auto">
                <a:xfrm>
                  <a:off x="159" y="2614"/>
                  <a:ext cx="595" cy="453"/>
                </a:xfrm>
                <a:prstGeom prst="rect">
                  <a:avLst/>
                </a:prstGeom>
                <a:solidFill>
                  <a:schemeClr val="accent1"/>
                </a:solidFill>
                <a:ln w="2857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0" name="Line 154"/>
                <p:cNvSpPr>
                  <a:spLocks noChangeShapeType="1"/>
                </p:cNvSpPr>
                <p:nvPr/>
              </p:nvSpPr>
              <p:spPr bwMode="auto">
                <a:xfrm>
                  <a:off x="300" y="2727"/>
                  <a:ext cx="312" cy="0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Line 155"/>
                <p:cNvSpPr>
                  <a:spLocks noChangeShapeType="1"/>
                </p:cNvSpPr>
                <p:nvPr/>
              </p:nvSpPr>
              <p:spPr bwMode="auto">
                <a:xfrm rot="-5400000">
                  <a:off x="243" y="2727"/>
                  <a:ext cx="113" cy="0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Line 156"/>
                <p:cNvSpPr>
                  <a:spLocks noChangeShapeType="1"/>
                </p:cNvSpPr>
                <p:nvPr/>
              </p:nvSpPr>
              <p:spPr bwMode="auto">
                <a:xfrm>
                  <a:off x="442" y="2727"/>
                  <a:ext cx="0" cy="227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Line 157"/>
                <p:cNvSpPr>
                  <a:spLocks noChangeShapeType="1"/>
                </p:cNvSpPr>
                <p:nvPr/>
              </p:nvSpPr>
              <p:spPr bwMode="auto">
                <a:xfrm>
                  <a:off x="300" y="2954"/>
                  <a:ext cx="312" cy="0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Line 158"/>
                <p:cNvSpPr>
                  <a:spLocks noChangeShapeType="1"/>
                </p:cNvSpPr>
                <p:nvPr/>
              </p:nvSpPr>
              <p:spPr bwMode="auto">
                <a:xfrm rot="-5400000">
                  <a:off x="555" y="2727"/>
                  <a:ext cx="113" cy="0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Line 159"/>
                <p:cNvSpPr>
                  <a:spLocks noChangeShapeType="1"/>
                </p:cNvSpPr>
                <p:nvPr/>
              </p:nvSpPr>
              <p:spPr bwMode="auto">
                <a:xfrm rot="-5400000">
                  <a:off x="555" y="2954"/>
                  <a:ext cx="113" cy="0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Line 160"/>
                <p:cNvSpPr>
                  <a:spLocks noChangeShapeType="1"/>
                </p:cNvSpPr>
                <p:nvPr/>
              </p:nvSpPr>
              <p:spPr bwMode="auto">
                <a:xfrm rot="-5400000">
                  <a:off x="243" y="2954"/>
                  <a:ext cx="113" cy="0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7" name="Group 161"/>
              <p:cNvGrpSpPr>
                <a:grpSpLocks/>
              </p:cNvGrpSpPr>
              <p:nvPr/>
            </p:nvGrpSpPr>
            <p:grpSpPr bwMode="auto">
              <a:xfrm>
                <a:off x="6327775" y="4149725"/>
                <a:ext cx="944563" cy="719138"/>
                <a:chOff x="159" y="2614"/>
                <a:chExt cx="595" cy="453"/>
              </a:xfrm>
            </p:grpSpPr>
            <p:sp>
              <p:nvSpPr>
                <p:cNvPr id="191" name="Rectangle 162"/>
                <p:cNvSpPr>
                  <a:spLocks noChangeArrowheads="1"/>
                </p:cNvSpPr>
                <p:nvPr/>
              </p:nvSpPr>
              <p:spPr bwMode="auto">
                <a:xfrm>
                  <a:off x="159" y="2614"/>
                  <a:ext cx="595" cy="453"/>
                </a:xfrm>
                <a:prstGeom prst="rect">
                  <a:avLst/>
                </a:prstGeom>
                <a:solidFill>
                  <a:schemeClr val="accent1"/>
                </a:solidFill>
                <a:ln w="2857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2" name="Line 163"/>
                <p:cNvSpPr>
                  <a:spLocks noChangeShapeType="1"/>
                </p:cNvSpPr>
                <p:nvPr/>
              </p:nvSpPr>
              <p:spPr bwMode="auto">
                <a:xfrm>
                  <a:off x="300" y="2727"/>
                  <a:ext cx="312" cy="0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Line 164"/>
                <p:cNvSpPr>
                  <a:spLocks noChangeShapeType="1"/>
                </p:cNvSpPr>
                <p:nvPr/>
              </p:nvSpPr>
              <p:spPr bwMode="auto">
                <a:xfrm rot="-5400000">
                  <a:off x="243" y="2727"/>
                  <a:ext cx="113" cy="0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Line 165"/>
                <p:cNvSpPr>
                  <a:spLocks noChangeShapeType="1"/>
                </p:cNvSpPr>
                <p:nvPr/>
              </p:nvSpPr>
              <p:spPr bwMode="auto">
                <a:xfrm>
                  <a:off x="442" y="2727"/>
                  <a:ext cx="0" cy="227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Line 166"/>
                <p:cNvSpPr>
                  <a:spLocks noChangeShapeType="1"/>
                </p:cNvSpPr>
                <p:nvPr/>
              </p:nvSpPr>
              <p:spPr bwMode="auto">
                <a:xfrm>
                  <a:off x="300" y="2954"/>
                  <a:ext cx="312" cy="0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Line 167"/>
                <p:cNvSpPr>
                  <a:spLocks noChangeShapeType="1"/>
                </p:cNvSpPr>
                <p:nvPr/>
              </p:nvSpPr>
              <p:spPr bwMode="auto">
                <a:xfrm rot="-5400000">
                  <a:off x="555" y="2727"/>
                  <a:ext cx="113" cy="0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Line 168"/>
                <p:cNvSpPr>
                  <a:spLocks noChangeShapeType="1"/>
                </p:cNvSpPr>
                <p:nvPr/>
              </p:nvSpPr>
              <p:spPr bwMode="auto">
                <a:xfrm rot="-5400000">
                  <a:off x="555" y="2954"/>
                  <a:ext cx="113" cy="0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Line 169"/>
                <p:cNvSpPr>
                  <a:spLocks noChangeShapeType="1"/>
                </p:cNvSpPr>
                <p:nvPr/>
              </p:nvSpPr>
              <p:spPr bwMode="auto">
                <a:xfrm rot="-5400000">
                  <a:off x="243" y="2954"/>
                  <a:ext cx="113" cy="0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8" name="Line 170"/>
              <p:cNvSpPr>
                <a:spLocks noChangeShapeType="1"/>
              </p:cNvSpPr>
              <p:nvPr/>
            </p:nvSpPr>
            <p:spPr bwMode="auto">
              <a:xfrm>
                <a:off x="6327775" y="4508500"/>
                <a:ext cx="449263" cy="0"/>
              </a:xfrm>
              <a:prstGeom prst="line">
                <a:avLst/>
              </a:prstGeom>
              <a:noFill/>
              <a:ln w="1905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171"/>
              <p:cNvSpPr>
                <a:spLocks noChangeShapeType="1"/>
              </p:cNvSpPr>
              <p:nvPr/>
            </p:nvSpPr>
            <p:spPr bwMode="auto">
              <a:xfrm>
                <a:off x="6327775" y="3429000"/>
                <a:ext cx="449263" cy="0"/>
              </a:xfrm>
              <a:prstGeom prst="line">
                <a:avLst/>
              </a:prstGeom>
              <a:noFill/>
              <a:ln w="1905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172"/>
              <p:cNvSpPr>
                <a:spLocks noChangeShapeType="1"/>
              </p:cNvSpPr>
              <p:nvPr/>
            </p:nvSpPr>
            <p:spPr bwMode="auto">
              <a:xfrm>
                <a:off x="6327775" y="2393950"/>
                <a:ext cx="449263" cy="0"/>
              </a:xfrm>
              <a:prstGeom prst="line">
                <a:avLst/>
              </a:prstGeom>
              <a:noFill/>
              <a:ln w="1905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Text Box 173"/>
              <p:cNvSpPr txBox="1">
                <a:spLocks noChangeArrowheads="1"/>
              </p:cNvSpPr>
              <p:nvPr/>
            </p:nvSpPr>
            <p:spPr bwMode="auto">
              <a:xfrm rot="-5400000">
                <a:off x="5775325" y="2225676"/>
                <a:ext cx="720725" cy="33655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sq" algn="ctr">
                    <a:solidFill>
                      <a:srgbClr val="FF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GB" sz="1600"/>
                  <a:t>CLK1</a:t>
                </a:r>
                <a:endParaRPr lang="en-US" sz="1600"/>
              </a:p>
            </p:txBody>
          </p:sp>
          <p:sp>
            <p:nvSpPr>
              <p:cNvPr id="142" name="Text Box 174"/>
              <p:cNvSpPr txBox="1">
                <a:spLocks noChangeArrowheads="1"/>
              </p:cNvSpPr>
              <p:nvPr/>
            </p:nvSpPr>
            <p:spPr bwMode="auto">
              <a:xfrm rot="-5400000">
                <a:off x="5775325" y="3260726"/>
                <a:ext cx="720725" cy="33655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sq" algn="ctr">
                    <a:solidFill>
                      <a:srgbClr val="FF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GB" sz="1600"/>
                  <a:t>CLK2</a:t>
                </a:r>
                <a:endParaRPr lang="en-US" sz="1600"/>
              </a:p>
            </p:txBody>
          </p:sp>
          <p:sp>
            <p:nvSpPr>
              <p:cNvPr id="143" name="Text Box 175"/>
              <p:cNvSpPr txBox="1">
                <a:spLocks noChangeArrowheads="1"/>
              </p:cNvSpPr>
              <p:nvPr/>
            </p:nvSpPr>
            <p:spPr bwMode="auto">
              <a:xfrm rot="-5400000">
                <a:off x="5775325" y="4340226"/>
                <a:ext cx="720725" cy="33655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sq" algn="ctr">
                    <a:solidFill>
                      <a:srgbClr val="FF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GB" sz="1600"/>
                  <a:t>CLK3</a:t>
                </a:r>
                <a:endParaRPr lang="en-US" sz="1600"/>
              </a:p>
            </p:txBody>
          </p:sp>
          <p:grpSp>
            <p:nvGrpSpPr>
              <p:cNvPr id="144" name="Group 177"/>
              <p:cNvGrpSpPr>
                <a:grpSpLocks/>
              </p:cNvGrpSpPr>
              <p:nvPr/>
            </p:nvGrpSpPr>
            <p:grpSpPr bwMode="auto">
              <a:xfrm>
                <a:off x="7723188" y="2033588"/>
                <a:ext cx="944562" cy="2835275"/>
                <a:chOff x="159" y="2614"/>
                <a:chExt cx="595" cy="453"/>
              </a:xfrm>
            </p:grpSpPr>
            <p:sp>
              <p:nvSpPr>
                <p:cNvPr id="183" name="Rectangle 178"/>
                <p:cNvSpPr>
                  <a:spLocks noChangeArrowheads="1"/>
                </p:cNvSpPr>
                <p:nvPr/>
              </p:nvSpPr>
              <p:spPr bwMode="auto">
                <a:xfrm>
                  <a:off x="159" y="2614"/>
                  <a:ext cx="595" cy="453"/>
                </a:xfrm>
                <a:prstGeom prst="rect">
                  <a:avLst/>
                </a:prstGeom>
                <a:solidFill>
                  <a:schemeClr val="accent1"/>
                </a:solidFill>
                <a:ln w="28575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" name="Line 179"/>
                <p:cNvSpPr>
                  <a:spLocks noChangeShapeType="1"/>
                </p:cNvSpPr>
                <p:nvPr/>
              </p:nvSpPr>
              <p:spPr bwMode="auto">
                <a:xfrm>
                  <a:off x="300" y="2727"/>
                  <a:ext cx="312" cy="0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180"/>
                <p:cNvSpPr>
                  <a:spLocks noChangeShapeType="1"/>
                </p:cNvSpPr>
                <p:nvPr/>
              </p:nvSpPr>
              <p:spPr bwMode="auto">
                <a:xfrm rot="-5400000">
                  <a:off x="243" y="2727"/>
                  <a:ext cx="113" cy="0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181"/>
                <p:cNvSpPr>
                  <a:spLocks noChangeShapeType="1"/>
                </p:cNvSpPr>
                <p:nvPr/>
              </p:nvSpPr>
              <p:spPr bwMode="auto">
                <a:xfrm>
                  <a:off x="442" y="2727"/>
                  <a:ext cx="0" cy="227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182"/>
                <p:cNvSpPr>
                  <a:spLocks noChangeShapeType="1"/>
                </p:cNvSpPr>
                <p:nvPr/>
              </p:nvSpPr>
              <p:spPr bwMode="auto">
                <a:xfrm>
                  <a:off x="300" y="2954"/>
                  <a:ext cx="312" cy="0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Line 183"/>
                <p:cNvSpPr>
                  <a:spLocks noChangeShapeType="1"/>
                </p:cNvSpPr>
                <p:nvPr/>
              </p:nvSpPr>
              <p:spPr bwMode="auto">
                <a:xfrm rot="-5400000">
                  <a:off x="555" y="2727"/>
                  <a:ext cx="113" cy="0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Line 184"/>
                <p:cNvSpPr>
                  <a:spLocks noChangeShapeType="1"/>
                </p:cNvSpPr>
                <p:nvPr/>
              </p:nvSpPr>
              <p:spPr bwMode="auto">
                <a:xfrm rot="-5400000">
                  <a:off x="555" y="2954"/>
                  <a:ext cx="113" cy="0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Line 185"/>
                <p:cNvSpPr>
                  <a:spLocks noChangeShapeType="1"/>
                </p:cNvSpPr>
                <p:nvPr/>
              </p:nvSpPr>
              <p:spPr bwMode="auto">
                <a:xfrm rot="-5400000">
                  <a:off x="243" y="2954"/>
                  <a:ext cx="113" cy="0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189"/>
              <p:cNvGrpSpPr>
                <a:grpSpLocks/>
              </p:cNvGrpSpPr>
              <p:nvPr/>
            </p:nvGrpSpPr>
            <p:grpSpPr bwMode="auto">
              <a:xfrm>
                <a:off x="7812088" y="4373563"/>
                <a:ext cx="271462" cy="269875"/>
                <a:chOff x="1688" y="3209"/>
                <a:chExt cx="171" cy="170"/>
              </a:xfrm>
            </p:grpSpPr>
            <p:sp>
              <p:nvSpPr>
                <p:cNvPr id="180" name="Line 186"/>
                <p:cNvSpPr>
                  <a:spLocks noChangeShapeType="1"/>
                </p:cNvSpPr>
                <p:nvPr/>
              </p:nvSpPr>
              <p:spPr bwMode="auto">
                <a:xfrm flipH="1">
                  <a:off x="1688" y="3293"/>
                  <a:ext cx="170" cy="1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187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774" y="3293"/>
                  <a:ext cx="170" cy="1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188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604" y="3293"/>
                  <a:ext cx="170" cy="1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6" name="Group 190"/>
              <p:cNvGrpSpPr>
                <a:grpSpLocks/>
              </p:cNvGrpSpPr>
              <p:nvPr/>
            </p:nvGrpSpPr>
            <p:grpSpPr bwMode="auto">
              <a:xfrm>
                <a:off x="8307388" y="4373563"/>
                <a:ext cx="271462" cy="269875"/>
                <a:chOff x="1688" y="3209"/>
                <a:chExt cx="171" cy="170"/>
              </a:xfrm>
            </p:grpSpPr>
            <p:sp>
              <p:nvSpPr>
                <p:cNvPr id="177" name="Line 191"/>
                <p:cNvSpPr>
                  <a:spLocks noChangeShapeType="1"/>
                </p:cNvSpPr>
                <p:nvPr/>
              </p:nvSpPr>
              <p:spPr bwMode="auto">
                <a:xfrm flipH="1">
                  <a:off x="1688" y="3293"/>
                  <a:ext cx="170" cy="1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Line 192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774" y="3293"/>
                  <a:ext cx="170" cy="1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193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604" y="3293"/>
                  <a:ext cx="170" cy="1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7" name="Group 194"/>
              <p:cNvGrpSpPr>
                <a:grpSpLocks/>
              </p:cNvGrpSpPr>
              <p:nvPr/>
            </p:nvGrpSpPr>
            <p:grpSpPr bwMode="auto">
              <a:xfrm>
                <a:off x="8307388" y="3654425"/>
                <a:ext cx="271462" cy="269875"/>
                <a:chOff x="1688" y="3209"/>
                <a:chExt cx="171" cy="170"/>
              </a:xfrm>
            </p:grpSpPr>
            <p:sp>
              <p:nvSpPr>
                <p:cNvPr id="174" name="Line 195"/>
                <p:cNvSpPr>
                  <a:spLocks noChangeShapeType="1"/>
                </p:cNvSpPr>
                <p:nvPr/>
              </p:nvSpPr>
              <p:spPr bwMode="auto">
                <a:xfrm flipH="1">
                  <a:off x="1688" y="3293"/>
                  <a:ext cx="170" cy="1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196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774" y="3293"/>
                  <a:ext cx="170" cy="1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197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604" y="3293"/>
                  <a:ext cx="170" cy="1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8" name="Group 198"/>
              <p:cNvGrpSpPr>
                <a:grpSpLocks/>
              </p:cNvGrpSpPr>
              <p:nvPr/>
            </p:nvGrpSpPr>
            <p:grpSpPr bwMode="auto">
              <a:xfrm>
                <a:off x="8307388" y="2979738"/>
                <a:ext cx="271462" cy="269875"/>
                <a:chOff x="1688" y="3209"/>
                <a:chExt cx="171" cy="170"/>
              </a:xfrm>
            </p:grpSpPr>
            <p:sp>
              <p:nvSpPr>
                <p:cNvPr id="171" name="Line 199"/>
                <p:cNvSpPr>
                  <a:spLocks noChangeShapeType="1"/>
                </p:cNvSpPr>
                <p:nvPr/>
              </p:nvSpPr>
              <p:spPr bwMode="auto">
                <a:xfrm flipH="1">
                  <a:off x="1688" y="3293"/>
                  <a:ext cx="170" cy="1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20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774" y="3293"/>
                  <a:ext cx="170" cy="1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201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604" y="3293"/>
                  <a:ext cx="170" cy="1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9" name="Group 202"/>
              <p:cNvGrpSpPr>
                <a:grpSpLocks/>
              </p:cNvGrpSpPr>
              <p:nvPr/>
            </p:nvGrpSpPr>
            <p:grpSpPr bwMode="auto">
              <a:xfrm>
                <a:off x="8307388" y="2259013"/>
                <a:ext cx="271462" cy="269875"/>
                <a:chOff x="1688" y="3209"/>
                <a:chExt cx="171" cy="170"/>
              </a:xfrm>
            </p:grpSpPr>
            <p:sp>
              <p:nvSpPr>
                <p:cNvPr id="168" name="Line 203"/>
                <p:cNvSpPr>
                  <a:spLocks noChangeShapeType="1"/>
                </p:cNvSpPr>
                <p:nvPr/>
              </p:nvSpPr>
              <p:spPr bwMode="auto">
                <a:xfrm flipH="1">
                  <a:off x="1688" y="3293"/>
                  <a:ext cx="170" cy="1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Line 204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774" y="3293"/>
                  <a:ext cx="170" cy="1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Line 205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604" y="3293"/>
                  <a:ext cx="170" cy="1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0" name="Group 206"/>
              <p:cNvGrpSpPr>
                <a:grpSpLocks/>
              </p:cNvGrpSpPr>
              <p:nvPr/>
            </p:nvGrpSpPr>
            <p:grpSpPr bwMode="auto">
              <a:xfrm>
                <a:off x="7812088" y="2259013"/>
                <a:ext cx="271462" cy="269875"/>
                <a:chOff x="1688" y="3209"/>
                <a:chExt cx="171" cy="170"/>
              </a:xfrm>
            </p:grpSpPr>
            <p:sp>
              <p:nvSpPr>
                <p:cNvPr id="165" name="Line 207"/>
                <p:cNvSpPr>
                  <a:spLocks noChangeShapeType="1"/>
                </p:cNvSpPr>
                <p:nvPr/>
              </p:nvSpPr>
              <p:spPr bwMode="auto">
                <a:xfrm flipH="1">
                  <a:off x="1688" y="3293"/>
                  <a:ext cx="170" cy="1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Line 208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774" y="3293"/>
                  <a:ext cx="170" cy="1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Line 209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604" y="3293"/>
                  <a:ext cx="170" cy="1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1" name="Group 210"/>
              <p:cNvGrpSpPr>
                <a:grpSpLocks/>
              </p:cNvGrpSpPr>
              <p:nvPr/>
            </p:nvGrpSpPr>
            <p:grpSpPr bwMode="auto">
              <a:xfrm>
                <a:off x="7810500" y="2979738"/>
                <a:ext cx="271463" cy="269875"/>
                <a:chOff x="1688" y="3209"/>
                <a:chExt cx="171" cy="170"/>
              </a:xfrm>
            </p:grpSpPr>
            <p:sp>
              <p:nvSpPr>
                <p:cNvPr id="162" name="Line 211"/>
                <p:cNvSpPr>
                  <a:spLocks noChangeShapeType="1"/>
                </p:cNvSpPr>
                <p:nvPr/>
              </p:nvSpPr>
              <p:spPr bwMode="auto">
                <a:xfrm flipH="1">
                  <a:off x="1688" y="3293"/>
                  <a:ext cx="170" cy="1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Line 212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774" y="3293"/>
                  <a:ext cx="170" cy="1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Line 213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604" y="3293"/>
                  <a:ext cx="170" cy="1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2" name="Group 214"/>
              <p:cNvGrpSpPr>
                <a:grpSpLocks/>
              </p:cNvGrpSpPr>
              <p:nvPr/>
            </p:nvGrpSpPr>
            <p:grpSpPr bwMode="auto">
              <a:xfrm>
                <a:off x="7808913" y="3654425"/>
                <a:ext cx="271462" cy="269875"/>
                <a:chOff x="1688" y="3209"/>
                <a:chExt cx="171" cy="170"/>
              </a:xfrm>
            </p:grpSpPr>
            <p:sp>
              <p:nvSpPr>
                <p:cNvPr id="159" name="Line 215"/>
                <p:cNvSpPr>
                  <a:spLocks noChangeShapeType="1"/>
                </p:cNvSpPr>
                <p:nvPr/>
              </p:nvSpPr>
              <p:spPr bwMode="auto">
                <a:xfrm flipH="1">
                  <a:off x="1688" y="3293"/>
                  <a:ext cx="170" cy="1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Line 216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774" y="3293"/>
                  <a:ext cx="170" cy="1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217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604" y="3293"/>
                  <a:ext cx="170" cy="1"/>
                </a:xfrm>
                <a:prstGeom prst="line">
                  <a:avLst/>
                </a:prstGeom>
                <a:noFill/>
                <a:ln w="1905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3" name="Text Box 218"/>
              <p:cNvSpPr txBox="1">
                <a:spLocks noChangeArrowheads="1"/>
              </p:cNvSpPr>
              <p:nvPr/>
            </p:nvSpPr>
            <p:spPr bwMode="auto">
              <a:xfrm rot="-5400000">
                <a:off x="8499475" y="3260726"/>
                <a:ext cx="720725" cy="33655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sq" algn="ctr">
                    <a:solidFill>
                      <a:srgbClr val="FF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GB" sz="1600" dirty="0"/>
                  <a:t>CLK0</a:t>
                </a:r>
                <a:endParaRPr lang="en-US" sz="1600" dirty="0"/>
              </a:p>
            </p:txBody>
          </p:sp>
          <p:sp>
            <p:nvSpPr>
              <p:cNvPr id="154" name="Line 219"/>
              <p:cNvSpPr>
                <a:spLocks noChangeShapeType="1"/>
              </p:cNvSpPr>
              <p:nvPr/>
            </p:nvSpPr>
            <p:spPr bwMode="auto">
              <a:xfrm>
                <a:off x="7272338" y="2393950"/>
                <a:ext cx="449262" cy="0"/>
              </a:xfrm>
              <a:prstGeom prst="line">
                <a:avLst/>
              </a:prstGeom>
              <a:noFill/>
              <a:ln w="38100" cap="sq">
                <a:solidFill>
                  <a:srgbClr val="00CC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Line 220"/>
              <p:cNvSpPr>
                <a:spLocks noChangeShapeType="1"/>
              </p:cNvSpPr>
              <p:nvPr/>
            </p:nvSpPr>
            <p:spPr bwMode="auto">
              <a:xfrm>
                <a:off x="7272338" y="3429000"/>
                <a:ext cx="449262" cy="0"/>
              </a:xfrm>
              <a:prstGeom prst="line">
                <a:avLst/>
              </a:prstGeom>
              <a:noFill/>
              <a:ln w="38100" cap="sq">
                <a:solidFill>
                  <a:srgbClr val="00CC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Line 221"/>
              <p:cNvSpPr>
                <a:spLocks noChangeShapeType="1"/>
              </p:cNvSpPr>
              <p:nvPr/>
            </p:nvSpPr>
            <p:spPr bwMode="auto">
              <a:xfrm>
                <a:off x="7272338" y="4464050"/>
                <a:ext cx="449262" cy="0"/>
              </a:xfrm>
              <a:prstGeom prst="line">
                <a:avLst/>
              </a:prstGeom>
              <a:noFill/>
              <a:ln w="38100" cap="sq">
                <a:solidFill>
                  <a:srgbClr val="00CC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Line 237"/>
              <p:cNvSpPr>
                <a:spLocks noChangeShapeType="1"/>
              </p:cNvSpPr>
              <p:nvPr/>
            </p:nvSpPr>
            <p:spPr bwMode="auto">
              <a:xfrm rot="-5400000">
                <a:off x="6596857" y="3969544"/>
                <a:ext cx="360362" cy="0"/>
              </a:xfrm>
              <a:prstGeom prst="line">
                <a:avLst/>
              </a:prstGeom>
              <a:noFill/>
              <a:ln w="38100" cap="sq">
                <a:solidFill>
                  <a:srgbClr val="00CC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Line 238"/>
              <p:cNvSpPr>
                <a:spLocks noChangeShapeType="1"/>
              </p:cNvSpPr>
              <p:nvPr/>
            </p:nvSpPr>
            <p:spPr bwMode="auto">
              <a:xfrm rot="-5400000">
                <a:off x="6596856" y="2897982"/>
                <a:ext cx="360363" cy="0"/>
              </a:xfrm>
              <a:prstGeom prst="line">
                <a:avLst/>
              </a:prstGeom>
              <a:noFill/>
              <a:ln w="38100" cap="sq">
                <a:solidFill>
                  <a:srgbClr val="00CC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7" name="TextBox 216"/>
            <p:cNvSpPr txBox="1"/>
            <p:nvPr/>
          </p:nvSpPr>
          <p:spPr>
            <a:xfrm>
              <a:off x="6327648" y="832104"/>
              <a:ext cx="2172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00FF"/>
                  </a:solidFill>
                </a:rPr>
                <a:t>Independent clocks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grpSp>
          <p:nvGrpSpPr>
            <p:cNvPr id="252" name="Group 251"/>
            <p:cNvGrpSpPr/>
            <p:nvPr/>
          </p:nvGrpSpPr>
          <p:grpSpPr>
            <a:xfrm>
              <a:off x="6327648" y="5001768"/>
              <a:ext cx="2398395" cy="256032"/>
              <a:chOff x="3197733" y="5001768"/>
              <a:chExt cx="2398395" cy="256032"/>
            </a:xfrm>
          </p:grpSpPr>
          <p:grpSp>
            <p:nvGrpSpPr>
              <p:cNvPr id="253" name="Group 252"/>
              <p:cNvGrpSpPr/>
              <p:nvPr/>
            </p:nvGrpSpPr>
            <p:grpSpPr>
              <a:xfrm>
                <a:off x="3197733" y="5001768"/>
                <a:ext cx="1342644" cy="256032"/>
                <a:chOff x="161925" y="5001768"/>
                <a:chExt cx="1342644" cy="256032"/>
              </a:xfrm>
            </p:grpSpPr>
            <p:cxnSp>
              <p:nvCxnSpPr>
                <p:cNvPr id="257" name="Elbow Connector 256"/>
                <p:cNvCxnSpPr/>
                <p:nvPr/>
              </p:nvCxnSpPr>
              <p:spPr>
                <a:xfrm flipV="1">
                  <a:off x="161925" y="5001768"/>
                  <a:ext cx="809625" cy="256032"/>
                </a:xfrm>
                <a:prstGeom prst="bentConnector3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Elbow Connector 257"/>
                <p:cNvCxnSpPr/>
                <p:nvPr/>
              </p:nvCxnSpPr>
              <p:spPr>
                <a:xfrm flipH="1" flipV="1">
                  <a:off x="694944" y="5001768"/>
                  <a:ext cx="809625" cy="256032"/>
                </a:xfrm>
                <a:prstGeom prst="bentConnector3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4" name="Group 253"/>
              <p:cNvGrpSpPr/>
              <p:nvPr/>
            </p:nvGrpSpPr>
            <p:grpSpPr>
              <a:xfrm>
                <a:off x="4253484" y="5001768"/>
                <a:ext cx="1342644" cy="256032"/>
                <a:chOff x="161925" y="5001768"/>
                <a:chExt cx="1342644" cy="256032"/>
              </a:xfrm>
            </p:grpSpPr>
            <p:cxnSp>
              <p:nvCxnSpPr>
                <p:cNvPr id="255" name="Elbow Connector 254"/>
                <p:cNvCxnSpPr/>
                <p:nvPr/>
              </p:nvCxnSpPr>
              <p:spPr>
                <a:xfrm flipV="1">
                  <a:off x="161925" y="5001768"/>
                  <a:ext cx="809625" cy="256032"/>
                </a:xfrm>
                <a:prstGeom prst="bentConnector3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Elbow Connector 255"/>
                <p:cNvCxnSpPr/>
                <p:nvPr/>
              </p:nvCxnSpPr>
              <p:spPr>
                <a:xfrm flipH="1" flipV="1">
                  <a:off x="694944" y="5001768"/>
                  <a:ext cx="809625" cy="256032"/>
                </a:xfrm>
                <a:prstGeom prst="bentConnector3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2" name="Group 261"/>
            <p:cNvGrpSpPr/>
            <p:nvPr/>
          </p:nvGrpSpPr>
          <p:grpSpPr>
            <a:xfrm>
              <a:off x="6327648" y="5513832"/>
              <a:ext cx="512064" cy="256032"/>
              <a:chOff x="6327648" y="5513832"/>
              <a:chExt cx="512064" cy="256032"/>
            </a:xfrm>
          </p:grpSpPr>
          <p:cxnSp>
            <p:nvCxnSpPr>
              <p:cNvPr id="260" name="Elbow Connector 259"/>
              <p:cNvCxnSpPr/>
              <p:nvPr/>
            </p:nvCxnSpPr>
            <p:spPr>
              <a:xfrm flipV="1">
                <a:off x="6327648" y="5513832"/>
                <a:ext cx="329184" cy="256032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Elbow Connector 260"/>
              <p:cNvCxnSpPr/>
              <p:nvPr/>
            </p:nvCxnSpPr>
            <p:spPr>
              <a:xfrm flipH="1" flipV="1">
                <a:off x="6510528" y="5513832"/>
                <a:ext cx="329184" cy="256032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3" name="Group 262"/>
            <p:cNvGrpSpPr/>
            <p:nvPr/>
          </p:nvGrpSpPr>
          <p:grpSpPr>
            <a:xfrm>
              <a:off x="6693408" y="5513832"/>
              <a:ext cx="512064" cy="256032"/>
              <a:chOff x="6327648" y="5513832"/>
              <a:chExt cx="512064" cy="256032"/>
            </a:xfrm>
          </p:grpSpPr>
          <p:cxnSp>
            <p:nvCxnSpPr>
              <p:cNvPr id="264" name="Elbow Connector 263"/>
              <p:cNvCxnSpPr/>
              <p:nvPr/>
            </p:nvCxnSpPr>
            <p:spPr>
              <a:xfrm flipV="1">
                <a:off x="6327648" y="5513832"/>
                <a:ext cx="329184" cy="256032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Elbow Connector 264"/>
              <p:cNvCxnSpPr/>
              <p:nvPr/>
            </p:nvCxnSpPr>
            <p:spPr>
              <a:xfrm flipH="1" flipV="1">
                <a:off x="6510528" y="5513832"/>
                <a:ext cx="329184" cy="256032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" name="Group 265"/>
            <p:cNvGrpSpPr/>
            <p:nvPr/>
          </p:nvGrpSpPr>
          <p:grpSpPr>
            <a:xfrm>
              <a:off x="7059168" y="5513832"/>
              <a:ext cx="512064" cy="256032"/>
              <a:chOff x="6327648" y="5513832"/>
              <a:chExt cx="512064" cy="256032"/>
            </a:xfrm>
          </p:grpSpPr>
          <p:cxnSp>
            <p:nvCxnSpPr>
              <p:cNvPr id="267" name="Elbow Connector 266"/>
              <p:cNvCxnSpPr/>
              <p:nvPr/>
            </p:nvCxnSpPr>
            <p:spPr>
              <a:xfrm flipV="1">
                <a:off x="6327648" y="5513832"/>
                <a:ext cx="329184" cy="256032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Elbow Connector 267"/>
              <p:cNvCxnSpPr/>
              <p:nvPr/>
            </p:nvCxnSpPr>
            <p:spPr>
              <a:xfrm flipH="1" flipV="1">
                <a:off x="6510528" y="5513832"/>
                <a:ext cx="329184" cy="256032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9" name="Group 268"/>
            <p:cNvGrpSpPr/>
            <p:nvPr/>
          </p:nvGrpSpPr>
          <p:grpSpPr>
            <a:xfrm>
              <a:off x="7424928" y="5513832"/>
              <a:ext cx="512064" cy="256032"/>
              <a:chOff x="6327648" y="5513832"/>
              <a:chExt cx="512064" cy="256032"/>
            </a:xfrm>
          </p:grpSpPr>
          <p:cxnSp>
            <p:nvCxnSpPr>
              <p:cNvPr id="270" name="Elbow Connector 269"/>
              <p:cNvCxnSpPr/>
              <p:nvPr/>
            </p:nvCxnSpPr>
            <p:spPr>
              <a:xfrm flipV="1">
                <a:off x="6327648" y="5513832"/>
                <a:ext cx="329184" cy="256032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Elbow Connector 270"/>
              <p:cNvCxnSpPr/>
              <p:nvPr/>
            </p:nvCxnSpPr>
            <p:spPr>
              <a:xfrm flipH="1" flipV="1">
                <a:off x="6510528" y="5513832"/>
                <a:ext cx="329184" cy="256032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2" name="Group 271"/>
            <p:cNvGrpSpPr/>
            <p:nvPr/>
          </p:nvGrpSpPr>
          <p:grpSpPr>
            <a:xfrm>
              <a:off x="7790688" y="5513832"/>
              <a:ext cx="512064" cy="256032"/>
              <a:chOff x="6327648" y="5513832"/>
              <a:chExt cx="512064" cy="256032"/>
            </a:xfrm>
          </p:grpSpPr>
          <p:cxnSp>
            <p:nvCxnSpPr>
              <p:cNvPr id="273" name="Elbow Connector 272"/>
              <p:cNvCxnSpPr/>
              <p:nvPr/>
            </p:nvCxnSpPr>
            <p:spPr>
              <a:xfrm flipV="1">
                <a:off x="6327648" y="5513832"/>
                <a:ext cx="329184" cy="256032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Elbow Connector 273"/>
              <p:cNvCxnSpPr/>
              <p:nvPr/>
            </p:nvCxnSpPr>
            <p:spPr>
              <a:xfrm flipH="1" flipV="1">
                <a:off x="6510528" y="5513832"/>
                <a:ext cx="329184" cy="256032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5" name="Group 274"/>
            <p:cNvGrpSpPr/>
            <p:nvPr/>
          </p:nvGrpSpPr>
          <p:grpSpPr>
            <a:xfrm>
              <a:off x="8156448" y="5513832"/>
              <a:ext cx="512064" cy="256032"/>
              <a:chOff x="6327648" y="5513832"/>
              <a:chExt cx="512064" cy="256032"/>
            </a:xfrm>
          </p:grpSpPr>
          <p:cxnSp>
            <p:nvCxnSpPr>
              <p:cNvPr id="276" name="Elbow Connector 275"/>
              <p:cNvCxnSpPr/>
              <p:nvPr/>
            </p:nvCxnSpPr>
            <p:spPr>
              <a:xfrm flipV="1">
                <a:off x="6327648" y="5513832"/>
                <a:ext cx="329184" cy="256032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Elbow Connector 276"/>
              <p:cNvCxnSpPr/>
              <p:nvPr/>
            </p:nvCxnSpPr>
            <p:spPr>
              <a:xfrm flipH="1" flipV="1">
                <a:off x="6510528" y="5513832"/>
                <a:ext cx="329184" cy="256032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9" name="Elbow Connector 278"/>
            <p:cNvCxnSpPr/>
            <p:nvPr/>
          </p:nvCxnSpPr>
          <p:spPr>
            <a:xfrm flipV="1">
              <a:off x="8522208" y="5513832"/>
              <a:ext cx="329184" cy="256032"/>
            </a:xfrm>
            <a:prstGeom prst="bentConnector3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281" name="Rectangle 280"/>
            <p:cNvSpPr/>
            <p:nvPr/>
          </p:nvSpPr>
          <p:spPr>
            <a:xfrm>
              <a:off x="8726043" y="5001768"/>
              <a:ext cx="302070" cy="8412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2" name="TextBox 281"/>
          <p:cNvSpPr txBox="1"/>
          <p:nvPr/>
        </p:nvSpPr>
        <p:spPr>
          <a:xfrm>
            <a:off x="447397" y="6016526"/>
            <a:ext cx="18934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(controllable skew)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3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Synchronous handshakes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46758" y="427024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CLK1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75245" y="427024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CLK2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487168" y="1701739"/>
            <a:ext cx="4169664" cy="520253"/>
          </a:xfrm>
          <a:prstGeom prst="rightArrow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8096" y="1344168"/>
            <a:ext cx="1719072" cy="248716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Sender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56832" y="1344168"/>
            <a:ext cx="1719072" cy="248716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Receiver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487168" y="2734056"/>
            <a:ext cx="416966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487168" y="3246121"/>
            <a:ext cx="416966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96512" y="2425674"/>
            <a:ext cx="62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Valid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4160724" y="2938343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/>
              <a:t>Ack</a:t>
            </a:r>
            <a:endParaRPr lang="en-US" sz="1600" dirty="0"/>
          </a:p>
        </p:txBody>
      </p:sp>
      <p:cxnSp>
        <p:nvCxnSpPr>
          <p:cNvPr id="9" name="Straight Arrow Connector 8"/>
          <p:cNvCxnSpPr>
            <a:endCxn id="6" idx="2"/>
          </p:cNvCxnSpPr>
          <p:nvPr/>
        </p:nvCxnSpPr>
        <p:spPr>
          <a:xfrm flipV="1">
            <a:off x="1627632" y="3831336"/>
            <a:ext cx="0" cy="438912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537041" y="3841275"/>
            <a:ext cx="0" cy="438912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721075" y="4945525"/>
            <a:ext cx="59939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The arrival of data is unpredictable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Handshakes solve the problem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3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 29"/>
          <p:cNvSpPr>
            <a:spLocks noChangeShapeType="1"/>
          </p:cNvSpPr>
          <p:nvPr/>
        </p:nvSpPr>
        <p:spPr bwMode="auto">
          <a:xfrm>
            <a:off x="2684463" y="6088443"/>
            <a:ext cx="3241675" cy="0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AutoShape 28"/>
          <p:cNvSpPr>
            <a:spLocks noChangeArrowheads="1"/>
          </p:cNvSpPr>
          <p:nvPr/>
        </p:nvSpPr>
        <p:spPr bwMode="auto">
          <a:xfrm>
            <a:off x="5926138" y="5658231"/>
            <a:ext cx="900112" cy="493712"/>
          </a:xfrm>
          <a:prstGeom prst="doubleWave">
            <a:avLst>
              <a:gd name="adj1" fmla="val 6500"/>
              <a:gd name="adj2" fmla="val 0"/>
            </a:avLst>
          </a:prstGeom>
          <a:gradFill>
            <a:gsLst>
              <a:gs pos="0">
                <a:srgbClr val="0000FF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rgbClr val="0000FF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>
            <a:off x="8172450" y="1354518"/>
            <a:ext cx="449263" cy="0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514350" y="1354518"/>
            <a:ext cx="449263" cy="0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problem: metastability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7" name="Line 43"/>
          <p:cNvSpPr>
            <a:spLocks noChangeShapeType="1"/>
          </p:cNvSpPr>
          <p:nvPr/>
        </p:nvSpPr>
        <p:spPr bwMode="auto">
          <a:xfrm>
            <a:off x="5699125" y="1365631"/>
            <a:ext cx="1033463" cy="9525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2413000" y="1354518"/>
            <a:ext cx="1303338" cy="9525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36"/>
          <p:cNvSpPr>
            <a:spLocks noChangeArrowheads="1"/>
          </p:cNvSpPr>
          <p:nvPr/>
        </p:nvSpPr>
        <p:spPr bwMode="auto">
          <a:xfrm>
            <a:off x="5202238" y="4199318"/>
            <a:ext cx="1395412" cy="1222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971550" y="905256"/>
            <a:ext cx="1439863" cy="2160587"/>
          </a:xfrm>
          <a:prstGeom prst="rect">
            <a:avLst/>
          </a:prstGeom>
          <a:solidFill>
            <a:srgbClr val="6699FF"/>
          </a:solidFill>
          <a:ln w="19050" cap="sq" algn="ctr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1692275" y="2884868"/>
            <a:ext cx="0" cy="719138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936625" y="1030668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sq" algn="ctr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200">
                <a:solidFill>
                  <a:srgbClr val="FFFF00"/>
                </a:solidFill>
              </a:rPr>
              <a:t>D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968500" y="1030668"/>
            <a:ext cx="500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sq" algn="ctr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200">
                <a:solidFill>
                  <a:srgbClr val="FFFF00"/>
                </a:solidFill>
              </a:rPr>
              <a:t>Q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316038" y="3524631"/>
            <a:ext cx="717550" cy="641350"/>
          </a:xfrm>
          <a:prstGeom prst="rect">
            <a:avLst/>
          </a:prstGeom>
          <a:noFill/>
          <a:ln w="19050" cap="sq" algn="ctr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D0707"/>
                </a:solidFill>
                <a:cs typeface="Arial" panose="020B0604020202020204" pitchFamily="34" charset="0"/>
              </a:rPr>
              <a:t>Ф</a:t>
            </a:r>
            <a:r>
              <a:rPr lang="en-GB" sz="3600" baseline="-25000" dirty="0">
                <a:solidFill>
                  <a:srgbClr val="FD0707"/>
                </a:solidFill>
              </a:rPr>
              <a:t>T</a:t>
            </a:r>
            <a:endParaRPr lang="en-US" sz="3600" baseline="-25000" dirty="0">
              <a:solidFill>
                <a:srgbClr val="FD0707"/>
              </a:solidFill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6731000" y="905256"/>
            <a:ext cx="1439863" cy="2160587"/>
          </a:xfrm>
          <a:prstGeom prst="rect">
            <a:avLst/>
          </a:prstGeom>
          <a:solidFill>
            <a:srgbClr val="6699FF"/>
          </a:solidFill>
          <a:ln w="19050" cap="sq" algn="ctr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V="1">
            <a:off x="7451725" y="2884868"/>
            <a:ext cx="0" cy="719138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6696075" y="1030668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sq" algn="ctr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200">
                <a:solidFill>
                  <a:srgbClr val="FFFF00"/>
                </a:solidFill>
              </a:rPr>
              <a:t>D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7727950" y="1030668"/>
            <a:ext cx="500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sq" algn="ctr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200">
                <a:solidFill>
                  <a:srgbClr val="FFFF00"/>
                </a:solidFill>
              </a:rPr>
              <a:t>Q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2684463" y="4964493"/>
            <a:ext cx="3916362" cy="449263"/>
          </a:xfrm>
          <a:custGeom>
            <a:avLst/>
            <a:gdLst>
              <a:gd name="T0" fmla="*/ 0 w 2447"/>
              <a:gd name="T1" fmla="*/ 8 h 283"/>
              <a:gd name="T2" fmla="*/ 1795 w 2447"/>
              <a:gd name="T3" fmla="*/ 0 h 283"/>
              <a:gd name="T4" fmla="*/ 2022 w 2447"/>
              <a:gd name="T5" fmla="*/ 283 h 283"/>
              <a:gd name="T6" fmla="*/ 2447 w 2447"/>
              <a:gd name="T7" fmla="*/ 28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47" h="283">
                <a:moveTo>
                  <a:pt x="0" y="8"/>
                </a:moveTo>
                <a:lnTo>
                  <a:pt x="1795" y="0"/>
                </a:lnTo>
                <a:lnTo>
                  <a:pt x="2022" y="283"/>
                </a:lnTo>
                <a:lnTo>
                  <a:pt x="2447" y="283"/>
                </a:lnTo>
              </a:path>
            </a:pathLst>
          </a:custGeom>
          <a:noFill/>
          <a:ln w="38100" cap="sq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2684463" y="4199318"/>
            <a:ext cx="3916362" cy="449263"/>
          </a:xfrm>
          <a:custGeom>
            <a:avLst/>
            <a:gdLst>
              <a:gd name="T0" fmla="*/ 0 w 2722"/>
              <a:gd name="T1" fmla="*/ 283 h 288"/>
              <a:gd name="T2" fmla="*/ 2147 w 2722"/>
              <a:gd name="T3" fmla="*/ 288 h 288"/>
              <a:gd name="T4" fmla="*/ 2297 w 2722"/>
              <a:gd name="T5" fmla="*/ 0 h 288"/>
              <a:gd name="T6" fmla="*/ 2722 w 2722"/>
              <a:gd name="T7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22" h="288">
                <a:moveTo>
                  <a:pt x="0" y="283"/>
                </a:moveTo>
                <a:lnTo>
                  <a:pt x="2147" y="288"/>
                </a:lnTo>
                <a:lnTo>
                  <a:pt x="2297" y="0"/>
                </a:lnTo>
                <a:lnTo>
                  <a:pt x="2722" y="0"/>
                </a:lnTo>
              </a:path>
            </a:pathLst>
          </a:custGeom>
          <a:noFill/>
          <a:ln w="38100" cap="sq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6172200" y="5659818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sq" algn="ctr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FF00"/>
                </a:solidFill>
              </a:rPr>
              <a:t>?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2563813" y="4924806"/>
            <a:ext cx="477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sq" algn="ctr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FD0707"/>
                </a:solidFill>
              </a:rPr>
              <a:t>D</a:t>
            </a:r>
            <a:endParaRPr lang="en-US" sz="3200" dirty="0">
              <a:solidFill>
                <a:srgbClr val="FD0707"/>
              </a:solidFill>
            </a:endParaRPr>
          </a:p>
        </p:txBody>
      </p:sp>
      <p:sp>
        <p:nvSpPr>
          <p:cNvPr id="29" name="Text Box 33"/>
          <p:cNvSpPr txBox="1">
            <a:spLocks noChangeArrowheads="1"/>
          </p:cNvSpPr>
          <p:nvPr/>
        </p:nvSpPr>
        <p:spPr bwMode="auto">
          <a:xfrm>
            <a:off x="2511425" y="5583618"/>
            <a:ext cx="500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sq" algn="ctr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FD0707"/>
                </a:solidFill>
              </a:rPr>
              <a:t>Q</a:t>
            </a:r>
            <a:endParaRPr lang="en-US" sz="3200" dirty="0">
              <a:solidFill>
                <a:srgbClr val="FD0707"/>
              </a:solidFill>
            </a:endParaRPr>
          </a:p>
        </p:txBody>
      </p:sp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7059613" y="3557968"/>
            <a:ext cx="752475" cy="641350"/>
          </a:xfrm>
          <a:prstGeom prst="rect">
            <a:avLst/>
          </a:prstGeom>
          <a:noFill/>
          <a:ln w="19050" cap="sq" algn="ctr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D0707"/>
                </a:solidFill>
                <a:cs typeface="Arial" panose="020B0604020202020204" pitchFamily="34" charset="0"/>
              </a:rPr>
              <a:t>Ф</a:t>
            </a:r>
            <a:r>
              <a:rPr lang="en-GB" sz="3600" baseline="-25000" dirty="0">
                <a:solidFill>
                  <a:srgbClr val="FD0707"/>
                </a:solidFill>
              </a:rPr>
              <a:t>R</a:t>
            </a:r>
            <a:endParaRPr lang="en-US" sz="3600" baseline="-25000" dirty="0">
              <a:solidFill>
                <a:srgbClr val="FD0707"/>
              </a:solidFill>
            </a:endParaRP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2592388" y="3973893"/>
            <a:ext cx="752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sq" algn="ctr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D0707"/>
                </a:solidFill>
                <a:cs typeface="Arial" panose="020B0604020202020204" pitchFamily="34" charset="0"/>
              </a:rPr>
              <a:t>Ф</a:t>
            </a:r>
            <a:r>
              <a:rPr lang="en-GB" sz="3600" baseline="-25000" dirty="0">
                <a:solidFill>
                  <a:srgbClr val="FD0707"/>
                </a:solidFill>
              </a:rPr>
              <a:t>R</a:t>
            </a:r>
            <a:endParaRPr lang="en-US" sz="3600" baseline="-25000" dirty="0">
              <a:solidFill>
                <a:srgbClr val="FD0707"/>
              </a:solidFill>
            </a:endParaRPr>
          </a:p>
        </p:txBody>
      </p:sp>
      <p:sp>
        <p:nvSpPr>
          <p:cNvPr id="34" name="Line 41"/>
          <p:cNvSpPr>
            <a:spLocks noChangeShapeType="1"/>
          </p:cNvSpPr>
          <p:nvPr/>
        </p:nvSpPr>
        <p:spPr bwMode="auto">
          <a:xfrm>
            <a:off x="3825875" y="1364043"/>
            <a:ext cx="1800225" cy="9525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262577" y="3831336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setup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5967413" y="3852743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hold</a:t>
            </a:r>
            <a:endParaRPr lang="en-US" sz="1400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186363" y="4121472"/>
            <a:ext cx="698500" cy="2473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856288" y="4114819"/>
            <a:ext cx="698500" cy="2473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9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5"/>
          <p:cNvSpPr/>
          <p:nvPr/>
        </p:nvSpPr>
        <p:spPr>
          <a:xfrm>
            <a:off x="6096000" y="1422402"/>
            <a:ext cx="2286000" cy="228600"/>
          </a:xfrm>
          <a:prstGeom prst="rightArrow">
            <a:avLst/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581400" y="1430866"/>
            <a:ext cx="2286000" cy="228600"/>
          </a:xfrm>
          <a:prstGeom prst="rightArrow">
            <a:avLst/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066800" y="1430866"/>
            <a:ext cx="2286000" cy="228600"/>
          </a:xfrm>
          <a:prstGeom prst="rightArrow">
            <a:avLst/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Source-synchronous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1185332" y="939800"/>
            <a:ext cx="1981200" cy="11430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914400"/>
            <a:ext cx="228600" cy="12954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3708399" y="982133"/>
            <a:ext cx="1981200" cy="11430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7400" y="914400"/>
            <a:ext cx="228600" cy="12954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6248400" y="990600"/>
            <a:ext cx="1981200" cy="11430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8610600" y="1422402"/>
            <a:ext cx="304800" cy="228600"/>
          </a:xfrm>
          <a:prstGeom prst="rightArrow">
            <a:avLst/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82000" y="914400"/>
            <a:ext cx="228600" cy="12954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24933" y="1422399"/>
            <a:ext cx="304800" cy="228600"/>
          </a:xfrm>
          <a:prstGeom prst="rightArrow">
            <a:avLst/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26559" y="914400"/>
            <a:ext cx="257175" cy="1981200"/>
            <a:chOff x="826559" y="914400"/>
            <a:chExt cx="257175" cy="1981200"/>
          </a:xfrm>
        </p:grpSpPr>
        <p:sp>
          <p:nvSpPr>
            <p:cNvPr id="7" name="Rectangle 6"/>
            <p:cNvSpPr/>
            <p:nvPr/>
          </p:nvSpPr>
          <p:spPr>
            <a:xfrm>
              <a:off x="838200" y="914400"/>
              <a:ext cx="228600" cy="12954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826559" y="2209800"/>
              <a:ext cx="257175" cy="685800"/>
              <a:chOff x="826559" y="2209800"/>
              <a:chExt cx="257175" cy="685800"/>
            </a:xfrm>
          </p:grpSpPr>
          <p:sp>
            <p:nvSpPr>
              <p:cNvPr id="19" name="Isosceles Triangle 18"/>
              <p:cNvSpPr/>
              <p:nvPr/>
            </p:nvSpPr>
            <p:spPr>
              <a:xfrm>
                <a:off x="826559" y="2438400"/>
                <a:ext cx="257175" cy="228600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>
                <a:stCxn id="7" idx="2"/>
                <a:endCxn id="19" idx="0"/>
              </p:cNvCxnSpPr>
              <p:nvPr/>
            </p:nvCxnSpPr>
            <p:spPr>
              <a:xfrm>
                <a:off x="952500" y="2209800"/>
                <a:ext cx="2647" cy="2286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952500" y="2667000"/>
                <a:ext cx="0" cy="2286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5"/>
          <p:cNvGrpSpPr/>
          <p:nvPr/>
        </p:nvGrpSpPr>
        <p:grpSpPr>
          <a:xfrm>
            <a:off x="3341159" y="2209800"/>
            <a:ext cx="257175" cy="685800"/>
            <a:chOff x="826559" y="2209800"/>
            <a:chExt cx="257175" cy="685800"/>
          </a:xfrm>
        </p:grpSpPr>
        <p:sp>
          <p:nvSpPr>
            <p:cNvPr id="27" name="Isosceles Triangle 26"/>
            <p:cNvSpPr/>
            <p:nvPr/>
          </p:nvSpPr>
          <p:spPr>
            <a:xfrm>
              <a:off x="826559" y="2438400"/>
              <a:ext cx="257175" cy="2286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endCxn id="27" idx="0"/>
            </p:cNvCxnSpPr>
            <p:nvPr/>
          </p:nvCxnSpPr>
          <p:spPr>
            <a:xfrm>
              <a:off x="952500" y="2209800"/>
              <a:ext cx="2647" cy="228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952500" y="2667000"/>
              <a:ext cx="0" cy="228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5855759" y="2209800"/>
            <a:ext cx="257175" cy="685800"/>
            <a:chOff x="826559" y="2209800"/>
            <a:chExt cx="257175" cy="685800"/>
          </a:xfrm>
        </p:grpSpPr>
        <p:sp>
          <p:nvSpPr>
            <p:cNvPr id="31" name="Isosceles Triangle 30"/>
            <p:cNvSpPr/>
            <p:nvPr/>
          </p:nvSpPr>
          <p:spPr>
            <a:xfrm>
              <a:off x="826559" y="2438400"/>
              <a:ext cx="257175" cy="2286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endCxn id="31" idx="0"/>
            </p:cNvCxnSpPr>
            <p:nvPr/>
          </p:nvCxnSpPr>
          <p:spPr>
            <a:xfrm>
              <a:off x="952500" y="2209800"/>
              <a:ext cx="2647" cy="228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952500" y="2667000"/>
              <a:ext cx="0" cy="228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370359" y="2209800"/>
            <a:ext cx="257175" cy="685800"/>
            <a:chOff x="826559" y="2209800"/>
            <a:chExt cx="257175" cy="685800"/>
          </a:xfrm>
        </p:grpSpPr>
        <p:sp>
          <p:nvSpPr>
            <p:cNvPr id="35" name="Isosceles Triangle 34"/>
            <p:cNvSpPr/>
            <p:nvPr/>
          </p:nvSpPr>
          <p:spPr>
            <a:xfrm>
              <a:off x="826559" y="2438400"/>
              <a:ext cx="257175" cy="2286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>
              <a:endCxn id="35" idx="0"/>
            </p:cNvCxnSpPr>
            <p:nvPr/>
          </p:nvCxnSpPr>
          <p:spPr>
            <a:xfrm>
              <a:off x="952500" y="2209800"/>
              <a:ext cx="2647" cy="228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952500" y="2667000"/>
              <a:ext cx="0" cy="228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/>
          <p:cNvCxnSpPr/>
          <p:nvPr/>
        </p:nvCxnSpPr>
        <p:spPr>
          <a:xfrm>
            <a:off x="609600" y="2895600"/>
            <a:ext cx="830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64560" y="2667000"/>
            <a:ext cx="685800" cy="4572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en-GB" sz="1600" dirty="0" smtClean="0"/>
              <a:t>CLK</a:t>
            </a:r>
            <a:br>
              <a:rPr lang="en-GB" sz="1600" dirty="0" smtClean="0"/>
            </a:br>
            <a:r>
              <a:rPr lang="en-GB" sz="1600" dirty="0" smtClean="0"/>
              <a:t>gen</a:t>
            </a:r>
            <a:endParaRPr lang="en-US" sz="1600" dirty="0"/>
          </a:p>
        </p:txBody>
      </p:sp>
      <p:sp>
        <p:nvSpPr>
          <p:cNvPr id="43" name="Rounded Rectangle 42"/>
          <p:cNvSpPr/>
          <p:nvPr/>
        </p:nvSpPr>
        <p:spPr>
          <a:xfrm>
            <a:off x="1422399" y="2764366"/>
            <a:ext cx="1549401" cy="266700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atched delay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013199" y="2764366"/>
            <a:ext cx="1549401" cy="266700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atched delay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553200" y="2764366"/>
            <a:ext cx="1549401" cy="266700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atched delay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86000" y="3886200"/>
            <a:ext cx="41472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No global clock required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More tolerance to PVT variations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Period &gt; longest combinational path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Good for acyclic pipelines</a:t>
            </a:r>
            <a:endParaRPr lang="en-US" dirty="0"/>
          </a:p>
        </p:txBody>
      </p:sp>
      <p:sp>
        <p:nvSpPr>
          <p:cNvPr id="20" name="Bent Arrow 19"/>
          <p:cNvSpPr/>
          <p:nvPr/>
        </p:nvSpPr>
        <p:spPr>
          <a:xfrm>
            <a:off x="3467100" y="1430866"/>
            <a:ext cx="2400300" cy="1464734"/>
          </a:xfrm>
          <a:prstGeom prst="bentArrow">
            <a:avLst>
              <a:gd name="adj1" fmla="val 5870"/>
              <a:gd name="adj2" fmla="val 5217"/>
              <a:gd name="adj3" fmla="val 4565"/>
              <a:gd name="adj4" fmla="val 4185"/>
            </a:avLst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ent-Up Arrow 21"/>
          <p:cNvSpPr/>
          <p:nvPr/>
        </p:nvSpPr>
        <p:spPr>
          <a:xfrm>
            <a:off x="3467100" y="2209800"/>
            <a:ext cx="2552700" cy="685800"/>
          </a:xfrm>
          <a:prstGeom prst="bentUpArrow">
            <a:avLst>
              <a:gd name="adj1" fmla="val 11087"/>
              <a:gd name="adj2" fmla="val 9348"/>
              <a:gd name="adj3" fmla="val 8768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965359" y="1192310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Launching path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4128336" y="2514600"/>
            <a:ext cx="1358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Capturing path</a:t>
            </a:r>
            <a:endParaRPr lang="en-US" sz="1400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4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/>
      <p:bldP spid="47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How long does it take to resolve metastability?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pic>
        <p:nvPicPr>
          <p:cNvPr id="7" name="Picture 4" descr="metast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6" y="866156"/>
            <a:ext cx="7260527" cy="558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195022" y="2770631"/>
            <a:ext cx="1896418" cy="1206675"/>
            <a:chOff x="1180" y="1536"/>
            <a:chExt cx="1461" cy="1008"/>
          </a:xfrm>
        </p:grpSpPr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1180" y="2005"/>
              <a:ext cx="1417" cy="539"/>
            </a:xfrm>
            <a:prstGeom prst="ellipse">
              <a:avLst/>
            </a:prstGeom>
            <a:noFill/>
            <a:ln w="76200" cap="sq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1180" y="1536"/>
              <a:ext cx="1461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sq" algn="ctr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FF66"/>
                  </a:solidFill>
                </a:rPr>
                <a:t>Metastability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38528" y="5513832"/>
            <a:ext cx="5180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MTBF: Mean Time Between Failures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Classical synchronous solution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7" name="Line 34"/>
          <p:cNvSpPr>
            <a:spLocks noChangeShapeType="1"/>
          </p:cNvSpPr>
          <p:nvPr/>
        </p:nvSpPr>
        <p:spPr bwMode="auto">
          <a:xfrm>
            <a:off x="3670300" y="1394587"/>
            <a:ext cx="720725" cy="1587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Line 26"/>
          <p:cNvSpPr>
            <a:spLocks noChangeShapeType="1"/>
          </p:cNvSpPr>
          <p:nvPr/>
        </p:nvSpPr>
        <p:spPr bwMode="auto">
          <a:xfrm>
            <a:off x="1736725" y="1394587"/>
            <a:ext cx="584200" cy="0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Line 29"/>
          <p:cNvSpPr>
            <a:spLocks noChangeShapeType="1"/>
          </p:cNvSpPr>
          <p:nvPr/>
        </p:nvSpPr>
        <p:spPr bwMode="auto">
          <a:xfrm>
            <a:off x="7723188" y="1394587"/>
            <a:ext cx="449262" cy="0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>
            <a:off x="6462713" y="1394587"/>
            <a:ext cx="449262" cy="0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1" name="Line 27"/>
          <p:cNvSpPr>
            <a:spLocks noChangeShapeType="1"/>
          </p:cNvSpPr>
          <p:nvPr/>
        </p:nvSpPr>
        <p:spPr bwMode="auto">
          <a:xfrm>
            <a:off x="5200650" y="1394587"/>
            <a:ext cx="449263" cy="0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925513" y="1124712"/>
            <a:ext cx="811212" cy="1125538"/>
          </a:xfrm>
          <a:prstGeom prst="rect">
            <a:avLst/>
          </a:prstGeom>
          <a:solidFill>
            <a:schemeClr val="accent1"/>
          </a:solidFill>
          <a:ln w="19050" cap="sq" algn="ctr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881063" y="1215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sq" algn="ctr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425575" y="121520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sq" algn="ctr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00"/>
                </a:solidFill>
              </a:rPr>
              <a:t>Q</a:t>
            </a: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V="1">
            <a:off x="1330325" y="2159762"/>
            <a:ext cx="0" cy="45085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4391025" y="1124712"/>
            <a:ext cx="811213" cy="1125538"/>
          </a:xfrm>
          <a:prstGeom prst="rect">
            <a:avLst/>
          </a:prstGeom>
          <a:solidFill>
            <a:schemeClr val="accent1"/>
          </a:solidFill>
          <a:ln w="19050" cap="sq" algn="ctr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4346575" y="1215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sq" algn="ctr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891088" y="121520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sq" algn="ctr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00"/>
                </a:solidFill>
              </a:rPr>
              <a:t>Q</a:t>
            </a:r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 flipV="1">
            <a:off x="4795838" y="2159762"/>
            <a:ext cx="0" cy="45085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5651500" y="1124712"/>
            <a:ext cx="811213" cy="1125538"/>
          </a:xfrm>
          <a:prstGeom prst="rect">
            <a:avLst/>
          </a:prstGeom>
          <a:solidFill>
            <a:schemeClr val="accent1"/>
          </a:solidFill>
          <a:ln w="19050" cap="sq" algn="ctr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5607050" y="1215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sq" algn="ctr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6151563" y="121520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sq" algn="ctr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00"/>
                </a:solidFill>
              </a:rPr>
              <a:t>Q</a:t>
            </a:r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 flipV="1">
            <a:off x="6056313" y="2159762"/>
            <a:ext cx="0" cy="45085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6911975" y="1124712"/>
            <a:ext cx="811213" cy="1125538"/>
          </a:xfrm>
          <a:prstGeom prst="rect">
            <a:avLst/>
          </a:prstGeom>
          <a:solidFill>
            <a:schemeClr val="accent1"/>
          </a:solidFill>
          <a:ln w="19050" cap="sq" algn="ctr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6867525" y="1215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sq" algn="ctr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7412038" y="121520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sq" algn="ctr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00"/>
                </a:solidFill>
              </a:rPr>
              <a:t>Q</a:t>
            </a:r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 flipV="1">
            <a:off x="7316788" y="2159762"/>
            <a:ext cx="0" cy="45085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>
            <a:off x="476250" y="1394587"/>
            <a:ext cx="449263" cy="0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26988" y="2294699"/>
            <a:ext cx="6639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sq" algn="ctr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  <a:cs typeface="Arial" panose="020B0604020202020204" pitchFamily="34" charset="0"/>
              </a:rPr>
              <a:t>Ф</a:t>
            </a:r>
            <a:r>
              <a:rPr lang="en-GB" sz="3200" baseline="-25000" dirty="0">
                <a:solidFill>
                  <a:srgbClr val="FF0000"/>
                </a:solidFill>
              </a:rPr>
              <a:t>T</a:t>
            </a:r>
            <a:endParaRPr 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8251825" y="2294699"/>
            <a:ext cx="6944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sq" algn="ctr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cs typeface="Arial" panose="020B0604020202020204" pitchFamily="34" charset="0"/>
              </a:rPr>
              <a:t>Ф</a:t>
            </a:r>
            <a:r>
              <a:rPr lang="en-GB" sz="3200" baseline="-25000" dirty="0">
                <a:solidFill>
                  <a:srgbClr val="FF0000"/>
                </a:solidFill>
              </a:rPr>
              <a:t>R</a:t>
            </a:r>
            <a:endParaRPr 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4797425" y="2610612"/>
            <a:ext cx="3375025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2417763" y="1394587"/>
            <a:ext cx="1169987" cy="0"/>
          </a:xfrm>
          <a:prstGeom prst="line">
            <a:avLst/>
          </a:prstGeom>
          <a:noFill/>
          <a:ln w="38100" cap="rnd">
            <a:solidFill>
              <a:srgbClr val="0000FF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37" name="Line 155"/>
          <p:cNvSpPr>
            <a:spLocks noChangeShapeType="1"/>
          </p:cNvSpPr>
          <p:nvPr/>
        </p:nvSpPr>
        <p:spPr bwMode="auto">
          <a:xfrm>
            <a:off x="746125" y="2610612"/>
            <a:ext cx="585788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graphicFrame>
        <p:nvGraphicFramePr>
          <p:cNvPr id="38" name="Content Placeholder 3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25267829"/>
              </p:ext>
            </p:extLst>
          </p:nvPr>
        </p:nvGraphicFramePr>
        <p:xfrm>
          <a:off x="612775" y="5404104"/>
          <a:ext cx="320675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Equation" r:id="rId3" imgW="1231560" imgH="393480" progId="Equation.3">
                  <p:embed/>
                </p:oleObj>
              </mc:Choice>
              <mc:Fallback>
                <p:oleObj name="Equation" r:id="rId3" imgW="1231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5404104"/>
                        <a:ext cx="3206750" cy="10255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161925" y="3063240"/>
            <a:ext cx="417357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sq" algn="ctr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u="sng" dirty="0"/>
              <a:t>Mean Time Between Failures</a:t>
            </a:r>
          </a:p>
          <a:p>
            <a:pPr algn="l"/>
            <a:r>
              <a:rPr lang="en-US" sz="2400" dirty="0"/>
              <a:t>   f</a:t>
            </a:r>
            <a:r>
              <a:rPr lang="ru-RU" sz="2400" baseline="-25000" dirty="0">
                <a:cs typeface="Arial" panose="020B0604020202020204" pitchFamily="34" charset="0"/>
              </a:rPr>
              <a:t>Ф</a:t>
            </a:r>
            <a:r>
              <a:rPr lang="en-US" sz="2400" dirty="0"/>
              <a:t>:	frequency of the clock</a:t>
            </a:r>
          </a:p>
          <a:p>
            <a:pPr algn="l"/>
            <a:r>
              <a:rPr lang="en-US" sz="2400" dirty="0"/>
              <a:t>   </a:t>
            </a:r>
            <a:r>
              <a:rPr lang="en-US" sz="2400" dirty="0" err="1"/>
              <a:t>f</a:t>
            </a:r>
            <a:r>
              <a:rPr lang="en-US" sz="2400" baseline="-25000" dirty="0" err="1"/>
              <a:t>D</a:t>
            </a:r>
            <a:r>
              <a:rPr lang="en-US" sz="2400" dirty="0"/>
              <a:t>:	frequency of the data</a:t>
            </a:r>
          </a:p>
          <a:p>
            <a:pPr algn="l"/>
            <a:r>
              <a:rPr lang="en-US" sz="2400" dirty="0"/>
              <a:t>   </a:t>
            </a:r>
            <a:r>
              <a:rPr lang="en-US" sz="2400" dirty="0" err="1"/>
              <a:t>t</a:t>
            </a:r>
            <a:r>
              <a:rPr lang="en-US" sz="2400" baseline="-25000" dirty="0" err="1"/>
              <a:t>r</a:t>
            </a:r>
            <a:r>
              <a:rPr lang="en-US" sz="2400" dirty="0"/>
              <a:t>:	resolve time available</a:t>
            </a:r>
          </a:p>
          <a:p>
            <a:pPr algn="l"/>
            <a:r>
              <a:rPr lang="en-US" sz="2400" dirty="0"/>
              <a:t>   W:	metastability window</a:t>
            </a:r>
          </a:p>
          <a:p>
            <a:pPr algn="l"/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   </a:t>
            </a:r>
            <a:r>
              <a:rPr lang="el-GR" sz="2400" i="1" dirty="0">
                <a:cs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US" sz="2400" i="1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/>
              <a:t>:	resolve time </a:t>
            </a:r>
            <a:r>
              <a:rPr lang="en-US" sz="2400" dirty="0" smtClean="0"/>
              <a:t>constant</a:t>
            </a:r>
            <a:endParaRPr lang="en-US" sz="2400" dirty="0"/>
          </a:p>
        </p:txBody>
      </p:sp>
      <p:graphicFrame>
        <p:nvGraphicFramePr>
          <p:cNvPr id="40" name="Group 1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745195"/>
              </p:ext>
            </p:extLst>
          </p:nvPr>
        </p:nvGraphicFramePr>
        <p:xfrm>
          <a:off x="5114988" y="3558540"/>
          <a:ext cx="3151188" cy="2733676"/>
        </p:xfrm>
        <a:graphic>
          <a:graphicData uri="http://schemas.openxmlformats.org/drawingml/2006/table">
            <a:tbl>
              <a:tblPr/>
              <a:tblGrid>
                <a:gridCol w="1508125"/>
                <a:gridCol w="1643063"/>
              </a:tblGrid>
              <a:tr h="6746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# FFs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MTBF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1 FF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15 min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2 FF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9 days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3 FF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23 years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Text Box 154"/>
          <p:cNvSpPr txBox="1">
            <a:spLocks noChangeArrowheads="1"/>
          </p:cNvSpPr>
          <p:nvPr/>
        </p:nvSpPr>
        <p:spPr bwMode="auto">
          <a:xfrm>
            <a:off x="5924613" y="306324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sq" algn="ctr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Handshake with synchronizers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46758" y="427024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CLK1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75245" y="427024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CLK2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487168" y="1701739"/>
            <a:ext cx="4169664" cy="520253"/>
          </a:xfrm>
          <a:prstGeom prst="rightArrow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8096" y="1344168"/>
            <a:ext cx="1719072" cy="248716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Sender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56832" y="1344168"/>
            <a:ext cx="1719072" cy="248716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Receiver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487168" y="2734056"/>
            <a:ext cx="416966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487168" y="3246121"/>
            <a:ext cx="416966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96512" y="2425674"/>
            <a:ext cx="62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Valid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4160724" y="2938343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/>
              <a:t>Ack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5486400" y="2626422"/>
            <a:ext cx="146050" cy="217362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705856" y="2632279"/>
            <a:ext cx="146050" cy="217362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925312" y="2630185"/>
            <a:ext cx="146050" cy="217362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Elbow Connector 25"/>
          <p:cNvCxnSpPr>
            <a:endCxn id="24" idx="2"/>
          </p:cNvCxnSpPr>
          <p:nvPr/>
        </p:nvCxnSpPr>
        <p:spPr>
          <a:xfrm rot="10800000">
            <a:off x="5998337" y="2847548"/>
            <a:ext cx="1538704" cy="1239821"/>
          </a:xfrm>
          <a:prstGeom prst="bent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endCxn id="23" idx="2"/>
          </p:cNvCxnSpPr>
          <p:nvPr/>
        </p:nvCxnSpPr>
        <p:spPr>
          <a:xfrm rot="10800000">
            <a:off x="5778881" y="2849642"/>
            <a:ext cx="219454" cy="213601"/>
          </a:xfrm>
          <a:prstGeom prst="bent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endCxn id="22" idx="2"/>
          </p:cNvCxnSpPr>
          <p:nvPr/>
        </p:nvCxnSpPr>
        <p:spPr>
          <a:xfrm rot="10800000">
            <a:off x="5559425" y="2843784"/>
            <a:ext cx="438910" cy="219458"/>
          </a:xfrm>
          <a:prstGeom prst="bent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999232" y="3130531"/>
            <a:ext cx="146050" cy="217362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218688" y="3128437"/>
            <a:ext cx="146050" cy="217362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438144" y="3134294"/>
            <a:ext cx="146050" cy="217362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Elbow Connector 37"/>
          <p:cNvCxnSpPr>
            <a:endCxn id="32" idx="2"/>
          </p:cNvCxnSpPr>
          <p:nvPr/>
        </p:nvCxnSpPr>
        <p:spPr>
          <a:xfrm flipV="1">
            <a:off x="1627632" y="3347893"/>
            <a:ext cx="1444625" cy="739476"/>
          </a:xfrm>
          <a:prstGeom prst="bent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endCxn id="33" idx="2"/>
          </p:cNvCxnSpPr>
          <p:nvPr/>
        </p:nvCxnSpPr>
        <p:spPr>
          <a:xfrm flipV="1">
            <a:off x="3072638" y="3345799"/>
            <a:ext cx="219075" cy="184972"/>
          </a:xfrm>
          <a:prstGeom prst="bent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endCxn id="34" idx="2"/>
          </p:cNvCxnSpPr>
          <p:nvPr/>
        </p:nvCxnSpPr>
        <p:spPr>
          <a:xfrm flipV="1">
            <a:off x="3072257" y="3351656"/>
            <a:ext cx="438912" cy="176659"/>
          </a:xfrm>
          <a:prstGeom prst="bent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6" idx="2"/>
          </p:cNvCxnSpPr>
          <p:nvPr/>
        </p:nvCxnSpPr>
        <p:spPr>
          <a:xfrm flipV="1">
            <a:off x="1627632" y="3831336"/>
            <a:ext cx="0" cy="438912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537041" y="3841275"/>
            <a:ext cx="0" cy="438912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560320" y="4965192"/>
            <a:ext cx="4294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Simple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Throughput can be highly degraded:</a:t>
            </a:r>
            <a:br>
              <a:rPr lang="en-GB" dirty="0" smtClean="0"/>
            </a:br>
            <a:r>
              <a:rPr lang="en-GB" dirty="0" smtClean="0"/>
              <a:t>a long round trip for every transaction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0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Arrow 12"/>
          <p:cNvSpPr/>
          <p:nvPr/>
        </p:nvSpPr>
        <p:spPr>
          <a:xfrm>
            <a:off x="5910072" y="1380744"/>
            <a:ext cx="856488" cy="548640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Asynchronous FIFOs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83992" y="1124712"/>
            <a:ext cx="417576" cy="16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07664" y="1124712"/>
            <a:ext cx="417576" cy="16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25240" y="1124712"/>
            <a:ext cx="417576" cy="16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48912" y="1124712"/>
            <a:ext cx="417576" cy="16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72584" y="1124712"/>
            <a:ext cx="417576" cy="16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96256" y="1124712"/>
            <a:ext cx="417576" cy="16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127504" y="1344168"/>
            <a:ext cx="856488" cy="548640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16452" y="1263654"/>
            <a:ext cx="162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 buffer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02152" y="1783080"/>
            <a:ext cx="256032" cy="25603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913632" y="1783080"/>
            <a:ext cx="256032" cy="25603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325112" y="1783080"/>
            <a:ext cx="256032" cy="25603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127504" y="2302728"/>
            <a:ext cx="85648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53979" y="2148839"/>
            <a:ext cx="570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Valid</a:t>
            </a:r>
            <a:endParaRPr lang="en-US" sz="14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925312" y="2302728"/>
            <a:ext cx="85648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44723" y="2148840"/>
            <a:ext cx="570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Valid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5519928" y="1124712"/>
            <a:ext cx="417576" cy="16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121408" y="2551176"/>
            <a:ext cx="85648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72768" y="2397137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Ack</a:t>
            </a:r>
            <a:endParaRPr lang="en-US" sz="1400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925312" y="2551176"/>
            <a:ext cx="85648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757620" y="2397438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Ack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550931" y="1453896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Data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6744723" y="1501175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Data</a:t>
            </a:r>
            <a:endParaRPr lang="en-US" sz="1400" dirty="0"/>
          </a:p>
        </p:txBody>
      </p:sp>
      <p:cxnSp>
        <p:nvCxnSpPr>
          <p:cNvPr id="31" name="Elbow Connector 30"/>
          <p:cNvCxnSpPr/>
          <p:nvPr/>
        </p:nvCxnSpPr>
        <p:spPr>
          <a:xfrm flipV="1">
            <a:off x="2121408" y="3090672"/>
            <a:ext cx="1071372" cy="484632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478283" y="3429000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Clk</a:t>
            </a:r>
            <a:r>
              <a:rPr lang="en-GB" sz="1400" dirty="0" smtClean="0"/>
              <a:t> In</a:t>
            </a:r>
            <a:endParaRPr lang="en-US" sz="1400" dirty="0"/>
          </a:p>
        </p:txBody>
      </p:sp>
      <p:cxnSp>
        <p:nvCxnSpPr>
          <p:cNvPr id="33" name="Elbow Connector 32"/>
          <p:cNvCxnSpPr/>
          <p:nvPr/>
        </p:nvCxnSpPr>
        <p:spPr>
          <a:xfrm rot="10800000">
            <a:off x="5728716" y="3098257"/>
            <a:ext cx="1053084" cy="477047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781800" y="3413831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Clk</a:t>
            </a:r>
            <a:r>
              <a:rPr lang="en-GB" sz="1400" dirty="0" smtClean="0"/>
              <a:t> Out</a:t>
            </a:r>
            <a:endParaRPr lang="en-US" sz="1400" dirty="0"/>
          </a:p>
        </p:txBody>
      </p:sp>
      <p:sp>
        <p:nvSpPr>
          <p:cNvPr id="38" name="Rectangle 37"/>
          <p:cNvSpPr/>
          <p:nvPr/>
        </p:nvSpPr>
        <p:spPr>
          <a:xfrm>
            <a:off x="2977896" y="2724912"/>
            <a:ext cx="2947416" cy="3749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FIFO control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33856" y="4489704"/>
            <a:ext cx="71160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 smtClean="0"/>
              <a:t>Ack</a:t>
            </a:r>
            <a:r>
              <a:rPr lang="en-GB" dirty="0" smtClean="0"/>
              <a:t> is issued as soon as data has been delivered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No impact on throughput (1 token/cycle)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Min latency determined by the internal synchronizers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Some tricky structures for the FIFO pointers (e.g. Grey encoding)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SoC</a:t>
            </a:r>
            <a:r>
              <a:rPr lang="en-GB" dirty="0" smtClean="0"/>
              <a:t> design with GALS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grpSp>
        <p:nvGrpSpPr>
          <p:cNvPr id="6" name="Group 176"/>
          <p:cNvGrpSpPr>
            <a:grpSpLocks/>
          </p:cNvGrpSpPr>
          <p:nvPr/>
        </p:nvGrpSpPr>
        <p:grpSpPr bwMode="auto">
          <a:xfrm>
            <a:off x="109728" y="1417320"/>
            <a:ext cx="4603750" cy="4357688"/>
            <a:chOff x="71406" y="1285860"/>
            <a:chExt cx="4602260" cy="4357718"/>
          </a:xfrm>
        </p:grpSpPr>
        <p:cxnSp>
          <p:nvCxnSpPr>
            <p:cNvPr id="7" name="Straight Arrow Connector 140"/>
            <p:cNvCxnSpPr>
              <a:cxnSpLocks noChangeShapeType="1"/>
            </p:cNvCxnSpPr>
            <p:nvPr/>
          </p:nvCxnSpPr>
          <p:spPr bwMode="auto">
            <a:xfrm>
              <a:off x="705524" y="2817957"/>
              <a:ext cx="2357454" cy="1588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8" name="Straight Arrow Connector 138"/>
            <p:cNvCxnSpPr>
              <a:cxnSpLocks noChangeShapeType="1"/>
            </p:cNvCxnSpPr>
            <p:nvPr/>
          </p:nvCxnSpPr>
          <p:spPr bwMode="auto">
            <a:xfrm flipV="1">
              <a:off x="705524" y="3927480"/>
              <a:ext cx="1928826" cy="1586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9" name="Down Arrow 8"/>
            <p:cNvSpPr/>
            <p:nvPr/>
          </p:nvSpPr>
          <p:spPr bwMode="auto">
            <a:xfrm>
              <a:off x="3266659" y="2928934"/>
              <a:ext cx="214314" cy="285752"/>
            </a:xfrm>
            <a:prstGeom prst="downArrow">
              <a:avLst/>
            </a:prstGeom>
            <a:solidFill>
              <a:schemeClr val="accent1"/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0000" tIns="46800" rIns="90000" bIns="46800" anchor="ctr" anchorCtr="1"/>
            <a:lstStyle/>
            <a:p>
              <a:pPr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" name="Up Arrow 9"/>
            <p:cNvSpPr/>
            <p:nvPr/>
          </p:nvSpPr>
          <p:spPr bwMode="auto">
            <a:xfrm>
              <a:off x="3552411" y="2928934"/>
              <a:ext cx="214314" cy="285752"/>
            </a:xfrm>
            <a:prstGeom prst="upArrow">
              <a:avLst/>
            </a:prstGeom>
            <a:solidFill>
              <a:schemeClr val="accent1"/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0000" tIns="46800" rIns="90000" bIns="46800" anchor="ctr" anchorCtr="1"/>
            <a:lstStyle/>
            <a:p>
              <a:pPr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" name="Down Arrow 10"/>
            <p:cNvSpPr/>
            <p:nvPr/>
          </p:nvSpPr>
          <p:spPr bwMode="auto">
            <a:xfrm>
              <a:off x="2798492" y="3500438"/>
              <a:ext cx="214314" cy="285752"/>
            </a:xfrm>
            <a:prstGeom prst="downArrow">
              <a:avLst/>
            </a:prstGeom>
            <a:solidFill>
              <a:schemeClr val="accent1"/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0000" tIns="46800" rIns="90000" bIns="46800" anchor="ctr" anchorCtr="1"/>
            <a:lstStyle/>
            <a:p>
              <a:pPr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" name="Up Arrow 11"/>
            <p:cNvSpPr/>
            <p:nvPr/>
          </p:nvSpPr>
          <p:spPr bwMode="auto">
            <a:xfrm>
              <a:off x="3084244" y="3500438"/>
              <a:ext cx="214314" cy="285752"/>
            </a:xfrm>
            <a:prstGeom prst="upArrow">
              <a:avLst/>
            </a:prstGeom>
            <a:solidFill>
              <a:schemeClr val="accent1"/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0000" tIns="46800" rIns="90000" bIns="46800" anchor="ctr" anchorCtr="1"/>
            <a:lstStyle/>
            <a:p>
              <a:pPr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Up Arrow 12"/>
            <p:cNvSpPr/>
            <p:nvPr/>
          </p:nvSpPr>
          <p:spPr bwMode="auto">
            <a:xfrm>
              <a:off x="3563044" y="1929706"/>
              <a:ext cx="229074" cy="337334"/>
            </a:xfrm>
            <a:prstGeom prst="upArrow">
              <a:avLst/>
            </a:prstGeom>
            <a:solidFill>
              <a:srgbClr val="FFC000"/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0000" tIns="46800" rIns="90000" bIns="46800" anchor="ctr" anchorCtr="1"/>
            <a:lstStyle/>
            <a:p>
              <a:pPr eaLnBrk="0" hangingPunct="0"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4" name="Group 47"/>
            <p:cNvGrpSpPr>
              <a:grpSpLocks/>
            </p:cNvGrpSpPr>
            <p:nvPr/>
          </p:nvGrpSpPr>
          <p:grpSpPr bwMode="auto">
            <a:xfrm>
              <a:off x="3062978" y="2208502"/>
              <a:ext cx="857256" cy="720432"/>
              <a:chOff x="6000760" y="1857364"/>
              <a:chExt cx="857256" cy="720432"/>
            </a:xfrm>
          </p:grpSpPr>
          <p:sp>
            <p:nvSpPr>
              <p:cNvPr id="53" name="Rectangle 52"/>
              <p:cNvSpPr/>
              <p:nvPr/>
            </p:nvSpPr>
            <p:spPr bwMode="auto">
              <a:xfrm>
                <a:off x="6000760" y="1857364"/>
                <a:ext cx="857256" cy="720432"/>
              </a:xfrm>
              <a:prstGeom prst="rect">
                <a:avLst/>
              </a:prstGeom>
              <a:solidFill>
                <a:srgbClr val="00B0F0"/>
              </a:solidFill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lIns="90000" tIns="46800" rIns="90000" bIns="46800"/>
              <a:lstStyle/>
              <a:p>
                <a:pPr algn="ctr" eaLnBrk="0" hangingPunct="0">
                  <a:defRPr/>
                </a:pPr>
                <a:r>
                  <a:rPr lang="en-GB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Bridge</a:t>
                </a:r>
                <a:endPara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6111737" y="2218134"/>
                <a:ext cx="642942" cy="285752"/>
              </a:xfrm>
              <a:prstGeom prst="rect">
                <a:avLst/>
              </a:prstGeom>
              <a:solidFill>
                <a:srgbClr val="C00000"/>
              </a:solidFill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lIns="90000" tIns="46800" rIns="90000" bIns="46800" anchor="ctr" anchorCtr="1"/>
              <a:lstStyle/>
              <a:p>
                <a:pPr eaLnBrk="0" hangingPunct="0">
                  <a:defRPr/>
                </a:pPr>
                <a:r>
                  <a:rPr lang="en-GB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CDC</a:t>
                </a:r>
                <a:endPara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15" name="Down Arrow 14"/>
            <p:cNvSpPr/>
            <p:nvPr/>
          </p:nvSpPr>
          <p:spPr bwMode="auto">
            <a:xfrm>
              <a:off x="3205854" y="1929706"/>
              <a:ext cx="214314" cy="277116"/>
            </a:xfrm>
            <a:prstGeom prst="downArrow">
              <a:avLst/>
            </a:prstGeom>
            <a:solidFill>
              <a:srgbClr val="FFC000"/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0000" tIns="46800" rIns="90000" bIns="46800" anchor="ctr" anchorCtr="1"/>
            <a:lstStyle/>
            <a:p>
              <a:pPr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031079" y="1285860"/>
              <a:ext cx="928694" cy="643846"/>
            </a:xfrm>
            <a:prstGeom prst="rect">
              <a:avLst/>
            </a:prstGeom>
            <a:solidFill>
              <a:srgbClr val="FFC000"/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0000" tIns="46800" rIns="90000" bIns="46800" anchor="ctr" anchorCtr="1"/>
            <a:lstStyle/>
            <a:p>
              <a:pPr eaLnBrk="0" hangingPunct="0">
                <a:defRPr/>
              </a:pPr>
              <a:r>
                <a:rPr lang="en-GB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DSP</a:t>
              </a:r>
              <a:endPara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7" name="Down Arrow 16"/>
            <p:cNvSpPr/>
            <p:nvPr/>
          </p:nvSpPr>
          <p:spPr bwMode="auto">
            <a:xfrm>
              <a:off x="1205590" y="2438597"/>
              <a:ext cx="214314" cy="775501"/>
            </a:xfrm>
            <a:prstGeom prst="downArrow">
              <a:avLst/>
            </a:prstGeom>
            <a:solidFill>
              <a:schemeClr val="accent1"/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0000" tIns="46800" rIns="90000" bIns="46800" anchor="ctr" anchorCtr="1"/>
            <a:lstStyle/>
            <a:p>
              <a:pPr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" name="Up Arrow 17"/>
            <p:cNvSpPr/>
            <p:nvPr/>
          </p:nvSpPr>
          <p:spPr bwMode="auto">
            <a:xfrm>
              <a:off x="1634218" y="2660012"/>
              <a:ext cx="214314" cy="554086"/>
            </a:xfrm>
            <a:prstGeom prst="upArrow">
              <a:avLst/>
            </a:prstGeom>
            <a:solidFill>
              <a:schemeClr val="accent1"/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0000" tIns="46800" rIns="90000" bIns="46800" anchor="ctr" anchorCtr="1"/>
            <a:lstStyle/>
            <a:p>
              <a:pPr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919838" y="1500174"/>
              <a:ext cx="1214446" cy="1159838"/>
            </a:xfrm>
            <a:prstGeom prst="rect">
              <a:avLst/>
            </a:prstGeom>
            <a:solidFill>
              <a:schemeClr val="accent1"/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0000" tIns="46800" rIns="90000" bIns="46800" anchor="ctr" anchorCtr="1"/>
            <a:lstStyle/>
            <a:p>
              <a:pPr eaLnBrk="0" hangingPunct="0">
                <a:defRPr/>
              </a:pPr>
              <a:r>
                <a:rPr lang="en-GB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sym typeface="Symbol"/>
                </a:rPr>
                <a:t></a:t>
              </a:r>
              <a:r>
                <a:rPr lang="en-GB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</a:t>
              </a:r>
              <a:endPara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" name="Down Arrow 19"/>
            <p:cNvSpPr/>
            <p:nvPr/>
          </p:nvSpPr>
          <p:spPr bwMode="auto">
            <a:xfrm>
              <a:off x="1062714" y="3500438"/>
              <a:ext cx="214314" cy="642942"/>
            </a:xfrm>
            <a:prstGeom prst="downArrow">
              <a:avLst/>
            </a:prstGeom>
            <a:solidFill>
              <a:schemeClr val="accent1"/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0000" tIns="46800" rIns="90000" bIns="46800" anchor="ctr" anchorCtr="1"/>
            <a:lstStyle/>
            <a:p>
              <a:pPr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" name="Up Arrow 20"/>
            <p:cNvSpPr/>
            <p:nvPr/>
          </p:nvSpPr>
          <p:spPr bwMode="auto">
            <a:xfrm>
              <a:off x="1491342" y="3500438"/>
              <a:ext cx="214314" cy="642942"/>
            </a:xfrm>
            <a:prstGeom prst="upArrow">
              <a:avLst/>
            </a:prstGeom>
            <a:solidFill>
              <a:schemeClr val="accent1"/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0000" tIns="46800" rIns="90000" bIns="46800" anchor="ctr" anchorCtr="1"/>
            <a:lstStyle/>
            <a:p>
              <a:pPr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919838" y="3214686"/>
              <a:ext cx="3000396" cy="285752"/>
            </a:xfrm>
            <a:prstGeom prst="rect">
              <a:avLst/>
            </a:prstGeom>
            <a:solidFill>
              <a:schemeClr val="accent1"/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0000" tIns="46800" rIns="90000" bIns="46800" anchor="ctr" anchorCtr="1"/>
            <a:lstStyle/>
            <a:p>
              <a:pPr eaLnBrk="0" hangingPunct="0">
                <a:defRPr/>
              </a:pPr>
              <a:r>
                <a:rPr lang="en-GB" sz="1600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Fast Bus</a:t>
              </a:r>
              <a:endParaRPr lang="en-US" sz="16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grpSp>
          <p:nvGrpSpPr>
            <p:cNvPr id="23" name="Group 121"/>
            <p:cNvGrpSpPr>
              <a:grpSpLocks/>
            </p:cNvGrpSpPr>
            <p:nvPr/>
          </p:nvGrpSpPr>
          <p:grpSpPr bwMode="auto">
            <a:xfrm>
              <a:off x="2062846" y="4147992"/>
              <a:ext cx="1857388" cy="1495586"/>
              <a:chOff x="1762868" y="4719496"/>
              <a:chExt cx="1857388" cy="1495586"/>
            </a:xfrm>
          </p:grpSpPr>
          <p:sp>
            <p:nvSpPr>
              <p:cNvPr id="38" name="Down Arrow 37"/>
              <p:cNvSpPr/>
              <p:nvPr/>
            </p:nvSpPr>
            <p:spPr bwMode="auto">
              <a:xfrm>
                <a:off x="2548686" y="5072074"/>
                <a:ext cx="214314" cy="285752"/>
              </a:xfrm>
              <a:prstGeom prst="downArrow">
                <a:avLst/>
              </a:prstGeom>
              <a:solidFill>
                <a:schemeClr val="tx1">
                  <a:lumMod val="65000"/>
                </a:schemeClr>
              </a:solidFill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lIns="90000" tIns="46800" rIns="90000" bIns="46800" anchor="ctr" anchorCtr="1"/>
              <a:lstStyle/>
              <a:p>
                <a:pPr eaLnBrk="0" hangingPunct="0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9" name="Up Arrow 38"/>
              <p:cNvSpPr/>
              <p:nvPr/>
            </p:nvSpPr>
            <p:spPr bwMode="auto">
              <a:xfrm>
                <a:off x="2834438" y="5072074"/>
                <a:ext cx="214314" cy="285752"/>
              </a:xfrm>
              <a:prstGeom prst="upArrow">
                <a:avLst/>
              </a:prstGeom>
              <a:solidFill>
                <a:schemeClr val="tx1">
                  <a:lumMod val="65000"/>
                </a:schemeClr>
              </a:solidFill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lIns="90000" tIns="46800" rIns="90000" bIns="46800" anchor="ctr" anchorCtr="1"/>
              <a:lstStyle/>
              <a:p>
                <a:pPr eaLnBrk="0" hangingPunct="0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0" name="Down Arrow 39"/>
              <p:cNvSpPr/>
              <p:nvPr/>
            </p:nvSpPr>
            <p:spPr bwMode="auto">
              <a:xfrm>
                <a:off x="1834306" y="5643578"/>
                <a:ext cx="142876" cy="285752"/>
              </a:xfrm>
              <a:prstGeom prst="downArrow">
                <a:avLst/>
              </a:prstGeom>
              <a:solidFill>
                <a:schemeClr val="tx1">
                  <a:lumMod val="65000"/>
                </a:schemeClr>
              </a:solidFill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lIns="90000" tIns="46800" rIns="90000" bIns="46800" anchor="ctr" anchorCtr="1"/>
              <a:lstStyle/>
              <a:p>
                <a:pPr eaLnBrk="0" hangingPunct="0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" name="Up Arrow 40"/>
              <p:cNvSpPr/>
              <p:nvPr/>
            </p:nvSpPr>
            <p:spPr bwMode="auto">
              <a:xfrm>
                <a:off x="2048620" y="5643578"/>
                <a:ext cx="142876" cy="285752"/>
              </a:xfrm>
              <a:prstGeom prst="upArrow">
                <a:avLst/>
              </a:prstGeom>
              <a:solidFill>
                <a:schemeClr val="tx1">
                  <a:lumMod val="65000"/>
                </a:schemeClr>
              </a:solidFill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lIns="90000" tIns="46800" rIns="90000" bIns="46800" anchor="ctr" anchorCtr="1"/>
              <a:lstStyle/>
              <a:p>
                <a:pPr eaLnBrk="0" hangingPunct="0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2" name="Down Arrow 41"/>
              <p:cNvSpPr/>
              <p:nvPr/>
            </p:nvSpPr>
            <p:spPr bwMode="auto">
              <a:xfrm>
                <a:off x="2535986" y="5643578"/>
                <a:ext cx="142876" cy="285752"/>
              </a:xfrm>
              <a:prstGeom prst="downArrow">
                <a:avLst/>
              </a:prstGeom>
              <a:solidFill>
                <a:schemeClr val="tx1">
                  <a:lumMod val="65000"/>
                </a:schemeClr>
              </a:solidFill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lIns="90000" tIns="46800" rIns="90000" bIns="46800" anchor="ctr" anchorCtr="1"/>
              <a:lstStyle/>
              <a:p>
                <a:pPr eaLnBrk="0" hangingPunct="0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3" name="Up Arrow 42"/>
              <p:cNvSpPr/>
              <p:nvPr/>
            </p:nvSpPr>
            <p:spPr bwMode="auto">
              <a:xfrm>
                <a:off x="2750300" y="5643578"/>
                <a:ext cx="142876" cy="285752"/>
              </a:xfrm>
              <a:prstGeom prst="upArrow">
                <a:avLst/>
              </a:prstGeom>
              <a:solidFill>
                <a:schemeClr val="tx1">
                  <a:lumMod val="65000"/>
                </a:schemeClr>
              </a:solidFill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lIns="90000" tIns="46800" rIns="90000" bIns="46800" anchor="ctr" anchorCtr="1"/>
              <a:lstStyle/>
              <a:p>
                <a:pPr eaLnBrk="0" hangingPunct="0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4" name="Down Arrow 43"/>
              <p:cNvSpPr/>
              <p:nvPr/>
            </p:nvSpPr>
            <p:spPr bwMode="auto">
              <a:xfrm>
                <a:off x="3191628" y="5643578"/>
                <a:ext cx="142876" cy="285752"/>
              </a:xfrm>
              <a:prstGeom prst="downArrow">
                <a:avLst/>
              </a:prstGeom>
              <a:solidFill>
                <a:schemeClr val="tx1">
                  <a:lumMod val="65000"/>
                </a:schemeClr>
              </a:solidFill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lIns="90000" tIns="46800" rIns="90000" bIns="46800" anchor="ctr" anchorCtr="1"/>
              <a:lstStyle/>
              <a:p>
                <a:pPr eaLnBrk="0" hangingPunct="0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5" name="Up Arrow 44"/>
              <p:cNvSpPr/>
              <p:nvPr/>
            </p:nvSpPr>
            <p:spPr bwMode="auto">
              <a:xfrm>
                <a:off x="3405942" y="5643578"/>
                <a:ext cx="142876" cy="285752"/>
              </a:xfrm>
              <a:prstGeom prst="upArrow">
                <a:avLst/>
              </a:prstGeom>
              <a:solidFill>
                <a:schemeClr val="tx1">
                  <a:lumMod val="65000"/>
                </a:schemeClr>
              </a:solidFill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lIns="90000" tIns="46800" rIns="90000" bIns="46800" anchor="ctr" anchorCtr="1"/>
              <a:lstStyle/>
              <a:p>
                <a:pPr eaLnBrk="0" hangingPunct="0">
                  <a:defRPr/>
                </a:pPr>
                <a:endParaRPr lang="en-US">
                  <a:latin typeface="Arial" charset="0"/>
                </a:endParaRPr>
              </a:p>
            </p:txBody>
          </p:sp>
          <p:cxnSp>
            <p:nvCxnSpPr>
              <p:cNvPr id="46" name="Elbow Connector 104"/>
              <p:cNvCxnSpPr>
                <a:cxnSpLocks noChangeShapeType="1"/>
              </p:cNvCxnSpPr>
              <p:nvPr/>
            </p:nvCxnSpPr>
            <p:spPr bwMode="auto">
              <a:xfrm>
                <a:off x="3191628" y="4719496"/>
                <a:ext cx="423866" cy="1352710"/>
              </a:xfrm>
              <a:prstGeom prst="bentConnector3">
                <a:avLst>
                  <a:gd name="adj1" fmla="val 153931"/>
                </a:avLst>
              </a:prstGeom>
              <a:noFill/>
              <a:ln w="25400" cap="sq" algn="ctr">
                <a:solidFill>
                  <a:schemeClr val="tx1"/>
                </a:solidFill>
                <a:round/>
                <a:headEnd type="arrow" w="sm" len="sm"/>
                <a:tailEnd type="arrow" w="sm" len="sm"/>
              </a:ln>
            </p:spPr>
          </p:cxnSp>
          <p:cxnSp>
            <p:nvCxnSpPr>
              <p:cNvPr id="47" name="Straight Arrow Connector 113"/>
              <p:cNvCxnSpPr>
                <a:cxnSpLocks noChangeShapeType="1"/>
              </p:cNvCxnSpPr>
              <p:nvPr/>
            </p:nvCxnSpPr>
            <p:spPr bwMode="auto">
              <a:xfrm rot="10800000">
                <a:off x="2951915" y="6072206"/>
                <a:ext cx="199233" cy="1588"/>
              </a:xfrm>
              <a:prstGeom prst="straightConnector1">
                <a:avLst/>
              </a:prstGeom>
              <a:noFill/>
              <a:ln w="25400" cap="sq" algn="ctr">
                <a:solidFill>
                  <a:schemeClr val="tx1"/>
                </a:solidFill>
                <a:round/>
                <a:headEnd type="none" w="sm" len="sm"/>
                <a:tailEnd type="arrow" w="sm" len="sm"/>
              </a:ln>
            </p:spPr>
          </p:cxnSp>
          <p:cxnSp>
            <p:nvCxnSpPr>
              <p:cNvPr id="48" name="Straight Arrow Connector 114"/>
              <p:cNvCxnSpPr>
                <a:cxnSpLocks noChangeShapeType="1"/>
              </p:cNvCxnSpPr>
              <p:nvPr/>
            </p:nvCxnSpPr>
            <p:spPr bwMode="auto">
              <a:xfrm rot="10800000">
                <a:off x="2262935" y="6072206"/>
                <a:ext cx="224633" cy="1588"/>
              </a:xfrm>
              <a:prstGeom prst="straightConnector1">
                <a:avLst/>
              </a:prstGeom>
              <a:noFill/>
              <a:ln w="25400" cap="sq" algn="ctr">
                <a:solidFill>
                  <a:schemeClr val="tx1"/>
                </a:solidFill>
                <a:round/>
                <a:headEnd/>
                <a:tailEnd type="arrow" w="sm" len="sm"/>
              </a:ln>
            </p:spPr>
          </p:cxnSp>
          <p:sp>
            <p:nvSpPr>
              <p:cNvPr id="49" name="Rectangle 48"/>
              <p:cNvSpPr/>
              <p:nvPr/>
            </p:nvSpPr>
            <p:spPr bwMode="auto">
              <a:xfrm>
                <a:off x="1798587" y="5929330"/>
                <a:ext cx="464347" cy="285752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lIns="90000" tIns="46800" rIns="90000" bIns="46800" anchor="ctr" anchorCtr="1"/>
              <a:lstStyle/>
              <a:p>
                <a:pPr eaLnBrk="0" hangingPunct="0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2487567" y="5929330"/>
                <a:ext cx="464347" cy="285752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lIns="90000" tIns="46800" rIns="90000" bIns="46800" anchor="ctr" anchorCtr="1"/>
              <a:lstStyle/>
              <a:p>
                <a:pPr eaLnBrk="0" hangingPunct="0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3151147" y="5929330"/>
                <a:ext cx="464347" cy="285752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lIns="90000" tIns="46800" rIns="90000" bIns="46800" anchor="ctr" anchorCtr="1"/>
              <a:lstStyle/>
              <a:p>
                <a:pPr eaLnBrk="0" hangingPunct="0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1762868" y="5357826"/>
                <a:ext cx="1857388" cy="285752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lIns="90000" tIns="46800" rIns="90000" bIns="46800" anchor="ctr" anchorCtr="1"/>
              <a:lstStyle/>
              <a:p>
                <a:pPr eaLnBrk="0" hangingPunct="0">
                  <a:defRPr/>
                </a:pPr>
                <a:r>
                  <a:rPr lang="en-GB" sz="1600" dirty="0">
                    <a:solidFill>
                      <a:schemeClr val="bg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Slow Bus</a:t>
                </a:r>
                <a:endParaRPr lang="en-US" sz="1600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grpSp>
          <p:nvGrpSpPr>
            <p:cNvPr id="24" name="Group 62"/>
            <p:cNvGrpSpPr>
              <a:grpSpLocks/>
            </p:cNvGrpSpPr>
            <p:nvPr/>
          </p:nvGrpSpPr>
          <p:grpSpPr bwMode="auto">
            <a:xfrm>
              <a:off x="2634350" y="3787776"/>
              <a:ext cx="857256" cy="720432"/>
              <a:chOff x="6000760" y="1857364"/>
              <a:chExt cx="857256" cy="720432"/>
            </a:xfrm>
          </p:grpSpPr>
          <p:sp>
            <p:nvSpPr>
              <p:cNvPr id="36" name="Rectangle 35"/>
              <p:cNvSpPr/>
              <p:nvPr/>
            </p:nvSpPr>
            <p:spPr bwMode="auto">
              <a:xfrm>
                <a:off x="6000760" y="1857364"/>
                <a:ext cx="857256" cy="720432"/>
              </a:xfrm>
              <a:prstGeom prst="rect">
                <a:avLst/>
              </a:prstGeom>
              <a:solidFill>
                <a:srgbClr val="00B0F0"/>
              </a:solidFill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lIns="90000" tIns="46800" rIns="90000" bIns="46800"/>
              <a:lstStyle/>
              <a:p>
                <a:pPr algn="ctr" eaLnBrk="0" hangingPunct="0">
                  <a:defRPr/>
                </a:pPr>
                <a:r>
                  <a:rPr lang="en-GB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Bridge</a:t>
                </a:r>
                <a:endPara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6111737" y="2218134"/>
                <a:ext cx="642942" cy="285752"/>
              </a:xfrm>
              <a:prstGeom prst="rect">
                <a:avLst/>
              </a:prstGeom>
              <a:solidFill>
                <a:srgbClr val="C00000"/>
              </a:solidFill>
              <a:ln w="25400" cap="sq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lIns="90000" tIns="46800" rIns="90000" bIns="46800" anchor="ctr" anchorCtr="1"/>
              <a:lstStyle/>
              <a:p>
                <a:pPr eaLnBrk="0" hangingPunct="0">
                  <a:defRPr/>
                </a:pPr>
                <a:r>
                  <a:rPr lang="en-GB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CDC</a:t>
                </a:r>
                <a:endPara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 bwMode="auto">
            <a:xfrm>
              <a:off x="919838" y="4143380"/>
              <a:ext cx="928694" cy="928694"/>
            </a:xfrm>
            <a:prstGeom prst="rect">
              <a:avLst/>
            </a:prstGeom>
            <a:solidFill>
              <a:schemeClr val="accent1"/>
            </a:solidFill>
            <a:ln w="25400" cap="sq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0000" tIns="46800" rIns="90000" bIns="46800" anchor="ctr" anchorCtr="1"/>
            <a:lstStyle/>
            <a:p>
              <a:pPr eaLnBrk="0" hangingPunct="0">
                <a:defRPr/>
              </a:pPr>
              <a:r>
                <a:rPr lang="en-GB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Mem</a:t>
              </a:r>
              <a:endPara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6" name="TextBox 132"/>
            <p:cNvSpPr txBox="1">
              <a:spLocks noChangeArrowheads="1"/>
            </p:cNvSpPr>
            <p:nvPr/>
          </p:nvSpPr>
          <p:spPr bwMode="auto">
            <a:xfrm>
              <a:off x="4095684" y="4846089"/>
              <a:ext cx="53893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sz="1100"/>
                <a:t>CLK2</a:t>
              </a:r>
              <a:endParaRPr lang="en-US" sz="1100"/>
            </a:p>
          </p:txBody>
        </p:sp>
        <p:cxnSp>
          <p:nvCxnSpPr>
            <p:cNvPr id="27" name="Straight Connector 134"/>
            <p:cNvCxnSpPr>
              <a:cxnSpLocks noChangeShapeType="1"/>
            </p:cNvCxnSpPr>
            <p:nvPr/>
          </p:nvCxnSpPr>
          <p:spPr bwMode="auto">
            <a:xfrm>
              <a:off x="4157056" y="5072074"/>
              <a:ext cx="148498" cy="1588"/>
            </a:xfrm>
            <a:prstGeom prst="line">
              <a:avLst/>
            </a:prstGeom>
            <a:noFill/>
            <a:ln w="25400" cap="sq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" name="Elbow Connector 136"/>
            <p:cNvCxnSpPr>
              <a:cxnSpLocks noChangeShapeType="1"/>
            </p:cNvCxnSpPr>
            <p:nvPr/>
          </p:nvCxnSpPr>
          <p:spPr bwMode="auto">
            <a:xfrm rot="10800000" flipV="1">
              <a:off x="919838" y="2080093"/>
              <a:ext cx="1588" cy="2527634"/>
            </a:xfrm>
            <a:prstGeom prst="bentConnector3">
              <a:avLst>
                <a:gd name="adj1" fmla="val 14395468"/>
              </a:avLst>
            </a:prstGeom>
            <a:noFill/>
            <a:ln w="25400" cap="sq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29" name="TextBox 141"/>
            <p:cNvSpPr txBox="1">
              <a:spLocks noChangeArrowheads="1"/>
            </p:cNvSpPr>
            <p:nvPr/>
          </p:nvSpPr>
          <p:spPr bwMode="auto">
            <a:xfrm>
              <a:off x="71406" y="3511071"/>
              <a:ext cx="53893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sz="1100"/>
                <a:t>CLK1</a:t>
              </a:r>
              <a:endParaRPr lang="en-US" sz="1100"/>
            </a:p>
          </p:txBody>
        </p:sp>
        <p:cxnSp>
          <p:nvCxnSpPr>
            <p:cNvPr id="30" name="Straight Arrow Connector 143"/>
            <p:cNvCxnSpPr>
              <a:cxnSpLocks noChangeShapeType="1"/>
            </p:cNvCxnSpPr>
            <p:nvPr/>
          </p:nvCxnSpPr>
          <p:spPr bwMode="auto">
            <a:xfrm>
              <a:off x="705524" y="3357562"/>
              <a:ext cx="214314" cy="1588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1" name="Straight Connector 146"/>
            <p:cNvCxnSpPr>
              <a:cxnSpLocks noChangeShapeType="1"/>
            </p:cNvCxnSpPr>
            <p:nvPr/>
          </p:nvCxnSpPr>
          <p:spPr bwMode="auto">
            <a:xfrm rot="10800000">
              <a:off x="540140" y="3646489"/>
              <a:ext cx="142876" cy="1588"/>
            </a:xfrm>
            <a:prstGeom prst="line">
              <a:avLst/>
            </a:prstGeom>
            <a:noFill/>
            <a:ln w="25400" cap="sq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" name="Shape 160"/>
            <p:cNvCxnSpPr>
              <a:cxnSpLocks noChangeShapeType="1"/>
            </p:cNvCxnSpPr>
            <p:nvPr/>
          </p:nvCxnSpPr>
          <p:spPr bwMode="auto">
            <a:xfrm rot="5400000" flipH="1" flipV="1">
              <a:off x="3559570" y="1968448"/>
              <a:ext cx="760867" cy="39539"/>
            </a:xfrm>
            <a:prstGeom prst="bentConnector4">
              <a:avLst>
                <a:gd name="adj1" fmla="val 157"/>
                <a:gd name="adj2" fmla="val 678162"/>
              </a:avLst>
            </a:prstGeom>
            <a:noFill/>
            <a:ln w="25400" cap="sq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33" name="Straight Connector 164"/>
            <p:cNvCxnSpPr>
              <a:cxnSpLocks noChangeShapeType="1"/>
            </p:cNvCxnSpPr>
            <p:nvPr/>
          </p:nvCxnSpPr>
          <p:spPr bwMode="auto">
            <a:xfrm>
              <a:off x="4200364" y="2000240"/>
              <a:ext cx="148498" cy="1588"/>
            </a:xfrm>
            <a:prstGeom prst="line">
              <a:avLst/>
            </a:prstGeom>
            <a:noFill/>
            <a:ln w="25400" cap="sq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4" name="TextBox 166"/>
            <p:cNvSpPr txBox="1">
              <a:spLocks noChangeArrowheads="1"/>
            </p:cNvSpPr>
            <p:nvPr/>
          </p:nvSpPr>
          <p:spPr bwMode="auto">
            <a:xfrm>
              <a:off x="4134736" y="1762176"/>
              <a:ext cx="53893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sz="1100"/>
                <a:t>CLK3</a:t>
              </a:r>
              <a:endParaRPr lang="en-US" sz="1100"/>
            </a:p>
          </p:txBody>
        </p:sp>
        <p:cxnSp>
          <p:nvCxnSpPr>
            <p:cNvPr id="35" name="Straight Arrow Connector 173"/>
            <p:cNvCxnSpPr>
              <a:cxnSpLocks noChangeShapeType="1"/>
            </p:cNvCxnSpPr>
            <p:nvPr/>
          </p:nvCxnSpPr>
          <p:spPr bwMode="auto">
            <a:xfrm rot="10800000">
              <a:off x="3920234" y="4929198"/>
              <a:ext cx="214502" cy="1588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55" name="TextBox 54"/>
          <p:cNvSpPr txBox="1"/>
          <p:nvPr/>
        </p:nvSpPr>
        <p:spPr>
          <a:xfrm>
            <a:off x="4876569" y="1168857"/>
            <a:ext cx="41239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Bridges for Clock Domain Crossing usually contain asynchronous FIFOs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Latency cost only when interfacing with synchronous domains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No latency penalty between asynchronous domains</a:t>
            </a:r>
            <a:endParaRPr lang="en-GB" sz="2400" dirty="0"/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5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838200"/>
            <a:ext cx="8805672" cy="5410200"/>
          </a:xfrm>
        </p:spPr>
        <p:txBody>
          <a:bodyPr>
            <a:normAutofit fontScale="92500" lnSpcReduction="20000"/>
          </a:bodyPr>
          <a:lstStyle/>
          <a:p>
            <a:r>
              <a:rPr lang="en-GB" sz="3000" dirty="0" smtClean="0"/>
              <a:t>Elasticity offers flexibility in time</a:t>
            </a:r>
          </a:p>
          <a:p>
            <a:pPr lvl="1"/>
            <a:r>
              <a:rPr lang="en-GB" sz="2600" dirty="0" smtClean="0"/>
              <a:t>Modularity</a:t>
            </a:r>
          </a:p>
          <a:p>
            <a:pPr lvl="1"/>
            <a:r>
              <a:rPr lang="en-GB" sz="2600" dirty="0" smtClean="0"/>
              <a:t>Dynamic adaptability</a:t>
            </a:r>
          </a:p>
          <a:p>
            <a:pPr lvl="1"/>
            <a:r>
              <a:rPr lang="en-GB" sz="2600" dirty="0" smtClean="0"/>
              <a:t>Tolerance to variability</a:t>
            </a:r>
          </a:p>
          <a:p>
            <a:pPr lvl="1"/>
            <a:endParaRPr lang="en-GB" sz="2600" dirty="0"/>
          </a:p>
          <a:p>
            <a:r>
              <a:rPr lang="en-GB" sz="3400" dirty="0" smtClean="0"/>
              <a:t>Better optimization of power/performance</a:t>
            </a:r>
          </a:p>
          <a:p>
            <a:endParaRPr lang="en-GB" sz="3400" dirty="0"/>
          </a:p>
          <a:p>
            <a:r>
              <a:rPr lang="en-GB" sz="3000" dirty="0" smtClean="0"/>
              <a:t>Why isn’t it an important trend in circuit design?</a:t>
            </a:r>
          </a:p>
          <a:p>
            <a:pPr lvl="1"/>
            <a:r>
              <a:rPr lang="en-GB" sz="2600" dirty="0" smtClean="0"/>
              <a:t>Lack of commercial EDA support (timing sign-off)</a:t>
            </a:r>
          </a:p>
          <a:p>
            <a:pPr lvl="1"/>
            <a:r>
              <a:rPr lang="en-GB" sz="2600" dirty="0" smtClean="0"/>
              <a:t>Designers do not feel comfortable with “unpredictable” timing</a:t>
            </a:r>
          </a:p>
          <a:p>
            <a:pPr lvl="1"/>
            <a:r>
              <a:rPr lang="en-GB" sz="2600" dirty="0" smtClean="0"/>
              <a:t>Other aspects: testing, verification, …</a:t>
            </a:r>
          </a:p>
          <a:p>
            <a:pPr lvl="1"/>
            <a:endParaRPr lang="en-GB" sz="2600" dirty="0"/>
          </a:p>
          <a:p>
            <a:r>
              <a:rPr lang="en-GB" dirty="0" smtClean="0"/>
              <a:t>De-synchronization might be a viable solution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Carmona, Cortadella, </a:t>
            </a:r>
            <a:r>
              <a:rPr lang="en-GB" dirty="0" err="1" smtClean="0"/>
              <a:t>Kishinevsky</a:t>
            </a:r>
            <a:r>
              <a:rPr lang="en-GB" dirty="0" smtClean="0"/>
              <a:t> and </a:t>
            </a:r>
            <a:r>
              <a:rPr lang="en-GB" dirty="0" err="1" smtClean="0"/>
              <a:t>Taubin</a:t>
            </a:r>
            <a:r>
              <a:rPr lang="en-GB" dirty="0" smtClean="0"/>
              <a:t>,</a:t>
            </a:r>
            <a:br>
              <a:rPr lang="en-GB" dirty="0" smtClean="0"/>
            </a:br>
            <a:r>
              <a:rPr lang="en-GB" dirty="0" smtClean="0">
                <a:solidFill>
                  <a:srgbClr val="0000FF"/>
                </a:solidFill>
              </a:rPr>
              <a:t>Elastic Circuits</a:t>
            </a:r>
            <a:r>
              <a:rPr lang="en-GB" dirty="0" smtClean="0"/>
              <a:t>, IEEE Trans. On CAD, Oct. 2009.</a:t>
            </a:r>
          </a:p>
          <a:p>
            <a:endParaRPr lang="en-GB" dirty="0" smtClean="0"/>
          </a:p>
          <a:p>
            <a:r>
              <a:rPr lang="en-GB" dirty="0" err="1" smtClean="0"/>
              <a:t>Beerel</a:t>
            </a:r>
            <a:r>
              <a:rPr lang="en-GB" dirty="0" smtClean="0"/>
              <a:t>, </a:t>
            </a:r>
            <a:r>
              <a:rPr lang="en-GB" dirty="0" err="1" smtClean="0"/>
              <a:t>Ozdag</a:t>
            </a:r>
            <a:r>
              <a:rPr lang="en-GB" dirty="0" smtClean="0"/>
              <a:t> and </a:t>
            </a:r>
            <a:r>
              <a:rPr lang="en-GB" dirty="0" err="1" smtClean="0"/>
              <a:t>Ferreti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0000FF"/>
                </a:solidFill>
              </a:rPr>
              <a:t>A Designer’s Guide to Asynchronous VLSI</a:t>
            </a:r>
            <a:r>
              <a:rPr lang="en-GB" dirty="0" smtClean="0"/>
              <a:t>, Cambridge 2001.</a:t>
            </a:r>
          </a:p>
          <a:p>
            <a:endParaRPr lang="en-GB" dirty="0" smtClean="0"/>
          </a:p>
          <a:p>
            <a:r>
              <a:rPr lang="en-GB" dirty="0" err="1" smtClean="0"/>
              <a:t>Sparso</a:t>
            </a:r>
            <a:r>
              <a:rPr lang="en-GB" dirty="0" smtClean="0"/>
              <a:t> and </a:t>
            </a:r>
            <a:r>
              <a:rPr lang="en-GB" dirty="0" err="1" smtClean="0"/>
              <a:t>Furber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0000FF"/>
                </a:solidFill>
              </a:rPr>
              <a:t>Principles of Asynchronous Circuit Design: A Systems Perspective</a:t>
            </a:r>
            <a:r>
              <a:rPr lang="en-GB" dirty="0" smtClean="0"/>
              <a:t>,</a:t>
            </a:r>
            <a:br>
              <a:rPr lang="en-GB" dirty="0" smtClean="0"/>
            </a:br>
            <a:r>
              <a:rPr lang="en-GB" dirty="0" smtClean="0"/>
              <a:t>Kluwer 2001.</a:t>
            </a:r>
          </a:p>
          <a:p>
            <a:endParaRPr lang="en-GB" dirty="0" smtClean="0"/>
          </a:p>
          <a:p>
            <a:r>
              <a:rPr lang="en-GB" dirty="0" smtClean="0"/>
              <a:t>Myers, </a:t>
            </a:r>
            <a:r>
              <a:rPr lang="en-GB" dirty="0" smtClean="0">
                <a:solidFill>
                  <a:srgbClr val="0000FF"/>
                </a:solidFill>
              </a:rPr>
              <a:t>Asynchronous Circuit Design</a:t>
            </a:r>
            <a:r>
              <a:rPr lang="en-GB" dirty="0" smtClean="0"/>
              <a:t>,</a:t>
            </a:r>
            <a:br>
              <a:rPr lang="en-GB" dirty="0" smtClean="0"/>
            </a:br>
            <a:r>
              <a:rPr lang="en-GB" dirty="0" smtClean="0"/>
              <a:t>John </a:t>
            </a:r>
            <a:r>
              <a:rPr lang="en-GB" dirty="0" err="1" smtClean="0"/>
              <a:t>Wiley&amp;Sons</a:t>
            </a:r>
            <a:r>
              <a:rPr lang="en-GB" dirty="0" smtClean="0"/>
              <a:t>, 2001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8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EMicro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Elastic circuits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84627" y="4407622"/>
            <a:ext cx="4070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Be  elastic …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924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textsc{Avg Cycle Period} = \max_{C \in \textsf{Cycles}} &#10;\frac{\sum \textit{Delays}(C)}{\# \textit{Tokens}(C)}&#10;\]&#10;&#10;\end{document}"/>
  <p:tag name="IGUANATEXSIZE" val="32"/>
</p:tagLst>
</file>

<file path=ppt/theme/theme1.xml><?xml version="1.0" encoding="utf-8"?>
<a:theme xmlns:a="http://schemas.openxmlformats.org/drawingml/2006/main" name="Brazil_Asy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Brazil_Async</Template>
  <TotalTime>5827</TotalTime>
  <Words>2387</Words>
  <Application>Microsoft Office PowerPoint</Application>
  <PresentationFormat>On-screen Show (4:3)</PresentationFormat>
  <Paragraphs>1239</Paragraphs>
  <Slides>97</Slides>
  <Notes>21</Notes>
  <HiddenSlides>4</HiddenSlides>
  <MMClips>0</MMClips>
  <ScaleCrop>false</ScaleCrop>
  <HeadingPairs>
    <vt:vector size="10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97</vt:i4>
      </vt:variant>
      <vt:variant>
        <vt:lpstr>Custom Shows</vt:lpstr>
      </vt:variant>
      <vt:variant>
        <vt:i4>4</vt:i4>
      </vt:variant>
    </vt:vector>
  </HeadingPairs>
  <TitlesOfParts>
    <vt:vector size="113" baseType="lpstr">
      <vt:lpstr>Batang</vt:lpstr>
      <vt:lpstr>Arial</vt:lpstr>
      <vt:lpstr>Calibri</vt:lpstr>
      <vt:lpstr>Consolas</vt:lpstr>
      <vt:lpstr>Courier New</vt:lpstr>
      <vt:lpstr>Rage Italic</vt:lpstr>
      <vt:lpstr>Symbol</vt:lpstr>
      <vt:lpstr>Times New Roman</vt:lpstr>
      <vt:lpstr>Wingdings</vt:lpstr>
      <vt:lpstr>Brazil_Async</vt:lpstr>
      <vt:lpstr>Visio</vt:lpstr>
      <vt:lpstr>Equation</vt:lpstr>
      <vt:lpstr>Elastic circuits</vt:lpstr>
      <vt:lpstr>Goals</vt:lpstr>
      <vt:lpstr>Clocking</vt:lpstr>
      <vt:lpstr>PowerPoint Presentation</vt:lpstr>
      <vt:lpstr>Outline</vt:lpstr>
      <vt:lpstr>Synchronous and Source-Synchronous</vt:lpstr>
      <vt:lpstr>Synchronous circuit</vt:lpstr>
      <vt:lpstr>Synchronous circuit</vt:lpstr>
      <vt:lpstr>Source-synchronous</vt:lpstr>
      <vt:lpstr>Source-synchronous with forks and joins</vt:lpstr>
      <vt:lpstr>C element (Muller 1959)</vt:lpstr>
      <vt:lpstr>C element (Muller 1959)</vt:lpstr>
      <vt:lpstr>Completion detection</vt:lpstr>
      <vt:lpstr>Completion detection</vt:lpstr>
      <vt:lpstr>Delay-insensitive codes: Dual Rail</vt:lpstr>
      <vt:lpstr>Dual Rail AND gate</vt:lpstr>
      <vt:lpstr>Dual Rail Inverter</vt:lpstr>
      <vt:lpstr>Dual Rail AND/OR gate</vt:lpstr>
      <vt:lpstr>Dual rail: completion detection </vt:lpstr>
      <vt:lpstr>Multi-input C element</vt:lpstr>
      <vt:lpstr>Dual rail: completion detection</vt:lpstr>
      <vt:lpstr>Dual rail: completion detection</vt:lpstr>
      <vt:lpstr>Dual rail: operation</vt:lpstr>
      <vt:lpstr>Other DI codes</vt:lpstr>
      <vt:lpstr>Single rail data vs. dual rail</vt:lpstr>
      <vt:lpstr>Handshaking</vt:lpstr>
      <vt:lpstr>Handshaking</vt:lpstr>
      <vt:lpstr>Handshaking</vt:lpstr>
      <vt:lpstr>Asynchronous elastic pipeline</vt:lpstr>
      <vt:lpstr>Multiple inputs and outputs</vt:lpstr>
      <vt:lpstr>Multiple inputs and outputs</vt:lpstr>
      <vt:lpstr>Mulitple inputs and outputs</vt:lpstr>
      <vt:lpstr>Channel-based communication</vt:lpstr>
      <vt:lpstr>Push/pull channels</vt:lpstr>
      <vt:lpstr>Four-phase protocol</vt:lpstr>
      <vt:lpstr>Two-phase protocol</vt:lpstr>
      <vt:lpstr>How to memorize?</vt:lpstr>
      <vt:lpstr>How to memorize?</vt:lpstr>
      <vt:lpstr>How to memorize?</vt:lpstr>
      <vt:lpstr>Performance analysis</vt:lpstr>
      <vt:lpstr>Ring oscillators</vt:lpstr>
      <vt:lpstr>Ring oscillators</vt:lpstr>
      <vt:lpstr>Global Rings</vt:lpstr>
      <vt:lpstr>Global Rings</vt:lpstr>
      <vt:lpstr>Global Rings</vt:lpstr>
      <vt:lpstr>Global Rings</vt:lpstr>
      <vt:lpstr>Global Rings</vt:lpstr>
      <vt:lpstr>Global Rings</vt:lpstr>
      <vt:lpstr>A latch-based view of synchronous circuits</vt:lpstr>
      <vt:lpstr>Multiple Rings</vt:lpstr>
      <vt:lpstr>Slack matching</vt:lpstr>
      <vt:lpstr>Performance analysis</vt:lpstr>
      <vt:lpstr>Latch-based design</vt:lpstr>
      <vt:lpstr>Matched delays can be adjustable</vt:lpstr>
      <vt:lpstr>Why asynchronous?</vt:lpstr>
      <vt:lpstr>Exploiting elasticity</vt:lpstr>
      <vt:lpstr>Exploiting elasticity</vt:lpstr>
      <vt:lpstr>Voltage scaling and power savings</vt:lpstr>
      <vt:lpstr>Tracking variability</vt:lpstr>
      <vt:lpstr>Tracking variability</vt:lpstr>
      <vt:lpstr>Margins</vt:lpstr>
      <vt:lpstr>Clock elasticity</vt:lpstr>
      <vt:lpstr>Design Automation</vt:lpstr>
      <vt:lpstr>Design automation paradigms</vt:lpstr>
      <vt:lpstr>Synthesis of asynchronous controllers</vt:lpstr>
      <vt:lpstr>Synthesis of asynchronous controllers</vt:lpstr>
      <vt:lpstr>Synthesis of asynchronous controllers</vt:lpstr>
      <vt:lpstr>Syntax-directed translation</vt:lpstr>
      <vt:lpstr>De-synchronization</vt:lpstr>
      <vt:lpstr>Synchronous operation</vt:lpstr>
      <vt:lpstr>Synchronous operation</vt:lpstr>
      <vt:lpstr>De-synchronization</vt:lpstr>
      <vt:lpstr>De-synchronization</vt:lpstr>
      <vt:lpstr>System-level de-synchronization</vt:lpstr>
      <vt:lpstr>System-level de-synchronization</vt:lpstr>
      <vt:lpstr>System-level de-synchronization</vt:lpstr>
      <vt:lpstr>System-level de-synchronization</vt:lpstr>
      <vt:lpstr>Synchronous elasticity</vt:lpstr>
      <vt:lpstr>Different flavors of elasticity</vt:lpstr>
      <vt:lpstr>Asynchronous elasticity</vt:lpstr>
      <vt:lpstr>Synchronous elasticity</vt:lpstr>
      <vt:lpstr>Latch-based elasticity</vt:lpstr>
      <vt:lpstr>Elastic netlists</vt:lpstr>
      <vt:lpstr>Variable Latency Units </vt:lpstr>
      <vt:lpstr>Globally-asynchronous Locally-synchronous</vt:lpstr>
      <vt:lpstr>SoC design with GALS</vt:lpstr>
      <vt:lpstr>Multiple clock domains</vt:lpstr>
      <vt:lpstr>Synchronous handshakes</vt:lpstr>
      <vt:lpstr>The problem: metastability</vt:lpstr>
      <vt:lpstr>How long does it take to resolve metastability?</vt:lpstr>
      <vt:lpstr>Classical synchronous solution</vt:lpstr>
      <vt:lpstr>Handshake with synchronizers</vt:lpstr>
      <vt:lpstr>Asynchronous FIFOs</vt:lpstr>
      <vt:lpstr>SoC design with GALS</vt:lpstr>
      <vt:lpstr>Conclusions</vt:lpstr>
      <vt:lpstr>Bibliography</vt:lpstr>
      <vt:lpstr>PowerPoint Presentation</vt:lpstr>
      <vt:lpstr>Rings and Tokens</vt:lpstr>
      <vt:lpstr>Elastic Clocks</vt:lpstr>
      <vt:lpstr>Synchronous operation</vt:lpstr>
      <vt:lpstr>De-synchronization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jordicf</dc:creator>
  <cp:lastModifiedBy>Jordi Cortadella</cp:lastModifiedBy>
  <cp:revision>256</cp:revision>
  <dcterms:created xsi:type="dcterms:W3CDTF">2013-02-02T19:28:27Z</dcterms:created>
  <dcterms:modified xsi:type="dcterms:W3CDTF">2013-05-03T07:17:15Z</dcterms:modified>
</cp:coreProperties>
</file>