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ags/tag8.xml" ContentType="application/vnd.openxmlformats-officedocument.presentationml.tag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tags/tag5.xml" ContentType="application/vnd.openxmlformats-officedocument.presentationml.tags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Default Extension="wmf" ContentType="image/x-wmf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72" r:id="rId1"/>
  </p:sldMasterIdLst>
  <p:notesMasterIdLst>
    <p:notesMasterId r:id="rId42"/>
  </p:notesMasterIdLst>
  <p:sldIdLst>
    <p:sldId id="256" r:id="rId2"/>
    <p:sldId id="257" r:id="rId3"/>
    <p:sldId id="266" r:id="rId4"/>
    <p:sldId id="263" r:id="rId5"/>
    <p:sldId id="264" r:id="rId6"/>
    <p:sldId id="265" r:id="rId7"/>
    <p:sldId id="268" r:id="rId8"/>
    <p:sldId id="269" r:id="rId9"/>
    <p:sldId id="284" r:id="rId10"/>
    <p:sldId id="271" r:id="rId11"/>
    <p:sldId id="272" r:id="rId12"/>
    <p:sldId id="299" r:id="rId13"/>
    <p:sldId id="293" r:id="rId14"/>
    <p:sldId id="294" r:id="rId15"/>
    <p:sldId id="296" r:id="rId16"/>
    <p:sldId id="298" r:id="rId17"/>
    <p:sldId id="285" r:id="rId18"/>
    <p:sldId id="277" r:id="rId19"/>
    <p:sldId id="278" r:id="rId20"/>
    <p:sldId id="279" r:id="rId21"/>
    <p:sldId id="280" r:id="rId22"/>
    <p:sldId id="282" r:id="rId23"/>
    <p:sldId id="283" r:id="rId24"/>
    <p:sldId id="290" r:id="rId25"/>
    <p:sldId id="301" r:id="rId26"/>
    <p:sldId id="287" r:id="rId27"/>
    <p:sldId id="274" r:id="rId28"/>
    <p:sldId id="275" r:id="rId29"/>
    <p:sldId id="276" r:id="rId30"/>
    <p:sldId id="291" r:id="rId31"/>
    <p:sldId id="289" r:id="rId32"/>
    <p:sldId id="292" r:id="rId33"/>
    <p:sldId id="262" r:id="rId34"/>
    <p:sldId id="286" r:id="rId35"/>
    <p:sldId id="303" r:id="rId36"/>
    <p:sldId id="267" r:id="rId37"/>
    <p:sldId id="261" r:id="rId38"/>
    <p:sldId id="300" r:id="rId39"/>
    <p:sldId id="270" r:id="rId40"/>
    <p:sldId id="302" r:id="rId41"/>
  </p:sldIdLst>
  <p:sldSz cx="9144000" cy="6858000" type="screen4x3"/>
  <p:notesSz cx="6858000" cy="9144000"/>
  <p:embeddedFontLst>
    <p:embeddedFont>
      <p:font typeface="Franklin Gothic Book" pitchFamily="34" charset="0"/>
      <p:regular r:id="rId43"/>
      <p:italic r:id="rId44"/>
    </p:embeddedFont>
    <p:embeddedFont>
      <p:font typeface="Wingdings 2" pitchFamily="18" charset="2"/>
      <p:regular r:id="rId45"/>
    </p:embeddedFont>
    <p:embeddedFont>
      <p:font typeface="Wingdings 3" pitchFamily="18" charset="2"/>
      <p:regular r:id="rId46"/>
    </p:embeddedFont>
    <p:embeddedFont>
      <p:font typeface="Calibri" pitchFamily="34" charset="0"/>
      <p:regular r:id="rId47"/>
      <p:bold r:id="rId48"/>
      <p:italic r:id="rId49"/>
      <p:boldItalic r:id="rId50"/>
    </p:embeddedFont>
  </p:embeddedFontLst>
  <p:custDataLst>
    <p:tags r:id="rId51"/>
  </p:custDataLst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7480"/>
    <a:srgbClr val="FFFFFF"/>
    <a:srgbClr val="FCF4C7"/>
    <a:srgbClr val="CCAF0A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37" autoAdjust="0"/>
  </p:normalViewPr>
  <p:slideViewPr>
    <p:cSldViewPr>
      <p:cViewPr>
        <p:scale>
          <a:sx n="59" d="100"/>
          <a:sy n="59" d="100"/>
        </p:scale>
        <p:origin x="-74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font" Target="fonts/font5.fntdata"/><Relationship Id="rId50" Type="http://schemas.openxmlformats.org/officeDocument/2006/relationships/font" Target="fonts/font8.fntdata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3.fntdata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font" Target="fonts/font7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2.fntdata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1.fntdata"/><Relationship Id="rId48" Type="http://schemas.openxmlformats.org/officeDocument/2006/relationships/font" Target="fonts/font6.fntdata"/><Relationship Id="rId8" Type="http://schemas.openxmlformats.org/officeDocument/2006/relationships/slide" Target="slides/slide7.xml"/><Relationship Id="rId51" Type="http://schemas.openxmlformats.org/officeDocument/2006/relationships/tags" Target="tags/tag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91ACCF-DE31-46B1-9E2D-18117F8222BE}" type="datetimeFigureOut">
              <a:rPr lang="en-US" smtClean="0"/>
              <a:pPr/>
              <a:t>10/24/2012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1437D5-12F8-46C3-AF62-3C924E78A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6E4B3-1686-4F9F-954A-78C54540DFD2}" type="slidenum">
              <a:rPr lang="es-ES" smtClean="0"/>
              <a:pPr/>
              <a:t>13</a:t>
            </a:fld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6E4B3-1686-4F9F-954A-78C54540DFD2}" type="slidenum">
              <a:rPr lang="es-ES" smtClean="0"/>
              <a:pPr/>
              <a:t>14</a:t>
            </a:fld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6E4B3-1686-4F9F-954A-78C54540DFD2}" type="slidenum">
              <a:rPr lang="es-ES" smtClean="0"/>
              <a:pPr/>
              <a:t>15</a:t>
            </a:fld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  <p:sp>
        <p:nvSpPr>
          <p:cNvPr id="3994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16E4B3-1686-4F9F-954A-78C54540DFD2}" type="slidenum">
              <a:rPr lang="es-ES" smtClean="0"/>
              <a:pPr/>
              <a:t>16</a:t>
            </a:fld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9B71B-5629-4829-837F-B6B62CDCAC6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29B71B-5629-4829-837F-B6B62CDCAC6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437D5-12F8-46C3-AF62-3C924E78AFB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29EC9-BEDA-4B0F-9B10-45BD7B7DBDE3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6C435-2641-446B-BB55-6E3DB2B2A289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A90F3-D5FC-43E2-811B-7AD9261E6F16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B834-4623-40AC-8757-BFFF8AC7795E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40648-B444-42A3-B99F-81B3404A9ECB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91FFF-9737-4EC7-916B-D171D3F23C8A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C125B-F2D4-43DE-8586-BA65872AD43E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713F4-748F-4DB2-A491-9278EE74BFB0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79947-685E-4C65-9654-B0DC620A1B21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A5581-213B-454F-B1CF-164755A4E4D3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E13A9AB-5F90-4265-A761-DCD22ABD1846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9A20441-BD2B-4E09-B92F-8652BC15C7BC}" type="datetime1">
              <a:rPr lang="es-ES_tradnl" smtClean="0"/>
              <a:pPr/>
              <a:t>24/10/2012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BC6A4F9-FD8F-4F7F-9696-E95E31BEF2D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7.jpeg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5.png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image" Target="../media/image4.png"/><Relationship Id="rId5" Type="http://schemas.openxmlformats.org/officeDocument/2006/relationships/image" Target="../media/image7.jpeg"/><Relationship Id="rId4" Type="http://schemas.openxmlformats.org/officeDocument/2006/relationships/notesSlide" Target="../notesSlides/notesSlide4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Online Techniques for dealing with Concept Drift in Process mining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J. Carmona</a:t>
            </a:r>
          </a:p>
          <a:p>
            <a:r>
              <a:rPr lang="en-US" smtClean="0"/>
              <a:t>R. Gavaldà</a:t>
            </a:r>
          </a:p>
          <a:p>
            <a:r>
              <a:rPr lang="en-US" smtClean="0"/>
              <a:t>UPC (Barcelona, Spain)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From log traces to points in R</a:t>
            </a:r>
            <a:r>
              <a:rPr lang="en-US" baseline="30000" smtClean="0"/>
              <a:t>n</a:t>
            </a: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5536" y="1484784"/>
            <a:ext cx="29562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σ</a:t>
            </a:r>
            <a:r>
              <a:rPr lang="es-E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 = </a:t>
            </a:r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a,a,b,c,b</a:t>
            </a:r>
            <a:endParaRPr lang="en-US" sz="240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5646966" y="3392996"/>
            <a:ext cx="2088232" cy="0"/>
          </a:xfrm>
          <a:prstGeom prst="line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0800000">
            <a:off x="6691082" y="4437112"/>
            <a:ext cx="2088232" cy="0"/>
          </a:xfrm>
          <a:prstGeom prst="line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8900000">
            <a:off x="4908664" y="5152417"/>
            <a:ext cx="2088232" cy="0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691082" y="3730479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691082" y="3010399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>
            <a:off x="7339154" y="4365104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16200000">
            <a:off x="8100392" y="4365105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2700000">
            <a:off x="6208116" y="4920078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2700000">
            <a:off x="5704060" y="5424134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243524" y="1988840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a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563290" y="4366845"/>
            <a:ext cx="4732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b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90882" y="5229200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c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95536" y="3502749"/>
            <a:ext cx="2505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a = (1,0,0) </a:t>
            </a: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54299" y="2348880"/>
            <a:ext cx="204575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Pref(</a:t>
            </a:r>
            <a:r>
              <a:rPr lang="el-GR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σ</a:t>
            </a:r>
            <a:r>
              <a:rPr lang="es-E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): 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95536" y="4078813"/>
            <a:ext cx="29033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a,a = (2,0,0) </a:t>
            </a: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95536" y="4654877"/>
            <a:ext cx="33265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a,a,b = (2,1,0) </a:t>
            </a: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95536" y="5301208"/>
            <a:ext cx="37240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a,a,b,c = (2,1,1) </a:t>
            </a: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03999" y="5951021"/>
            <a:ext cx="41472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a,a,b,c,b = (2,2,1) </a:t>
            </a:r>
            <a:endParaRPr lang="en-US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2987824" y="3771038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>
            <a:spLocks noChangeAspect="1"/>
          </p:cNvSpPr>
          <p:nvPr/>
        </p:nvSpPr>
        <p:spPr>
          <a:xfrm>
            <a:off x="3401870" y="4347102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>
            <a:spLocks noChangeAspect="1"/>
          </p:cNvSpPr>
          <p:nvPr/>
        </p:nvSpPr>
        <p:spPr>
          <a:xfrm>
            <a:off x="3761910" y="4941168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>
            <a:spLocks noChangeAspect="1"/>
          </p:cNvSpPr>
          <p:nvPr/>
        </p:nvSpPr>
        <p:spPr>
          <a:xfrm>
            <a:off x="4211960" y="5571238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>
            <a:spLocks noChangeAspect="1"/>
          </p:cNvSpPr>
          <p:nvPr/>
        </p:nvSpPr>
        <p:spPr>
          <a:xfrm>
            <a:off x="4626006" y="6219310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395536" y="2924944"/>
            <a:ext cx="25058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λ</a:t>
            </a:r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 = (0,0,0) </a:t>
            </a:r>
            <a:endParaRPr lang="en-US"/>
          </a:p>
        </p:txBody>
      </p:sp>
      <p:sp>
        <p:nvSpPr>
          <p:cNvPr id="33" name="Oval 32"/>
          <p:cNvSpPr>
            <a:spLocks noChangeAspect="1"/>
          </p:cNvSpPr>
          <p:nvPr/>
        </p:nvSpPr>
        <p:spPr>
          <a:xfrm>
            <a:off x="2987824" y="3193233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71676E-6 L 0.39791 0.16763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" y="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0186 L 0.39549 -0.01782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741 L 0.35018 -0.20555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185 L 0.3882 -0.29352 " pathEditMode="relative" rAng="0" ptsTypes="AA">
                                      <p:cBhvr>
                                        <p:cTn id="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" y="-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0.31129 -0.32616 " pathEditMode="relative" rAng="0" ptsTypes="AA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1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8500"/>
                            </p:stCondLst>
                            <p:childTnLst>
                              <p:par>
                                <p:cTn id="65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11111E-6 L 0.31597 -0.34514 " pathEditMode="relative" rAng="0" ptsTypes="AA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8" y="-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2" grpId="0"/>
      <p:bldP spid="33" grpId="0" animBg="1"/>
      <p:bldP spid="33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5400000">
            <a:off x="3455876" y="3248980"/>
            <a:ext cx="2088232" cy="0"/>
          </a:xfrm>
          <a:prstGeom prst="line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From points to convex polyhedra (Points2CP)</a:t>
            </a: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10800000">
            <a:off x="4499992" y="4293096"/>
            <a:ext cx="2088232" cy="0"/>
          </a:xfrm>
          <a:prstGeom prst="line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8900000">
            <a:off x="2717574" y="5008401"/>
            <a:ext cx="2088232" cy="0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99992" y="3586463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99992" y="2866383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>
            <a:off x="5148064" y="4221088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5909302" y="4221089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2700000">
            <a:off x="4017026" y="4776062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2700000">
            <a:off x="3512970" y="5280118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052434" y="1844824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a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99792" y="5085184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c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796734" y="3627022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210780" y="4203086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1570820" y="4797152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2020870" y="5427222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2434916" y="6075294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4270521" y="2650359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5"/>
          <p:cNvGrpSpPr/>
          <p:nvPr/>
        </p:nvGrpSpPr>
        <p:grpSpPr>
          <a:xfrm>
            <a:off x="4788024" y="1988840"/>
            <a:ext cx="3744416" cy="576064"/>
            <a:chOff x="4788024" y="1988840"/>
            <a:chExt cx="3744416" cy="576064"/>
          </a:xfrm>
        </p:grpSpPr>
        <p:sp>
          <p:nvSpPr>
            <p:cNvPr id="25" name="Rectangle 24"/>
            <p:cNvSpPr/>
            <p:nvPr/>
          </p:nvSpPr>
          <p:spPr>
            <a:xfrm>
              <a:off x="4788024" y="1988840"/>
              <a:ext cx="3744416" cy="57606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 descr="addin_tmp.png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5" cstate="print"/>
            <a:stretch>
              <a:fillRect/>
            </a:stretch>
          </p:blipFill>
          <p:spPr>
            <a:xfrm>
              <a:off x="4860032" y="2132856"/>
              <a:ext cx="3576638" cy="360886"/>
            </a:xfrm>
            <a:prstGeom prst="rect">
              <a:avLst/>
            </a:prstGeom>
          </p:spPr>
        </p:pic>
      </p:grpSp>
      <p:sp>
        <p:nvSpPr>
          <p:cNvPr id="27" name="Regular Pentagon 26"/>
          <p:cNvSpPr/>
          <p:nvPr/>
        </p:nvSpPr>
        <p:spPr>
          <a:xfrm>
            <a:off x="4716016" y="3095854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32"/>
          <p:cNvGrpSpPr/>
          <p:nvPr/>
        </p:nvGrpSpPr>
        <p:grpSpPr>
          <a:xfrm>
            <a:off x="4860032" y="1988840"/>
            <a:ext cx="3744416" cy="576064"/>
            <a:chOff x="5292080" y="2636912"/>
            <a:chExt cx="3744416" cy="576064"/>
          </a:xfrm>
        </p:grpSpPr>
        <p:sp>
          <p:nvSpPr>
            <p:cNvPr id="29" name="Rectangle 28"/>
            <p:cNvSpPr/>
            <p:nvPr/>
          </p:nvSpPr>
          <p:spPr>
            <a:xfrm>
              <a:off x="5292080" y="2636912"/>
              <a:ext cx="3744416" cy="57606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 descr="addin_tmp.png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6" cstate="print"/>
            <a:stretch>
              <a:fillRect/>
            </a:stretch>
          </p:blipFill>
          <p:spPr>
            <a:xfrm>
              <a:off x="5364088" y="2780926"/>
              <a:ext cx="3456384" cy="335430"/>
            </a:xfrm>
            <a:prstGeom prst="rect">
              <a:avLst/>
            </a:prstGeom>
          </p:spPr>
        </p:pic>
      </p:grpSp>
      <p:sp>
        <p:nvSpPr>
          <p:cNvPr id="34" name="Regular Pentagon 33"/>
          <p:cNvSpPr/>
          <p:nvPr/>
        </p:nvSpPr>
        <p:spPr>
          <a:xfrm>
            <a:off x="5004048" y="2677253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gular Pentagon 34"/>
          <p:cNvSpPr/>
          <p:nvPr/>
        </p:nvSpPr>
        <p:spPr>
          <a:xfrm>
            <a:off x="5220072" y="3451993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gular Pentagon 35"/>
          <p:cNvSpPr/>
          <p:nvPr/>
        </p:nvSpPr>
        <p:spPr>
          <a:xfrm>
            <a:off x="4283968" y="3356992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300192" y="4221088"/>
            <a:ext cx="4732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b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467544" y="2924944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gular Pentagon 67"/>
          <p:cNvSpPr/>
          <p:nvPr/>
        </p:nvSpPr>
        <p:spPr>
          <a:xfrm>
            <a:off x="4283968" y="4005064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Flowchart: Manual Input 72"/>
          <p:cNvSpPr/>
          <p:nvPr/>
        </p:nvSpPr>
        <p:spPr>
          <a:xfrm rot="16200000" flipV="1">
            <a:off x="4103948" y="2672916"/>
            <a:ext cx="1872208" cy="1656184"/>
          </a:xfrm>
          <a:prstGeom prst="flowChartManualInput">
            <a:avLst/>
          </a:prstGeom>
          <a:solidFill>
            <a:srgbClr val="00B050">
              <a:alpha val="35000"/>
            </a:srgb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5940152" y="2636912"/>
            <a:ext cx="32383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= Convex Hull of</a:t>
            </a:r>
          </a:p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the set of points 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27584" y="5847655"/>
            <a:ext cx="756084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</a:t>
            </a:r>
            <a:r>
              <a:rPr lang="en-US" sz="24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(Q)</a:t>
            </a: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Probability of points in the log inside Q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13873E-6 L 0.43212 0.1771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8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0186 L 0.39549 -0.01782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-1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741 L 0.35018 -0.20555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9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185 L 0.3882 -0.29352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" y="-148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0.31129 -0.3261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16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1481E-6 L 0.31927 -0.36621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-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7" grpId="0" animBg="1"/>
      <p:bldP spid="34" grpId="0" animBg="1"/>
      <p:bldP spid="35" grpId="0" animBg="1"/>
      <p:bldP spid="36" grpId="0" animBg="1"/>
      <p:bldP spid="65" grpId="0" animBg="1"/>
      <p:bldP spid="65" grpId="1" animBg="1"/>
      <p:bldP spid="68" grpId="0" animBg="1"/>
      <p:bldP spid="73" grpId="0" animBg="1"/>
      <p:bldP spid="74" grpId="0"/>
      <p:bldP spid="7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/>
          </a:bodyPr>
          <a:lstStyle/>
          <a:p>
            <a:r>
              <a:rPr lang="en-US" smtClean="0"/>
              <a:t>The Advent of Process Mining (PM)</a:t>
            </a:r>
          </a:p>
          <a:p>
            <a:r>
              <a:rPr lang="en-US" b="1" i="1" smtClean="0"/>
              <a:t>Key ingredients:</a:t>
            </a:r>
          </a:p>
          <a:p>
            <a:pPr lvl="1"/>
            <a:r>
              <a:rPr lang="en-US" b="1" i="1" smtClean="0"/>
              <a:t>Numerical Abstract Domains</a:t>
            </a:r>
          </a:p>
          <a:p>
            <a:pPr lvl="1"/>
            <a:r>
              <a:rPr lang="en-US" b="1" i="1" smtClean="0">
                <a:solidFill>
                  <a:srgbClr val="FFFF00"/>
                </a:solidFill>
              </a:rPr>
              <a:t>Concept Drift estimation and change detection</a:t>
            </a:r>
          </a:p>
          <a:p>
            <a:r>
              <a:rPr lang="en-US" smtClean="0"/>
              <a:t>Online strategy for CD in PM</a:t>
            </a:r>
          </a:p>
          <a:p>
            <a:r>
              <a:rPr lang="en-US" smtClean="0"/>
              <a:t>Experiments</a:t>
            </a:r>
          </a:p>
          <a:p>
            <a:r>
              <a:rPr lang="en-US" smtClean="0"/>
              <a:t>Work in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contenido"/>
          <p:cNvSpPr>
            <a:spLocks noGrp="1"/>
          </p:cNvSpPr>
          <p:nvPr>
            <p:ph idx="1"/>
          </p:nvPr>
        </p:nvSpPr>
        <p:spPr>
          <a:xfrm>
            <a:off x="533400" y="1295400"/>
            <a:ext cx="8153400" cy="4525962"/>
          </a:xfrm>
        </p:spPr>
        <p:txBody>
          <a:bodyPr/>
          <a:lstStyle/>
          <a:p>
            <a:pPr eaLnBrk="1" hangingPunct="1"/>
            <a:r>
              <a:rPr lang="en-US" sz="2400" dirty="0" smtClean="0"/>
              <a:t>stream 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,x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,…,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 ,…</a:t>
            </a:r>
          </a:p>
          <a:p>
            <a:pPr eaLnBrk="1" hangingPunct="1"/>
            <a:r>
              <a:rPr lang="en-US" sz="2400" dirty="0" err="1" smtClean="0"/>
              <a:t>x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 drawn from distribution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t</a:t>
            </a:r>
            <a:r>
              <a:rPr lang="en-US" sz="2400" baseline="-25000" dirty="0" smtClean="0"/>
              <a:t>,</a:t>
            </a:r>
            <a:r>
              <a:rPr lang="en-US" sz="2400" dirty="0" smtClean="0"/>
              <a:t> independently</a:t>
            </a:r>
          </a:p>
          <a:p>
            <a:pPr eaLnBrk="1" hangingPunct="1"/>
            <a:r>
              <a:rPr lang="en-US" sz="2400" dirty="0" smtClean="0"/>
              <a:t>we model change by changes in the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t</a:t>
            </a:r>
            <a:r>
              <a:rPr lang="en-US" sz="2400" dirty="0" err="1" smtClean="0"/>
              <a:t>’s</a:t>
            </a:r>
            <a:endParaRPr lang="en-US" sz="2400" dirty="0" smtClean="0"/>
          </a:p>
          <a:p>
            <a:pPr eaLnBrk="1" hangingPunct="1"/>
            <a:endParaRPr lang="en-US" sz="2400" dirty="0" smtClean="0"/>
          </a:p>
          <a:p>
            <a:pPr eaLnBrk="1" hangingPunct="1">
              <a:buNone/>
            </a:pPr>
            <a:r>
              <a:rPr lang="en-US" sz="2400" dirty="0" smtClean="0"/>
              <a:t>Two basic problems</a:t>
            </a:r>
          </a:p>
          <a:p>
            <a:pPr eaLnBrk="1" hangingPunct="1"/>
            <a:r>
              <a:rPr lang="en-US" sz="2400" u="sng" dirty="0" smtClean="0"/>
              <a:t>Detect</a:t>
            </a:r>
            <a:r>
              <a:rPr lang="en-US" sz="2400" dirty="0" smtClean="0"/>
              <a:t> change (in the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)</a:t>
            </a:r>
          </a:p>
          <a:p>
            <a:pPr eaLnBrk="1" hangingPunct="1"/>
            <a:r>
              <a:rPr lang="en-US" sz="2400" u="sng" dirty="0" smtClean="0"/>
              <a:t>Estimate</a:t>
            </a:r>
            <a:r>
              <a:rPr lang="en-US" sz="2400" dirty="0" smtClean="0"/>
              <a:t> some statistic (on the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)</a:t>
            </a:r>
          </a:p>
          <a:p>
            <a:pPr lvl="1" eaLnBrk="1" hangingPunct="1"/>
            <a:r>
              <a:rPr lang="en-US" sz="2000" dirty="0" smtClean="0"/>
              <a:t>E.g., if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t</a:t>
            </a:r>
            <a:r>
              <a:rPr lang="en-US" sz="2000" dirty="0" smtClean="0"/>
              <a:t> is a real </a:t>
            </a:r>
            <a:r>
              <a:rPr lang="en-US" sz="2000" dirty="0" err="1" smtClean="0"/>
              <a:t>numer</a:t>
            </a:r>
            <a:r>
              <a:rPr lang="en-US" sz="2000" dirty="0" smtClean="0"/>
              <a:t>, estimate E[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t</a:t>
            </a:r>
            <a:r>
              <a:rPr lang="en-US" sz="2000" dirty="0" smtClean="0"/>
              <a:t>]</a:t>
            </a:r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sz="2400" dirty="0" smtClean="0"/>
              <a:t>Only possible if </a:t>
            </a:r>
            <a:r>
              <a:rPr lang="en-US" sz="2400" dirty="0" err="1" smtClean="0"/>
              <a:t>D</a:t>
            </a:r>
            <a:r>
              <a:rPr lang="en-US" sz="2400" baseline="-25000" dirty="0" err="1" smtClean="0"/>
              <a:t>t</a:t>
            </a:r>
            <a:r>
              <a:rPr lang="en-US" sz="2400" dirty="0" smtClean="0"/>
              <a:t> do not vary too wildly</a:t>
            </a:r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err="1" smtClean="0"/>
              <a:t>Setting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108 Rectángulo"/>
          <p:cNvSpPr/>
          <p:nvPr/>
        </p:nvSpPr>
        <p:spPr>
          <a:xfrm>
            <a:off x="1219200" y="3540968"/>
            <a:ext cx="1676400" cy="304800"/>
          </a:xfrm>
          <a:prstGeom prst="rect">
            <a:avLst/>
          </a:prstGeom>
          <a:solidFill>
            <a:srgbClr val="FFFF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Windows &amp; </a:t>
            </a:r>
            <a:r>
              <a:rPr lang="es-ES" dirty="0" err="1" smtClean="0"/>
              <a:t>change</a:t>
            </a:r>
            <a:r>
              <a:rPr lang="es-ES" dirty="0" smtClean="0"/>
              <a:t> </a:t>
            </a:r>
            <a:r>
              <a:rPr lang="es-ES" dirty="0" err="1" smtClean="0"/>
              <a:t>detection</a:t>
            </a:r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6096000" y="3540968"/>
            <a:ext cx="1676400" cy="304800"/>
          </a:xfrm>
          <a:prstGeom prst="rect">
            <a:avLst/>
          </a:prstGeom>
          <a:solidFill>
            <a:srgbClr val="FFFF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2" name="61 Conector recto"/>
          <p:cNvCxnSpPr/>
          <p:nvPr/>
        </p:nvCxnSpPr>
        <p:spPr>
          <a:xfrm>
            <a:off x="1066800" y="3767980"/>
            <a:ext cx="69342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Conector recto"/>
          <p:cNvCxnSpPr/>
          <p:nvPr/>
        </p:nvCxnSpPr>
        <p:spPr>
          <a:xfrm rot="5400000">
            <a:off x="12192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"/>
          <p:cNvCxnSpPr/>
          <p:nvPr/>
        </p:nvCxnSpPr>
        <p:spPr>
          <a:xfrm rot="5400000">
            <a:off x="13716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64 Conector recto"/>
          <p:cNvCxnSpPr/>
          <p:nvPr/>
        </p:nvCxnSpPr>
        <p:spPr>
          <a:xfrm rot="5400000">
            <a:off x="15240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65 Conector recto"/>
          <p:cNvCxnSpPr/>
          <p:nvPr/>
        </p:nvCxnSpPr>
        <p:spPr>
          <a:xfrm rot="5400000">
            <a:off x="16764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66 Conector recto"/>
          <p:cNvCxnSpPr/>
          <p:nvPr/>
        </p:nvCxnSpPr>
        <p:spPr>
          <a:xfrm rot="5400000">
            <a:off x="18288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"/>
          <p:cNvCxnSpPr/>
          <p:nvPr/>
        </p:nvCxnSpPr>
        <p:spPr>
          <a:xfrm rot="5400000">
            <a:off x="19812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Conector recto"/>
          <p:cNvCxnSpPr/>
          <p:nvPr/>
        </p:nvCxnSpPr>
        <p:spPr>
          <a:xfrm rot="5400000">
            <a:off x="21336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rot="5400000">
            <a:off x="22860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 rot="5400000">
            <a:off x="24384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 rot="5400000">
            <a:off x="25908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 rot="5400000">
            <a:off x="27432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 rot="5400000">
            <a:off x="28956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 rot="5400000">
            <a:off x="30480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"/>
          <p:cNvCxnSpPr/>
          <p:nvPr/>
        </p:nvCxnSpPr>
        <p:spPr>
          <a:xfrm rot="5400000">
            <a:off x="32004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"/>
          <p:cNvCxnSpPr/>
          <p:nvPr/>
        </p:nvCxnSpPr>
        <p:spPr>
          <a:xfrm rot="5400000">
            <a:off x="33528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"/>
          <p:cNvCxnSpPr/>
          <p:nvPr/>
        </p:nvCxnSpPr>
        <p:spPr>
          <a:xfrm rot="5400000">
            <a:off x="35052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78 Conector recto"/>
          <p:cNvCxnSpPr/>
          <p:nvPr/>
        </p:nvCxnSpPr>
        <p:spPr>
          <a:xfrm rot="5400000">
            <a:off x="36576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"/>
          <p:cNvCxnSpPr/>
          <p:nvPr/>
        </p:nvCxnSpPr>
        <p:spPr>
          <a:xfrm rot="5400000">
            <a:off x="38100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80 Conector recto"/>
          <p:cNvCxnSpPr/>
          <p:nvPr/>
        </p:nvCxnSpPr>
        <p:spPr>
          <a:xfrm rot="5400000">
            <a:off x="39624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"/>
          <p:cNvCxnSpPr/>
          <p:nvPr/>
        </p:nvCxnSpPr>
        <p:spPr>
          <a:xfrm rot="5400000">
            <a:off x="41148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82 Conector recto"/>
          <p:cNvCxnSpPr/>
          <p:nvPr/>
        </p:nvCxnSpPr>
        <p:spPr>
          <a:xfrm rot="5400000">
            <a:off x="42672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83 Conector recto"/>
          <p:cNvCxnSpPr/>
          <p:nvPr/>
        </p:nvCxnSpPr>
        <p:spPr>
          <a:xfrm rot="5400000">
            <a:off x="44196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84 Conector recto"/>
          <p:cNvCxnSpPr/>
          <p:nvPr/>
        </p:nvCxnSpPr>
        <p:spPr>
          <a:xfrm rot="5400000">
            <a:off x="45720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85 Conector recto"/>
          <p:cNvCxnSpPr/>
          <p:nvPr/>
        </p:nvCxnSpPr>
        <p:spPr>
          <a:xfrm rot="5400000">
            <a:off x="47244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"/>
          <p:cNvCxnSpPr/>
          <p:nvPr/>
        </p:nvCxnSpPr>
        <p:spPr>
          <a:xfrm rot="5400000">
            <a:off x="48768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 rot="5400000">
            <a:off x="50292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/>
          <p:nvPr/>
        </p:nvCxnSpPr>
        <p:spPr>
          <a:xfrm rot="5400000">
            <a:off x="51816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89 Conector recto"/>
          <p:cNvCxnSpPr/>
          <p:nvPr/>
        </p:nvCxnSpPr>
        <p:spPr>
          <a:xfrm rot="5400000">
            <a:off x="53340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/>
          <p:nvPr/>
        </p:nvCxnSpPr>
        <p:spPr>
          <a:xfrm rot="5400000">
            <a:off x="54864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91 Conector recto"/>
          <p:cNvCxnSpPr/>
          <p:nvPr/>
        </p:nvCxnSpPr>
        <p:spPr>
          <a:xfrm rot="5400000">
            <a:off x="56388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93 Conector recto"/>
          <p:cNvCxnSpPr/>
          <p:nvPr/>
        </p:nvCxnSpPr>
        <p:spPr>
          <a:xfrm rot="5400000">
            <a:off x="57912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94 Conector recto"/>
          <p:cNvCxnSpPr/>
          <p:nvPr/>
        </p:nvCxnSpPr>
        <p:spPr>
          <a:xfrm rot="5400000">
            <a:off x="59436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95 Conector recto"/>
          <p:cNvCxnSpPr/>
          <p:nvPr/>
        </p:nvCxnSpPr>
        <p:spPr>
          <a:xfrm rot="5400000">
            <a:off x="60960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96 Conector recto"/>
          <p:cNvCxnSpPr/>
          <p:nvPr/>
        </p:nvCxnSpPr>
        <p:spPr>
          <a:xfrm rot="5400000">
            <a:off x="62484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Conector recto"/>
          <p:cNvCxnSpPr/>
          <p:nvPr/>
        </p:nvCxnSpPr>
        <p:spPr>
          <a:xfrm rot="5400000">
            <a:off x="64008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Conector recto"/>
          <p:cNvCxnSpPr/>
          <p:nvPr/>
        </p:nvCxnSpPr>
        <p:spPr>
          <a:xfrm rot="5400000">
            <a:off x="65532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99 Conector recto"/>
          <p:cNvCxnSpPr/>
          <p:nvPr/>
        </p:nvCxnSpPr>
        <p:spPr>
          <a:xfrm rot="5400000">
            <a:off x="67056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100 Conector recto"/>
          <p:cNvCxnSpPr/>
          <p:nvPr/>
        </p:nvCxnSpPr>
        <p:spPr>
          <a:xfrm rot="5400000">
            <a:off x="68580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101 Conector recto"/>
          <p:cNvCxnSpPr/>
          <p:nvPr/>
        </p:nvCxnSpPr>
        <p:spPr>
          <a:xfrm rot="5400000">
            <a:off x="70104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102 Conector recto"/>
          <p:cNvCxnSpPr/>
          <p:nvPr/>
        </p:nvCxnSpPr>
        <p:spPr>
          <a:xfrm rot="5400000">
            <a:off x="71628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Conector recto"/>
          <p:cNvCxnSpPr/>
          <p:nvPr/>
        </p:nvCxnSpPr>
        <p:spPr>
          <a:xfrm rot="5400000">
            <a:off x="73152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Conector recto"/>
          <p:cNvCxnSpPr/>
          <p:nvPr/>
        </p:nvCxnSpPr>
        <p:spPr>
          <a:xfrm rot="5400000">
            <a:off x="74676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105 Conector recto"/>
          <p:cNvCxnSpPr/>
          <p:nvPr/>
        </p:nvCxnSpPr>
        <p:spPr>
          <a:xfrm rot="5400000">
            <a:off x="7620000" y="3691780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CuadroTexto"/>
          <p:cNvSpPr txBox="1"/>
          <p:nvPr/>
        </p:nvSpPr>
        <p:spPr>
          <a:xfrm>
            <a:off x="1035284" y="3998168"/>
            <a:ext cx="43749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latin typeface="+mn-lt"/>
              </a:rPr>
              <a:t>Reference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window</a:t>
            </a:r>
            <a:r>
              <a:rPr lang="es-ES" dirty="0" smtClean="0">
                <a:latin typeface="+mn-lt"/>
              </a:rPr>
              <a:t> + </a:t>
            </a:r>
            <a:r>
              <a:rPr lang="es-ES" dirty="0" err="1" smtClean="0">
                <a:latin typeface="+mn-lt"/>
              </a:rPr>
              <a:t>Sliding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window</a:t>
            </a:r>
            <a:endParaRPr lang="es-ES" dirty="0">
              <a:latin typeface="+mn-lt"/>
            </a:endParaRPr>
          </a:p>
        </p:txBody>
      </p:sp>
      <p:sp>
        <p:nvSpPr>
          <p:cNvPr id="159" name="158 Rectángulo"/>
          <p:cNvSpPr/>
          <p:nvPr/>
        </p:nvSpPr>
        <p:spPr>
          <a:xfrm>
            <a:off x="1295400" y="5322912"/>
            <a:ext cx="2895600" cy="304800"/>
          </a:xfrm>
          <a:prstGeom prst="rect">
            <a:avLst/>
          </a:prstGeom>
          <a:solidFill>
            <a:srgbClr val="FFFF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0" name="159 Rectángulo"/>
          <p:cNvSpPr/>
          <p:nvPr/>
        </p:nvSpPr>
        <p:spPr>
          <a:xfrm>
            <a:off x="4343400" y="5322912"/>
            <a:ext cx="3657600" cy="304800"/>
          </a:xfrm>
          <a:prstGeom prst="rect">
            <a:avLst/>
          </a:prstGeom>
          <a:solidFill>
            <a:srgbClr val="FFFF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61" name="160 Conector recto"/>
          <p:cNvCxnSpPr/>
          <p:nvPr/>
        </p:nvCxnSpPr>
        <p:spPr>
          <a:xfrm>
            <a:off x="1143000" y="5549924"/>
            <a:ext cx="69342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161 Conector recto"/>
          <p:cNvCxnSpPr/>
          <p:nvPr/>
        </p:nvCxnSpPr>
        <p:spPr>
          <a:xfrm rot="5400000">
            <a:off x="12954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162 Conector recto"/>
          <p:cNvCxnSpPr/>
          <p:nvPr/>
        </p:nvCxnSpPr>
        <p:spPr>
          <a:xfrm rot="5400000">
            <a:off x="14478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163 Conector recto"/>
          <p:cNvCxnSpPr/>
          <p:nvPr/>
        </p:nvCxnSpPr>
        <p:spPr>
          <a:xfrm rot="5400000">
            <a:off x="16002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164 Conector recto"/>
          <p:cNvCxnSpPr/>
          <p:nvPr/>
        </p:nvCxnSpPr>
        <p:spPr>
          <a:xfrm rot="5400000">
            <a:off x="17526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 rot="5400000">
            <a:off x="19050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 rot="5400000">
            <a:off x="20574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167 Conector recto"/>
          <p:cNvCxnSpPr/>
          <p:nvPr/>
        </p:nvCxnSpPr>
        <p:spPr>
          <a:xfrm rot="5400000">
            <a:off x="22098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168 Conector recto"/>
          <p:cNvCxnSpPr/>
          <p:nvPr/>
        </p:nvCxnSpPr>
        <p:spPr>
          <a:xfrm rot="5400000">
            <a:off x="23622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169 Conector recto"/>
          <p:cNvCxnSpPr/>
          <p:nvPr/>
        </p:nvCxnSpPr>
        <p:spPr>
          <a:xfrm rot="5400000">
            <a:off x="25146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 rot="5400000">
            <a:off x="26670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 rot="5400000">
            <a:off x="28194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172 Conector recto"/>
          <p:cNvCxnSpPr/>
          <p:nvPr/>
        </p:nvCxnSpPr>
        <p:spPr>
          <a:xfrm rot="5400000">
            <a:off x="29718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173 Conector recto"/>
          <p:cNvCxnSpPr/>
          <p:nvPr/>
        </p:nvCxnSpPr>
        <p:spPr>
          <a:xfrm rot="5400000">
            <a:off x="31242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174 Conector recto"/>
          <p:cNvCxnSpPr/>
          <p:nvPr/>
        </p:nvCxnSpPr>
        <p:spPr>
          <a:xfrm rot="5400000">
            <a:off x="32766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175 Conector recto"/>
          <p:cNvCxnSpPr/>
          <p:nvPr/>
        </p:nvCxnSpPr>
        <p:spPr>
          <a:xfrm rot="5400000">
            <a:off x="34290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176 Conector recto"/>
          <p:cNvCxnSpPr/>
          <p:nvPr/>
        </p:nvCxnSpPr>
        <p:spPr>
          <a:xfrm rot="5400000">
            <a:off x="35814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177 Conector recto"/>
          <p:cNvCxnSpPr/>
          <p:nvPr/>
        </p:nvCxnSpPr>
        <p:spPr>
          <a:xfrm rot="5400000">
            <a:off x="37338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178 Conector recto"/>
          <p:cNvCxnSpPr/>
          <p:nvPr/>
        </p:nvCxnSpPr>
        <p:spPr>
          <a:xfrm rot="5400000">
            <a:off x="38862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 rot="5400000">
            <a:off x="40386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rot="5400000">
            <a:off x="41910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 rot="5400000">
            <a:off x="43434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182 Conector recto"/>
          <p:cNvCxnSpPr/>
          <p:nvPr/>
        </p:nvCxnSpPr>
        <p:spPr>
          <a:xfrm rot="5400000">
            <a:off x="44958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 rot="5400000">
            <a:off x="46482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 rot="5400000">
            <a:off x="48006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185 Conector recto"/>
          <p:cNvCxnSpPr/>
          <p:nvPr/>
        </p:nvCxnSpPr>
        <p:spPr>
          <a:xfrm rot="5400000">
            <a:off x="49530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 rot="5400000">
            <a:off x="51054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187 Conector recto"/>
          <p:cNvCxnSpPr/>
          <p:nvPr/>
        </p:nvCxnSpPr>
        <p:spPr>
          <a:xfrm rot="5400000">
            <a:off x="52578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 rot="5400000">
            <a:off x="54102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189 Conector recto"/>
          <p:cNvCxnSpPr/>
          <p:nvPr/>
        </p:nvCxnSpPr>
        <p:spPr>
          <a:xfrm rot="5400000">
            <a:off x="55626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190 Conector recto"/>
          <p:cNvCxnSpPr/>
          <p:nvPr/>
        </p:nvCxnSpPr>
        <p:spPr>
          <a:xfrm rot="5400000">
            <a:off x="57150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 rot="5400000">
            <a:off x="58674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 rot="5400000">
            <a:off x="60198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193 Conector recto"/>
          <p:cNvCxnSpPr/>
          <p:nvPr/>
        </p:nvCxnSpPr>
        <p:spPr>
          <a:xfrm rot="5400000">
            <a:off x="61722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194 Conector recto"/>
          <p:cNvCxnSpPr/>
          <p:nvPr/>
        </p:nvCxnSpPr>
        <p:spPr>
          <a:xfrm rot="5400000">
            <a:off x="63246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195 Conector recto"/>
          <p:cNvCxnSpPr/>
          <p:nvPr/>
        </p:nvCxnSpPr>
        <p:spPr>
          <a:xfrm rot="5400000">
            <a:off x="64770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196 Conector recto"/>
          <p:cNvCxnSpPr/>
          <p:nvPr/>
        </p:nvCxnSpPr>
        <p:spPr>
          <a:xfrm rot="5400000">
            <a:off x="66294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197 Conector recto"/>
          <p:cNvCxnSpPr/>
          <p:nvPr/>
        </p:nvCxnSpPr>
        <p:spPr>
          <a:xfrm rot="5400000">
            <a:off x="67818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198 Conector recto"/>
          <p:cNvCxnSpPr/>
          <p:nvPr/>
        </p:nvCxnSpPr>
        <p:spPr>
          <a:xfrm rot="5400000">
            <a:off x="69342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199 Conector recto"/>
          <p:cNvCxnSpPr/>
          <p:nvPr/>
        </p:nvCxnSpPr>
        <p:spPr>
          <a:xfrm rot="5400000">
            <a:off x="70866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200 Conector recto"/>
          <p:cNvCxnSpPr/>
          <p:nvPr/>
        </p:nvCxnSpPr>
        <p:spPr>
          <a:xfrm rot="5400000">
            <a:off x="72390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201 Conector recto"/>
          <p:cNvCxnSpPr/>
          <p:nvPr/>
        </p:nvCxnSpPr>
        <p:spPr>
          <a:xfrm rot="5400000">
            <a:off x="73914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202 Conector recto"/>
          <p:cNvCxnSpPr/>
          <p:nvPr/>
        </p:nvCxnSpPr>
        <p:spPr>
          <a:xfrm rot="5400000">
            <a:off x="75438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203 Conector recto"/>
          <p:cNvCxnSpPr/>
          <p:nvPr/>
        </p:nvCxnSpPr>
        <p:spPr>
          <a:xfrm rot="5400000">
            <a:off x="7696200" y="5473724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204 Conector recto de flecha"/>
          <p:cNvCxnSpPr/>
          <p:nvPr/>
        </p:nvCxnSpPr>
        <p:spPr>
          <a:xfrm>
            <a:off x="6781800" y="5778524"/>
            <a:ext cx="533400" cy="158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205 CuadroTexto"/>
          <p:cNvSpPr txBox="1"/>
          <p:nvPr/>
        </p:nvSpPr>
        <p:spPr>
          <a:xfrm>
            <a:off x="1219200" y="5867980"/>
            <a:ext cx="4491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>
                <a:latin typeface="+mn-lt"/>
              </a:rPr>
              <a:t>Min-error </a:t>
            </a:r>
            <a:r>
              <a:rPr lang="es-ES" dirty="0" err="1" smtClean="0">
                <a:latin typeface="+mn-lt"/>
              </a:rPr>
              <a:t>window</a:t>
            </a:r>
            <a:r>
              <a:rPr lang="es-ES" dirty="0" smtClean="0">
                <a:latin typeface="+mn-lt"/>
              </a:rPr>
              <a:t> + </a:t>
            </a:r>
            <a:r>
              <a:rPr lang="es-ES" dirty="0" err="1" smtClean="0">
                <a:latin typeface="+mn-lt"/>
              </a:rPr>
              <a:t>growing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windows</a:t>
            </a:r>
            <a:endParaRPr lang="es-ES" dirty="0">
              <a:latin typeface="+mn-lt"/>
            </a:endParaRPr>
          </a:p>
        </p:txBody>
      </p:sp>
      <p:sp>
        <p:nvSpPr>
          <p:cNvPr id="207" name="206 Forma libre"/>
          <p:cNvSpPr/>
          <p:nvPr/>
        </p:nvSpPr>
        <p:spPr>
          <a:xfrm>
            <a:off x="1296955" y="4865712"/>
            <a:ext cx="6634065" cy="279918"/>
          </a:xfrm>
          <a:custGeom>
            <a:avLst/>
            <a:gdLst>
              <a:gd name="connsiteX0" fmla="*/ 0 w 6634065"/>
              <a:gd name="connsiteY0" fmla="*/ 0 h 279918"/>
              <a:gd name="connsiteX1" fmla="*/ 130629 w 6634065"/>
              <a:gd name="connsiteY1" fmla="*/ 9331 h 279918"/>
              <a:gd name="connsiteX2" fmla="*/ 158621 w 6634065"/>
              <a:gd name="connsiteY2" fmla="*/ 18661 h 279918"/>
              <a:gd name="connsiteX3" fmla="*/ 261257 w 6634065"/>
              <a:gd name="connsiteY3" fmla="*/ 27992 h 279918"/>
              <a:gd name="connsiteX4" fmla="*/ 289249 w 6634065"/>
              <a:gd name="connsiteY4" fmla="*/ 46653 h 279918"/>
              <a:gd name="connsiteX5" fmla="*/ 503853 w 6634065"/>
              <a:gd name="connsiteY5" fmla="*/ 65314 h 279918"/>
              <a:gd name="connsiteX6" fmla="*/ 587829 w 6634065"/>
              <a:gd name="connsiteY6" fmla="*/ 93306 h 279918"/>
              <a:gd name="connsiteX7" fmla="*/ 625151 w 6634065"/>
              <a:gd name="connsiteY7" fmla="*/ 102637 h 279918"/>
              <a:gd name="connsiteX8" fmla="*/ 821094 w 6634065"/>
              <a:gd name="connsiteY8" fmla="*/ 111967 h 279918"/>
              <a:gd name="connsiteX9" fmla="*/ 998376 w 6634065"/>
              <a:gd name="connsiteY9" fmla="*/ 121298 h 279918"/>
              <a:gd name="connsiteX10" fmla="*/ 1026367 w 6634065"/>
              <a:gd name="connsiteY10" fmla="*/ 139959 h 279918"/>
              <a:gd name="connsiteX11" fmla="*/ 1101012 w 6634065"/>
              <a:gd name="connsiteY11" fmla="*/ 149290 h 279918"/>
              <a:gd name="connsiteX12" fmla="*/ 1129004 w 6634065"/>
              <a:gd name="connsiteY12" fmla="*/ 158620 h 279918"/>
              <a:gd name="connsiteX13" fmla="*/ 1166327 w 6634065"/>
              <a:gd name="connsiteY13" fmla="*/ 149290 h 279918"/>
              <a:gd name="connsiteX14" fmla="*/ 1240972 w 6634065"/>
              <a:gd name="connsiteY14" fmla="*/ 158620 h 279918"/>
              <a:gd name="connsiteX15" fmla="*/ 1334278 w 6634065"/>
              <a:gd name="connsiteY15" fmla="*/ 167951 h 279918"/>
              <a:gd name="connsiteX16" fmla="*/ 1492898 w 6634065"/>
              <a:gd name="connsiteY16" fmla="*/ 177282 h 279918"/>
              <a:gd name="connsiteX17" fmla="*/ 1623527 w 6634065"/>
              <a:gd name="connsiteY17" fmla="*/ 177282 h 279918"/>
              <a:gd name="connsiteX18" fmla="*/ 1959429 w 6634065"/>
              <a:gd name="connsiteY18" fmla="*/ 195943 h 279918"/>
              <a:gd name="connsiteX19" fmla="*/ 2537927 w 6634065"/>
              <a:gd name="connsiteY19" fmla="*/ 214604 h 279918"/>
              <a:gd name="connsiteX20" fmla="*/ 2565918 w 6634065"/>
              <a:gd name="connsiteY20" fmla="*/ 223935 h 279918"/>
              <a:gd name="connsiteX21" fmla="*/ 2631233 w 6634065"/>
              <a:gd name="connsiteY21" fmla="*/ 233265 h 279918"/>
              <a:gd name="connsiteX22" fmla="*/ 2696547 w 6634065"/>
              <a:gd name="connsiteY22" fmla="*/ 251927 h 279918"/>
              <a:gd name="connsiteX23" fmla="*/ 2789853 w 6634065"/>
              <a:gd name="connsiteY23" fmla="*/ 242596 h 279918"/>
              <a:gd name="connsiteX24" fmla="*/ 2883159 w 6634065"/>
              <a:gd name="connsiteY24" fmla="*/ 251927 h 279918"/>
              <a:gd name="connsiteX25" fmla="*/ 2901821 w 6634065"/>
              <a:gd name="connsiteY25" fmla="*/ 279918 h 279918"/>
              <a:gd name="connsiteX26" fmla="*/ 3051110 w 6634065"/>
              <a:gd name="connsiteY26" fmla="*/ 270588 h 279918"/>
              <a:gd name="connsiteX27" fmla="*/ 3079102 w 6634065"/>
              <a:gd name="connsiteY27" fmla="*/ 261257 h 279918"/>
              <a:gd name="connsiteX28" fmla="*/ 3480318 w 6634065"/>
              <a:gd name="connsiteY28" fmla="*/ 270588 h 279918"/>
              <a:gd name="connsiteX29" fmla="*/ 3769567 w 6634065"/>
              <a:gd name="connsiteY29" fmla="*/ 261257 h 279918"/>
              <a:gd name="connsiteX30" fmla="*/ 3806890 w 6634065"/>
              <a:gd name="connsiteY30" fmla="*/ 251927 h 279918"/>
              <a:gd name="connsiteX31" fmla="*/ 3844212 w 6634065"/>
              <a:gd name="connsiteY31" fmla="*/ 261257 h 279918"/>
              <a:gd name="connsiteX32" fmla="*/ 4040155 w 6634065"/>
              <a:gd name="connsiteY32" fmla="*/ 270588 h 279918"/>
              <a:gd name="connsiteX33" fmla="*/ 4170784 w 6634065"/>
              <a:gd name="connsiteY33" fmla="*/ 242596 h 279918"/>
              <a:gd name="connsiteX34" fmla="*/ 4198776 w 6634065"/>
              <a:gd name="connsiteY34" fmla="*/ 223935 h 279918"/>
              <a:gd name="connsiteX35" fmla="*/ 4432041 w 6634065"/>
              <a:gd name="connsiteY35" fmla="*/ 214604 h 279918"/>
              <a:gd name="connsiteX36" fmla="*/ 4562669 w 6634065"/>
              <a:gd name="connsiteY36" fmla="*/ 186612 h 279918"/>
              <a:gd name="connsiteX37" fmla="*/ 4618653 w 6634065"/>
              <a:gd name="connsiteY37" fmla="*/ 167951 h 279918"/>
              <a:gd name="connsiteX38" fmla="*/ 4954555 w 6634065"/>
              <a:gd name="connsiteY38" fmla="*/ 186612 h 279918"/>
              <a:gd name="connsiteX39" fmla="*/ 5178490 w 6634065"/>
              <a:gd name="connsiteY39" fmla="*/ 177282 h 279918"/>
              <a:gd name="connsiteX40" fmla="*/ 5514392 w 6634065"/>
              <a:gd name="connsiteY40" fmla="*/ 149290 h 279918"/>
              <a:gd name="connsiteX41" fmla="*/ 5542384 w 6634065"/>
              <a:gd name="connsiteY41" fmla="*/ 139959 h 279918"/>
              <a:gd name="connsiteX42" fmla="*/ 5617029 w 6634065"/>
              <a:gd name="connsiteY42" fmla="*/ 121298 h 279918"/>
              <a:gd name="connsiteX43" fmla="*/ 5719665 w 6634065"/>
              <a:gd name="connsiteY43" fmla="*/ 102637 h 279918"/>
              <a:gd name="connsiteX44" fmla="*/ 5859625 w 6634065"/>
              <a:gd name="connsiteY44" fmla="*/ 93306 h 279918"/>
              <a:gd name="connsiteX45" fmla="*/ 6186196 w 6634065"/>
              <a:gd name="connsiteY45" fmla="*/ 111967 h 279918"/>
              <a:gd name="connsiteX46" fmla="*/ 6354147 w 6634065"/>
              <a:gd name="connsiteY46" fmla="*/ 102637 h 279918"/>
              <a:gd name="connsiteX47" fmla="*/ 6382139 w 6634065"/>
              <a:gd name="connsiteY47" fmla="*/ 83976 h 279918"/>
              <a:gd name="connsiteX48" fmla="*/ 6522098 w 6634065"/>
              <a:gd name="connsiteY48" fmla="*/ 65314 h 279918"/>
              <a:gd name="connsiteX49" fmla="*/ 6634065 w 6634065"/>
              <a:gd name="connsiteY49" fmla="*/ 74645 h 279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634065" h="279918">
                <a:moveTo>
                  <a:pt x="0" y="0"/>
                </a:moveTo>
                <a:cubicBezTo>
                  <a:pt x="43543" y="3110"/>
                  <a:pt x="87274" y="4230"/>
                  <a:pt x="130629" y="9331"/>
                </a:cubicBezTo>
                <a:cubicBezTo>
                  <a:pt x="140397" y="10480"/>
                  <a:pt x="148885" y="17270"/>
                  <a:pt x="158621" y="18661"/>
                </a:cubicBezTo>
                <a:cubicBezTo>
                  <a:pt x="192629" y="23519"/>
                  <a:pt x="227045" y="24882"/>
                  <a:pt x="261257" y="27992"/>
                </a:cubicBezTo>
                <a:cubicBezTo>
                  <a:pt x="270588" y="34212"/>
                  <a:pt x="278129" y="45203"/>
                  <a:pt x="289249" y="46653"/>
                </a:cubicBezTo>
                <a:cubicBezTo>
                  <a:pt x="563565" y="82434"/>
                  <a:pt x="404476" y="32191"/>
                  <a:pt x="503853" y="65314"/>
                </a:cubicBezTo>
                <a:cubicBezTo>
                  <a:pt x="539475" y="100938"/>
                  <a:pt x="510280" y="79206"/>
                  <a:pt x="587829" y="93306"/>
                </a:cubicBezTo>
                <a:cubicBezTo>
                  <a:pt x="600446" y="95600"/>
                  <a:pt x="612368" y="101614"/>
                  <a:pt x="625151" y="102637"/>
                </a:cubicBezTo>
                <a:cubicBezTo>
                  <a:pt x="690331" y="107851"/>
                  <a:pt x="755787" y="108702"/>
                  <a:pt x="821094" y="111967"/>
                </a:cubicBezTo>
                <a:lnTo>
                  <a:pt x="998376" y="121298"/>
                </a:lnTo>
                <a:cubicBezTo>
                  <a:pt x="1007706" y="127518"/>
                  <a:pt x="1015548" y="137008"/>
                  <a:pt x="1026367" y="139959"/>
                </a:cubicBezTo>
                <a:cubicBezTo>
                  <a:pt x="1050559" y="146557"/>
                  <a:pt x="1076341" y="144804"/>
                  <a:pt x="1101012" y="149290"/>
                </a:cubicBezTo>
                <a:cubicBezTo>
                  <a:pt x="1110689" y="151049"/>
                  <a:pt x="1119673" y="155510"/>
                  <a:pt x="1129004" y="158620"/>
                </a:cubicBezTo>
                <a:cubicBezTo>
                  <a:pt x="1141445" y="155510"/>
                  <a:pt x="1153503" y="149290"/>
                  <a:pt x="1166327" y="149290"/>
                </a:cubicBezTo>
                <a:cubicBezTo>
                  <a:pt x="1191402" y="149290"/>
                  <a:pt x="1216050" y="155851"/>
                  <a:pt x="1240972" y="158620"/>
                </a:cubicBezTo>
                <a:cubicBezTo>
                  <a:pt x="1272038" y="162072"/>
                  <a:pt x="1303106" y="165642"/>
                  <a:pt x="1334278" y="167951"/>
                </a:cubicBezTo>
                <a:cubicBezTo>
                  <a:pt x="1387098" y="171864"/>
                  <a:pt x="1440025" y="174172"/>
                  <a:pt x="1492898" y="177282"/>
                </a:cubicBezTo>
                <a:cubicBezTo>
                  <a:pt x="1562260" y="200401"/>
                  <a:pt x="1480432" y="177282"/>
                  <a:pt x="1623527" y="177282"/>
                </a:cubicBezTo>
                <a:cubicBezTo>
                  <a:pt x="1692871" y="177282"/>
                  <a:pt x="1878148" y="190524"/>
                  <a:pt x="1959429" y="195943"/>
                </a:cubicBezTo>
                <a:cubicBezTo>
                  <a:pt x="2174600" y="249739"/>
                  <a:pt x="1944281" y="195140"/>
                  <a:pt x="2537927" y="214604"/>
                </a:cubicBezTo>
                <a:cubicBezTo>
                  <a:pt x="2547757" y="214926"/>
                  <a:pt x="2556274" y="222006"/>
                  <a:pt x="2565918" y="223935"/>
                </a:cubicBezTo>
                <a:cubicBezTo>
                  <a:pt x="2587484" y="228248"/>
                  <a:pt x="2609461" y="230155"/>
                  <a:pt x="2631233" y="233265"/>
                </a:cubicBezTo>
                <a:cubicBezTo>
                  <a:pt x="2644432" y="237665"/>
                  <a:pt x="2684832" y="251927"/>
                  <a:pt x="2696547" y="251927"/>
                </a:cubicBezTo>
                <a:cubicBezTo>
                  <a:pt x="2727804" y="251927"/>
                  <a:pt x="2758751" y="245706"/>
                  <a:pt x="2789853" y="242596"/>
                </a:cubicBezTo>
                <a:cubicBezTo>
                  <a:pt x="2829467" y="229391"/>
                  <a:pt x="2831085" y="222997"/>
                  <a:pt x="2883159" y="251927"/>
                </a:cubicBezTo>
                <a:cubicBezTo>
                  <a:pt x="2892962" y="257373"/>
                  <a:pt x="2895600" y="270588"/>
                  <a:pt x="2901821" y="279918"/>
                </a:cubicBezTo>
                <a:cubicBezTo>
                  <a:pt x="2951584" y="276808"/>
                  <a:pt x="3001524" y="275808"/>
                  <a:pt x="3051110" y="270588"/>
                </a:cubicBezTo>
                <a:cubicBezTo>
                  <a:pt x="3060891" y="269558"/>
                  <a:pt x="3069267" y="261257"/>
                  <a:pt x="3079102" y="261257"/>
                </a:cubicBezTo>
                <a:cubicBezTo>
                  <a:pt x="3212877" y="261257"/>
                  <a:pt x="3346579" y="267478"/>
                  <a:pt x="3480318" y="270588"/>
                </a:cubicBezTo>
                <a:cubicBezTo>
                  <a:pt x="3576734" y="267478"/>
                  <a:pt x="3673258" y="266760"/>
                  <a:pt x="3769567" y="261257"/>
                </a:cubicBezTo>
                <a:cubicBezTo>
                  <a:pt x="3782370" y="260525"/>
                  <a:pt x="3794066" y="251927"/>
                  <a:pt x="3806890" y="251927"/>
                </a:cubicBezTo>
                <a:cubicBezTo>
                  <a:pt x="3819714" y="251927"/>
                  <a:pt x="3831429" y="260234"/>
                  <a:pt x="3844212" y="261257"/>
                </a:cubicBezTo>
                <a:cubicBezTo>
                  <a:pt x="3909392" y="266471"/>
                  <a:pt x="3974841" y="267478"/>
                  <a:pt x="4040155" y="270588"/>
                </a:cubicBezTo>
                <a:cubicBezTo>
                  <a:pt x="4071739" y="266640"/>
                  <a:pt x="4140103" y="263050"/>
                  <a:pt x="4170784" y="242596"/>
                </a:cubicBezTo>
                <a:cubicBezTo>
                  <a:pt x="4180115" y="236376"/>
                  <a:pt x="4187626" y="225130"/>
                  <a:pt x="4198776" y="223935"/>
                </a:cubicBezTo>
                <a:cubicBezTo>
                  <a:pt x="4276150" y="215645"/>
                  <a:pt x="4354286" y="217714"/>
                  <a:pt x="4432041" y="214604"/>
                </a:cubicBezTo>
                <a:cubicBezTo>
                  <a:pt x="4470156" y="206982"/>
                  <a:pt x="4529490" y="195460"/>
                  <a:pt x="4562669" y="186612"/>
                </a:cubicBezTo>
                <a:cubicBezTo>
                  <a:pt x="4581676" y="181544"/>
                  <a:pt x="4618653" y="167951"/>
                  <a:pt x="4618653" y="167951"/>
                </a:cubicBezTo>
                <a:cubicBezTo>
                  <a:pt x="4746815" y="179603"/>
                  <a:pt x="4804692" y="186612"/>
                  <a:pt x="4954555" y="186612"/>
                </a:cubicBezTo>
                <a:cubicBezTo>
                  <a:pt x="5029265" y="186612"/>
                  <a:pt x="5103845" y="180392"/>
                  <a:pt x="5178490" y="177282"/>
                </a:cubicBezTo>
                <a:cubicBezTo>
                  <a:pt x="5318846" y="121137"/>
                  <a:pt x="5184577" y="168691"/>
                  <a:pt x="5514392" y="149290"/>
                </a:cubicBezTo>
                <a:cubicBezTo>
                  <a:pt x="5524210" y="148712"/>
                  <a:pt x="5532895" y="142547"/>
                  <a:pt x="5542384" y="139959"/>
                </a:cubicBezTo>
                <a:cubicBezTo>
                  <a:pt x="5567128" y="133211"/>
                  <a:pt x="5592147" y="127518"/>
                  <a:pt x="5617029" y="121298"/>
                </a:cubicBezTo>
                <a:cubicBezTo>
                  <a:pt x="5675693" y="106632"/>
                  <a:pt x="5641646" y="113782"/>
                  <a:pt x="5719665" y="102637"/>
                </a:cubicBezTo>
                <a:cubicBezTo>
                  <a:pt x="5802368" y="75070"/>
                  <a:pt x="5756099" y="81804"/>
                  <a:pt x="5859625" y="93306"/>
                </a:cubicBezTo>
                <a:cubicBezTo>
                  <a:pt x="5979225" y="133176"/>
                  <a:pt x="5906695" y="111967"/>
                  <a:pt x="6186196" y="111967"/>
                </a:cubicBezTo>
                <a:cubicBezTo>
                  <a:pt x="6242266" y="111967"/>
                  <a:pt x="6298163" y="105747"/>
                  <a:pt x="6354147" y="102637"/>
                </a:cubicBezTo>
                <a:cubicBezTo>
                  <a:pt x="6363478" y="96417"/>
                  <a:pt x="6371832" y="88393"/>
                  <a:pt x="6382139" y="83976"/>
                </a:cubicBezTo>
                <a:cubicBezTo>
                  <a:pt x="6415428" y="69709"/>
                  <a:pt x="6506777" y="66707"/>
                  <a:pt x="6522098" y="65314"/>
                </a:cubicBezTo>
                <a:cubicBezTo>
                  <a:pt x="6615347" y="75675"/>
                  <a:pt x="6577910" y="74645"/>
                  <a:pt x="6634065" y="74645"/>
                </a:cubicBezTo>
              </a:path>
            </a:pathLst>
          </a:cu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8" name="207 Rectángulo"/>
          <p:cNvSpPr/>
          <p:nvPr/>
        </p:nvSpPr>
        <p:spPr>
          <a:xfrm>
            <a:off x="6248400" y="1810380"/>
            <a:ext cx="1676400" cy="304800"/>
          </a:xfrm>
          <a:prstGeom prst="rect">
            <a:avLst/>
          </a:prstGeom>
          <a:solidFill>
            <a:srgbClr val="FFFF00"/>
          </a:solidFill>
          <a:ln w="25400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09" name="208 Conector recto"/>
          <p:cNvCxnSpPr/>
          <p:nvPr/>
        </p:nvCxnSpPr>
        <p:spPr>
          <a:xfrm>
            <a:off x="1219200" y="2037392"/>
            <a:ext cx="69342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209 Conector recto"/>
          <p:cNvCxnSpPr/>
          <p:nvPr/>
        </p:nvCxnSpPr>
        <p:spPr>
          <a:xfrm rot="5400000">
            <a:off x="13716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210 Conector recto"/>
          <p:cNvCxnSpPr/>
          <p:nvPr/>
        </p:nvCxnSpPr>
        <p:spPr>
          <a:xfrm rot="5400000">
            <a:off x="15240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211 Conector recto"/>
          <p:cNvCxnSpPr/>
          <p:nvPr/>
        </p:nvCxnSpPr>
        <p:spPr>
          <a:xfrm rot="5400000">
            <a:off x="16764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rot="5400000">
            <a:off x="18288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 rot="5400000">
            <a:off x="19812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 rot="5400000">
            <a:off x="21336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 rot="5400000">
            <a:off x="22860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216 Conector recto"/>
          <p:cNvCxnSpPr/>
          <p:nvPr/>
        </p:nvCxnSpPr>
        <p:spPr>
          <a:xfrm rot="5400000">
            <a:off x="24384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217 Conector recto"/>
          <p:cNvCxnSpPr/>
          <p:nvPr/>
        </p:nvCxnSpPr>
        <p:spPr>
          <a:xfrm rot="5400000">
            <a:off x="25908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218 Conector recto"/>
          <p:cNvCxnSpPr/>
          <p:nvPr/>
        </p:nvCxnSpPr>
        <p:spPr>
          <a:xfrm rot="5400000">
            <a:off x="27432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219 Conector recto"/>
          <p:cNvCxnSpPr/>
          <p:nvPr/>
        </p:nvCxnSpPr>
        <p:spPr>
          <a:xfrm rot="5400000">
            <a:off x="28956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220 Conector recto"/>
          <p:cNvCxnSpPr/>
          <p:nvPr/>
        </p:nvCxnSpPr>
        <p:spPr>
          <a:xfrm rot="5400000">
            <a:off x="30480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221 Conector recto"/>
          <p:cNvCxnSpPr/>
          <p:nvPr/>
        </p:nvCxnSpPr>
        <p:spPr>
          <a:xfrm rot="5400000">
            <a:off x="32004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222 Conector recto"/>
          <p:cNvCxnSpPr/>
          <p:nvPr/>
        </p:nvCxnSpPr>
        <p:spPr>
          <a:xfrm rot="5400000">
            <a:off x="33528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223 Conector recto"/>
          <p:cNvCxnSpPr/>
          <p:nvPr/>
        </p:nvCxnSpPr>
        <p:spPr>
          <a:xfrm rot="5400000">
            <a:off x="35052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224 Conector recto"/>
          <p:cNvCxnSpPr/>
          <p:nvPr/>
        </p:nvCxnSpPr>
        <p:spPr>
          <a:xfrm rot="5400000">
            <a:off x="36576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225 Conector recto"/>
          <p:cNvCxnSpPr/>
          <p:nvPr/>
        </p:nvCxnSpPr>
        <p:spPr>
          <a:xfrm rot="5400000">
            <a:off x="38100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226 Conector recto"/>
          <p:cNvCxnSpPr/>
          <p:nvPr/>
        </p:nvCxnSpPr>
        <p:spPr>
          <a:xfrm rot="5400000">
            <a:off x="39624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227 Conector recto"/>
          <p:cNvCxnSpPr/>
          <p:nvPr/>
        </p:nvCxnSpPr>
        <p:spPr>
          <a:xfrm rot="5400000">
            <a:off x="41148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228 Conector recto"/>
          <p:cNvCxnSpPr/>
          <p:nvPr/>
        </p:nvCxnSpPr>
        <p:spPr>
          <a:xfrm rot="5400000">
            <a:off x="42672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229 Conector recto"/>
          <p:cNvCxnSpPr/>
          <p:nvPr/>
        </p:nvCxnSpPr>
        <p:spPr>
          <a:xfrm rot="5400000">
            <a:off x="44196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230 Conector recto"/>
          <p:cNvCxnSpPr/>
          <p:nvPr/>
        </p:nvCxnSpPr>
        <p:spPr>
          <a:xfrm rot="5400000">
            <a:off x="45720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231 Conector recto"/>
          <p:cNvCxnSpPr/>
          <p:nvPr/>
        </p:nvCxnSpPr>
        <p:spPr>
          <a:xfrm rot="5400000">
            <a:off x="47244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232 Conector recto"/>
          <p:cNvCxnSpPr/>
          <p:nvPr/>
        </p:nvCxnSpPr>
        <p:spPr>
          <a:xfrm rot="5400000">
            <a:off x="48768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233 Conector recto"/>
          <p:cNvCxnSpPr/>
          <p:nvPr/>
        </p:nvCxnSpPr>
        <p:spPr>
          <a:xfrm rot="5400000">
            <a:off x="50292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234 Conector recto"/>
          <p:cNvCxnSpPr/>
          <p:nvPr/>
        </p:nvCxnSpPr>
        <p:spPr>
          <a:xfrm rot="5400000">
            <a:off x="51816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 rot="5400000">
            <a:off x="53340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 rot="5400000">
            <a:off x="54864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237 Conector recto"/>
          <p:cNvCxnSpPr/>
          <p:nvPr/>
        </p:nvCxnSpPr>
        <p:spPr>
          <a:xfrm rot="5400000">
            <a:off x="56388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238 Conector recto"/>
          <p:cNvCxnSpPr/>
          <p:nvPr/>
        </p:nvCxnSpPr>
        <p:spPr>
          <a:xfrm rot="5400000">
            <a:off x="57912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239 Conector recto"/>
          <p:cNvCxnSpPr/>
          <p:nvPr/>
        </p:nvCxnSpPr>
        <p:spPr>
          <a:xfrm rot="5400000">
            <a:off x="59436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240 Conector recto"/>
          <p:cNvCxnSpPr/>
          <p:nvPr/>
        </p:nvCxnSpPr>
        <p:spPr>
          <a:xfrm rot="5400000">
            <a:off x="60960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241 Conector recto"/>
          <p:cNvCxnSpPr/>
          <p:nvPr/>
        </p:nvCxnSpPr>
        <p:spPr>
          <a:xfrm rot="5400000">
            <a:off x="62484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242 Conector recto"/>
          <p:cNvCxnSpPr/>
          <p:nvPr/>
        </p:nvCxnSpPr>
        <p:spPr>
          <a:xfrm rot="5400000">
            <a:off x="64008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243 Conector recto"/>
          <p:cNvCxnSpPr/>
          <p:nvPr/>
        </p:nvCxnSpPr>
        <p:spPr>
          <a:xfrm rot="5400000">
            <a:off x="65532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244 Conector recto"/>
          <p:cNvCxnSpPr/>
          <p:nvPr/>
        </p:nvCxnSpPr>
        <p:spPr>
          <a:xfrm rot="5400000">
            <a:off x="67056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 rot="5400000">
            <a:off x="68580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246 Conector recto"/>
          <p:cNvCxnSpPr/>
          <p:nvPr/>
        </p:nvCxnSpPr>
        <p:spPr>
          <a:xfrm rot="5400000">
            <a:off x="70104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247 Conector recto"/>
          <p:cNvCxnSpPr/>
          <p:nvPr/>
        </p:nvCxnSpPr>
        <p:spPr>
          <a:xfrm rot="5400000">
            <a:off x="71628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248 Conector recto"/>
          <p:cNvCxnSpPr/>
          <p:nvPr/>
        </p:nvCxnSpPr>
        <p:spPr>
          <a:xfrm rot="5400000">
            <a:off x="73152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249 Conector recto"/>
          <p:cNvCxnSpPr/>
          <p:nvPr/>
        </p:nvCxnSpPr>
        <p:spPr>
          <a:xfrm rot="5400000">
            <a:off x="74676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250 Conector recto"/>
          <p:cNvCxnSpPr/>
          <p:nvPr/>
        </p:nvCxnSpPr>
        <p:spPr>
          <a:xfrm rot="5400000">
            <a:off x="76200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251 Conector recto"/>
          <p:cNvCxnSpPr/>
          <p:nvPr/>
        </p:nvCxnSpPr>
        <p:spPr>
          <a:xfrm rot="5400000">
            <a:off x="7772400" y="1961192"/>
            <a:ext cx="1524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3" name="252 CuadroTexto"/>
          <p:cNvSpPr txBox="1"/>
          <p:nvPr/>
        </p:nvSpPr>
        <p:spPr>
          <a:xfrm>
            <a:off x="1187684" y="2267580"/>
            <a:ext cx="6417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>
                <a:latin typeface="+mn-lt"/>
              </a:rPr>
              <a:t>Sliding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window</a:t>
            </a:r>
            <a:r>
              <a:rPr lang="es-ES" dirty="0" smtClean="0">
                <a:latin typeface="+mn-lt"/>
              </a:rPr>
              <a:t>: </a:t>
            </a:r>
            <a:r>
              <a:rPr lang="es-ES" dirty="0" err="1" smtClean="0">
                <a:latin typeface="+mn-lt"/>
              </a:rPr>
              <a:t>keep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consistent</a:t>
            </a:r>
            <a:r>
              <a:rPr lang="es-ES" dirty="0" smtClean="0">
                <a:latin typeface="+mn-lt"/>
              </a:rPr>
              <a:t>, no </a:t>
            </a:r>
            <a:r>
              <a:rPr lang="es-ES" dirty="0" err="1" smtClean="0">
                <a:latin typeface="+mn-lt"/>
              </a:rPr>
              <a:t>explicit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change</a:t>
            </a:r>
            <a:r>
              <a:rPr lang="es-ES" dirty="0" smtClean="0">
                <a:latin typeface="+mn-lt"/>
              </a:rPr>
              <a:t> </a:t>
            </a:r>
            <a:r>
              <a:rPr lang="es-ES" dirty="0" err="1" smtClean="0">
                <a:latin typeface="+mn-lt"/>
              </a:rPr>
              <a:t>detection</a:t>
            </a:r>
            <a:endParaRPr lang="es-ES" dirty="0">
              <a:latin typeface="+mn-lt"/>
            </a:endParaRPr>
          </a:p>
        </p:txBody>
      </p:sp>
      <p:cxnSp>
        <p:nvCxnSpPr>
          <p:cNvPr id="254" name="253 Conector recto de flecha"/>
          <p:cNvCxnSpPr/>
          <p:nvPr/>
        </p:nvCxnSpPr>
        <p:spPr>
          <a:xfrm>
            <a:off x="6934200" y="4001616"/>
            <a:ext cx="533400" cy="158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254 Conector recto de flecha"/>
          <p:cNvCxnSpPr/>
          <p:nvPr/>
        </p:nvCxnSpPr>
        <p:spPr>
          <a:xfrm>
            <a:off x="7086600" y="2275284"/>
            <a:ext cx="533400" cy="1588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Slide Number Placeholder 14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contenido"/>
          <p:cNvSpPr>
            <a:spLocks noGrp="1"/>
          </p:cNvSpPr>
          <p:nvPr>
            <p:ph idx="1"/>
          </p:nvPr>
        </p:nvSpPr>
        <p:spPr>
          <a:xfrm>
            <a:off x="533400" y="1265238"/>
            <a:ext cx="8153400" cy="4525962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r>
              <a:rPr lang="en-US" sz="2400" dirty="0" smtClean="0"/>
              <a:t>Problem: What size windows?</a:t>
            </a:r>
          </a:p>
          <a:p>
            <a:pPr eaLnBrk="1" hangingPunct="1"/>
            <a:r>
              <a:rPr lang="en-US" sz="2400" dirty="0" smtClean="0"/>
              <a:t>Large windows: Slow reaction to fast changes</a:t>
            </a:r>
          </a:p>
          <a:p>
            <a:pPr eaLnBrk="1" hangingPunct="1"/>
            <a:r>
              <a:rPr lang="en-US" sz="2400" dirty="0" smtClean="0"/>
              <a:t>Small windows: Inaccurate estimates, noise sensitive, can’t detect small changes</a:t>
            </a:r>
          </a:p>
          <a:p>
            <a:pPr eaLnBrk="1" hangingPunct="1">
              <a:buFont typeface="Wingdings 3" pitchFamily="18" charset="2"/>
              <a:buNone/>
            </a:pPr>
            <a:endParaRPr lang="en-US" sz="2400" dirty="0" smtClean="0"/>
          </a:p>
          <a:p>
            <a:pPr eaLnBrk="1" hangingPunct="1"/>
            <a:r>
              <a:rPr lang="en-US" sz="2400" dirty="0" smtClean="0"/>
              <a:t>Optimal size depends on </a:t>
            </a:r>
            <a:r>
              <a:rPr lang="en-US" sz="2400" u="sng" dirty="0" smtClean="0"/>
              <a:t>unknown</a:t>
            </a:r>
            <a:r>
              <a:rPr lang="en-US" sz="2400" dirty="0" smtClean="0"/>
              <a:t> rate of change</a:t>
            </a:r>
          </a:p>
          <a:p>
            <a:pPr eaLnBrk="1" hangingPunct="1"/>
            <a:r>
              <a:rPr lang="en-US" sz="2400" dirty="0" smtClean="0"/>
              <a:t>User needs to </a:t>
            </a:r>
            <a:r>
              <a:rPr lang="en-US" sz="2400" u="sng" dirty="0" smtClean="0"/>
              <a:t>guess </a:t>
            </a:r>
          </a:p>
          <a:p>
            <a:pPr eaLnBrk="1" hangingPunct="1"/>
            <a:r>
              <a:rPr lang="en-US" sz="2400" dirty="0" smtClean="0"/>
              <a:t>Or else: detect rate from the stream?</a:t>
            </a:r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Windows &amp; </a:t>
            </a:r>
            <a:r>
              <a:rPr lang="es-ES" dirty="0" err="1" smtClean="0"/>
              <a:t>change</a:t>
            </a:r>
            <a:r>
              <a:rPr lang="es-ES" dirty="0" smtClean="0"/>
              <a:t> </a:t>
            </a:r>
            <a:r>
              <a:rPr lang="es-ES" dirty="0" err="1" smtClean="0"/>
              <a:t>detection</a:t>
            </a:r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Marcador de contenido"/>
          <p:cNvSpPr>
            <a:spLocks noGrp="1"/>
          </p:cNvSpPr>
          <p:nvPr>
            <p:ph idx="1"/>
          </p:nvPr>
        </p:nvSpPr>
        <p:spPr>
          <a:xfrm>
            <a:off x="533400" y="1295400"/>
            <a:ext cx="6934200" cy="4525962"/>
          </a:xfrm>
        </p:spPr>
        <p:txBody>
          <a:bodyPr/>
          <a:lstStyle/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  <a:p>
            <a:pPr eaLnBrk="1" hangingPunct="1">
              <a:buFont typeface="Wingdings 3" pitchFamily="18" charset="2"/>
              <a:buNone/>
            </a:pPr>
            <a:endParaRPr lang="en-US" dirty="0" smtClean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dirty="0" smtClean="0"/>
              <a:t>ADWIN: </a:t>
            </a:r>
            <a:r>
              <a:rPr lang="es-ES" dirty="0" err="1" smtClean="0"/>
              <a:t>Adaptive</a:t>
            </a:r>
            <a:r>
              <a:rPr lang="es-ES" dirty="0" smtClean="0"/>
              <a:t> </a:t>
            </a:r>
            <a:r>
              <a:rPr lang="es-ES" dirty="0" err="1" smtClean="0"/>
              <a:t>Window</a:t>
            </a:r>
            <a:endParaRPr lang="es-ES" dirty="0"/>
          </a:p>
        </p:txBody>
      </p:sp>
      <p:sp>
        <p:nvSpPr>
          <p:cNvPr id="109" name="1 Marcador de contenido"/>
          <p:cNvSpPr txBox="1">
            <a:spLocks/>
          </p:cNvSpPr>
          <p:nvPr/>
        </p:nvSpPr>
        <p:spPr bwMode="auto">
          <a:xfrm>
            <a:off x="381000" y="1295400"/>
            <a:ext cx="84582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lang="en-US" sz="2700" noProof="0" dirty="0" smtClean="0">
                <a:latin typeface="+mn-lt"/>
              </a:rPr>
              <a:t>Time-scale independent, data-adaptive</a:t>
            </a:r>
            <a:endParaRPr lang="en-US" sz="2700" dirty="0" smtClean="0"/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lang="en-US" sz="2700" dirty="0" smtClean="0"/>
              <a:t>User does not need to guess window size</a:t>
            </a:r>
            <a:endParaRPr lang="en-US" sz="2700" noProof="0" dirty="0" smtClean="0">
              <a:latin typeface="+mn-lt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kumimoji="0" lang="en-US" sz="27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Behaves</a:t>
            </a:r>
            <a:r>
              <a:rPr kumimoji="0" lang="en-US" sz="27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as if “best fixed-window size” known</a:t>
            </a: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lang="en-US" sz="2700" baseline="0" noProof="0" dirty="0" smtClean="0">
                <a:latin typeface="+mn-lt"/>
              </a:rPr>
              <a:t>Keeps</a:t>
            </a:r>
            <a:r>
              <a:rPr lang="en-US" sz="2700" noProof="0" dirty="0" smtClean="0">
                <a:latin typeface="+mn-lt"/>
              </a:rPr>
              <a:t> largest window consistent with statistical hypothesis “no change”</a:t>
            </a: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lang="en-US" sz="2700" dirty="0" smtClean="0">
                <a:latin typeface="+mn-lt"/>
              </a:rPr>
              <a:t>Keeps window of size N in memory O(log N)</a:t>
            </a: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lang="en-US" sz="2700" dirty="0" smtClean="0"/>
              <a:t>O(1) amortized time per item, O(log N) worst case</a:t>
            </a: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r>
              <a:rPr lang="en-US" sz="2700" dirty="0" smtClean="0"/>
              <a:t>C++/JAVA implementation by A. </a:t>
            </a:r>
            <a:r>
              <a:rPr lang="en-US" sz="2700" dirty="0" err="1" smtClean="0"/>
              <a:t>Bifet</a:t>
            </a:r>
            <a:r>
              <a:rPr lang="en-US" sz="2700" dirty="0" smtClean="0"/>
              <a:t> available</a:t>
            </a: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Arial" pitchFamily="34" charset="0"/>
              <a:buChar char="•"/>
              <a:tabLst/>
              <a:defRPr/>
            </a:pPr>
            <a:endParaRPr lang="en-US" sz="2700" dirty="0" smtClean="0">
              <a:latin typeface="+mn-lt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lang="en-US" sz="2700" dirty="0" smtClean="0"/>
              <a:t>[</a:t>
            </a:r>
            <a:r>
              <a:rPr lang="en-US" sz="2700" dirty="0" err="1" smtClean="0"/>
              <a:t>Bifet</a:t>
            </a:r>
            <a:r>
              <a:rPr lang="en-US" sz="2700" dirty="0" smtClean="0"/>
              <a:t>-G 07]</a:t>
            </a:r>
            <a:endParaRPr lang="en-US" sz="2700" dirty="0" smtClean="0">
              <a:latin typeface="+mn-lt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125" marR="0" lvl="0" indent="-255588" algn="l" defTabSz="914400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Advent of Process Mining (PM)</a:t>
            </a:r>
          </a:p>
          <a:p>
            <a:r>
              <a:rPr lang="en-US" smtClean="0"/>
              <a:t>Key ingredients</a:t>
            </a:r>
          </a:p>
          <a:p>
            <a:r>
              <a:rPr lang="en-US" b="1" i="1" smtClean="0">
                <a:solidFill>
                  <a:srgbClr val="FFFF00"/>
                </a:solidFill>
              </a:rPr>
              <a:t>Online strategy for CD in PM</a:t>
            </a:r>
          </a:p>
          <a:p>
            <a:pPr lvl="1"/>
            <a:r>
              <a:rPr lang="en-US" b="1" i="1" smtClean="0">
                <a:solidFill>
                  <a:srgbClr val="FFFF00"/>
                </a:solidFill>
              </a:rPr>
              <a:t>Strategy for change detection</a:t>
            </a:r>
          </a:p>
          <a:p>
            <a:r>
              <a:rPr lang="en-US" smtClean="0"/>
              <a:t>Experiments</a:t>
            </a:r>
          </a:p>
          <a:p>
            <a:r>
              <a:rPr lang="en-US" smtClean="0"/>
              <a:t>Work in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Isosceles Triangle 26"/>
          <p:cNvSpPr/>
          <p:nvPr/>
        </p:nvSpPr>
        <p:spPr>
          <a:xfrm>
            <a:off x="323528" y="1952457"/>
            <a:ext cx="8352928" cy="3312368"/>
          </a:xfrm>
          <a:prstGeom prst="triangle">
            <a:avLst>
              <a:gd name="adj" fmla="val 50000"/>
            </a:avLst>
          </a:prstGeom>
          <a:solidFill>
            <a:srgbClr val="FCF4C7">
              <a:alpha val="54902"/>
            </a:srgbClr>
          </a:solidFill>
          <a:ln>
            <a:solidFill>
              <a:srgbClr val="4F7480">
                <a:alpha val="5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3347864" y="1988840"/>
            <a:ext cx="2448272" cy="2232248"/>
          </a:xfrm>
          <a:prstGeom prst="triangle">
            <a:avLst/>
          </a:prstGeom>
          <a:solidFill>
            <a:srgbClr val="FCF4C7">
              <a:alpha val="54902"/>
            </a:srgbClr>
          </a:solidFill>
          <a:ln>
            <a:solidFill>
              <a:srgbClr val="4F7480">
                <a:alpha val="5607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Notched Right Arrow 16"/>
          <p:cNvSpPr/>
          <p:nvPr/>
        </p:nvSpPr>
        <p:spPr>
          <a:xfrm>
            <a:off x="1619672" y="1772816"/>
            <a:ext cx="6912768" cy="7200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Online Strategy for CD in PM</a:t>
            </a:r>
            <a:endParaRPr lang="en-US"/>
          </a:p>
        </p:txBody>
      </p:sp>
      <p:sp>
        <p:nvSpPr>
          <p:cNvPr id="9" name="Flowchart: Process 8"/>
          <p:cNvSpPr/>
          <p:nvPr/>
        </p:nvSpPr>
        <p:spPr>
          <a:xfrm>
            <a:off x="1115616" y="4149080"/>
            <a:ext cx="1656184" cy="108012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Learning</a:t>
            </a:r>
            <a:endParaRPr lang="en-US" sz="2400"/>
          </a:p>
        </p:txBody>
      </p:sp>
      <p:sp>
        <p:nvSpPr>
          <p:cNvPr id="10" name="Flowchart: Process 9"/>
          <p:cNvSpPr/>
          <p:nvPr/>
        </p:nvSpPr>
        <p:spPr>
          <a:xfrm>
            <a:off x="3635896" y="4149080"/>
            <a:ext cx="1656184" cy="108012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Estimation</a:t>
            </a:r>
            <a:endParaRPr lang="en-US" sz="2000"/>
          </a:p>
        </p:txBody>
      </p:sp>
      <p:sp>
        <p:nvSpPr>
          <p:cNvPr id="11" name="Flowchart: Process 10"/>
          <p:cNvSpPr/>
          <p:nvPr/>
        </p:nvSpPr>
        <p:spPr>
          <a:xfrm>
            <a:off x="6156176" y="4149080"/>
            <a:ext cx="1656184" cy="108012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Monitoring</a:t>
            </a:r>
            <a:endParaRPr lang="en-US"/>
          </a:p>
        </p:txBody>
      </p:sp>
      <p:cxnSp>
        <p:nvCxnSpPr>
          <p:cNvPr id="13" name="Straight Arrow Connector 12"/>
          <p:cNvCxnSpPr>
            <a:stCxn id="9" idx="3"/>
            <a:endCxn id="10" idx="1"/>
          </p:cNvCxnSpPr>
          <p:nvPr/>
        </p:nvCxnSpPr>
        <p:spPr>
          <a:xfrm>
            <a:off x="2771800" y="4689140"/>
            <a:ext cx="8640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3"/>
            <a:endCxn id="11" idx="1"/>
          </p:cNvCxnSpPr>
          <p:nvPr/>
        </p:nvCxnSpPr>
        <p:spPr>
          <a:xfrm>
            <a:off x="5292080" y="4689140"/>
            <a:ext cx="8640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1" idx="3"/>
            <a:endCxn id="9" idx="1"/>
          </p:cNvCxnSpPr>
          <p:nvPr/>
        </p:nvCxnSpPr>
        <p:spPr>
          <a:xfrm flipH="1">
            <a:off x="1115616" y="4689140"/>
            <a:ext cx="6696744" cy="12700"/>
          </a:xfrm>
          <a:prstGeom prst="bentConnector5">
            <a:avLst>
              <a:gd name="adj1" fmla="val -3414"/>
              <a:gd name="adj2" fmla="val 6052441"/>
              <a:gd name="adj3" fmla="val 106606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agnetic Disk 11"/>
          <p:cNvSpPr/>
          <p:nvPr/>
        </p:nvSpPr>
        <p:spPr>
          <a:xfrm>
            <a:off x="611560" y="1484784"/>
            <a:ext cx="1008112" cy="1152128"/>
          </a:xfrm>
          <a:prstGeom prst="flowChartMagneticDisk">
            <a:avLst/>
          </a:prstGeom>
          <a:solidFill>
            <a:schemeClr val="tx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/>
              <a:t>LOG</a:t>
            </a:r>
            <a:endParaRPr lang="en-US" sz="2400" b="1"/>
          </a:p>
        </p:txBody>
      </p:sp>
      <p:sp>
        <p:nvSpPr>
          <p:cNvPr id="16" name="TextBox 15"/>
          <p:cNvSpPr txBox="1"/>
          <p:nvPr/>
        </p:nvSpPr>
        <p:spPr>
          <a:xfrm>
            <a:off x="1819755" y="1940582"/>
            <a:ext cx="5848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P1 P2 P3 P4 P5 P6 P7 P8 P9 P10 P11 P12 P13 P14 ...</a:t>
            </a:r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611560" y="3861048"/>
            <a:ext cx="7776864" cy="2016224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 CONCEPT DRIFT DETECTION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2" name="Picture 21" descr="mglas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4109263" y="2589412"/>
            <a:ext cx="1219200" cy="12192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5306468" y="2598003"/>
            <a:ext cx="16417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Sequential</a:t>
            </a:r>
          </a:p>
          <a:p>
            <a:r>
              <a:rPr lang="en-US" sz="2400" smtClean="0"/>
              <a:t>Sampling</a:t>
            </a:r>
            <a:endParaRPr lang="en-US" sz="240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1" animBg="1"/>
      <p:bldP spid="23" grpId="0" animBg="1"/>
      <p:bldP spid="19" grpId="0" animBg="1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Learning Stage</a:t>
            </a:r>
            <a:endParaRPr lang="en-US"/>
          </a:p>
        </p:txBody>
      </p:sp>
      <p:pic>
        <p:nvPicPr>
          <p:cNvPr id="8" name="Picture 7" descr="poly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482006" y="2996952"/>
            <a:ext cx="1368152" cy="1350530"/>
          </a:xfrm>
          <a:prstGeom prst="rect">
            <a:avLst/>
          </a:prstGeom>
        </p:spPr>
      </p:pic>
      <p:sp>
        <p:nvSpPr>
          <p:cNvPr id="4" name="Notched Right Arrow 3"/>
          <p:cNvSpPr/>
          <p:nvPr/>
        </p:nvSpPr>
        <p:spPr>
          <a:xfrm>
            <a:off x="1619672" y="1772816"/>
            <a:ext cx="6912768" cy="7200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Magnetic Disk 4"/>
          <p:cNvSpPr/>
          <p:nvPr/>
        </p:nvSpPr>
        <p:spPr>
          <a:xfrm>
            <a:off x="611560" y="1484784"/>
            <a:ext cx="1008112" cy="1152128"/>
          </a:xfrm>
          <a:prstGeom prst="flowChartMagneticDisk">
            <a:avLst/>
          </a:prstGeom>
          <a:solidFill>
            <a:schemeClr val="tx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/>
              <a:t>LOG</a:t>
            </a:r>
            <a:endParaRPr lang="en-US" sz="2400" b="1"/>
          </a:p>
        </p:txBody>
      </p:sp>
      <p:sp>
        <p:nvSpPr>
          <p:cNvPr id="6" name="TextBox 5"/>
          <p:cNvSpPr txBox="1"/>
          <p:nvPr/>
        </p:nvSpPr>
        <p:spPr>
          <a:xfrm>
            <a:off x="1819754" y="1940582"/>
            <a:ext cx="6352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Log Parikh vectors</a:t>
            </a: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067944" y="3140968"/>
            <a:ext cx="1584176" cy="100811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smtClean="0"/>
              <a:t>Points2CP</a:t>
            </a:r>
            <a:endParaRPr lang="en-US" sz="2000" b="1" i="1"/>
          </a:p>
        </p:txBody>
      </p:sp>
      <p:cxnSp>
        <p:nvCxnSpPr>
          <p:cNvPr id="11" name="Straight Arrow Connector 10"/>
          <p:cNvCxnSpPr>
            <a:endCxn id="9" idx="1"/>
          </p:cNvCxnSpPr>
          <p:nvPr/>
        </p:nvCxnSpPr>
        <p:spPr>
          <a:xfrm>
            <a:off x="3491880" y="3645024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652120" y="3645024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12160" y="4365104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Convex Polyhedron Q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3688" y="1916832"/>
            <a:ext cx="1728192" cy="42017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P1 ... PN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02498E-6 L 3.61111E-6 0.22132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7" grpId="0" animBg="1"/>
      <p:bldP spid="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>
                <a:solidFill>
                  <a:srgbClr val="FFFF00"/>
                </a:solidFill>
              </a:rPr>
              <a:t>The Advent of Process Mining (PM)</a:t>
            </a:r>
          </a:p>
          <a:p>
            <a:pPr lvl="1"/>
            <a:r>
              <a:rPr lang="en-US">
                <a:solidFill>
                  <a:srgbClr val="FFFF00"/>
                </a:solidFill>
              </a:rPr>
              <a:t>T</a:t>
            </a:r>
            <a:r>
              <a:rPr lang="en-US" smtClean="0">
                <a:solidFill>
                  <a:srgbClr val="FFFF00"/>
                </a:solidFill>
              </a:rPr>
              <a:t>he challenge of Concept Drift  (CD)</a:t>
            </a:r>
          </a:p>
          <a:p>
            <a:r>
              <a:rPr lang="en-US" smtClean="0"/>
              <a:t>Key ingredients</a:t>
            </a:r>
          </a:p>
          <a:p>
            <a:r>
              <a:rPr lang="en-US" smtClean="0"/>
              <a:t>Online strategy for CD in PM</a:t>
            </a:r>
          </a:p>
          <a:p>
            <a:r>
              <a:rPr lang="en-US" smtClean="0"/>
              <a:t>Experiments</a:t>
            </a:r>
          </a:p>
          <a:p>
            <a:r>
              <a:rPr lang="en-US" smtClean="0"/>
              <a:t>Work in progress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6096043" y="3705157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0</a:t>
            </a:r>
            <a:endParaRPr lang="en-US" sz="2400" b="1"/>
          </a:p>
        </p:txBody>
      </p:sp>
      <p:sp>
        <p:nvSpPr>
          <p:cNvPr id="17" name="TextBox 16"/>
          <p:cNvSpPr txBox="1"/>
          <p:nvPr/>
        </p:nvSpPr>
        <p:spPr>
          <a:xfrm>
            <a:off x="6084168" y="3687415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1</a:t>
            </a:r>
            <a:endParaRPr lang="en-US" sz="2400" b="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Estimation Stage</a:t>
            </a:r>
            <a:endParaRPr lang="en-US"/>
          </a:p>
        </p:txBody>
      </p:sp>
      <p:pic>
        <p:nvPicPr>
          <p:cNvPr id="4" name="Picture 3" descr="poly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3848" y="3284984"/>
            <a:ext cx="1368152" cy="1350530"/>
          </a:xfrm>
          <a:prstGeom prst="rect">
            <a:avLst/>
          </a:prstGeom>
        </p:spPr>
      </p:pic>
      <p:sp>
        <p:nvSpPr>
          <p:cNvPr id="5" name="Notched Right Arrow 4"/>
          <p:cNvSpPr/>
          <p:nvPr/>
        </p:nvSpPr>
        <p:spPr>
          <a:xfrm>
            <a:off x="1619672" y="1772816"/>
            <a:ext cx="6912768" cy="7200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Magnetic Disk 5"/>
          <p:cNvSpPr/>
          <p:nvPr/>
        </p:nvSpPr>
        <p:spPr>
          <a:xfrm>
            <a:off x="611560" y="1484784"/>
            <a:ext cx="1008112" cy="1152128"/>
          </a:xfrm>
          <a:prstGeom prst="flowChartMagneticDisk">
            <a:avLst/>
          </a:prstGeom>
          <a:solidFill>
            <a:schemeClr val="tx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/>
              <a:t>LOG</a:t>
            </a:r>
            <a:endParaRPr lang="en-US" sz="2400" b="1"/>
          </a:p>
        </p:txBody>
      </p:sp>
      <p:sp>
        <p:nvSpPr>
          <p:cNvPr id="7" name="TextBox 6"/>
          <p:cNvSpPr txBox="1"/>
          <p:nvPr/>
        </p:nvSpPr>
        <p:spPr>
          <a:xfrm>
            <a:off x="1819754" y="1940582"/>
            <a:ext cx="6352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Log Parikh vectors</a:t>
            </a: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63688" y="1916832"/>
            <a:ext cx="1728192" cy="42017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491880" y="1916832"/>
            <a:ext cx="2592288" cy="420172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P(N+1) ... P(N+K)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16216" y="3717032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ADWIN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71600" y="3717032"/>
            <a:ext cx="3960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/>
              <a:t>P(N+1) ... inside                        ? </a:t>
            </a:r>
            <a:endParaRPr lang="en-US" sz="2000" b="1"/>
          </a:p>
        </p:txBody>
      </p:sp>
      <p:sp>
        <p:nvSpPr>
          <p:cNvPr id="14" name="Left Brace 13"/>
          <p:cNvSpPr/>
          <p:nvPr/>
        </p:nvSpPr>
        <p:spPr>
          <a:xfrm>
            <a:off x="4932040" y="3140968"/>
            <a:ext cx="576064" cy="1584176"/>
          </a:xfrm>
          <a:prstGeom prst="leftBrac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292080" y="3212976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Yes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292080" y="413978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No</a:t>
            </a: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179926" y="4869160"/>
            <a:ext cx="1920466" cy="122413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Estimate</a:t>
            </a:r>
            <a:r>
              <a:rPr lang="en-US" smtClean="0"/>
              <a:t>: mass(Q)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3657382" y="4725144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Q</a:t>
            </a:r>
            <a:endParaRPr lang="en-US" sz="2400" b="1"/>
          </a:p>
        </p:txBody>
      </p:sp>
      <p:cxnSp>
        <p:nvCxnSpPr>
          <p:cNvPr id="23" name="Straight Arrow Connector 22"/>
          <p:cNvCxnSpPr>
            <a:stCxn id="11" idx="2"/>
            <a:endCxn id="20" idx="0"/>
          </p:cNvCxnSpPr>
          <p:nvPr/>
        </p:nvCxnSpPr>
        <p:spPr>
          <a:xfrm>
            <a:off x="7128284" y="4086364"/>
            <a:ext cx="11875" cy="78279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19241E-6 L 0.13802 0.0023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19241E-6 L 0.13802 0.0023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17" grpId="0"/>
      <p:bldP spid="17" grpId="1"/>
      <p:bldP spid="15" grpId="0"/>
      <p:bldP spid="16" grpId="0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Monitoring Stage</a:t>
            </a:r>
            <a:endParaRPr lang="en-US"/>
          </a:p>
        </p:txBody>
      </p:sp>
      <p:pic>
        <p:nvPicPr>
          <p:cNvPr id="6" name="Picture 5" descr="poly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3848" y="3284984"/>
            <a:ext cx="1368152" cy="1350530"/>
          </a:xfrm>
          <a:prstGeom prst="rect">
            <a:avLst/>
          </a:prstGeom>
        </p:spPr>
      </p:pic>
      <p:sp>
        <p:nvSpPr>
          <p:cNvPr id="7" name="Notched Right Arrow 6"/>
          <p:cNvSpPr/>
          <p:nvPr/>
        </p:nvSpPr>
        <p:spPr>
          <a:xfrm>
            <a:off x="5868144" y="1772816"/>
            <a:ext cx="2664296" cy="72008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Magnetic Disk 8"/>
          <p:cNvSpPr/>
          <p:nvPr/>
        </p:nvSpPr>
        <p:spPr>
          <a:xfrm>
            <a:off x="611560" y="1484784"/>
            <a:ext cx="1008112" cy="1152128"/>
          </a:xfrm>
          <a:prstGeom prst="flowChartMagneticDisk">
            <a:avLst/>
          </a:prstGeom>
          <a:solidFill>
            <a:schemeClr val="tx1">
              <a:lumMod val="5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/>
              <a:t>LOG</a:t>
            </a:r>
            <a:endParaRPr lang="en-US" sz="2400" b="1"/>
          </a:p>
        </p:txBody>
      </p:sp>
      <p:sp>
        <p:nvSpPr>
          <p:cNvPr id="10" name="TextBox 9"/>
          <p:cNvSpPr txBox="1"/>
          <p:nvPr/>
        </p:nvSpPr>
        <p:spPr>
          <a:xfrm>
            <a:off x="1819754" y="1940582"/>
            <a:ext cx="6352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Log Parikh vectors</a:t>
            </a: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763688" y="1916832"/>
            <a:ext cx="1728192" cy="420172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91880" y="1916832"/>
            <a:ext cx="2592288" cy="420172"/>
          </a:xfrm>
          <a:prstGeom prst="rect">
            <a:avLst/>
          </a:prstGeom>
          <a:solidFill>
            <a:srgbClr val="FF9900"/>
          </a:solidFill>
          <a:ln>
            <a:solidFill>
              <a:srgbClr val="FF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16216" y="3717032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ADWIN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568" y="3717032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/>
              <a:t>P(N+K+1) ... inside                        ? </a:t>
            </a:r>
            <a:endParaRPr lang="en-US" sz="2000" b="1"/>
          </a:p>
        </p:txBody>
      </p:sp>
      <p:sp>
        <p:nvSpPr>
          <p:cNvPr id="15" name="Left Brace 14"/>
          <p:cNvSpPr/>
          <p:nvPr/>
        </p:nvSpPr>
        <p:spPr>
          <a:xfrm>
            <a:off x="4932040" y="3140968"/>
            <a:ext cx="576064" cy="1584176"/>
          </a:xfrm>
          <a:prstGeom prst="leftBrace">
            <a:avLst/>
          </a:prstGeom>
          <a:noFill/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292080" y="3212976"/>
            <a:ext cx="56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Yes</a:t>
            </a:r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292080" y="413978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No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657382" y="4725144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Q</a:t>
            </a:r>
            <a:endParaRPr lang="en-US" sz="2400" b="1"/>
          </a:p>
        </p:txBody>
      </p:sp>
      <p:sp>
        <p:nvSpPr>
          <p:cNvPr id="22" name="TextBox 21"/>
          <p:cNvSpPr txBox="1"/>
          <p:nvPr/>
        </p:nvSpPr>
        <p:spPr>
          <a:xfrm>
            <a:off x="6092552" y="1916832"/>
            <a:ext cx="18638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smtClean="0"/>
              <a:t>P(N+K+1) ... </a:t>
            </a:r>
            <a:endParaRPr lang="en-US" sz="2000" b="1"/>
          </a:p>
        </p:txBody>
      </p:sp>
      <p:grpSp>
        <p:nvGrpSpPr>
          <p:cNvPr id="24" name="Group 23"/>
          <p:cNvGrpSpPr/>
          <p:nvPr/>
        </p:nvGrpSpPr>
        <p:grpSpPr>
          <a:xfrm>
            <a:off x="6012160" y="4086364"/>
            <a:ext cx="2304256" cy="2483604"/>
            <a:chOff x="6012160" y="4086364"/>
            <a:chExt cx="2304256" cy="2483604"/>
          </a:xfrm>
        </p:grpSpPr>
        <p:cxnSp>
          <p:nvCxnSpPr>
            <p:cNvPr id="20" name="Straight Arrow Connector 19"/>
            <p:cNvCxnSpPr>
              <a:stCxn id="13" idx="2"/>
            </p:cNvCxnSpPr>
            <p:nvPr/>
          </p:nvCxnSpPr>
          <p:spPr>
            <a:xfrm>
              <a:off x="7128284" y="4086364"/>
              <a:ext cx="23750" cy="782796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xplosion 1 22"/>
            <p:cNvSpPr/>
            <p:nvPr/>
          </p:nvSpPr>
          <p:spPr>
            <a:xfrm>
              <a:off x="6012160" y="4869160"/>
              <a:ext cx="2304256" cy="1700808"/>
            </a:xfrm>
            <a:prstGeom prst="irregularSeal1">
              <a:avLst/>
            </a:prstGeom>
            <a:solidFill>
              <a:srgbClr val="FF00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DRIFT!</a:t>
              </a:r>
              <a:endParaRPr lang="en-US"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467600" cy="1143000"/>
          </a:xfrm>
        </p:spPr>
        <p:txBody>
          <a:bodyPr/>
          <a:lstStyle/>
          <a:p>
            <a:r>
              <a:rPr lang="en-US" smtClean="0"/>
              <a:t>Algorithm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187624" y="1203131"/>
            <a:ext cx="712879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Input: P1,P2, ... sequence of log points</a:t>
            </a:r>
          </a:p>
          <a:p>
            <a:endParaRPr lang="en-US" smtClean="0"/>
          </a:p>
          <a:p>
            <a:pPr marL="342900" indent="-342900">
              <a:buAutoNum type="arabicPeriod"/>
            </a:pPr>
            <a:r>
              <a:rPr lang="en-US" smtClean="0"/>
              <a:t>Select appropriate training size n</a:t>
            </a:r>
          </a:p>
          <a:p>
            <a:pPr marL="342900" indent="-342900">
              <a:buAutoNum type="arabicPeriod"/>
            </a:pPr>
            <a:r>
              <a:rPr lang="en-US" smtClean="0"/>
              <a:t>S = “Collect a random sample of m points out of the first n”</a:t>
            </a:r>
          </a:p>
          <a:p>
            <a:pPr marL="342900" indent="-342900">
              <a:buAutoNum type="arabicPeriod"/>
            </a:pPr>
            <a:r>
              <a:rPr lang="en-US" smtClean="0"/>
              <a:t>Q = Points2CP(S)</a:t>
            </a:r>
          </a:p>
          <a:p>
            <a:pPr marL="342900" indent="-342900">
              <a:buAutoNum type="arabicPeriod"/>
            </a:pPr>
            <a:endParaRPr lang="en-US" smtClean="0"/>
          </a:p>
          <a:p>
            <a:pPr marL="342900" indent="-342900">
              <a:buAutoNum type="arabicPeriod"/>
            </a:pPr>
            <a:r>
              <a:rPr lang="en-US" smtClean="0"/>
              <a:t>W = InitADWIN</a:t>
            </a:r>
          </a:p>
          <a:p>
            <a:pPr marL="342900" indent="-342900">
              <a:buAutoNum type="arabicPeriod"/>
            </a:pPr>
            <a:r>
              <a:rPr lang="en-US" smtClean="0"/>
              <a:t>i = m + 1</a:t>
            </a:r>
          </a:p>
          <a:p>
            <a:pPr marL="342900" indent="-342900">
              <a:buAutoNum type="arabicPeriod"/>
            </a:pPr>
            <a:r>
              <a:rPr lang="en-US" b="1" smtClean="0"/>
              <a:t>repeat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smtClean="0"/>
              <a:t>     if “</a:t>
            </a:r>
            <a:r>
              <a:rPr lang="en-US" smtClean="0"/>
              <a:t>Pi included in Q” </a:t>
            </a:r>
            <a:r>
              <a:rPr lang="en-US" b="1" smtClean="0"/>
              <a:t>then </a:t>
            </a:r>
            <a:r>
              <a:rPr lang="en-US" smtClean="0"/>
              <a:t>W = W  U {1}</a:t>
            </a:r>
          </a:p>
          <a:p>
            <a:pPr marL="342900" indent="-342900">
              <a:buFont typeface="+mj-lt"/>
              <a:buAutoNum type="arabicPeriod"/>
            </a:pPr>
            <a:r>
              <a:rPr lang="en-US" smtClean="0"/>
              <a:t>     </a:t>
            </a:r>
            <a:r>
              <a:rPr lang="en-US" b="1" smtClean="0"/>
              <a:t>else </a:t>
            </a:r>
            <a:r>
              <a:rPr lang="en-US" smtClean="0"/>
              <a:t>W = W  U {0}</a:t>
            </a:r>
          </a:p>
          <a:p>
            <a:pPr marL="342900" indent="-342900">
              <a:buFont typeface="+mj-lt"/>
              <a:buAutoNum type="arabicPeriod"/>
            </a:pPr>
            <a:r>
              <a:rPr lang="en-US" smtClean="0"/>
              <a:t>     i = i + 1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smtClean="0"/>
              <a:t> until </a:t>
            </a:r>
            <a:r>
              <a:rPr lang="en-US" smtClean="0"/>
              <a:t>“Convergence criteria on W estimation”</a:t>
            </a:r>
          </a:p>
          <a:p>
            <a:pPr marL="342900" indent="-342900"/>
            <a:endParaRPr lang="en-US" smtClean="0"/>
          </a:p>
          <a:p>
            <a:pPr marL="342900" indent="-342900"/>
            <a:r>
              <a:rPr lang="en-US" smtClean="0"/>
              <a:t>11. </a:t>
            </a:r>
            <a:r>
              <a:rPr lang="en-US" b="1" smtClean="0"/>
              <a:t>while</a:t>
            </a:r>
            <a:r>
              <a:rPr lang="en-US" smtClean="0"/>
              <a:t> true </a:t>
            </a:r>
            <a:r>
              <a:rPr lang="en-US" b="1" smtClean="0"/>
              <a:t>do</a:t>
            </a:r>
            <a:endParaRPr lang="en-US" smtClean="0"/>
          </a:p>
          <a:p>
            <a:pPr marL="342900" indent="-342900">
              <a:buAutoNum type="arabicPeriod" startAt="12"/>
            </a:pPr>
            <a:r>
              <a:rPr lang="en-US" smtClean="0"/>
              <a:t>     update(Pi,Q,W)</a:t>
            </a:r>
          </a:p>
          <a:p>
            <a:pPr marL="342900" indent="-342900">
              <a:buAutoNum type="arabicPeriod" startAt="12"/>
            </a:pPr>
            <a:r>
              <a:rPr lang="en-US" smtClean="0"/>
              <a:t>     i =  i + 1</a:t>
            </a:r>
          </a:p>
          <a:p>
            <a:pPr marL="342900" indent="-342900">
              <a:buAutoNum type="arabicPeriod" startAt="12"/>
            </a:pPr>
            <a:r>
              <a:rPr lang="en-US" smtClean="0"/>
              <a:t>     </a:t>
            </a:r>
            <a:r>
              <a:rPr lang="en-US" b="1" smtClean="0"/>
              <a:t>if </a:t>
            </a:r>
            <a:r>
              <a:rPr lang="en-US" smtClean="0"/>
              <a:t>“Drift detected on W” </a:t>
            </a:r>
            <a:r>
              <a:rPr lang="en-US" b="1" smtClean="0"/>
              <a:t>then </a:t>
            </a:r>
            <a:r>
              <a:rPr lang="en-US" smtClean="0"/>
              <a:t>“Emit Drift” and Jump to line 2</a:t>
            </a:r>
          </a:p>
          <a:p>
            <a:pPr marL="342900" indent="-342900">
              <a:buAutoNum type="arabicPeriod" startAt="12"/>
            </a:pPr>
            <a:r>
              <a:rPr lang="en-US" smtClean="0"/>
              <a:t> </a:t>
            </a:r>
            <a:r>
              <a:rPr lang="en-US" b="1" smtClean="0"/>
              <a:t>endwhile</a:t>
            </a:r>
            <a:endParaRPr lang="en-US" smtClean="0"/>
          </a:p>
          <a:p>
            <a:pPr marL="342900" indent="-342900">
              <a:buAutoNum type="arabicPeriod"/>
            </a:pPr>
            <a:endParaRPr lang="en-US" smtClean="0"/>
          </a:p>
          <a:p>
            <a:pPr marL="342900" indent="-342900">
              <a:buAutoNum type="arabicPeriod"/>
            </a:pPr>
            <a:endParaRPr lang="en-US" smtClean="0"/>
          </a:p>
          <a:p>
            <a:endParaRPr lang="en-US"/>
          </a:p>
        </p:txBody>
      </p:sp>
      <p:sp>
        <p:nvSpPr>
          <p:cNvPr id="4" name="Left Brace 3"/>
          <p:cNvSpPr/>
          <p:nvPr/>
        </p:nvSpPr>
        <p:spPr>
          <a:xfrm>
            <a:off x="971600" y="1772816"/>
            <a:ext cx="216024" cy="864096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eft Brace 4"/>
          <p:cNvSpPr/>
          <p:nvPr/>
        </p:nvSpPr>
        <p:spPr>
          <a:xfrm>
            <a:off x="1007225" y="2924944"/>
            <a:ext cx="144016" cy="1872208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e 5"/>
          <p:cNvSpPr/>
          <p:nvPr/>
        </p:nvSpPr>
        <p:spPr>
          <a:xfrm>
            <a:off x="971600" y="5085184"/>
            <a:ext cx="216024" cy="1368152"/>
          </a:xfrm>
          <a:prstGeom prst="leftBrac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6200000">
            <a:off x="183044" y="198530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Learning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93279" y="3587244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Estimating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93277" y="5493712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Monitoring</a:t>
            </a:r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1835696" y="3717032"/>
            <a:ext cx="4176464" cy="576064"/>
          </a:xfrm>
          <a:prstGeom prst="roundRect">
            <a:avLst/>
          </a:prstGeom>
          <a:solidFill>
            <a:srgbClr val="FCF4C7">
              <a:alpha val="12941"/>
            </a:srgbClr>
          </a:solidFill>
          <a:ln>
            <a:solidFill>
              <a:srgbClr val="FCF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283968" y="3347700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/>
              <a:t>update(Pi,Q,W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Experiments: setting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525963"/>
          </a:xfrm>
        </p:spPr>
        <p:txBody>
          <a:bodyPr>
            <a:normAutofit fontScale="92500"/>
          </a:bodyPr>
          <a:lstStyle/>
          <a:p>
            <a:r>
              <a:rPr lang="en-US" smtClean="0"/>
              <a:t>Various models have been used to generate logs</a:t>
            </a:r>
          </a:p>
          <a:p>
            <a:r>
              <a:rPr lang="en-US" smtClean="0"/>
              <a:t>L = {L1,L2}, with L2 being the drifting part</a:t>
            </a:r>
          </a:p>
          <a:p>
            <a:r>
              <a:rPr lang="en-US" smtClean="0"/>
              <a:t>Drift have been created by perturbating  the models:</a:t>
            </a:r>
          </a:p>
          <a:p>
            <a:pPr lvl="1"/>
            <a:r>
              <a:rPr lang="en-US" b="1" smtClean="0"/>
              <a:t>Flip</a:t>
            </a:r>
            <a:r>
              <a:rPr lang="en-US" smtClean="0"/>
              <a:t>:  ordering between events is reversed</a:t>
            </a:r>
            <a:endParaRPr lang="en-US" smtClean="0">
              <a:sym typeface="Wingdings" pitchFamily="2" charset="2"/>
            </a:endParaRPr>
          </a:p>
          <a:p>
            <a:pPr lvl="1"/>
            <a:r>
              <a:rPr lang="en-US" b="1" smtClean="0">
                <a:sym typeface="Wingdings" pitchFamily="2" charset="2"/>
              </a:rPr>
              <a:t>Rem</a:t>
            </a:r>
            <a:r>
              <a:rPr lang="en-US" smtClean="0">
                <a:sym typeface="Wingdings" pitchFamily="2" charset="2"/>
              </a:rPr>
              <a:t>: one event is removed</a:t>
            </a:r>
          </a:p>
          <a:p>
            <a:pPr lvl="1"/>
            <a:r>
              <a:rPr lang="en-US" b="1" smtClean="0">
                <a:sym typeface="Wingdings" pitchFamily="2" charset="2"/>
              </a:rPr>
              <a:t>Conc</a:t>
            </a:r>
            <a:r>
              <a:rPr lang="en-US" smtClean="0">
                <a:sym typeface="Wingdings" pitchFamily="2" charset="2"/>
              </a:rPr>
              <a:t>: two ordered events become concurrent</a:t>
            </a:r>
          </a:p>
          <a:p>
            <a:pPr lvl="1"/>
            <a:r>
              <a:rPr lang="en-US" b="1" smtClean="0">
                <a:sym typeface="Wingdings" pitchFamily="2" charset="2"/>
              </a:rPr>
              <a:t>Conf</a:t>
            </a:r>
            <a:r>
              <a:rPr lang="en-US" smtClean="0">
                <a:sym typeface="Wingdings" pitchFamily="2" charset="2"/>
              </a:rPr>
              <a:t>: two ordered/concurrent events become in conflict</a:t>
            </a: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7467600" cy="1143000"/>
          </a:xfrm>
        </p:spPr>
        <p:txBody>
          <a:bodyPr/>
          <a:lstStyle/>
          <a:p>
            <a:r>
              <a:rPr lang="en-US" smtClean="0"/>
              <a:t>Experiments</a:t>
            </a:r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95537" y="908720"/>
          <a:ext cx="8496943" cy="58052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5"/>
                <a:gridCol w="1224136"/>
                <a:gridCol w="833236"/>
                <a:gridCol w="1213849"/>
                <a:gridCol w="1213849"/>
                <a:gridCol w="1213849"/>
                <a:gridCol w="1213849"/>
              </a:tblGrid>
              <a:tr h="680431"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bench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events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|L1|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FLIP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REM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CONC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smtClean="0"/>
                        <a:t>CONF</a:t>
                      </a:r>
                      <a:endParaRPr lang="en-US" sz="2400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ShRes(6)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115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54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183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37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ShRes(8)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165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73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381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83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PC(8)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337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550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262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266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PC(9)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256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136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323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489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WMG(9)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101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75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16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WMG(10)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147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53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18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Cycles(4,2)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563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664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22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Cycles(5,2)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4000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554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845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21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A12F0N00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12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620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83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76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117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15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A22F0N00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22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2132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340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56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99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198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A32F0N00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2483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67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79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258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162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A42F0N00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42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3308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178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41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185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37</a:t>
                      </a:r>
                      <a:endParaRPr lang="en-US"/>
                    </a:p>
                  </a:txBody>
                  <a:tcPr/>
                </a:tc>
              </a:tr>
              <a:tr h="394218">
                <a:tc>
                  <a:txBody>
                    <a:bodyPr/>
                    <a:lstStyle/>
                    <a:p>
                      <a:r>
                        <a:rPr lang="en-US" b="1" smtClean="0"/>
                        <a:t>T32F0N00</a:t>
                      </a:r>
                      <a:endParaRPr lang="en-US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/>
                        <a:t>33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3766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143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28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394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mtClean="0"/>
                        <a:t>36</a:t>
                      </a:r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The Advent of Process Mining (PM)</a:t>
            </a:r>
          </a:p>
          <a:p>
            <a:r>
              <a:rPr lang="en-US" smtClean="0"/>
              <a:t>Key ingredients:</a:t>
            </a:r>
          </a:p>
          <a:p>
            <a:r>
              <a:rPr lang="en-US" smtClean="0"/>
              <a:t>Online strategy for CD in PM</a:t>
            </a:r>
          </a:p>
          <a:p>
            <a:r>
              <a:rPr lang="en-US" smtClean="0"/>
              <a:t>Experiments</a:t>
            </a:r>
          </a:p>
          <a:p>
            <a:r>
              <a:rPr lang="en-US" smtClean="0">
                <a:solidFill>
                  <a:srgbClr val="FFFF00"/>
                </a:solidFill>
              </a:rPr>
              <a:t>Work in progress</a:t>
            </a:r>
          </a:p>
          <a:p>
            <a:pPr lvl="1"/>
            <a:r>
              <a:rPr lang="en-US" smtClean="0">
                <a:solidFill>
                  <a:srgbClr val="FFFF00"/>
                </a:solidFill>
              </a:rPr>
              <a:t>Tackling other problems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lowchart: Manual Input 43"/>
          <p:cNvSpPr/>
          <p:nvPr/>
        </p:nvSpPr>
        <p:spPr>
          <a:xfrm rot="16200000" flipV="1">
            <a:off x="1776536" y="2384884"/>
            <a:ext cx="1872208" cy="1656184"/>
          </a:xfrm>
          <a:prstGeom prst="flowChartManualInput">
            <a:avLst/>
          </a:prstGeom>
          <a:solidFill>
            <a:srgbClr val="00B050">
              <a:alpha val="35000"/>
            </a:srgb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Problem #2: Change Localization</a:t>
            </a:r>
            <a:endParaRPr lang="en-US"/>
          </a:p>
        </p:txBody>
      </p:sp>
      <p:grpSp>
        <p:nvGrpSpPr>
          <p:cNvPr id="15" name="Group 54"/>
          <p:cNvGrpSpPr/>
          <p:nvPr/>
        </p:nvGrpSpPr>
        <p:grpSpPr>
          <a:xfrm>
            <a:off x="5436096" y="2420888"/>
            <a:ext cx="1944216" cy="1440160"/>
            <a:chOff x="5436096" y="2420888"/>
            <a:chExt cx="1944216" cy="1440160"/>
          </a:xfrm>
        </p:grpSpPr>
        <p:sp>
          <p:nvSpPr>
            <p:cNvPr id="16" name="Rectangle 15"/>
            <p:cNvSpPr/>
            <p:nvPr/>
          </p:nvSpPr>
          <p:spPr>
            <a:xfrm>
              <a:off x="5436096" y="2420888"/>
              <a:ext cx="1944216" cy="144016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 descr="addin_tmp.png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5" cstate="print"/>
            <a:stretch>
              <a:fillRect/>
            </a:stretch>
          </p:blipFill>
          <p:spPr>
            <a:xfrm>
              <a:off x="5724128" y="2708918"/>
              <a:ext cx="1464164" cy="936105"/>
            </a:xfrm>
            <a:prstGeom prst="rect">
              <a:avLst/>
            </a:prstGeom>
          </p:spPr>
        </p:pic>
      </p:grpSp>
      <p:grpSp>
        <p:nvGrpSpPr>
          <p:cNvPr id="18" name="Group 52"/>
          <p:cNvGrpSpPr/>
          <p:nvPr/>
        </p:nvGrpSpPr>
        <p:grpSpPr>
          <a:xfrm>
            <a:off x="1835696" y="5301208"/>
            <a:ext cx="7056784" cy="792088"/>
            <a:chOff x="1835696" y="5589240"/>
            <a:chExt cx="7056784" cy="792088"/>
          </a:xfrm>
        </p:grpSpPr>
        <p:sp>
          <p:nvSpPr>
            <p:cNvPr id="19" name="Rectangle 18"/>
            <p:cNvSpPr/>
            <p:nvPr/>
          </p:nvSpPr>
          <p:spPr>
            <a:xfrm>
              <a:off x="1835696" y="5589240"/>
              <a:ext cx="7056784" cy="792088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addin_tmp.png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6" cstate="print"/>
            <a:stretch>
              <a:fillRect/>
            </a:stretch>
          </p:blipFill>
          <p:spPr>
            <a:xfrm>
              <a:off x="1979712" y="5720895"/>
              <a:ext cx="6768752" cy="516417"/>
            </a:xfrm>
            <a:prstGeom prst="rect">
              <a:avLst/>
            </a:prstGeom>
          </p:spPr>
        </p:pic>
      </p:grpSp>
      <p:sp>
        <p:nvSpPr>
          <p:cNvPr id="21" name="TextBox 20"/>
          <p:cNvSpPr txBox="1"/>
          <p:nvPr/>
        </p:nvSpPr>
        <p:spPr>
          <a:xfrm>
            <a:off x="3995936" y="4797152"/>
            <a:ext cx="1640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/>
              <a:t>In general:</a:t>
            </a:r>
            <a:endParaRPr lang="en-US" sz="2400"/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1128464" y="2960948"/>
            <a:ext cx="2088232" cy="0"/>
          </a:xfrm>
          <a:prstGeom prst="line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2172580" y="4005064"/>
            <a:ext cx="2088232" cy="0"/>
          </a:xfrm>
          <a:prstGeom prst="line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8900000">
            <a:off x="390162" y="4720369"/>
            <a:ext cx="2088232" cy="0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172580" y="3298431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172580" y="2578351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>
            <a:off x="2820652" y="3933056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16200000">
            <a:off x="3581890" y="3933057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2700000">
            <a:off x="1689614" y="4488030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2700000">
            <a:off x="1185558" y="4992086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1725022" y="1556792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a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72380" y="4797152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c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972780" y="3933056"/>
            <a:ext cx="4732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b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04048" y="6233537"/>
            <a:ext cx="408445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65125" lvl="0" indent="-255588" fontAlgn="base">
              <a:spcBef>
                <a:spcPts val="400"/>
              </a:spcBef>
              <a:spcAft>
                <a:spcPct val="0"/>
              </a:spcAft>
              <a:buClr>
                <a:srgbClr val="6EA0B0"/>
              </a:buClr>
              <a:buSzPct val="68000"/>
              <a:defRPr/>
            </a:pPr>
            <a:r>
              <a:rPr lang="en-US" sz="2700" smtClean="0">
                <a:solidFill>
                  <a:prstClr val="white"/>
                </a:solidFill>
              </a:rPr>
              <a:t>[Carmona-Cortadella 10]</a:t>
            </a:r>
            <a:endParaRPr lang="en-US" sz="2700" dirty="0" smtClean="0">
              <a:solidFill>
                <a:prstClr val="white"/>
              </a:solidFill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5153781" y="2276872"/>
            <a:ext cx="43204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/>
              <a:t>b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153781" y="4417948"/>
            <a:ext cx="43204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smtClean="0"/>
              <a:t>c</a:t>
            </a:r>
            <a:endParaRPr lang="en-US" sz="2800"/>
          </a:p>
        </p:txBody>
      </p:sp>
      <p:grpSp>
        <p:nvGrpSpPr>
          <p:cNvPr id="3" name="Group 17"/>
          <p:cNvGrpSpPr/>
          <p:nvPr/>
        </p:nvGrpSpPr>
        <p:grpSpPr>
          <a:xfrm>
            <a:off x="1403648" y="2780928"/>
            <a:ext cx="1944216" cy="1440160"/>
            <a:chOff x="5436096" y="2420888"/>
            <a:chExt cx="1944216" cy="1440160"/>
          </a:xfrm>
        </p:grpSpPr>
        <p:sp>
          <p:nvSpPr>
            <p:cNvPr id="19" name="Rectangle 18"/>
            <p:cNvSpPr/>
            <p:nvPr/>
          </p:nvSpPr>
          <p:spPr>
            <a:xfrm>
              <a:off x="5436096" y="2420888"/>
              <a:ext cx="1944216" cy="144016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 descr="addin_tmp.png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/>
            <a:stretch>
              <a:fillRect/>
            </a:stretch>
          </p:blipFill>
          <p:spPr>
            <a:xfrm>
              <a:off x="5724128" y="2708918"/>
              <a:ext cx="1464164" cy="936105"/>
            </a:xfrm>
            <a:prstGeom prst="rect">
              <a:avLst/>
            </a:prstGeom>
          </p:spPr>
        </p:pic>
      </p:grpSp>
      <p:sp>
        <p:nvSpPr>
          <p:cNvPr id="21" name="TextBox 20"/>
          <p:cNvSpPr txBox="1"/>
          <p:nvPr/>
        </p:nvSpPr>
        <p:spPr>
          <a:xfrm>
            <a:off x="7164288" y="2276872"/>
            <a:ext cx="43204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smtClean="0"/>
              <a:t>a</a:t>
            </a:r>
            <a:endParaRPr lang="en-US" sz="2800"/>
          </a:p>
        </p:txBody>
      </p:sp>
      <p:grpSp>
        <p:nvGrpSpPr>
          <p:cNvPr id="4" name="Group 24"/>
          <p:cNvGrpSpPr/>
          <p:nvPr/>
        </p:nvGrpSpPr>
        <p:grpSpPr>
          <a:xfrm>
            <a:off x="5153781" y="2728878"/>
            <a:ext cx="432048" cy="1636226"/>
            <a:chOff x="5004048" y="3304942"/>
            <a:chExt cx="432048" cy="1636226"/>
          </a:xfrm>
        </p:grpSpPr>
        <p:sp>
          <p:nvSpPr>
            <p:cNvPr id="12" name="Oval 11"/>
            <p:cNvSpPr/>
            <p:nvPr/>
          </p:nvSpPr>
          <p:spPr>
            <a:xfrm>
              <a:off x="5004048" y="3933056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Arrow Connector 13"/>
            <p:cNvCxnSpPr>
              <a:stCxn id="10" idx="2"/>
              <a:endCxn id="12" idx="0"/>
            </p:cNvCxnSpPr>
            <p:nvPr/>
          </p:nvCxnSpPr>
          <p:spPr>
            <a:xfrm rot="5400000">
              <a:off x="4905618" y="3618602"/>
              <a:ext cx="628908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4942416" y="4661924"/>
              <a:ext cx="5569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1403648" y="2780928"/>
            <a:ext cx="1944216" cy="720080"/>
          </a:xfrm>
          <a:prstGeom prst="rect">
            <a:avLst/>
          </a:prstGeom>
          <a:solidFill>
            <a:srgbClr val="CCAF0A">
              <a:alpha val="40000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25"/>
          <p:cNvGrpSpPr/>
          <p:nvPr/>
        </p:nvGrpSpPr>
        <p:grpSpPr>
          <a:xfrm>
            <a:off x="5604049" y="2348880"/>
            <a:ext cx="1560239" cy="432048"/>
            <a:chOff x="5454316" y="2924944"/>
            <a:chExt cx="1560239" cy="432048"/>
          </a:xfrm>
        </p:grpSpPr>
        <p:sp>
          <p:nvSpPr>
            <p:cNvPr id="22" name="Oval 21"/>
            <p:cNvSpPr/>
            <p:nvPr/>
          </p:nvSpPr>
          <p:spPr>
            <a:xfrm>
              <a:off x="6030380" y="2924944"/>
              <a:ext cx="432048" cy="43204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 flipH="1">
              <a:off x="5454316" y="3140968"/>
              <a:ext cx="5569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>
              <a:off x="6457655" y="3139380"/>
              <a:ext cx="5569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/>
          <p:cNvSpPr/>
          <p:nvPr/>
        </p:nvSpPr>
        <p:spPr>
          <a:xfrm>
            <a:off x="1403648" y="3501008"/>
            <a:ext cx="1944216" cy="720080"/>
          </a:xfrm>
          <a:prstGeom prst="rect">
            <a:avLst/>
          </a:prstGeom>
          <a:solidFill>
            <a:srgbClr val="459149">
              <a:alpha val="40000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609600" y="4270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 #2: Change Localization</a:t>
            </a:r>
            <a:endParaRPr kumimoji="0" lang="en-US" sz="4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Producer-Consumer example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5536" y="1484784"/>
            <a:ext cx="3816424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cap="none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1: a,c,e,b,d,x,e,a,c,...</a:t>
            </a:r>
          </a:p>
          <a:p>
            <a:r>
              <a:rPr lang="en-US" sz="28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2: a,c,e,a,x,c,y,...</a:t>
            </a:r>
          </a:p>
          <a:p>
            <a:r>
              <a:rPr lang="en-US" sz="2800" b="1" cap="none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3: </a:t>
            </a:r>
            <a:r>
              <a:rPr lang="en-US" sz="28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a,x,c,y,e,b,...</a:t>
            </a:r>
            <a:endParaRPr lang="en-US" sz="2800" b="1" cap="none" spc="5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r>
              <a:rPr lang="en-US" sz="28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...</a:t>
            </a:r>
            <a:endParaRPr lang="en-US" sz="2800" b="1" cap="none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35896" y="2780928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5536" y="3789040"/>
            <a:ext cx="2810540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cap="none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(1,0,0,0,0,0,0,0)</a:t>
            </a:r>
          </a:p>
          <a:p>
            <a:r>
              <a:rPr lang="en-US" sz="28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(1,0,1,0,0,0,0,0)</a:t>
            </a:r>
          </a:p>
          <a:p>
            <a:r>
              <a:rPr lang="en-US" sz="28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(1,0,0,0,0,1,0,0)</a:t>
            </a:r>
          </a:p>
          <a:p>
            <a:r>
              <a:rPr lang="en-US" sz="28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(1,0,1,0,1,0,0,0)</a:t>
            </a:r>
          </a:p>
          <a:p>
            <a:r>
              <a:rPr lang="en-US" sz="28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(2,0,1,0,1,0,0,0)</a:t>
            </a:r>
          </a:p>
          <a:p>
            <a:r>
              <a:rPr lang="en-US" sz="28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...</a:t>
            </a:r>
            <a:endParaRPr lang="en-US" sz="2800" b="1" cap="none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43816" y="6084004"/>
            <a:ext cx="1462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points in R</a:t>
            </a:r>
            <a:r>
              <a:rPr lang="es-ES" b="1" baseline="30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" name="Group 19"/>
          <p:cNvGrpSpPr/>
          <p:nvPr/>
        </p:nvGrpSpPr>
        <p:grpSpPr>
          <a:xfrm>
            <a:off x="6444208" y="3789040"/>
            <a:ext cx="2376264" cy="2664296"/>
            <a:chOff x="6588224" y="3861048"/>
            <a:chExt cx="2376264" cy="2664296"/>
          </a:xfrm>
        </p:grpSpPr>
        <p:sp>
          <p:nvSpPr>
            <p:cNvPr id="19" name="Rectangle 18"/>
            <p:cNvSpPr/>
            <p:nvPr/>
          </p:nvSpPr>
          <p:spPr>
            <a:xfrm>
              <a:off x="6588224" y="3861048"/>
              <a:ext cx="2376264" cy="266429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 descr="addin_tmp.png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4" cstate="print"/>
            <a:stretch>
              <a:fillRect/>
            </a:stretch>
          </p:blipFill>
          <p:spPr>
            <a:xfrm>
              <a:off x="6732240" y="4005064"/>
              <a:ext cx="2092110" cy="2280513"/>
            </a:xfrm>
            <a:prstGeom prst="rect">
              <a:avLst/>
            </a:prstGeom>
          </p:spPr>
        </p:pic>
      </p:grpSp>
      <p:sp>
        <p:nvSpPr>
          <p:cNvPr id="21" name="Rectangle 20"/>
          <p:cNvSpPr/>
          <p:nvPr/>
        </p:nvSpPr>
        <p:spPr>
          <a:xfrm>
            <a:off x="530485" y="3356992"/>
            <a:ext cx="2457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7E848D">
                    <a:tint val="1000"/>
                  </a:srgbClr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(a,b,c,d,e,x,y,z)</a:t>
            </a:r>
          </a:p>
        </p:txBody>
      </p:sp>
      <p:pic>
        <p:nvPicPr>
          <p:cNvPr id="13" name="Picture 12" descr="poly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39952" y="4293096"/>
            <a:ext cx="1368152" cy="1350530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3419872" y="5013176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652120" y="5013176"/>
            <a:ext cx="576064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/>
          <a:lstStyle/>
          <a:p>
            <a:r>
              <a:rPr lang="en-US" smtClean="0"/>
              <a:t>Producer-Consumer example</a:t>
            </a:r>
            <a:endParaRPr lang="en-US"/>
          </a:p>
        </p:txBody>
      </p:sp>
      <p:grpSp>
        <p:nvGrpSpPr>
          <p:cNvPr id="4" name="Group 15"/>
          <p:cNvGrpSpPr/>
          <p:nvPr/>
        </p:nvGrpSpPr>
        <p:grpSpPr>
          <a:xfrm>
            <a:off x="1187624" y="2204864"/>
            <a:ext cx="6984776" cy="2708920"/>
            <a:chOff x="1619672" y="4149080"/>
            <a:chExt cx="6984776" cy="2708920"/>
          </a:xfrm>
        </p:grpSpPr>
        <p:sp>
          <p:nvSpPr>
            <p:cNvPr id="15" name="Rectangle 14"/>
            <p:cNvSpPr/>
            <p:nvPr/>
          </p:nvSpPr>
          <p:spPr>
            <a:xfrm>
              <a:off x="1619672" y="4149080"/>
              <a:ext cx="6984776" cy="270892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 descr="prodcons_pn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835696" y="4365104"/>
              <a:ext cx="6588224" cy="2276286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 rot="16200000">
            <a:off x="-479610" y="3440050"/>
            <a:ext cx="1923925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+ b ≤ e + 1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09901" y="5127575"/>
            <a:ext cx="89800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≤ b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1640" y="1527175"/>
            <a:ext cx="950901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 ≤ a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96147" y="1527175"/>
            <a:ext cx="140294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≤ c + d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52120" y="1527175"/>
            <a:ext cx="86594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≤ x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37204" y="5127575"/>
            <a:ext cx="140294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≤ c + d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516216" y="5127575"/>
            <a:ext cx="848309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≤ y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7904997" y="2974250"/>
            <a:ext cx="1369286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≤ z + 1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4" name="Straight Connector 23"/>
          <p:cNvCxnSpPr>
            <a:stCxn id="9" idx="2"/>
          </p:cNvCxnSpPr>
          <p:nvPr/>
        </p:nvCxnSpPr>
        <p:spPr>
          <a:xfrm>
            <a:off x="713185" y="3670882"/>
            <a:ext cx="762471" cy="262174"/>
          </a:xfrm>
          <a:prstGeom prst="line">
            <a:avLst/>
          </a:prstGeom>
          <a:ln w="57150">
            <a:solidFill>
              <a:srgbClr val="CCAF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1" idx="2"/>
          </p:cNvCxnSpPr>
          <p:nvPr/>
        </p:nvCxnSpPr>
        <p:spPr>
          <a:xfrm>
            <a:off x="1807091" y="1988840"/>
            <a:ext cx="1468765" cy="1296144"/>
          </a:xfrm>
          <a:prstGeom prst="line">
            <a:avLst/>
          </a:prstGeom>
          <a:ln w="57150">
            <a:solidFill>
              <a:srgbClr val="CCAF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2" idx="2"/>
          </p:cNvCxnSpPr>
          <p:nvPr/>
        </p:nvCxnSpPr>
        <p:spPr>
          <a:xfrm>
            <a:off x="3997621" y="1988840"/>
            <a:ext cx="934419" cy="1224136"/>
          </a:xfrm>
          <a:prstGeom prst="line">
            <a:avLst/>
          </a:prstGeom>
          <a:ln w="57150">
            <a:solidFill>
              <a:srgbClr val="CCAF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14" idx="2"/>
          </p:cNvCxnSpPr>
          <p:nvPr/>
        </p:nvCxnSpPr>
        <p:spPr>
          <a:xfrm flipH="1">
            <a:off x="6084168" y="1988840"/>
            <a:ext cx="924" cy="1224136"/>
          </a:xfrm>
          <a:prstGeom prst="line">
            <a:avLst/>
          </a:prstGeom>
          <a:ln w="57150">
            <a:solidFill>
              <a:srgbClr val="CCAF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0" idx="0"/>
          </p:cNvCxnSpPr>
          <p:nvPr/>
        </p:nvCxnSpPr>
        <p:spPr>
          <a:xfrm flipV="1">
            <a:off x="3258903" y="4509120"/>
            <a:ext cx="16953" cy="618455"/>
          </a:xfrm>
          <a:prstGeom prst="line">
            <a:avLst/>
          </a:prstGeom>
          <a:ln w="57150">
            <a:solidFill>
              <a:srgbClr val="CCAF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6" idx="0"/>
          </p:cNvCxnSpPr>
          <p:nvPr/>
        </p:nvCxnSpPr>
        <p:spPr>
          <a:xfrm flipV="1">
            <a:off x="5238678" y="4149080"/>
            <a:ext cx="53402" cy="978495"/>
          </a:xfrm>
          <a:prstGeom prst="line">
            <a:avLst/>
          </a:prstGeom>
          <a:ln w="57150">
            <a:solidFill>
              <a:srgbClr val="CCAF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>
            <a:stCxn id="17" idx="0"/>
          </p:cNvCxnSpPr>
          <p:nvPr/>
        </p:nvCxnSpPr>
        <p:spPr>
          <a:xfrm flipV="1">
            <a:off x="6940371" y="4509120"/>
            <a:ext cx="7893" cy="618455"/>
          </a:xfrm>
          <a:prstGeom prst="line">
            <a:avLst/>
          </a:prstGeom>
          <a:ln w="57150">
            <a:solidFill>
              <a:srgbClr val="CCAF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20" idx="0"/>
          </p:cNvCxnSpPr>
          <p:nvPr/>
        </p:nvCxnSpPr>
        <p:spPr>
          <a:xfrm flipH="1">
            <a:off x="7812360" y="3205083"/>
            <a:ext cx="546448" cy="151909"/>
          </a:xfrm>
          <a:prstGeom prst="line">
            <a:avLst/>
          </a:prstGeom>
          <a:ln w="57150">
            <a:solidFill>
              <a:srgbClr val="CCAF0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Advent of Process Mining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525963"/>
          </a:xfrm>
        </p:spPr>
        <p:txBody>
          <a:bodyPr>
            <a:normAutofit/>
          </a:bodyPr>
          <a:lstStyle/>
          <a:p>
            <a:r>
              <a:rPr lang="en-US" smtClean="0"/>
              <a:t>Process mining:</a:t>
            </a:r>
            <a:br>
              <a:rPr lang="en-US" smtClean="0"/>
            </a:br>
            <a:r>
              <a:rPr lang="en-US" smtClean="0"/>
              <a:t>	 BIG DATA in Information Systems</a:t>
            </a:r>
          </a:p>
          <a:p>
            <a:r>
              <a:rPr lang="en-US" smtClean="0"/>
              <a:t>Focus: formal analysis of the </a:t>
            </a:r>
            <a:r>
              <a:rPr lang="en-US" smtClean="0">
                <a:solidFill>
                  <a:srgbClr val="FFFF00"/>
                </a:solidFill>
              </a:rPr>
              <a:t>processes</a:t>
            </a:r>
          </a:p>
          <a:p>
            <a:r>
              <a:rPr lang="en-US" smtClean="0"/>
              <a:t>Software Engineering challenges: </a:t>
            </a:r>
          </a:p>
          <a:p>
            <a:pPr lvl="1"/>
            <a:r>
              <a:rPr lang="en-US" smtClean="0"/>
              <a:t>Process model </a:t>
            </a:r>
            <a:r>
              <a:rPr lang="en-US" smtClean="0">
                <a:solidFill>
                  <a:srgbClr val="FFFF00"/>
                </a:solidFill>
              </a:rPr>
              <a:t>alignment</a:t>
            </a:r>
            <a:r>
              <a:rPr lang="en-US" smtClean="0"/>
              <a:t> with reality</a:t>
            </a:r>
          </a:p>
          <a:p>
            <a:pPr lvl="1"/>
            <a:r>
              <a:rPr lang="en-US" smtClean="0">
                <a:solidFill>
                  <a:srgbClr val="FFFF00"/>
                </a:solidFill>
              </a:rPr>
              <a:t>Automation</a:t>
            </a:r>
            <a:r>
              <a:rPr lang="en-US" smtClean="0"/>
              <a:t>!</a:t>
            </a:r>
          </a:p>
          <a:p>
            <a:pPr lvl="1"/>
            <a:r>
              <a:rPr lang="en-US" smtClean="0">
                <a:solidFill>
                  <a:srgbClr val="FFFF00"/>
                </a:solidFill>
              </a:rPr>
              <a:t>Formal</a:t>
            </a:r>
            <a:r>
              <a:rPr lang="en-US" smtClean="0"/>
              <a:t>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ounded Rectangle 73"/>
          <p:cNvSpPr/>
          <p:nvPr/>
        </p:nvSpPr>
        <p:spPr>
          <a:xfrm>
            <a:off x="827584" y="1052736"/>
            <a:ext cx="7128792" cy="5616624"/>
          </a:xfrm>
          <a:prstGeom prst="round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609600" y="116632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 fontScale="9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Problem #2: Change Localization</a:t>
            </a:r>
            <a:endParaRPr kumimoji="0" lang="en-US" sz="4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31640" y="3356992"/>
            <a:ext cx="1923925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+ b ≤ e + 1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1640" y="3975447"/>
            <a:ext cx="89800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≤ b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31640" y="1599183"/>
            <a:ext cx="950901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 ≤ a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1640" y="2175247"/>
            <a:ext cx="140294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≤ c + d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31640" y="2780928"/>
            <a:ext cx="865943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≤ x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31640" y="4581128"/>
            <a:ext cx="1402948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≤ c + d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31640" y="5199583"/>
            <a:ext cx="848309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 ≤ y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30506" y="5775647"/>
            <a:ext cx="1369286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≤ z + 1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6" name="Straight Arrow Connector 25"/>
          <p:cNvCxnSpPr>
            <a:stCxn id="11" idx="3"/>
            <a:endCxn id="32" idx="1"/>
          </p:cNvCxnSpPr>
          <p:nvPr/>
        </p:nvCxnSpPr>
        <p:spPr>
          <a:xfrm flipV="1">
            <a:off x="2282541" y="1829508"/>
            <a:ext cx="2145443" cy="5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27984" y="1644842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ADWIN 1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5" name="Straight Arrow Connector 34"/>
          <p:cNvCxnSpPr>
            <a:stCxn id="12" idx="3"/>
            <a:endCxn id="36" idx="1"/>
          </p:cNvCxnSpPr>
          <p:nvPr/>
        </p:nvCxnSpPr>
        <p:spPr>
          <a:xfrm flipV="1">
            <a:off x="2734588" y="2404120"/>
            <a:ext cx="1693396" cy="196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427984" y="2219454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ADWIN 2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8" name="Straight Arrow Connector 37"/>
          <p:cNvCxnSpPr>
            <a:stCxn id="14" idx="3"/>
            <a:endCxn id="39" idx="1"/>
          </p:cNvCxnSpPr>
          <p:nvPr/>
        </p:nvCxnSpPr>
        <p:spPr>
          <a:xfrm>
            <a:off x="2197583" y="3011761"/>
            <a:ext cx="2230401" cy="195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427984" y="2829054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ADWIN 3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1" name="Straight Arrow Connector 40"/>
          <p:cNvCxnSpPr>
            <a:stCxn id="9" idx="3"/>
            <a:endCxn id="42" idx="1"/>
          </p:cNvCxnSpPr>
          <p:nvPr/>
        </p:nvCxnSpPr>
        <p:spPr>
          <a:xfrm>
            <a:off x="3255565" y="3587825"/>
            <a:ext cx="1172419" cy="50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427984" y="3403666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ADWIN 4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4" name="Straight Arrow Connector 43"/>
          <p:cNvCxnSpPr>
            <a:stCxn id="10" idx="3"/>
            <a:endCxn id="45" idx="1"/>
          </p:cNvCxnSpPr>
          <p:nvPr/>
        </p:nvCxnSpPr>
        <p:spPr>
          <a:xfrm>
            <a:off x="2229643" y="4206280"/>
            <a:ext cx="2183544" cy="624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413187" y="4027856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ADWIN 5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6" name="Straight Arrow Connector 45"/>
          <p:cNvCxnSpPr>
            <a:stCxn id="16" idx="3"/>
            <a:endCxn id="47" idx="1"/>
          </p:cNvCxnSpPr>
          <p:nvPr/>
        </p:nvCxnSpPr>
        <p:spPr>
          <a:xfrm flipV="1">
            <a:off x="2734588" y="4804628"/>
            <a:ext cx="1700150" cy="733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4434738" y="4619962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ADWIN 6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8" name="Straight Arrow Connector 47"/>
          <p:cNvCxnSpPr>
            <a:stCxn id="17" idx="3"/>
            <a:endCxn id="49" idx="1"/>
          </p:cNvCxnSpPr>
          <p:nvPr/>
        </p:nvCxnSpPr>
        <p:spPr>
          <a:xfrm flipV="1">
            <a:off x="2179949" y="5429908"/>
            <a:ext cx="2248035" cy="5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427984" y="5245242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ADWIN 7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50" name="Straight Arrow Connector 49"/>
          <p:cNvCxnSpPr>
            <a:stCxn id="20" idx="3"/>
            <a:endCxn id="51" idx="1"/>
          </p:cNvCxnSpPr>
          <p:nvPr/>
        </p:nvCxnSpPr>
        <p:spPr>
          <a:xfrm>
            <a:off x="2699792" y="6006480"/>
            <a:ext cx="1728192" cy="624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427984" y="5828056"/>
            <a:ext cx="1224136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ADWIN 8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3" name="Group 72"/>
          <p:cNvGrpSpPr>
            <a:grpSpLocks noChangeAspect="1"/>
          </p:cNvGrpSpPr>
          <p:nvPr/>
        </p:nvGrpSpPr>
        <p:grpSpPr>
          <a:xfrm rot="16200000">
            <a:off x="4309933" y="3426555"/>
            <a:ext cx="4821648" cy="777686"/>
            <a:chOff x="1115616" y="4149080"/>
            <a:chExt cx="6696744" cy="1080120"/>
          </a:xfrm>
        </p:grpSpPr>
        <p:sp>
          <p:nvSpPr>
            <p:cNvPr id="67" name="Flowchart: Process 66"/>
            <p:cNvSpPr/>
            <p:nvPr/>
          </p:nvSpPr>
          <p:spPr>
            <a:xfrm>
              <a:off x="1115616" y="4149080"/>
              <a:ext cx="1656184" cy="1080120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mtClean="0"/>
                <a:t>Learning</a:t>
              </a:r>
              <a:endParaRPr lang="en-US" sz="2400"/>
            </a:p>
          </p:txBody>
        </p:sp>
        <p:sp>
          <p:nvSpPr>
            <p:cNvPr id="68" name="Flowchart: Process 67"/>
            <p:cNvSpPr/>
            <p:nvPr/>
          </p:nvSpPr>
          <p:spPr>
            <a:xfrm>
              <a:off x="3635896" y="4149080"/>
              <a:ext cx="1656184" cy="1080120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/>
                <a:t>Estimation</a:t>
              </a:r>
              <a:endParaRPr lang="en-US" sz="1400"/>
            </a:p>
          </p:txBody>
        </p:sp>
        <p:sp>
          <p:nvSpPr>
            <p:cNvPr id="69" name="Flowchart: Process 68"/>
            <p:cNvSpPr/>
            <p:nvPr/>
          </p:nvSpPr>
          <p:spPr>
            <a:xfrm>
              <a:off x="6156176" y="4149080"/>
              <a:ext cx="1656184" cy="1080120"/>
            </a:xfrm>
            <a:prstGeom prst="flowChartProcess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smtClean="0"/>
                <a:t>Monitoring</a:t>
              </a:r>
              <a:endParaRPr lang="en-US" sz="1200"/>
            </a:p>
          </p:txBody>
        </p:sp>
        <p:cxnSp>
          <p:nvCxnSpPr>
            <p:cNvPr id="70" name="Straight Arrow Connector 69"/>
            <p:cNvCxnSpPr>
              <a:stCxn id="67" idx="3"/>
              <a:endCxn id="68" idx="1"/>
            </p:cNvCxnSpPr>
            <p:nvPr/>
          </p:nvCxnSpPr>
          <p:spPr>
            <a:xfrm>
              <a:off x="2771800" y="4689140"/>
              <a:ext cx="864096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68" idx="3"/>
              <a:endCxn id="69" idx="1"/>
            </p:cNvCxnSpPr>
            <p:nvPr/>
          </p:nvCxnSpPr>
          <p:spPr>
            <a:xfrm>
              <a:off x="5292080" y="4689140"/>
              <a:ext cx="864096" cy="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Elbow Connector 17"/>
            <p:cNvCxnSpPr>
              <a:stCxn id="69" idx="3"/>
              <a:endCxn id="67" idx="1"/>
            </p:cNvCxnSpPr>
            <p:nvPr/>
          </p:nvCxnSpPr>
          <p:spPr>
            <a:xfrm flipH="1">
              <a:off x="1115616" y="4689140"/>
              <a:ext cx="6696744" cy="12700"/>
            </a:xfrm>
            <a:prstGeom prst="bentConnector5">
              <a:avLst>
                <a:gd name="adj1" fmla="val -3414"/>
                <a:gd name="adj2" fmla="val 6052441"/>
                <a:gd name="adj3" fmla="val 106606"/>
              </a:avLst>
            </a:prstGeom>
            <a:ln w="571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Slide Number Placeholder 3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Autofit/>
          </a:bodyPr>
          <a:lstStyle/>
          <a:p>
            <a:r>
              <a:rPr lang="en-US" sz="3600" smtClean="0"/>
              <a:t>Problem #3: Unravel process evolution</a:t>
            </a:r>
            <a:endParaRPr lang="en-US" sz="3600"/>
          </a:p>
        </p:txBody>
      </p:sp>
      <p:sp>
        <p:nvSpPr>
          <p:cNvPr id="3" name="Flowchart: Process 2"/>
          <p:cNvSpPr/>
          <p:nvPr/>
        </p:nvSpPr>
        <p:spPr>
          <a:xfrm>
            <a:off x="1187624" y="1700808"/>
            <a:ext cx="1656184" cy="108012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Learning</a:t>
            </a:r>
            <a:endParaRPr lang="en-US" sz="2400"/>
          </a:p>
        </p:txBody>
      </p:sp>
      <p:sp>
        <p:nvSpPr>
          <p:cNvPr id="4" name="Flowchart: Process 3"/>
          <p:cNvSpPr/>
          <p:nvPr/>
        </p:nvSpPr>
        <p:spPr>
          <a:xfrm>
            <a:off x="3707904" y="1700808"/>
            <a:ext cx="1656184" cy="108012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Estimation</a:t>
            </a:r>
            <a:endParaRPr lang="en-US" sz="2000"/>
          </a:p>
        </p:txBody>
      </p:sp>
      <p:sp>
        <p:nvSpPr>
          <p:cNvPr id="5" name="Flowchart: Process 4"/>
          <p:cNvSpPr/>
          <p:nvPr/>
        </p:nvSpPr>
        <p:spPr>
          <a:xfrm>
            <a:off x="6228184" y="1700808"/>
            <a:ext cx="1656184" cy="108012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Monitoring</a:t>
            </a:r>
            <a:endParaRPr lang="en-US"/>
          </a:p>
        </p:txBody>
      </p:sp>
      <p:cxnSp>
        <p:nvCxnSpPr>
          <p:cNvPr id="6" name="Straight Arrow Connector 5"/>
          <p:cNvCxnSpPr>
            <a:stCxn id="3" idx="3"/>
            <a:endCxn id="4" idx="1"/>
          </p:cNvCxnSpPr>
          <p:nvPr/>
        </p:nvCxnSpPr>
        <p:spPr>
          <a:xfrm>
            <a:off x="2843808" y="2240868"/>
            <a:ext cx="8640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5364088" y="2240868"/>
            <a:ext cx="8640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17"/>
          <p:cNvCxnSpPr>
            <a:stCxn id="5" idx="3"/>
            <a:endCxn id="3" idx="1"/>
          </p:cNvCxnSpPr>
          <p:nvPr/>
        </p:nvCxnSpPr>
        <p:spPr>
          <a:xfrm flipH="1">
            <a:off x="1187624" y="2240868"/>
            <a:ext cx="6696744" cy="12700"/>
          </a:xfrm>
          <a:prstGeom prst="bentConnector5">
            <a:avLst>
              <a:gd name="adj1" fmla="val -3414"/>
              <a:gd name="adj2" fmla="val 6052441"/>
              <a:gd name="adj3" fmla="val 106606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poly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1640" y="3212976"/>
            <a:ext cx="1368152" cy="1350530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2882418" y="3284984"/>
            <a:ext cx="1113518" cy="2045841"/>
            <a:chOff x="3098442" y="3789040"/>
            <a:chExt cx="1113518" cy="2045841"/>
          </a:xfrm>
        </p:grpSpPr>
        <p:sp>
          <p:nvSpPr>
            <p:cNvPr id="10" name="TextBox 9"/>
            <p:cNvSpPr txBox="1"/>
            <p:nvPr/>
          </p:nvSpPr>
          <p:spPr>
            <a:xfrm>
              <a:off x="3153657" y="5153560"/>
              <a:ext cx="1058303" cy="27699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 + b ≤ e + 1</a:t>
              </a:r>
              <a:endParaRPr lang="en-US" sz="1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53658" y="3789040"/>
              <a:ext cx="569387" cy="27699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c ≤ a</a:t>
              </a:r>
              <a:endParaRPr lang="en-US" sz="1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153658" y="4236217"/>
              <a:ext cx="797013" cy="27699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 ≤ c + d</a:t>
              </a:r>
              <a:endParaRPr lang="en-US" sz="1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153658" y="4706384"/>
              <a:ext cx="526106" cy="276999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sz="1200" b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y ≤ x</a:t>
              </a:r>
              <a:endParaRPr lang="en-US" sz="1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098442" y="5373216"/>
              <a:ext cx="6094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smtClean="0"/>
                <a:t>.....</a:t>
              </a:r>
              <a:endParaRPr lang="en-US" sz="2400" b="1"/>
            </a:p>
          </p:txBody>
        </p:sp>
      </p:grpSp>
      <p:sp>
        <p:nvSpPr>
          <p:cNvPr id="23" name="Explosion 1 22"/>
          <p:cNvSpPr/>
          <p:nvPr/>
        </p:nvSpPr>
        <p:spPr>
          <a:xfrm>
            <a:off x="6228184" y="3212976"/>
            <a:ext cx="1800200" cy="1484784"/>
          </a:xfrm>
          <a:prstGeom prst="irregularSeal1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DRIFT!</a:t>
            </a:r>
            <a:endParaRPr lang="en-US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>
            <a:noAutofit/>
          </a:bodyPr>
          <a:lstStyle/>
          <a:p>
            <a:r>
              <a:rPr lang="en-US" sz="3600" smtClean="0"/>
              <a:t>Problem #3: Unravel process evolution</a:t>
            </a:r>
            <a:endParaRPr lang="en-US" sz="3600"/>
          </a:p>
        </p:txBody>
      </p:sp>
      <p:sp>
        <p:nvSpPr>
          <p:cNvPr id="3" name="Flowchart: Process 2"/>
          <p:cNvSpPr/>
          <p:nvPr/>
        </p:nvSpPr>
        <p:spPr>
          <a:xfrm>
            <a:off x="1187624" y="1700808"/>
            <a:ext cx="1656184" cy="108012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Learning</a:t>
            </a:r>
            <a:endParaRPr lang="en-US" sz="2400"/>
          </a:p>
        </p:txBody>
      </p:sp>
      <p:sp>
        <p:nvSpPr>
          <p:cNvPr id="4" name="Flowchart: Process 3"/>
          <p:cNvSpPr/>
          <p:nvPr/>
        </p:nvSpPr>
        <p:spPr>
          <a:xfrm>
            <a:off x="3707904" y="1700808"/>
            <a:ext cx="1656184" cy="108012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Estimation</a:t>
            </a:r>
            <a:endParaRPr lang="en-US" sz="2000"/>
          </a:p>
        </p:txBody>
      </p:sp>
      <p:sp>
        <p:nvSpPr>
          <p:cNvPr id="5" name="Flowchart: Process 4"/>
          <p:cNvSpPr/>
          <p:nvPr/>
        </p:nvSpPr>
        <p:spPr>
          <a:xfrm>
            <a:off x="6228184" y="1700808"/>
            <a:ext cx="1656184" cy="1080120"/>
          </a:xfrm>
          <a:prstGeom prst="flowChartProcess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/>
              <a:t>Monitoring</a:t>
            </a:r>
            <a:endParaRPr lang="en-US"/>
          </a:p>
        </p:txBody>
      </p:sp>
      <p:cxnSp>
        <p:nvCxnSpPr>
          <p:cNvPr id="6" name="Straight Arrow Connector 5"/>
          <p:cNvCxnSpPr>
            <a:stCxn id="3" idx="3"/>
            <a:endCxn id="4" idx="1"/>
          </p:cNvCxnSpPr>
          <p:nvPr/>
        </p:nvCxnSpPr>
        <p:spPr>
          <a:xfrm>
            <a:off x="2843808" y="2240868"/>
            <a:ext cx="8640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5364088" y="2240868"/>
            <a:ext cx="86409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17"/>
          <p:cNvCxnSpPr>
            <a:stCxn id="5" idx="3"/>
            <a:endCxn id="3" idx="1"/>
          </p:cNvCxnSpPr>
          <p:nvPr/>
        </p:nvCxnSpPr>
        <p:spPr>
          <a:xfrm flipH="1">
            <a:off x="1187624" y="2240868"/>
            <a:ext cx="6696744" cy="12700"/>
          </a:xfrm>
          <a:prstGeom prst="bentConnector5">
            <a:avLst>
              <a:gd name="adj1" fmla="val -3414"/>
              <a:gd name="adj2" fmla="val 6052441"/>
              <a:gd name="adj3" fmla="val 106606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poly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1000" contrast="-52000"/>
          </a:blip>
          <a:stretch>
            <a:fillRect/>
          </a:stretch>
        </p:blipFill>
        <p:spPr>
          <a:xfrm>
            <a:off x="1331640" y="3212976"/>
            <a:ext cx="1368152" cy="135053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937633" y="4649504"/>
            <a:ext cx="1058303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+ b ≤ e + 1</a:t>
            </a:r>
            <a:endParaRPr lang="en-US" sz="1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7634" y="3284984"/>
            <a:ext cx="569387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 ≤ a</a:t>
            </a:r>
            <a:endParaRPr lang="en-US" sz="1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37634" y="3732161"/>
            <a:ext cx="797013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≤ c + d</a:t>
            </a:r>
            <a:endParaRPr lang="en-US" sz="1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937634" y="4202328"/>
            <a:ext cx="526106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≤ x</a:t>
            </a:r>
            <a:endParaRPr lang="en-US" sz="1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82418" y="5991671"/>
            <a:ext cx="609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/>
              <a:t>.....</a:t>
            </a:r>
            <a:endParaRPr lang="en-US" sz="2400" b="1"/>
          </a:p>
        </p:txBody>
      </p:sp>
      <p:pic>
        <p:nvPicPr>
          <p:cNvPr id="17" name="Picture 16" descr="poly2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31640" y="4238710"/>
            <a:ext cx="1368152" cy="135053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915816" y="5528265"/>
            <a:ext cx="1058303" cy="2769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 + b ≤ y + 1</a:t>
            </a:r>
            <a:endParaRPr lang="en-US" sz="1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15817" y="5081089"/>
            <a:ext cx="518091" cy="27699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≤ z</a:t>
            </a:r>
            <a:endParaRPr lang="en-US" sz="12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Multiply 20"/>
          <p:cNvSpPr/>
          <p:nvPr/>
        </p:nvSpPr>
        <p:spPr>
          <a:xfrm>
            <a:off x="3563888" y="3212976"/>
            <a:ext cx="432048" cy="36004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ultiply 21"/>
          <p:cNvSpPr/>
          <p:nvPr/>
        </p:nvSpPr>
        <p:spPr>
          <a:xfrm>
            <a:off x="3563888" y="4149080"/>
            <a:ext cx="432048" cy="36004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Cloud 23"/>
          <p:cNvSpPr/>
          <p:nvPr/>
        </p:nvSpPr>
        <p:spPr>
          <a:xfrm>
            <a:off x="4716016" y="3429000"/>
            <a:ext cx="3600400" cy="2304256"/>
          </a:xfrm>
          <a:prstGeom prst="cloud">
            <a:avLst/>
          </a:prstGeom>
          <a:solidFill>
            <a:srgbClr val="FFFFFF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 model</a:t>
            </a:r>
            <a:endParaRPr lang="en-US" sz="2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 &amp; Future Work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First </a:t>
            </a:r>
            <a:r>
              <a:rPr lang="en-US" smtClean="0">
                <a:solidFill>
                  <a:srgbClr val="FFFF00"/>
                </a:solidFill>
              </a:rPr>
              <a:t>online</a:t>
            </a:r>
            <a:r>
              <a:rPr lang="en-US" smtClean="0"/>
              <a:t> algorithm for CD in PM</a:t>
            </a:r>
          </a:p>
          <a:p>
            <a:r>
              <a:rPr lang="en-US" smtClean="0"/>
              <a:t>Several uses: </a:t>
            </a:r>
            <a:r>
              <a:rPr lang="en-US" smtClean="0">
                <a:solidFill>
                  <a:srgbClr val="FFFF00"/>
                </a:solidFill>
              </a:rPr>
              <a:t>segmenting</a:t>
            </a:r>
            <a:r>
              <a:rPr lang="en-US" smtClean="0"/>
              <a:t> the log for later process discovery, drift detection, …</a:t>
            </a:r>
          </a:p>
          <a:p>
            <a:r>
              <a:rPr lang="en-US" smtClean="0"/>
              <a:t>Able to find the </a:t>
            </a:r>
            <a:r>
              <a:rPr lang="en-US" smtClean="0">
                <a:solidFill>
                  <a:srgbClr val="FFFF00"/>
                </a:solidFill>
              </a:rPr>
              <a:t>majority of drifts </a:t>
            </a:r>
            <a:r>
              <a:rPr lang="en-US" smtClean="0"/>
              <a:t>in practice</a:t>
            </a:r>
          </a:p>
          <a:p>
            <a:r>
              <a:rPr lang="en-US" smtClean="0"/>
              <a:t>Ideas to tackle </a:t>
            </a:r>
            <a:r>
              <a:rPr lang="en-US" smtClean="0">
                <a:solidFill>
                  <a:srgbClr val="FFFF00"/>
                </a:solidFill>
              </a:rPr>
              <a:t>gradual drift</a:t>
            </a:r>
          </a:p>
          <a:p>
            <a:r>
              <a:rPr lang="en-US" smtClean="0"/>
              <a:t>Promising results: fast detection of concept drifts, even with simple abstract numerical domains (</a:t>
            </a:r>
            <a:r>
              <a:rPr lang="en-US" smtClean="0">
                <a:solidFill>
                  <a:srgbClr val="FFFF00"/>
                </a:solidFill>
              </a:rPr>
              <a:t>octagons</a:t>
            </a:r>
            <a:r>
              <a:rPr lang="en-US" smtClean="0"/>
              <a:t>)</a:t>
            </a:r>
          </a:p>
          <a:p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2872" y="3006080"/>
            <a:ext cx="3723184" cy="1143000"/>
          </a:xfrm>
        </p:spPr>
        <p:txBody>
          <a:bodyPr/>
          <a:lstStyle/>
          <a:p>
            <a:r>
              <a:rPr lang="en-US" smtClean="0"/>
              <a:t>Thanks!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Backup slides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Advent of Process Mining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15200" cy="4525963"/>
          </a:xfrm>
        </p:spPr>
        <p:txBody>
          <a:bodyPr>
            <a:normAutofit/>
          </a:bodyPr>
          <a:lstStyle/>
          <a:p>
            <a:r>
              <a:rPr lang="en-US" smtClean="0"/>
              <a:t>Disciplines involved:</a:t>
            </a:r>
          </a:p>
          <a:p>
            <a:pPr lvl="1"/>
            <a:r>
              <a:rPr lang="en-US" smtClean="0"/>
              <a:t>Formal Methods and Models</a:t>
            </a:r>
          </a:p>
          <a:p>
            <a:pPr lvl="1"/>
            <a:r>
              <a:rPr lang="en-US" smtClean="0"/>
              <a:t>Algorithmics</a:t>
            </a:r>
          </a:p>
          <a:p>
            <a:pPr lvl="1"/>
            <a:r>
              <a:rPr lang="en-US" smtClean="0"/>
              <a:t>AI (</a:t>
            </a:r>
            <a:r>
              <a:rPr lang="en-US" i="1" smtClean="0"/>
              <a:t>e.g.</a:t>
            </a:r>
            <a:r>
              <a:rPr lang="en-US" smtClean="0"/>
              <a:t>, Data Mining/Machine Learning)</a:t>
            </a:r>
          </a:p>
          <a:p>
            <a:pPr lvl="1"/>
            <a:r>
              <a:rPr lang="en-US" smtClean="0"/>
              <a:t>Information Systems</a:t>
            </a:r>
          </a:p>
          <a:p>
            <a:pPr lvl="1"/>
            <a:r>
              <a:rPr lang="en-US" smtClean="0"/>
              <a:t>Software Engineering</a:t>
            </a:r>
          </a:p>
          <a:p>
            <a:pPr lvl="1"/>
            <a:r>
              <a:rPr lang="en-US" smtClean="0"/>
              <a:t>Databases</a:t>
            </a:r>
          </a:p>
          <a:p>
            <a:pPr lvl="1"/>
            <a:r>
              <a:rPr lang="en-US" smtClean="0"/>
              <a:t>Bussiness</a:t>
            </a:r>
          </a:p>
          <a:p>
            <a:pPr lvl="1"/>
            <a:r>
              <a:rPr lang="en-US" smtClean="0"/>
              <a:t>...</a:t>
            </a:r>
          </a:p>
          <a:p>
            <a:pPr lvl="1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Online Strategy for CD in PM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Change Detection: </a:t>
            </a:r>
          </a:p>
          <a:p>
            <a:pPr lvl="1"/>
            <a:r>
              <a:rPr lang="en-US" smtClean="0"/>
              <a:t>Visual description of the algorithm (1-2 slides)</a:t>
            </a:r>
          </a:p>
          <a:p>
            <a:pPr lvl="1"/>
            <a:r>
              <a:rPr lang="en-US"/>
              <a:t>E</a:t>
            </a:r>
            <a:r>
              <a:rPr lang="en-US" smtClean="0"/>
              <a:t>xample (1-2 slides, with animation)</a:t>
            </a:r>
          </a:p>
          <a:p>
            <a:pPr lvl="1"/>
            <a:r>
              <a:rPr lang="en-US" smtClean="0"/>
              <a:t>Formal Description of the Algorithm (1 slide)</a:t>
            </a:r>
          </a:p>
          <a:p>
            <a:pPr lvl="1"/>
            <a:r>
              <a:rPr lang="en-US" smtClean="0"/>
              <a:t>Theorem enumeration on guarantees. (1 slide)</a:t>
            </a:r>
          </a:p>
          <a:p>
            <a:pPr lvl="1"/>
            <a:r>
              <a:rPr lang="en-US" smtClean="0"/>
              <a:t>Experiments (3-4 slides)</a:t>
            </a:r>
          </a:p>
          <a:p>
            <a:pPr lvl="1"/>
            <a:r>
              <a:rPr lang="en-US" smtClean="0"/>
              <a:t>More elaborated strategies (1 slide)</a:t>
            </a:r>
          </a:p>
          <a:p>
            <a:r>
              <a:rPr lang="en-US" smtClean="0"/>
              <a:t>Tackling the two other problems:</a:t>
            </a:r>
          </a:p>
          <a:p>
            <a:pPr lvl="1"/>
            <a:r>
              <a:rPr lang="en-US" smtClean="0"/>
              <a:t>Change localization (1-2 slides)</a:t>
            </a:r>
          </a:p>
          <a:p>
            <a:pPr lvl="1"/>
            <a:r>
              <a:rPr lang="en-US" smtClean="0"/>
              <a:t>Unraveling process evolution (1-2 slides)</a:t>
            </a:r>
          </a:p>
          <a:p>
            <a:pPr>
              <a:buNone/>
            </a:pPr>
            <a:endParaRPr lang="en-US" smtClean="0"/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mtClean="0"/>
              <a:t>The Advent of Process Mining (PM)</a:t>
            </a:r>
          </a:p>
          <a:p>
            <a:pPr lvl="1"/>
            <a:r>
              <a:rPr lang="en-US"/>
              <a:t>T</a:t>
            </a:r>
            <a:r>
              <a:rPr lang="en-US" smtClean="0"/>
              <a:t>he challenge of Concept Drift  (CD)</a:t>
            </a:r>
          </a:p>
          <a:p>
            <a:r>
              <a:rPr lang="en-US" smtClean="0"/>
              <a:t>Key ingredients:</a:t>
            </a:r>
          </a:p>
          <a:p>
            <a:pPr lvl="1"/>
            <a:r>
              <a:rPr lang="en-US" smtClean="0"/>
              <a:t>Process Discovery via Numerical Abstract Domains</a:t>
            </a:r>
          </a:p>
          <a:p>
            <a:pPr lvl="1"/>
            <a:r>
              <a:rPr lang="en-US" smtClean="0"/>
              <a:t>Concept Drift estimation and change detection</a:t>
            </a:r>
          </a:p>
          <a:p>
            <a:r>
              <a:rPr lang="en-US" smtClean="0"/>
              <a:t> Online strategy for CD in PM</a:t>
            </a:r>
          </a:p>
          <a:p>
            <a:pPr lvl="1"/>
            <a:r>
              <a:rPr lang="en-US" smtClean="0"/>
              <a:t>Strategy for change detection</a:t>
            </a:r>
          </a:p>
          <a:p>
            <a:pPr lvl="1"/>
            <a:r>
              <a:rPr lang="en-US" smtClean="0"/>
              <a:t>Experiments</a:t>
            </a:r>
          </a:p>
          <a:p>
            <a:r>
              <a:rPr lang="en-US" smtClean="0"/>
              <a:t>Work in progress</a:t>
            </a:r>
          </a:p>
          <a:p>
            <a:pPr lvl="1"/>
            <a:r>
              <a:rPr lang="en-US" smtClean="0"/>
              <a:t>More elaborated strategies</a:t>
            </a:r>
          </a:p>
          <a:p>
            <a:pPr lvl="1"/>
            <a:r>
              <a:rPr lang="en-US" smtClean="0"/>
              <a:t>Tackling other problems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From log traces to points in </a:t>
            </a:r>
            <a:r>
              <a:rPr lang="en-US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</a:t>
            </a:r>
            <a:r>
              <a:rPr lang="en-US" baseline="30000" smtClean="0">
                <a:solidFill>
                  <a:srgbClr val="FFFF00"/>
                </a:solidFill>
              </a:rPr>
              <a:t>n</a:t>
            </a:r>
            <a:endParaRPr lang="en-US" smtClean="0">
              <a:solidFill>
                <a:srgbClr val="FFFF00"/>
              </a:solidFill>
            </a:endParaRPr>
          </a:p>
          <a:p>
            <a:r>
              <a:rPr lang="en-US" smtClean="0">
                <a:solidFill>
                  <a:srgbClr val="FFFF00"/>
                </a:solidFill>
              </a:rPr>
              <a:t>From points in R</a:t>
            </a:r>
            <a:r>
              <a:rPr lang="en-US" baseline="30000" smtClean="0">
                <a:solidFill>
                  <a:srgbClr val="FFFF00"/>
                </a:solidFill>
              </a:rPr>
              <a:t>n </a:t>
            </a:r>
            <a:r>
              <a:rPr lang="en-US" smtClean="0">
                <a:solidFill>
                  <a:srgbClr val="FFFF00"/>
                </a:solidFill>
              </a:rPr>
              <a:t>to convex polyhedra (</a:t>
            </a:r>
            <a:r>
              <a:rPr lang="en-US" i="1" smtClean="0">
                <a:solidFill>
                  <a:srgbClr val="FFFF00"/>
                </a:solidFill>
              </a:rPr>
              <a:t>Parikh2CP</a:t>
            </a:r>
            <a:r>
              <a:rPr lang="en-US" smtClean="0">
                <a:solidFill>
                  <a:srgbClr val="FFFF00"/>
                </a:solidFill>
              </a:rPr>
              <a:t>, used in this work)</a:t>
            </a:r>
          </a:p>
          <a:p>
            <a:r>
              <a:rPr lang="en-US" smtClean="0">
                <a:solidFill>
                  <a:srgbClr val="FFFF00"/>
                </a:solidFill>
              </a:rPr>
              <a:t>From convex polyhedra to inequalities</a:t>
            </a:r>
          </a:p>
          <a:p>
            <a:r>
              <a:rPr lang="en-US" smtClean="0"/>
              <a:t>From inequalities to Petri nets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Process Discovery via Numerical Abstract Domains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90707" y="5373216"/>
            <a:ext cx="53575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[Carmona &amp; Cortadella, ECML/PKDD’2010]</a:t>
            </a:r>
            <a:endParaRPr lang="en-US" sz="2000" b="1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processmini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7013" y="354013"/>
            <a:ext cx="6149975" cy="6149975"/>
          </a:xfrm>
          <a:prstGeom prst="rect">
            <a:avLst/>
          </a:prstGeom>
          <a:noFill/>
        </p:spPr>
      </p:pic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2463800" y="6437313"/>
            <a:ext cx="3549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s-ES"/>
              <a:t>[source: www.processmining.org]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 descr="poly2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50042" y="2420889"/>
            <a:ext cx="2162118" cy="2134270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rot="5400000">
            <a:off x="3455876" y="3248980"/>
            <a:ext cx="2088232" cy="0"/>
          </a:xfrm>
          <a:prstGeom prst="line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From points to convex polyhedra</a:t>
            </a: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rot="10800000">
            <a:off x="4499992" y="4293096"/>
            <a:ext cx="2088232" cy="0"/>
          </a:xfrm>
          <a:prstGeom prst="line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18900000">
            <a:off x="2717574" y="5008401"/>
            <a:ext cx="2088232" cy="0"/>
          </a:xfrm>
          <a:prstGeom prst="line">
            <a:avLst/>
          </a:prstGeom>
          <a:ln w="25400"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499992" y="3586463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499992" y="2866383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>
            <a:off x="5148064" y="4221088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6200000">
            <a:off x="5909302" y="4221089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2700000">
            <a:off x="4017026" y="4776062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2700000">
            <a:off x="3512970" y="5280118"/>
            <a:ext cx="14401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052434" y="1844824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a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699792" y="5085184"/>
            <a:ext cx="4475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c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796734" y="3627022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1210780" y="4203086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1570820" y="4797152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2020870" y="5427222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2434916" y="6075294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gular Pentagon 19"/>
          <p:cNvSpPr/>
          <p:nvPr/>
        </p:nvSpPr>
        <p:spPr>
          <a:xfrm>
            <a:off x="4270521" y="2650359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5"/>
          <p:cNvGrpSpPr/>
          <p:nvPr/>
        </p:nvGrpSpPr>
        <p:grpSpPr>
          <a:xfrm>
            <a:off x="4788024" y="1988840"/>
            <a:ext cx="3744416" cy="576064"/>
            <a:chOff x="4788024" y="1988840"/>
            <a:chExt cx="3744416" cy="576064"/>
          </a:xfrm>
        </p:grpSpPr>
        <p:sp>
          <p:nvSpPr>
            <p:cNvPr id="25" name="Rectangle 24"/>
            <p:cNvSpPr/>
            <p:nvPr/>
          </p:nvSpPr>
          <p:spPr>
            <a:xfrm>
              <a:off x="4788024" y="1988840"/>
              <a:ext cx="3744416" cy="57606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 descr="addin_tmp.png"/>
            <p:cNvPicPr>
              <a:picLocks noChangeAspect="1"/>
            </p:cNvPicPr>
            <p:nvPr>
              <p:custDataLst>
                <p:tags r:id="rId2"/>
              </p:custDataLst>
            </p:nvPr>
          </p:nvPicPr>
          <p:blipFill>
            <a:blip r:embed="rId6" cstate="print"/>
            <a:stretch>
              <a:fillRect/>
            </a:stretch>
          </p:blipFill>
          <p:spPr>
            <a:xfrm>
              <a:off x="4860032" y="2132856"/>
              <a:ext cx="3576638" cy="360886"/>
            </a:xfrm>
            <a:prstGeom prst="rect">
              <a:avLst/>
            </a:prstGeom>
          </p:spPr>
        </p:pic>
      </p:grpSp>
      <p:sp>
        <p:nvSpPr>
          <p:cNvPr id="27" name="Regular Pentagon 26"/>
          <p:cNvSpPr/>
          <p:nvPr/>
        </p:nvSpPr>
        <p:spPr>
          <a:xfrm>
            <a:off x="4716016" y="3095854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32"/>
          <p:cNvGrpSpPr/>
          <p:nvPr/>
        </p:nvGrpSpPr>
        <p:grpSpPr>
          <a:xfrm>
            <a:off x="4860032" y="1988840"/>
            <a:ext cx="3744416" cy="576064"/>
            <a:chOff x="5292080" y="2636912"/>
            <a:chExt cx="3744416" cy="576064"/>
          </a:xfrm>
        </p:grpSpPr>
        <p:sp>
          <p:nvSpPr>
            <p:cNvPr id="29" name="Rectangle 28"/>
            <p:cNvSpPr/>
            <p:nvPr/>
          </p:nvSpPr>
          <p:spPr>
            <a:xfrm>
              <a:off x="5292080" y="2636912"/>
              <a:ext cx="3744416" cy="57606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2" name="Picture 31" descr="addin_tmp.png"/>
            <p:cNvPicPr>
              <a:picLocks noChangeAspect="1"/>
            </p:cNvPicPr>
            <p:nvPr>
              <p:custDataLst>
                <p:tags r:id="rId1"/>
              </p:custDataLst>
            </p:nvPr>
          </p:nvPicPr>
          <p:blipFill>
            <a:blip r:embed="rId7" cstate="print"/>
            <a:stretch>
              <a:fillRect/>
            </a:stretch>
          </p:blipFill>
          <p:spPr>
            <a:xfrm>
              <a:off x="5364088" y="2780926"/>
              <a:ext cx="3456384" cy="335430"/>
            </a:xfrm>
            <a:prstGeom prst="rect">
              <a:avLst/>
            </a:prstGeom>
          </p:spPr>
        </p:pic>
      </p:grpSp>
      <p:sp>
        <p:nvSpPr>
          <p:cNvPr id="34" name="Regular Pentagon 33"/>
          <p:cNvSpPr/>
          <p:nvPr/>
        </p:nvSpPr>
        <p:spPr>
          <a:xfrm>
            <a:off x="5004048" y="2677253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gular Pentagon 34"/>
          <p:cNvSpPr/>
          <p:nvPr/>
        </p:nvSpPr>
        <p:spPr>
          <a:xfrm>
            <a:off x="5220072" y="3451993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gular Pentagon 35"/>
          <p:cNvSpPr/>
          <p:nvPr/>
        </p:nvSpPr>
        <p:spPr>
          <a:xfrm>
            <a:off x="4283968" y="3356992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6300192" y="4221088"/>
            <a:ext cx="4732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spc="50" smtClean="0">
                <a:ln w="12700" cmpd="sng">
                  <a:solidFill>
                    <a:srgbClr val="7E848D">
                      <a:satMod val="120000"/>
                      <a:shade val="80000"/>
                    </a:srgbClr>
                  </a:solidFill>
                  <a:prstDash val="solid"/>
                </a:ln>
                <a:solidFill>
                  <a:srgbClr val="00B0F0"/>
                </a:solidFill>
                <a:effectLst>
                  <a:glow rad="53100">
                    <a:srgbClr val="7E848D">
                      <a:satMod val="180000"/>
                      <a:alpha val="30000"/>
                    </a:srgbClr>
                  </a:glow>
                </a:effectLst>
              </a:rPr>
              <a:t>b</a:t>
            </a:r>
            <a:endParaRPr lang="en-US">
              <a:solidFill>
                <a:srgbClr val="00B0F0"/>
              </a:solidFill>
            </a:endParaRPr>
          </a:p>
        </p:txBody>
      </p:sp>
      <p:sp>
        <p:nvSpPr>
          <p:cNvPr id="65" name="Oval 64"/>
          <p:cNvSpPr>
            <a:spLocks noChangeAspect="1"/>
          </p:cNvSpPr>
          <p:nvPr/>
        </p:nvSpPr>
        <p:spPr>
          <a:xfrm>
            <a:off x="467544" y="2924944"/>
            <a:ext cx="162018" cy="1620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egular Pentagon 67"/>
          <p:cNvSpPr/>
          <p:nvPr/>
        </p:nvSpPr>
        <p:spPr>
          <a:xfrm>
            <a:off x="4283968" y="4005064"/>
            <a:ext cx="432048" cy="360040"/>
          </a:xfrm>
          <a:prstGeom prst="pentagon">
            <a:avLst/>
          </a:prstGeom>
          <a:solidFill>
            <a:srgbClr val="92D050">
              <a:alpha val="5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5940152" y="2636912"/>
            <a:ext cx="32383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 = Convex Hull of</a:t>
            </a:r>
          </a:p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the set of points 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27584" y="5847655"/>
            <a:ext cx="7560840" cy="46166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</a:t>
            </a:r>
            <a:r>
              <a:rPr lang="en-US" sz="2400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(Q)</a:t>
            </a:r>
            <a:r>
              <a:rPr lang="en-US" sz="24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Probability of points in the log inside Q</a:t>
            </a:r>
            <a:endParaRPr lang="en-US" sz="2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Slide Number Placeholder 3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13873E-6 L 0.43212 0.17711 " pathEditMode="relative" rAng="0" ptsTypes="AA">
                                      <p:cBhvr>
                                        <p:cTn id="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6" y="8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0.00186 L 0.39549 -0.01782 " pathEditMode="relative" rAng="0" ptsTypes="AA">
                                      <p:cBhvr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6" y="-1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741 L 0.35018 -0.20555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-9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0185 L 0.3882 -0.29352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" y="-148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0.31129 -0.32616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16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81481E-6 L 0.31927 -0.36621 " pathEditMode="relative" rAng="0" ptsTypes="AA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" y="-1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3" presetClass="entr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7" grpId="0" animBg="1"/>
      <p:bldP spid="34" grpId="0" animBg="1"/>
      <p:bldP spid="35" grpId="0" animBg="1"/>
      <p:bldP spid="36" grpId="0" animBg="1"/>
      <p:bldP spid="65" grpId="0" animBg="1"/>
      <p:bldP spid="65" grpId="1" animBg="1"/>
      <p:bldP spid="68" grpId="0" animBg="1"/>
      <p:bldP spid="74" grpId="0"/>
      <p:bldP spid="7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787208" cy="1143000"/>
          </a:xfrm>
        </p:spPr>
        <p:txBody>
          <a:bodyPr>
            <a:normAutofit fontScale="90000"/>
          </a:bodyPr>
          <a:lstStyle/>
          <a:p>
            <a:r>
              <a:rPr lang="en-US" smtClean="0"/>
              <a:t>Example: </a:t>
            </a:r>
            <a:r>
              <a:rPr lang="en-US" i="1" smtClean="0"/>
              <a:t>control flow discovery</a:t>
            </a:r>
            <a:endParaRPr lang="en-US" i="1"/>
          </a:p>
        </p:txBody>
      </p:sp>
      <p:pic>
        <p:nvPicPr>
          <p:cNvPr id="3" name="Picture 2" descr="C:\Program Files\Microsoft Office\MEDIA\CAGCAT10\j0205582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6692" y="1500174"/>
            <a:ext cx="1776679" cy="1630375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075254" y="3071810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Information</a:t>
            </a:r>
            <a:r>
              <a:rPr lang="es-ES" dirty="0" smtClean="0"/>
              <a:t> </a:t>
            </a:r>
            <a:r>
              <a:rPr lang="es-ES" dirty="0" err="1" smtClean="0"/>
              <a:t>System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 rot="20096086">
            <a:off x="2198494" y="3619029"/>
            <a:ext cx="357190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013342" y="4382773"/>
          <a:ext cx="4214842" cy="221457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6135"/>
                <a:gridCol w="1412330"/>
                <a:gridCol w="2096377"/>
              </a:tblGrid>
              <a:tr h="347949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Case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Event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Timestamp</a:t>
                      </a:r>
                      <a:endParaRPr lang="en-US" sz="1600" dirty="0"/>
                    </a:p>
                  </a:txBody>
                  <a:tcPr/>
                </a:tc>
              </a:tr>
              <a:tr h="347949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reservation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21-02-2009 12:20h</a:t>
                      </a:r>
                      <a:endParaRPr lang="en-US" sz="1600" dirty="0"/>
                    </a:p>
                  </a:txBody>
                  <a:tcPr/>
                </a:tc>
              </a:tr>
              <a:tr h="347949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arrival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22-02-2009</a:t>
                      </a:r>
                      <a:r>
                        <a:rPr lang="es-ES" sz="1600" baseline="0" dirty="0" smtClean="0"/>
                        <a:t> 21:05h</a:t>
                      </a:r>
                      <a:endParaRPr lang="en-US" sz="1600" dirty="0"/>
                    </a:p>
                  </a:txBody>
                  <a:tcPr/>
                </a:tc>
              </a:tr>
              <a:tr h="347949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reservation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23-02-2009</a:t>
                      </a:r>
                      <a:r>
                        <a:rPr lang="es-ES" sz="1600" baseline="0" dirty="0" smtClean="0"/>
                        <a:t> 14:00h</a:t>
                      </a:r>
                      <a:endParaRPr lang="en-US" sz="1600" dirty="0"/>
                    </a:p>
                  </a:txBody>
                  <a:tcPr/>
                </a:tc>
              </a:tr>
              <a:tr h="347949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payment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23-02-2009 14:50h</a:t>
                      </a:r>
                      <a:endParaRPr lang="en-US" sz="1600" dirty="0"/>
                    </a:p>
                  </a:txBody>
                  <a:tcPr/>
                </a:tc>
              </a:tr>
              <a:tr h="474834"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err="1" smtClean="0"/>
                        <a:t>cancellation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23-02-2009</a:t>
                      </a:r>
                      <a:r>
                        <a:rPr lang="es-ES" sz="1600" baseline="0" dirty="0" smtClean="0"/>
                        <a:t> 16:00h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ight Arrow 6"/>
          <p:cNvSpPr/>
          <p:nvPr/>
        </p:nvSpPr>
        <p:spPr>
          <a:xfrm rot="18633592">
            <a:off x="5255812" y="3655637"/>
            <a:ext cx="571504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355976" y="2060848"/>
            <a:ext cx="4500562" cy="1247497"/>
          </a:xfrm>
          <a:prstGeom prst="rect">
            <a:avLst/>
          </a:prstGeom>
          <a:solidFill>
            <a:srgbClr val="FFFFFF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070456" y="3308345"/>
            <a:ext cx="16482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Petri</a:t>
            </a:r>
            <a:r>
              <a:rPr lang="es-ES" dirty="0" smtClean="0"/>
              <a:t> Net (PN)</a:t>
            </a:r>
            <a:endParaRPr lang="en-US" dirty="0"/>
          </a:p>
        </p:txBody>
      </p:sp>
      <p:pic>
        <p:nvPicPr>
          <p:cNvPr id="10" name="Picture 9" descr="example_log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76786" y="2165337"/>
            <a:ext cx="4214842" cy="108564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49888" y="5877272"/>
            <a:ext cx="1229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 smtClean="0"/>
              <a:t>Event</a:t>
            </a:r>
            <a:r>
              <a:rPr lang="es-ES" dirty="0" smtClean="0"/>
              <a:t> Log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 Flow Discovery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771800" y="1484784"/>
            <a:ext cx="3906262" cy="18158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cap="none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1: r,s,sb,p,ac,ap,c</a:t>
            </a:r>
          </a:p>
          <a:p>
            <a:r>
              <a:rPr lang="en-US" sz="28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2: r,sb,em,p,ac,ap,c</a:t>
            </a:r>
          </a:p>
          <a:p>
            <a:r>
              <a:rPr lang="en-US" sz="2800" b="1" cap="none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3: r,sb,p,em,ac,rj,rs,c</a:t>
            </a:r>
          </a:p>
          <a:p>
            <a:r>
              <a:rPr lang="en-US" sz="28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...</a:t>
            </a:r>
            <a:endParaRPr lang="en-US" sz="2800" b="1" cap="none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6" name="Down Arrow 15"/>
          <p:cNvSpPr/>
          <p:nvPr/>
        </p:nvSpPr>
        <p:spPr>
          <a:xfrm>
            <a:off x="4358826" y="3429000"/>
            <a:ext cx="357190" cy="867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141"/>
          <p:cNvGrpSpPr/>
          <p:nvPr/>
        </p:nvGrpSpPr>
        <p:grpSpPr>
          <a:xfrm>
            <a:off x="321060" y="4600862"/>
            <a:ext cx="1308392" cy="523220"/>
            <a:chOff x="214282" y="5715016"/>
            <a:chExt cx="1308392" cy="523220"/>
          </a:xfrm>
        </p:grpSpPr>
        <p:sp>
          <p:nvSpPr>
            <p:cNvPr id="64" name="Oval 63"/>
            <p:cNvSpPr/>
            <p:nvPr/>
          </p:nvSpPr>
          <p:spPr>
            <a:xfrm>
              <a:off x="214282" y="5835858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714348" y="5715016"/>
              <a:ext cx="28575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/>
                <a:t>r</a:t>
              </a:r>
              <a:endParaRPr lang="en-US" sz="2800" i="1" dirty="0"/>
            </a:p>
          </p:txBody>
        </p:sp>
        <p:sp>
          <p:nvSpPr>
            <p:cNvPr id="66" name="Oval 65"/>
            <p:cNvSpPr/>
            <p:nvPr/>
          </p:nvSpPr>
          <p:spPr>
            <a:xfrm>
              <a:off x="1285852" y="5837830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Arrow Connector 66"/>
            <p:cNvCxnSpPr>
              <a:stCxn id="64" idx="6"/>
              <a:endCxn id="65" idx="1"/>
            </p:cNvCxnSpPr>
            <p:nvPr/>
          </p:nvCxnSpPr>
          <p:spPr>
            <a:xfrm>
              <a:off x="451104" y="5972240"/>
              <a:ext cx="263244" cy="438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>
              <a:stCxn id="65" idx="3"/>
              <a:endCxn id="66" idx="2"/>
            </p:cNvCxnSpPr>
            <p:nvPr/>
          </p:nvCxnSpPr>
          <p:spPr>
            <a:xfrm flipV="1">
              <a:off x="1000100" y="5974212"/>
              <a:ext cx="285752" cy="241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Box 59"/>
          <p:cNvSpPr txBox="1"/>
          <p:nvPr/>
        </p:nvSpPr>
        <p:spPr>
          <a:xfrm>
            <a:off x="3392894" y="4624989"/>
            <a:ext cx="285752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p</a:t>
            </a:r>
            <a:endParaRPr lang="en-US" sz="2800" i="1" dirty="0"/>
          </a:p>
        </p:txBody>
      </p:sp>
      <p:sp>
        <p:nvSpPr>
          <p:cNvPr id="61" name="Oval 60"/>
          <p:cNvSpPr/>
          <p:nvPr/>
        </p:nvSpPr>
        <p:spPr>
          <a:xfrm>
            <a:off x="4035836" y="4741295"/>
            <a:ext cx="236822" cy="272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Arrow Connector 61"/>
          <p:cNvCxnSpPr>
            <a:stCxn id="26" idx="6"/>
            <a:endCxn id="60" idx="1"/>
          </p:cNvCxnSpPr>
          <p:nvPr/>
        </p:nvCxnSpPr>
        <p:spPr>
          <a:xfrm>
            <a:off x="3035704" y="4885188"/>
            <a:ext cx="357190" cy="141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60" idx="3"/>
            <a:endCxn id="61" idx="2"/>
          </p:cNvCxnSpPr>
          <p:nvPr/>
        </p:nvCxnSpPr>
        <p:spPr>
          <a:xfrm flipV="1">
            <a:off x="3678646" y="4877677"/>
            <a:ext cx="357190" cy="8922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629848" y="4656927"/>
            <a:ext cx="50006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ac</a:t>
            </a:r>
            <a:endParaRPr lang="en-US" sz="2000" i="1" dirty="0"/>
          </a:p>
        </p:txBody>
      </p:sp>
      <p:sp>
        <p:nvSpPr>
          <p:cNvPr id="57" name="Oval 56"/>
          <p:cNvSpPr/>
          <p:nvPr/>
        </p:nvSpPr>
        <p:spPr>
          <a:xfrm>
            <a:off x="5487104" y="4723676"/>
            <a:ext cx="236822" cy="272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>
            <a:stCxn id="61" idx="6"/>
            <a:endCxn id="56" idx="1"/>
          </p:cNvCxnSpPr>
          <p:nvPr/>
        </p:nvCxnSpPr>
        <p:spPr>
          <a:xfrm flipV="1">
            <a:off x="4272658" y="4856982"/>
            <a:ext cx="357190" cy="2069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6" idx="3"/>
            <a:endCxn id="57" idx="2"/>
          </p:cNvCxnSpPr>
          <p:nvPr/>
        </p:nvCxnSpPr>
        <p:spPr>
          <a:xfrm>
            <a:off x="5129914" y="4856982"/>
            <a:ext cx="357190" cy="307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6009678" y="4149080"/>
            <a:ext cx="50006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rj</a:t>
            </a:r>
            <a:endParaRPr lang="en-US" sz="2800" i="1" dirty="0"/>
          </a:p>
        </p:txBody>
      </p:sp>
      <p:sp>
        <p:nvSpPr>
          <p:cNvPr id="53" name="Oval 52"/>
          <p:cNvSpPr/>
          <p:nvPr/>
        </p:nvSpPr>
        <p:spPr>
          <a:xfrm>
            <a:off x="6821918" y="4278695"/>
            <a:ext cx="236822" cy="272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Arrow Connector 53"/>
          <p:cNvCxnSpPr>
            <a:stCxn id="57" idx="0"/>
            <a:endCxn id="52" idx="1"/>
          </p:cNvCxnSpPr>
          <p:nvPr/>
        </p:nvCxnSpPr>
        <p:spPr>
          <a:xfrm rot="5400000" flipH="1" flipV="1">
            <a:off x="5651103" y="4365102"/>
            <a:ext cx="312986" cy="404163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52" idx="3"/>
            <a:endCxn id="53" idx="2"/>
          </p:cNvCxnSpPr>
          <p:nvPr/>
        </p:nvCxnSpPr>
        <p:spPr>
          <a:xfrm>
            <a:off x="6509744" y="4410690"/>
            <a:ext cx="312174" cy="438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036100" y="5100928"/>
            <a:ext cx="57150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 err="1" smtClean="0"/>
              <a:t>ap</a:t>
            </a:r>
            <a:endParaRPr lang="en-US" sz="2400" i="1" dirty="0"/>
          </a:p>
        </p:txBody>
      </p:sp>
      <p:sp>
        <p:nvSpPr>
          <p:cNvPr id="47" name="TextBox 46"/>
          <p:cNvSpPr txBox="1"/>
          <p:nvPr/>
        </p:nvSpPr>
        <p:spPr>
          <a:xfrm>
            <a:off x="7393422" y="4149080"/>
            <a:ext cx="50006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 err="1" smtClean="0"/>
              <a:t>rs</a:t>
            </a:r>
            <a:endParaRPr lang="en-US" sz="2800" i="1" dirty="0"/>
          </a:p>
        </p:txBody>
      </p:sp>
      <p:sp>
        <p:nvSpPr>
          <p:cNvPr id="48" name="Oval 47"/>
          <p:cNvSpPr/>
          <p:nvPr/>
        </p:nvSpPr>
        <p:spPr>
          <a:xfrm>
            <a:off x="7536298" y="5188612"/>
            <a:ext cx="236822" cy="272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57" idx="5"/>
            <a:endCxn id="46" idx="1"/>
          </p:cNvCxnSpPr>
          <p:nvPr/>
        </p:nvCxnSpPr>
        <p:spPr>
          <a:xfrm rot="16200000" flipH="1">
            <a:off x="5675039" y="4970699"/>
            <a:ext cx="375267" cy="34685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6" idx="3"/>
            <a:endCxn id="48" idx="2"/>
          </p:cNvCxnSpPr>
          <p:nvPr/>
        </p:nvCxnSpPr>
        <p:spPr>
          <a:xfrm flipV="1">
            <a:off x="6607604" y="5324994"/>
            <a:ext cx="928694" cy="676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53" idx="6"/>
            <a:endCxn id="47" idx="1"/>
          </p:cNvCxnSpPr>
          <p:nvPr/>
        </p:nvCxnSpPr>
        <p:spPr>
          <a:xfrm flipV="1">
            <a:off x="7058740" y="4410690"/>
            <a:ext cx="334682" cy="438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47" idx="2"/>
            <a:endCxn id="48" idx="0"/>
          </p:cNvCxnSpPr>
          <p:nvPr/>
        </p:nvCxnSpPr>
        <p:spPr>
          <a:xfrm rot="16200000" flipH="1">
            <a:off x="7390926" y="4924829"/>
            <a:ext cx="516312" cy="1125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107802" y="5057037"/>
            <a:ext cx="357190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c</a:t>
            </a:r>
            <a:endParaRPr lang="en-US" sz="2800" i="1" dirty="0"/>
          </a:p>
        </p:txBody>
      </p:sp>
      <p:cxnSp>
        <p:nvCxnSpPr>
          <p:cNvPr id="41" name="Straight Arrow Connector 40"/>
          <p:cNvCxnSpPr>
            <a:stCxn id="48" idx="6"/>
            <a:endCxn id="40" idx="1"/>
          </p:cNvCxnSpPr>
          <p:nvPr/>
        </p:nvCxnSpPr>
        <p:spPr>
          <a:xfrm flipV="1">
            <a:off x="7773120" y="5318647"/>
            <a:ext cx="334682" cy="634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40" idx="3"/>
            <a:endCxn id="43" idx="2"/>
          </p:cNvCxnSpPr>
          <p:nvPr/>
        </p:nvCxnSpPr>
        <p:spPr>
          <a:xfrm>
            <a:off x="8464992" y="5318647"/>
            <a:ext cx="334682" cy="2200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Oval 42"/>
          <p:cNvSpPr/>
          <p:nvPr/>
        </p:nvSpPr>
        <p:spPr>
          <a:xfrm>
            <a:off x="8799674" y="5184465"/>
            <a:ext cx="236822" cy="272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964134" y="4291956"/>
            <a:ext cx="50006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err="1" smtClean="0"/>
              <a:t>sb</a:t>
            </a:r>
            <a:endParaRPr lang="en-US" sz="2000" i="1" dirty="0"/>
          </a:p>
        </p:txBody>
      </p:sp>
      <p:sp>
        <p:nvSpPr>
          <p:cNvPr id="26" name="Oval 25"/>
          <p:cNvSpPr/>
          <p:nvPr/>
        </p:nvSpPr>
        <p:spPr>
          <a:xfrm>
            <a:off x="2798882" y="4748806"/>
            <a:ext cx="236822" cy="272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66" idx="6"/>
            <a:endCxn id="25" idx="1"/>
          </p:cNvCxnSpPr>
          <p:nvPr/>
        </p:nvCxnSpPr>
        <p:spPr>
          <a:xfrm flipV="1">
            <a:off x="1629452" y="4492011"/>
            <a:ext cx="334682" cy="36804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5" idx="3"/>
            <a:endCxn id="26" idx="2"/>
          </p:cNvCxnSpPr>
          <p:nvPr/>
        </p:nvCxnSpPr>
        <p:spPr>
          <a:xfrm>
            <a:off x="2464200" y="4492011"/>
            <a:ext cx="334682" cy="393177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1397966" y="5629216"/>
            <a:ext cx="236822" cy="272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969470" y="5077774"/>
            <a:ext cx="62043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i="1" dirty="0" err="1" smtClean="0"/>
              <a:t>em</a:t>
            </a:r>
            <a:endParaRPr lang="en-US" sz="24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2107010" y="5809055"/>
            <a:ext cx="28575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</a:t>
            </a:r>
            <a:endParaRPr lang="en-US" sz="2000" i="1" dirty="0"/>
          </a:p>
        </p:txBody>
      </p:sp>
      <p:cxnSp>
        <p:nvCxnSpPr>
          <p:cNvPr id="32" name="Straight Arrow Connector 31"/>
          <p:cNvCxnSpPr>
            <a:stCxn id="29" idx="7"/>
            <a:endCxn id="30" idx="1"/>
          </p:cNvCxnSpPr>
          <p:nvPr/>
        </p:nvCxnSpPr>
        <p:spPr>
          <a:xfrm rot="5400000" flipH="1" flipV="1">
            <a:off x="1604511" y="5304202"/>
            <a:ext cx="360554" cy="36936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9" idx="5"/>
            <a:endCxn id="31" idx="1"/>
          </p:cNvCxnSpPr>
          <p:nvPr/>
        </p:nvCxnSpPr>
        <p:spPr>
          <a:xfrm rot="16200000" flipH="1">
            <a:off x="1780020" y="5682120"/>
            <a:ext cx="147076" cy="50690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2804218" y="5629216"/>
            <a:ext cx="236822" cy="272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Arrow Connector 34"/>
          <p:cNvCxnSpPr>
            <a:stCxn id="30" idx="3"/>
            <a:endCxn id="34" idx="1"/>
          </p:cNvCxnSpPr>
          <p:nvPr/>
        </p:nvCxnSpPr>
        <p:spPr>
          <a:xfrm>
            <a:off x="2589904" y="5308607"/>
            <a:ext cx="248996" cy="360554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1" idx="3"/>
            <a:endCxn id="34" idx="3"/>
          </p:cNvCxnSpPr>
          <p:nvPr/>
        </p:nvCxnSpPr>
        <p:spPr>
          <a:xfrm flipV="1">
            <a:off x="2392762" y="5862034"/>
            <a:ext cx="446138" cy="14707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34" idx="6"/>
            <a:endCxn id="56" idx="2"/>
          </p:cNvCxnSpPr>
          <p:nvPr/>
        </p:nvCxnSpPr>
        <p:spPr>
          <a:xfrm flipV="1">
            <a:off x="3041040" y="5057037"/>
            <a:ext cx="1838841" cy="708561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5" idx="2"/>
            <a:endCxn id="29" idx="1"/>
          </p:cNvCxnSpPr>
          <p:nvPr/>
        </p:nvCxnSpPr>
        <p:spPr>
          <a:xfrm rot="16200000" flipH="1">
            <a:off x="925786" y="5162298"/>
            <a:ext cx="545079" cy="468646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>
            <a:spLocks noChangeAspect="1"/>
          </p:cNvSpPr>
          <p:nvPr/>
        </p:nvSpPr>
        <p:spPr>
          <a:xfrm>
            <a:off x="383277" y="4807963"/>
            <a:ext cx="99464" cy="11456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827584" y="2132856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</a:t>
            </a:r>
            <a:r>
              <a:rPr lang="es-ES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Log (EL)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991010" y="5767825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Petri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Net (PN)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19256" cy="1143000"/>
          </a:xfrm>
        </p:spPr>
        <p:txBody>
          <a:bodyPr>
            <a:normAutofit/>
          </a:bodyPr>
          <a:lstStyle/>
          <a:p>
            <a:r>
              <a:rPr lang="en-US" smtClean="0"/>
              <a:t>The Challenge of Concept Drift</a:t>
            </a: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403648" y="1412776"/>
            <a:ext cx="3312368" cy="47089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cap="none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1: r,s,sb,p,ac,ap,c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2: r,sb,em,p,ac,ap,c</a:t>
            </a:r>
          </a:p>
          <a:p>
            <a:r>
              <a:rPr lang="en-US" sz="2000" b="1" cap="none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3: r,sb,p,em,ac,rj,rs,c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4: r, em, sb,p,ac,ap,c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5: r,sb,s,p,ac,rj,rs, 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6:  r,sb,p,s,ac,ap,c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7:r,sb,p,em,ac,ap,c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8: r,em,s,sb,p,ac,ap,c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9: r,sb,em,s,p,ac,ap,c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10: r,sb,em,s,p,ac,rj,rs,c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11: r,em,sb,p,s,ac,ap,c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12: r,em,sb,s,p,ac,rj,rs,c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13: r,em,sb,p,s,ac,ap,c</a:t>
            </a: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14: r,sb,p,em,s,ac,ap,c</a:t>
            </a:r>
            <a:endParaRPr lang="en-US" sz="2000" b="1" cap="none" spc="5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  <a:p>
            <a:r>
              <a:rPr lang="en-US" sz="2000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...</a:t>
            </a:r>
            <a:endParaRPr lang="en-US" sz="2000" b="1" cap="none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34" name="Rounded Rectangle 133"/>
          <p:cNvSpPr/>
          <p:nvPr/>
        </p:nvSpPr>
        <p:spPr>
          <a:xfrm>
            <a:off x="1259632" y="3645024"/>
            <a:ext cx="6840760" cy="2160240"/>
          </a:xfrm>
          <a:prstGeom prst="roundRect">
            <a:avLst/>
          </a:prstGeom>
          <a:solidFill>
            <a:srgbClr val="FFC000">
              <a:alpha val="23000"/>
            </a:srgbClr>
          </a:solidFill>
          <a:ln>
            <a:solidFill>
              <a:schemeClr val="accent6">
                <a:lumMod val="75000"/>
              </a:schemeClr>
            </a:solidFill>
          </a:ln>
          <a:effectLst>
            <a:glow rad="63500">
              <a:schemeClr val="accent5">
                <a:tint val="30000"/>
                <a:shade val="95000"/>
                <a:satMod val="300000"/>
                <a:alpha val="5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i="1" smtClean="0"/>
              <a:t>MODEL time ≥ t+1</a:t>
            </a:r>
            <a:endParaRPr lang="en-US" sz="2000" b="1" i="1"/>
          </a:p>
        </p:txBody>
      </p:sp>
      <p:sp>
        <p:nvSpPr>
          <p:cNvPr id="135" name="Down Arrow 134"/>
          <p:cNvSpPr/>
          <p:nvPr/>
        </p:nvSpPr>
        <p:spPr>
          <a:xfrm>
            <a:off x="539552" y="1412776"/>
            <a:ext cx="144016" cy="47525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TextBox 135"/>
          <p:cNvSpPr txBox="1"/>
          <p:nvPr/>
        </p:nvSpPr>
        <p:spPr>
          <a:xfrm rot="16200000">
            <a:off x="-52347" y="2292708"/>
            <a:ext cx="689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Time</a:t>
            </a:r>
            <a:endParaRPr lang="en-US"/>
          </a:p>
        </p:txBody>
      </p:sp>
      <p:sp>
        <p:nvSpPr>
          <p:cNvPr id="133" name="Rounded Rectangle 132"/>
          <p:cNvSpPr/>
          <p:nvPr/>
        </p:nvSpPr>
        <p:spPr>
          <a:xfrm>
            <a:off x="1259632" y="1412776"/>
            <a:ext cx="6840760" cy="2160240"/>
          </a:xfrm>
          <a:prstGeom prst="roundRect">
            <a:avLst/>
          </a:prstGeom>
          <a:solidFill>
            <a:schemeClr val="accent5">
              <a:alpha val="23000"/>
            </a:schemeClr>
          </a:solidFill>
          <a:effectLst>
            <a:glow rad="63500">
              <a:schemeClr val="accent5">
                <a:tint val="30000"/>
                <a:shade val="95000"/>
                <a:satMod val="300000"/>
                <a:alpha val="50000"/>
              </a:schemeClr>
            </a:glow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2000" b="1" i="1" smtClean="0"/>
              <a:t>MODEL time ≤ t</a:t>
            </a:r>
            <a:endParaRPr lang="en-US" sz="2000" b="1" i="1"/>
          </a:p>
        </p:txBody>
      </p:sp>
      <p:grpSp>
        <p:nvGrpSpPr>
          <p:cNvPr id="145" name="Group 144"/>
          <p:cNvGrpSpPr/>
          <p:nvPr/>
        </p:nvGrpSpPr>
        <p:grpSpPr>
          <a:xfrm>
            <a:off x="549077" y="3419475"/>
            <a:ext cx="782563" cy="369332"/>
            <a:chOff x="549077" y="3419475"/>
            <a:chExt cx="782563" cy="369332"/>
          </a:xfrm>
        </p:grpSpPr>
        <p:sp>
          <p:nvSpPr>
            <p:cNvPr id="137" name="Pentagon 136"/>
            <p:cNvSpPr/>
            <p:nvPr/>
          </p:nvSpPr>
          <p:spPr>
            <a:xfrm>
              <a:off x="611560" y="3457575"/>
              <a:ext cx="720080" cy="288032"/>
            </a:xfrm>
            <a:prstGeom prst="homePlat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49077" y="3419475"/>
              <a:ext cx="736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mtClean="0"/>
                <a:t>Drift !</a:t>
              </a:r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106694" y="1268760"/>
            <a:ext cx="8999984" cy="2304256"/>
            <a:chOff x="4644008" y="1124744"/>
            <a:chExt cx="8999984" cy="2304256"/>
          </a:xfrm>
        </p:grpSpPr>
        <p:sp>
          <p:nvSpPr>
            <p:cNvPr id="138" name="Rectangle 137"/>
            <p:cNvSpPr/>
            <p:nvPr/>
          </p:nvSpPr>
          <p:spPr>
            <a:xfrm>
              <a:off x="4644008" y="1124744"/>
              <a:ext cx="8999984" cy="2304256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141"/>
            <p:cNvGrpSpPr/>
            <p:nvPr/>
          </p:nvGrpSpPr>
          <p:grpSpPr>
            <a:xfrm>
              <a:off x="4788024" y="1648534"/>
              <a:ext cx="1308392" cy="523220"/>
              <a:chOff x="214282" y="5715016"/>
              <a:chExt cx="1308392" cy="523220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214282" y="5835858"/>
                <a:ext cx="236822" cy="27276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714348" y="5715016"/>
                <a:ext cx="285752" cy="523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smtClean="0"/>
                  <a:t>r</a:t>
                </a:r>
                <a:endParaRPr lang="en-US" sz="2800" i="1" dirty="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1285852" y="5837830"/>
                <a:ext cx="236822" cy="27276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7" name="Straight Arrow Connector 66"/>
              <p:cNvCxnSpPr>
                <a:stCxn id="64" idx="6"/>
                <a:endCxn id="65" idx="1"/>
              </p:cNvCxnSpPr>
              <p:nvPr/>
            </p:nvCxnSpPr>
            <p:spPr>
              <a:xfrm>
                <a:off x="451104" y="5972240"/>
                <a:ext cx="263244" cy="438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Arrow Connector 67"/>
              <p:cNvCxnSpPr>
                <a:stCxn id="65" idx="3"/>
                <a:endCxn id="66" idx="2"/>
              </p:cNvCxnSpPr>
              <p:nvPr/>
            </p:nvCxnSpPr>
            <p:spPr>
              <a:xfrm flipV="1">
                <a:off x="1000100" y="5974212"/>
                <a:ext cx="285752" cy="241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59"/>
            <p:cNvSpPr txBox="1"/>
            <p:nvPr/>
          </p:nvSpPr>
          <p:spPr>
            <a:xfrm>
              <a:off x="7859858" y="1672661"/>
              <a:ext cx="28575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/>
                <a:t>p</a:t>
              </a:r>
              <a:endParaRPr lang="en-US" sz="2800" i="1" dirty="0"/>
            </a:p>
          </p:txBody>
        </p:sp>
        <p:sp>
          <p:nvSpPr>
            <p:cNvPr id="61" name="Oval 60"/>
            <p:cNvSpPr/>
            <p:nvPr/>
          </p:nvSpPr>
          <p:spPr>
            <a:xfrm>
              <a:off x="8502800" y="1788967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Arrow Connector 61"/>
            <p:cNvCxnSpPr>
              <a:stCxn id="26" idx="6"/>
              <a:endCxn id="60" idx="1"/>
            </p:cNvCxnSpPr>
            <p:nvPr/>
          </p:nvCxnSpPr>
          <p:spPr>
            <a:xfrm>
              <a:off x="7502668" y="1932860"/>
              <a:ext cx="357190" cy="141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60" idx="3"/>
              <a:endCxn id="61" idx="2"/>
            </p:cNvCxnSpPr>
            <p:nvPr/>
          </p:nvCxnSpPr>
          <p:spPr>
            <a:xfrm flipV="1">
              <a:off x="8145610" y="1925349"/>
              <a:ext cx="357190" cy="892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9096812" y="1704599"/>
              <a:ext cx="50006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ac</a:t>
              </a:r>
              <a:endParaRPr lang="en-US" sz="2000" i="1" dirty="0"/>
            </a:p>
          </p:txBody>
        </p:sp>
        <p:sp>
          <p:nvSpPr>
            <p:cNvPr id="57" name="Oval 56"/>
            <p:cNvSpPr/>
            <p:nvPr/>
          </p:nvSpPr>
          <p:spPr>
            <a:xfrm>
              <a:off x="9954068" y="1771348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8" name="Straight Arrow Connector 57"/>
            <p:cNvCxnSpPr>
              <a:stCxn id="61" idx="6"/>
              <a:endCxn id="56" idx="1"/>
            </p:cNvCxnSpPr>
            <p:nvPr/>
          </p:nvCxnSpPr>
          <p:spPr>
            <a:xfrm flipV="1">
              <a:off x="8739622" y="1904654"/>
              <a:ext cx="357190" cy="2069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56" idx="3"/>
              <a:endCxn id="57" idx="2"/>
            </p:cNvCxnSpPr>
            <p:nvPr/>
          </p:nvCxnSpPr>
          <p:spPr>
            <a:xfrm>
              <a:off x="9596878" y="1904654"/>
              <a:ext cx="357190" cy="307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/>
            <p:cNvSpPr txBox="1"/>
            <p:nvPr/>
          </p:nvSpPr>
          <p:spPr>
            <a:xfrm>
              <a:off x="10476642" y="1196752"/>
              <a:ext cx="500066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/>
                <a:t>rj</a:t>
              </a:r>
              <a:endParaRPr lang="en-US" sz="2800" i="1" dirty="0"/>
            </a:p>
          </p:txBody>
        </p:sp>
        <p:sp>
          <p:nvSpPr>
            <p:cNvPr id="53" name="Oval 52"/>
            <p:cNvSpPr/>
            <p:nvPr/>
          </p:nvSpPr>
          <p:spPr>
            <a:xfrm>
              <a:off x="11288882" y="1326367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>
              <a:stCxn id="57" idx="0"/>
              <a:endCxn id="52" idx="1"/>
            </p:cNvCxnSpPr>
            <p:nvPr/>
          </p:nvCxnSpPr>
          <p:spPr>
            <a:xfrm rot="5400000" flipH="1" flipV="1">
              <a:off x="10118067" y="1412774"/>
              <a:ext cx="312986" cy="40416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52" idx="3"/>
              <a:endCxn id="53" idx="2"/>
            </p:cNvCxnSpPr>
            <p:nvPr/>
          </p:nvCxnSpPr>
          <p:spPr>
            <a:xfrm>
              <a:off x="10976708" y="1458362"/>
              <a:ext cx="312174" cy="438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0503064" y="2148600"/>
              <a:ext cx="571504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/>
                <a:t>ap</a:t>
              </a:r>
              <a:endParaRPr lang="en-US" sz="2400" i="1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1860386" y="1196752"/>
              <a:ext cx="500066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/>
                <a:t>rs</a:t>
              </a:r>
              <a:endParaRPr lang="en-US" sz="2800" i="1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12003262" y="2236284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" name="Straight Arrow Connector 48"/>
            <p:cNvCxnSpPr>
              <a:stCxn id="57" idx="5"/>
              <a:endCxn id="46" idx="1"/>
            </p:cNvCxnSpPr>
            <p:nvPr/>
          </p:nvCxnSpPr>
          <p:spPr>
            <a:xfrm rot="16200000" flipH="1">
              <a:off x="10142003" y="2018371"/>
              <a:ext cx="375267" cy="34685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6" idx="3"/>
              <a:endCxn id="48" idx="2"/>
            </p:cNvCxnSpPr>
            <p:nvPr/>
          </p:nvCxnSpPr>
          <p:spPr>
            <a:xfrm flipV="1">
              <a:off x="11074568" y="2372666"/>
              <a:ext cx="928694" cy="676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>
              <a:stCxn id="53" idx="6"/>
              <a:endCxn id="47" idx="1"/>
            </p:cNvCxnSpPr>
            <p:nvPr/>
          </p:nvCxnSpPr>
          <p:spPr>
            <a:xfrm flipV="1">
              <a:off x="11525704" y="1458362"/>
              <a:ext cx="334682" cy="438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47" idx="2"/>
              <a:endCxn id="48" idx="0"/>
            </p:cNvCxnSpPr>
            <p:nvPr/>
          </p:nvCxnSpPr>
          <p:spPr>
            <a:xfrm rot="16200000" flipH="1">
              <a:off x="11857890" y="1972501"/>
              <a:ext cx="516312" cy="1125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12574766" y="2104709"/>
              <a:ext cx="357190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/>
                <a:t>c</a:t>
              </a:r>
              <a:endParaRPr lang="en-US" sz="2800" i="1" dirty="0"/>
            </a:p>
          </p:txBody>
        </p:sp>
        <p:cxnSp>
          <p:nvCxnSpPr>
            <p:cNvPr id="41" name="Straight Arrow Connector 40"/>
            <p:cNvCxnSpPr>
              <a:stCxn id="48" idx="6"/>
              <a:endCxn id="40" idx="1"/>
            </p:cNvCxnSpPr>
            <p:nvPr/>
          </p:nvCxnSpPr>
          <p:spPr>
            <a:xfrm flipV="1">
              <a:off x="12240084" y="2366319"/>
              <a:ext cx="334682" cy="634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40" idx="3"/>
              <a:endCxn id="43" idx="2"/>
            </p:cNvCxnSpPr>
            <p:nvPr/>
          </p:nvCxnSpPr>
          <p:spPr>
            <a:xfrm>
              <a:off x="12931956" y="2366319"/>
              <a:ext cx="334682" cy="22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Oval 42"/>
            <p:cNvSpPr/>
            <p:nvPr/>
          </p:nvSpPr>
          <p:spPr>
            <a:xfrm>
              <a:off x="13266638" y="2232137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31098" y="1339628"/>
              <a:ext cx="50006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i="1" dirty="0" err="1" smtClean="0"/>
                <a:t>sb</a:t>
              </a:r>
              <a:endParaRPr lang="en-US" sz="2000" i="1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7265846" y="1796478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7" name="Straight Arrow Connector 26"/>
            <p:cNvCxnSpPr>
              <a:stCxn id="66" idx="6"/>
              <a:endCxn id="25" idx="1"/>
            </p:cNvCxnSpPr>
            <p:nvPr/>
          </p:nvCxnSpPr>
          <p:spPr>
            <a:xfrm flipV="1">
              <a:off x="6096416" y="1539683"/>
              <a:ext cx="334682" cy="36804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5" idx="3"/>
              <a:endCxn id="26" idx="2"/>
            </p:cNvCxnSpPr>
            <p:nvPr/>
          </p:nvCxnSpPr>
          <p:spPr>
            <a:xfrm>
              <a:off x="6931164" y="1539683"/>
              <a:ext cx="334682" cy="39317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1" name="Group 140"/>
            <p:cNvGrpSpPr/>
            <p:nvPr/>
          </p:nvGrpSpPr>
          <p:grpSpPr>
            <a:xfrm>
              <a:off x="5864930" y="2125446"/>
              <a:ext cx="1643074" cy="1131391"/>
              <a:chOff x="1312863" y="3216855"/>
              <a:chExt cx="1643074" cy="1131391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1312863" y="3768297"/>
                <a:ext cx="236822" cy="272763"/>
              </a:xfrm>
              <a:prstGeom prst="ellipse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1884367" y="3216855"/>
                <a:ext cx="620434" cy="461665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400" i="1" dirty="0" err="1" smtClean="0"/>
                  <a:t>em</a:t>
                </a:r>
                <a:endParaRPr lang="en-US" sz="2400" i="1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021907" y="3948136"/>
                <a:ext cx="285752" cy="400110"/>
              </a:xfrm>
              <a:prstGeom prst="rect">
                <a:avLst/>
              </a:prstGeom>
              <a:noFill/>
              <a:ln w="571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/>
                  <a:t>s</a:t>
                </a:r>
                <a:endParaRPr lang="en-US" sz="2000" i="1" dirty="0"/>
              </a:p>
            </p:txBody>
          </p:sp>
          <p:cxnSp>
            <p:nvCxnSpPr>
              <p:cNvPr id="32" name="Straight Arrow Connector 31"/>
              <p:cNvCxnSpPr>
                <a:stCxn id="29" idx="7"/>
                <a:endCxn id="30" idx="1"/>
              </p:cNvCxnSpPr>
              <p:nvPr/>
            </p:nvCxnSpPr>
            <p:spPr>
              <a:xfrm rot="5400000" flipH="1" flipV="1">
                <a:off x="1519408" y="3443283"/>
                <a:ext cx="360554" cy="369364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/>
              <p:cNvCxnSpPr>
                <a:stCxn id="29" idx="5"/>
                <a:endCxn id="31" idx="1"/>
              </p:cNvCxnSpPr>
              <p:nvPr/>
            </p:nvCxnSpPr>
            <p:spPr>
              <a:xfrm rot="16200000" flipH="1">
                <a:off x="1694917" y="3821201"/>
                <a:ext cx="147076" cy="506904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Oval 33"/>
              <p:cNvSpPr/>
              <p:nvPr/>
            </p:nvSpPr>
            <p:spPr>
              <a:xfrm>
                <a:off x="2719115" y="3768297"/>
                <a:ext cx="236822" cy="272763"/>
              </a:xfrm>
              <a:prstGeom prst="ellipse">
                <a:avLst/>
              </a:prstGeom>
              <a:no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5" name="Straight Arrow Connector 34"/>
              <p:cNvCxnSpPr>
                <a:stCxn id="30" idx="3"/>
                <a:endCxn id="34" idx="1"/>
              </p:cNvCxnSpPr>
              <p:nvPr/>
            </p:nvCxnSpPr>
            <p:spPr>
              <a:xfrm>
                <a:off x="2504801" y="3447688"/>
                <a:ext cx="248996" cy="360554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>
                <a:stCxn id="31" idx="3"/>
                <a:endCxn id="34" idx="3"/>
              </p:cNvCxnSpPr>
              <p:nvPr/>
            </p:nvCxnSpPr>
            <p:spPr>
              <a:xfrm flipV="1">
                <a:off x="2307659" y="4001115"/>
                <a:ext cx="446138" cy="147076"/>
              </a:xfrm>
              <a:prstGeom prst="straightConnector1">
                <a:avLst/>
              </a:prstGeom>
              <a:ln w="5715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7" name="Straight Arrow Connector 36"/>
            <p:cNvCxnSpPr>
              <a:stCxn id="34" idx="6"/>
              <a:endCxn id="56" idx="2"/>
            </p:cNvCxnSpPr>
            <p:nvPr/>
          </p:nvCxnSpPr>
          <p:spPr>
            <a:xfrm flipV="1">
              <a:off x="7508004" y="2104709"/>
              <a:ext cx="1838841" cy="70856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65" idx="2"/>
              <a:endCxn id="29" idx="1"/>
            </p:cNvCxnSpPr>
            <p:nvPr/>
          </p:nvCxnSpPr>
          <p:spPr>
            <a:xfrm rot="16200000" flipH="1">
              <a:off x="5392750" y="2209970"/>
              <a:ext cx="545079" cy="46864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Oval 68"/>
            <p:cNvSpPr>
              <a:spLocks noChangeAspect="1"/>
            </p:cNvSpPr>
            <p:nvPr/>
          </p:nvSpPr>
          <p:spPr>
            <a:xfrm>
              <a:off x="4850241" y="1855635"/>
              <a:ext cx="99464" cy="1145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112776" y="3645024"/>
            <a:ext cx="8999984" cy="2304256"/>
            <a:chOff x="4355976" y="6093296"/>
            <a:chExt cx="8999984" cy="2304256"/>
          </a:xfrm>
        </p:grpSpPr>
        <p:sp>
          <p:nvSpPr>
            <p:cNvPr id="146" name="Rectangle 145"/>
            <p:cNvSpPr/>
            <p:nvPr/>
          </p:nvSpPr>
          <p:spPr>
            <a:xfrm>
              <a:off x="4355976" y="6093296"/>
              <a:ext cx="8999984" cy="2304256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5"/>
            </a:fillRef>
            <a:effectRef idx="1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141"/>
            <p:cNvGrpSpPr/>
            <p:nvPr/>
          </p:nvGrpSpPr>
          <p:grpSpPr>
            <a:xfrm>
              <a:off x="4497524" y="6803493"/>
              <a:ext cx="1308392" cy="523220"/>
              <a:chOff x="214282" y="5715016"/>
              <a:chExt cx="1308392" cy="52322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214282" y="5835858"/>
                <a:ext cx="236822" cy="27276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714348" y="5715016"/>
                <a:ext cx="285752" cy="52322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2800" i="1" dirty="0" smtClean="0"/>
                  <a:t>r</a:t>
                </a:r>
                <a:endParaRPr lang="en-US" sz="2800" i="1" dirty="0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1285852" y="5837830"/>
                <a:ext cx="236822" cy="272763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6" name="Straight Arrow Connector 115"/>
              <p:cNvCxnSpPr>
                <a:stCxn id="113" idx="6"/>
                <a:endCxn id="114" idx="1"/>
              </p:cNvCxnSpPr>
              <p:nvPr/>
            </p:nvCxnSpPr>
            <p:spPr>
              <a:xfrm>
                <a:off x="451104" y="5972240"/>
                <a:ext cx="263244" cy="438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Arrow Connector 116"/>
              <p:cNvCxnSpPr>
                <a:stCxn id="114" idx="3"/>
                <a:endCxn id="115" idx="2"/>
              </p:cNvCxnSpPr>
              <p:nvPr/>
            </p:nvCxnSpPr>
            <p:spPr>
              <a:xfrm flipV="1">
                <a:off x="1000100" y="5974212"/>
                <a:ext cx="285752" cy="241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TextBox 74"/>
            <p:cNvSpPr txBox="1"/>
            <p:nvPr/>
          </p:nvSpPr>
          <p:spPr>
            <a:xfrm>
              <a:off x="7569358" y="6827620"/>
              <a:ext cx="285752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/>
                <a:t>p</a:t>
              </a:r>
              <a:endParaRPr lang="en-US" sz="2800" i="1" dirty="0"/>
            </a:p>
          </p:txBody>
        </p:sp>
        <p:sp>
          <p:nvSpPr>
            <p:cNvPr id="76" name="Oval 75"/>
            <p:cNvSpPr/>
            <p:nvPr/>
          </p:nvSpPr>
          <p:spPr>
            <a:xfrm>
              <a:off x="8212300" y="6943926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7" name="Straight Arrow Connector 76"/>
            <p:cNvCxnSpPr>
              <a:stCxn id="99" idx="6"/>
              <a:endCxn id="75" idx="1"/>
            </p:cNvCxnSpPr>
            <p:nvPr/>
          </p:nvCxnSpPr>
          <p:spPr>
            <a:xfrm>
              <a:off x="7212168" y="7087819"/>
              <a:ext cx="357190" cy="1411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75" idx="3"/>
              <a:endCxn id="76" idx="2"/>
            </p:cNvCxnSpPr>
            <p:nvPr/>
          </p:nvCxnSpPr>
          <p:spPr>
            <a:xfrm flipV="1">
              <a:off x="7855110" y="7080308"/>
              <a:ext cx="357190" cy="892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/>
          </p:nvSpPr>
          <p:spPr>
            <a:xfrm>
              <a:off x="8806312" y="6859558"/>
              <a:ext cx="50006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ac</a:t>
              </a:r>
              <a:endParaRPr lang="en-US" sz="2000" i="1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9663568" y="6926307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1" name="Straight Arrow Connector 80"/>
            <p:cNvCxnSpPr>
              <a:stCxn id="76" idx="6"/>
              <a:endCxn id="79" idx="1"/>
            </p:cNvCxnSpPr>
            <p:nvPr/>
          </p:nvCxnSpPr>
          <p:spPr>
            <a:xfrm flipV="1">
              <a:off x="8449122" y="7059613"/>
              <a:ext cx="357190" cy="20695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stCxn id="79" idx="3"/>
              <a:endCxn id="80" idx="2"/>
            </p:cNvCxnSpPr>
            <p:nvPr/>
          </p:nvCxnSpPr>
          <p:spPr>
            <a:xfrm>
              <a:off x="9306378" y="7059613"/>
              <a:ext cx="357190" cy="307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/>
          </p:nvSpPr>
          <p:spPr>
            <a:xfrm>
              <a:off x="10186142" y="6351711"/>
              <a:ext cx="500066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/>
                <a:t>rj</a:t>
              </a:r>
              <a:endParaRPr lang="en-US" sz="2800" i="1" dirty="0"/>
            </a:p>
          </p:txBody>
        </p:sp>
        <p:sp>
          <p:nvSpPr>
            <p:cNvPr id="84" name="Oval 83"/>
            <p:cNvSpPr/>
            <p:nvPr/>
          </p:nvSpPr>
          <p:spPr>
            <a:xfrm>
              <a:off x="10998382" y="6481326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5" name="Straight Arrow Connector 84"/>
            <p:cNvCxnSpPr>
              <a:stCxn id="80" idx="0"/>
              <a:endCxn id="83" idx="1"/>
            </p:cNvCxnSpPr>
            <p:nvPr/>
          </p:nvCxnSpPr>
          <p:spPr>
            <a:xfrm rot="5400000" flipH="1" flipV="1">
              <a:off x="9827567" y="6567733"/>
              <a:ext cx="312986" cy="40416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Arrow Connector 85"/>
            <p:cNvCxnSpPr>
              <a:stCxn id="83" idx="3"/>
              <a:endCxn id="84" idx="2"/>
            </p:cNvCxnSpPr>
            <p:nvPr/>
          </p:nvCxnSpPr>
          <p:spPr>
            <a:xfrm>
              <a:off x="10686208" y="6613321"/>
              <a:ext cx="312174" cy="438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10212564" y="7303559"/>
              <a:ext cx="571504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/>
                <a:t>ap</a:t>
              </a:r>
              <a:endParaRPr lang="en-US" sz="2400" i="1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11569886" y="6351711"/>
              <a:ext cx="500066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/>
                <a:t>rs</a:t>
              </a:r>
              <a:endParaRPr lang="en-US" sz="2800" i="1" dirty="0"/>
            </a:p>
          </p:txBody>
        </p:sp>
        <p:sp>
          <p:nvSpPr>
            <p:cNvPr id="89" name="Oval 88"/>
            <p:cNvSpPr/>
            <p:nvPr/>
          </p:nvSpPr>
          <p:spPr>
            <a:xfrm>
              <a:off x="11712762" y="7391243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0" name="Straight Arrow Connector 89"/>
            <p:cNvCxnSpPr>
              <a:stCxn id="80" idx="5"/>
              <a:endCxn id="87" idx="1"/>
            </p:cNvCxnSpPr>
            <p:nvPr/>
          </p:nvCxnSpPr>
          <p:spPr>
            <a:xfrm rot="16200000" flipH="1">
              <a:off x="9851503" y="7173330"/>
              <a:ext cx="375267" cy="34685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87" idx="3"/>
              <a:endCxn id="89" idx="2"/>
            </p:cNvCxnSpPr>
            <p:nvPr/>
          </p:nvCxnSpPr>
          <p:spPr>
            <a:xfrm flipV="1">
              <a:off x="10784068" y="7527625"/>
              <a:ext cx="928694" cy="676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84" idx="6"/>
              <a:endCxn id="88" idx="1"/>
            </p:cNvCxnSpPr>
            <p:nvPr/>
          </p:nvCxnSpPr>
          <p:spPr>
            <a:xfrm flipV="1">
              <a:off x="11235204" y="6613321"/>
              <a:ext cx="334682" cy="438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Arrow Connector 92"/>
            <p:cNvCxnSpPr>
              <a:stCxn id="88" idx="2"/>
              <a:endCxn id="89" idx="0"/>
            </p:cNvCxnSpPr>
            <p:nvPr/>
          </p:nvCxnSpPr>
          <p:spPr>
            <a:xfrm rot="16200000" flipH="1">
              <a:off x="11567390" y="7127460"/>
              <a:ext cx="516312" cy="11254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12284266" y="7259668"/>
              <a:ext cx="357190" cy="5232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/>
                <a:t>c</a:t>
              </a:r>
              <a:endParaRPr lang="en-US" sz="2800" i="1" dirty="0"/>
            </a:p>
          </p:txBody>
        </p:sp>
        <p:cxnSp>
          <p:nvCxnSpPr>
            <p:cNvPr id="95" name="Straight Arrow Connector 94"/>
            <p:cNvCxnSpPr>
              <a:stCxn id="89" idx="6"/>
              <a:endCxn id="94" idx="1"/>
            </p:cNvCxnSpPr>
            <p:nvPr/>
          </p:nvCxnSpPr>
          <p:spPr>
            <a:xfrm flipV="1">
              <a:off x="11949584" y="7521278"/>
              <a:ext cx="334682" cy="634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>
              <a:stCxn id="94" idx="3"/>
              <a:endCxn id="97" idx="2"/>
            </p:cNvCxnSpPr>
            <p:nvPr/>
          </p:nvCxnSpPr>
          <p:spPr>
            <a:xfrm>
              <a:off x="12641456" y="7521278"/>
              <a:ext cx="334682" cy="22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Oval 96"/>
            <p:cNvSpPr/>
            <p:nvPr/>
          </p:nvSpPr>
          <p:spPr>
            <a:xfrm>
              <a:off x="12976138" y="7387096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140598" y="6494587"/>
              <a:ext cx="500066" cy="40011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i="1" dirty="0" err="1" smtClean="0"/>
                <a:t>sb</a:t>
              </a:r>
              <a:endParaRPr lang="en-US" sz="2000" i="1" dirty="0"/>
            </a:p>
          </p:txBody>
        </p:sp>
        <p:sp>
          <p:nvSpPr>
            <p:cNvPr id="99" name="Oval 98"/>
            <p:cNvSpPr/>
            <p:nvPr/>
          </p:nvSpPr>
          <p:spPr>
            <a:xfrm>
              <a:off x="6975346" y="6951437"/>
              <a:ext cx="236822" cy="27276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0" name="Straight Arrow Connector 99"/>
            <p:cNvCxnSpPr>
              <a:stCxn id="115" idx="6"/>
              <a:endCxn id="98" idx="1"/>
            </p:cNvCxnSpPr>
            <p:nvPr/>
          </p:nvCxnSpPr>
          <p:spPr>
            <a:xfrm flipV="1">
              <a:off x="5805916" y="6694642"/>
              <a:ext cx="334682" cy="36804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98" idx="3"/>
              <a:endCxn id="99" idx="2"/>
            </p:cNvCxnSpPr>
            <p:nvPr/>
          </p:nvCxnSpPr>
          <p:spPr>
            <a:xfrm>
              <a:off x="6640664" y="6694642"/>
              <a:ext cx="334682" cy="393177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Oval 101"/>
            <p:cNvSpPr/>
            <p:nvPr/>
          </p:nvSpPr>
          <p:spPr>
            <a:xfrm>
              <a:off x="5574430" y="7831847"/>
              <a:ext cx="236822" cy="272763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6153708" y="7719863"/>
              <a:ext cx="620434" cy="461665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/>
                <a:t>em</a:t>
              </a:r>
              <a:endParaRPr lang="en-US" sz="2400" i="1" dirty="0"/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7596148" y="7753730"/>
              <a:ext cx="285752" cy="400110"/>
            </a:xfrm>
            <a:prstGeom prst="rect">
              <a:avLst/>
            </a:prstGeom>
            <a:noFill/>
            <a:ln w="57150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s</a:t>
              </a:r>
              <a:endParaRPr lang="en-US" sz="2000" i="1" dirty="0"/>
            </a:p>
          </p:txBody>
        </p:sp>
        <p:cxnSp>
          <p:nvCxnSpPr>
            <p:cNvPr id="105" name="Straight Arrow Connector 104"/>
            <p:cNvCxnSpPr>
              <a:stCxn id="102" idx="6"/>
              <a:endCxn id="103" idx="1"/>
            </p:cNvCxnSpPr>
            <p:nvPr/>
          </p:nvCxnSpPr>
          <p:spPr>
            <a:xfrm flipV="1">
              <a:off x="5811252" y="7950696"/>
              <a:ext cx="342456" cy="17533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Oval 106"/>
            <p:cNvSpPr/>
            <p:nvPr/>
          </p:nvSpPr>
          <p:spPr>
            <a:xfrm>
              <a:off x="8169932" y="7814449"/>
              <a:ext cx="236822" cy="272763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8" name="Straight Arrow Connector 107"/>
            <p:cNvCxnSpPr>
              <a:stCxn id="103" idx="3"/>
              <a:endCxn id="122" idx="2"/>
            </p:cNvCxnSpPr>
            <p:nvPr/>
          </p:nvCxnSpPr>
          <p:spPr>
            <a:xfrm>
              <a:off x="6774142" y="7950696"/>
              <a:ext cx="315670" cy="135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>
              <a:stCxn id="107" idx="6"/>
              <a:endCxn id="79" idx="2"/>
            </p:cNvCxnSpPr>
            <p:nvPr/>
          </p:nvCxnSpPr>
          <p:spPr>
            <a:xfrm flipV="1">
              <a:off x="8406754" y="7259668"/>
              <a:ext cx="649591" cy="691163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14" idx="2"/>
              <a:endCxn id="102" idx="1"/>
            </p:cNvCxnSpPr>
            <p:nvPr/>
          </p:nvCxnSpPr>
          <p:spPr>
            <a:xfrm rot="16200000" flipH="1">
              <a:off x="5102250" y="7364929"/>
              <a:ext cx="545079" cy="468646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Oval 111"/>
            <p:cNvSpPr>
              <a:spLocks noChangeAspect="1"/>
            </p:cNvSpPr>
            <p:nvPr/>
          </p:nvSpPr>
          <p:spPr>
            <a:xfrm>
              <a:off x="4559741" y="7010594"/>
              <a:ext cx="99464" cy="11456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Oval 121"/>
            <p:cNvSpPr/>
            <p:nvPr/>
          </p:nvSpPr>
          <p:spPr>
            <a:xfrm>
              <a:off x="7089812" y="7814449"/>
              <a:ext cx="236822" cy="272763"/>
            </a:xfrm>
            <a:prstGeom prst="ellipse">
              <a:avLst/>
            </a:prstGeom>
            <a:no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5" name="Straight Arrow Connector 124"/>
            <p:cNvCxnSpPr>
              <a:stCxn id="122" idx="6"/>
              <a:endCxn id="104" idx="1"/>
            </p:cNvCxnSpPr>
            <p:nvPr/>
          </p:nvCxnSpPr>
          <p:spPr>
            <a:xfrm>
              <a:off x="7326634" y="7950831"/>
              <a:ext cx="269514" cy="2954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>
              <a:stCxn id="104" idx="3"/>
              <a:endCxn id="107" idx="2"/>
            </p:cNvCxnSpPr>
            <p:nvPr/>
          </p:nvCxnSpPr>
          <p:spPr>
            <a:xfrm flipV="1">
              <a:off x="7881900" y="7950831"/>
              <a:ext cx="288032" cy="2954"/>
            </a:xfrm>
            <a:prstGeom prst="straightConnector1">
              <a:avLst/>
            </a:prstGeom>
            <a:ln w="571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9" name="TextBox 148"/>
          <p:cNvSpPr txBox="1"/>
          <p:nvPr/>
        </p:nvSpPr>
        <p:spPr>
          <a:xfrm>
            <a:off x="6156176" y="2996952"/>
            <a:ext cx="26188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smtClean="0"/>
              <a:t>MODEL  time ≤ t</a:t>
            </a:r>
            <a:endParaRPr lang="en-US" sz="2400" b="1" i="1"/>
          </a:p>
        </p:txBody>
      </p:sp>
      <p:sp>
        <p:nvSpPr>
          <p:cNvPr id="150" name="TextBox 149"/>
          <p:cNvSpPr txBox="1"/>
          <p:nvPr/>
        </p:nvSpPr>
        <p:spPr>
          <a:xfrm>
            <a:off x="6156176" y="5559623"/>
            <a:ext cx="3054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smtClean="0"/>
              <a:t>MODEL  time ≥ t + 1</a:t>
            </a:r>
            <a:endParaRPr lang="en-US" sz="2400" b="1" i="1"/>
          </a:p>
        </p:txBody>
      </p:sp>
      <p:sp>
        <p:nvSpPr>
          <p:cNvPr id="109" name="Slide Number Placeholder 10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3" grpId="0" animBg="1"/>
      <p:bldP spid="149" grpId="0"/>
      <p:bldP spid="15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686800" cy="1143000"/>
          </a:xfrm>
        </p:spPr>
        <p:txBody>
          <a:bodyPr>
            <a:noAutofit/>
          </a:bodyPr>
          <a:lstStyle/>
          <a:p>
            <a:pPr lvl="0"/>
            <a:r>
              <a:rPr lang="en-US" sz="3200" smtClean="0"/>
              <a:t>The Challenge of Concept Drift </a:t>
            </a:r>
            <a:r>
              <a:rPr lang="en-US" sz="3200" smtClean="0">
                <a:solidFill>
                  <a:prstClr val="white"/>
                </a:solidFill>
              </a:rPr>
              <a:t>[Bose-Aalst 11]</a:t>
            </a:r>
            <a:br>
              <a:rPr lang="en-US" sz="3200" smtClean="0">
                <a:solidFill>
                  <a:prstClr val="white"/>
                </a:solidFill>
              </a:rPr>
            </a:br>
            <a:r>
              <a:rPr lang="en-US" sz="3200" smtClean="0"/>
              <a:t> </a:t>
            </a:r>
            <a:endParaRPr lang="en-US" sz="3200"/>
          </a:p>
        </p:txBody>
      </p:sp>
      <p:sp>
        <p:nvSpPr>
          <p:cNvPr id="119" name="Content Placeholder 2"/>
          <p:cNvSpPr txBox="1">
            <a:spLocks/>
          </p:cNvSpPr>
          <p:nvPr/>
        </p:nvSpPr>
        <p:spPr>
          <a:xfrm>
            <a:off x="457200" y="1600200"/>
            <a:ext cx="8686800" cy="4525963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lang="en-US" sz="3000" b="1" smtClean="0"/>
              <a:t>Problem #1: Change Detection! </a:t>
            </a:r>
          </a:p>
          <a:p>
            <a:pPr marL="877824" lvl="1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kumimoji="0" lang="en-US" sz="3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“There is a drift in the previous log between </a:t>
            </a:r>
            <a:br>
              <a:rPr kumimoji="0" lang="en-US" sz="3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traces 7 and 8”</a:t>
            </a:r>
          </a:p>
          <a:p>
            <a:pPr marL="877824" lvl="1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endParaRPr kumimoji="0" lang="en-US" sz="3000" b="0" i="1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en-US" sz="3000" b="1" noProof="0" smtClean="0"/>
              <a:t>Problem #2: Change Localization and </a:t>
            </a:r>
            <a:br>
              <a:rPr lang="en-US" sz="3000" b="1" noProof="0" smtClean="0"/>
            </a:br>
            <a:r>
              <a:rPr lang="en-US" sz="3000" b="1" noProof="0" smtClean="0"/>
              <a:t>		     Characterization</a:t>
            </a:r>
          </a:p>
          <a:p>
            <a:pPr marL="877824" lvl="1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kumimoji="0" lang="en-US" sz="3000" b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sz="3000" b="0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3000" b="0" i="1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activities involved in the drift are em and s, </a:t>
            </a:r>
            <a:br>
              <a:rPr kumimoji="0" lang="en-US" sz="3000" b="0" i="1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3000" b="0" i="1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which the causality has changed”</a:t>
            </a:r>
          </a:p>
          <a:p>
            <a:pPr marL="877824" lvl="1" indent="-384048">
              <a:spcBef>
                <a:spcPct val="20000"/>
              </a:spcBef>
              <a:buClr>
                <a:schemeClr val="accent1"/>
              </a:buClr>
              <a:buSzPct val="80000"/>
            </a:pPr>
            <a:endParaRPr kumimoji="0" lang="en-US" sz="3000" b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en-US" sz="30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 #3:</a:t>
            </a:r>
            <a:r>
              <a:rPr kumimoji="0" lang="en-US" sz="3000" b="1" i="0" u="none" strike="noStrike" kern="1200" cap="none" spc="0" normalizeH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Unravel Process Evolution</a:t>
            </a:r>
          </a:p>
          <a:p>
            <a:pPr marL="877824" lvl="1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</a:pPr>
            <a:r>
              <a:rPr lang="en-US" sz="3000" baseline="0" smtClean="0"/>
              <a:t>“</a:t>
            </a:r>
            <a:r>
              <a:rPr lang="en-US" sz="3000" i="1" baseline="0" smtClean="0"/>
              <a:t>In the new process, everything is the</a:t>
            </a:r>
            <a:r>
              <a:rPr lang="en-US" sz="3000" i="1" smtClean="0"/>
              <a:t> same but</a:t>
            </a:r>
            <a:br>
              <a:rPr lang="en-US" sz="3000" i="1" smtClean="0"/>
            </a:br>
            <a:r>
              <a:rPr lang="en-US" sz="3000" i="1" smtClean="0"/>
              <a:t>em and s, with em now preceding s”</a:t>
            </a:r>
            <a:endParaRPr kumimoji="0" lang="en-US" sz="30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552" y="6218148"/>
            <a:ext cx="8136904" cy="523220"/>
          </a:xfrm>
          <a:prstGeom prst="rect">
            <a:avLst/>
          </a:prstGeom>
          <a:ln>
            <a:solidFill>
              <a:srgbClr val="0070C0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C00000"/>
                </a:solidFill>
              </a:rPr>
              <a:t>DISCLAIMER: We focus on ABRUPT changes. </a:t>
            </a:r>
            <a:endParaRPr lang="en-US" sz="2800" b="1">
              <a:solidFill>
                <a:srgbClr val="C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Outline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</p:spPr>
        <p:txBody>
          <a:bodyPr>
            <a:normAutofit/>
          </a:bodyPr>
          <a:lstStyle/>
          <a:p>
            <a:r>
              <a:rPr lang="en-US" smtClean="0"/>
              <a:t>The Advent of Process Mining (PM)</a:t>
            </a:r>
          </a:p>
          <a:p>
            <a:r>
              <a:rPr lang="en-US" b="1" i="1" smtClean="0">
                <a:solidFill>
                  <a:srgbClr val="FFFF00"/>
                </a:solidFill>
              </a:rPr>
              <a:t>Key ingredients:</a:t>
            </a:r>
          </a:p>
          <a:p>
            <a:pPr lvl="1"/>
            <a:r>
              <a:rPr lang="en-US" b="1" i="1" smtClean="0">
                <a:solidFill>
                  <a:srgbClr val="FFFF00"/>
                </a:solidFill>
              </a:rPr>
              <a:t>Numerical Abstract Domains</a:t>
            </a:r>
          </a:p>
          <a:p>
            <a:pPr lvl="1"/>
            <a:r>
              <a:rPr lang="en-US" b="1" i="1" smtClean="0"/>
              <a:t>Concept Drift estimation and change detection</a:t>
            </a:r>
          </a:p>
          <a:p>
            <a:r>
              <a:rPr lang="en-US" smtClean="0"/>
              <a:t>Online strategy for CD in PM</a:t>
            </a:r>
          </a:p>
          <a:p>
            <a:r>
              <a:rPr lang="en-US" smtClean="0"/>
              <a:t>Experiments</a:t>
            </a:r>
          </a:p>
          <a:p>
            <a:r>
              <a:rPr lang="en-US" smtClean="0"/>
              <a:t>Work in progress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A4F9-FD8F-4F7F-9696-E95E31BEF2D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JOSEP20CARMONA@7JIQBWSFSIGJJNQO" val="466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P_{a=2}  \cap P_{b=1}  \cap P_{c=1}$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P_{a=2}  \cap P_{b=0}  \cap P_{c=0}$&#10;\end{document}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usepackage{amssymb}\pagestyle{empty}&#10;\begin{document}&#10;$\sum_{a_{ij} &gt; 0} a_{ij} \cdot x_j + c_i \le  \sum_{a_{ij} &lt; 0} - a_{ij} \cdot x_j$&#10;\end{document}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\begin{eqnarray*}&#10;b  &amp; \le &amp; a \\&#10;c  &amp; \le &amp; b \\&#10;\end{eqnarray*}&#10;\end{document}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\begin{eqnarray*}&#10;b  &amp; \le &amp; a \\&#10;c  &amp; \le &amp; b \\&#10;\end{eqnarray*}&#10;\end{document}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\noindent $a + b \le e + 1$\\&#10;$c \le a$\\&#10;$e \le c + d$\\&#10;$y \le c + d$\\&#10;$\vdots$\\&#10;\end{document}"/>
  <p:tag name="IGUANATEXSIZE" val="2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P_{a=2}  \cap P_{b=1}  \cap P_{c=1}$&#10;\end{document}"/>
  <p:tag name="IGUANATEXSIZE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$P_{a=2}  \cap P_{b=0}  \cap P_{c=0}$&#10;\end{document}"/>
  <p:tag name="IGUANATEXSIZE" val="20"/>
</p:tagLst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2423</TotalTime>
  <Words>1645</Words>
  <Application>Microsoft Office PowerPoint</Application>
  <PresentationFormat>On-screen Show (4:3)</PresentationFormat>
  <Paragraphs>581</Paragraphs>
  <Slides>40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7" baseType="lpstr">
      <vt:lpstr>Arial</vt:lpstr>
      <vt:lpstr>Franklin Gothic Book</vt:lpstr>
      <vt:lpstr>Wingdings 2</vt:lpstr>
      <vt:lpstr>Wingdings 3</vt:lpstr>
      <vt:lpstr>Wingdings</vt:lpstr>
      <vt:lpstr>Calibri</vt:lpstr>
      <vt:lpstr>Technic</vt:lpstr>
      <vt:lpstr>Online Techniques for dealing with Concept Drift in Process mining</vt:lpstr>
      <vt:lpstr>Outline</vt:lpstr>
      <vt:lpstr>The Advent of Process Mining</vt:lpstr>
      <vt:lpstr>Slide 4</vt:lpstr>
      <vt:lpstr>Example: control flow discovery</vt:lpstr>
      <vt:lpstr>Control Flow Discovery</vt:lpstr>
      <vt:lpstr>The Challenge of Concept Drift</vt:lpstr>
      <vt:lpstr>The Challenge of Concept Drift [Bose-Aalst 11]  </vt:lpstr>
      <vt:lpstr>Outline</vt:lpstr>
      <vt:lpstr>From log traces to points in Rn</vt:lpstr>
      <vt:lpstr>From points to convex polyhedra (Points2CP)</vt:lpstr>
      <vt:lpstr>Outline</vt:lpstr>
      <vt:lpstr>Setting</vt:lpstr>
      <vt:lpstr>Windows &amp; change detection</vt:lpstr>
      <vt:lpstr>Windows &amp; change detection</vt:lpstr>
      <vt:lpstr>ADWIN: Adaptive Window</vt:lpstr>
      <vt:lpstr>Outline</vt:lpstr>
      <vt:lpstr>Online Strategy for CD in PM</vt:lpstr>
      <vt:lpstr>Learning Stage</vt:lpstr>
      <vt:lpstr>Estimation Stage</vt:lpstr>
      <vt:lpstr>Monitoring Stage</vt:lpstr>
      <vt:lpstr>Algorithm</vt:lpstr>
      <vt:lpstr>Experiments: setting</vt:lpstr>
      <vt:lpstr>Experiments</vt:lpstr>
      <vt:lpstr>Outline</vt:lpstr>
      <vt:lpstr>Problem #2: Change Localization</vt:lpstr>
      <vt:lpstr>Slide 27</vt:lpstr>
      <vt:lpstr>Producer-Consumer example</vt:lpstr>
      <vt:lpstr>Producer-Consumer example</vt:lpstr>
      <vt:lpstr>Slide 30</vt:lpstr>
      <vt:lpstr>Problem #3: Unravel process evolution</vt:lpstr>
      <vt:lpstr>Problem #3: Unravel process evolution</vt:lpstr>
      <vt:lpstr>Conclusions &amp; Future Work</vt:lpstr>
      <vt:lpstr>Thanks!</vt:lpstr>
      <vt:lpstr>Backup slides</vt:lpstr>
      <vt:lpstr>The Advent of Process Mining</vt:lpstr>
      <vt:lpstr>Online Strategy for CD in PM</vt:lpstr>
      <vt:lpstr>Outline</vt:lpstr>
      <vt:lpstr>Process Discovery via Numerical Abstract Domains</vt:lpstr>
      <vt:lpstr>From points to convex polyhedra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On-line Techniques for dealing with Concept Drift in Process mining</dc:title>
  <dc:creator>jcarmona</dc:creator>
  <cp:lastModifiedBy>Josep Carmona</cp:lastModifiedBy>
  <cp:revision>245</cp:revision>
  <dcterms:created xsi:type="dcterms:W3CDTF">2012-09-11T14:55:13Z</dcterms:created>
  <dcterms:modified xsi:type="dcterms:W3CDTF">2012-10-24T19:40:16Z</dcterms:modified>
</cp:coreProperties>
</file>